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9" r:id="rId2"/>
    <p:sldId id="287" r:id="rId3"/>
    <p:sldId id="326" r:id="rId4"/>
    <p:sldId id="323" r:id="rId5"/>
    <p:sldId id="327" r:id="rId6"/>
    <p:sldId id="328" r:id="rId7"/>
    <p:sldId id="330" r:id="rId8"/>
    <p:sldId id="300" r:id="rId9"/>
    <p:sldId id="288" r:id="rId10"/>
    <p:sldId id="332" r:id="rId11"/>
    <p:sldId id="333" r:id="rId12"/>
    <p:sldId id="334" r:id="rId13"/>
    <p:sldId id="335" r:id="rId14"/>
    <p:sldId id="337" r:id="rId15"/>
    <p:sldId id="338" r:id="rId16"/>
    <p:sldId id="306" r:id="rId17"/>
    <p:sldId id="339" r:id="rId18"/>
    <p:sldId id="340" r:id="rId19"/>
    <p:sldId id="341" r:id="rId20"/>
    <p:sldId id="312" r:id="rId21"/>
    <p:sldId id="342" r:id="rId22"/>
    <p:sldId id="310" r:id="rId23"/>
    <p:sldId id="315" r:id="rId24"/>
    <p:sldId id="320" r:id="rId25"/>
    <p:sldId id="319" r:id="rId26"/>
    <p:sldId id="344" r:id="rId27"/>
    <p:sldId id="343" r:id="rId28"/>
    <p:sldId id="325" r:id="rId29"/>
    <p:sldId id="307" r:id="rId30"/>
    <p:sldId id="286" r:id="rId31"/>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665" cy="464814"/>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2484">
              <a:defRPr sz="1200"/>
            </a:lvl1pPr>
          </a:lstStyle>
          <a:p>
            <a:endParaRPr lang="en-US"/>
          </a:p>
        </p:txBody>
      </p:sp>
      <p:sp>
        <p:nvSpPr>
          <p:cNvPr id="5123" name="Rectangle 3"/>
          <p:cNvSpPr>
            <a:spLocks noGrp="1" noChangeArrowheads="1"/>
          </p:cNvSpPr>
          <p:nvPr>
            <p:ph type="dt" idx="1"/>
          </p:nvPr>
        </p:nvSpPr>
        <p:spPr bwMode="auto">
          <a:xfrm>
            <a:off x="3977827" y="0"/>
            <a:ext cx="3043665" cy="464814"/>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2484">
              <a:defRPr sz="1200"/>
            </a:lvl1pPr>
          </a:lstStyle>
          <a:p>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2633" y="4422144"/>
            <a:ext cx="5617837" cy="4188133"/>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42684"/>
            <a:ext cx="3043665" cy="464814"/>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2484">
              <a:defRPr sz="1200"/>
            </a:lvl1pPr>
          </a:lstStyle>
          <a:p>
            <a:endParaRPr lang="en-US"/>
          </a:p>
        </p:txBody>
      </p:sp>
      <p:sp>
        <p:nvSpPr>
          <p:cNvPr id="5127" name="Rectangle 7"/>
          <p:cNvSpPr>
            <a:spLocks noGrp="1" noChangeArrowheads="1"/>
          </p:cNvSpPr>
          <p:nvPr>
            <p:ph type="sldNum" sz="quarter" idx="5"/>
          </p:nvPr>
        </p:nvSpPr>
        <p:spPr bwMode="auto">
          <a:xfrm>
            <a:off x="3977827" y="8842684"/>
            <a:ext cx="3043665" cy="464814"/>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2484">
              <a:defRPr sz="1200"/>
            </a:lvl1pPr>
          </a:lstStyle>
          <a:p>
            <a:fld id="{24709204-DAF3-4AC5-A5FB-CDDE6A58A236}" type="slidenum">
              <a:rPr lang="en-US"/>
              <a:pPr/>
              <a:t>‹#›</a:t>
            </a:fld>
            <a:endParaRPr lang="en-US"/>
          </a:p>
        </p:txBody>
      </p:sp>
    </p:spTree>
    <p:extLst>
      <p:ext uri="{BB962C8B-B14F-4D97-AF65-F5344CB8AC3E}">
        <p14:creationId xmlns:p14="http://schemas.microsoft.com/office/powerpoint/2010/main" xmlns="" val="1673029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D7A2F-9F7C-4AD2-B977-49BAE0DD5AAE}" type="slidenum">
              <a:rPr lang="en-US"/>
              <a:pPr/>
              <a:t>1</a:t>
            </a:fld>
            <a:endParaRPr lang="en-US"/>
          </a:p>
        </p:txBody>
      </p:sp>
      <p:sp>
        <p:nvSpPr>
          <p:cNvPr id="58370" name="Rectangle 2"/>
          <p:cNvSpPr>
            <a:spLocks noGrp="1" noRot="1" noChangeAspect="1" noChangeArrowheads="1" noTextEdit="1"/>
          </p:cNvSpPr>
          <p:nvPr>
            <p:ph type="sldImg"/>
          </p:nvPr>
        </p:nvSpPr>
        <p:spPr>
          <a:xfrm>
            <a:off x="1196975" y="704850"/>
            <a:ext cx="4637088" cy="3478213"/>
          </a:xfrm>
          <a:ln/>
        </p:spPr>
      </p:sp>
      <p:sp>
        <p:nvSpPr>
          <p:cNvPr id="58371" name="Rectangle 3"/>
          <p:cNvSpPr>
            <a:spLocks noGrp="1" noChangeArrowheads="1"/>
          </p:cNvSpPr>
          <p:nvPr>
            <p:ph type="body" idx="1"/>
          </p:nvPr>
        </p:nvSpPr>
        <p:spPr>
          <a:xfrm>
            <a:off x="937379" y="4422144"/>
            <a:ext cx="5148344" cy="418813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ea typeface="ＭＳ Ｐゴシック" pitchFamily="-109" charset="-128"/>
            </a:endParaRPr>
          </a:p>
        </p:txBody>
      </p:sp>
      <p:sp>
        <p:nvSpPr>
          <p:cNvPr id="14340" name="Slide Number Placeholder 3"/>
          <p:cNvSpPr>
            <a:spLocks noGrp="1"/>
          </p:cNvSpPr>
          <p:nvPr>
            <p:ph type="sldNum" sz="quarter" idx="5"/>
          </p:nvPr>
        </p:nvSpPr>
        <p:spPr>
          <a:noFill/>
        </p:spPr>
        <p:txBody>
          <a:bodyPr/>
          <a:lstStyle/>
          <a:p>
            <a:fld id="{C2944460-567F-4FCA-8029-AD6DEA41B917}" type="slidenum">
              <a:rPr lang="en-US"/>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1C6D14B-125F-48A7-933D-C928A303997F}" type="slidenum">
              <a:rPr lang="en-US"/>
              <a:pPr/>
              <a:t>14</a:t>
            </a:fld>
            <a:endParaRPr lang="en-US"/>
          </a:p>
        </p:txBody>
      </p:sp>
      <p:sp>
        <p:nvSpPr>
          <p:cNvPr id="15363" name="Text Box 1"/>
          <p:cNvSpPr txBox="1">
            <a:spLocks noChangeArrowheads="1"/>
          </p:cNvSpPr>
          <p:nvPr/>
        </p:nvSpPr>
        <p:spPr bwMode="auto">
          <a:xfrm>
            <a:off x="3976404" y="8839644"/>
            <a:ext cx="3043648" cy="466378"/>
          </a:xfrm>
          <a:prstGeom prst="rect">
            <a:avLst/>
          </a:prstGeom>
          <a:noFill/>
          <a:ln w="9525">
            <a:noFill/>
            <a:round/>
            <a:headEnd/>
            <a:tailEnd/>
          </a:ln>
        </p:spPr>
        <p:txBody>
          <a:bodyPr lIns="91370" tIns="45685" rIns="91370" bIns="45685" anchor="b"/>
          <a:lstStyle/>
          <a:p>
            <a:pPr algn="r">
              <a:tabLst>
                <a:tab pos="0" algn="l"/>
                <a:tab pos="911881" algn="l"/>
                <a:tab pos="1825294" algn="l"/>
                <a:tab pos="2738708" algn="l"/>
                <a:tab pos="3653653" algn="l"/>
                <a:tab pos="4567066" algn="l"/>
                <a:tab pos="5480479" algn="l"/>
                <a:tab pos="6393892" algn="l"/>
                <a:tab pos="7308839" algn="l"/>
                <a:tab pos="8222252" algn="l"/>
                <a:tab pos="9134132" algn="l"/>
                <a:tab pos="10049078" algn="l"/>
              </a:tabLst>
            </a:pPr>
            <a:fld id="{AD06F649-C4BB-4706-A7D3-E1A1AB32DB3A}" type="slidenum">
              <a:rPr lang="en-US" sz="1300">
                <a:solidFill>
                  <a:srgbClr val="000000"/>
                </a:solidFill>
                <a:ea typeface="ＭＳ Ｐゴシック" pitchFamily="-109" charset="-128"/>
              </a:rPr>
              <a:pPr algn="r">
                <a:tabLst>
                  <a:tab pos="0" algn="l"/>
                  <a:tab pos="911881" algn="l"/>
                  <a:tab pos="1825294" algn="l"/>
                  <a:tab pos="2738708" algn="l"/>
                  <a:tab pos="3653653" algn="l"/>
                  <a:tab pos="4567066" algn="l"/>
                  <a:tab pos="5480479" algn="l"/>
                  <a:tab pos="6393892" algn="l"/>
                  <a:tab pos="7308839" algn="l"/>
                  <a:tab pos="8222252" algn="l"/>
                  <a:tab pos="9134132" algn="l"/>
                  <a:tab pos="10049078" algn="l"/>
                </a:tabLst>
              </a:pPr>
              <a:t>14</a:t>
            </a:fld>
            <a:endParaRPr lang="en-US" sz="1300" dirty="0">
              <a:solidFill>
                <a:srgbClr val="000000"/>
              </a:solidFill>
              <a:ea typeface="ＭＳ Ｐゴシック" pitchFamily="-109" charset="-128"/>
            </a:endParaRPr>
          </a:p>
        </p:txBody>
      </p:sp>
      <p:sp>
        <p:nvSpPr>
          <p:cNvPr id="15364" name="Text Box 2"/>
          <p:cNvSpPr txBox="1">
            <a:spLocks noChangeArrowheads="1"/>
          </p:cNvSpPr>
          <p:nvPr/>
        </p:nvSpPr>
        <p:spPr bwMode="auto">
          <a:xfrm>
            <a:off x="1194903" y="708034"/>
            <a:ext cx="4633295" cy="3477060"/>
          </a:xfrm>
          <a:prstGeom prst="rect">
            <a:avLst/>
          </a:prstGeom>
          <a:solidFill>
            <a:srgbClr val="FFFFFF"/>
          </a:solidFill>
          <a:ln w="9525">
            <a:solidFill>
              <a:srgbClr val="000000"/>
            </a:solidFill>
            <a:miter lim="800000"/>
            <a:headEnd/>
            <a:tailEnd/>
          </a:ln>
        </p:spPr>
        <p:txBody>
          <a:bodyPr wrap="none" lIns="91370" tIns="45685" rIns="91370" bIns="45685" anchor="ctr"/>
          <a:lstStyle/>
          <a:p>
            <a:pPr eaLnBrk="0" hangingPunct="0"/>
            <a:endParaRPr lang="en-US">
              <a:ea typeface="ＭＳ Ｐゴシック" pitchFamily="-109" charset="-128"/>
            </a:endParaRPr>
          </a:p>
        </p:txBody>
      </p:sp>
      <p:sp>
        <p:nvSpPr>
          <p:cNvPr id="15365" name="Rectangle 3"/>
          <p:cNvSpPr>
            <a:spLocks noGrp="1" noChangeArrowheads="1"/>
          </p:cNvSpPr>
          <p:nvPr>
            <p:ph type="body"/>
          </p:nvPr>
        </p:nvSpPr>
        <p:spPr>
          <a:xfrm>
            <a:off x="701091" y="4420592"/>
            <a:ext cx="5619395" cy="4282063"/>
          </a:xfrm>
          <a:noFill/>
          <a:ln/>
        </p:spPr>
        <p:txBody>
          <a:bodyPr wrap="none" anchor="ctr"/>
          <a:lstStyle/>
          <a:p>
            <a:endParaRPr lang="en-US" smtClean="0">
              <a:ea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95388" y="706438"/>
            <a:ext cx="4637087" cy="3476625"/>
          </a:xfrm>
          <a:ln/>
        </p:spPr>
      </p:sp>
      <p:sp>
        <p:nvSpPr>
          <p:cNvPr id="33795" name="Rectangle 3"/>
          <p:cNvSpPr>
            <a:spLocks noGrp="1" noChangeArrowheads="1"/>
          </p:cNvSpPr>
          <p:nvPr>
            <p:ph type="body" idx="1"/>
          </p:nvPr>
        </p:nvSpPr>
        <p:spPr>
          <a:xfrm>
            <a:off x="936414" y="4420869"/>
            <a:ext cx="5150273" cy="4188777"/>
          </a:xfrm>
          <a:noFill/>
          <a:ln w="9525"/>
        </p:spPr>
        <p:txBody>
          <a:bodyPr lIns="94036" tIns="47018" rIns="94036" bIns="47018"/>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ea typeface="ＭＳ Ｐゴシック" pitchFamily="-109" charset="-128"/>
            </a:endParaRPr>
          </a:p>
        </p:txBody>
      </p:sp>
      <p:sp>
        <p:nvSpPr>
          <p:cNvPr id="18436" name="Slide Number Placeholder 3"/>
          <p:cNvSpPr>
            <a:spLocks noGrp="1"/>
          </p:cNvSpPr>
          <p:nvPr>
            <p:ph type="sldNum" sz="quarter" idx="5"/>
          </p:nvPr>
        </p:nvSpPr>
        <p:spPr>
          <a:noFill/>
        </p:spPr>
        <p:txBody>
          <a:bodyPr/>
          <a:lstStyle/>
          <a:p>
            <a:fld id="{C6F66A4B-EA70-485A-986C-3DD6E93484E1}" type="slidenum">
              <a:rPr lang="en-US"/>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2C08E-A93A-4A33-BC2E-AF2FD8886D23}" type="slidenum">
              <a:rPr lang="en-US"/>
              <a:pPr/>
              <a:t>30</a:t>
            </a:fld>
            <a:endParaRPr lang="en-US"/>
          </a:p>
        </p:txBody>
      </p:sp>
      <p:sp>
        <p:nvSpPr>
          <p:cNvPr id="210946" name="Rectangle 2"/>
          <p:cNvSpPr>
            <a:spLocks noGrp="1" noRot="1" noChangeAspect="1" noChangeArrowheads="1" noTextEdit="1"/>
          </p:cNvSpPr>
          <p:nvPr>
            <p:ph type="sldImg"/>
          </p:nvPr>
        </p:nvSpPr>
        <p:spPr>
          <a:xfrm>
            <a:off x="1195388" y="704850"/>
            <a:ext cx="4635500" cy="3476625"/>
          </a:xfrm>
          <a:ln/>
        </p:spPr>
      </p:sp>
      <p:sp>
        <p:nvSpPr>
          <p:cNvPr id="210947" name="Rectangle 3"/>
          <p:cNvSpPr>
            <a:spLocks noGrp="1" noChangeArrowheads="1"/>
          </p:cNvSpPr>
          <p:nvPr>
            <p:ph type="body" idx="1"/>
          </p:nvPr>
        </p:nvSpPr>
        <p:spPr>
          <a:xfrm>
            <a:off x="937379" y="4422144"/>
            <a:ext cx="5148344" cy="4189736"/>
          </a:xfrm>
        </p:spPr>
        <p:txBody>
          <a:bodyPr lIns="91829" tIns="45915" rIns="91829" bIns="4591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0668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800" b="0">
          <a:solidFill>
            <a:schemeClr val="tx2"/>
          </a:solidFill>
          <a:latin typeface="Times New Roman" pitchFamily="18" charset="0"/>
          <a:ea typeface="+mj-ea"/>
          <a:cs typeface="Times New Roman" pitchFamily="18" charset="0"/>
        </a:defRPr>
      </a:lvl1pPr>
      <a:lvl2pPr algn="ctr" rtl="0" fontAlgn="base">
        <a:spcBef>
          <a:spcPct val="0"/>
        </a:spcBef>
        <a:spcAft>
          <a:spcPct val="0"/>
        </a:spcAft>
        <a:defRPr sz="3600" b="1">
          <a:solidFill>
            <a:schemeClr val="tx2"/>
          </a:solidFill>
          <a:latin typeface="Times" pitchFamily="18" charset="0"/>
        </a:defRPr>
      </a:lvl2pPr>
      <a:lvl3pPr algn="ctr" rtl="0" fontAlgn="base">
        <a:spcBef>
          <a:spcPct val="0"/>
        </a:spcBef>
        <a:spcAft>
          <a:spcPct val="0"/>
        </a:spcAft>
        <a:defRPr sz="3600" b="1">
          <a:solidFill>
            <a:schemeClr val="tx2"/>
          </a:solidFill>
          <a:latin typeface="Times" pitchFamily="18" charset="0"/>
        </a:defRPr>
      </a:lvl3pPr>
      <a:lvl4pPr algn="ctr" rtl="0" fontAlgn="base">
        <a:spcBef>
          <a:spcPct val="0"/>
        </a:spcBef>
        <a:spcAft>
          <a:spcPct val="0"/>
        </a:spcAft>
        <a:defRPr sz="3600" b="1">
          <a:solidFill>
            <a:schemeClr val="tx2"/>
          </a:solidFill>
          <a:latin typeface="Times" pitchFamily="18" charset="0"/>
        </a:defRPr>
      </a:lvl4pPr>
      <a:lvl5pPr algn="ctr" rtl="0" fontAlgn="base">
        <a:spcBef>
          <a:spcPct val="0"/>
        </a:spcBef>
        <a:spcAft>
          <a:spcPct val="0"/>
        </a:spcAft>
        <a:defRPr sz="3600" b="1">
          <a:solidFill>
            <a:schemeClr val="tx2"/>
          </a:solidFill>
          <a:latin typeface="Times" pitchFamily="18" charset="0"/>
        </a:defRPr>
      </a:lvl5pPr>
      <a:lvl6pPr marL="457200" algn="ctr" rtl="0" fontAlgn="base">
        <a:spcBef>
          <a:spcPct val="0"/>
        </a:spcBef>
        <a:spcAft>
          <a:spcPct val="0"/>
        </a:spcAft>
        <a:defRPr sz="3600" b="1">
          <a:solidFill>
            <a:schemeClr val="tx2"/>
          </a:solidFill>
          <a:latin typeface="Times" pitchFamily="18" charset="0"/>
        </a:defRPr>
      </a:lvl6pPr>
      <a:lvl7pPr marL="914400" algn="ctr" rtl="0" fontAlgn="base">
        <a:spcBef>
          <a:spcPct val="0"/>
        </a:spcBef>
        <a:spcAft>
          <a:spcPct val="0"/>
        </a:spcAft>
        <a:defRPr sz="3600" b="1">
          <a:solidFill>
            <a:schemeClr val="tx2"/>
          </a:solidFill>
          <a:latin typeface="Times" pitchFamily="18" charset="0"/>
        </a:defRPr>
      </a:lvl7pPr>
      <a:lvl8pPr marL="1371600" algn="ctr" rtl="0" fontAlgn="base">
        <a:spcBef>
          <a:spcPct val="0"/>
        </a:spcBef>
        <a:spcAft>
          <a:spcPct val="0"/>
        </a:spcAft>
        <a:defRPr sz="3600" b="1">
          <a:solidFill>
            <a:schemeClr val="tx2"/>
          </a:solidFill>
          <a:latin typeface="Times" pitchFamily="18" charset="0"/>
        </a:defRPr>
      </a:lvl8pPr>
      <a:lvl9pPr marL="1828800" algn="ctr" rtl="0" fontAlgn="base">
        <a:spcBef>
          <a:spcPct val="0"/>
        </a:spcBef>
        <a:spcAft>
          <a:spcPct val="0"/>
        </a:spcAft>
        <a:defRPr sz="3600" b="1">
          <a:solidFill>
            <a:schemeClr val="tx2"/>
          </a:solidFill>
          <a:latin typeface="Times" pitchFamily="18" charset="0"/>
        </a:defRPr>
      </a:lvl9pPr>
    </p:titleStyle>
    <p:bodyStyle>
      <a:lvl1pPr marL="342900" indent="-342900" algn="l" rtl="0" fontAlgn="base">
        <a:spcBef>
          <a:spcPct val="20000"/>
        </a:spcBef>
        <a:spcAft>
          <a:spcPct val="0"/>
        </a:spcAft>
        <a:buChar char="•"/>
        <a:defRPr sz="20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Font typeface="Arial" pitchFamily="34" charset="0"/>
        <a:buChar char="•"/>
        <a:defRPr sz="2000">
          <a:solidFill>
            <a:schemeClr val="tx1"/>
          </a:solidFill>
          <a:latin typeface="Times New Roman" pitchFamily="18" charset="0"/>
          <a:cs typeface="Times New Roman" pitchFamily="18" charset="0"/>
        </a:defRPr>
      </a:lvl2pPr>
      <a:lvl3pPr marL="1143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fontAlgn="base">
        <a:spcBef>
          <a:spcPct val="20000"/>
        </a:spcBef>
        <a:spcAft>
          <a:spcPct val="0"/>
        </a:spcAft>
        <a:buFont typeface="Arial" pitchFamily="34" charset="0"/>
        <a:buChar char="•"/>
        <a:defRPr sz="2000">
          <a:solidFill>
            <a:schemeClr val="tx1"/>
          </a:solidFill>
          <a:latin typeface="Times New Roman" pitchFamily="18" charset="0"/>
          <a:cs typeface="Times New Roman" pitchFamily="18" charset="0"/>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74663" y="2681288"/>
            <a:ext cx="8118475" cy="892552"/>
          </a:xfrm>
          <a:prstGeom prst="rect">
            <a:avLst/>
          </a:prstGeom>
          <a:solidFill>
            <a:schemeClr val="bg1"/>
          </a:solidFill>
          <a:ln w="12700">
            <a:noFill/>
            <a:miter lim="800000"/>
            <a:headEnd/>
            <a:tailEnd/>
          </a:ln>
          <a:effectLst/>
        </p:spPr>
        <p:txBody>
          <a:bodyPr>
            <a:spAutoFit/>
          </a:bodyPr>
          <a:lstStyle/>
          <a:p>
            <a:pPr algn="ctr"/>
            <a:r>
              <a:rPr lang="en-US" altLang="en-US" sz="2600" dirty="0" smtClean="0">
                <a:latin typeface="Times New Roman" pitchFamily="18" charset="0"/>
                <a:cs typeface="Times New Roman" pitchFamily="18" charset="0"/>
              </a:rPr>
              <a:t>Stephen Benson</a:t>
            </a:r>
          </a:p>
          <a:p>
            <a:pPr algn="ctr"/>
            <a:r>
              <a:rPr lang="en-US" altLang="en-US" sz="2600" dirty="0" smtClean="0">
                <a:latin typeface="Times New Roman" pitchFamily="18" charset="0"/>
                <a:cs typeface="Times New Roman" pitchFamily="18" charset="0"/>
              </a:rPr>
              <a:t>For the FEL Team</a:t>
            </a:r>
            <a:endParaRPr lang="en-US" altLang="en-US" sz="2600" dirty="0">
              <a:latin typeface="Times New Roman" pitchFamily="18" charset="0"/>
              <a:cs typeface="Times New Roman" pitchFamily="18" charset="0"/>
            </a:endParaRPr>
          </a:p>
        </p:txBody>
      </p:sp>
      <p:sp>
        <p:nvSpPr>
          <p:cNvPr id="57347" name="Text Box 3"/>
          <p:cNvSpPr txBox="1">
            <a:spLocks noChangeArrowheads="1"/>
          </p:cNvSpPr>
          <p:nvPr/>
        </p:nvSpPr>
        <p:spPr bwMode="auto">
          <a:xfrm>
            <a:off x="460375" y="4138613"/>
            <a:ext cx="8283575" cy="425758"/>
          </a:xfrm>
          <a:prstGeom prst="rect">
            <a:avLst/>
          </a:prstGeom>
          <a:noFill/>
          <a:ln w="12699">
            <a:noFill/>
            <a:miter lim="800000"/>
            <a:headEnd/>
            <a:tailEnd/>
          </a:ln>
          <a:effectLst/>
        </p:spPr>
        <p:txBody>
          <a:bodyPr>
            <a:spAutoFit/>
          </a:bodyPr>
          <a:lstStyle/>
          <a:p>
            <a:pPr algn="ctr">
              <a:lnSpc>
                <a:spcPct val="80000"/>
              </a:lnSpc>
              <a:spcAft>
                <a:spcPct val="15000"/>
              </a:spcAft>
            </a:pPr>
            <a:r>
              <a:rPr lang="en-US" altLang="en-US" sz="2600" dirty="0" smtClean="0">
                <a:latin typeface="Times New Roman" pitchFamily="18" charset="0"/>
                <a:cs typeface="Times New Roman" pitchFamily="18" charset="0"/>
              </a:rPr>
              <a:t>May 20, 2011</a:t>
            </a:r>
            <a:endParaRPr lang="en-US" altLang="en-US" sz="2600" dirty="0">
              <a:latin typeface="Times New Roman" pitchFamily="18" charset="0"/>
              <a:cs typeface="Times New Roman" pitchFamily="18" charset="0"/>
            </a:endParaRPr>
          </a:p>
        </p:txBody>
      </p:sp>
      <p:sp>
        <p:nvSpPr>
          <p:cNvPr id="4" name="TextBox 3"/>
          <p:cNvSpPr txBox="1"/>
          <p:nvPr/>
        </p:nvSpPr>
        <p:spPr>
          <a:xfrm>
            <a:off x="1" y="1057275"/>
            <a:ext cx="9144000" cy="892552"/>
          </a:xfrm>
          <a:prstGeom prst="rect">
            <a:avLst/>
          </a:prstGeom>
          <a:noFill/>
        </p:spPr>
        <p:txBody>
          <a:bodyPr wrap="square" rtlCol="0">
            <a:spAutoFit/>
          </a:bodyPr>
          <a:lstStyle/>
          <a:p>
            <a:pPr algn="ctr"/>
            <a:r>
              <a:rPr lang="en-US" sz="2600" baseline="0" dirty="0" smtClean="0">
                <a:latin typeface="Times New Roman" pitchFamily="18" charset="0"/>
                <a:cs typeface="Times New Roman" pitchFamily="18" charset="0"/>
              </a:rPr>
              <a:t>UV/VUV Lasing Capabilities at Jefferson Lab*</a:t>
            </a:r>
            <a:r>
              <a:rPr lang="en-US" sz="2600" i="1" baseline="0" dirty="0" smtClean="0">
                <a:latin typeface="Times New Roman" pitchFamily="18" charset="0"/>
                <a:cs typeface="Times New Roman" pitchFamily="18" charset="0"/>
              </a:rPr>
              <a:t> </a:t>
            </a:r>
            <a:br>
              <a:rPr lang="en-US" sz="2600" i="1" baseline="0" dirty="0" smtClean="0">
                <a:latin typeface="Times New Roman" pitchFamily="18" charset="0"/>
                <a:cs typeface="Times New Roman" pitchFamily="18" charset="0"/>
              </a:rPr>
            </a:br>
            <a:endParaRPr lang="en-US" sz="2600" i="1" baseline="0" dirty="0" smtClean="0">
              <a:latin typeface="Times New Roman" pitchFamily="18" charset="0"/>
              <a:cs typeface="Times New Roman" pitchFamily="18" charset="0"/>
            </a:endParaRPr>
          </a:p>
        </p:txBody>
      </p:sp>
      <p:sp>
        <p:nvSpPr>
          <p:cNvPr id="6" name="Rectangle 5"/>
          <p:cNvSpPr/>
          <p:nvPr/>
        </p:nvSpPr>
        <p:spPr>
          <a:xfrm>
            <a:off x="0" y="5248781"/>
            <a:ext cx="9144000" cy="1015663"/>
          </a:xfrm>
          <a:prstGeom prst="rect">
            <a:avLst/>
          </a:prstGeom>
        </p:spPr>
        <p:txBody>
          <a:bodyPr wrap="square">
            <a:spAutoFit/>
          </a:bodyPr>
          <a:lstStyle/>
          <a:p>
            <a:r>
              <a:rPr lang="en-US" sz="2000" baseline="0" dirty="0" smtClean="0">
                <a:latin typeface="Times New Roman" pitchFamily="18" charset="0"/>
                <a:cs typeface="Times New Roman" pitchFamily="18" charset="0"/>
              </a:rPr>
              <a:t>* This work was supported by U.S. DOE Contract No. DE-AC05-84-ER40150, the Air Force Office of Scientific Research, DOE Basic Energy Sciences, the Office of Naval Research, and the Joint Technology Office.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5657850"/>
            <a:ext cx="9144000" cy="1257300"/>
          </a:xfrm>
          <a:prstGeom prst="rect">
            <a:avLst/>
          </a:prstGeom>
          <a:solidFill>
            <a:schemeClr val="bg1"/>
          </a:solidFill>
          <a:ln w="9525">
            <a:noFill/>
            <a:miter lim="800000"/>
            <a:headEnd/>
            <a:tailEnd/>
          </a:ln>
        </p:spPr>
        <p:txBody>
          <a:bodyPr wrap="none" anchor="ctr"/>
          <a:lstStyle/>
          <a:p>
            <a:pPr eaLnBrk="0" hangingPunct="0"/>
            <a:endParaRPr lang="en-US">
              <a:ea typeface="ＭＳ Ｐゴシック" pitchFamily="-109" charset="-128"/>
            </a:endParaRPr>
          </a:p>
        </p:txBody>
      </p:sp>
      <p:sp>
        <p:nvSpPr>
          <p:cNvPr id="4099" name="Rectangle 4"/>
          <p:cNvSpPr>
            <a:spLocks noGrp="1" noChangeArrowheads="1"/>
          </p:cNvSpPr>
          <p:nvPr>
            <p:ph type="title"/>
          </p:nvPr>
        </p:nvSpPr>
        <p:spPr>
          <a:xfrm>
            <a:off x="0" y="76200"/>
            <a:ext cx="8731250" cy="671513"/>
          </a:xfrm>
          <a:noFill/>
        </p:spPr>
        <p:txBody>
          <a:bodyPr/>
          <a:lstStyle/>
          <a:p>
            <a:r>
              <a:rPr lang="en-US" sz="2800" dirty="0" smtClean="0">
                <a:solidFill>
                  <a:schemeClr val="tx1"/>
                </a:solidFill>
                <a:latin typeface="Arial" charset="0"/>
                <a:ea typeface="ＭＳ Ｐゴシック" pitchFamily="-109" charset="-128"/>
              </a:rPr>
              <a:t>UV Demo </a:t>
            </a:r>
            <a:r>
              <a:rPr lang="en-US" sz="2800" dirty="0" err="1" smtClean="0">
                <a:solidFill>
                  <a:schemeClr val="tx1"/>
                </a:solidFill>
                <a:latin typeface="Arial" charset="0"/>
                <a:ea typeface="ＭＳ Ｐゴシック" pitchFamily="-109" charset="-128"/>
              </a:rPr>
              <a:t>Beamline</a:t>
            </a:r>
            <a:r>
              <a:rPr lang="en-US" sz="2800" dirty="0" smtClean="0">
                <a:solidFill>
                  <a:schemeClr val="tx1"/>
                </a:solidFill>
                <a:latin typeface="Arial" charset="0"/>
                <a:ea typeface="ＭＳ Ｐゴシック" pitchFamily="-109" charset="-128"/>
              </a:rPr>
              <a:t> Layout</a:t>
            </a:r>
          </a:p>
        </p:txBody>
      </p:sp>
      <p:sp>
        <p:nvSpPr>
          <p:cNvPr id="4100" name="Rectangle 6"/>
          <p:cNvSpPr>
            <a:spLocks noChangeArrowheads="1"/>
          </p:cNvSpPr>
          <p:nvPr/>
        </p:nvSpPr>
        <p:spPr bwMode="auto">
          <a:xfrm>
            <a:off x="6408738" y="3989388"/>
            <a:ext cx="1843087" cy="582612"/>
          </a:xfrm>
          <a:prstGeom prst="rect">
            <a:avLst/>
          </a:prstGeom>
          <a:solidFill>
            <a:srgbClr val="FFFFFF"/>
          </a:solidFill>
          <a:ln w="9525">
            <a:noFill/>
            <a:miter lim="800000"/>
            <a:headEnd/>
            <a:tailEnd/>
          </a:ln>
        </p:spPr>
        <p:txBody>
          <a:bodyPr wrap="none" anchor="ctr"/>
          <a:lstStyle/>
          <a:p>
            <a:pPr eaLnBrk="0" hangingPunct="0"/>
            <a:endParaRPr lang="en-US">
              <a:ea typeface="ＭＳ Ｐゴシック" pitchFamily="-109" charset="-128"/>
            </a:endParaRPr>
          </a:p>
        </p:txBody>
      </p:sp>
      <p:sp>
        <p:nvSpPr>
          <p:cNvPr id="4101" name="Rectangle 7"/>
          <p:cNvSpPr>
            <a:spLocks noChangeArrowheads="1"/>
          </p:cNvSpPr>
          <p:nvPr/>
        </p:nvSpPr>
        <p:spPr bwMode="auto">
          <a:xfrm>
            <a:off x="3211513" y="6465888"/>
            <a:ext cx="5054600" cy="392112"/>
          </a:xfrm>
          <a:prstGeom prst="rect">
            <a:avLst/>
          </a:prstGeom>
          <a:solidFill>
            <a:srgbClr val="FFFFFF"/>
          </a:solidFill>
          <a:ln w="9525">
            <a:noFill/>
            <a:miter lim="800000"/>
            <a:headEnd/>
            <a:tailEnd/>
          </a:ln>
        </p:spPr>
        <p:txBody>
          <a:bodyPr wrap="none" anchor="ctr"/>
          <a:lstStyle/>
          <a:p>
            <a:pPr eaLnBrk="0" hangingPunct="0"/>
            <a:endParaRPr lang="en-US">
              <a:ea typeface="ＭＳ Ｐゴシック" pitchFamily="-109" charset="-128"/>
            </a:endParaRPr>
          </a:p>
        </p:txBody>
      </p:sp>
      <p:sp>
        <p:nvSpPr>
          <p:cNvPr id="4102" name="Rectangle 10"/>
          <p:cNvSpPr>
            <a:spLocks noChangeArrowheads="1"/>
          </p:cNvSpPr>
          <p:nvPr/>
        </p:nvSpPr>
        <p:spPr bwMode="auto">
          <a:xfrm>
            <a:off x="0" y="4267200"/>
            <a:ext cx="457200" cy="1524000"/>
          </a:xfrm>
          <a:prstGeom prst="rect">
            <a:avLst/>
          </a:prstGeom>
          <a:solidFill>
            <a:schemeClr val="bg1"/>
          </a:solidFill>
          <a:ln w="9525">
            <a:noFill/>
            <a:miter lim="800000"/>
            <a:headEnd/>
            <a:tailEnd/>
          </a:ln>
        </p:spPr>
        <p:txBody>
          <a:bodyPr wrap="none" anchor="ctr"/>
          <a:lstStyle/>
          <a:p>
            <a:pPr eaLnBrk="0" hangingPunct="0"/>
            <a:endParaRPr lang="en-US">
              <a:ea typeface="ＭＳ Ｐゴシック" pitchFamily="-109" charset="-128"/>
            </a:endParaRPr>
          </a:p>
        </p:txBody>
      </p:sp>
      <p:pic>
        <p:nvPicPr>
          <p:cNvPr id="4103" name="Picture 11"/>
          <p:cNvPicPr>
            <a:picLocks noChangeAspect="1" noChangeArrowheads="1"/>
          </p:cNvPicPr>
          <p:nvPr/>
        </p:nvPicPr>
        <p:blipFill>
          <a:blip r:embed="rId3" cstate="print"/>
          <a:srcRect l="16313" t="14209" r="9125" b="9723"/>
          <a:stretch>
            <a:fillRect/>
          </a:stretch>
        </p:blipFill>
        <p:spPr bwMode="auto">
          <a:xfrm>
            <a:off x="715963" y="868363"/>
            <a:ext cx="7827962" cy="5989637"/>
          </a:xfrm>
          <a:prstGeom prst="rect">
            <a:avLst/>
          </a:prstGeom>
          <a:noFill/>
          <a:ln w="9525">
            <a:noFill/>
            <a:miter lim="800000"/>
            <a:headEnd/>
            <a:tailEnd/>
          </a:ln>
        </p:spPr>
      </p:pic>
      <p:sp>
        <p:nvSpPr>
          <p:cNvPr id="4104" name="Rectangle 8"/>
          <p:cNvSpPr>
            <a:spLocks noChangeArrowheads="1"/>
          </p:cNvSpPr>
          <p:nvPr/>
        </p:nvSpPr>
        <p:spPr bwMode="auto">
          <a:xfrm>
            <a:off x="165100" y="917575"/>
            <a:ext cx="4268788" cy="1223963"/>
          </a:xfrm>
          <a:prstGeom prst="rect">
            <a:avLst/>
          </a:prstGeom>
          <a:solidFill>
            <a:srgbClr val="FFFFFF"/>
          </a:solidFill>
          <a:ln w="9525">
            <a:noFill/>
            <a:miter lim="800000"/>
            <a:headEnd/>
            <a:tailEnd/>
          </a:ln>
        </p:spPr>
        <p:txBody>
          <a:bodyPr wrap="none"/>
          <a:lstStyle/>
          <a:p>
            <a:pPr eaLnBrk="0" hangingPunct="0"/>
            <a:r>
              <a:rPr lang="en-US" sz="2000">
                <a:solidFill>
                  <a:srgbClr val="D60093"/>
                </a:solidFill>
                <a:latin typeface="Arial" charset="0"/>
                <a:ea typeface="ＭＳ Ｐゴシック" pitchFamily="-109" charset="-128"/>
              </a:rPr>
              <a:t>E = 135 MeV</a:t>
            </a:r>
          </a:p>
          <a:p>
            <a:pPr eaLnBrk="0" hangingPunct="0"/>
            <a:r>
              <a:rPr lang="en-US" sz="2000">
                <a:solidFill>
                  <a:srgbClr val="D60093"/>
                </a:solidFill>
                <a:latin typeface="Arial" charset="0"/>
                <a:ea typeface="ＭＳ Ｐゴシック" pitchFamily="-109" charset="-128"/>
              </a:rPr>
              <a:t>67 pC pulses @ 4.68 MHz</a:t>
            </a:r>
          </a:p>
          <a:p>
            <a:pPr eaLnBrk="0" hangingPunct="0"/>
            <a:endParaRPr lang="en-US" sz="2000">
              <a:solidFill>
                <a:srgbClr val="D60093"/>
              </a:solidFill>
              <a:latin typeface="Arial" charset="0"/>
              <a:ea typeface="ＭＳ Ｐゴシック" pitchFamily="-109" charset="-128"/>
            </a:endParaRPr>
          </a:p>
          <a:p>
            <a:pPr eaLnBrk="0" hangingPunct="0"/>
            <a:r>
              <a:rPr lang="en-US" sz="2000">
                <a:solidFill>
                  <a:srgbClr val="D60093"/>
                </a:solidFill>
                <a:latin typeface="Arial" charset="0"/>
                <a:ea typeface="ＭＳ Ｐゴシック" pitchFamily="-109" charset="-128"/>
              </a:rPr>
              <a:t>(&gt;20 </a:t>
            </a:r>
            <a:r>
              <a:rPr lang="el-GR" sz="2000">
                <a:solidFill>
                  <a:srgbClr val="D60093"/>
                </a:solidFill>
                <a:latin typeface="Arial" charset="0"/>
                <a:ea typeface="ＭＳ Ｐゴシック" pitchFamily="-109" charset="-128"/>
              </a:rPr>
              <a:t>μ</a:t>
            </a:r>
            <a:r>
              <a:rPr lang="en-US" sz="2000">
                <a:solidFill>
                  <a:srgbClr val="D60093"/>
                </a:solidFill>
                <a:latin typeface="Arial" charset="0"/>
                <a:ea typeface="ＭＳ Ｐゴシック" pitchFamily="-109" charset="-128"/>
              </a:rPr>
              <a:t>J/pulse in 250–700 nm UV-VIS)</a:t>
            </a:r>
          </a:p>
          <a:p>
            <a:pPr eaLnBrk="0" hangingPunct="0"/>
            <a:r>
              <a:rPr lang="en-US" sz="2000">
                <a:solidFill>
                  <a:srgbClr val="D60093"/>
                </a:solidFill>
                <a:latin typeface="Arial Unicode MS" pitchFamily="34" charset="-128"/>
                <a:ea typeface="ＭＳ Ｐゴシック" pitchFamily="-109" charset="-128"/>
              </a:rPr>
              <a:t> </a:t>
            </a:r>
          </a:p>
        </p:txBody>
      </p:sp>
      <p:sp>
        <p:nvSpPr>
          <p:cNvPr id="4105" name="Text Box 12"/>
          <p:cNvSpPr txBox="1">
            <a:spLocks noChangeArrowheads="1"/>
          </p:cNvSpPr>
          <p:nvPr/>
        </p:nvSpPr>
        <p:spPr bwMode="auto">
          <a:xfrm>
            <a:off x="5791200" y="4475163"/>
            <a:ext cx="3048000" cy="738187"/>
          </a:xfrm>
          <a:prstGeom prst="rect">
            <a:avLst/>
          </a:prstGeom>
          <a:noFill/>
          <a:ln w="9525">
            <a:noFill/>
            <a:miter lim="800000"/>
            <a:headEnd/>
            <a:tailEnd/>
          </a:ln>
        </p:spPr>
        <p:txBody>
          <a:bodyPr>
            <a:spAutoFit/>
          </a:bodyPr>
          <a:lstStyle/>
          <a:p>
            <a:pPr eaLnBrk="0" hangingPunct="0"/>
            <a:r>
              <a:rPr lang="en-US" sz="1400" b="1" dirty="0">
                <a:solidFill>
                  <a:srgbClr val="0033CC"/>
                </a:solidFill>
                <a:latin typeface="Arial" charset="0"/>
                <a:ea typeface="ＭＳ Ｐゴシック" pitchFamily="-109" charset="-128"/>
              </a:rPr>
              <a:t>(</a:t>
            </a:r>
            <a:r>
              <a:rPr lang="en-US" sz="1400" b="1" dirty="0">
                <a:latin typeface="Arial" charset="0"/>
                <a:ea typeface="ＭＳ Ｐゴシック" pitchFamily="-109" charset="-128"/>
              </a:rPr>
              <a:t>UV </a:t>
            </a:r>
            <a:r>
              <a:rPr lang="en-US" sz="1400" b="1" dirty="0" err="1">
                <a:latin typeface="Arial" charset="0"/>
                <a:ea typeface="ＭＳ Ｐゴシック" pitchFamily="-109" charset="-128"/>
              </a:rPr>
              <a:t>beamline</a:t>
            </a:r>
            <a:r>
              <a:rPr lang="en-US" sz="1400" b="1" dirty="0">
                <a:latin typeface="Arial" charset="0"/>
                <a:ea typeface="ＭＳ Ｐゴシック" pitchFamily="-109" charset="-128"/>
              </a:rPr>
              <a:t> and commissioning funded by AFOSR and BES.  Wiggler on loan from Cornell 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890" name="Rectangle 2"/>
          <p:cNvSpPr>
            <a:spLocks noGrp="1" noChangeArrowheads="1"/>
          </p:cNvSpPr>
          <p:nvPr>
            <p:ph type="title"/>
          </p:nvPr>
        </p:nvSpPr>
        <p:spPr>
          <a:xfrm>
            <a:off x="317500" y="190500"/>
            <a:ext cx="7810500" cy="492125"/>
          </a:xfrm>
        </p:spPr>
        <p:txBody>
          <a:bodyPr lIns="63398" tIns="25359" rIns="63398" bIns="25359" anchor="t"/>
          <a:lstStyle/>
          <a:p>
            <a:r>
              <a:rPr lang="en-US">
                <a:solidFill>
                  <a:srgbClr val="0033CC"/>
                </a:solidFill>
              </a:rPr>
              <a:t>Cornell Undulator A Prototype</a:t>
            </a:r>
          </a:p>
        </p:txBody>
      </p:sp>
      <p:pic>
        <p:nvPicPr>
          <p:cNvPr id="37891" name="Picture 2" descr="Cody &amp; Nate Cornell wiggler.jpg"/>
          <p:cNvPicPr>
            <a:picLocks noChangeAspect="1"/>
          </p:cNvPicPr>
          <p:nvPr/>
        </p:nvPicPr>
        <p:blipFill>
          <a:blip r:embed="rId3" cstate="print"/>
          <a:srcRect/>
          <a:stretch>
            <a:fillRect/>
          </a:stretch>
        </p:blipFill>
        <p:spPr bwMode="auto">
          <a:xfrm>
            <a:off x="1295400" y="1009650"/>
            <a:ext cx="6858000" cy="5143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0514" name="Rectangle 2"/>
          <p:cNvSpPr>
            <a:spLocks noGrp="1" noChangeArrowheads="1"/>
          </p:cNvSpPr>
          <p:nvPr>
            <p:ph type="title"/>
          </p:nvPr>
        </p:nvSpPr>
        <p:spPr>
          <a:xfrm>
            <a:off x="763588" y="230188"/>
            <a:ext cx="6716712" cy="530225"/>
          </a:xfrm>
        </p:spPr>
        <p:txBody>
          <a:bodyPr/>
          <a:lstStyle/>
          <a:p>
            <a:r>
              <a:rPr lang="en-US" dirty="0"/>
              <a:t>UV Wiggler </a:t>
            </a:r>
            <a:r>
              <a:rPr lang="en-US" dirty="0" smtClean="0"/>
              <a:t>trajectories in Cornell Wiggler</a:t>
            </a:r>
            <a:endParaRPr lang="en-US" dirty="0"/>
          </a:p>
        </p:txBody>
      </p:sp>
      <p:pic>
        <p:nvPicPr>
          <p:cNvPr id="320515" name="Picture 3" descr="UVwigglerTraj"/>
          <p:cNvPicPr>
            <a:picLocks noChangeAspect="1" noChangeArrowheads="1"/>
          </p:cNvPicPr>
          <p:nvPr/>
        </p:nvPicPr>
        <p:blipFill>
          <a:blip r:embed="rId2" cstate="print"/>
          <a:srcRect/>
          <a:stretch>
            <a:fillRect/>
          </a:stretch>
        </p:blipFill>
        <p:spPr bwMode="auto">
          <a:xfrm>
            <a:off x="914400" y="871538"/>
            <a:ext cx="6781800" cy="53895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performance</a:t>
            </a:r>
            <a:endParaRPr lang="en-US" dirty="0"/>
          </a:p>
        </p:txBody>
      </p:sp>
      <p:sp>
        <p:nvSpPr>
          <p:cNvPr id="3" name="Content Placeholder 2"/>
          <p:cNvSpPr>
            <a:spLocks noGrp="1"/>
          </p:cNvSpPr>
          <p:nvPr>
            <p:ph idx="1"/>
          </p:nvPr>
        </p:nvSpPr>
        <p:spPr>
          <a:xfrm>
            <a:off x="381000" y="1308100"/>
            <a:ext cx="8534400" cy="3530600"/>
          </a:xfrm>
        </p:spPr>
        <p:txBody>
          <a:bodyPr/>
          <a:lstStyle/>
          <a:p>
            <a:pPr>
              <a:spcAft>
                <a:spcPts val="600"/>
              </a:spcAft>
              <a:buNone/>
              <a:tabLst>
                <a:tab pos="1828800" algn="l"/>
                <a:tab pos="5029200" algn="l"/>
              </a:tabLst>
            </a:pPr>
            <a:r>
              <a:rPr lang="en-US" b="1" u="sng" dirty="0" smtClean="0"/>
              <a:t>Parameter	IR Upgrade performance	UV line performance</a:t>
            </a:r>
          </a:p>
          <a:p>
            <a:pPr>
              <a:spcAft>
                <a:spcPts val="600"/>
              </a:spcAft>
              <a:buNone/>
              <a:tabLst>
                <a:tab pos="1828800" algn="l"/>
                <a:tab pos="5092700" algn="l"/>
              </a:tabLst>
            </a:pPr>
            <a:r>
              <a:rPr lang="en-US" dirty="0" smtClean="0"/>
              <a:t>Energy	115 MeV	135 MeV</a:t>
            </a:r>
          </a:p>
          <a:p>
            <a:pPr>
              <a:spcAft>
                <a:spcPts val="600"/>
              </a:spcAft>
              <a:buNone/>
              <a:tabLst>
                <a:tab pos="1828800" algn="l"/>
                <a:tab pos="5092700" algn="l"/>
              </a:tabLst>
            </a:pPr>
            <a:r>
              <a:rPr lang="en-US" dirty="0" smtClean="0"/>
              <a:t>Charge	135 </a:t>
            </a:r>
            <a:r>
              <a:rPr lang="en-US" dirty="0" err="1" smtClean="0"/>
              <a:t>pC</a:t>
            </a:r>
            <a:r>
              <a:rPr lang="en-US" dirty="0" smtClean="0"/>
              <a:t>	60 </a:t>
            </a:r>
            <a:r>
              <a:rPr lang="en-US" dirty="0" err="1" smtClean="0"/>
              <a:t>pC</a:t>
            </a:r>
            <a:endParaRPr lang="en-US" dirty="0" smtClean="0"/>
          </a:p>
          <a:p>
            <a:pPr>
              <a:spcAft>
                <a:spcPts val="600"/>
              </a:spcAft>
              <a:buNone/>
              <a:tabLst>
                <a:tab pos="1828800" algn="l"/>
                <a:tab pos="5092700" algn="l"/>
              </a:tabLst>
            </a:pPr>
            <a:r>
              <a:rPr lang="en-US" dirty="0" smtClean="0"/>
              <a:t>Pulse length	150 </a:t>
            </a:r>
            <a:r>
              <a:rPr lang="en-US" dirty="0" err="1" smtClean="0"/>
              <a:t>fsec</a:t>
            </a:r>
            <a:r>
              <a:rPr lang="en-US" dirty="0" smtClean="0"/>
              <a:t> </a:t>
            </a:r>
            <a:r>
              <a:rPr lang="en-US" dirty="0" err="1" smtClean="0"/>
              <a:t>rms</a:t>
            </a:r>
            <a:r>
              <a:rPr lang="en-US" dirty="0" smtClean="0"/>
              <a:t>	100–140 </a:t>
            </a:r>
            <a:r>
              <a:rPr lang="en-US" dirty="0" err="1" smtClean="0"/>
              <a:t>fsec</a:t>
            </a:r>
            <a:r>
              <a:rPr lang="en-US" dirty="0" smtClean="0"/>
              <a:t> </a:t>
            </a:r>
            <a:r>
              <a:rPr lang="en-US" dirty="0" err="1" smtClean="0"/>
              <a:t>rms</a:t>
            </a:r>
            <a:endParaRPr lang="en-US" dirty="0" smtClean="0"/>
          </a:p>
          <a:p>
            <a:pPr>
              <a:spcAft>
                <a:spcPts val="600"/>
              </a:spcAft>
              <a:buNone/>
              <a:tabLst>
                <a:tab pos="1828800" algn="l"/>
                <a:tab pos="5092700" algn="l"/>
              </a:tabLst>
            </a:pPr>
            <a:r>
              <a:rPr lang="en-US" dirty="0" smtClean="0"/>
              <a:t>Energy spread	0.5% </a:t>
            </a:r>
            <a:r>
              <a:rPr lang="en-US" dirty="0" err="1" smtClean="0"/>
              <a:t>rms</a:t>
            </a:r>
            <a:r>
              <a:rPr lang="en-US" dirty="0" smtClean="0"/>
              <a:t>	0.3–0.4% </a:t>
            </a:r>
            <a:r>
              <a:rPr lang="en-US" dirty="0" err="1" smtClean="0"/>
              <a:t>rms</a:t>
            </a:r>
            <a:endParaRPr lang="en-US" dirty="0" smtClean="0"/>
          </a:p>
          <a:p>
            <a:pPr>
              <a:spcAft>
                <a:spcPts val="600"/>
              </a:spcAft>
              <a:buNone/>
              <a:tabLst>
                <a:tab pos="1828800" algn="l"/>
                <a:tab pos="5092700" algn="l"/>
              </a:tabLst>
            </a:pPr>
            <a:r>
              <a:rPr lang="en-US" dirty="0" smtClean="0"/>
              <a:t>Emittance	7-8 mm-</a:t>
            </a:r>
            <a:r>
              <a:rPr lang="en-US" dirty="0" err="1" smtClean="0"/>
              <a:t>mrad</a:t>
            </a:r>
            <a:r>
              <a:rPr lang="en-US" dirty="0" smtClean="0"/>
              <a:t>	5-6 mm-</a:t>
            </a:r>
            <a:r>
              <a:rPr lang="en-US" dirty="0" err="1" smtClean="0"/>
              <a:t>mrad</a:t>
            </a:r>
            <a:endParaRPr lang="en-US" dirty="0" smtClean="0"/>
          </a:p>
          <a:p>
            <a:pPr>
              <a:spcAft>
                <a:spcPts val="600"/>
              </a:spcAft>
              <a:buNone/>
            </a:pPr>
            <a:endParaRPr lang="en-US" dirty="0" smtClean="0"/>
          </a:p>
          <a:p>
            <a:pPr>
              <a:spcAft>
                <a:spcPts val="600"/>
              </a:spcAft>
              <a:buNone/>
            </a:pPr>
            <a:r>
              <a:rPr lang="en-US" dirty="0" smtClean="0"/>
              <a:t>Note: Energy spread and emittance are </a:t>
            </a:r>
            <a:r>
              <a:rPr lang="en-US" dirty="0" err="1" smtClean="0"/>
              <a:t>macropulse</a:t>
            </a:r>
            <a:r>
              <a:rPr lang="en-US" dirty="0" smtClean="0"/>
              <a:t> averages.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41300" y="152401"/>
            <a:ext cx="8686800" cy="635000"/>
          </a:xfrm>
          <a:prstGeom prst="rect">
            <a:avLst/>
          </a:prstGeom>
          <a:noFill/>
          <a:ln w="9525">
            <a:noFill/>
            <a:round/>
            <a:headEnd/>
            <a:tailEnd/>
          </a:ln>
        </p:spPr>
        <p:txBody>
          <a:bodyPr lIns="63360" tIns="25200" rIns="63360" bIns="25200"/>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00000"/>
                </a:solidFill>
                <a:ea typeface="ＭＳ Ｐゴシック" pitchFamily="-109" charset="-128"/>
              </a:rPr>
              <a:t>UV Demo Commissioning </a:t>
            </a:r>
            <a:r>
              <a:rPr lang="en-US" sz="2800" dirty="0">
                <a:solidFill>
                  <a:srgbClr val="000000"/>
                </a:solidFill>
                <a:ea typeface="ＭＳ Ｐゴシック" pitchFamily="-109" charset="-128"/>
              </a:rPr>
              <a:t>Timeline</a:t>
            </a:r>
          </a:p>
        </p:txBody>
      </p:sp>
      <p:sp>
        <p:nvSpPr>
          <p:cNvPr id="5123" name="Text Box 2"/>
          <p:cNvSpPr txBox="1">
            <a:spLocks noChangeArrowheads="1"/>
          </p:cNvSpPr>
          <p:nvPr/>
        </p:nvSpPr>
        <p:spPr bwMode="auto">
          <a:xfrm>
            <a:off x="317500" y="882651"/>
            <a:ext cx="8826500" cy="5238750"/>
          </a:xfrm>
          <a:prstGeom prst="rect">
            <a:avLst/>
          </a:prstGeom>
          <a:noFill/>
          <a:ln w="9525">
            <a:noFill/>
            <a:round/>
            <a:headEnd/>
            <a:tailEnd/>
          </a:ln>
        </p:spPr>
        <p:txBody>
          <a:bodyPr lIns="63360" tIns="25200" rIns="63360" bIns="25200"/>
          <a:lstStyle/>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January 2006 - Install and commission Cornell wiggler with new gap mechanism.</a:t>
            </a:r>
          </a:p>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Spring and Summer 2009 – Install </a:t>
            </a:r>
            <a:r>
              <a:rPr lang="en-US" sz="2200" dirty="0" err="1">
                <a:solidFill>
                  <a:srgbClr val="000000"/>
                </a:solidFill>
                <a:ea typeface="ＭＳ Ｐゴシック" pitchFamily="-109" charset="-128"/>
              </a:rPr>
              <a:t>beamline</a:t>
            </a:r>
            <a:r>
              <a:rPr lang="en-US" sz="2200" dirty="0">
                <a:solidFill>
                  <a:srgbClr val="000000"/>
                </a:solidFill>
                <a:ea typeface="ＭＳ Ｐゴシック" pitchFamily="-109" charset="-128"/>
              </a:rPr>
              <a:t> components except for optical cavity and wiggler chamber.</a:t>
            </a:r>
          </a:p>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Fall 2009 – CW beam through UV </a:t>
            </a:r>
            <a:r>
              <a:rPr lang="en-US" sz="2200" dirty="0" err="1">
                <a:solidFill>
                  <a:srgbClr val="000000"/>
                </a:solidFill>
                <a:ea typeface="ＭＳ Ｐゴシック" pitchFamily="-109" charset="-128"/>
              </a:rPr>
              <a:t>beamline</a:t>
            </a:r>
            <a:r>
              <a:rPr lang="en-US" sz="2200" dirty="0">
                <a:solidFill>
                  <a:srgbClr val="000000"/>
                </a:solidFill>
                <a:ea typeface="ＭＳ Ｐゴシック" pitchFamily="-109" charset="-128"/>
              </a:rPr>
              <a:t>.</a:t>
            </a:r>
          </a:p>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Spring 2010 – Install new zone 3 module and commission.</a:t>
            </a:r>
          </a:p>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June 2010 – Lase at 630 nm, 67 pC in IR laser with 135 MeV beam.  </a:t>
            </a:r>
          </a:p>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July 2010 – </a:t>
            </a:r>
            <a:r>
              <a:rPr lang="en-US" sz="2200" dirty="0" err="1">
                <a:solidFill>
                  <a:srgbClr val="000000"/>
                </a:solidFill>
                <a:ea typeface="ＭＳ Ｐゴシック" pitchFamily="-109" charset="-128"/>
              </a:rPr>
              <a:t>Recirculate</a:t>
            </a:r>
            <a:r>
              <a:rPr lang="en-US" sz="2200" dirty="0">
                <a:solidFill>
                  <a:srgbClr val="000000"/>
                </a:solidFill>
                <a:ea typeface="ＭＳ Ｐゴシック" pitchFamily="-109" charset="-128"/>
              </a:rPr>
              <a:t> laser quality 1 </a:t>
            </a:r>
            <a:r>
              <a:rPr lang="en-US" sz="2200" dirty="0" err="1">
                <a:solidFill>
                  <a:srgbClr val="000000"/>
                </a:solidFill>
                <a:ea typeface="ＭＳ Ｐゴシック" pitchFamily="-109" charset="-128"/>
              </a:rPr>
              <a:t>mA</a:t>
            </a:r>
            <a:r>
              <a:rPr lang="en-US" sz="2200" dirty="0">
                <a:solidFill>
                  <a:srgbClr val="000000"/>
                </a:solidFill>
                <a:ea typeface="ＭＳ Ｐゴシック" pitchFamily="-109" charset="-128"/>
              </a:rPr>
              <a:t> CW beam through wiggler sized aperture.</a:t>
            </a:r>
          </a:p>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August 17, 2010 – First electron beam through wiggler.</a:t>
            </a:r>
          </a:p>
          <a:p>
            <a:pPr marL="457200" indent="-457200" eaLnBrk="0" hangingPunct="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a:solidFill>
                  <a:srgbClr val="000000"/>
                </a:solidFill>
                <a:ea typeface="ＭＳ Ｐゴシック" pitchFamily="-109" charset="-128"/>
              </a:rPr>
              <a:t>August 19, 2010 – First lasing, 150 W CW at 700 nm</a:t>
            </a:r>
            <a:r>
              <a:rPr lang="en-US" sz="2200" dirty="0" smtClean="0">
                <a:solidFill>
                  <a:srgbClr val="000000"/>
                </a:solidFill>
                <a:ea typeface="ＭＳ Ｐゴシック" pitchFamily="-109" charset="-128"/>
              </a:rPr>
              <a:t>.</a:t>
            </a:r>
          </a:p>
          <a:p>
            <a:pPr marL="457200" indent="-45720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smtClean="0">
                <a:solidFill>
                  <a:srgbClr val="000000"/>
                </a:solidFill>
                <a:ea typeface="ＭＳ Ｐゴシック" pitchFamily="-109" charset="-128"/>
              </a:rPr>
              <a:t>August  31, 2010 – First lasing in UV, 140 W  @400 nm, 68 W @372 nm</a:t>
            </a:r>
          </a:p>
          <a:p>
            <a:pPr marL="457200" indent="-45720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sz="2200" dirty="0" smtClean="0">
                <a:solidFill>
                  <a:srgbClr val="000000"/>
                </a:solidFill>
                <a:ea typeface="ＭＳ Ｐゴシック" pitchFamily="-109" charset="-128"/>
              </a:rPr>
              <a:t>December 9, 2010 – First measurement of 124 nm light </a:t>
            </a:r>
          </a:p>
          <a:p>
            <a:pPr marL="457200" indent="-457200">
              <a:lnSpc>
                <a:spcPct val="105000"/>
              </a:lnSpc>
              <a:spcBef>
                <a:spcPts val="113"/>
              </a:spcBef>
              <a:spcAft>
                <a:spcPts val="113"/>
              </a:spcAft>
              <a:buSzPct val="144000"/>
              <a:buFont typeface="Arial"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endParaRPr lang="en-US" sz="2200" dirty="0">
              <a:solidFill>
                <a:srgbClr val="000000"/>
              </a:solidFill>
              <a:ea typeface="ＭＳ Ｐゴシック" pitchFamily="-109" charset="-128"/>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 performance at 700nm</a:t>
            </a:r>
            <a:endParaRPr lang="en-US" dirty="0"/>
          </a:p>
        </p:txBody>
      </p:sp>
      <p:pic>
        <p:nvPicPr>
          <p:cNvPr id="6" name="Picture 5"/>
          <p:cNvPicPr>
            <a:picLocks noChangeAspect="1"/>
          </p:cNvPicPr>
          <p:nvPr/>
        </p:nvPicPr>
        <p:blipFill>
          <a:blip r:embed="rId2" cstate="print"/>
          <a:stretch>
            <a:fillRect/>
          </a:stretch>
        </p:blipFill>
        <p:spPr>
          <a:xfrm>
            <a:off x="1130300" y="1003300"/>
            <a:ext cx="6858000" cy="4572000"/>
          </a:xfrm>
          <a:prstGeom prst="rect">
            <a:avLst/>
          </a:prstGeom>
        </p:spPr>
      </p:pic>
      <p:sp>
        <p:nvSpPr>
          <p:cNvPr id="7" name="TextBox 6"/>
          <p:cNvSpPr txBox="1"/>
          <p:nvPr/>
        </p:nvSpPr>
        <p:spPr>
          <a:xfrm>
            <a:off x="495300" y="5702300"/>
            <a:ext cx="8255000" cy="461665"/>
          </a:xfrm>
          <a:prstGeom prst="rect">
            <a:avLst/>
          </a:prstGeom>
          <a:noFill/>
        </p:spPr>
        <p:txBody>
          <a:bodyPr wrap="square" rtlCol="0">
            <a:spAutoFit/>
          </a:bodyPr>
          <a:lstStyle/>
          <a:p>
            <a:r>
              <a:rPr lang="en-US" dirty="0" smtClean="0"/>
              <a:t>Gain at low power is ~100%, detuning curve is 12.5 µ</a:t>
            </a:r>
            <a:r>
              <a:rPr lang="en-US" dirty="0" err="1" smtClean="0"/>
              <a:t>m</a:t>
            </a:r>
            <a:r>
              <a:rPr lang="en-US" dirty="0" smtClean="0"/>
              <a:t> in length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Images while lasing at 100W</a:t>
            </a:r>
          </a:p>
        </p:txBody>
      </p:sp>
      <p:pic>
        <p:nvPicPr>
          <p:cNvPr id="8195" name="Picture 2" descr="100W resized.jpg"/>
          <p:cNvPicPr>
            <a:picLocks noChangeAspect="1"/>
          </p:cNvPicPr>
          <p:nvPr/>
        </p:nvPicPr>
        <p:blipFill>
          <a:blip r:embed="rId2" cstate="print"/>
          <a:srcRect/>
          <a:stretch>
            <a:fillRect/>
          </a:stretch>
        </p:blipFill>
        <p:spPr bwMode="auto">
          <a:xfrm>
            <a:off x="1314450" y="1028700"/>
            <a:ext cx="5943600" cy="4457700"/>
          </a:xfrm>
          <a:prstGeom prst="rect">
            <a:avLst/>
          </a:prstGeom>
          <a:noFill/>
          <a:ln w="9525">
            <a:noFill/>
            <a:miter lim="800000"/>
            <a:headEnd/>
            <a:tailEnd/>
          </a:ln>
        </p:spPr>
      </p:pic>
      <p:sp>
        <p:nvSpPr>
          <p:cNvPr id="8196" name="TextBox 3"/>
          <p:cNvSpPr txBox="1">
            <a:spLocks noChangeArrowheads="1"/>
          </p:cNvSpPr>
          <p:nvPr/>
        </p:nvSpPr>
        <p:spPr bwMode="auto">
          <a:xfrm>
            <a:off x="190500" y="2028825"/>
            <a:ext cx="1238250" cy="1323975"/>
          </a:xfrm>
          <a:prstGeom prst="rect">
            <a:avLst/>
          </a:prstGeom>
          <a:noFill/>
          <a:ln w="9525">
            <a:noFill/>
            <a:miter lim="800000"/>
            <a:headEnd/>
            <a:tailEnd/>
          </a:ln>
        </p:spPr>
        <p:txBody>
          <a:bodyPr>
            <a:spAutoFit/>
          </a:bodyPr>
          <a:lstStyle/>
          <a:p>
            <a:r>
              <a:rPr lang="en-US" sz="2000"/>
              <a:t>Light scattered from HR mirror</a:t>
            </a:r>
          </a:p>
        </p:txBody>
      </p:sp>
      <p:sp>
        <p:nvSpPr>
          <p:cNvPr id="8197" name="TextBox 4"/>
          <p:cNvSpPr txBox="1">
            <a:spLocks noChangeArrowheads="1"/>
          </p:cNvSpPr>
          <p:nvPr/>
        </p:nvSpPr>
        <p:spPr bwMode="auto">
          <a:xfrm>
            <a:off x="-9525" y="3733800"/>
            <a:ext cx="1590675" cy="1323975"/>
          </a:xfrm>
          <a:prstGeom prst="rect">
            <a:avLst/>
          </a:prstGeom>
          <a:noFill/>
          <a:ln w="9525">
            <a:noFill/>
            <a:miter lim="800000"/>
            <a:headEnd/>
            <a:tailEnd/>
          </a:ln>
        </p:spPr>
        <p:txBody>
          <a:bodyPr>
            <a:spAutoFit/>
          </a:bodyPr>
          <a:lstStyle/>
          <a:p>
            <a:r>
              <a:rPr lang="en-US" sz="2000"/>
              <a:t>Light scattered from power probe</a:t>
            </a:r>
          </a:p>
        </p:txBody>
      </p:sp>
      <p:sp>
        <p:nvSpPr>
          <p:cNvPr id="8198" name="TextBox 5"/>
          <p:cNvSpPr txBox="1">
            <a:spLocks noChangeArrowheads="1"/>
          </p:cNvSpPr>
          <p:nvPr/>
        </p:nvSpPr>
        <p:spPr bwMode="auto">
          <a:xfrm>
            <a:off x="7505700" y="2124075"/>
            <a:ext cx="1590675" cy="400050"/>
          </a:xfrm>
          <a:prstGeom prst="rect">
            <a:avLst/>
          </a:prstGeom>
          <a:noFill/>
          <a:ln w="9525">
            <a:noFill/>
            <a:miter lim="800000"/>
            <a:headEnd/>
            <a:tailEnd/>
          </a:ln>
        </p:spPr>
        <p:txBody>
          <a:bodyPr>
            <a:spAutoFit/>
          </a:bodyPr>
          <a:lstStyle/>
          <a:p>
            <a:r>
              <a:rPr lang="en-US" sz="2000"/>
              <a:t>Power meter</a:t>
            </a:r>
          </a:p>
        </p:txBody>
      </p:sp>
      <p:sp>
        <p:nvSpPr>
          <p:cNvPr id="8199" name="TextBox 6"/>
          <p:cNvSpPr txBox="1">
            <a:spLocks noChangeArrowheads="1"/>
          </p:cNvSpPr>
          <p:nvPr/>
        </p:nvSpPr>
        <p:spPr bwMode="auto">
          <a:xfrm>
            <a:off x="7353300" y="3705225"/>
            <a:ext cx="1790700" cy="1016000"/>
          </a:xfrm>
          <a:prstGeom prst="rect">
            <a:avLst/>
          </a:prstGeom>
          <a:noFill/>
          <a:ln w="9525">
            <a:noFill/>
            <a:miter lim="800000"/>
            <a:headEnd/>
            <a:tailEnd/>
          </a:ln>
        </p:spPr>
        <p:txBody>
          <a:bodyPr>
            <a:spAutoFit/>
          </a:bodyPr>
          <a:lstStyle/>
          <a:p>
            <a:r>
              <a:rPr lang="en-US" sz="2000"/>
              <a:t>Time dependent diagnostics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 performance at 400nm</a:t>
            </a:r>
            <a:endParaRPr lang="en-US" dirty="0"/>
          </a:p>
        </p:txBody>
      </p:sp>
      <p:sp>
        <p:nvSpPr>
          <p:cNvPr id="3" name="Content Placeholder 2"/>
          <p:cNvSpPr>
            <a:spLocks noGrp="1"/>
          </p:cNvSpPr>
          <p:nvPr>
            <p:ph idx="1"/>
          </p:nvPr>
        </p:nvSpPr>
        <p:spPr/>
        <p:txBody>
          <a:bodyPr/>
          <a:lstStyle/>
          <a:p>
            <a:r>
              <a:rPr lang="en-US" dirty="0" smtClean="0"/>
              <a:t>We had to run with the OC mirror de-centered, as the metallization technique created a damage spot at the mirror center.</a:t>
            </a:r>
          </a:p>
          <a:p>
            <a:endParaRPr lang="en-US" dirty="0"/>
          </a:p>
        </p:txBody>
      </p:sp>
      <p:pic>
        <p:nvPicPr>
          <p:cNvPr id="4" name="Picture 3"/>
          <p:cNvPicPr>
            <a:picLocks noChangeAspect="1"/>
          </p:cNvPicPr>
          <p:nvPr/>
        </p:nvPicPr>
        <p:blipFill>
          <a:blip r:embed="rId2" cstate="print"/>
          <a:stretch>
            <a:fillRect/>
          </a:stretch>
        </p:blipFill>
        <p:spPr>
          <a:xfrm>
            <a:off x="1346200" y="1909232"/>
            <a:ext cx="6489700" cy="43264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experiment</a:t>
            </a:r>
            <a:endParaRPr lang="en-US" dirty="0"/>
          </a:p>
        </p:txBody>
      </p:sp>
      <p:sp>
        <p:nvSpPr>
          <p:cNvPr id="3" name="Content Placeholder 2"/>
          <p:cNvSpPr>
            <a:spLocks noGrp="1"/>
          </p:cNvSpPr>
          <p:nvPr>
            <p:ph idx="1"/>
          </p:nvPr>
        </p:nvSpPr>
        <p:spPr>
          <a:xfrm>
            <a:off x="685800" y="1066800"/>
            <a:ext cx="7823200" cy="5156200"/>
          </a:xfrm>
        </p:spPr>
        <p:txBody>
          <a:bodyPr/>
          <a:lstStyle/>
          <a:p>
            <a:r>
              <a:rPr lang="en-US" dirty="0" smtClean="0"/>
              <a:t>Besides the aforementioned spreadsheet and 1-D pulse propagation codes, we have 3D &amp; 4D codes that better model the FEL interaction.</a:t>
            </a:r>
          </a:p>
          <a:p>
            <a:pPr lvl="1"/>
            <a:r>
              <a:rPr lang="en-US" dirty="0" smtClean="0"/>
              <a:t>These codes are Genesis and Medusa.</a:t>
            </a:r>
          </a:p>
          <a:p>
            <a:r>
              <a:rPr lang="en-US" dirty="0" smtClean="0"/>
              <a:t>In conjunction with a resonator simulation code we can also model the effects of aberrations (from thermal absorption, off-axis tilts, etc) and the mode shape within or outside the optical cavity.</a:t>
            </a:r>
          </a:p>
          <a:p>
            <a:pPr lvl="1"/>
            <a:r>
              <a:rPr lang="en-US" dirty="0" smtClean="0"/>
              <a:t>This is the </a:t>
            </a:r>
            <a:r>
              <a:rPr lang="en-US" u="sng" dirty="0" smtClean="0"/>
              <a:t>O</a:t>
            </a:r>
            <a:r>
              <a:rPr lang="en-US" dirty="0" smtClean="0"/>
              <a:t>ptical </a:t>
            </a:r>
            <a:r>
              <a:rPr lang="en-US" u="sng" dirty="0" smtClean="0"/>
              <a:t>P</a:t>
            </a:r>
            <a:r>
              <a:rPr lang="en-US" dirty="0" smtClean="0"/>
              <a:t>ropagation </a:t>
            </a:r>
            <a:r>
              <a:rPr lang="en-US" u="sng" dirty="0" smtClean="0"/>
              <a:t>C</a:t>
            </a:r>
            <a:r>
              <a:rPr lang="en-US" dirty="0" smtClean="0"/>
              <a:t>ode  (OPC).</a:t>
            </a:r>
          </a:p>
          <a:p>
            <a:r>
              <a:rPr lang="en-US" dirty="0" smtClean="0"/>
              <a:t>Performance of the UVFEL has greatly exceeded the predictions of simulations.  </a:t>
            </a:r>
          </a:p>
          <a:p>
            <a:pPr>
              <a:buNone/>
            </a:pPr>
            <a:r>
              <a:rPr lang="en-US" dirty="0" smtClean="0"/>
              <a:t>	</a:t>
            </a:r>
            <a:r>
              <a:rPr lang="en-US" b="1" i="1" dirty="0" smtClean="0"/>
              <a:t>Parameter		Simulations	Experiment</a:t>
            </a:r>
          </a:p>
          <a:p>
            <a:pPr lvl="1">
              <a:buNone/>
            </a:pPr>
            <a:r>
              <a:rPr lang="en-US" dirty="0" smtClean="0"/>
              <a:t>Turn-on time		8.6 µsec.	 5 µsec.</a:t>
            </a:r>
          </a:p>
          <a:p>
            <a:pPr lvl="1">
              <a:buNone/>
            </a:pPr>
            <a:r>
              <a:rPr lang="en-US" dirty="0" smtClean="0"/>
              <a:t>Gain		~100%		~180%</a:t>
            </a:r>
          </a:p>
          <a:p>
            <a:pPr lvl="1">
              <a:buNone/>
            </a:pPr>
            <a:r>
              <a:rPr lang="en-US" dirty="0" smtClean="0"/>
              <a:t>Detuning curve	4.5 µ</a:t>
            </a:r>
            <a:r>
              <a:rPr lang="en-US" dirty="0" err="1" smtClean="0"/>
              <a:t>m</a:t>
            </a:r>
            <a:r>
              <a:rPr lang="en-US" dirty="0" smtClean="0"/>
              <a:t>		&gt;7 µ</a:t>
            </a:r>
            <a:r>
              <a:rPr lang="en-US" dirty="0" err="1" smtClean="0"/>
              <a:t>m</a:t>
            </a:r>
            <a:endParaRPr lang="en-US" dirty="0" smtClean="0"/>
          </a:p>
          <a:p>
            <a:pPr lvl="1">
              <a:buNone/>
            </a:pPr>
            <a:r>
              <a:rPr lang="en-US" dirty="0" smtClean="0"/>
              <a:t>Efficiency		0.5-0.7%	0.8%</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High Gain Seen at 400 nm</a:t>
            </a:r>
            <a:endParaRPr lang="en-US" dirty="0"/>
          </a:p>
        </p:txBody>
      </p:sp>
      <p:pic>
        <p:nvPicPr>
          <p:cNvPr id="4" name="Content Placeholder 3" descr="FEL Qmeter 400nm gain Log 12-13-10@17-18-13.png"/>
          <p:cNvPicPr>
            <a:picLocks noGrp="1" noChangeAspect="1"/>
          </p:cNvPicPr>
          <p:nvPr>
            <p:ph idx="1"/>
          </p:nvPr>
        </p:nvPicPr>
        <p:blipFill>
          <a:blip r:embed="rId2" cstate="print"/>
          <a:srcRect t="-4683" b="-4683"/>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422400" y="882650"/>
            <a:ext cx="6096000" cy="5162550"/>
          </a:xfrm>
        </p:spPr>
        <p:txBody>
          <a:bodyPr/>
          <a:lstStyle/>
          <a:p>
            <a:r>
              <a:rPr lang="en-US" dirty="0" smtClean="0"/>
              <a:t>Initial specifications and simulations</a:t>
            </a:r>
          </a:p>
          <a:p>
            <a:r>
              <a:rPr lang="en-US" dirty="0" smtClean="0"/>
              <a:t>Design and construction</a:t>
            </a:r>
          </a:p>
          <a:p>
            <a:pPr lvl="1"/>
            <a:r>
              <a:rPr lang="en-US" dirty="0" smtClean="0"/>
              <a:t>Accelerator</a:t>
            </a:r>
          </a:p>
          <a:p>
            <a:pPr lvl="1"/>
            <a:r>
              <a:rPr lang="en-US" dirty="0" smtClean="0"/>
              <a:t>FEL optical cavity</a:t>
            </a:r>
          </a:p>
          <a:p>
            <a:r>
              <a:rPr lang="en-US" dirty="0" smtClean="0"/>
              <a:t>Results</a:t>
            </a:r>
          </a:p>
          <a:p>
            <a:pPr lvl="1"/>
            <a:r>
              <a:rPr lang="en-US" dirty="0" smtClean="0"/>
              <a:t>Accelerator performance</a:t>
            </a:r>
          </a:p>
          <a:p>
            <a:pPr lvl="1"/>
            <a:r>
              <a:rPr lang="en-US" dirty="0" smtClean="0"/>
              <a:t>FEL performance</a:t>
            </a:r>
          </a:p>
          <a:p>
            <a:pPr lvl="2"/>
            <a:r>
              <a:rPr lang="en-US" dirty="0" smtClean="0"/>
              <a:t>700nm</a:t>
            </a:r>
          </a:p>
          <a:p>
            <a:pPr lvl="2"/>
            <a:r>
              <a:rPr lang="en-US" dirty="0" smtClean="0"/>
              <a:t>400nm</a:t>
            </a:r>
          </a:p>
          <a:p>
            <a:pPr lvl="1"/>
            <a:r>
              <a:rPr lang="en-US" dirty="0" smtClean="0"/>
              <a:t>Comparison with simulation</a:t>
            </a:r>
          </a:p>
          <a:p>
            <a:r>
              <a:rPr lang="en-US" dirty="0" smtClean="0"/>
              <a:t>Setup for 3</a:t>
            </a:r>
            <a:r>
              <a:rPr lang="en-US" baseline="30000" dirty="0" smtClean="0"/>
              <a:t>rd</a:t>
            </a:r>
            <a:r>
              <a:rPr lang="en-US" dirty="0" smtClean="0"/>
              <a:t> harmonic (~ 10eV) photon detection</a:t>
            </a:r>
          </a:p>
          <a:p>
            <a:r>
              <a:rPr lang="en-US" dirty="0" smtClean="0"/>
              <a:t>VUV measurements</a:t>
            </a:r>
          </a:p>
          <a:p>
            <a:r>
              <a:rPr lang="en-US" dirty="0" smtClean="0"/>
              <a:t>Future plans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2" name="Rectangle 2"/>
          <p:cNvSpPr>
            <a:spLocks noGrp="1" noChangeArrowheads="1"/>
          </p:cNvSpPr>
          <p:nvPr>
            <p:ph type="title"/>
          </p:nvPr>
        </p:nvSpPr>
        <p:spPr>
          <a:xfrm>
            <a:off x="763588" y="230188"/>
            <a:ext cx="7751762" cy="530225"/>
          </a:xfrm>
        </p:spPr>
        <p:txBody>
          <a:bodyPr/>
          <a:lstStyle/>
          <a:p>
            <a:r>
              <a:rPr lang="en-US" dirty="0" smtClean="0"/>
              <a:t>We can generate coherent harmonics at useful levels</a:t>
            </a:r>
          </a:p>
        </p:txBody>
      </p:sp>
      <p:sp>
        <p:nvSpPr>
          <p:cNvPr id="5123" name="Rectangle 3"/>
          <p:cNvSpPr>
            <a:spLocks noGrp="1" noChangeArrowheads="1"/>
          </p:cNvSpPr>
          <p:nvPr>
            <p:ph type="body" idx="1"/>
          </p:nvPr>
        </p:nvSpPr>
        <p:spPr>
          <a:xfrm>
            <a:off x="685800" y="762000"/>
            <a:ext cx="8305800" cy="4114800"/>
          </a:xfrm>
        </p:spPr>
        <p:txBody>
          <a:bodyPr/>
          <a:lstStyle/>
          <a:p>
            <a:r>
              <a:rPr lang="en-US" sz="1800" dirty="0" smtClean="0"/>
              <a:t>Harmonics are produced through the electron bunching process that creates gain at the fundamental.  </a:t>
            </a:r>
          </a:p>
          <a:p>
            <a:r>
              <a:rPr lang="en-US" sz="1800" dirty="0" smtClean="0"/>
              <a:t>This bunching has Fourier components at harmonics of the fundamental frequency and in our case extends into the vacuum ultraviolet.</a:t>
            </a:r>
          </a:p>
          <a:p>
            <a:r>
              <a:rPr lang="en-US" sz="1800" dirty="0" smtClean="0"/>
              <a:t>First few harmonics can be many 10’s of watts.</a:t>
            </a:r>
          </a:p>
          <a:p>
            <a:r>
              <a:rPr lang="en-US" sz="1800" dirty="0" smtClean="0"/>
              <a:t>We performed measurements in the IR Demo</a:t>
            </a:r>
          </a:p>
          <a:p>
            <a:pPr lvl="1"/>
            <a:r>
              <a:rPr lang="en-US" sz="1800" dirty="0" smtClean="0"/>
              <a:t>“Coherent Harmonics in the Super-Radiant Regime from an FEL”, S.V. Benson, J.F. </a:t>
            </a:r>
            <a:r>
              <a:rPr lang="en-US" sz="1800" dirty="0" err="1" smtClean="0"/>
              <a:t>Gubeli</a:t>
            </a:r>
            <a:r>
              <a:rPr lang="en-US" sz="1800" dirty="0" smtClean="0"/>
              <a:t>, and M.D. Shinn, Proc. PAC 2001</a:t>
            </a:r>
          </a:p>
          <a:p>
            <a:r>
              <a:rPr lang="en-US" sz="1800" dirty="0" smtClean="0"/>
              <a:t>Performed preliminary measurement in late August 2005</a:t>
            </a:r>
          </a:p>
          <a:p>
            <a:pPr lvl="1"/>
            <a:r>
              <a:rPr lang="en-US" sz="1800" dirty="0" smtClean="0"/>
              <a:t>Ratio of 3rd-7th harmonics to the fundamental</a:t>
            </a:r>
          </a:p>
        </p:txBody>
      </p:sp>
      <p:pic>
        <p:nvPicPr>
          <p:cNvPr id="5124" name="Picture 4" descr="D:\Shared\Photos\2006-08-23 (fel OC visible).jpg"/>
          <p:cNvPicPr>
            <a:picLocks noChangeAspect="1" noChangeArrowheads="1"/>
          </p:cNvPicPr>
          <p:nvPr/>
        </p:nvPicPr>
        <p:blipFill>
          <a:blip r:embed="rId2" cstate="print"/>
          <a:srcRect/>
          <a:stretch>
            <a:fillRect/>
          </a:stretch>
        </p:blipFill>
        <p:spPr bwMode="auto">
          <a:xfrm>
            <a:off x="3227388" y="4343400"/>
            <a:ext cx="2678112" cy="1827213"/>
          </a:xfrm>
          <a:prstGeom prst="rect">
            <a:avLst/>
          </a:prstGeom>
          <a:noFill/>
          <a:ln w="9525">
            <a:noFill/>
            <a:miter lim="800000"/>
            <a:headEnd/>
            <a:tailEnd/>
          </a:ln>
        </p:spPr>
      </p:pic>
      <p:sp>
        <p:nvSpPr>
          <p:cNvPr id="5125" name="Text Box 5"/>
          <p:cNvSpPr txBox="1">
            <a:spLocks noChangeArrowheads="1"/>
          </p:cNvSpPr>
          <p:nvPr/>
        </p:nvSpPr>
        <p:spPr bwMode="auto">
          <a:xfrm>
            <a:off x="6461125" y="4710113"/>
            <a:ext cx="2306638" cy="581025"/>
          </a:xfrm>
          <a:prstGeom prst="rect">
            <a:avLst/>
          </a:prstGeom>
          <a:noFill/>
          <a:ln w="12700">
            <a:noFill/>
            <a:miter lim="800000"/>
            <a:headEnd/>
            <a:tailEnd/>
          </a:ln>
        </p:spPr>
        <p:txBody>
          <a:bodyPr wrap="none">
            <a:spAutoFit/>
          </a:bodyPr>
          <a:lstStyle/>
          <a:p>
            <a:pPr eaLnBrk="0" hangingPunct="0"/>
            <a:r>
              <a:rPr lang="en-US" sz="1600" dirty="0"/>
              <a:t>Harmonics on OC Mirror</a:t>
            </a:r>
          </a:p>
          <a:p>
            <a:pPr eaLnBrk="0" hangingPunct="0"/>
            <a:r>
              <a:rPr lang="en-US" sz="1600" dirty="0"/>
              <a:t>while lasing at 1.6 micron</a:t>
            </a:r>
          </a:p>
        </p:txBody>
      </p:sp>
      <p:sp>
        <p:nvSpPr>
          <p:cNvPr id="6" name="TextBox 5"/>
          <p:cNvSpPr txBox="1"/>
          <p:nvPr/>
        </p:nvSpPr>
        <p:spPr>
          <a:xfrm>
            <a:off x="1952625" y="5393056"/>
            <a:ext cx="1266825" cy="338554"/>
          </a:xfrm>
          <a:prstGeom prst="rect">
            <a:avLst/>
          </a:prstGeom>
          <a:noFill/>
        </p:spPr>
        <p:txBody>
          <a:bodyPr wrap="square" rtlCol="0">
            <a:spAutoFit/>
          </a:bodyPr>
          <a:lstStyle/>
          <a:p>
            <a:r>
              <a:rPr lang="en-US" sz="1600" dirty="0" smtClean="0"/>
              <a:t>3</a:t>
            </a:r>
            <a:r>
              <a:rPr lang="en-US" sz="1600" baseline="30000" dirty="0" smtClean="0"/>
              <a:t>rd</a:t>
            </a:r>
            <a:r>
              <a:rPr lang="en-US" sz="1600" dirty="0" smtClean="0"/>
              <a:t> harmonic</a:t>
            </a:r>
            <a:endParaRPr lang="en-US" sz="1600" dirty="0"/>
          </a:p>
        </p:txBody>
      </p:sp>
      <p:cxnSp>
        <p:nvCxnSpPr>
          <p:cNvPr id="8" name="Straight Arrow Connector 7"/>
          <p:cNvCxnSpPr/>
          <p:nvPr/>
        </p:nvCxnSpPr>
        <p:spPr bwMode="auto">
          <a:xfrm flipV="1">
            <a:off x="3095625" y="5562600"/>
            <a:ext cx="1466850" cy="1905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
        <p:nvSpPr>
          <p:cNvPr id="9" name="TextBox 8"/>
          <p:cNvSpPr txBox="1"/>
          <p:nvPr/>
        </p:nvSpPr>
        <p:spPr>
          <a:xfrm>
            <a:off x="209550" y="5419725"/>
            <a:ext cx="1223412" cy="338554"/>
          </a:xfrm>
          <a:prstGeom prst="rect">
            <a:avLst/>
          </a:prstGeom>
          <a:noFill/>
        </p:spPr>
        <p:txBody>
          <a:bodyPr wrap="none" rtlCol="0">
            <a:spAutoFit/>
          </a:bodyPr>
          <a:lstStyle/>
          <a:p>
            <a:r>
              <a:rPr lang="en-US" sz="1600" dirty="0" smtClean="0"/>
              <a:t>4</a:t>
            </a:r>
            <a:r>
              <a:rPr lang="en-US" sz="1600" baseline="30000" dirty="0" smtClean="0"/>
              <a:t>th</a:t>
            </a:r>
            <a:r>
              <a:rPr lang="en-US" sz="1600" dirty="0" smtClean="0"/>
              <a:t> harmonic</a:t>
            </a:r>
            <a:endParaRPr lang="en-US" sz="1600" dirty="0"/>
          </a:p>
        </p:txBody>
      </p:sp>
      <p:cxnSp>
        <p:nvCxnSpPr>
          <p:cNvPr id="11" name="Straight Arrow Connector 10"/>
          <p:cNvCxnSpPr>
            <a:stCxn id="9" idx="3"/>
          </p:cNvCxnSpPr>
          <p:nvPr/>
        </p:nvCxnSpPr>
        <p:spPr bwMode="auto">
          <a:xfrm flipV="1">
            <a:off x="1432962" y="4867275"/>
            <a:ext cx="3129513" cy="721727"/>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cxnSp>
        <p:nvCxnSpPr>
          <p:cNvPr id="13" name="Straight Arrow Connector 12"/>
          <p:cNvCxnSpPr>
            <a:stCxn id="9" idx="3"/>
          </p:cNvCxnSpPr>
          <p:nvPr/>
        </p:nvCxnSpPr>
        <p:spPr bwMode="auto">
          <a:xfrm>
            <a:off x="1432962" y="5589002"/>
            <a:ext cx="3205713" cy="449848"/>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46" name="Rectangle 2"/>
          <p:cNvSpPr>
            <a:spLocks noGrp="1" noChangeArrowheads="1"/>
          </p:cNvSpPr>
          <p:nvPr>
            <p:ph type="title"/>
          </p:nvPr>
        </p:nvSpPr>
        <p:spPr>
          <a:xfrm>
            <a:off x="1104900" y="241300"/>
            <a:ext cx="7181850" cy="458788"/>
          </a:xfrm>
        </p:spPr>
        <p:txBody>
          <a:bodyPr wrap="square"/>
          <a:lstStyle/>
          <a:p>
            <a:r>
              <a:rPr lang="en-US" altLang="en-US" sz="2400" dirty="0" smtClean="0"/>
              <a:t>IR Demo harmonic power measurements</a:t>
            </a:r>
          </a:p>
        </p:txBody>
      </p:sp>
      <p:pic>
        <p:nvPicPr>
          <p:cNvPr id="6147" name="Picture 3"/>
          <p:cNvPicPr>
            <a:picLocks noChangeAspect="1" noChangeArrowheads="1"/>
          </p:cNvPicPr>
          <p:nvPr/>
        </p:nvPicPr>
        <p:blipFill>
          <a:blip r:embed="rId3" cstate="print"/>
          <a:srcRect/>
          <a:stretch>
            <a:fillRect/>
          </a:stretch>
        </p:blipFill>
        <p:spPr bwMode="auto">
          <a:xfrm>
            <a:off x="1435100" y="948267"/>
            <a:ext cx="6350000" cy="4535714"/>
          </a:xfrm>
          <a:prstGeom prst="rect">
            <a:avLst/>
          </a:prstGeom>
          <a:noFill/>
          <a:ln w="12700">
            <a:noFill/>
            <a:miter lim="800000"/>
            <a:headEnd/>
            <a:tailEnd/>
          </a:ln>
        </p:spPr>
      </p:pic>
      <p:sp>
        <p:nvSpPr>
          <p:cNvPr id="4" name="TextBox 3"/>
          <p:cNvSpPr txBox="1"/>
          <p:nvPr/>
        </p:nvSpPr>
        <p:spPr>
          <a:xfrm>
            <a:off x="863600" y="5676900"/>
            <a:ext cx="7467600" cy="646331"/>
          </a:xfrm>
          <a:prstGeom prst="rect">
            <a:avLst/>
          </a:prstGeom>
          <a:noFill/>
        </p:spPr>
        <p:txBody>
          <a:bodyPr wrap="square" rtlCol="0">
            <a:spAutoFit/>
          </a:bodyPr>
          <a:lstStyle/>
          <a:p>
            <a:r>
              <a:rPr lang="en-US" sz="1800" dirty="0" smtClean="0"/>
              <a:t>Third harmonic power is down by about a factor of 1000.  We get about 50 W at 372 nm so we expect about 50 </a:t>
            </a:r>
            <a:r>
              <a:rPr lang="en-US" sz="1800" dirty="0" err="1" smtClean="0"/>
              <a:t>mW</a:t>
            </a:r>
            <a:r>
              <a:rPr lang="en-US" sz="1800" dirty="0" smtClean="0"/>
              <a:t> of VUV light.</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76200"/>
            <a:ext cx="9277350" cy="762000"/>
          </a:xfrm>
        </p:spPr>
        <p:txBody>
          <a:bodyPr/>
          <a:lstStyle/>
          <a:p>
            <a:r>
              <a:rPr lang="en-US" sz="2600" dirty="0" smtClean="0"/>
              <a:t>We can transmit the odd harmonics through a hole in the outcoupler</a:t>
            </a:r>
            <a:endParaRPr lang="en-US" sz="2600" dirty="0"/>
          </a:p>
        </p:txBody>
      </p:sp>
      <p:sp>
        <p:nvSpPr>
          <p:cNvPr id="3" name="Content Placeholder 2"/>
          <p:cNvSpPr>
            <a:spLocks noGrp="1"/>
          </p:cNvSpPr>
          <p:nvPr>
            <p:ph idx="1"/>
          </p:nvPr>
        </p:nvSpPr>
        <p:spPr/>
        <p:txBody>
          <a:bodyPr/>
          <a:lstStyle/>
          <a:p>
            <a:r>
              <a:rPr lang="en-US" dirty="0" smtClean="0"/>
              <a:t>Since the odd harmonics are peaked on-axis, we can transmit them through an appropriately sized hole in the downstream mirror’s center.</a:t>
            </a:r>
          </a:p>
          <a:p>
            <a:r>
              <a:rPr lang="en-US" dirty="0" smtClean="0"/>
              <a:t>The even harmonics have no power on axis and the majority of the power is in two lobes some distance away from center.</a:t>
            </a:r>
          </a:p>
          <a:p>
            <a:r>
              <a:rPr lang="en-US" dirty="0" smtClean="0"/>
              <a:t>The harmonics source is the electron beam size, so if one knows that, one can calculate the mode size on the mirror, and hence, the size the hole should be.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685800" y="1066799"/>
            <a:ext cx="7772400" cy="2009775"/>
          </a:xfrm>
        </p:spPr>
        <p:txBody>
          <a:bodyPr/>
          <a:lstStyle/>
          <a:p>
            <a:r>
              <a:rPr lang="en-US" dirty="0" smtClean="0"/>
              <a:t>Hole was drilled in an already fabricated sapphire substrate</a:t>
            </a:r>
          </a:p>
          <a:p>
            <a:pPr lvl="1"/>
            <a:r>
              <a:rPr lang="en-US" dirty="0" smtClean="0"/>
              <a:t>This is nontrivial – a larger hole was mechanically drilled through the </a:t>
            </a:r>
            <a:r>
              <a:rPr lang="en-US" dirty="0" err="1" smtClean="0"/>
              <a:t>plano</a:t>
            </a:r>
            <a:r>
              <a:rPr lang="en-US" dirty="0" smtClean="0"/>
              <a:t> (back) side to within 1mm of the front surface.  Front was drilled with an </a:t>
            </a:r>
            <a:r>
              <a:rPr lang="en-US" dirty="0" err="1" smtClean="0"/>
              <a:t>ultrashort</a:t>
            </a:r>
            <a:r>
              <a:rPr lang="en-US" dirty="0" smtClean="0"/>
              <a:t>-pulsed laser.</a:t>
            </a:r>
          </a:p>
          <a:p>
            <a:r>
              <a:rPr lang="en-US" dirty="0" smtClean="0"/>
              <a:t>It was then coated for max R at 372nm, then </a:t>
            </a:r>
            <a:r>
              <a:rPr lang="en-US" dirty="0" err="1" smtClean="0"/>
              <a:t>metallized</a:t>
            </a:r>
            <a:r>
              <a:rPr lang="en-US" dirty="0" smtClean="0"/>
              <a:t> and brazed into a cooled mirror holder and installed.</a:t>
            </a:r>
            <a:endParaRPr lang="en-US" dirty="0"/>
          </a:p>
        </p:txBody>
      </p:sp>
      <p:pic>
        <p:nvPicPr>
          <p:cNvPr id="5" name="Picture 4" descr="P1040977 resized.jpg"/>
          <p:cNvPicPr>
            <a:picLocks noChangeAspect="1"/>
          </p:cNvPicPr>
          <p:nvPr/>
        </p:nvPicPr>
        <p:blipFill>
          <a:blip r:embed="rId2" cstate="print"/>
          <a:stretch>
            <a:fillRect/>
          </a:stretch>
        </p:blipFill>
        <p:spPr>
          <a:xfrm>
            <a:off x="828675" y="3629025"/>
            <a:ext cx="3291840" cy="2468880"/>
          </a:xfrm>
          <a:prstGeom prst="rect">
            <a:avLst/>
          </a:prstGeom>
        </p:spPr>
      </p:pic>
      <p:pic>
        <p:nvPicPr>
          <p:cNvPr id="6" name="Picture 5" descr="P1050169 resized.jpg"/>
          <p:cNvPicPr>
            <a:picLocks noChangeAspect="1"/>
          </p:cNvPicPr>
          <p:nvPr/>
        </p:nvPicPr>
        <p:blipFill>
          <a:blip r:embed="rId3" cstate="print"/>
          <a:stretch>
            <a:fillRect/>
          </a:stretch>
        </p:blipFill>
        <p:spPr>
          <a:xfrm>
            <a:off x="4905375" y="3619500"/>
            <a:ext cx="3291840" cy="24688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Characterization of 10eV photons</a:t>
            </a:r>
            <a:endParaRPr lang="en-US" dirty="0"/>
          </a:p>
        </p:txBody>
      </p:sp>
      <p:sp>
        <p:nvSpPr>
          <p:cNvPr id="3" name="Content Placeholder 2"/>
          <p:cNvSpPr>
            <a:spLocks noGrp="1"/>
          </p:cNvSpPr>
          <p:nvPr>
            <p:ph idx="1"/>
          </p:nvPr>
        </p:nvSpPr>
        <p:spPr>
          <a:xfrm>
            <a:off x="685800" y="1066800"/>
            <a:ext cx="7772400" cy="1238250"/>
          </a:xfrm>
        </p:spPr>
        <p:txBody>
          <a:bodyPr/>
          <a:lstStyle/>
          <a:p>
            <a:r>
              <a:rPr lang="en-US" dirty="0" smtClean="0"/>
              <a:t>Bob Legg had built a chamber for the SRC at Univ. Wisconsin that we adapted for our purposes:</a:t>
            </a:r>
            <a:endParaRPr lang="en-US" dirty="0"/>
          </a:p>
        </p:txBody>
      </p:sp>
      <p:pic>
        <p:nvPicPr>
          <p:cNvPr id="4" name="Picture 3" descr="P1050225 resized.jpg"/>
          <p:cNvPicPr>
            <a:picLocks noChangeAspect="1"/>
          </p:cNvPicPr>
          <p:nvPr/>
        </p:nvPicPr>
        <p:blipFill>
          <a:blip r:embed="rId2" cstate="print"/>
          <a:stretch>
            <a:fillRect/>
          </a:stretch>
        </p:blipFill>
        <p:spPr>
          <a:xfrm>
            <a:off x="361950" y="3190875"/>
            <a:ext cx="2057400" cy="2743200"/>
          </a:xfrm>
          <a:prstGeom prst="rect">
            <a:avLst/>
          </a:prstGeom>
        </p:spPr>
      </p:pic>
      <p:pic>
        <p:nvPicPr>
          <p:cNvPr id="6" name="Picture 5" descr="P1050186 resized.jpg"/>
          <p:cNvPicPr>
            <a:picLocks noChangeAspect="1"/>
          </p:cNvPicPr>
          <p:nvPr/>
        </p:nvPicPr>
        <p:blipFill>
          <a:blip r:embed="rId3" cstate="print"/>
          <a:stretch>
            <a:fillRect/>
          </a:stretch>
        </p:blipFill>
        <p:spPr>
          <a:xfrm>
            <a:off x="2933700" y="1838325"/>
            <a:ext cx="2468880" cy="3291840"/>
          </a:xfrm>
          <a:prstGeom prst="rect">
            <a:avLst/>
          </a:prstGeom>
        </p:spPr>
      </p:pic>
      <p:pic>
        <p:nvPicPr>
          <p:cNvPr id="7" name="Picture 6" descr="10eV package.jpg"/>
          <p:cNvPicPr>
            <a:picLocks noChangeAspect="1"/>
          </p:cNvPicPr>
          <p:nvPr/>
        </p:nvPicPr>
        <p:blipFill>
          <a:blip r:embed="rId4" cstate="print"/>
          <a:stretch>
            <a:fillRect/>
          </a:stretch>
        </p:blipFill>
        <p:spPr>
          <a:xfrm>
            <a:off x="5798820" y="3708400"/>
            <a:ext cx="2575560" cy="2489200"/>
          </a:xfrm>
          <a:prstGeom prst="rect">
            <a:avLst/>
          </a:prstGeom>
        </p:spPr>
      </p:pic>
      <p:sp>
        <p:nvSpPr>
          <p:cNvPr id="8" name="TextBox 7"/>
          <p:cNvSpPr txBox="1"/>
          <p:nvPr/>
        </p:nvSpPr>
        <p:spPr>
          <a:xfrm>
            <a:off x="5429250" y="2628900"/>
            <a:ext cx="123572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10eV viewer</a:t>
            </a:r>
            <a:endParaRPr lang="en-US" sz="1600" dirty="0">
              <a:latin typeface="Times New Roman" pitchFamily="18" charset="0"/>
              <a:cs typeface="Times New Roman" pitchFamily="18" charset="0"/>
            </a:endParaRPr>
          </a:p>
        </p:txBody>
      </p:sp>
      <p:sp>
        <p:nvSpPr>
          <p:cNvPr id="9" name="TextBox 8"/>
          <p:cNvSpPr txBox="1"/>
          <p:nvPr/>
        </p:nvSpPr>
        <p:spPr>
          <a:xfrm>
            <a:off x="6076950" y="3048000"/>
            <a:ext cx="1500411"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Ce:YAG</a:t>
            </a:r>
            <a:r>
              <a:rPr lang="en-US" sz="1600" dirty="0" smtClean="0">
                <a:latin typeface="Times New Roman" pitchFamily="18" charset="0"/>
                <a:cs typeface="Times New Roman" pitchFamily="18" charset="0"/>
              </a:rPr>
              <a:t> viewer</a:t>
            </a:r>
            <a:endParaRPr lang="en-US" sz="1600" dirty="0">
              <a:latin typeface="Times New Roman" pitchFamily="18" charset="0"/>
              <a:cs typeface="Times New Roman" pitchFamily="18" charset="0"/>
            </a:endParaRPr>
          </a:p>
        </p:txBody>
      </p:sp>
      <p:sp>
        <p:nvSpPr>
          <p:cNvPr id="10" name="TextBox 9"/>
          <p:cNvSpPr txBox="1"/>
          <p:nvPr/>
        </p:nvSpPr>
        <p:spPr>
          <a:xfrm>
            <a:off x="7544395" y="2590800"/>
            <a:ext cx="1599605"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VUV photodiode</a:t>
            </a:r>
            <a:endParaRPr lang="en-US" sz="1600" dirty="0">
              <a:latin typeface="Times New Roman" pitchFamily="18" charset="0"/>
              <a:cs typeface="Times New Roman" pitchFamily="18" charset="0"/>
            </a:endParaRPr>
          </a:p>
        </p:txBody>
      </p:sp>
      <p:cxnSp>
        <p:nvCxnSpPr>
          <p:cNvPr id="12" name="Straight Arrow Connector 11"/>
          <p:cNvCxnSpPr>
            <a:stCxn id="8" idx="2"/>
          </p:cNvCxnSpPr>
          <p:nvPr/>
        </p:nvCxnSpPr>
        <p:spPr bwMode="auto">
          <a:xfrm rot="16200000" flipH="1">
            <a:off x="5359771" y="3654795"/>
            <a:ext cx="1518821" cy="144138"/>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rot="16200000" flipH="1">
            <a:off x="6073642" y="4073392"/>
            <a:ext cx="1375946" cy="2269"/>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rot="5400000">
            <a:off x="7248526" y="3686175"/>
            <a:ext cx="1724025" cy="314325"/>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
        <p:nvSpPr>
          <p:cNvPr id="17" name="TextBox 16"/>
          <p:cNvSpPr txBox="1"/>
          <p:nvPr/>
        </p:nvSpPr>
        <p:spPr>
          <a:xfrm>
            <a:off x="1052577" y="2600325"/>
            <a:ext cx="1584729" cy="369332"/>
          </a:xfrm>
          <a:prstGeom prst="rect">
            <a:avLst/>
          </a:prstGeom>
          <a:noFill/>
        </p:spPr>
        <p:txBody>
          <a:bodyPr wrap="none" rtlCol="0">
            <a:spAutoFit/>
          </a:bodyPr>
          <a:lstStyle/>
          <a:p>
            <a:r>
              <a:rPr lang="en-US" sz="1800" dirty="0" smtClean="0">
                <a:latin typeface="Times New Roman" pitchFamily="18" charset="0"/>
                <a:cs typeface="Times New Roman" pitchFamily="18" charset="0"/>
              </a:rPr>
              <a:t>VUV Chamber</a:t>
            </a:r>
            <a:endParaRPr lang="en-US" sz="1800" dirty="0">
              <a:latin typeface="Times New Roman" pitchFamily="18" charset="0"/>
              <a:cs typeface="Times New Roman" pitchFamily="18" charset="0"/>
            </a:endParaRPr>
          </a:p>
        </p:txBody>
      </p:sp>
      <p:cxnSp>
        <p:nvCxnSpPr>
          <p:cNvPr id="19" name="Straight Arrow Connector 18"/>
          <p:cNvCxnSpPr/>
          <p:nvPr/>
        </p:nvCxnSpPr>
        <p:spPr bwMode="auto">
          <a:xfrm rot="16200000" flipH="1">
            <a:off x="1211894" y="3623153"/>
            <a:ext cx="1274523" cy="9394"/>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
        <p:nvSpPr>
          <p:cNvPr id="20" name="TextBox 19"/>
          <p:cNvSpPr txBox="1"/>
          <p:nvPr/>
        </p:nvSpPr>
        <p:spPr>
          <a:xfrm>
            <a:off x="3009900" y="5524500"/>
            <a:ext cx="1042850" cy="369332"/>
          </a:xfrm>
          <a:prstGeom prst="rect">
            <a:avLst/>
          </a:prstGeom>
          <a:noFill/>
        </p:spPr>
        <p:txBody>
          <a:bodyPr wrap="none" rtlCol="0">
            <a:spAutoFit/>
          </a:bodyPr>
          <a:lstStyle/>
          <a:p>
            <a:r>
              <a:rPr lang="en-US" sz="1800" dirty="0" smtClean="0">
                <a:latin typeface="Times New Roman" pitchFamily="18" charset="0"/>
                <a:cs typeface="Times New Roman" pitchFamily="18" charset="0"/>
              </a:rPr>
              <a:t>Viewport</a:t>
            </a:r>
            <a:endParaRPr lang="en-US" sz="1800" dirty="0">
              <a:latin typeface="Times New Roman" pitchFamily="18" charset="0"/>
              <a:cs typeface="Times New Roman" pitchFamily="18" charset="0"/>
            </a:endParaRPr>
          </a:p>
        </p:txBody>
      </p:sp>
      <p:cxnSp>
        <p:nvCxnSpPr>
          <p:cNvPr id="22" name="Straight Arrow Connector 21"/>
          <p:cNvCxnSpPr>
            <a:stCxn id="20" idx="0"/>
          </p:cNvCxnSpPr>
          <p:nvPr/>
        </p:nvCxnSpPr>
        <p:spPr bwMode="auto">
          <a:xfrm rot="5400000" flipH="1" flipV="1">
            <a:off x="3280138" y="4451713"/>
            <a:ext cx="1323975" cy="82160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detected the higher harmonics on 12/09</a:t>
            </a:r>
            <a:endParaRPr lang="en-US" dirty="0"/>
          </a:p>
        </p:txBody>
      </p:sp>
      <p:sp>
        <p:nvSpPr>
          <p:cNvPr id="3" name="Content Placeholder 2"/>
          <p:cNvSpPr>
            <a:spLocks noGrp="1"/>
          </p:cNvSpPr>
          <p:nvPr>
            <p:ph idx="1"/>
          </p:nvPr>
        </p:nvSpPr>
        <p:spPr>
          <a:xfrm>
            <a:off x="209549" y="1066800"/>
            <a:ext cx="8896351" cy="1771650"/>
          </a:xfrm>
        </p:spPr>
        <p:txBody>
          <a:bodyPr/>
          <a:lstStyle/>
          <a:p>
            <a:r>
              <a:rPr lang="en-US" dirty="0" smtClean="0"/>
              <a:t>The output through the hole was dominated by the fundamental and 3</a:t>
            </a:r>
            <a:r>
              <a:rPr lang="en-US" baseline="30000" dirty="0" smtClean="0"/>
              <a:t>rd</a:t>
            </a:r>
            <a:r>
              <a:rPr lang="en-US" dirty="0" smtClean="0"/>
              <a:t> harmonic</a:t>
            </a:r>
          </a:p>
          <a:p>
            <a:pPr lvl="1"/>
            <a:r>
              <a:rPr lang="en-US" dirty="0" smtClean="0"/>
              <a:t>The 5</a:t>
            </a:r>
            <a:r>
              <a:rPr lang="en-US" baseline="30000" dirty="0" smtClean="0"/>
              <a:t>th</a:t>
            </a:r>
            <a:r>
              <a:rPr lang="en-US" dirty="0" smtClean="0"/>
              <a:t> harmonic is approximately 10</a:t>
            </a:r>
            <a:r>
              <a:rPr lang="en-US" baseline="30000" dirty="0" smtClean="0"/>
              <a:t>2 </a:t>
            </a:r>
            <a:r>
              <a:rPr lang="en-US" dirty="0" smtClean="0"/>
              <a:t> weaker.</a:t>
            </a:r>
          </a:p>
          <a:p>
            <a:pPr lvl="1"/>
            <a:r>
              <a:rPr lang="en-US" dirty="0" smtClean="0"/>
              <a:t>By closing a windowed vacuum valve, we effectively inserted a </a:t>
            </a:r>
            <a:r>
              <a:rPr lang="en-US" dirty="0" err="1" smtClean="0"/>
              <a:t>longpass</a:t>
            </a:r>
            <a:r>
              <a:rPr lang="en-US" dirty="0" smtClean="0"/>
              <a:t> filter – blocking the 10eV but not the fundamental, and proving the detector only responded to the higher energy photons.</a:t>
            </a:r>
            <a:endParaRPr lang="en-US" dirty="0"/>
          </a:p>
        </p:txBody>
      </p:sp>
      <p:pic>
        <p:nvPicPr>
          <p:cNvPr id="4" name="Picture 3" descr="P1050213 resized.jpg"/>
          <p:cNvPicPr>
            <a:picLocks noChangeAspect="1"/>
          </p:cNvPicPr>
          <p:nvPr/>
        </p:nvPicPr>
        <p:blipFill>
          <a:blip r:embed="rId2" cstate="print"/>
          <a:stretch>
            <a:fillRect/>
          </a:stretch>
        </p:blipFill>
        <p:spPr>
          <a:xfrm>
            <a:off x="838200" y="3257550"/>
            <a:ext cx="3291840" cy="2468880"/>
          </a:xfrm>
          <a:prstGeom prst="rect">
            <a:avLst/>
          </a:prstGeom>
        </p:spPr>
      </p:pic>
      <p:pic>
        <p:nvPicPr>
          <p:cNvPr id="5" name="Picture 4" descr="P1050214 resized.jpg"/>
          <p:cNvPicPr>
            <a:picLocks noChangeAspect="1"/>
          </p:cNvPicPr>
          <p:nvPr/>
        </p:nvPicPr>
        <p:blipFill>
          <a:blip r:embed="rId3" cstate="print"/>
          <a:stretch>
            <a:fillRect/>
          </a:stretch>
        </p:blipFill>
        <p:spPr>
          <a:xfrm>
            <a:off x="4848225" y="3228975"/>
            <a:ext cx="3291840" cy="2468880"/>
          </a:xfrm>
          <a:prstGeom prst="rect">
            <a:avLst/>
          </a:prstGeom>
        </p:spPr>
      </p:pic>
      <p:sp>
        <p:nvSpPr>
          <p:cNvPr id="6" name="TextBox 5"/>
          <p:cNvSpPr txBox="1"/>
          <p:nvPr/>
        </p:nvSpPr>
        <p:spPr>
          <a:xfrm>
            <a:off x="952500" y="5829300"/>
            <a:ext cx="2939138" cy="461665"/>
          </a:xfrm>
          <a:prstGeom prst="rect">
            <a:avLst/>
          </a:prstGeom>
          <a:noFill/>
        </p:spPr>
        <p:txBody>
          <a:bodyPr wrap="none" rtlCol="0">
            <a:spAutoFit/>
          </a:bodyPr>
          <a:lstStyle/>
          <a:p>
            <a:r>
              <a:rPr lang="en-US" dirty="0" smtClean="0"/>
              <a:t>Windowed valve open</a:t>
            </a:r>
            <a:endParaRPr lang="en-US" dirty="0"/>
          </a:p>
        </p:txBody>
      </p:sp>
      <p:sp>
        <p:nvSpPr>
          <p:cNvPr id="7" name="TextBox 6"/>
          <p:cNvSpPr txBox="1"/>
          <p:nvPr/>
        </p:nvSpPr>
        <p:spPr>
          <a:xfrm>
            <a:off x="4953000" y="5838825"/>
            <a:ext cx="3126690" cy="461665"/>
          </a:xfrm>
          <a:prstGeom prst="rect">
            <a:avLst/>
          </a:prstGeom>
          <a:noFill/>
        </p:spPr>
        <p:txBody>
          <a:bodyPr wrap="none" rtlCol="0">
            <a:spAutoFit/>
          </a:bodyPr>
          <a:lstStyle/>
          <a:p>
            <a:r>
              <a:rPr lang="en-US" dirty="0" smtClean="0"/>
              <a:t>Windowed valve closed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Monochromator</a:t>
            </a:r>
            <a:r>
              <a:rPr lang="en-US" dirty="0" smtClean="0"/>
              <a:t> Experiment in User Lab 1</a:t>
            </a:r>
            <a:endParaRPr lang="en-US" dirty="0"/>
          </a:p>
        </p:txBody>
      </p:sp>
      <p:pic>
        <p:nvPicPr>
          <p:cNvPr id="4" name="Content Placeholder 3" descr="VUV OTS upstairs resized.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94000" r="-94000"/>
          <a:stretch>
            <a:fillRect/>
          </a:stretch>
        </p:blipFill>
        <p:spPr>
          <a:xfrm>
            <a:off x="400050" y="825500"/>
            <a:ext cx="8229600" cy="5486400"/>
          </a:xfrm>
        </p:spPr>
      </p:pic>
    </p:spTree>
    <p:extLst>
      <p:ext uri="{BB962C8B-B14F-4D97-AF65-F5344CB8AC3E}">
        <p14:creationId xmlns:p14="http://schemas.microsoft.com/office/powerpoint/2010/main" xmlns="" val="3548391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UV in User Lab 1</a:t>
            </a:r>
            <a:endParaRPr lang="en-US" dirty="0"/>
          </a:p>
        </p:txBody>
      </p:sp>
      <p:pic>
        <p:nvPicPr>
          <p:cNvPr id="6" name="Content Placeholder 5" descr="User Lab 1 spectrum.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1167" b="-11167"/>
          <a:stretch>
            <a:fillRect/>
          </a:stretch>
        </p:blipFill>
        <p:spPr>
          <a:xfrm>
            <a:off x="381000" y="622300"/>
            <a:ext cx="8636000" cy="5219700"/>
          </a:xfrm>
        </p:spPr>
      </p:pic>
    </p:spTree>
    <p:extLst>
      <p:ext uri="{BB962C8B-B14F-4D97-AF65-F5344CB8AC3E}">
        <p14:creationId xmlns:p14="http://schemas.microsoft.com/office/powerpoint/2010/main" xmlns="" val="984282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eV measurements </a:t>
            </a:r>
            <a:endParaRPr lang="en-US" dirty="0"/>
          </a:p>
        </p:txBody>
      </p:sp>
      <p:sp>
        <p:nvSpPr>
          <p:cNvPr id="3" name="Content Placeholder 2"/>
          <p:cNvSpPr>
            <a:spLocks noGrp="1"/>
          </p:cNvSpPr>
          <p:nvPr>
            <p:ph idx="1"/>
          </p:nvPr>
        </p:nvSpPr>
        <p:spPr>
          <a:xfrm>
            <a:off x="95249" y="1066800"/>
            <a:ext cx="8924926" cy="5181600"/>
          </a:xfrm>
        </p:spPr>
        <p:txBody>
          <a:bodyPr/>
          <a:lstStyle/>
          <a:p>
            <a:r>
              <a:rPr lang="en-US" dirty="0" smtClean="0"/>
              <a:t>We measured a maximum photocurrent of 0.46 </a:t>
            </a:r>
            <a:r>
              <a:rPr lang="en-US" dirty="0" err="1" smtClean="0">
                <a:latin typeface="Symbol" pitchFamily="18" charset="2"/>
              </a:rPr>
              <a:t>m</a:t>
            </a:r>
            <a:r>
              <a:rPr lang="en-US" dirty="0" err="1" smtClean="0"/>
              <a:t>A</a:t>
            </a:r>
            <a:r>
              <a:rPr lang="en-US" dirty="0" smtClean="0"/>
              <a:t> for a train of 240 </a:t>
            </a:r>
            <a:r>
              <a:rPr lang="en-US" dirty="0" smtClean="0">
                <a:latin typeface="Symbol" pitchFamily="18" charset="2"/>
              </a:rPr>
              <a:t>m</a:t>
            </a:r>
            <a:r>
              <a:rPr lang="en-US" dirty="0" smtClean="0"/>
              <a:t>s pulses at 60 Hz  (1.4% duty factor)</a:t>
            </a:r>
          </a:p>
          <a:p>
            <a:pPr lvl="1"/>
            <a:r>
              <a:rPr lang="en-US" dirty="0" smtClean="0"/>
              <a:t>The amplitude fluctuations were small, of order ± 3%</a:t>
            </a:r>
          </a:p>
          <a:p>
            <a:r>
              <a:rPr lang="en-US" dirty="0" smtClean="0"/>
              <a:t>This corresponds to 4.8 x 10</a:t>
            </a:r>
            <a:r>
              <a:rPr lang="en-US" baseline="30000" dirty="0" smtClean="0"/>
              <a:t>12</a:t>
            </a:r>
            <a:r>
              <a:rPr lang="en-US" dirty="0" smtClean="0"/>
              <a:t> ph during the </a:t>
            </a:r>
            <a:r>
              <a:rPr lang="en-US" dirty="0" err="1" smtClean="0"/>
              <a:t>macropulse</a:t>
            </a:r>
            <a:r>
              <a:rPr lang="en-US" dirty="0" smtClean="0"/>
              <a:t>.</a:t>
            </a:r>
          </a:p>
          <a:p>
            <a:r>
              <a:rPr lang="en-US" dirty="0" smtClean="0"/>
              <a:t>If the efficiency were unchanged when going </a:t>
            </a:r>
            <a:r>
              <a:rPr lang="en-US" dirty="0" err="1" smtClean="0"/>
              <a:t>cw</a:t>
            </a:r>
            <a:r>
              <a:rPr lang="en-US" dirty="0" smtClean="0"/>
              <a:t>, this  is ~ 2 x 10</a:t>
            </a:r>
            <a:r>
              <a:rPr lang="en-US" baseline="30000" dirty="0" smtClean="0"/>
              <a:t>16 </a:t>
            </a:r>
            <a:r>
              <a:rPr lang="en-US" dirty="0" smtClean="0"/>
              <a:t>ph/sec </a:t>
            </a:r>
          </a:p>
          <a:p>
            <a:r>
              <a:rPr lang="en-US" dirty="0" smtClean="0"/>
              <a:t>We still need to measure the bandwidth of the 3</a:t>
            </a:r>
            <a:r>
              <a:rPr lang="en-US" baseline="30000" dirty="0" smtClean="0"/>
              <a:t>rd</a:t>
            </a:r>
            <a:r>
              <a:rPr lang="en-US" dirty="0" smtClean="0"/>
              <a:t> harmonic to make an accurate comparison to storage rings. Crude estimate is 1.2% FWHM.</a:t>
            </a:r>
          </a:p>
          <a:p>
            <a:r>
              <a:rPr lang="en-US" dirty="0" smtClean="0"/>
              <a:t>In User Lab 1 we measured a conversion efficiency of 3x10</a:t>
            </a:r>
            <a:r>
              <a:rPr lang="en-US" baseline="30000" dirty="0" smtClean="0"/>
              <a:t>-4</a:t>
            </a:r>
            <a:r>
              <a:rPr lang="en-US" dirty="0" smtClean="0"/>
              <a:t>.  This was not optimized.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76200"/>
            <a:ext cx="8305800" cy="762000"/>
          </a:xfrm>
        </p:spPr>
        <p:txBody>
          <a:bodyPr/>
          <a:lstStyle/>
          <a:p>
            <a:r>
              <a:rPr lang="en-US" sz="2800" dirty="0" smtClean="0">
                <a:ea typeface="ＭＳ Ｐゴシック" pitchFamily="-109" charset="-128"/>
              </a:rPr>
              <a:t>Plans for the future</a:t>
            </a:r>
            <a:endParaRPr lang="en-US" dirty="0" smtClean="0">
              <a:ea typeface="ＭＳ Ｐゴシック" pitchFamily="-109" charset="-128"/>
            </a:endParaRPr>
          </a:p>
        </p:txBody>
      </p:sp>
      <p:sp>
        <p:nvSpPr>
          <p:cNvPr id="9219" name="Rectangle 3"/>
          <p:cNvSpPr>
            <a:spLocks noGrp="1" noChangeArrowheads="1"/>
          </p:cNvSpPr>
          <p:nvPr>
            <p:ph type="body" idx="1"/>
          </p:nvPr>
        </p:nvSpPr>
        <p:spPr>
          <a:xfrm>
            <a:off x="800100" y="1238250"/>
            <a:ext cx="7315200" cy="4533900"/>
          </a:xfrm>
        </p:spPr>
        <p:txBody>
          <a:bodyPr/>
          <a:lstStyle/>
          <a:p>
            <a:pPr>
              <a:spcAft>
                <a:spcPts val="1200"/>
              </a:spcAft>
            </a:pPr>
            <a:r>
              <a:rPr lang="en-US" dirty="0">
                <a:ea typeface="ＭＳ Ｐゴシック" pitchFamily="-109" charset="-128"/>
                <a:cs typeface="Arial" charset="0"/>
              </a:rPr>
              <a:t>Add radius of control to the HR cavity mirror to optimize the FEL output as well as the production of </a:t>
            </a:r>
            <a:r>
              <a:rPr lang="en-US" dirty="0" smtClean="0">
                <a:ea typeface="ＭＳ Ｐゴシック" pitchFamily="-109" charset="-128"/>
                <a:cs typeface="Arial" charset="0"/>
              </a:rPr>
              <a:t>harmonics.</a:t>
            </a:r>
          </a:p>
          <a:p>
            <a:pPr>
              <a:spcAft>
                <a:spcPts val="1200"/>
              </a:spcAft>
            </a:pPr>
            <a:r>
              <a:rPr lang="en-US" dirty="0">
                <a:ea typeface="ＭＳ Ｐゴシック" pitchFamily="-109" charset="-128"/>
                <a:cs typeface="Arial" charset="0"/>
              </a:rPr>
              <a:t>Install mirrors optimized for harmonic production.</a:t>
            </a:r>
          </a:p>
          <a:p>
            <a:pPr lvl="1">
              <a:spcAft>
                <a:spcPts val="1200"/>
              </a:spcAft>
            </a:pPr>
            <a:r>
              <a:rPr lang="en-US" dirty="0">
                <a:ea typeface="ＭＳ Ｐゴシック" pitchFamily="-109" charset="-128"/>
                <a:cs typeface="Arial" charset="0"/>
              </a:rPr>
              <a:t>This uses silicon rather than sapphire substrates.</a:t>
            </a:r>
          </a:p>
          <a:p>
            <a:pPr>
              <a:spcAft>
                <a:spcPts val="1200"/>
              </a:spcAft>
            </a:pPr>
            <a:r>
              <a:rPr lang="en-US" dirty="0" smtClean="0">
                <a:ea typeface="ＭＳ Ｐゴシック" pitchFamily="-109" charset="-128"/>
                <a:cs typeface="Arial" charset="0"/>
              </a:rPr>
              <a:t>Upgrade optical transport to better separate UV and VUV photons.</a:t>
            </a:r>
            <a:endParaRPr lang="en-US" dirty="0">
              <a:ea typeface="ＭＳ Ｐゴシック" pitchFamily="-109" charset="-128"/>
              <a:cs typeface="Arial" charset="0"/>
            </a:endParaRPr>
          </a:p>
          <a:p>
            <a:pPr>
              <a:spcAft>
                <a:spcPts val="1200"/>
              </a:spcAft>
            </a:pPr>
            <a:r>
              <a:rPr lang="en-US" dirty="0">
                <a:ea typeface="ＭＳ Ｐゴシック" pitchFamily="-109" charset="-128"/>
                <a:cs typeface="Arial" charset="0"/>
              </a:rPr>
              <a:t>Install cryogenic mirrors to allow lasing at the 1 kW level.</a:t>
            </a:r>
          </a:p>
          <a:p>
            <a:pPr>
              <a:spcAft>
                <a:spcPts val="1200"/>
              </a:spcAft>
            </a:pPr>
            <a:r>
              <a:rPr lang="en-US" dirty="0" smtClean="0">
                <a:ea typeface="ＭＳ Ｐゴシック" pitchFamily="-109" charset="-128"/>
                <a:cs typeface="Arial" charset="0"/>
              </a:rPr>
              <a:t>Install THz chicane.</a:t>
            </a:r>
            <a:endParaRPr lang="en-US" sz="2000" dirty="0" smtClean="0">
              <a:ea typeface="ＭＳ Ｐゴシック" pitchFamily="-109" charset="-128"/>
              <a:cs typeface="Arial" charset="0"/>
            </a:endParaRPr>
          </a:p>
          <a:p>
            <a:pPr>
              <a:spcAft>
                <a:spcPts val="1200"/>
              </a:spcAft>
            </a:pPr>
            <a:r>
              <a:rPr lang="en-US" sz="2000" dirty="0" smtClean="0">
                <a:ea typeface="ＭＳ Ｐゴシック" pitchFamily="-109" charset="-128"/>
                <a:cs typeface="Arial" charset="0"/>
              </a:rPr>
              <a:t>Raise energy to push to shorter wavelengths.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18" name="Rectangle 2"/>
          <p:cNvSpPr>
            <a:spLocks noGrp="1" noChangeArrowheads="1"/>
          </p:cNvSpPr>
          <p:nvPr>
            <p:ph type="title"/>
          </p:nvPr>
        </p:nvSpPr>
        <p:spPr>
          <a:xfrm>
            <a:off x="628649" y="241300"/>
            <a:ext cx="7781925" cy="496888"/>
          </a:xfrm>
        </p:spPr>
        <p:txBody>
          <a:bodyPr lIns="63398" tIns="25359" rIns="63398" bIns="25359" anchor="t"/>
          <a:lstStyle/>
          <a:p>
            <a:r>
              <a:rPr lang="en-US" dirty="0" smtClean="0"/>
              <a:t>INITIAL UV FEL SPECIFICATIONS</a:t>
            </a:r>
          </a:p>
        </p:txBody>
      </p:sp>
      <p:sp>
        <p:nvSpPr>
          <p:cNvPr id="9219" name="Rectangle 3"/>
          <p:cNvSpPr>
            <a:spLocks noChangeArrowheads="1"/>
          </p:cNvSpPr>
          <p:nvPr/>
        </p:nvSpPr>
        <p:spPr bwMode="auto">
          <a:xfrm>
            <a:off x="1555750" y="1016000"/>
            <a:ext cx="6267450" cy="4966652"/>
          </a:xfrm>
          <a:prstGeom prst="rect">
            <a:avLst/>
          </a:prstGeom>
          <a:noFill/>
          <a:ln w="12700">
            <a:noFill/>
            <a:miter lim="800000"/>
            <a:headEnd/>
            <a:tailEnd/>
          </a:ln>
        </p:spPr>
        <p:txBody>
          <a:bodyPr wrap="square" lIns="90343" tIns="44379" rIns="90343" bIns="44379">
            <a:spAutoFit/>
          </a:bodyPr>
          <a:lstStyle/>
          <a:p>
            <a:pPr marL="406400" lvl="1" indent="-292100" defTabSz="912813">
              <a:lnSpc>
                <a:spcPct val="124000"/>
              </a:lnSpc>
              <a:spcBef>
                <a:spcPct val="25000"/>
              </a:spcBef>
              <a:buSzPct val="144000"/>
            </a:pPr>
            <a:r>
              <a:rPr lang="en-US" sz="1400" dirty="0" smtClean="0"/>
              <a:t>		     </a:t>
            </a:r>
            <a:r>
              <a:rPr lang="en-US" sz="1600" b="1" dirty="0" smtClean="0"/>
              <a:t>Specification (from UV Demo proposal)</a:t>
            </a:r>
            <a:endParaRPr lang="en-US" sz="1400" b="1" dirty="0" smtClean="0"/>
          </a:p>
          <a:p>
            <a:pPr marL="406400" lvl="1" indent="-292100" defTabSz="912813">
              <a:lnSpc>
                <a:spcPct val="124000"/>
              </a:lnSpc>
              <a:spcBef>
                <a:spcPct val="25000"/>
              </a:spcBef>
              <a:buSzPct val="300000"/>
              <a:buFontTx/>
              <a:buChar char="."/>
            </a:pPr>
            <a:r>
              <a:rPr lang="en-US" sz="1600" dirty="0"/>
              <a:t>Average Power</a:t>
            </a:r>
            <a:r>
              <a:rPr lang="en-US" sz="1400" dirty="0"/>
              <a:t>		</a:t>
            </a:r>
            <a:r>
              <a:rPr lang="en-US" sz="1600" dirty="0"/>
              <a:t>&gt; 1000 W</a:t>
            </a:r>
          </a:p>
          <a:p>
            <a:pPr marL="406400" lvl="1" indent="-292100" defTabSz="912813">
              <a:lnSpc>
                <a:spcPct val="124000"/>
              </a:lnSpc>
              <a:spcBef>
                <a:spcPct val="25000"/>
              </a:spcBef>
              <a:buSzPct val="300000"/>
              <a:buFontTx/>
              <a:buChar char="."/>
            </a:pPr>
            <a:r>
              <a:rPr lang="en-US" sz="1600" dirty="0"/>
              <a:t>Wavelength range	1–0.25 </a:t>
            </a:r>
            <a:r>
              <a:rPr lang="en-US" sz="1600" dirty="0">
                <a:latin typeface="Symbol" pitchFamily="18" charset="2"/>
              </a:rPr>
              <a:t>m</a:t>
            </a:r>
            <a:r>
              <a:rPr lang="en-US" sz="1600" dirty="0"/>
              <a:t>m			</a:t>
            </a:r>
          </a:p>
          <a:p>
            <a:pPr marL="406400" lvl="1" indent="-292100" defTabSz="912813">
              <a:lnSpc>
                <a:spcPct val="124000"/>
              </a:lnSpc>
              <a:spcBef>
                <a:spcPct val="25000"/>
              </a:spcBef>
              <a:buSzPct val="300000"/>
              <a:buFontTx/>
              <a:buChar char="."/>
            </a:pPr>
            <a:r>
              <a:rPr lang="en-US" sz="1600" dirty="0"/>
              <a:t>Micropulse energy	~25 </a:t>
            </a:r>
            <a:r>
              <a:rPr lang="en-US" sz="1600" dirty="0" err="1">
                <a:latin typeface="Symbol" pitchFamily="18" charset="2"/>
              </a:rPr>
              <a:t>m</a:t>
            </a:r>
            <a:r>
              <a:rPr lang="en-US" sz="1600" dirty="0" err="1"/>
              <a:t>J</a:t>
            </a:r>
            <a:r>
              <a:rPr lang="en-US" sz="1600" dirty="0"/>
              <a:t>			</a:t>
            </a:r>
          </a:p>
          <a:p>
            <a:pPr marL="406400" lvl="1" indent="-292100" defTabSz="912813">
              <a:lnSpc>
                <a:spcPct val="124000"/>
              </a:lnSpc>
              <a:spcBef>
                <a:spcPct val="25000"/>
              </a:spcBef>
              <a:buSzPct val="300000"/>
              <a:buFontTx/>
              <a:buChar char="."/>
            </a:pPr>
            <a:r>
              <a:rPr lang="en-US" sz="1600" dirty="0"/>
              <a:t>Pulse length  		~0.1-1 ps FWHM nominal</a:t>
            </a:r>
          </a:p>
          <a:p>
            <a:pPr marL="406400" lvl="1" indent="-292100" defTabSz="912813">
              <a:lnSpc>
                <a:spcPct val="124000"/>
              </a:lnSpc>
              <a:spcBef>
                <a:spcPct val="25000"/>
              </a:spcBef>
              <a:buSzPct val="300000"/>
              <a:buFontTx/>
              <a:buChar char="."/>
            </a:pPr>
            <a:r>
              <a:rPr lang="en-US" sz="1600" dirty="0"/>
              <a:t>PRF  			 74.85, 37.425, 18.7, 9.36, 4.68 MHz</a:t>
            </a:r>
          </a:p>
          <a:p>
            <a:pPr marL="406400" lvl="1" indent="-292100" defTabSz="912813">
              <a:lnSpc>
                <a:spcPct val="124000"/>
              </a:lnSpc>
              <a:spcBef>
                <a:spcPct val="25000"/>
              </a:spcBef>
              <a:buSzPct val="300000"/>
              <a:buFontTx/>
              <a:buChar char="."/>
            </a:pPr>
            <a:r>
              <a:rPr lang="en-US" sz="1600" dirty="0"/>
              <a:t>Bandwidth    		 ~ 0.2–1.5 %	</a:t>
            </a:r>
          </a:p>
          <a:p>
            <a:pPr marL="406400" lvl="1" indent="-292100" defTabSz="912813">
              <a:lnSpc>
                <a:spcPct val="124000"/>
              </a:lnSpc>
              <a:spcBef>
                <a:spcPct val="25000"/>
              </a:spcBef>
              <a:buSzPct val="300000"/>
              <a:buFontTx/>
              <a:buChar char="."/>
            </a:pPr>
            <a:r>
              <a:rPr lang="en-US" sz="1600" dirty="0"/>
              <a:t>Timing jitter  		&lt; 1 ps		</a:t>
            </a:r>
          </a:p>
          <a:p>
            <a:pPr marL="406400" lvl="1" indent="-292100" defTabSz="912813">
              <a:lnSpc>
                <a:spcPct val="124000"/>
              </a:lnSpc>
              <a:spcBef>
                <a:spcPct val="25000"/>
              </a:spcBef>
              <a:buSzPct val="300000"/>
              <a:buFontTx/>
              <a:buChar char="."/>
            </a:pPr>
            <a:r>
              <a:rPr lang="en-US" sz="1600" dirty="0"/>
              <a:t>Amplitude jitter  		&lt; 2 %  p-p			</a:t>
            </a:r>
          </a:p>
          <a:p>
            <a:pPr marL="406400" lvl="1" indent="-292100" defTabSz="912813">
              <a:lnSpc>
                <a:spcPct val="124000"/>
              </a:lnSpc>
              <a:spcBef>
                <a:spcPct val="25000"/>
              </a:spcBef>
              <a:buSzPct val="300000"/>
              <a:buFontTx/>
              <a:buChar char="."/>
            </a:pPr>
            <a:r>
              <a:rPr lang="en-US" sz="1600" dirty="0"/>
              <a:t>Wavelength </a:t>
            </a:r>
            <a:r>
              <a:rPr lang="en-US" sz="1600" dirty="0" smtClean="0"/>
              <a:t>jitter		</a:t>
            </a:r>
            <a:r>
              <a:rPr lang="en-US" sz="1600" dirty="0"/>
              <a:t>0.02% RMS	</a:t>
            </a:r>
          </a:p>
          <a:p>
            <a:pPr marL="406400" lvl="1" indent="-292100" defTabSz="912813">
              <a:lnSpc>
                <a:spcPct val="124000"/>
              </a:lnSpc>
              <a:spcBef>
                <a:spcPct val="25000"/>
              </a:spcBef>
              <a:buSzPct val="300000"/>
              <a:buFontTx/>
              <a:buChar char="."/>
            </a:pPr>
            <a:r>
              <a:rPr lang="en-US" sz="1600" dirty="0"/>
              <a:t>Polarization 		linear,  &gt; 100:1</a:t>
            </a:r>
          </a:p>
          <a:p>
            <a:pPr marL="406400" lvl="1" indent="-292100" defTabSz="912813">
              <a:lnSpc>
                <a:spcPct val="124000"/>
              </a:lnSpc>
              <a:spcBef>
                <a:spcPct val="25000"/>
              </a:spcBef>
              <a:buSzPct val="300000"/>
              <a:buFontTx/>
              <a:buChar char="."/>
            </a:pPr>
            <a:r>
              <a:rPr lang="en-US" sz="1600" dirty="0"/>
              <a:t>Transverse mode quality	&lt; 2x diffraction limit	</a:t>
            </a:r>
          </a:p>
          <a:p>
            <a:pPr marL="406400" lvl="1" indent="-292100" defTabSz="912813">
              <a:lnSpc>
                <a:spcPct val="124000"/>
              </a:lnSpc>
              <a:spcBef>
                <a:spcPct val="25000"/>
              </a:spcBef>
              <a:buSzPct val="300000"/>
              <a:buFontTx/>
              <a:buChar char="."/>
            </a:pPr>
            <a:r>
              <a:rPr lang="en-US" sz="1600" dirty="0"/>
              <a:t>Beam diameter at lab	2 - 3 cm		</a:t>
            </a:r>
            <a:endParaRPr lang="en-US" sz="1600" baseline="30000" dirty="0"/>
          </a:p>
          <a:p>
            <a:pPr defTabSz="912813" latinLnBrk="1">
              <a:lnSpc>
                <a:spcPct val="90000"/>
              </a:lnSpc>
            </a:pPr>
            <a:endParaRPr lang="en-US" sz="1800" baseline="30000"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FELgroup"/>
          <p:cNvPicPr>
            <a:picLocks noChangeAspect="1" noChangeArrowheads="1"/>
          </p:cNvPicPr>
          <p:nvPr/>
        </p:nvPicPr>
        <p:blipFill>
          <a:blip r:embed="rId3" cstate="print"/>
          <a:srcRect t="406" b="4520"/>
          <a:stretch>
            <a:fillRect/>
          </a:stretch>
        </p:blipFill>
        <p:spPr bwMode="auto">
          <a:xfrm>
            <a:off x="0" y="0"/>
            <a:ext cx="9144000" cy="5943600"/>
          </a:xfrm>
          <a:prstGeom prst="rect">
            <a:avLst/>
          </a:prstGeom>
          <a:noFill/>
          <a:ln w="9525">
            <a:noFill/>
            <a:miter lim="800000"/>
            <a:headEnd/>
            <a:tailEnd/>
          </a:ln>
        </p:spPr>
      </p:pic>
      <p:sp>
        <p:nvSpPr>
          <p:cNvPr id="209923" name="Rectangle 3"/>
          <p:cNvSpPr>
            <a:spLocks noGrp="1" noChangeArrowheads="1"/>
          </p:cNvSpPr>
          <p:nvPr>
            <p:ph type="title"/>
          </p:nvPr>
        </p:nvSpPr>
        <p:spPr>
          <a:xfrm>
            <a:off x="1385888" y="0"/>
            <a:ext cx="6242050" cy="458788"/>
          </a:xfrm>
          <a:ln/>
        </p:spPr>
        <p:txBody>
          <a:bodyPr/>
          <a:lstStyle/>
          <a:p>
            <a:r>
              <a:rPr lang="en-US" sz="2800" b="0">
                <a:solidFill>
                  <a:schemeClr val="bg1"/>
                </a:solidFill>
                <a:latin typeface="Arial" charset="0"/>
              </a:rPr>
              <a:t>Some of the JLab Team </a:t>
            </a:r>
          </a:p>
        </p:txBody>
      </p:sp>
      <p:sp>
        <p:nvSpPr>
          <p:cNvPr id="209924" name="Rectangle 4"/>
          <p:cNvSpPr>
            <a:spLocks noChangeArrowheads="1"/>
          </p:cNvSpPr>
          <p:nvPr/>
        </p:nvSpPr>
        <p:spPr bwMode="auto">
          <a:xfrm>
            <a:off x="0" y="5851525"/>
            <a:ext cx="9144000" cy="1006475"/>
          </a:xfrm>
          <a:prstGeom prst="rect">
            <a:avLst/>
          </a:prstGeom>
          <a:solidFill>
            <a:schemeClr val="bg1"/>
          </a:solidFill>
          <a:ln w="12700">
            <a:noFill/>
            <a:miter lim="800000"/>
            <a:headEnd/>
            <a:tailEnd/>
          </a:ln>
          <a:effectLst/>
        </p:spPr>
        <p:txBody>
          <a:bodyPr>
            <a:spAutoFit/>
          </a:bodyPr>
          <a:lstStyle/>
          <a:p>
            <a:pPr>
              <a:spcBef>
                <a:spcPct val="50000"/>
              </a:spcBef>
              <a:buSzPct val="150000"/>
            </a:pPr>
            <a:r>
              <a:rPr lang="en-US" sz="2000">
                <a:solidFill>
                  <a:srgbClr val="0033CC"/>
                </a:solidFill>
                <a:latin typeface="Arial" charset="0"/>
              </a:rPr>
              <a:t>This work supported by the Office of Naval Research, the Joint Technology Office, the Commonwealth of Virginia, the Air Force Research Laboratory, The US Army Night Vision Lab, and by DOE under contract DE-AC05-060R23177.</a:t>
            </a:r>
          </a:p>
        </p:txBody>
      </p:sp>
      <p:sp>
        <p:nvSpPr>
          <p:cNvPr id="209925" name="Text Box 5"/>
          <p:cNvSpPr txBox="1">
            <a:spLocks noChangeArrowheads="1"/>
          </p:cNvSpPr>
          <p:nvPr/>
        </p:nvSpPr>
        <p:spPr bwMode="auto">
          <a:xfrm>
            <a:off x="6248400" y="5486400"/>
            <a:ext cx="2787650" cy="366713"/>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Photo taken Jan 16, 2007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4" name="Rectangle 2"/>
          <p:cNvSpPr>
            <a:spLocks noGrp="1" noChangeArrowheads="1"/>
          </p:cNvSpPr>
          <p:nvPr>
            <p:ph type="title"/>
          </p:nvPr>
        </p:nvSpPr>
        <p:spPr>
          <a:xfrm>
            <a:off x="989011" y="204788"/>
            <a:ext cx="7265990" cy="536575"/>
          </a:xfrm>
        </p:spPr>
        <p:txBody>
          <a:bodyPr/>
          <a:lstStyle/>
          <a:p>
            <a:r>
              <a:rPr lang="en-US" dirty="0" smtClean="0"/>
              <a:t>Electron Beam and Optical Requirements</a:t>
            </a:r>
          </a:p>
        </p:txBody>
      </p:sp>
      <p:sp>
        <p:nvSpPr>
          <p:cNvPr id="18435" name="Rectangle 3"/>
          <p:cNvSpPr>
            <a:spLocks noGrp="1" noChangeArrowheads="1"/>
          </p:cNvSpPr>
          <p:nvPr>
            <p:ph type="body" idx="1"/>
          </p:nvPr>
        </p:nvSpPr>
        <p:spPr>
          <a:xfrm>
            <a:off x="685800" y="847725"/>
            <a:ext cx="7772400" cy="5276850"/>
          </a:xfrm>
        </p:spPr>
        <p:txBody>
          <a:bodyPr/>
          <a:lstStyle/>
          <a:p>
            <a:r>
              <a:rPr lang="en-US" dirty="0" smtClean="0"/>
              <a:t>Short wavelengths require higher electron beam energies.  The higher the better.  For 250 nm we need 150 MeV. For 120 nm we need 250 MeV.</a:t>
            </a:r>
          </a:p>
          <a:p>
            <a:r>
              <a:rPr lang="en-US" dirty="0" smtClean="0"/>
              <a:t>The transverse emittance and energy spread should be lower by ~ 2X compared to the IR Upgrade.</a:t>
            </a:r>
          </a:p>
          <a:p>
            <a:pPr lvl="1"/>
            <a:r>
              <a:rPr lang="en-US" dirty="0" smtClean="0"/>
              <a:t>Achieve this by operating at ½ the IR Upgrade FEL charge/bunch.</a:t>
            </a:r>
          </a:p>
          <a:p>
            <a:r>
              <a:rPr lang="en-US" dirty="0" smtClean="0"/>
              <a:t>UHV vacuum is required for stable, long-term operation.</a:t>
            </a:r>
          </a:p>
          <a:p>
            <a:r>
              <a:rPr lang="en-US" dirty="0" smtClean="0"/>
              <a:t>Manufacturing mirrors with </a:t>
            </a:r>
            <a:r>
              <a:rPr lang="en-US" dirty="0" smtClean="0">
                <a:latin typeface="Symbol" pitchFamily="18" charset="2"/>
              </a:rPr>
              <a:t>l</a:t>
            </a:r>
            <a:r>
              <a:rPr lang="en-US" dirty="0" smtClean="0"/>
              <a:t>/10 figure in the UV is challenge.</a:t>
            </a:r>
          </a:p>
          <a:p>
            <a:pPr lvl="1"/>
            <a:r>
              <a:rPr lang="en-US" dirty="0" smtClean="0"/>
              <a:t>Must also have metrology capable of verifying specs.</a:t>
            </a:r>
          </a:p>
          <a:p>
            <a:pPr lvl="1"/>
            <a:r>
              <a:rPr lang="en-US" dirty="0" smtClean="0"/>
              <a:t>Must mount without inducing aberrations.</a:t>
            </a:r>
          </a:p>
          <a:p>
            <a:r>
              <a:rPr lang="en-US" dirty="0" smtClean="0"/>
              <a:t>The OC mirror will absorb ~ 1/3 of the incident  THz power.  The absorbed power limit is proportional to the wavelength so we can’t afford much absorbed power.</a:t>
            </a:r>
          </a:p>
          <a:p>
            <a:r>
              <a:rPr lang="en-US" dirty="0" smtClean="0"/>
              <a:t>UV  coatings are more </a:t>
            </a:r>
            <a:r>
              <a:rPr lang="en-US" dirty="0" err="1" smtClean="0"/>
              <a:t>lossy</a:t>
            </a:r>
            <a:r>
              <a:rPr lang="en-US" dirty="0" smtClean="0"/>
              <a:t> than those in the visible, although exact numbers are hard to pin down.  They may be only a few 100 ppm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Estimates of FEL performance</a:t>
            </a:r>
            <a:endParaRPr lang="en-US" dirty="0"/>
          </a:p>
        </p:txBody>
      </p:sp>
      <p:sp>
        <p:nvSpPr>
          <p:cNvPr id="3" name="Content Placeholder 2"/>
          <p:cNvSpPr>
            <a:spLocks noGrp="1"/>
          </p:cNvSpPr>
          <p:nvPr>
            <p:ph idx="1"/>
          </p:nvPr>
        </p:nvSpPr>
        <p:spPr>
          <a:xfrm>
            <a:off x="685800" y="1066800"/>
            <a:ext cx="7772400" cy="942975"/>
          </a:xfrm>
        </p:spPr>
        <p:txBody>
          <a:bodyPr/>
          <a:lstStyle/>
          <a:p>
            <a:r>
              <a:rPr lang="en-US" dirty="0" smtClean="0"/>
              <a:t>Both pulse propagation and one-dimensional spreadsheet models are first used to estimate the gain and power.</a:t>
            </a:r>
            <a:endParaRPr lang="en-US" dirty="0"/>
          </a:p>
        </p:txBody>
      </p:sp>
      <p:sp>
        <p:nvSpPr>
          <p:cNvPr id="10" name="TextBox 9"/>
          <p:cNvSpPr txBox="1"/>
          <p:nvPr/>
        </p:nvSpPr>
        <p:spPr>
          <a:xfrm>
            <a:off x="711200" y="5588000"/>
            <a:ext cx="7467600" cy="646331"/>
          </a:xfrm>
          <a:prstGeom prst="rect">
            <a:avLst/>
          </a:prstGeom>
          <a:noFill/>
        </p:spPr>
        <p:txBody>
          <a:bodyPr wrap="square" rtlCol="0">
            <a:spAutoFit/>
          </a:bodyPr>
          <a:lstStyle/>
          <a:p>
            <a:r>
              <a:rPr lang="en-US" sz="1800" dirty="0" smtClean="0"/>
              <a:t>Note: Both models assume perfect mirrors with a 93 cm Rayleigh range and 10% </a:t>
            </a:r>
            <a:r>
              <a:rPr lang="en-US" sz="1800" dirty="0" err="1" smtClean="0"/>
              <a:t>transmissive</a:t>
            </a:r>
            <a:r>
              <a:rPr lang="en-US" sz="1800" dirty="0" smtClean="0"/>
              <a:t> output coupling.  </a:t>
            </a:r>
            <a:endParaRPr lang="en-US" sz="1800" dirty="0"/>
          </a:p>
        </p:txBody>
      </p:sp>
      <p:pic>
        <p:nvPicPr>
          <p:cNvPr id="13" name="Picture 12"/>
          <p:cNvPicPr>
            <a:picLocks noChangeAspect="1"/>
          </p:cNvPicPr>
          <p:nvPr/>
        </p:nvPicPr>
        <p:blipFill>
          <a:blip r:embed="rId2" cstate="print"/>
          <a:stretch>
            <a:fillRect/>
          </a:stretch>
        </p:blipFill>
        <p:spPr>
          <a:xfrm>
            <a:off x="0" y="1943100"/>
            <a:ext cx="4452312" cy="3505200"/>
          </a:xfrm>
          <a:prstGeom prst="rect">
            <a:avLst/>
          </a:prstGeom>
        </p:spPr>
      </p:pic>
      <p:pic>
        <p:nvPicPr>
          <p:cNvPr id="7" name="Picture 6"/>
          <p:cNvPicPr>
            <a:picLocks noChangeAspect="1"/>
          </p:cNvPicPr>
          <p:nvPr/>
        </p:nvPicPr>
        <p:blipFill>
          <a:blip r:embed="rId3" cstate="print"/>
          <a:stretch>
            <a:fillRect/>
          </a:stretch>
        </p:blipFill>
        <p:spPr>
          <a:xfrm>
            <a:off x="4530373" y="1905000"/>
            <a:ext cx="4613627" cy="3632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Dimensional Simulations</a:t>
            </a:r>
            <a:endParaRPr lang="en-US" dirty="0"/>
          </a:p>
        </p:txBody>
      </p:sp>
      <p:pic>
        <p:nvPicPr>
          <p:cNvPr id="4" name="Picture 3" descr="peakgain400nm.pdf"/>
          <p:cNvPicPr>
            <a:picLocks noChangeAspect="1"/>
          </p:cNvPicPr>
          <p:nvPr/>
        </p:nvPicPr>
        <p:blipFill>
          <a:blip r:embed="rId2" cstate="print"/>
          <a:stretch>
            <a:fillRect/>
          </a:stretch>
        </p:blipFill>
        <p:spPr>
          <a:xfrm>
            <a:off x="220518" y="863600"/>
            <a:ext cx="4239491" cy="5486400"/>
          </a:xfrm>
          <a:prstGeom prst="rect">
            <a:avLst/>
          </a:prstGeom>
        </p:spPr>
      </p:pic>
      <p:pic>
        <p:nvPicPr>
          <p:cNvPr id="5" name="Picture 4" descr="peakeff400nm.pdf"/>
          <p:cNvPicPr>
            <a:picLocks noChangeAspect="1"/>
          </p:cNvPicPr>
          <p:nvPr/>
        </p:nvPicPr>
        <p:blipFill>
          <a:blip r:embed="rId3" cstate="print"/>
          <a:stretch>
            <a:fillRect/>
          </a:stretch>
        </p:blipFill>
        <p:spPr>
          <a:xfrm>
            <a:off x="4741718" y="838199"/>
            <a:ext cx="4237182" cy="548341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458" name="Title 1"/>
          <p:cNvSpPr>
            <a:spLocks noGrp="1"/>
          </p:cNvSpPr>
          <p:nvPr>
            <p:ph type="title"/>
          </p:nvPr>
        </p:nvSpPr>
        <p:spPr>
          <a:xfrm>
            <a:off x="292100" y="153988"/>
            <a:ext cx="8851900" cy="536575"/>
          </a:xfrm>
        </p:spPr>
        <p:txBody>
          <a:bodyPr/>
          <a:lstStyle/>
          <a:p>
            <a:r>
              <a:rPr lang="en-US" sz="2400" dirty="0" smtClean="0"/>
              <a:t>Expected Power Output with Room Temperature Mirrors</a:t>
            </a:r>
          </a:p>
        </p:txBody>
      </p:sp>
      <p:sp>
        <p:nvSpPr>
          <p:cNvPr id="19459" name="Content Placeholder 2"/>
          <p:cNvSpPr>
            <a:spLocks noGrp="1"/>
          </p:cNvSpPr>
          <p:nvPr>
            <p:ph idx="1"/>
          </p:nvPr>
        </p:nvSpPr>
        <p:spPr/>
        <p:txBody>
          <a:bodyPr/>
          <a:lstStyle/>
          <a:p>
            <a:pPr>
              <a:buNone/>
            </a:pPr>
            <a:r>
              <a:rPr lang="en-US" dirty="0" smtClean="0"/>
              <a:t>	</a:t>
            </a:r>
            <a:r>
              <a:rPr lang="en-US" b="1" dirty="0" smtClean="0"/>
              <a:t>Absorbed </a:t>
            </a:r>
            <a:r>
              <a:rPr lang="en-US" b="1" dirty="0" err="1" smtClean="0"/>
              <a:t>Thz</a:t>
            </a:r>
            <a:r>
              <a:rPr lang="en-US" b="1" dirty="0" smtClean="0"/>
              <a:t> And Fundamental Power Set The Power Limit</a:t>
            </a:r>
            <a:br>
              <a:rPr lang="en-US" b="1" dirty="0" smtClean="0"/>
            </a:br>
            <a:r>
              <a:rPr lang="en-US" b="1" dirty="0" smtClean="0"/>
              <a:t>For Initial Operation With Water Cooled Mirrors.   We analyzed this in August 2008:</a:t>
            </a:r>
          </a:p>
          <a:p>
            <a:r>
              <a:rPr lang="en-US" dirty="0" smtClean="0"/>
              <a:t>At half the charge, but twice the rep rate, the THz power generated will be about half that in the IR Upgrade before the THz chicane was installed.</a:t>
            </a:r>
          </a:p>
          <a:p>
            <a:pPr lvl="1"/>
            <a:r>
              <a:rPr lang="en-US" dirty="0" smtClean="0"/>
              <a:t>That value was measured as 15W absorbed per </a:t>
            </a:r>
            <a:r>
              <a:rPr lang="en-US" dirty="0" err="1" smtClean="0"/>
              <a:t>mA</a:t>
            </a:r>
            <a:r>
              <a:rPr lang="en-US" dirty="0" smtClean="0"/>
              <a:t> of beam current.</a:t>
            </a:r>
          </a:p>
          <a:p>
            <a:r>
              <a:rPr lang="en-US" dirty="0" smtClean="0"/>
              <a:t>So, for this machine we would expect 7.5W launched/</a:t>
            </a:r>
            <a:r>
              <a:rPr lang="en-US" dirty="0" err="1" smtClean="0"/>
              <a:t>mA</a:t>
            </a:r>
            <a:r>
              <a:rPr lang="en-US" dirty="0" smtClean="0"/>
              <a:t>, but 1/3 is absorbed, yielding 2.5W /</a:t>
            </a:r>
            <a:r>
              <a:rPr lang="en-US" dirty="0" err="1" smtClean="0"/>
              <a:t>mA</a:t>
            </a:r>
            <a:endParaRPr lang="en-US" dirty="0" smtClean="0"/>
          </a:p>
          <a:p>
            <a:pPr lvl="1"/>
            <a:r>
              <a:rPr lang="en-US" dirty="0" smtClean="0"/>
              <a:t>At 0.56mA (9.36 MHz), assuming 15% OC a mirror heating model shows an output of ~ 120W (assumes perfect mirrors)</a:t>
            </a:r>
          </a:p>
          <a:p>
            <a:pPr lvl="1"/>
            <a:r>
              <a:rPr lang="en-US" dirty="0" smtClean="0"/>
              <a:t>Assuming 0.1% absorption, we  have a total absorbed power of 2.2W, comparable to the limit of ~ 3W absorbed.</a:t>
            </a:r>
          </a:p>
          <a:p>
            <a:pPr lvl="1"/>
            <a:r>
              <a:rPr lang="en-US" dirty="0" smtClean="0"/>
              <a:t>So, we can expect, at least initially, ~ 100W at 400nm.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2" name="Title 1"/>
          <p:cNvSpPr>
            <a:spLocks noGrp="1"/>
          </p:cNvSpPr>
          <p:nvPr>
            <p:ph type="title"/>
          </p:nvPr>
        </p:nvSpPr>
        <p:spPr>
          <a:xfrm>
            <a:off x="549275" y="230188"/>
            <a:ext cx="8299450" cy="536575"/>
          </a:xfrm>
        </p:spPr>
        <p:txBody>
          <a:bodyPr/>
          <a:lstStyle/>
          <a:p>
            <a:r>
              <a:rPr lang="en-US" smtClean="0"/>
              <a:t>The UV FEL cavity has evolved from the IR Upgrade </a:t>
            </a:r>
          </a:p>
        </p:txBody>
      </p:sp>
      <p:sp>
        <p:nvSpPr>
          <p:cNvPr id="15363" name="Content Placeholder 2"/>
          <p:cNvSpPr>
            <a:spLocks noGrp="1"/>
          </p:cNvSpPr>
          <p:nvPr>
            <p:ph idx="1"/>
          </p:nvPr>
        </p:nvSpPr>
        <p:spPr>
          <a:xfrm>
            <a:off x="685800" y="1009651"/>
            <a:ext cx="3581400" cy="5105400"/>
          </a:xfrm>
        </p:spPr>
        <p:txBody>
          <a:bodyPr/>
          <a:lstStyle/>
          <a:p>
            <a:r>
              <a:rPr lang="en-US" sz="1900" dirty="0" smtClean="0"/>
              <a:t>Gimbaled mirrors have high first resonance (&gt; 200 Hz)</a:t>
            </a:r>
          </a:p>
          <a:p>
            <a:endParaRPr lang="en-US" sz="1900" dirty="0" smtClean="0"/>
          </a:p>
          <a:p>
            <a:r>
              <a:rPr lang="en-US" sz="1900" dirty="0" smtClean="0"/>
              <a:t>Angular control using </a:t>
            </a:r>
            <a:r>
              <a:rPr lang="en-US" sz="1900" dirty="0" err="1" smtClean="0"/>
              <a:t>piezos</a:t>
            </a:r>
            <a:endParaRPr lang="en-US" sz="1900" dirty="0" smtClean="0"/>
          </a:p>
          <a:p>
            <a:endParaRPr lang="en-US" sz="1900" dirty="0" smtClean="0"/>
          </a:p>
          <a:p>
            <a:r>
              <a:rPr lang="en-US" sz="1900" dirty="0" smtClean="0"/>
              <a:t>NEG strips for higher pumping speed</a:t>
            </a:r>
          </a:p>
          <a:p>
            <a:endParaRPr lang="en-US" sz="1900" dirty="0" smtClean="0"/>
          </a:p>
          <a:p>
            <a:r>
              <a:rPr lang="en-US" sz="1900" dirty="0" smtClean="0"/>
              <a:t>Majority of wiring contained in a separate vacuum enclosure to lower out-gassing.</a:t>
            </a:r>
          </a:p>
          <a:p>
            <a:endParaRPr lang="en-US" sz="1900" dirty="0" smtClean="0"/>
          </a:p>
          <a:p>
            <a:r>
              <a:rPr lang="en-US" sz="1900" dirty="0" smtClean="0"/>
              <a:t>Designed for </a:t>
            </a:r>
            <a:r>
              <a:rPr lang="en-US" sz="1900" dirty="0" err="1" smtClean="0"/>
              <a:t>cryo</a:t>
            </a:r>
            <a:r>
              <a:rPr lang="en-US" sz="1900" dirty="0" smtClean="0"/>
              <a:t>-cooling with well-separated cooling lines and </a:t>
            </a:r>
            <a:r>
              <a:rPr lang="en-US" sz="1900" dirty="0" err="1" smtClean="0"/>
              <a:t>Macor</a:t>
            </a:r>
            <a:r>
              <a:rPr lang="en-US" sz="1900" dirty="0" smtClean="0"/>
              <a:t> thermal isolators.</a:t>
            </a:r>
          </a:p>
        </p:txBody>
      </p:sp>
      <p:pic>
        <p:nvPicPr>
          <p:cNvPr id="4" name="Picture 4"/>
          <p:cNvPicPr>
            <a:picLocks noChangeAspect="1" noChangeArrowheads="1"/>
          </p:cNvPicPr>
          <p:nvPr/>
        </p:nvPicPr>
        <p:blipFill>
          <a:blip r:embed="rId2" cstate="print"/>
          <a:srcRect l="900" t="12283" r="375" b="7407"/>
          <a:stretch>
            <a:fillRect/>
          </a:stretch>
        </p:blipFill>
        <p:spPr bwMode="auto">
          <a:xfrm>
            <a:off x="3650595" y="1752600"/>
            <a:ext cx="5417205" cy="3524462"/>
          </a:xfrm>
          <a:prstGeom prst="rect">
            <a:avLst/>
          </a:prstGeom>
          <a:noFill/>
          <a:ln w="9525">
            <a:noFill/>
            <a:miter lim="800000"/>
            <a:headEnd/>
            <a:tailEnd/>
          </a:ln>
          <a:effectLst/>
          <a:scene3d>
            <a:camera prst="orthographicFront">
              <a:rot lat="0" lon="0" rev="16200000"/>
            </a:camera>
            <a:lightRig rig="threePt" dir="t"/>
          </a:scene3d>
        </p:spPr>
      </p:pic>
      <p:cxnSp>
        <p:nvCxnSpPr>
          <p:cNvPr id="15365" name="Straight Arrow Connector 5"/>
          <p:cNvCxnSpPr>
            <a:cxnSpLocks noChangeShapeType="1"/>
          </p:cNvCxnSpPr>
          <p:nvPr/>
        </p:nvCxnSpPr>
        <p:spPr bwMode="auto">
          <a:xfrm flipV="1">
            <a:off x="4432300" y="2247900"/>
            <a:ext cx="1651000" cy="622300"/>
          </a:xfrm>
          <a:prstGeom prst="straightConnector1">
            <a:avLst/>
          </a:prstGeom>
          <a:noFill/>
          <a:ln w="22225" algn="ctr">
            <a:solidFill>
              <a:schemeClr val="tx1"/>
            </a:solidFill>
            <a:round/>
            <a:headEnd/>
            <a:tailEnd type="arrow" w="med" len="med"/>
          </a:ln>
        </p:spPr>
      </p:cxnSp>
      <p:cxnSp>
        <p:nvCxnSpPr>
          <p:cNvPr id="15366" name="Straight Arrow Connector 7"/>
          <p:cNvCxnSpPr>
            <a:cxnSpLocks noChangeShapeType="1"/>
          </p:cNvCxnSpPr>
          <p:nvPr/>
        </p:nvCxnSpPr>
        <p:spPr bwMode="auto">
          <a:xfrm>
            <a:off x="4394200" y="4064000"/>
            <a:ext cx="2235200" cy="584200"/>
          </a:xfrm>
          <a:prstGeom prst="straightConnector1">
            <a:avLst/>
          </a:prstGeom>
          <a:noFill/>
          <a:ln w="22225" algn="ctr">
            <a:solidFill>
              <a:schemeClr val="tx1"/>
            </a:solidFill>
            <a:round/>
            <a:headEnd/>
            <a:tailEnd type="arrow" w="med" len="med"/>
          </a:ln>
        </p:spPr>
      </p:cxnSp>
      <p:cxnSp>
        <p:nvCxnSpPr>
          <p:cNvPr id="15367" name="Straight Arrow Connector 9"/>
          <p:cNvCxnSpPr>
            <a:cxnSpLocks noChangeShapeType="1"/>
          </p:cNvCxnSpPr>
          <p:nvPr/>
        </p:nvCxnSpPr>
        <p:spPr bwMode="auto">
          <a:xfrm flipV="1">
            <a:off x="4419600" y="4991100"/>
            <a:ext cx="1663700" cy="431800"/>
          </a:xfrm>
          <a:prstGeom prst="straightConnector1">
            <a:avLst/>
          </a:prstGeom>
          <a:noFill/>
          <a:ln w="222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Implementation</a:t>
            </a:r>
            <a:endParaRPr lang="en-US" dirty="0"/>
          </a:p>
        </p:txBody>
      </p:sp>
      <p:sp>
        <p:nvSpPr>
          <p:cNvPr id="3" name="Content Placeholder 2"/>
          <p:cNvSpPr>
            <a:spLocks noGrp="1"/>
          </p:cNvSpPr>
          <p:nvPr>
            <p:ph idx="1"/>
          </p:nvPr>
        </p:nvSpPr>
        <p:spPr/>
        <p:txBody>
          <a:bodyPr/>
          <a:lstStyle/>
          <a:p>
            <a:r>
              <a:rPr lang="en-US" dirty="0" smtClean="0"/>
              <a:t>Funding limitations led to some compromises to lower costs.</a:t>
            </a:r>
          </a:p>
          <a:p>
            <a:r>
              <a:rPr lang="en-US" dirty="0" smtClean="0"/>
              <a:t>The high pump rate afforded by the NEG pumps was deferred</a:t>
            </a:r>
          </a:p>
          <a:p>
            <a:pPr lvl="1"/>
            <a:r>
              <a:rPr lang="en-US" dirty="0" smtClean="0"/>
              <a:t>Might have faster degradation due to carbon build up on mirrors</a:t>
            </a:r>
          </a:p>
          <a:p>
            <a:r>
              <a:rPr lang="en-US" dirty="0" smtClean="0"/>
              <a:t>The </a:t>
            </a:r>
            <a:r>
              <a:rPr lang="en-US" dirty="0" err="1" smtClean="0"/>
              <a:t>cryocooling</a:t>
            </a:r>
            <a:r>
              <a:rPr lang="en-US" dirty="0" smtClean="0"/>
              <a:t> was deferred.</a:t>
            </a:r>
          </a:p>
          <a:p>
            <a:pPr lvl="1"/>
            <a:r>
              <a:rPr lang="en-US" dirty="0" smtClean="0"/>
              <a:t>Limits power due to thermal aberration from power loading.</a:t>
            </a:r>
          </a:p>
          <a:p>
            <a:r>
              <a:rPr lang="en-US" dirty="0" smtClean="0"/>
              <a:t>The deformable mirrors were deferred.</a:t>
            </a:r>
          </a:p>
          <a:p>
            <a:pPr lvl="1"/>
            <a:r>
              <a:rPr lang="en-US" dirty="0" smtClean="0"/>
              <a:t>We cannot optimize the Rayleigh range for VUV production.</a:t>
            </a:r>
          </a:p>
          <a:p>
            <a:pPr lvl="1"/>
            <a:r>
              <a:rPr lang="en-US" dirty="0" smtClean="0"/>
              <a:t>Also limits power due to thermal aberrations.</a:t>
            </a:r>
          </a:p>
          <a:p>
            <a:r>
              <a:rPr lang="en-US" dirty="0" smtClean="0"/>
              <a:t>The THz chicane was not installed, leading to higher absorbed power from the downstream dipole.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_PowerPoint3">
  <a:themeElements>
    <a:clrScheme name="JLab_PowerPoint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JLab_PowerPoint3</Template>
  <TotalTime>12067</TotalTime>
  <Words>1478</Words>
  <Application>Microsoft Office PowerPoint</Application>
  <PresentationFormat>On-screen Show (4:3)</PresentationFormat>
  <Paragraphs>186</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JLab_PowerPoint3</vt:lpstr>
      <vt:lpstr>Slide 1</vt:lpstr>
      <vt:lpstr>Outline</vt:lpstr>
      <vt:lpstr>INITIAL UV FEL SPECIFICATIONS</vt:lpstr>
      <vt:lpstr>Electron Beam and Optical Requirements</vt:lpstr>
      <vt:lpstr>Estimates of FEL performance</vt:lpstr>
      <vt:lpstr>Three Dimensional Simulations</vt:lpstr>
      <vt:lpstr>Expected Power Output with Room Temperature Mirrors</vt:lpstr>
      <vt:lpstr>The UV FEL cavity has evolved from the IR Upgrade </vt:lpstr>
      <vt:lpstr>Initial Implementation</vt:lpstr>
      <vt:lpstr>UV Demo Beamline Layout</vt:lpstr>
      <vt:lpstr>Cornell Undulator A Prototype</vt:lpstr>
      <vt:lpstr>UV Wiggler trajectories in Cornell Wiggler</vt:lpstr>
      <vt:lpstr>Accelerator performance</vt:lpstr>
      <vt:lpstr>Slide 14</vt:lpstr>
      <vt:lpstr>FEL performance at 700nm</vt:lpstr>
      <vt:lpstr>Images while lasing at 100W</vt:lpstr>
      <vt:lpstr>FEL performance at 400nm</vt:lpstr>
      <vt:lpstr>Comparison with experiment</vt:lpstr>
      <vt:lpstr>Very High Gain Seen at 400 nm</vt:lpstr>
      <vt:lpstr>We can generate coherent harmonics at useful levels</vt:lpstr>
      <vt:lpstr>IR Demo harmonic power measurements</vt:lpstr>
      <vt:lpstr>We can transmit the odd harmonics through a hole in the outcoupler</vt:lpstr>
      <vt:lpstr>Implementation</vt:lpstr>
      <vt:lpstr>Initial Characterization of 10eV photons</vt:lpstr>
      <vt:lpstr>We detected the higher harmonics on 12/09</vt:lpstr>
      <vt:lpstr>Monochromator Experiment in User Lab 1</vt:lpstr>
      <vt:lpstr>Spectrum of UV in User Lab 1</vt:lpstr>
      <vt:lpstr>10 eV measurements </vt:lpstr>
      <vt:lpstr>Plans for the future</vt:lpstr>
      <vt:lpstr>Some of the JLab Team </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 Demo Lasing 12-10</dc:title>
  <dc:subject>same</dc:subject>
  <dc:creator>Michelle Shinn/Steve Benson/David Douglas</dc:creator>
  <cp:lastModifiedBy>kindrew</cp:lastModifiedBy>
  <cp:revision>470</cp:revision>
  <dcterms:created xsi:type="dcterms:W3CDTF">2010-12-15T18:52:26Z</dcterms:created>
  <dcterms:modified xsi:type="dcterms:W3CDTF">2011-05-20T19:07:57Z</dcterms:modified>
</cp:coreProperties>
</file>