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36" r:id="rId1"/>
    <p:sldMasterId id="2147484013" r:id="rId2"/>
    <p:sldMasterId id="2147484025" r:id="rId3"/>
    <p:sldMasterId id="2147484032" r:id="rId4"/>
  </p:sldMasterIdLst>
  <p:notesMasterIdLst>
    <p:notesMasterId r:id="rId31"/>
  </p:notesMasterIdLst>
  <p:handoutMasterIdLst>
    <p:handoutMasterId r:id="rId32"/>
  </p:handoutMasterIdLst>
  <p:sldIdLst>
    <p:sldId id="729" r:id="rId5"/>
    <p:sldId id="824" r:id="rId6"/>
    <p:sldId id="693" r:id="rId7"/>
    <p:sldId id="789" r:id="rId8"/>
    <p:sldId id="742" r:id="rId9"/>
    <p:sldId id="743" r:id="rId10"/>
    <p:sldId id="798" r:id="rId11"/>
    <p:sldId id="814" r:id="rId12"/>
    <p:sldId id="815" r:id="rId13"/>
    <p:sldId id="817" r:id="rId14"/>
    <p:sldId id="749" r:id="rId15"/>
    <p:sldId id="804" r:id="rId16"/>
    <p:sldId id="782" r:id="rId17"/>
    <p:sldId id="730" r:id="rId18"/>
    <p:sldId id="731" r:id="rId19"/>
    <p:sldId id="733" r:id="rId20"/>
    <p:sldId id="734" r:id="rId21"/>
    <p:sldId id="735" r:id="rId22"/>
    <p:sldId id="736" r:id="rId23"/>
    <p:sldId id="796" r:id="rId24"/>
    <p:sldId id="739" r:id="rId25"/>
    <p:sldId id="822" r:id="rId26"/>
    <p:sldId id="738" r:id="rId27"/>
    <p:sldId id="761" r:id="rId28"/>
    <p:sldId id="759" r:id="rId29"/>
    <p:sldId id="785" r:id="rId30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Volker Burkert" initials="V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C60202"/>
    <a:srgbClr val="0A4472"/>
    <a:srgbClr val="40C3E3"/>
    <a:srgbClr val="0100EC"/>
    <a:srgbClr val="FFF88E"/>
    <a:srgbClr val="00A601"/>
    <a:srgbClr val="33DA36"/>
    <a:srgbClr val="FFFBB0"/>
    <a:srgbClr val="00D700"/>
    <a:srgbClr val="AB00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385" autoAdjust="0"/>
    <p:restoredTop sz="85962" autoAdjust="0"/>
  </p:normalViewPr>
  <p:slideViewPr>
    <p:cSldViewPr>
      <p:cViewPr>
        <p:scale>
          <a:sx n="100" d="100"/>
          <a:sy n="100" d="100"/>
        </p:scale>
        <p:origin x="-12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9" Type="http://schemas.openxmlformats.org/officeDocument/2006/relationships/slide" Target="slides/slide5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3.xml"/><Relationship Id="rId14" Type="http://schemas.openxmlformats.org/officeDocument/2006/relationships/slide" Target="slides/slide10.xml"/><Relationship Id="rId23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24.xml"/><Relationship Id="rId26" Type="http://schemas.openxmlformats.org/officeDocument/2006/relationships/slide" Target="slides/slide22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29" Type="http://schemas.openxmlformats.org/officeDocument/2006/relationships/slide" Target="slides/slide25.xml"/><Relationship Id="rId6" Type="http://schemas.openxmlformats.org/officeDocument/2006/relationships/slide" Target="slides/slide2.xml"/><Relationship Id="rId16" Type="http://schemas.openxmlformats.org/officeDocument/2006/relationships/slide" Target="slides/slide12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9" Type="http://schemas.openxmlformats.org/officeDocument/2006/relationships/slide" Target="slides/slide15.xml"/><Relationship Id="rId38" Type="http://schemas.openxmlformats.org/officeDocument/2006/relationships/tableStyles" Target="tableStyles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CA279-3F89-FC4E-872B-8AA8C5BF3CD1}" type="datetimeFigureOut">
              <a:rPr lang="en-US" smtClean="0"/>
              <a:pPr/>
              <a:t>11/14/10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9C7E1-BB34-FD4C-AFFA-19D75CC2E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0" rIns="92344" bIns="46170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0" rIns="92344" bIns="46170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0" rIns="92344" bIns="46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0" rIns="92344" bIns="46170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4" tIns="46170" rIns="92344" bIns="46170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8C13041-4605-8645-B7D1-A810FAF35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B714A-1AFD-2640-8447-DF08D0538353}" type="slidenum">
              <a:rPr lang="en-US"/>
              <a:pPr/>
              <a:t>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0D164-70A4-F741-A264-5E58754A25F8}" type="slidenum">
              <a:rPr lang="it-IT"/>
              <a:pPr/>
              <a:t>22</a:t>
            </a:fld>
            <a:endParaRPr lang="it-IT"/>
          </a:p>
        </p:txBody>
      </p:sp>
      <p:sp>
        <p:nvSpPr>
          <p:cNvPr id="69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86259"/>
            <a:ext cx="5085080" cy="41544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higher mass states</a:t>
            </a:r>
            <a:r>
              <a:rPr lang="en-US" baseline="0" dirty="0" smtClean="0"/>
              <a:t> couple dominantly to the 2-pion channel and can be best analyzed in this channel. One has  9 independent cross sections available that constrain analysis. The different curves show contributions from various isobars.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13041-4605-8645-B7D1-A810FAF358D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3B7DE-2B48-5740-BDC2-35841671460F}" type="slidenum">
              <a:rPr lang="en-US">
                <a:latin typeface="Arial" pitchFamily="-112" charset="0"/>
              </a:rPr>
              <a:pPr/>
              <a:t>5</a:t>
            </a:fld>
            <a:endParaRPr lang="en-US">
              <a:latin typeface="Arial" pitchFamily="-112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In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the first part of my talk I will discuss studies related to the search for undiscovered states. We know that the analysis of cross section data only results in ambiguous solutions.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search aims at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high statistics data</a:t>
            </a:r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sets with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complete </a:t>
            </a:r>
            <a:r>
              <a:rPr lang="en-US" dirty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or nearly complete measurements of a number of final </a:t>
            </a: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states, both on protons and neutrons.  </a:t>
            </a: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is the status of this program?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CCF09-545C-5541-854F-D3B2104705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show the example of omega production where the omega polarization information is also measured</a:t>
            </a:r>
            <a:r>
              <a:rPr lang="en-US" baseline="0" dirty="0" smtClean="0"/>
              <a:t> in addition that allows a single channel analysis, followed by results from </a:t>
            </a:r>
            <a:r>
              <a:rPr lang="en-US" baseline="0" dirty="0" err="1" smtClean="0"/>
              <a:t>hyperon</a:t>
            </a:r>
            <a:r>
              <a:rPr lang="en-US" baseline="0" dirty="0" smtClean="0"/>
              <a:t> production.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13041-4605-8645-B7D1-A810FAF358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following slides I show measurements of high statistics </a:t>
            </a:r>
            <a:r>
              <a:rPr lang="en-US" dirty="0" err="1" smtClean="0"/>
              <a:t>hyperon</a:t>
            </a:r>
            <a:r>
              <a:rPr lang="en-US" baseline="0" dirty="0" smtClean="0"/>
              <a:t> production cross section and polarization observables. These data have crucial in coupled channel analysis of the Bonn-</a:t>
            </a:r>
            <a:r>
              <a:rPr lang="en-US" baseline="0" dirty="0" err="1" smtClean="0"/>
              <a:t>Gatchina</a:t>
            </a:r>
            <a:r>
              <a:rPr lang="en-US" baseline="0" dirty="0" smtClean="0"/>
              <a:t> group.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13041-4605-8645-B7D1-A810FAF358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analyzing the Lambda decay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hyperon</a:t>
            </a:r>
            <a:r>
              <a:rPr lang="en-US" baseline="0" dirty="0" smtClean="0"/>
              <a:t> polarization is determined. Polarization observables carry information on the amplitude phases and are sensitive to interference of resonances and background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13041-4605-8645-B7D1-A810FAF358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71E95-CE0D-5547-BFC5-2BD3390A563C}" type="slidenum">
              <a:rPr lang="en-US">
                <a:latin typeface="Arial" pitchFamily="-112" charset="0"/>
              </a:rPr>
              <a:pPr/>
              <a:t>10</a:t>
            </a:fld>
            <a:endParaRPr lang="en-US">
              <a:latin typeface="Arial" pitchFamily="-112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Finally I show the example of a polarization transfer measurement. From the photon to the Lambda.  </a:t>
            </a:r>
            <a:endParaRPr lang="en-US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Electromagnetic interaction not </a:t>
            </a:r>
            <a:r>
              <a:rPr lang="en-US" dirty="0" err="1" smtClean="0"/>
              <a:t>isospin</a:t>
            </a:r>
            <a:r>
              <a:rPr lang="en-US" dirty="0" smtClean="0"/>
              <a:t> conserving =&gt; need neutron target measurements. Program is less advanced, but data without polarized target have been taken.</a:t>
            </a:r>
            <a:r>
              <a:rPr lang="en-US" baseline="0" dirty="0" smtClean="0"/>
              <a:t> Polarized target measurements are planned for 2011/2012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13041-4605-8645-B7D1-A810FAF358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 show preliminary results</a:t>
            </a:r>
            <a:r>
              <a:rPr lang="en-US" baseline="0" dirty="0" smtClean="0"/>
              <a:t> of beam asymmetries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13041-4605-8645-B7D1-A810FAF358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1B8A-BF4E-5449-852C-2774A08CC28E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EADEC-94D9-F343-A3CD-3F4DC31E819A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D7D5A-C3B5-2C46-B1DA-4DEAAB76D8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743200" cy="365125"/>
          </a:xfrm>
        </p:spPr>
        <p:txBody>
          <a:bodyPr/>
          <a:lstStyle/>
          <a:p>
            <a:fld id="{285EC4BD-7879-FB4C-97DF-6419904AEC29}" type="datetime2">
              <a:rPr lang="en-US" smtClean="0"/>
              <a:pPr/>
              <a:t>Sunday, November 14, 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DB624D-5963-0C49-94F8-E124DA3C5029}" type="datetime2">
              <a:rPr lang="en-US" smtClean="0"/>
              <a:pPr/>
              <a:t>Sunday, November 14, 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63D0C-3A6D-2943-84EF-C4B5D4793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F87CF14B-2CF9-FA40-80A7-DCB689F8B97A}" type="datetime2">
              <a:rPr lang="en-US" smtClean="0"/>
              <a:pPr/>
              <a:t>Sunday, November 14, 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E373-1669-A64A-B8D3-310840CB9490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B0A0F-60E8-5948-BF8A-45748C46E1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362200" cy="365125"/>
          </a:xfrm>
        </p:spPr>
        <p:txBody>
          <a:bodyPr/>
          <a:lstStyle/>
          <a:p>
            <a:fld id="{98C8503B-DC9B-4F40-BE08-9F8389A4EB02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BF482-1931-8B4B-8EEA-355ADAE8D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0A008-81DC-D34A-A4EF-08F240782228}" type="datetime2">
              <a:rPr lang="en-US" smtClean="0"/>
              <a:pPr>
                <a:defRPr/>
              </a:pPr>
              <a:t>Sunday, November 14,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DD79D-279E-8946-83F8-8CC9E6BECB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97ABB-8A52-1F44-9337-8A81E7C70AFE}" type="datetime2">
              <a:rPr lang="en-US" smtClean="0"/>
              <a:pPr>
                <a:defRPr/>
              </a:pPr>
              <a:t>Sunday, November 14,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293A8-89F4-C04E-84D5-A509D0F347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4E5C4-1110-8040-85BD-B6ECE81F6D3D}" type="datetime2">
              <a:rPr lang="en-US" smtClean="0"/>
              <a:pPr>
                <a:defRPr/>
              </a:pPr>
              <a:t>Sunday, November 14,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D43BA-2E9C-C54A-9AB4-9D46B6140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C0F92-0DF2-D741-AF31-9A09C670B251}" type="datetime2">
              <a:rPr lang="en-US" smtClean="0"/>
              <a:pPr>
                <a:defRPr/>
              </a:pPr>
              <a:t>Sunday, November 14,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214BD-FCDD-A040-B2BE-9C10AFABB3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5717-FD7E-F241-9377-5C4181A09B85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6CA0A-BC2E-A247-BE19-A55CBB17E292}" type="datetime2">
              <a:rPr lang="en-US" smtClean="0"/>
              <a:pPr>
                <a:defRPr/>
              </a:pPr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3364C-7CCA-A341-9BB4-8A73ACC78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A80243-3335-E44F-9655-F80772710B31}" type="datetime2">
              <a:rPr lang="en-US" smtClean="0"/>
              <a:pPr>
                <a:defRPr/>
              </a:pPr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1371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60A7-BB9F-7944-8860-47EAC6152E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97E-1250-3E47-831E-D272046E9B9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November 14, 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6B3-FE09-684A-AF84-5291537553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F2B-F5F0-264E-B3BA-05ED4DB2EE0D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6B3-FE09-684A-AF84-529153755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BD8-F26F-2541-B994-DA4713EEE0DF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3139-2652-DB43-AD94-22C682519809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F6E9-7DFE-6643-93F2-50039485BFE6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9C2B-8275-CB42-8B24-382AEB7FE2F3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9A1B-DBAF-BF4D-9F9F-80EFBF71F69B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DBF8-B231-F34F-9FFB-272CD9E73061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8EE-C582-D343-9D75-D9CE47B62F29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28FE-144B-C54F-B6DF-15E7D1894DBC}" type="datetime2">
              <a:rPr lang="en-US" smtClean="0"/>
              <a:pPr/>
              <a:t>Sunday, November 14,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5EF5-BAF6-0A48-A374-E46171DAC9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4" r:id="rId7"/>
    <p:sldLayoutId id="2147483945" r:id="rId8"/>
    <p:sldLayoutId id="2147483946" r:id="rId9"/>
    <p:sldLayoutId id="2147483947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9EE1-4A38-E540-8B51-65455E5B93D8}" type="datetime2">
              <a:rPr lang="en-US" smtClean="0"/>
              <a:pPr/>
              <a:t>Sunday, November 14, 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5EF5-BAF6-0A48-A374-E46171DAC9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62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imes New Roman" pitchFamily="-110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477000"/>
            <a:ext cx="9144000" cy="1588"/>
          </a:xfrm>
          <a:prstGeom prst="line">
            <a:avLst/>
          </a:prstGeom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62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14400"/>
            <a:ext cx="9144000" cy="1588"/>
          </a:xfrm>
          <a:prstGeom prst="line">
            <a:avLst/>
          </a:prstGeom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89699"/>
            <a:ext cx="9144000" cy="34919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B73562A-B851-5746-A41A-0BA36B3FAC9A}" type="datetime2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Sunday, November 14, 2010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3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8AFD6B3-FE09-684A-AF84-5291537553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22111"/>
            <a:ext cx="9144000" cy="93651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08807"/>
            <a:ext cx="9144000" cy="34919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0AB40A8-FD10-854E-AC58-54D40F22DCB4}" type="datetime2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Sunday, November 14, 2010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8AFD6B3-FE09-684A-AF84-5291537553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22111"/>
            <a:ext cx="9144000" cy="93651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df"/><Relationship Id="rId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d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df"/><Relationship Id="rId3" Type="http://schemas.openxmlformats.org/officeDocument/2006/relationships/image" Target="../media/image28.png"/><Relationship Id="rId5" Type="http://schemas.openxmlformats.org/officeDocument/2006/relationships/image" Target="../media/image30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df"/><Relationship Id="rId5" Type="http://schemas.openxmlformats.org/officeDocument/2006/relationships/image" Target="../media/image33.pd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d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d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d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df"/><Relationship Id="rId5" Type="http://schemas.openxmlformats.org/officeDocument/2006/relationships/image" Target="../media/image47.pd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d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df"/><Relationship Id="rId3" Type="http://schemas.openxmlformats.org/officeDocument/2006/relationships/image" Target="../media/image5.png"/><Relationship Id="rId5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df"/><Relationship Id="rId5" Type="http://schemas.openxmlformats.org/officeDocument/2006/relationships/image" Target="../media/image6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4EC82-BA42-FD4E-B3DA-6712ECFF7480}" type="datetime2">
              <a:rPr lang="en-US" smtClean="0"/>
              <a:pPr>
                <a:defRPr/>
              </a:pPr>
              <a:t>Sunday, November 14, 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293A8-89F4-C04E-84D5-A509D0F347C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990600" y="228600"/>
            <a:ext cx="7239000" cy="1143000"/>
          </a:xfrm>
          <a:prstGeom prst="rect">
            <a:avLst/>
          </a:prstGeom>
          <a:solidFill>
            <a:srgbClr val="333333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Meson production and baryon resonances with CLAS</a:t>
            </a:r>
            <a:endParaRPr lang="en-US" sz="4000" dirty="0">
              <a:latin typeface="+mn-lt"/>
            </a:endParaRP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304800" y="6172200"/>
            <a:ext cx="8534400" cy="400110"/>
          </a:xfrm>
          <a:prstGeom prst="rect">
            <a:avLst/>
          </a:prstGeom>
          <a:solidFill>
            <a:schemeClr val="bg2">
              <a:lumMod val="10000"/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  <a:latin typeface="+mn-lt"/>
              </a:rPr>
              <a:t>rd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Conference on Nuclear and Particle Physics, Dubrovnik, 10/3-8, 2010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2895600" y="2186226"/>
            <a:ext cx="3124200" cy="861774"/>
          </a:xfrm>
          <a:prstGeom prst="rect">
            <a:avLst/>
          </a:prstGeom>
          <a:solidFill>
            <a:schemeClr val="tx1">
              <a:lumMod val="50000"/>
              <a:lumOff val="50000"/>
              <a:alpha val="7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Volker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D. </a:t>
            </a:r>
            <a:r>
              <a:rPr lang="en-US" sz="2000" dirty="0" err="1" smtClean="0">
                <a:solidFill>
                  <a:srgbClr val="FFFF00"/>
                </a:solidFill>
                <a:latin typeface="+mn-lt"/>
              </a:rPr>
              <a:t>Burkert</a:t>
            </a:r>
            <a:endParaRPr lang="en-US" dirty="0" smtClean="0">
              <a:solidFill>
                <a:srgbClr val="FFFF00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FF00"/>
                </a:solidFill>
                <a:latin typeface="+mn-lt"/>
              </a:rPr>
              <a:t>Jefferson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274" y="-12700"/>
            <a:ext cx="7102726" cy="9525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Polarization transfer </a:t>
            </a:r>
            <a:r>
              <a:rPr lang="en-US" sz="3600" dirty="0" err="1" smtClean="0">
                <a:latin typeface="Symbol" charset="2"/>
                <a:cs typeface="Symbol" charset="2"/>
              </a:rPr>
              <a:t>γ</a:t>
            </a:r>
            <a:r>
              <a:rPr lang="en-US" sz="3600" dirty="0" err="1" smtClean="0"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     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K</a:t>
            </a:r>
            <a:r>
              <a:rPr lang="en-US" sz="3600" baseline="30000" dirty="0">
                <a:ea typeface="ＭＳ Ｐゴシック" pitchFamily="-112" charset="-128"/>
                <a:cs typeface="ＭＳ Ｐゴシック" pitchFamily="-112" charset="-128"/>
              </a:rPr>
              <a:t>+</a:t>
            </a:r>
            <a:r>
              <a:rPr lang="el-GR" sz="3600" dirty="0" smtClean="0">
                <a:ea typeface="ＭＳ Ｐゴシック" pitchFamily="-112" charset="-128"/>
                <a:cs typeface="ＭＳ Ｐゴシック" pitchFamily="-112" charset="-128"/>
              </a:rPr>
              <a:t>Λ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 =&gt; </a:t>
            </a:r>
            <a:r>
              <a:rPr lang="en-US" sz="3600" dirty="0" err="1" smtClean="0"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3600" baseline="-25000" dirty="0" err="1" smtClean="0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, </a:t>
            </a:r>
            <a:r>
              <a:rPr lang="en-US" sz="3600" dirty="0" err="1" smtClean="0">
                <a:ea typeface="ＭＳ Ｐゴシック" pitchFamily="-112" charset="-128"/>
                <a:cs typeface="ＭＳ Ｐゴシック" pitchFamily="-112" charset="-128"/>
              </a:rPr>
              <a:t>C</a:t>
            </a:r>
            <a:r>
              <a:rPr lang="en-US" sz="3600" baseline="-25000" dirty="0" err="1" smtClean="0">
                <a:ea typeface="ＭＳ Ｐゴシック" pitchFamily="-112" charset="-128"/>
                <a:cs typeface="ＭＳ Ｐゴシック" pitchFamily="-112" charset="-128"/>
              </a:rPr>
              <a:t>z</a:t>
            </a:r>
            <a:endParaRPr lang="el-GR" sz="3600" baseline="-250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2520" y="2664816"/>
            <a:ext cx="6873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914400" y="16764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latin typeface="+mn-lt"/>
                <a:cs typeface="Arial"/>
              </a:rPr>
              <a:t>Fit: </a:t>
            </a:r>
            <a:r>
              <a:rPr lang="en-US" sz="1400" i="1" dirty="0" err="1" smtClean="0">
                <a:latin typeface="+mn-lt"/>
                <a:cs typeface="Arial"/>
              </a:rPr>
              <a:t>BnGa</a:t>
            </a:r>
            <a:r>
              <a:rPr lang="en-US" sz="1400" i="1" dirty="0" smtClean="0">
                <a:latin typeface="+mn-lt"/>
                <a:cs typeface="Arial"/>
              </a:rPr>
              <a:t> Model</a:t>
            </a:r>
            <a:r>
              <a:rPr lang="en-US" sz="1400" b="1" i="1" dirty="0" smtClean="0"/>
              <a:t> </a:t>
            </a:r>
            <a:endParaRPr lang="en-US" sz="1400" i="1" dirty="0"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53963" t="13839" r="9924" b="2092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l="53963" t="13839" r="9924" b="20921"/>
              <a:stretch>
                <a:fillRect/>
              </a:stretch>
            </p:blipFill>
          </mc:Fallback>
        </mc:AlternateContent>
        <p:spPr>
          <a:xfrm>
            <a:off x="228600" y="2176519"/>
            <a:ext cx="2738979" cy="384328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E93-2AB1-CC4C-BC58-C24D3D2E6267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324600" y="304006"/>
            <a:ext cx="299139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29200" y="380206"/>
            <a:ext cx="299139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3B5D-4BA3-804A-B94B-B0B3996CD3A7}" type="datetime2">
              <a:rPr lang="en-US" smtClean="0"/>
              <a:pPr/>
              <a:t>Sunday, November 14, 2010</a:t>
            </a:fld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95079" y="520700"/>
            <a:ext cx="3901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2286000"/>
            <a:ext cx="491165" cy="276999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CLAS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4267200"/>
            <a:ext cx="5334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Inclusion of the full set of CLAS data on</a:t>
            </a:r>
            <a:r>
              <a:rPr lang="en-US" sz="16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K</a:t>
            </a:r>
            <a:r>
              <a:rPr lang="en-US" sz="1600" baseline="30000" dirty="0" smtClean="0">
                <a:solidFill>
                  <a:srgbClr val="FF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+</a:t>
            </a:r>
            <a:r>
              <a:rPr lang="el-GR" sz="1600" dirty="0" smtClean="0">
                <a:solidFill>
                  <a:srgbClr val="FF0000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Λ</a:t>
            </a:r>
            <a:r>
              <a:rPr lang="en-US" sz="16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600" dirty="0" err="1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photoproduction</a:t>
            </a:r>
            <a:r>
              <a:rPr lang="en-US" sz="16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en-US" sz="1600" dirty="0" err="1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BnGa</a:t>
            </a:r>
            <a:r>
              <a:rPr lang="en-US" sz="16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 PWA fit resulted in evidence for several states: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 N(1710)P</a:t>
            </a:r>
            <a:r>
              <a:rPr lang="en-US" sz="1600" baseline="-250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11 </a:t>
            </a:r>
            <a:r>
              <a:rPr lang="en-US" sz="16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(***, dismissed in GWU </a:t>
            </a:r>
            <a:r>
              <a:rPr lang="en-US" sz="1600" dirty="0" smtClean="0">
                <a:latin typeface="+mj-lt"/>
                <a:ea typeface="ＭＳ Ｐゴシック" pitchFamily="-112" charset="-128"/>
                <a:cs typeface="ＭＳ Ｐゴシック" pitchFamily="-112" charset="-128"/>
              </a:rPr>
              <a:t>analysis),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 N(1900)P</a:t>
            </a:r>
            <a:r>
              <a:rPr lang="en-US" sz="1600" baseline="-25000" dirty="0" smtClean="0">
                <a:latin typeface="+mn-lt"/>
                <a:ea typeface="ＭＳ Ｐゴシック" pitchFamily="-112" charset="-128"/>
                <a:cs typeface="ＭＳ Ｐゴシック" pitchFamily="-112" charset="-128"/>
              </a:rPr>
              <a:t>13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 (**) 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 N(1886)S</a:t>
            </a:r>
            <a:r>
              <a:rPr lang="en-US" sz="1600" baseline="-25000" dirty="0" smtClean="0">
                <a:solidFill>
                  <a:prstClr val="black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11 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 (new)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1" y="911719"/>
            <a:ext cx="4114800" cy="3183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2800" y="5754469"/>
            <a:ext cx="54864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Existence of N(1900)P</a:t>
            </a:r>
            <a:r>
              <a:rPr lang="en-US" sz="1800" baseline="-25000" dirty="0" smtClean="0">
                <a:latin typeface="+mn-lt"/>
              </a:rPr>
              <a:t>13</a:t>
            </a:r>
            <a:r>
              <a:rPr lang="en-US" sz="1800" dirty="0" smtClean="0">
                <a:latin typeface="+mn-lt"/>
              </a:rPr>
              <a:t> would be strong evidence against quark-</a:t>
            </a:r>
            <a:r>
              <a:rPr lang="en-US" sz="1800" dirty="0" err="1" smtClean="0">
                <a:latin typeface="+mn-lt"/>
              </a:rPr>
              <a:t>diquark</a:t>
            </a:r>
            <a:r>
              <a:rPr lang="en-US" sz="1800" dirty="0" smtClean="0">
                <a:latin typeface="+mn-lt"/>
              </a:rPr>
              <a:t> model with tightly bound </a:t>
            </a:r>
            <a:r>
              <a:rPr lang="en-US" sz="1800" dirty="0" err="1" smtClean="0">
                <a:latin typeface="+mn-lt"/>
              </a:rPr>
              <a:t>diquark</a:t>
            </a:r>
            <a:r>
              <a:rPr lang="en-US" sz="1800" dirty="0" smtClean="0">
                <a:latin typeface="+mn-lt"/>
              </a:rPr>
              <a:t>.  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3733800"/>
            <a:ext cx="2286000" cy="228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77" y="3727216"/>
            <a:ext cx="2286000" cy="2286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704095"/>
            <a:ext cx="2286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1600"/>
            <a:ext cx="91440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Double </a:t>
            </a:r>
            <a:r>
              <a:rPr lang="en-US" sz="3600" dirty="0" smtClean="0"/>
              <a:t>spin asymmetry </a:t>
            </a:r>
            <a:r>
              <a:rPr lang="en-US" sz="3600" dirty="0" smtClean="0">
                <a:solidFill>
                  <a:srgbClr val="0000FF"/>
                </a:solidFill>
              </a:rPr>
              <a:t>E </a:t>
            </a:r>
            <a:r>
              <a:rPr lang="en-US" sz="3600" dirty="0" smtClean="0">
                <a:solidFill>
                  <a:srgbClr val="000000"/>
                </a:solidFill>
              </a:rPr>
              <a:t>with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FROST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417" y="1545193"/>
            <a:ext cx="2286000" cy="228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473" y="1530350"/>
            <a:ext cx="2286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374900" y="1552575"/>
            <a:ext cx="2286000" cy="2286000"/>
          </a:xfrm>
          <a:prstGeom prst="rect">
            <a:avLst/>
          </a:prstGeom>
        </p:spPr>
      </p:pic>
      <p:grpSp>
        <p:nvGrpSpPr>
          <p:cNvPr id="3" name="Group 45"/>
          <p:cNvGrpSpPr/>
          <p:nvPr/>
        </p:nvGrpSpPr>
        <p:grpSpPr>
          <a:xfrm>
            <a:off x="4483036" y="975380"/>
            <a:ext cx="1470843" cy="646331"/>
            <a:chOff x="3733800" y="1066800"/>
            <a:chExt cx="1470843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3814519" y="1143000"/>
              <a:ext cx="1390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 smtClean="0">
                  <a:solidFill>
                    <a:srgbClr val="FF0000"/>
                  </a:solidFill>
                  <a:latin typeface="Symbol" charset="2"/>
                  <a:ea typeface="+mn-ea"/>
                  <a:cs typeface="Symbol" charset="2"/>
                </a:rPr>
                <a:t>γ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p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/>
                  <a:ea typeface="Wingdings"/>
                  <a:cs typeface="Times New Roman"/>
                </a:rPr>
                <a:t>→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  <a:ea typeface="Wingdings"/>
                  <a:cs typeface="Wingdings"/>
                </a:rPr>
                <a:t>n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  <a:ea typeface="Lucida Grande"/>
                  <a:cs typeface="Lucida Grande"/>
                </a:rPr>
                <a:t>π</a:t>
              </a:r>
              <a:r>
                <a:rPr lang="en-US" sz="2800" baseline="30000" dirty="0" smtClean="0">
                  <a:solidFill>
                    <a:srgbClr val="FF0000"/>
                  </a:solidFill>
                  <a:latin typeface="Calibri"/>
                  <a:ea typeface="Lucida Grande"/>
                  <a:cs typeface="Lucida Grande"/>
                </a:rPr>
                <a:t>+</a:t>
              </a:r>
              <a:endParaRPr lang="en-US" sz="2800" baseline="300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3800" y="1066800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Times New Roman"/>
                  <a:ea typeface="+mn-ea"/>
                  <a:cs typeface="Times New Roman"/>
                </a:rPr>
                <a:t>→</a:t>
              </a:r>
              <a:endParaRPr lang="en-US" sz="1800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62400" y="1066800"/>
              <a:ext cx="4154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FF0000"/>
                  </a:solidFill>
                  <a:latin typeface="Times New Roman"/>
                  <a:ea typeface="+mn-ea"/>
                  <a:cs typeface="Times New Roman"/>
                </a:rPr>
                <a:t>→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0119" y="3096161"/>
            <a:ext cx="236448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At W&gt; 1.8 GeV, much strength is missing in parameterizations, leaving ample room for new excited states. 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rcRect l="36392" t="24563" r="31941" b="51459"/>
          <a:stretch>
            <a:fillRect/>
          </a:stretch>
        </p:blipFill>
        <p:spPr>
          <a:xfrm>
            <a:off x="228600" y="914400"/>
            <a:ext cx="1615766" cy="9168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2400" y="4508718"/>
            <a:ext cx="2438400" cy="1815882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FROST run II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 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transverse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polarization completed data taking in August 2010.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This completes the CLAS resonance search program on proton targets.</a:t>
            </a:r>
            <a:endParaRPr lang="en-US" sz="16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1106" y="1034718"/>
            <a:ext cx="65454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latin typeface="Calibri"/>
                <a:ea typeface="+mn-ea"/>
                <a:cs typeface="+mn-cs"/>
              </a:rPr>
              <a:t>FROST</a:t>
            </a:r>
            <a:endParaRPr lang="en-US" sz="1200" dirty="0">
              <a:ln>
                <a:solidFill>
                  <a:srgbClr val="FFFF00"/>
                </a:solidFill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1905000"/>
            <a:ext cx="2209800" cy="107721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FROST I run with 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longitudinal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target polarization completed in 2008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5613" y="1115080"/>
            <a:ext cx="1551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(preliminary)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29813" y="1115080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E=(σ</a:t>
            </a:r>
            <a:r>
              <a:rPr lang="en-US" baseline="-25000" dirty="0" smtClean="0">
                <a:solidFill>
                  <a:srgbClr val="0000FF"/>
                </a:solidFill>
              </a:rPr>
              <a:t>1/2</a:t>
            </a:r>
            <a:r>
              <a:rPr lang="en-US" dirty="0" smtClean="0">
                <a:solidFill>
                  <a:srgbClr val="0000FF"/>
                </a:solidFill>
              </a:rPr>
              <a:t>-σ</a:t>
            </a:r>
            <a:r>
              <a:rPr lang="en-US" baseline="-25000" dirty="0" smtClean="0">
                <a:solidFill>
                  <a:srgbClr val="0000FF"/>
                </a:solidFill>
              </a:rPr>
              <a:t>3/2</a:t>
            </a:r>
            <a:r>
              <a:rPr lang="en-US" dirty="0" smtClean="0">
                <a:solidFill>
                  <a:srgbClr val="0000FF"/>
                </a:solidFill>
              </a:rPr>
              <a:t>)/2σ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914400"/>
          </a:xfrm>
        </p:spPr>
        <p:txBody>
          <a:bodyPr wrap="none">
            <a:noAutofit/>
          </a:bodyPr>
          <a:lstStyle/>
          <a:p>
            <a:pPr algn="l"/>
            <a:r>
              <a:rPr lang="en-US" sz="2400" dirty="0" smtClean="0"/>
              <a:t>  Status of single meson production on protons &amp; neutrons  </a:t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Zapf Dingbats"/>
                <a:cs typeface="Zapf Dingbats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Zapf Dingbats"/>
                <a:cs typeface="Zapf Dingbats"/>
              </a:rPr>
              <a:t>published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400" dirty="0" smtClean="0">
                <a:solidFill>
                  <a:srgbClr val="4F6228"/>
                </a:solidFill>
                <a:latin typeface="Zapf Dingbats"/>
                <a:ea typeface="Zapf Dingbats"/>
                <a:cs typeface="Zapf Dingbat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Zapf Dingbats"/>
                <a:cs typeface="Zapf Dingbats"/>
              </a:rPr>
              <a:t>- acquired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D7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latin typeface="Zapf Dingbats"/>
                <a:ea typeface="Zapf Dingbats"/>
                <a:cs typeface="Zapf Dingbats"/>
              </a:rPr>
              <a:t> </a:t>
            </a:r>
            <a:r>
              <a:rPr lang="en-US" sz="2400" dirty="0" smtClean="0">
                <a:solidFill>
                  <a:srgbClr val="00D700"/>
                </a:solidFill>
                <a:ea typeface="Zapf Dingbats"/>
                <a:cs typeface="Zapf Dingbats"/>
              </a:rPr>
              <a:t>-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ea typeface="Zapf Dingbats"/>
                <a:cs typeface="Zapf Dingbats"/>
              </a:rPr>
              <a:t> </a:t>
            </a:r>
            <a:r>
              <a:rPr lang="en-US" sz="2400" dirty="0" smtClean="0"/>
              <a:t>in preparation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01" y="1066800"/>
          <a:ext cx="7467599" cy="47975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2"/>
                <a:gridCol w="381001"/>
                <a:gridCol w="381001"/>
                <a:gridCol w="495298"/>
                <a:gridCol w="419104"/>
                <a:gridCol w="393696"/>
                <a:gridCol w="508000"/>
                <a:gridCol w="469907"/>
                <a:gridCol w="380990"/>
                <a:gridCol w="533412"/>
                <a:gridCol w="457201"/>
                <a:gridCol w="457201"/>
                <a:gridCol w="457201"/>
                <a:gridCol w="380985"/>
                <a:gridCol w="381000"/>
                <a:gridCol w="381000"/>
                <a:gridCol w="381000"/>
              </a:tblGrid>
              <a:tr h="283122">
                <a:tc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σ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Σ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P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E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F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G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H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83122">
                <a:tc gridSpan="17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pπ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nπ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pη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pη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’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pω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52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Λ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692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0*</a:t>
                      </a:r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  <a:tr h="283122">
                <a:tc gridSpan="17">
                  <a:txBody>
                    <a:bodyPr/>
                    <a:lstStyle/>
                    <a:p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Times New Roman"/>
                        </a:rPr>
                        <a:t>pπ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baseline="0" dirty="0" err="1" smtClean="0">
                          <a:latin typeface="+mn-lt"/>
                          <a:cs typeface="Times New Roman"/>
                        </a:rPr>
                        <a:t>pρ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r>
                        <a:rPr lang="en-US" sz="1200" baseline="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Λ</a:t>
                      </a:r>
                      <a:endParaRPr lang="en-US" sz="12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556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0*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66191-A79E-C449-A04F-C51FD6FCA09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November 14, 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6B3-FE09-684A-AF84-5291537553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1600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981200"/>
            <a:ext cx="1671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rPr>
              <a:t>Proton targets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000" y="4114800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267200"/>
            <a:ext cx="183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rPr>
              <a:t>Neutron targets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962400"/>
            <a:ext cx="7696200" cy="2057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old_dat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30349"/>
            <a:ext cx="8791575" cy="4865688"/>
          </a:xfrm>
          <a:prstGeom prst="rect">
            <a:avLst/>
          </a:prstGeom>
          <a:noFill/>
        </p:spPr>
      </p:pic>
      <p:pic>
        <p:nvPicPr>
          <p:cNvPr id="57348" name="Picture 4" descr="pwa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1530349"/>
            <a:ext cx="8785225" cy="4862513"/>
          </a:xfrm>
          <a:prstGeom prst="rect">
            <a:avLst/>
          </a:prstGeom>
          <a:noFill/>
        </p:spPr>
      </p:pic>
      <p:pic>
        <p:nvPicPr>
          <p:cNvPr id="57349" name="Picture 5" descr="asym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1524000"/>
            <a:ext cx="8785225" cy="486251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5700" y="-76200"/>
            <a:ext cx="6311900" cy="96574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/>
                <a:cs typeface="Calibri"/>
              </a:rPr>
              <a:t>Beam asymmetry </a:t>
            </a:r>
            <a:r>
              <a:rPr lang="en-US" dirty="0" err="1" smtClean="0">
                <a:solidFill>
                  <a:srgbClr val="0000FF"/>
                </a:solidFill>
                <a:latin typeface="Calibri"/>
                <a:cs typeface="Calibri"/>
              </a:rPr>
              <a:t>Σ</a:t>
            </a:r>
            <a:r>
              <a:rPr lang="en-US" dirty="0" smtClean="0">
                <a:latin typeface="Calibri"/>
                <a:cs typeface="Calibri"/>
              </a:rPr>
              <a:t> for 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γ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n➙pπ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lang="en-US" baseline="30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65800" y="231775"/>
            <a:ext cx="177800" cy="95250"/>
          </a:xfrm>
          <a:custGeom>
            <a:avLst/>
            <a:gdLst>
              <a:gd name="connsiteX0" fmla="*/ 0 w 254000"/>
              <a:gd name="connsiteY0" fmla="*/ 73025 h 95250"/>
              <a:gd name="connsiteX1" fmla="*/ 107950 w 254000"/>
              <a:gd name="connsiteY1" fmla="*/ 3175 h 95250"/>
              <a:gd name="connsiteX2" fmla="*/ 146050 w 254000"/>
              <a:gd name="connsiteY2" fmla="*/ 92075 h 95250"/>
              <a:gd name="connsiteX3" fmla="*/ 254000 w 254000"/>
              <a:gd name="connsiteY3" fmla="*/ 2222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95250">
                <a:moveTo>
                  <a:pt x="0" y="73025"/>
                </a:moveTo>
                <a:cubicBezTo>
                  <a:pt x="41804" y="36512"/>
                  <a:pt x="83608" y="0"/>
                  <a:pt x="107950" y="3175"/>
                </a:cubicBezTo>
                <a:cubicBezTo>
                  <a:pt x="132292" y="6350"/>
                  <a:pt x="121708" y="88900"/>
                  <a:pt x="146050" y="92075"/>
                </a:cubicBezTo>
                <a:cubicBezTo>
                  <a:pt x="170392" y="95250"/>
                  <a:pt x="212196" y="58737"/>
                  <a:pt x="254000" y="22225"/>
                </a:cubicBezTo>
              </a:path>
            </a:pathLst>
          </a:custGeom>
          <a:ln cap="flat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8190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Electromagnetic interaction not </a:t>
            </a:r>
            <a:r>
              <a:rPr lang="en-US" sz="1600" dirty="0" err="1" smtClean="0">
                <a:latin typeface="+mn-lt"/>
              </a:rPr>
              <a:t>iso</a:t>
            </a:r>
            <a:r>
              <a:rPr lang="en-US" sz="1600" dirty="0" smtClean="0">
                <a:latin typeface="+mn-lt"/>
              </a:rPr>
              <a:t>-spin conserving =&gt; need equivalent measurements on neutrons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2023" y="1219200"/>
            <a:ext cx="2645977" cy="338554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Samples of beam asymmetry 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324600"/>
            <a:ext cx="5007237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➪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Data expected to put strong constraints on PWA 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914400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sz="3600" dirty="0" err="1" smtClean="0">
                <a:ea typeface="ＭＳ Ｐゴシック" charset="-128"/>
              </a:rPr>
              <a:t>Electroexcitation</a:t>
            </a:r>
            <a:r>
              <a:rPr lang="en-US" sz="3600" dirty="0" smtClean="0">
                <a:ea typeface="ＭＳ Ｐゴシック" charset="-128"/>
              </a:rPr>
              <a:t> of lowest S=0 baryon states</a:t>
            </a:r>
            <a:endParaRPr lang="en-US" sz="3600" dirty="0">
              <a:ea typeface="ＭＳ Ｐゴシック" charset="-128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DD79D-279E-8946-83F8-8CC9E6BECB9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1C060-406D-AA45-8310-FABE2C99C043}" type="datetime2">
              <a:rPr lang="en-US" smtClean="0"/>
              <a:pPr>
                <a:defRPr/>
              </a:pPr>
              <a:t>Sunday, November 14, 2010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761208" y="1524000"/>
            <a:ext cx="7026726" cy="4953000"/>
            <a:chOff x="761208" y="1524000"/>
            <a:chExt cx="7026726" cy="4953000"/>
          </a:xfrm>
        </p:grpSpPr>
        <p:sp>
          <p:nvSpPr>
            <p:cNvPr id="72" name="Rectangle 71"/>
            <p:cNvSpPr/>
            <p:nvPr/>
          </p:nvSpPr>
          <p:spPr>
            <a:xfrm>
              <a:off x="6248400" y="1905000"/>
              <a:ext cx="12192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N(1720)P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13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chemeClr val="tx1"/>
                  </a:solidFill>
                </a:rPr>
                <a:t>N(1680)F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15</a:t>
              </a:r>
            </a:p>
            <a:p>
              <a:pPr algn="ctr">
                <a:defRPr/>
              </a:pPr>
              <a:endParaRPr lang="en-US" sz="1600" baseline="-25000" dirty="0">
                <a:solidFill>
                  <a:schemeClr val="tx1"/>
                </a:soli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761208" y="1524000"/>
              <a:ext cx="7026726" cy="4953000"/>
              <a:chOff x="761208" y="1524000"/>
              <a:chExt cx="7026726" cy="4953000"/>
            </a:xfrm>
          </p:grpSpPr>
          <p:sp>
            <p:nvSpPr>
              <p:cNvPr id="274471" name="Line 39"/>
              <p:cNvSpPr>
                <a:spLocks noChangeShapeType="1"/>
              </p:cNvSpPr>
              <p:nvPr/>
            </p:nvSpPr>
            <p:spPr bwMode="auto">
              <a:xfrm flipV="1">
                <a:off x="2439988" y="4459526"/>
                <a:ext cx="1310632" cy="9300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38"/>
              <p:cNvSpPr>
                <a:spLocks noChangeShapeType="1"/>
              </p:cNvSpPr>
              <p:nvPr/>
            </p:nvSpPr>
            <p:spPr bwMode="auto">
              <a:xfrm>
                <a:off x="2438399" y="5619720"/>
                <a:ext cx="3886201" cy="1908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70" name="Line 38"/>
              <p:cNvSpPr>
                <a:spLocks noChangeShapeType="1"/>
              </p:cNvSpPr>
              <p:nvPr/>
            </p:nvSpPr>
            <p:spPr bwMode="auto">
              <a:xfrm flipV="1">
                <a:off x="2438399" y="2440917"/>
                <a:ext cx="3936722" cy="29502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525588" y="5224223"/>
                <a:ext cx="1080668" cy="698739"/>
              </a:xfrm>
              <a:prstGeom prst="rect">
                <a:avLst/>
              </a:prstGeom>
              <a:solidFill>
                <a:srgbClr val="DCE6F2"/>
              </a:solidFill>
              <a:ln w="1905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49988" y="5410200"/>
                <a:ext cx="1235050" cy="457200"/>
              </a:xfrm>
              <a:prstGeom prst="rect">
                <a:avLst/>
              </a:prstGeom>
              <a:solidFill>
                <a:srgbClr val="DCE6F2"/>
              </a:solidFill>
              <a:ln w="19050" cap="flat" cmpd="sng" algn="ctr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" name="Group 32"/>
              <p:cNvGrpSpPr>
                <a:grpSpLocks/>
              </p:cNvGrpSpPr>
              <p:nvPr/>
            </p:nvGrpSpPr>
            <p:grpSpPr bwMode="auto">
              <a:xfrm>
                <a:off x="1552236" y="1524000"/>
                <a:ext cx="5945629" cy="4342537"/>
                <a:chOff x="552" y="1552"/>
                <a:chExt cx="2977" cy="2517"/>
              </a:xfrm>
            </p:grpSpPr>
            <p:sp>
              <p:nvSpPr>
                <p:cNvPr id="21560" name="Rectangle 4"/>
                <p:cNvSpPr>
                  <a:spLocks noChangeArrowheads="1"/>
                </p:cNvSpPr>
                <p:nvPr/>
              </p:nvSpPr>
              <p:spPr bwMode="auto">
                <a:xfrm>
                  <a:off x="1296" y="1552"/>
                  <a:ext cx="752" cy="4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1" name="Rectangle 5"/>
                <p:cNvSpPr>
                  <a:spLocks noChangeArrowheads="1"/>
                </p:cNvSpPr>
                <p:nvPr/>
              </p:nvSpPr>
              <p:spPr bwMode="auto">
                <a:xfrm>
                  <a:off x="1192" y="1718"/>
                  <a:ext cx="496" cy="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693" y="2739"/>
                  <a:ext cx="600" cy="491"/>
                </a:xfrm>
                <a:prstGeom prst="rect">
                  <a:avLst/>
                </a:prstGeom>
                <a:solidFill>
                  <a:srgbClr val="DCE6F2"/>
                </a:solidFill>
                <a:ln w="19050" cap="flat" cmpd="sng" algn="ctr">
                  <a:solidFill>
                    <a:schemeClr val="accent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1600" dirty="0" smtClean="0">
                      <a:latin typeface="+mn-lt"/>
                    </a:rPr>
                    <a:t>N(</a:t>
                  </a:r>
                  <a:r>
                    <a:rPr lang="en-US" sz="1600" dirty="0">
                      <a:latin typeface="+mn-lt"/>
                    </a:rPr>
                    <a:t>1520</a:t>
                  </a:r>
                  <a:r>
                    <a:rPr lang="en-US" sz="1600" dirty="0" smtClean="0">
                      <a:latin typeface="+mn-lt"/>
                    </a:rPr>
                    <a:t>)D</a:t>
                  </a:r>
                  <a:r>
                    <a:rPr lang="en-US" sz="1600" baseline="-25000" dirty="0" smtClean="0">
                      <a:latin typeface="+mn-lt"/>
                    </a:rPr>
                    <a:t>13</a:t>
                  </a:r>
                </a:p>
                <a:p>
                  <a:pPr algn="ctr" eaLnBrk="0" hangingPunct="0"/>
                  <a:r>
                    <a:rPr lang="en-US" sz="1600" dirty="0" smtClean="0">
                      <a:latin typeface="+mn-lt"/>
                    </a:rPr>
                    <a:t>N(</a:t>
                  </a:r>
                  <a:r>
                    <a:rPr lang="en-US" sz="1600" dirty="0">
                      <a:latin typeface="+mn-lt"/>
                    </a:rPr>
                    <a:t>1535</a:t>
                  </a:r>
                  <a:r>
                    <a:rPr lang="en-US" sz="1600" dirty="0" smtClean="0">
                      <a:latin typeface="+mn-lt"/>
                    </a:rPr>
                    <a:t>)S</a:t>
                  </a:r>
                  <a:r>
                    <a:rPr lang="en-US" sz="1600" baseline="-25000" dirty="0" smtClean="0">
                      <a:latin typeface="+mn-lt"/>
                    </a:rPr>
                    <a:t>11</a:t>
                  </a:r>
                </a:p>
                <a:p>
                  <a:pPr algn="ctr" eaLnBrk="0" hangingPunct="0"/>
                  <a:r>
                    <a:rPr lang="en-US" sz="1600" dirty="0" smtClean="0">
                      <a:latin typeface="+mn-lt"/>
                    </a:rPr>
                    <a:t>Δ(1700)D</a:t>
                  </a:r>
                  <a:r>
                    <a:rPr lang="en-US" sz="1600" baseline="-25000" dirty="0" smtClean="0">
                      <a:latin typeface="+mn-lt"/>
                    </a:rPr>
                    <a:t>33</a:t>
                  </a:r>
                  <a:endParaRPr lang="en-US" sz="1600" baseline="-25000" dirty="0">
                    <a:latin typeface="+mn-lt"/>
                  </a:endParaRPr>
                </a:p>
              </p:txBody>
            </p:sp>
            <p:sp>
              <p:nvSpPr>
                <p:cNvPr id="2156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42" y="3825"/>
                  <a:ext cx="587" cy="20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lang="en-US" sz="1600" dirty="0" smtClean="0">
                      <a:latin typeface="+mj-lt"/>
                    </a:rPr>
                    <a:t>N(</a:t>
                  </a:r>
                  <a:r>
                    <a:rPr lang="en-US" sz="1600" dirty="0">
                      <a:latin typeface="+mj-lt"/>
                    </a:rPr>
                    <a:t>1440</a:t>
                  </a:r>
                  <a:r>
                    <a:rPr lang="en-US" sz="1600" dirty="0" smtClean="0">
                      <a:latin typeface="+mj-lt"/>
                    </a:rPr>
                    <a:t>)P</a:t>
                  </a:r>
                  <a:r>
                    <a:rPr lang="en-US" sz="1600" baseline="-25000" dirty="0" smtClean="0">
                      <a:latin typeface="+mj-lt"/>
                    </a:rPr>
                    <a:t>11</a:t>
                  </a:r>
                </a:p>
              </p:txBody>
            </p:sp>
            <p:sp>
              <p:nvSpPr>
                <p:cNvPr id="215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440" y="3158"/>
                  <a:ext cx="864" cy="24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9" name="Rectangle 21"/>
                <p:cNvSpPr>
                  <a:spLocks noChangeArrowheads="1"/>
                </p:cNvSpPr>
                <p:nvPr/>
              </p:nvSpPr>
              <p:spPr bwMode="auto">
                <a:xfrm>
                  <a:off x="552" y="3752"/>
                  <a:ext cx="565" cy="317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1600" dirty="0" smtClean="0">
                      <a:latin typeface="+mn-lt"/>
                    </a:rPr>
                    <a:t>Δ(1232P</a:t>
                  </a:r>
                  <a:r>
                    <a:rPr lang="en-US" sz="1600" baseline="-25000" dirty="0" smtClean="0">
                      <a:latin typeface="+mn-lt"/>
                    </a:rPr>
                    <a:t>33 </a:t>
                  </a:r>
                </a:p>
                <a:p>
                  <a:pPr algn="ctr"/>
                  <a:r>
                    <a:rPr lang="en-US" sz="1600" dirty="0" smtClean="0">
                      <a:latin typeface="+mn-lt"/>
                    </a:rPr>
                    <a:t>N(940)P</a:t>
                  </a:r>
                  <a:r>
                    <a:rPr lang="en-US" sz="1600" baseline="-25000" dirty="0" smtClean="0">
                      <a:latin typeface="+mn-lt"/>
                    </a:rPr>
                    <a:t>11</a:t>
                  </a: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-1333399" y="4056144"/>
                <a:ext cx="4190821" cy="160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63588" y="6151532"/>
                <a:ext cx="7024346" cy="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5" name="TextBox 39"/>
              <p:cNvSpPr txBox="1">
                <a:spLocks noChangeArrowheads="1"/>
              </p:cNvSpPr>
              <p:nvPr/>
            </p:nvSpPr>
            <p:spPr bwMode="auto">
              <a:xfrm>
                <a:off x="914400" y="2945202"/>
                <a:ext cx="524253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L</a:t>
                </a:r>
                <a:r>
                  <a:rPr lang="en-US" baseline="-25000" dirty="0"/>
                  <a:t>3q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V="1">
                <a:off x="763588" y="5618132"/>
                <a:ext cx="154381" cy="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763588" y="4017932"/>
                <a:ext cx="154381" cy="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18" name="TextBox 32"/>
              <p:cNvSpPr txBox="1">
                <a:spLocks noChangeArrowheads="1"/>
              </p:cNvSpPr>
              <p:nvPr/>
            </p:nvSpPr>
            <p:spPr bwMode="auto">
              <a:xfrm>
                <a:off x="908050" y="5362964"/>
                <a:ext cx="316804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0</a:t>
                </a:r>
              </a:p>
            </p:txBody>
          </p:sp>
          <p:sp>
            <p:nvSpPr>
              <p:cNvPr id="21519" name="TextBox 34"/>
              <p:cNvSpPr txBox="1">
                <a:spLocks noChangeArrowheads="1"/>
              </p:cNvSpPr>
              <p:nvPr/>
            </p:nvSpPr>
            <p:spPr bwMode="auto">
              <a:xfrm>
                <a:off x="831850" y="3781814"/>
                <a:ext cx="316804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1520" name="TextBox 35"/>
              <p:cNvSpPr txBox="1">
                <a:spLocks noChangeArrowheads="1"/>
              </p:cNvSpPr>
              <p:nvPr/>
            </p:nvSpPr>
            <p:spPr bwMode="auto">
              <a:xfrm>
                <a:off x="1822451" y="6076950"/>
                <a:ext cx="31273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1521" name="TextBox 37"/>
              <p:cNvSpPr txBox="1">
                <a:spLocks noChangeArrowheads="1"/>
              </p:cNvSpPr>
              <p:nvPr/>
            </p:nvSpPr>
            <p:spPr bwMode="auto">
              <a:xfrm>
                <a:off x="4260851" y="6050352"/>
                <a:ext cx="316803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1522" name="TextBox 39"/>
              <p:cNvSpPr txBox="1">
                <a:spLocks noChangeArrowheads="1"/>
              </p:cNvSpPr>
              <p:nvPr/>
            </p:nvSpPr>
            <p:spPr bwMode="auto">
              <a:xfrm>
                <a:off x="6935788" y="6050352"/>
                <a:ext cx="316804" cy="407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5400000">
                <a:off x="4413313" y="5996287"/>
                <a:ext cx="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7086540" y="6015399"/>
                <a:ext cx="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1982851" y="5997876"/>
                <a:ext cx="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448121" y="5613679"/>
                <a:ext cx="310552" cy="321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763588" y="2265332"/>
                <a:ext cx="154381" cy="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831850" y="2029213"/>
                <a:ext cx="316974" cy="40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256020" y="6113008"/>
                <a:ext cx="788294" cy="34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Arial"/>
                    <a:ea typeface="Lucida Grande"/>
                    <a:cs typeface="Arial"/>
                  </a:rPr>
                  <a:t>N [</a:t>
                </a:r>
                <a:r>
                  <a:rPr lang="en-US" sz="1600" dirty="0" err="1" smtClean="0">
                    <a:latin typeface="Arial"/>
                    <a:ea typeface="Lucida Grande"/>
                    <a:cs typeface="Arial"/>
                  </a:rPr>
                  <a:t>ħω</a:t>
                </a:r>
                <a:r>
                  <a:rPr lang="en-US" sz="1600" dirty="0" smtClean="0">
                    <a:latin typeface="Arial"/>
                    <a:ea typeface="Lucida Grande"/>
                    <a:cs typeface="Arial"/>
                  </a:rPr>
                  <a:t>]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33600" y="2488001"/>
                <a:ext cx="1336189" cy="407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SU(6)xO(3)</a:t>
                </a:r>
                <a:endParaRPr lang="en-US" dirty="0">
                  <a:latin typeface="+mj-lt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990600" y="1044714"/>
            <a:ext cx="5109091" cy="70788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latin typeface="+mj-lt"/>
              </a:rPr>
              <a:t> Effective degrees of freedom </a:t>
            </a:r>
            <a:r>
              <a:rPr lang="en-US" dirty="0" err="1" smtClean="0">
                <a:latin typeface="+mj-lt"/>
              </a:rPr>
              <a:t>vs</a:t>
            </a:r>
            <a:r>
              <a:rPr lang="en-US" dirty="0" smtClean="0">
                <a:latin typeface="+mj-lt"/>
              </a:rPr>
              <a:t> distance scale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latin typeface="+mj-lt"/>
              </a:rPr>
              <a:t> Nature of excited state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5181600" y="2895600"/>
            <a:ext cx="3886200" cy="2286000"/>
            <a:chOff x="5181600" y="2895600"/>
            <a:chExt cx="3886200" cy="2286000"/>
          </a:xfrm>
        </p:grpSpPr>
        <p:grpSp>
          <p:nvGrpSpPr>
            <p:cNvPr id="3" name="Group 1887"/>
            <p:cNvGrpSpPr>
              <a:grpSpLocks/>
            </p:cNvGrpSpPr>
            <p:nvPr/>
          </p:nvGrpSpPr>
          <p:grpSpPr bwMode="auto">
            <a:xfrm>
              <a:off x="5181600" y="2901950"/>
              <a:ext cx="3886200" cy="2279650"/>
              <a:chOff x="3264" y="2832"/>
              <a:chExt cx="2448" cy="1436"/>
            </a:xfrm>
          </p:grpSpPr>
          <p:sp>
            <p:nvSpPr>
              <p:cNvPr id="21533" name="Rectangle 1886"/>
              <p:cNvSpPr>
                <a:spLocks noChangeArrowheads="1"/>
              </p:cNvSpPr>
              <p:nvPr/>
            </p:nvSpPr>
            <p:spPr bwMode="auto">
              <a:xfrm>
                <a:off x="3264" y="2832"/>
                <a:ext cx="2448" cy="13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1885"/>
              <p:cNvGrpSpPr>
                <a:grpSpLocks/>
              </p:cNvGrpSpPr>
              <p:nvPr/>
            </p:nvGrpSpPr>
            <p:grpSpPr bwMode="auto">
              <a:xfrm>
                <a:off x="3460" y="3072"/>
                <a:ext cx="2215" cy="1196"/>
                <a:chOff x="3460" y="3072"/>
                <a:chExt cx="2215" cy="1196"/>
              </a:xfrm>
            </p:grpSpPr>
            <p:grpSp>
              <p:nvGrpSpPr>
                <p:cNvPr id="5" name="Group 38"/>
                <p:cNvGrpSpPr>
                  <a:grpSpLocks/>
                </p:cNvGrpSpPr>
                <p:nvPr/>
              </p:nvGrpSpPr>
              <p:grpSpPr bwMode="auto">
                <a:xfrm>
                  <a:off x="3460" y="3125"/>
                  <a:ext cx="472" cy="459"/>
                  <a:chOff x="1251" y="695"/>
                  <a:chExt cx="573" cy="641"/>
                </a:xfrm>
              </p:grpSpPr>
              <p:sp>
                <p:nvSpPr>
                  <p:cNvPr id="21556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6" y="695"/>
                    <a:ext cx="108" cy="377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251" y="1078"/>
                    <a:ext cx="465" cy="258"/>
                    <a:chOff x="1251" y="1078"/>
                    <a:chExt cx="465" cy="258"/>
                  </a:xfrm>
                </p:grpSpPr>
                <p:sp>
                  <p:nvSpPr>
                    <p:cNvPr id="21558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51" y="1197"/>
                      <a:ext cx="254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9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86" y="1078"/>
                      <a:ext cx="230" cy="13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536" name="Freeform 43"/>
                <p:cNvSpPr>
                  <a:spLocks/>
                </p:cNvSpPr>
                <p:nvPr/>
              </p:nvSpPr>
              <p:spPr bwMode="auto">
                <a:xfrm rot="1980000">
                  <a:off x="3803" y="3478"/>
                  <a:ext cx="473" cy="34"/>
                </a:xfrm>
                <a:custGeom>
                  <a:avLst/>
                  <a:gdLst>
                    <a:gd name="T0" fmla="*/ 0 w 576"/>
                    <a:gd name="T1" fmla="*/ 12 h 48"/>
                    <a:gd name="T2" fmla="*/ 21 w 576"/>
                    <a:gd name="T3" fmla="*/ 0 h 48"/>
                    <a:gd name="T4" fmla="*/ 44 w 576"/>
                    <a:gd name="T5" fmla="*/ 12 h 48"/>
                    <a:gd name="T6" fmla="*/ 66 w 576"/>
                    <a:gd name="T7" fmla="*/ 0 h 48"/>
                    <a:gd name="T8" fmla="*/ 88 w 576"/>
                    <a:gd name="T9" fmla="*/ 12 h 48"/>
                    <a:gd name="T10" fmla="*/ 109 w 576"/>
                    <a:gd name="T11" fmla="*/ 0 h 48"/>
                    <a:gd name="T12" fmla="*/ 131 w 576"/>
                    <a:gd name="T13" fmla="*/ 12 h 48"/>
                    <a:gd name="T14" fmla="*/ 153 w 576"/>
                    <a:gd name="T15" fmla="*/ 0 h 48"/>
                    <a:gd name="T16" fmla="*/ 175 w 576"/>
                    <a:gd name="T17" fmla="*/ 12 h 48"/>
                    <a:gd name="T18" fmla="*/ 197 w 576"/>
                    <a:gd name="T19" fmla="*/ 0 h 48"/>
                    <a:gd name="T20" fmla="*/ 218 w 576"/>
                    <a:gd name="T21" fmla="*/ 12 h 48"/>
                    <a:gd name="T22" fmla="*/ 240 w 576"/>
                    <a:gd name="T23" fmla="*/ 0 h 48"/>
                    <a:gd name="T24" fmla="*/ 262 w 576"/>
                    <a:gd name="T25" fmla="*/ 12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6"/>
                    <a:gd name="T40" fmla="*/ 0 h 48"/>
                    <a:gd name="T41" fmla="*/ 576 w 576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6" h="48">
                      <a:moveTo>
                        <a:pt x="0" y="48"/>
                      </a:moveTo>
                      <a:cubicBezTo>
                        <a:pt x="16" y="24"/>
                        <a:pt x="32" y="0"/>
                        <a:pt x="48" y="0"/>
                      </a:cubicBezTo>
                      <a:cubicBezTo>
                        <a:pt x="64" y="0"/>
                        <a:pt x="80" y="48"/>
                        <a:pt x="96" y="48"/>
                      </a:cubicBezTo>
                      <a:cubicBezTo>
                        <a:pt x="112" y="48"/>
                        <a:pt x="128" y="0"/>
                        <a:pt x="144" y="0"/>
                      </a:cubicBezTo>
                      <a:cubicBezTo>
                        <a:pt x="160" y="0"/>
                        <a:pt x="176" y="48"/>
                        <a:pt x="192" y="48"/>
                      </a:cubicBezTo>
                      <a:cubicBezTo>
                        <a:pt x="208" y="48"/>
                        <a:pt x="224" y="0"/>
                        <a:pt x="240" y="0"/>
                      </a:cubicBezTo>
                      <a:cubicBezTo>
                        <a:pt x="256" y="0"/>
                        <a:pt x="272" y="48"/>
                        <a:pt x="288" y="48"/>
                      </a:cubicBezTo>
                      <a:cubicBezTo>
                        <a:pt x="304" y="48"/>
                        <a:pt x="320" y="0"/>
                        <a:pt x="336" y="0"/>
                      </a:cubicBezTo>
                      <a:cubicBezTo>
                        <a:pt x="352" y="0"/>
                        <a:pt x="368" y="48"/>
                        <a:pt x="384" y="48"/>
                      </a:cubicBezTo>
                      <a:cubicBezTo>
                        <a:pt x="400" y="48"/>
                        <a:pt x="416" y="0"/>
                        <a:pt x="432" y="0"/>
                      </a:cubicBezTo>
                      <a:cubicBezTo>
                        <a:pt x="448" y="0"/>
                        <a:pt x="464" y="48"/>
                        <a:pt x="480" y="48"/>
                      </a:cubicBezTo>
                      <a:cubicBezTo>
                        <a:pt x="496" y="48"/>
                        <a:pt x="512" y="0"/>
                        <a:pt x="528" y="0"/>
                      </a:cubicBezTo>
                      <a:cubicBezTo>
                        <a:pt x="544" y="0"/>
                        <a:pt x="568" y="40"/>
                        <a:pt x="576" y="48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37" name="Oval 44"/>
                <p:cNvSpPr>
                  <a:spLocks noChangeArrowheads="1"/>
                </p:cNvSpPr>
                <p:nvPr/>
              </p:nvSpPr>
              <p:spPr bwMode="auto">
                <a:xfrm>
                  <a:off x="4197" y="3581"/>
                  <a:ext cx="119" cy="10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38" name="AutoShape 45"/>
                <p:cNvSpPr>
                  <a:spLocks noChangeArrowheads="1"/>
                </p:cNvSpPr>
                <p:nvPr/>
              </p:nvSpPr>
              <p:spPr bwMode="auto">
                <a:xfrm rot="1800000">
                  <a:off x="4105" y="3658"/>
                  <a:ext cx="65" cy="291"/>
                </a:xfrm>
                <a:prstGeom prst="upArrow">
                  <a:avLst>
                    <a:gd name="adj1" fmla="val 50000"/>
                    <a:gd name="adj2" fmla="val 11192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39" name="Line 46"/>
                <p:cNvSpPr>
                  <a:spLocks noChangeShapeType="1"/>
                </p:cNvSpPr>
                <p:nvPr/>
              </p:nvSpPr>
              <p:spPr bwMode="auto">
                <a:xfrm>
                  <a:off x="4315" y="3606"/>
                  <a:ext cx="510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0" name="Line 47"/>
                <p:cNvSpPr>
                  <a:spLocks noChangeShapeType="1"/>
                </p:cNvSpPr>
                <p:nvPr/>
              </p:nvSpPr>
              <p:spPr bwMode="auto">
                <a:xfrm>
                  <a:off x="4318" y="3637"/>
                  <a:ext cx="51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1" name="Line 48"/>
                <p:cNvSpPr>
                  <a:spLocks noChangeShapeType="1"/>
                </p:cNvSpPr>
                <p:nvPr/>
              </p:nvSpPr>
              <p:spPr bwMode="auto">
                <a:xfrm>
                  <a:off x="4302" y="3667"/>
                  <a:ext cx="511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2" name="Oval 49"/>
                <p:cNvSpPr>
                  <a:spLocks noChangeArrowheads="1"/>
                </p:cNvSpPr>
                <p:nvPr/>
              </p:nvSpPr>
              <p:spPr bwMode="auto">
                <a:xfrm>
                  <a:off x="4799" y="3589"/>
                  <a:ext cx="118" cy="103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894" y="3303"/>
                  <a:ext cx="252" cy="287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4" name="AutoShape 51"/>
                <p:cNvSpPr>
                  <a:spLocks noChangeArrowheads="1"/>
                </p:cNvSpPr>
                <p:nvPr/>
              </p:nvSpPr>
              <p:spPr bwMode="auto">
                <a:xfrm rot="9000000">
                  <a:off x="4941" y="3670"/>
                  <a:ext cx="58" cy="290"/>
                </a:xfrm>
                <a:prstGeom prst="upArrow">
                  <a:avLst>
                    <a:gd name="adj1" fmla="val 50000"/>
                    <a:gd name="adj2" fmla="val 12500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522" y="3342"/>
                  <a:ext cx="16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MS Reference Sans Serif" charset="0"/>
                    </a:rPr>
                    <a:t>e</a:t>
                  </a:r>
                </a:p>
              </p:txBody>
            </p:sp>
            <p:sp>
              <p:nvSpPr>
                <p:cNvPr id="2154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733" y="3072"/>
                  <a:ext cx="21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MS Reference Sans Serif" charset="0"/>
                    </a:rPr>
                    <a:t>e’</a:t>
                  </a:r>
                </a:p>
              </p:txBody>
            </p:sp>
            <p:sp>
              <p:nvSpPr>
                <p:cNvPr id="21547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015" y="3289"/>
                  <a:ext cx="27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 dirty="0">
                      <a:solidFill>
                        <a:srgbClr val="FF0000"/>
                      </a:solidFill>
                      <a:ea typeface="Times New Roman" charset="0"/>
                      <a:cs typeface="Times New Roman" charset="0"/>
                    </a:rPr>
                    <a:t>γ</a:t>
                  </a:r>
                  <a:r>
                    <a:rPr lang="en-US" baseline="-25000" dirty="0" err="1">
                      <a:solidFill>
                        <a:srgbClr val="FF0000"/>
                      </a:solidFill>
                      <a:ea typeface="Times New Roman" charset="0"/>
                      <a:cs typeface="Times New Roman" charset="0"/>
                    </a:rPr>
                    <a:t>v</a:t>
                  </a:r>
                  <a:r>
                    <a:rPr lang="en-US" sz="2400" dirty="0">
                      <a:solidFill>
                        <a:srgbClr val="FF0000"/>
                      </a:solidFill>
                      <a:ea typeface="Times New Roman" charset="0"/>
                      <a:cs typeface="Times New Roman" charset="0"/>
                    </a:rPr>
                    <a:t> </a:t>
                  </a:r>
                  <a:endParaRPr lang="el-GR" sz="2400" dirty="0">
                    <a:solidFill>
                      <a:srgbClr val="FF0000"/>
                    </a:solidFill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2154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915" y="3694"/>
                  <a:ext cx="16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MS Reference Sans Serif" charset="0"/>
                    </a:rPr>
                    <a:t>N</a:t>
                  </a:r>
                </a:p>
              </p:txBody>
            </p:sp>
            <p:sp>
              <p:nvSpPr>
                <p:cNvPr id="2154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005" y="3675"/>
                  <a:ext cx="28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MS Reference Sans Serif" charset="0"/>
                    </a:rPr>
                    <a:t>N</a:t>
                  </a:r>
                  <a:r>
                    <a:rPr lang="en-US" sz="1400" b="1" dirty="0">
                      <a:solidFill>
                        <a:srgbClr val="000000"/>
                      </a:solidFill>
                      <a:latin typeface="MS Reference Sans Serif" charset="0"/>
                    </a:rPr>
                    <a:t>’</a:t>
                  </a:r>
                  <a:endParaRPr lang="en-US" sz="1400" b="1" dirty="0">
                    <a:solidFill>
                      <a:srgbClr val="000000"/>
                    </a:solidFill>
                    <a:latin typeface="Symbol" charset="2"/>
                  </a:endParaRPr>
                </a:p>
              </p:txBody>
            </p:sp>
            <p:sp>
              <p:nvSpPr>
                <p:cNvPr id="2155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343" y="3375"/>
                  <a:ext cx="55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MS Reference Sans Serif" charset="0"/>
                    </a:rPr>
                    <a:t>N*,△*</a:t>
                  </a:r>
                </a:p>
              </p:txBody>
            </p:sp>
            <p:sp>
              <p:nvSpPr>
                <p:cNvPr id="21551" name="Line 58"/>
                <p:cNvSpPr>
                  <a:spLocks noChangeShapeType="1"/>
                </p:cNvSpPr>
                <p:nvPr/>
              </p:nvSpPr>
              <p:spPr bwMode="auto">
                <a:xfrm>
                  <a:off x="3555" y="3379"/>
                  <a:ext cx="11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5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46" y="3958"/>
                  <a:ext cx="854" cy="3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/>
                    <a:t>A</a:t>
                  </a:r>
                  <a:r>
                    <a:rPr lang="en-US" sz="1400" baseline="-25000" dirty="0"/>
                    <a:t>1/2</a:t>
                  </a:r>
                  <a:r>
                    <a:rPr lang="en-US" sz="1400" dirty="0"/>
                    <a:t>, A</a:t>
                  </a:r>
                  <a:r>
                    <a:rPr lang="en-US" sz="1400" baseline="-25000" dirty="0"/>
                    <a:t>3/2</a:t>
                  </a:r>
                  <a:r>
                    <a:rPr lang="en-US" sz="1400" dirty="0"/>
                    <a:t>, S</a:t>
                  </a:r>
                  <a:r>
                    <a:rPr lang="en-US" sz="1400" baseline="-25000" dirty="0"/>
                    <a:t>1/</a:t>
                  </a:r>
                  <a:r>
                    <a:rPr lang="en-US" sz="1400" baseline="-25000" dirty="0" smtClean="0"/>
                    <a:t>2 </a:t>
                  </a:r>
                </a:p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M, E, S </a:t>
                  </a:r>
                  <a:r>
                    <a:rPr lang="en-US" sz="1200" dirty="0" err="1" smtClean="0">
                      <a:latin typeface="Times New Roman"/>
                      <a:cs typeface="Times New Roman"/>
                    </a:rPr>
                    <a:t>multipoles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553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4304" y="3754"/>
                  <a:ext cx="197" cy="1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5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5175" y="3246"/>
                  <a:ext cx="50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 sz="1600" i="1">
                      <a:ea typeface="Times New Roman" charset="0"/>
                      <a:cs typeface="Times New Roman" charset="0"/>
                    </a:rPr>
                    <a:t>π</a:t>
                  </a:r>
                  <a:r>
                    <a:rPr lang="en-US" sz="1600" i="1">
                      <a:ea typeface="Times New Roman" charset="0"/>
                      <a:cs typeface="Times New Roman" charset="0"/>
                    </a:rPr>
                    <a:t>, </a:t>
                  </a:r>
                  <a:r>
                    <a:rPr lang="el-GR" sz="1600" i="1">
                      <a:ea typeface="Times New Roman" charset="0"/>
                      <a:cs typeface="Times New Roman" charset="0"/>
                    </a:rPr>
                    <a:t>η</a:t>
                  </a:r>
                  <a:r>
                    <a:rPr lang="en-US" sz="1600" i="1">
                      <a:ea typeface="Times New Roman" charset="0"/>
                      <a:cs typeface="Times New Roman" charset="0"/>
                    </a:rPr>
                    <a:t>, </a:t>
                  </a:r>
                  <a:r>
                    <a:rPr lang="el-GR" sz="1600" i="1">
                      <a:ea typeface="Times New Roman" charset="0"/>
                      <a:cs typeface="Times New Roman" charset="0"/>
                    </a:rPr>
                    <a:t>ππ</a:t>
                  </a:r>
                </a:p>
              </p:txBody>
            </p:sp>
          </p:grpSp>
        </p:grpSp>
        <p:sp>
          <p:nvSpPr>
            <p:cNvPr id="78" name="TextBox 77"/>
            <p:cNvSpPr txBox="1"/>
            <p:nvPr/>
          </p:nvSpPr>
          <p:spPr>
            <a:xfrm>
              <a:off x="6477000" y="2895600"/>
              <a:ext cx="2590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Analyses based on 120,000 cross sections, and beam, target, and </a:t>
              </a:r>
            </a:p>
            <a:p>
              <a:r>
                <a:rPr lang="en-US" sz="1400" dirty="0" smtClean="0">
                  <a:latin typeface="+mn-lt"/>
                </a:rPr>
                <a:t>double spin asymmetries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914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Comic Sans MS"/>
              </a:rPr>
              <a:t>1</a:t>
            </a:r>
            <a:r>
              <a:rPr lang="en-US" sz="3200" baseline="30000" dirty="0" smtClean="0">
                <a:cs typeface="Comic Sans MS"/>
              </a:rPr>
              <a:t>st</a:t>
            </a:r>
            <a:r>
              <a:rPr lang="en-US" sz="3200" dirty="0" smtClean="0">
                <a:cs typeface="Comic Sans MS"/>
              </a:rPr>
              <a:t> through 3</a:t>
            </a:r>
            <a:r>
              <a:rPr lang="en-US" sz="3200" baseline="30000" dirty="0" smtClean="0">
                <a:cs typeface="Comic Sans MS"/>
              </a:rPr>
              <a:t>rd</a:t>
            </a:r>
            <a:r>
              <a:rPr lang="en-US" sz="3200" dirty="0" smtClean="0">
                <a:cs typeface="Comic Sans MS"/>
              </a:rPr>
              <a:t> nucleon resonance regions</a:t>
            </a:r>
            <a:endParaRPr lang="en-US" sz="3200" dirty="0">
              <a:cs typeface="Comic Sans M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14120"/>
          <a:ext cx="77724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β</a:t>
                      </a:r>
                      <a:r>
                        <a:rPr lang="en-US" baseline="-25000" dirty="0" smtClean="0"/>
                        <a:t>Nπ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β</a:t>
                      </a:r>
                      <a:r>
                        <a:rPr lang="en-US" baseline="-25000" dirty="0" smtClean="0"/>
                        <a:t>Nη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β</a:t>
                      </a:r>
                      <a:r>
                        <a:rPr lang="en-US" baseline="-25000" dirty="0" smtClean="0"/>
                        <a:t>Nππ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  <a:ea typeface="Lucida Grande"/>
                          <a:cs typeface="Lucida Grande"/>
                        </a:rPr>
                        <a:t>Δ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mic Sans MS"/>
                        </a:rPr>
                        <a:t>(1232)P</a:t>
                      </a:r>
                      <a:r>
                        <a:rPr lang="en-US" sz="1800" b="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mic Sans MS"/>
                        </a:rPr>
                        <a:t>33</a:t>
                      </a:r>
                      <a:endParaRPr lang="en-US" b="0" baseline="-25000" dirty="0">
                        <a:latin typeface="+mn-lt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  <a:cs typeface="Comic Sans MS"/>
                        </a:rPr>
                        <a:t>0.995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N(1440)P</a:t>
                      </a:r>
                      <a:r>
                        <a:rPr lang="en-US" baseline="-25000" dirty="0" smtClean="0"/>
                        <a:t>11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0.55-0.75</a:t>
                      </a:r>
                      <a:endParaRPr lang="en-US" dirty="0">
                        <a:solidFill>
                          <a:srgbClr val="000000"/>
                        </a:solidFill>
                        <a:latin typeface="+mn-lt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0.3-0.4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N(1520)D</a:t>
                      </a:r>
                      <a:r>
                        <a:rPr lang="en-US" baseline="-25000" dirty="0" smtClean="0"/>
                        <a:t>13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0.55-0.65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0.4-0.5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N(1535)S</a:t>
                      </a:r>
                      <a:r>
                        <a:rPr lang="en-US" baseline="-25000" dirty="0" smtClean="0"/>
                        <a:t>11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0.35-0.55</a:t>
                      </a:r>
                      <a:endParaRPr lang="en-US" sz="2400" baseline="3000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0.45-0.60</a:t>
                      </a:r>
                      <a:endParaRPr lang="en-US" sz="2400" baseline="30000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Δ(1700)D</a:t>
                      </a:r>
                      <a:r>
                        <a:rPr lang="en-US" baseline="-25000" dirty="0" smtClean="0"/>
                        <a:t>33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0.1-0.2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0.8-0.9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DDF24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N(1720)P</a:t>
                      </a:r>
                      <a:r>
                        <a:rPr lang="en-US" baseline="-25000" dirty="0" smtClean="0"/>
                        <a:t>13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0.1-0.2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0.7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DDF241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9D273EE-002B-EE42-A330-AE57B81EC898}" type="datetime2">
              <a:rPr lang="en-US" smtClean="0"/>
              <a:pPr eaLnBrk="1" latinLnBrk="0" hangingPunct="1"/>
              <a:t>Sunday, November 14, 2010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343400"/>
            <a:ext cx="74708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Analysis codes for single and double pseudo-scalar meson production: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 Unitary isobar model (UIM) for 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Nπ and Nη, </a:t>
            </a:r>
            <a:endParaRPr lang="en-US" dirty="0" smtClean="0">
              <a:latin typeface="+mn-lt"/>
            </a:endParaRP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 Fixed-</a:t>
            </a:r>
            <a:r>
              <a:rPr lang="en-US" dirty="0" err="1" smtClean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dispersion relations (DR) for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Nπ and Nη</a:t>
            </a:r>
            <a:endParaRPr lang="en-US" dirty="0" smtClean="0">
              <a:latin typeface="+mn-lt"/>
            </a:endParaRP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latin typeface="+mn-lt"/>
              </a:rPr>
              <a:t> Reaction model for </a:t>
            </a:r>
            <a:r>
              <a:rPr lang="en-US" dirty="0" err="1" smtClean="0">
                <a:latin typeface="+mn-lt"/>
              </a:rPr>
              <a:t>pπ</a:t>
            </a:r>
            <a:r>
              <a:rPr lang="en-US" baseline="30000" dirty="0" err="1" smtClean="0">
                <a:latin typeface="+mn-lt"/>
              </a:rPr>
              <a:t>+</a:t>
            </a:r>
            <a:r>
              <a:rPr lang="en-US" dirty="0" err="1" smtClean="0">
                <a:latin typeface="+mn-lt"/>
              </a:rPr>
              <a:t>π</a:t>
            </a:r>
            <a:r>
              <a:rPr lang="en-US" baseline="30000" dirty="0" smtClean="0">
                <a:latin typeface="+mn-lt"/>
              </a:rPr>
              <a:t>- </a:t>
            </a:r>
            <a:r>
              <a:rPr lang="en-US" dirty="0" smtClean="0">
                <a:latin typeface="+mn-lt"/>
              </a:rPr>
              <a:t>(JM09)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26768" t="4159" r="58460" b="8465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l="26768" t="4159" r="58460" b="84654"/>
              <a:stretch>
                <a:fillRect/>
              </a:stretch>
            </p:blipFill>
          </mc:Fallback>
        </mc:AlternateContent>
        <p:spPr>
          <a:xfrm>
            <a:off x="2139553" y="1447800"/>
            <a:ext cx="2370819" cy="2301069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26585" t="47367" r="59040" b="41531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l="26585" t="47367" r="59040" b="41531"/>
              <a:stretch>
                <a:fillRect/>
              </a:stretch>
            </p:blipFill>
          </mc:Fallback>
        </mc:AlternateContent>
        <p:spPr>
          <a:xfrm>
            <a:off x="2124981" y="3684950"/>
            <a:ext cx="2310848" cy="22586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05981" y="5943600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1.25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0381" y="5909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1.5</a:t>
            </a:r>
            <a:endParaRPr lang="en-US" sz="16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Comic Sans MS"/>
              </a:rPr>
              <a:t>Legendre Moments for </a:t>
            </a:r>
            <a:r>
              <a:rPr lang="en-US" sz="3200" dirty="0" err="1" smtClean="0">
                <a:solidFill>
                  <a:srgbClr val="FF0000"/>
                </a:solidFill>
                <a:cs typeface="Comic Sans MS"/>
              </a:rPr>
              <a:t>ep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en-US" sz="3200" dirty="0" err="1" smtClean="0">
                <a:solidFill>
                  <a:srgbClr val="FF0000"/>
                </a:solidFill>
                <a:cs typeface="Comic Sans MS"/>
              </a:rPr>
              <a:t>eN</a:t>
            </a:r>
            <a:r>
              <a:rPr lang="en-US" sz="3200" dirty="0" err="1" smtClean="0">
                <a:solidFill>
                  <a:srgbClr val="FF0000"/>
                </a:solidFill>
                <a:ea typeface="Lucida Grande"/>
                <a:cs typeface="Comic Sans MS"/>
              </a:rPr>
              <a:t>π</a:t>
            </a:r>
            <a:r>
              <a:rPr lang="en-US" sz="3200" baseline="30000" dirty="0" smtClean="0">
                <a:solidFill>
                  <a:srgbClr val="FF0000"/>
                </a:solidFill>
                <a:cs typeface="Comic Sans MS"/>
              </a:rPr>
              <a:t> </a:t>
            </a:r>
            <a:endParaRPr lang="en-US" sz="3200" baseline="30000" dirty="0">
              <a:cs typeface="Comic Sans MS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94768" y="990600"/>
            <a:ext cx="153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mic Sans MS"/>
                <a:cs typeface="Comic Sans MS"/>
              </a:rPr>
              <a:t>Q</a:t>
            </a:r>
            <a:r>
              <a:rPr lang="en-US" sz="1800" baseline="30000" dirty="0" smtClean="0">
                <a:latin typeface="Comic Sans MS"/>
                <a:cs typeface="Comic Sans MS"/>
              </a:rPr>
              <a:t>2</a:t>
            </a:r>
            <a:r>
              <a:rPr lang="en-US" sz="1800" dirty="0" smtClean="0">
                <a:latin typeface="Comic Sans MS"/>
                <a:cs typeface="Comic Sans MS"/>
              </a:rPr>
              <a:t>=0.4 GeV</a:t>
            </a:r>
            <a:r>
              <a:rPr lang="en-US" sz="1800" baseline="30000" dirty="0" smtClean="0">
                <a:latin typeface="Comic Sans MS"/>
                <a:cs typeface="Comic Sans MS"/>
              </a:rPr>
              <a:t>2</a:t>
            </a:r>
            <a:endParaRPr lang="en-US" sz="1800" baseline="30000" dirty="0"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7184" y="1790580"/>
            <a:ext cx="86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r>
              <a:rPr lang="en-US" i="1" baseline="-25000" dirty="0" smtClean="0"/>
              <a:t>0 </a:t>
            </a:r>
            <a:r>
              <a:rPr lang="en-US" i="1" baseline="30000" dirty="0" smtClean="0"/>
              <a:t>L+T</a:t>
            </a:r>
            <a:endParaRPr lang="en-US" i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448581" y="1828800"/>
            <a:ext cx="62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  <a:cs typeface="Comic Sans MS"/>
              </a:rPr>
              <a:t>pπ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  <a:cs typeface="Comic Sans MS"/>
              </a:rPr>
              <a:t>0</a:t>
            </a:r>
            <a:endParaRPr lang="en-US" sz="2400" baseline="30000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4781" y="419100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+mn-lt"/>
                <a:cs typeface="Comic Sans MS"/>
              </a:rPr>
              <a:t>nπ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  <a:cs typeface="Comic Sans MS"/>
              </a:rPr>
              <a:t>+</a:t>
            </a:r>
            <a:endParaRPr lang="en-US" sz="2400" baseline="30000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7184" y="3943290"/>
            <a:ext cx="86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r>
              <a:rPr lang="en-US" i="1" baseline="-25000" dirty="0" smtClean="0"/>
              <a:t>0 </a:t>
            </a:r>
            <a:r>
              <a:rPr lang="en-US" i="1" baseline="30000" dirty="0" smtClean="0"/>
              <a:t>L+T</a:t>
            </a:r>
            <a:endParaRPr lang="en-US" i="1" baseline="30000" dirty="0"/>
          </a:p>
        </p:txBody>
      </p:sp>
      <p:grpSp>
        <p:nvGrpSpPr>
          <p:cNvPr id="2" name="Group 43"/>
          <p:cNvGrpSpPr/>
          <p:nvPr/>
        </p:nvGrpSpPr>
        <p:grpSpPr>
          <a:xfrm>
            <a:off x="4410981" y="1537286"/>
            <a:ext cx="2667000" cy="4744868"/>
            <a:chOff x="6377609" y="1689686"/>
            <a:chExt cx="2667000" cy="47448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rcRect l="64084" t="15047" r="21319" b="7371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3"/>
                <a:srcRect l="64084" t="15047" r="21319" b="73718"/>
                <a:stretch>
                  <a:fillRect/>
                </a:stretch>
              </p:blipFill>
            </mc:Fallback>
          </mc:AlternateContent>
          <p:spPr>
            <a:xfrm>
              <a:off x="6420205" y="1689686"/>
              <a:ext cx="2342795" cy="2310957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rcRect l="63708" t="47367" r="22070" b="41530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3"/>
                <a:srcRect l="63708" t="47367" r="22070" b="41530"/>
                <a:stretch>
                  <a:fillRect/>
                </a:stretch>
              </p:blipFill>
            </mc:Fallback>
          </mc:AlternateContent>
          <p:spPr>
            <a:xfrm>
              <a:off x="6377609" y="3855613"/>
              <a:ext cx="2236304" cy="221888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781800" y="6096000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1.25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89063" y="6062246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1.5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42199" y="6062246"/>
              <a:ext cx="902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W(GeV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41603" y="3028890"/>
              <a:ext cx="864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r>
                <a:rPr lang="en-US" i="1" baseline="-25000" dirty="0" smtClean="0"/>
                <a:t>2 </a:t>
              </a:r>
              <a:r>
                <a:rPr lang="en-US" i="1" baseline="30000" dirty="0" smtClean="0"/>
                <a:t>L+T</a:t>
              </a:r>
              <a:endParaRPr lang="en-US" i="1" baseline="30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41603" y="5314890"/>
              <a:ext cx="864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r>
                <a:rPr lang="en-US" i="1" baseline="-25000" dirty="0" smtClean="0"/>
                <a:t>2 </a:t>
              </a:r>
              <a:r>
                <a:rPr lang="en-US" i="1" baseline="30000" dirty="0" smtClean="0"/>
                <a:t>L+T</a:t>
              </a:r>
              <a:endParaRPr lang="en-US" i="1" baseline="30000" dirty="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6824533" y="1511719"/>
            <a:ext cx="2395667" cy="4770435"/>
            <a:chOff x="2615648" y="1664119"/>
            <a:chExt cx="2395667" cy="47704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rcRect l="26768" t="25514" r="58460" b="6343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3"/>
                <a:srcRect l="26768" t="25514" r="58460" b="63434"/>
                <a:stretch>
                  <a:fillRect/>
                </a:stretch>
              </p:blipFill>
            </mc:Fallback>
          </mc:AlternateContent>
          <p:spPr>
            <a:xfrm>
              <a:off x="2640496" y="1664119"/>
              <a:ext cx="2370819" cy="2273195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rcRect l="26585" t="68805" r="59040" b="2051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3"/>
                <a:srcRect l="26585" t="68805" r="59040" b="20513"/>
                <a:stretch>
                  <a:fillRect/>
                </a:stretch>
              </p:blipFill>
            </mc:Fallback>
          </mc:AlternateContent>
          <p:spPr>
            <a:xfrm>
              <a:off x="2615648" y="3922768"/>
              <a:ext cx="2310848" cy="2173232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7" name="TextBox 16"/>
            <p:cNvSpPr txBox="1"/>
            <p:nvPr/>
          </p:nvSpPr>
          <p:spPr>
            <a:xfrm>
              <a:off x="3011157" y="6096000"/>
              <a:ext cx="543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1.25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35896" y="6096000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1.5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83496" y="1962090"/>
              <a:ext cx="78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r>
                <a:rPr lang="en-US" i="1" baseline="-25000" dirty="0" smtClean="0"/>
                <a:t>0 </a:t>
              </a:r>
              <a:r>
                <a:rPr lang="en-US" i="1" baseline="30000" dirty="0" smtClean="0"/>
                <a:t>LT’</a:t>
              </a:r>
              <a:endParaRPr lang="en-US" i="1" baseline="30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82828" y="4114800"/>
              <a:ext cx="78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</a:t>
              </a:r>
              <a:r>
                <a:rPr lang="en-US" i="1" baseline="-25000" dirty="0" smtClean="0"/>
                <a:t>0 </a:t>
              </a:r>
              <a:r>
                <a:rPr lang="en-US" i="1" baseline="30000" dirty="0" smtClean="0"/>
                <a:t>LT’</a:t>
              </a:r>
              <a:endParaRPr lang="en-US" i="1" baseline="300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67781" y="1447800"/>
            <a:ext cx="43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25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43981" y="3657600"/>
            <a:ext cx="402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15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1439181" y="2362200"/>
            <a:ext cx="849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μb/sr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443068" y="4480577"/>
            <a:ext cx="849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μb/sr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88793" y="914400"/>
            <a:ext cx="3089188" cy="76200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6" name="Group 48"/>
          <p:cNvGrpSpPr/>
          <p:nvPr/>
        </p:nvGrpSpPr>
        <p:grpSpPr>
          <a:xfrm>
            <a:off x="448581" y="3200400"/>
            <a:ext cx="1229238" cy="567154"/>
            <a:chOff x="7381362" y="956846"/>
            <a:chExt cx="1229238" cy="56715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381362" y="1143000"/>
              <a:ext cx="5334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381362" y="1370012"/>
              <a:ext cx="5334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067162" y="956846"/>
              <a:ext cx="4223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DR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67162" y="1185446"/>
              <a:ext cx="543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UIM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8600" y="5257800"/>
            <a:ext cx="1752600" cy="584776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UIM and DR give consistent fits.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5C5B678-F6E9-2049-A1AA-7A8706ADA751}" type="datetime2">
              <a:rPr lang="en-US" smtClean="0"/>
              <a:pPr eaLnBrk="1" latinLnBrk="0" hangingPunct="1"/>
              <a:t>Sunday, November 14, 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39510" y="1336091"/>
            <a:ext cx="3871090" cy="3845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77996" y="1371600"/>
            <a:ext cx="3794004" cy="3778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52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  <a:cs typeface="Comic Sans MS"/>
              </a:rPr>
              <a:t>NΔ Transition form factor &amp; </a:t>
            </a:r>
            <a:r>
              <a:rPr lang="en-US" sz="3600" dirty="0" err="1" smtClean="0">
                <a:latin typeface="+mn-lt"/>
                <a:cs typeface="Comic Sans MS"/>
              </a:rPr>
              <a:t>multipoles</a:t>
            </a:r>
            <a:endParaRPr lang="en-US" sz="3600" dirty="0">
              <a:latin typeface="+mn-lt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4572" y="990600"/>
            <a:ext cx="212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  <a:cs typeface="Comic Sans MS"/>
              </a:rPr>
              <a:t>Quadrupole</a:t>
            </a:r>
            <a:r>
              <a:rPr lang="en-US" dirty="0" smtClean="0">
                <a:latin typeface="+mn-lt"/>
                <a:cs typeface="Comic Sans MS"/>
              </a:rPr>
              <a:t> Ratios</a:t>
            </a:r>
            <a:endParaRPr lang="en-US" dirty="0">
              <a:latin typeface="+mn-lt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091" y="990600"/>
            <a:ext cx="3201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omic Sans MS"/>
              </a:rPr>
              <a:t>Magnetic Dipole Form Factor</a:t>
            </a:r>
            <a:endParaRPr lang="en-US" dirty="0">
              <a:latin typeface="+mn-lt"/>
              <a:cs typeface="Comic Sans M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90600" y="5334000"/>
            <a:ext cx="777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  <a:cs typeface="Comic Sans MS"/>
              </a:rPr>
              <a:t> No </a:t>
            </a:r>
            <a:r>
              <a:rPr lang="en-US" sz="1800" dirty="0">
                <a:latin typeface="+mn-lt"/>
                <a:cs typeface="Comic Sans MS"/>
              </a:rPr>
              <a:t>sign for</a:t>
            </a:r>
            <a:r>
              <a:rPr lang="en-US" sz="1800" dirty="0" smtClean="0">
                <a:latin typeface="+mn-lt"/>
                <a:cs typeface="Comic Sans MS"/>
              </a:rPr>
              <a:t> onset of asymptotic behavior, R</a:t>
            </a:r>
            <a:r>
              <a:rPr lang="en-US" sz="1800" baseline="-25000" dirty="0" smtClean="0">
                <a:latin typeface="+mn-lt"/>
                <a:cs typeface="Comic Sans MS"/>
              </a:rPr>
              <a:t>EM</a:t>
            </a:r>
            <a:r>
              <a:rPr lang="en-US" sz="1800" dirty="0" smtClean="0">
                <a:latin typeface="+mn-lt"/>
                <a:cs typeface="Comic Sans MS"/>
              </a:rPr>
              <a:t>→+100%, R</a:t>
            </a:r>
            <a:r>
              <a:rPr lang="en-US" sz="1800" baseline="-25000" dirty="0" smtClean="0">
                <a:latin typeface="+mn-lt"/>
                <a:cs typeface="Comic Sans MS"/>
              </a:rPr>
              <a:t>SM</a:t>
            </a:r>
            <a:r>
              <a:rPr lang="en-US" sz="1800" dirty="0" smtClean="0">
                <a:latin typeface="+mn-lt"/>
                <a:cs typeface="Comic Sans MS"/>
              </a:rPr>
              <a:t>→ const.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  <a:cs typeface="Comic Sans MS"/>
              </a:rPr>
              <a:t> R</a:t>
            </a:r>
            <a:r>
              <a:rPr lang="en-US" sz="1800" baseline="-25000" dirty="0" smtClean="0">
                <a:latin typeface="+mn-lt"/>
                <a:cs typeface="Comic Sans MS"/>
              </a:rPr>
              <a:t>EM</a:t>
            </a:r>
            <a:r>
              <a:rPr lang="en-US" sz="1800" dirty="0" smtClean="0">
                <a:latin typeface="+mn-lt"/>
                <a:cs typeface="Comic Sans MS"/>
              </a:rPr>
              <a:t> remains negative and small, R</a:t>
            </a:r>
            <a:r>
              <a:rPr lang="en-US" sz="1800" baseline="-25000" dirty="0" smtClean="0">
                <a:latin typeface="+mn-lt"/>
                <a:cs typeface="Comic Sans MS"/>
              </a:rPr>
              <a:t>SM</a:t>
            </a:r>
            <a:r>
              <a:rPr lang="en-US" sz="1800" dirty="0" smtClean="0">
                <a:latin typeface="+mn-lt"/>
                <a:cs typeface="Comic Sans MS"/>
              </a:rPr>
              <a:t> increases in magnitude with Q</a:t>
            </a:r>
            <a:r>
              <a:rPr lang="en-US" sz="1800" baseline="30000" dirty="0" smtClean="0">
                <a:latin typeface="+mn-lt"/>
                <a:cs typeface="Comic Sans MS"/>
              </a:rPr>
              <a:t>2</a:t>
            </a:r>
            <a:r>
              <a:rPr lang="en-US" sz="1800" dirty="0" smtClean="0">
                <a:latin typeface="+mn-lt"/>
                <a:ea typeface="Times New Roman" charset="0"/>
                <a:cs typeface="Comic Sans MS"/>
              </a:rPr>
              <a:t>.  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  <a:ea typeface="Times New Roman" charset="0"/>
                <a:cs typeface="Comic Sans MS"/>
              </a:rPr>
              <a:t> Large meson-baryon contributions needed to describe </a:t>
            </a:r>
            <a:r>
              <a:rPr lang="en-US" sz="1800" dirty="0" err="1" smtClean="0">
                <a:latin typeface="+mn-lt"/>
                <a:ea typeface="Times New Roman" charset="0"/>
                <a:cs typeface="Comic Sans MS"/>
              </a:rPr>
              <a:t>multipole</a:t>
            </a:r>
            <a:r>
              <a:rPr lang="en-US" sz="1800" dirty="0" smtClean="0">
                <a:latin typeface="+mn-lt"/>
                <a:ea typeface="Times New Roman" charset="0"/>
                <a:cs typeface="Comic Sans MS"/>
              </a:rPr>
              <a:t> amplitudes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6024" y="2209800"/>
            <a:ext cx="553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omic Sans MS"/>
              </a:rPr>
              <a:t>R</a:t>
            </a:r>
            <a:r>
              <a:rPr lang="en-US" baseline="-25000" dirty="0" smtClean="0">
                <a:latin typeface="+mn-lt"/>
                <a:cs typeface="Comic Sans MS"/>
              </a:rPr>
              <a:t>EM</a:t>
            </a:r>
            <a:endParaRPr lang="en-US" baseline="-25000" dirty="0">
              <a:latin typeface="+mn-lt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4252" y="4038600"/>
            <a:ext cx="548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omic Sans MS"/>
              </a:rPr>
              <a:t>R</a:t>
            </a:r>
            <a:r>
              <a:rPr lang="en-US" baseline="-25000" dirty="0" smtClean="0">
                <a:latin typeface="+mn-lt"/>
                <a:cs typeface="Comic Sans MS"/>
              </a:rPr>
              <a:t>SM</a:t>
            </a:r>
            <a:endParaRPr lang="en-US" baseline="-25000" dirty="0">
              <a:latin typeface="+mn-lt"/>
              <a:cs typeface="Comic Sans MS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886200" y="1524000"/>
            <a:ext cx="609600" cy="707886"/>
            <a:chOff x="3429000" y="1524000"/>
            <a:chExt cx="609600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3504780" y="1524000"/>
              <a:ext cx="533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CLAS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Hall A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Hall C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MAMI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429000" y="1622286"/>
              <a:ext cx="762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429000" y="1927086"/>
              <a:ext cx="762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435096" y="2079486"/>
              <a:ext cx="70104" cy="762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429000" y="1752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5486400" y="3864114"/>
            <a:ext cx="609600" cy="707886"/>
            <a:chOff x="3429000" y="1524000"/>
            <a:chExt cx="609600" cy="707886"/>
          </a:xfrm>
        </p:grpSpPr>
        <p:sp>
          <p:nvSpPr>
            <p:cNvPr id="21" name="TextBox 20"/>
            <p:cNvSpPr txBox="1"/>
            <p:nvPr/>
          </p:nvSpPr>
          <p:spPr>
            <a:xfrm>
              <a:off x="3504780" y="1524000"/>
              <a:ext cx="533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CLAS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Hall A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Hall C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MAMI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3429000" y="1622286"/>
              <a:ext cx="762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3429000" y="1927086"/>
              <a:ext cx="76200" cy="76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3435096" y="2079486"/>
              <a:ext cx="70104" cy="762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429000" y="1752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62200" y="2892623"/>
            <a:ext cx="47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QM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1730" y="2064603"/>
            <a:ext cx="613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Pion</a:t>
            </a:r>
            <a:r>
              <a:rPr lang="en-US" sz="1400" dirty="0" smtClean="0">
                <a:latin typeface="Arial"/>
                <a:cs typeface="Arial"/>
              </a:rPr>
              <a:t> </a:t>
            </a:r>
          </a:p>
          <a:p>
            <a:r>
              <a:rPr lang="en-US" sz="1400" dirty="0" smtClean="0">
                <a:latin typeface="Arial"/>
                <a:cs typeface="Arial"/>
              </a:rPr>
              <a:t>cloud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2608" y="4752201"/>
            <a:ext cx="39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/>
                <a:cs typeface="Arial"/>
              </a:rPr>
              <a:t>0.2</a:t>
            </a:r>
            <a:endParaRPr lang="en-US" sz="1200" b="1" dirty="0">
              <a:latin typeface="Arial"/>
              <a:cs typeface="Arial"/>
            </a:endParaRPr>
          </a:p>
        </p:txBody>
      </p:sp>
      <p:grpSp>
        <p:nvGrpSpPr>
          <p:cNvPr id="15" name="Group 37"/>
          <p:cNvGrpSpPr/>
          <p:nvPr/>
        </p:nvGrpSpPr>
        <p:grpSpPr>
          <a:xfrm>
            <a:off x="1332810" y="3957935"/>
            <a:ext cx="1934116" cy="690265"/>
            <a:chOff x="2819400" y="5253335"/>
            <a:chExt cx="1934116" cy="69026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819400" y="5484812"/>
              <a:ext cx="762000" cy="1588"/>
            </a:xfrm>
            <a:prstGeom prst="line">
              <a:avLst/>
            </a:prstGeom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81400" y="5253335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Pascalutsa</a:t>
              </a:r>
              <a:r>
                <a:rPr lang="en-US" sz="1200" dirty="0" smtClean="0"/>
                <a:t>, </a:t>
              </a:r>
            </a:p>
            <a:p>
              <a:r>
                <a:rPr lang="en-US" sz="1200" dirty="0" err="1" smtClean="0"/>
                <a:t>Vanderhaeghen</a:t>
              </a:r>
              <a:endParaRPr lang="en-US" sz="12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819400" y="5789612"/>
              <a:ext cx="7620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819400" y="5865812"/>
              <a:ext cx="7620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581400" y="5666601"/>
              <a:ext cx="804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  <a:cs typeface="Comic Sans MS"/>
                </a:rPr>
                <a:t>Sato,  Lee </a:t>
              </a:r>
              <a:endParaRPr lang="en-US" sz="1200" dirty="0">
                <a:latin typeface="+mn-lt"/>
                <a:cs typeface="Comic Sans MS"/>
              </a:endParaRPr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7293A8-89F4-C04E-84D5-A509D0F347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57B88-1437-BB45-B799-8BD978E7EF3F}" type="datetime2">
              <a:rPr lang="en-US" smtClean="0"/>
              <a:pPr>
                <a:defRPr/>
              </a:pPr>
              <a:t>Sunday, November 14, 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914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rPr>
              <a:t>  </a:t>
            </a:r>
            <a:r>
              <a:rPr lang="en-US" sz="3600" dirty="0" smtClean="0">
                <a:latin typeface="+mn-lt"/>
                <a:ea typeface="ＭＳ Ｐゴシック" charset="-128"/>
                <a:cs typeface="Arial"/>
              </a:rPr>
              <a:t>Emergence </a:t>
            </a:r>
            <a:r>
              <a:rPr lang="en-US" sz="3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rPr>
              <a:t>of the “Roper” N(1440)P</a:t>
            </a:r>
            <a:r>
              <a:rPr lang="en-US" sz="3600" baseline="-25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rPr>
              <a:t>11 </a:t>
            </a:r>
            <a:endParaRPr lang="el-GR" sz="3600" dirty="0">
              <a:solidFill>
                <a:srgbClr val="FF0000"/>
              </a:solidFill>
              <a:latin typeface="+mn-lt"/>
              <a:ea typeface="Arial" charset="0"/>
              <a:cs typeface="Arial"/>
            </a:endParaRPr>
          </a:p>
        </p:txBody>
      </p:sp>
      <p:sp>
        <p:nvSpPr>
          <p:cNvPr id="48142" name="Rectangle 14"/>
          <p:cNvSpPr>
            <a:spLocks noGrp="1" noChangeArrowheads="1"/>
          </p:cNvSpPr>
          <p:nvPr>
            <p:ph idx="1"/>
          </p:nvPr>
        </p:nvSpPr>
        <p:spPr>
          <a:xfrm>
            <a:off x="1501775" y="5070475"/>
            <a:ext cx="2232025" cy="415925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Comic Sans MS" charset="0"/>
                <a:ea typeface="ＭＳ Ｐゴシック" charset="-128"/>
              </a:rPr>
              <a:t>DR w/o </a:t>
            </a:r>
            <a:r>
              <a:rPr lang="en-US" sz="1800" dirty="0">
                <a:latin typeface="Comic Sans MS" charset="0"/>
                <a:ea typeface="ＭＳ Ｐゴシック" charset="-128"/>
              </a:rPr>
              <a:t>P</a:t>
            </a:r>
            <a:r>
              <a:rPr lang="en-US" sz="1800" baseline="-25000" dirty="0">
                <a:latin typeface="Comic Sans MS" charset="0"/>
                <a:ea typeface="ＭＳ Ｐゴシック" charset="-128"/>
              </a:rPr>
              <a:t>11</a:t>
            </a:r>
            <a:r>
              <a:rPr lang="en-US" sz="1800" dirty="0">
                <a:latin typeface="Comic Sans MS" charset="0"/>
                <a:ea typeface="ＭＳ Ｐゴシック" charset="-128"/>
              </a:rPr>
              <a:t>(1440) </a:t>
            </a:r>
            <a:endParaRPr lang="en-US" sz="1800" dirty="0">
              <a:solidFill>
                <a:srgbClr val="FF0000"/>
              </a:solidFill>
              <a:latin typeface="Comic Sans MS" charset="0"/>
              <a:ea typeface="ＭＳ Ｐゴシック" charset="-12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8131" name="Picture 3" descr="leg1_c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b="13304"/>
          <a:stretch>
            <a:fillRect/>
          </a:stretch>
        </p:blipFill>
        <p:spPr bwMode="auto">
          <a:xfrm>
            <a:off x="762000" y="2565460"/>
            <a:ext cx="79248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 flipH="1" flipV="1">
            <a:off x="5486400" y="4286310"/>
            <a:ext cx="685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7467600" y="3981510"/>
            <a:ext cx="3810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2217737" y="3913187"/>
            <a:ext cx="22860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019800" y="497211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Comic Sans MS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UIM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959317" y="1752600"/>
            <a:ext cx="2355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Q</a:t>
            </a:r>
            <a:r>
              <a:rPr lang="en-US" sz="2400" baseline="30000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 = 2.05 GeV</a:t>
            </a:r>
            <a:r>
              <a:rPr lang="en-US" sz="2400" baseline="30000" dirty="0">
                <a:latin typeface="Arial"/>
                <a:cs typeface="Arial"/>
              </a:rPr>
              <a:t>2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297362" y="2209860"/>
            <a:ext cx="885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~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cos</a:t>
            </a:r>
            <a:r>
              <a:rPr lang="el-GR" dirty="0" smtClean="0">
                <a:latin typeface="Comic Sans MS" charset="0"/>
                <a:ea typeface="Arial" charset="0"/>
                <a:cs typeface="Arial" charset="0"/>
              </a:rPr>
              <a:t>θ</a:t>
            </a:r>
            <a:endParaRPr lang="el-GR" dirty="0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735762" y="2228910"/>
            <a:ext cx="172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  <a:ea typeface="Comic Sans MS" charset="0"/>
                <a:cs typeface="Comic Sans MS" charset="0"/>
              </a:rPr>
              <a:t>~(1 + bcos</a:t>
            </a:r>
            <a:r>
              <a:rPr lang="en-US" baseline="3000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l-GR">
                <a:latin typeface="Comic Sans MS" charset="0"/>
                <a:ea typeface="Arial" charset="0"/>
                <a:cs typeface="Arial" charset="0"/>
              </a:rPr>
              <a:t>θ</a:t>
            </a:r>
            <a:r>
              <a:rPr lang="en-US">
                <a:latin typeface="Comic Sans MS" charset="0"/>
                <a:ea typeface="Arial" charset="0"/>
                <a:cs typeface="Arial" charset="0"/>
              </a:rPr>
              <a:t>)</a:t>
            </a:r>
            <a:endParaRPr lang="el-GR">
              <a:latin typeface="Comic Sans MS" charset="0"/>
              <a:ea typeface="Arial" charset="0"/>
              <a:cs typeface="Arial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1618147" y="2209800"/>
            <a:ext cx="11250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~ const.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4972110"/>
            <a:ext cx="1081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  <a:cs typeface="Comic Sans MS"/>
              </a:rPr>
              <a:t>W(GeV</a:t>
            </a:r>
            <a:r>
              <a:rPr lang="en-US" dirty="0" smtClean="0">
                <a:latin typeface="+mn-lt"/>
                <a:cs typeface="Comic Sans MS"/>
              </a:rPr>
              <a:t>)</a:t>
            </a:r>
            <a:endParaRPr lang="en-US" dirty="0">
              <a:latin typeface="+mn-lt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5587424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sensitive to Roper resonance in </a:t>
            </a:r>
            <a:r>
              <a:rPr lang="en-US" sz="1600" dirty="0" err="1" smtClean="0">
                <a:latin typeface="Arial"/>
                <a:cs typeface="Arial"/>
              </a:rPr>
              <a:t>s-p</a:t>
            </a:r>
            <a:r>
              <a:rPr lang="en-US" sz="1600" dirty="0" smtClean="0">
                <a:latin typeface="Arial"/>
                <a:cs typeface="Arial"/>
              </a:rPr>
              <a:t> interference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5581710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total cross section shows strong signal from Roper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5587424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little sensitivity to Roper  resonance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1752600"/>
            <a:ext cx="69101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  <a:cs typeface="Comic Sans MS"/>
              </a:rPr>
              <a:t>nπ</a:t>
            </a:r>
            <a:r>
              <a:rPr lang="en-US" sz="2800" baseline="30000" dirty="0" smtClean="0">
                <a:solidFill>
                  <a:srgbClr val="FF0000"/>
                </a:solidFill>
                <a:latin typeface="+mn-lt"/>
                <a:cs typeface="Comic Sans MS"/>
              </a:rPr>
              <a:t>+</a:t>
            </a:r>
            <a:endParaRPr lang="en-US" sz="2800" baseline="30000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A5075BB-0AD7-A746-B800-77299F433B30}" type="datetime2">
              <a:rPr lang="en-US" smtClean="0"/>
              <a:pPr eaLnBrk="1" latinLnBrk="0" hangingPunct="1"/>
              <a:t>Sunday, November 14, 2010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78860" y="990600"/>
            <a:ext cx="5455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dirty="0" smtClean="0">
                <a:latin typeface="+mn-lt"/>
              </a:rPr>
              <a:t> At small Q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the Roper is subdominant resonance</a:t>
            </a:r>
            <a:endParaRPr lang="en-US" baseline="30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1143000"/>
            <a:ext cx="7924800" cy="3930650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43000" y="177224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+mj-lt"/>
                <a:ea typeface="Comic Sans MS" charset="0"/>
                <a:cs typeface="Comic Sans MS" charset="0"/>
              </a:rPr>
              <a:t>  </a:t>
            </a:r>
            <a:r>
              <a:rPr lang="en-US" sz="3600" dirty="0" err="1" smtClean="0">
                <a:latin typeface="+mj-lt"/>
                <a:ea typeface="Comic Sans MS" charset="0"/>
                <a:cs typeface="Comic Sans MS" charset="0"/>
              </a:rPr>
              <a:t>Helicity</a:t>
            </a:r>
            <a:r>
              <a:rPr lang="en-US" sz="3600" dirty="0" smtClean="0">
                <a:latin typeface="+mj-lt"/>
                <a:ea typeface="Comic Sans MS" charset="0"/>
                <a:cs typeface="Comic Sans MS" charset="0"/>
              </a:rPr>
              <a:t> amplitudes for the “Roper”</a:t>
            </a:r>
            <a:endParaRPr lang="en-US" sz="3600" dirty="0">
              <a:latin typeface="+mj-lt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1242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1800" dirty="0" smtClean="0">
                <a:latin typeface="+mn-lt"/>
                <a:cs typeface="Comic Sans MS"/>
              </a:rPr>
              <a:t> A</a:t>
            </a:r>
            <a:r>
              <a:rPr lang="en-US" sz="1800" baseline="-25000" dirty="0" smtClean="0">
                <a:latin typeface="+mn-lt"/>
                <a:cs typeface="Comic Sans MS"/>
              </a:rPr>
              <a:t>1/2 </a:t>
            </a:r>
            <a:r>
              <a:rPr lang="en-US" sz="1800" dirty="0" smtClean="0">
                <a:latin typeface="+mn-lt"/>
                <a:cs typeface="Comic Sans MS"/>
              </a:rPr>
              <a:t>sign change in both channels</a:t>
            </a:r>
            <a:endParaRPr lang="en-US" sz="1800" baseline="30000" dirty="0" smtClean="0">
              <a:latin typeface="+mn-lt"/>
              <a:cs typeface="Comic Sans MS"/>
            </a:endParaRP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1800" baseline="30000" dirty="0" smtClean="0">
                <a:latin typeface="+mn-lt"/>
                <a:cs typeface="Comic Sans MS"/>
              </a:rPr>
              <a:t>  </a:t>
            </a:r>
            <a:r>
              <a:rPr lang="en-US" sz="1800" dirty="0" smtClean="0">
                <a:latin typeface="+mn-lt"/>
                <a:cs typeface="Comic Sans MS"/>
              </a:rPr>
              <a:t>Magnitudes of A</a:t>
            </a:r>
            <a:r>
              <a:rPr lang="en-US" sz="1800" baseline="-25000" dirty="0" smtClean="0">
                <a:latin typeface="+mn-lt"/>
                <a:cs typeface="Comic Sans MS"/>
              </a:rPr>
              <a:t>1/2</a:t>
            </a:r>
            <a:r>
              <a:rPr lang="en-US" sz="1800" dirty="0" smtClean="0">
                <a:latin typeface="+mn-lt"/>
                <a:cs typeface="Comic Sans MS"/>
              </a:rPr>
              <a:t> and S</a:t>
            </a:r>
            <a:r>
              <a:rPr lang="en-US" sz="1800" baseline="-25000" dirty="0" smtClean="0">
                <a:latin typeface="+mn-lt"/>
                <a:cs typeface="Comic Sans MS"/>
              </a:rPr>
              <a:t>1/2</a:t>
            </a:r>
            <a:r>
              <a:rPr lang="en-US" sz="1800" dirty="0" smtClean="0">
                <a:latin typeface="+mn-lt"/>
                <a:cs typeface="Comic Sans MS"/>
              </a:rPr>
              <a:t> consistent in the two channels.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1800" dirty="0" smtClean="0">
                <a:latin typeface="+mn-lt"/>
                <a:cs typeface="Comic Sans MS"/>
              </a:rPr>
              <a:t> High-Q</a:t>
            </a:r>
            <a:r>
              <a:rPr lang="en-US" sz="1800" baseline="30000" dirty="0" smtClean="0">
                <a:latin typeface="+mn-lt"/>
                <a:cs typeface="Comic Sans MS"/>
              </a:rPr>
              <a:t>2</a:t>
            </a:r>
            <a:r>
              <a:rPr lang="en-US" sz="1800" dirty="0" smtClean="0">
                <a:latin typeface="+mn-lt"/>
                <a:cs typeface="Comic Sans MS"/>
              </a:rPr>
              <a:t> behavior consistent with dominant radial excitation of nucleon.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1800" dirty="0" smtClean="0">
                <a:latin typeface="+mn-lt"/>
                <a:cs typeface="Comic Sans MS"/>
              </a:rPr>
              <a:t> Rules out that state is dominantly a </a:t>
            </a:r>
            <a:r>
              <a:rPr lang="en-US" sz="1800" dirty="0" err="1" smtClean="0">
                <a:latin typeface="+mn-lt"/>
                <a:cs typeface="Comic Sans MS"/>
              </a:rPr>
              <a:t>gluonic</a:t>
            </a:r>
            <a:r>
              <a:rPr lang="en-US" sz="1800" dirty="0" smtClean="0">
                <a:latin typeface="+mn-lt"/>
                <a:cs typeface="Comic Sans MS"/>
              </a:rPr>
              <a:t> excitation Q</a:t>
            </a:r>
            <a:r>
              <a:rPr lang="en-US" sz="1800" baseline="30000" dirty="0" smtClean="0">
                <a:latin typeface="+mn-lt"/>
                <a:cs typeface="Comic Sans MS"/>
              </a:rPr>
              <a:t>3</a:t>
            </a:r>
            <a:r>
              <a:rPr lang="en-US" sz="1800" dirty="0" smtClean="0">
                <a:latin typeface="+mn-lt"/>
                <a:cs typeface="Comic Sans MS"/>
              </a:rPr>
              <a:t>G (hybrid baryon).  </a:t>
            </a:r>
            <a:endParaRPr lang="en-US" sz="1800" dirty="0">
              <a:latin typeface="+mn-lt"/>
              <a:cs typeface="Comic Sans MS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7086600" y="1143000"/>
            <a:ext cx="1644304" cy="990600"/>
            <a:chOff x="7010400" y="1143000"/>
            <a:chExt cx="1644304" cy="990600"/>
          </a:xfrm>
        </p:grpSpPr>
        <p:sp>
          <p:nvSpPr>
            <p:cNvPr id="10" name="Rectangle 9"/>
            <p:cNvSpPr/>
            <p:nvPr/>
          </p:nvSpPr>
          <p:spPr>
            <a:xfrm>
              <a:off x="7010400" y="1600200"/>
              <a:ext cx="152400" cy="152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010400" y="1295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1143000"/>
              <a:ext cx="5180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Nπ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200" y="1447800"/>
              <a:ext cx="133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Nππ (</a:t>
              </a:r>
              <a:r>
                <a:rPr lang="en-US" dirty="0" err="1" smtClean="0"/>
                <a:t>prel</a:t>
              </a:r>
              <a:r>
                <a:rPr lang="en-US" dirty="0" smtClean="0"/>
                <a:t>.)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1733490"/>
              <a:ext cx="109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Nπ, Nππ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43528" y="190500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62400" y="3168650"/>
            <a:ext cx="70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LCQM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52800" y="3324027"/>
            <a:ext cx="533400" cy="158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52800" y="3476427"/>
            <a:ext cx="5334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52800" y="3779639"/>
            <a:ext cx="533400" cy="1588"/>
          </a:xfrm>
          <a:prstGeom prst="line">
            <a:avLst/>
          </a:prstGeom>
          <a:ln w="28575" cap="flat" cmpd="sng" algn="ctr">
            <a:solidFill>
              <a:srgbClr val="3AEE3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62400" y="3625850"/>
            <a:ext cx="503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D700"/>
                </a:solidFill>
              </a:rPr>
              <a:t>Q</a:t>
            </a:r>
            <a:r>
              <a:rPr lang="en-US" sz="1400" baseline="30000" dirty="0" smtClean="0">
                <a:solidFill>
                  <a:srgbClr val="00D700"/>
                </a:solidFill>
              </a:rPr>
              <a:t>3</a:t>
            </a:r>
            <a:r>
              <a:rPr lang="en-US" sz="1400" dirty="0" smtClean="0">
                <a:solidFill>
                  <a:srgbClr val="00D700"/>
                </a:solidFill>
              </a:rPr>
              <a:t>G</a:t>
            </a:r>
            <a:endParaRPr lang="en-US" sz="1400" dirty="0">
              <a:solidFill>
                <a:srgbClr val="00D7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2863850"/>
            <a:ext cx="3124200" cy="1588"/>
          </a:xfrm>
          <a:prstGeom prst="line">
            <a:avLst/>
          </a:prstGeom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2"/>
          <p:cNvGrpSpPr/>
          <p:nvPr/>
        </p:nvGrpSpPr>
        <p:grpSpPr>
          <a:xfrm>
            <a:off x="2057400" y="2971800"/>
            <a:ext cx="1066800" cy="889576"/>
            <a:chOff x="2057400" y="2971800"/>
            <a:chExt cx="1066800" cy="889576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>
              <a:off x="2057400" y="2971800"/>
              <a:ext cx="457200" cy="38100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75503" y="3276600"/>
              <a:ext cx="948697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sign change</a:t>
              </a: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B74D0F6-87C8-074F-979E-5BCC66B459B8}" type="datetime2">
              <a:rPr lang="en-US" smtClean="0"/>
              <a:pPr eaLnBrk="1" latinLnBrk="0" hangingPunct="1"/>
              <a:t>Sunday, November 14, 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624D-5963-0C49-94F8-E124DA3C5029}" type="datetime2">
              <a:rPr lang="en-US" smtClean="0"/>
              <a:pPr/>
              <a:t>Sunday, November 14, 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905000"/>
            <a:ext cx="80772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do we study baryon excitations?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Searching for new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states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 in meson  </a:t>
            </a:r>
            <a:r>
              <a:rPr lang="en-US" sz="2400" dirty="0" err="1" smtClean="0"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hotoproduction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Meson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electroproduction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and resonance transition form factors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Transition charge and magnetization densities on the LF 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Prospects at 12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Transition charge density of the “Roper”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 l="30392" t="37122" r="34969" b="57576"/>
          <a:stretch>
            <a:fillRect/>
          </a:stretch>
        </p:blipFill>
        <p:spPr bwMode="auto">
          <a:xfrm>
            <a:off x="152400" y="3055811"/>
            <a:ext cx="4267200" cy="830389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90"/>
            </a:solidFill>
            <a:prstDash val="solid"/>
            <a:miter lim="800000"/>
            <a:headEnd type="none" w="med" len="med"/>
            <a:tailEnd type="none" w="med" len="med"/>
          </a:ln>
        </p:spPr>
      </p:pic>
      <p:grpSp>
        <p:nvGrpSpPr>
          <p:cNvPr id="3" name="Group 15"/>
          <p:cNvGrpSpPr/>
          <p:nvPr/>
        </p:nvGrpSpPr>
        <p:grpSpPr>
          <a:xfrm>
            <a:off x="5029200" y="1005785"/>
            <a:ext cx="4191000" cy="5135763"/>
            <a:chOff x="4724400" y="1005785"/>
            <a:chExt cx="4191000" cy="51357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16217" r="48310" b="72110"/>
                <a:stretch>
                  <a:fillRect/>
                </a:stretch>
              </p:blipFill>
            </mc:Choice>
            <mc:Fallback>
              <p:blipFill>
                <a:blip r:embed="rId4"/>
                <a:srcRect l="16217" r="48310" b="72110"/>
                <a:stretch>
                  <a:fillRect/>
                </a:stretch>
              </p:blipFill>
            </mc:Fallback>
          </mc:AlternateContent>
          <p:spPr>
            <a:xfrm>
              <a:off x="4724400" y="1005785"/>
              <a:ext cx="4191000" cy="43282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6400" y="5410200"/>
              <a:ext cx="3266963" cy="731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  <a:latin typeface="+mn-lt"/>
                  <a:cs typeface="Comic Sans MS"/>
                </a:rPr>
                <a:t>Light </a:t>
              </a:r>
              <a:r>
                <a:rPr lang="en-US" dirty="0" smtClean="0">
                  <a:latin typeface="+mn-lt"/>
                  <a:cs typeface="Comic Sans MS"/>
                </a:rPr>
                <a:t>(</a:t>
              </a:r>
              <a:r>
                <a:rPr lang="en-US" b="1" dirty="0" smtClean="0">
                  <a:latin typeface="+mn-lt"/>
                  <a:cs typeface="Comic Sans MS"/>
                </a:rPr>
                <a:t>dark</a:t>
              </a:r>
              <a:r>
                <a:rPr lang="en-US" dirty="0" smtClean="0">
                  <a:latin typeface="+mn-lt"/>
                  <a:cs typeface="Comic Sans MS"/>
                </a:rPr>
                <a:t>) regions</a:t>
              </a:r>
              <a:r>
                <a:rPr lang="en-US" b="1" dirty="0" smtClean="0">
                  <a:solidFill>
                    <a:srgbClr val="00CC99"/>
                  </a:solidFill>
                  <a:latin typeface="+mn-lt"/>
                  <a:cs typeface="Comic Sans MS"/>
                </a:rPr>
                <a:t>: </a:t>
              </a:r>
              <a:r>
                <a:rPr lang="en-US" b="1" dirty="0" smtClean="0">
                  <a:solidFill>
                    <a:schemeClr val="accent1"/>
                  </a:solidFill>
                  <a:latin typeface="+mn-lt"/>
                  <a:cs typeface="Comic Sans MS"/>
                </a:rPr>
                <a:t>positive</a:t>
              </a:r>
              <a:r>
                <a:rPr lang="en-US" b="1" dirty="0" smtClean="0">
                  <a:solidFill>
                    <a:srgbClr val="00CC99"/>
                  </a:solidFill>
                  <a:latin typeface="+mn-lt"/>
                  <a:cs typeface="Comic Sans MS"/>
                </a:rPr>
                <a:t> </a:t>
              </a:r>
              <a:r>
                <a:rPr lang="en-US" dirty="0" smtClean="0">
                  <a:latin typeface="+mn-lt"/>
                  <a:cs typeface="Comic Sans MS"/>
                </a:rPr>
                <a:t>(</a:t>
              </a:r>
              <a:r>
                <a:rPr lang="en-US" b="1" dirty="0" smtClean="0">
                  <a:latin typeface="+mn-lt"/>
                  <a:cs typeface="Comic Sans MS"/>
                </a:rPr>
                <a:t>negative</a:t>
              </a:r>
              <a:r>
                <a:rPr lang="en-US" dirty="0" smtClean="0">
                  <a:latin typeface="+mn-lt"/>
                  <a:cs typeface="Comic Sans MS"/>
                </a:rPr>
                <a:t>)  charge densities </a:t>
              </a:r>
              <a:endParaRPr lang="en-US" dirty="0">
                <a:latin typeface="+mn-lt"/>
                <a:cs typeface="Comic Sans M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" y="4464784"/>
            <a:ext cx="510540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endParaRPr lang="en-US" dirty="0" smtClean="0">
              <a:latin typeface="+mn-lt"/>
              <a:cs typeface="Verdana"/>
            </a:endParaRPr>
          </a:p>
          <a:p>
            <a:pPr>
              <a:buClr>
                <a:srgbClr val="FF0000"/>
              </a:buClr>
              <a:buFont typeface="Courier New"/>
              <a:buChar char="o"/>
              <a:defRPr/>
            </a:pPr>
            <a:r>
              <a:rPr lang="en-US" dirty="0" smtClean="0">
                <a:latin typeface="+mn-lt"/>
                <a:cs typeface="Verdana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γ</a:t>
            </a:r>
            <a:r>
              <a:rPr lang="en-US" b="0" dirty="0" smtClean="0">
                <a:latin typeface="+mn-lt"/>
                <a:cs typeface="Verdana"/>
              </a:rPr>
              <a:t>p→N</a:t>
            </a:r>
            <a:r>
              <a:rPr lang="en-US" b="0" baseline="30000" dirty="0" smtClean="0">
                <a:latin typeface="+mn-lt"/>
                <a:cs typeface="Verdana"/>
              </a:rPr>
              <a:t>+</a:t>
            </a:r>
            <a:r>
              <a:rPr lang="en-US" b="0" dirty="0" smtClean="0">
                <a:latin typeface="+mn-lt"/>
                <a:cs typeface="Verdana"/>
              </a:rPr>
              <a:t>(1440)</a:t>
            </a:r>
            <a:r>
              <a:rPr lang="en-US" dirty="0" smtClean="0">
                <a:latin typeface="+mn-lt"/>
                <a:cs typeface="Verdana"/>
              </a:rPr>
              <a:t>P</a:t>
            </a:r>
            <a:r>
              <a:rPr lang="en-US" baseline="-25000" dirty="0" smtClean="0">
                <a:latin typeface="+mn-lt"/>
                <a:cs typeface="Verdana"/>
              </a:rPr>
              <a:t>11</a:t>
            </a:r>
            <a:r>
              <a:rPr lang="en-US" b="0" dirty="0" smtClean="0">
                <a:latin typeface="+mn-lt"/>
                <a:cs typeface="Verdana"/>
              </a:rPr>
              <a:t> </a:t>
            </a:r>
            <a:r>
              <a:rPr lang="en-US" dirty="0" smtClean="0">
                <a:latin typeface="+mn-lt"/>
                <a:cs typeface="Verdana"/>
              </a:rPr>
              <a:t>in LF </a:t>
            </a:r>
            <a:r>
              <a:rPr lang="en-US" dirty="0" err="1" smtClean="0">
                <a:latin typeface="+mn-lt"/>
                <a:cs typeface="Verdana"/>
              </a:rPr>
              <a:t>helicity</a:t>
            </a:r>
            <a:r>
              <a:rPr lang="en-US" dirty="0" smtClean="0">
                <a:latin typeface="+mn-lt"/>
                <a:cs typeface="Verdana"/>
              </a:rPr>
              <a:t> </a:t>
            </a:r>
            <a:r>
              <a:rPr lang="en-US" dirty="0" smtClean="0">
                <a:latin typeface="+mn-lt"/>
                <a:cs typeface="Times New Roman"/>
              </a:rPr>
              <a:t>+1/2→ +1/2 </a:t>
            </a:r>
            <a:r>
              <a:rPr lang="en-US" b="0" dirty="0" smtClean="0">
                <a:latin typeface="+mn-lt"/>
                <a:cs typeface="Times New Roman"/>
              </a:rPr>
              <a:t> </a:t>
            </a:r>
            <a:r>
              <a:rPr lang="en-US" dirty="0" smtClean="0">
                <a:latin typeface="+mn-lt"/>
                <a:cs typeface="Verdana"/>
              </a:rPr>
              <a:t>are induced</a:t>
            </a:r>
            <a:r>
              <a:rPr lang="en-US" b="0" dirty="0" smtClean="0">
                <a:latin typeface="+mn-lt"/>
                <a:cs typeface="Verdana"/>
              </a:rPr>
              <a:t> dominantly </a:t>
            </a:r>
            <a:r>
              <a:rPr lang="en-US" b="0" dirty="0">
                <a:latin typeface="+mn-lt"/>
                <a:cs typeface="Verdana"/>
              </a:rPr>
              <a:t>by </a:t>
            </a:r>
            <a:r>
              <a:rPr lang="en-US" b="1" i="1" dirty="0">
                <a:solidFill>
                  <a:srgbClr val="FF0000"/>
                </a:solidFill>
                <a:latin typeface="+mn-lt"/>
                <a:cs typeface="Verdana"/>
              </a:rPr>
              <a:t>up</a:t>
            </a:r>
            <a:r>
              <a:rPr lang="en-US" b="0" dirty="0">
                <a:latin typeface="+mn-lt"/>
                <a:cs typeface="Verdana"/>
              </a:rPr>
              <a:t> quarks </a:t>
            </a:r>
            <a:r>
              <a:rPr lang="en-US" b="0" dirty="0" smtClean="0">
                <a:latin typeface="+mn-lt"/>
                <a:cs typeface="Verdana"/>
              </a:rPr>
              <a:t>in </a:t>
            </a:r>
            <a:r>
              <a:rPr lang="en-US" b="0" dirty="0">
                <a:latin typeface="+mn-lt"/>
                <a:cs typeface="Verdana"/>
              </a:rPr>
              <a:t>central region of</a:t>
            </a:r>
            <a:r>
              <a:rPr lang="en-US" b="0" dirty="0" smtClean="0">
                <a:latin typeface="+mn-lt"/>
                <a:cs typeface="Verdana"/>
              </a:rPr>
              <a:t> radius ~0.4 </a:t>
            </a:r>
            <a:r>
              <a:rPr lang="en-US" b="0" dirty="0">
                <a:latin typeface="+mn-lt"/>
                <a:cs typeface="Verdana"/>
              </a:rPr>
              <a:t>fm, and by </a:t>
            </a:r>
            <a:r>
              <a:rPr lang="en-US" b="1" i="1" dirty="0">
                <a:solidFill>
                  <a:srgbClr val="008000"/>
                </a:solidFill>
                <a:latin typeface="+mn-lt"/>
                <a:cs typeface="Verdana"/>
              </a:rPr>
              <a:t>down</a:t>
            </a:r>
            <a:r>
              <a:rPr lang="en-US" b="0" dirty="0">
                <a:latin typeface="+mn-lt"/>
                <a:cs typeface="Verdana"/>
              </a:rPr>
              <a:t> quarks in an outer </a:t>
            </a:r>
            <a:r>
              <a:rPr lang="en-US" b="0" dirty="0" smtClean="0">
                <a:latin typeface="+mn-lt"/>
                <a:cs typeface="Verdana"/>
              </a:rPr>
              <a:t>band</a:t>
            </a:r>
            <a:r>
              <a:rPr lang="en-US" dirty="0" smtClean="0">
                <a:latin typeface="+mn-lt"/>
                <a:cs typeface="Verdana"/>
              </a:rPr>
              <a:t> which extends up to ~1fm.</a:t>
            </a:r>
            <a:endParaRPr lang="en-US" b="0" dirty="0">
              <a:latin typeface="+mn-lt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880646"/>
            <a:ext cx="3753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Tiator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Vanderhaeghen</a:t>
            </a:r>
            <a:r>
              <a:rPr lang="en-US" sz="1600" i="1" dirty="0" smtClean="0"/>
              <a:t>, PLB672, 344,2009</a:t>
            </a:r>
            <a:endParaRPr lang="en-US" sz="1600" i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1348D-0816-074D-A6DF-718588CFBA17}" type="datetime2">
              <a:rPr lang="en-US" smtClean="0"/>
              <a:pPr eaLnBrk="1" latinLnBrk="0" hangingPunct="1"/>
              <a:t>Sunday, November 14, 2010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200" y="1330728"/>
            <a:ext cx="5181600" cy="1191683"/>
            <a:chOff x="76200" y="1143000"/>
            <a:chExt cx="4953000" cy="9630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rcRect l="13770" t="31980" r="15410" b="57360"/>
                <a:stretch>
                  <a:fillRect/>
                </a:stretch>
              </p:blipFill>
            </mc:Choice>
            <mc:Fallback>
              <p:blipFill>
                <a:blip r:embed="rId6"/>
                <a:srcRect l="13770" t="31980" r="15410" b="57360"/>
                <a:stretch>
                  <a:fillRect/>
                </a:stretch>
              </p:blipFill>
            </mc:Fallback>
          </mc:AlternateContent>
          <p:spPr>
            <a:xfrm>
              <a:off x="76200" y="1143000"/>
              <a:ext cx="4953000" cy="963083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828800" y="1524000"/>
              <a:ext cx="228600" cy="158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62200" y="1522412"/>
              <a:ext cx="228600" cy="1588"/>
            </a:xfrm>
            <a:prstGeom prst="line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48200" y="1981200"/>
              <a:ext cx="228600" cy="1588"/>
            </a:xfrm>
            <a:prstGeom prst="line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52800" y="1981200"/>
              <a:ext cx="228600" cy="158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3276600" y="3665411"/>
            <a:ext cx="304800" cy="1588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086600" cy="9144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+mn-lt"/>
                <a:ea typeface="ＭＳ Ｐゴシック" charset="-128"/>
              </a:rPr>
              <a:t>Helicity</a:t>
            </a:r>
            <a:r>
              <a:rPr lang="en-US" sz="3600" dirty="0" smtClean="0">
                <a:latin typeface="+mn-lt"/>
                <a:ea typeface="ＭＳ Ｐゴシック" charset="-128"/>
              </a:rPr>
              <a:t> amplitudes for </a:t>
            </a:r>
            <a:r>
              <a:rPr lang="en-US" sz="3600" dirty="0" smtClean="0">
                <a:latin typeface="Times New Roman"/>
                <a:ea typeface="Lucida Grande"/>
                <a:cs typeface="Times New Roman"/>
              </a:rPr>
              <a:t>γ</a:t>
            </a:r>
            <a:r>
              <a:rPr lang="en-US" sz="3600" dirty="0" smtClean="0">
                <a:latin typeface="+mn-lt"/>
                <a:ea typeface="ＭＳ Ｐゴシック" charset="-128"/>
              </a:rPr>
              <a:t>pN(1520)D</a:t>
            </a:r>
            <a:r>
              <a:rPr lang="en-US" sz="3600" baseline="-25000" dirty="0" smtClean="0">
                <a:latin typeface="+mn-lt"/>
                <a:ea typeface="ＭＳ Ｐゴシック" charset="-128"/>
              </a:rPr>
              <a:t>13</a:t>
            </a:r>
            <a:endParaRPr lang="en-US" sz="3600" dirty="0" smtClean="0">
              <a:latin typeface="+mn-lt"/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9812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j-lt"/>
                <a:cs typeface="Comic Sans MS"/>
              </a:rPr>
              <a:t> First data set that enabled the  determination of S</a:t>
            </a:r>
            <a:r>
              <a:rPr lang="en-US" sz="1800" baseline="-25000" dirty="0" smtClean="0">
                <a:latin typeface="+mj-lt"/>
                <a:cs typeface="Comic Sans MS"/>
              </a:rPr>
              <a:t>1/2</a:t>
            </a:r>
            <a:r>
              <a:rPr lang="en-US" sz="1800" dirty="0" smtClean="0">
                <a:latin typeface="+mj-lt"/>
                <a:cs typeface="Comic Sans MS"/>
              </a:rPr>
              <a:t>(Q</a:t>
            </a:r>
            <a:r>
              <a:rPr lang="en-US" sz="1800" baseline="30000" dirty="0" smtClean="0">
                <a:latin typeface="+mj-lt"/>
                <a:cs typeface="Comic Sans MS"/>
              </a:rPr>
              <a:t>2</a:t>
            </a:r>
            <a:r>
              <a:rPr lang="en-US" sz="1800" dirty="0" smtClean="0">
                <a:latin typeface="+mj-lt"/>
                <a:cs typeface="Comic Sans MS"/>
              </a:rPr>
              <a:t>)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  <a:cs typeface="Comic Sans MS"/>
              </a:rPr>
              <a:t> Clear evidence of </a:t>
            </a:r>
            <a:r>
              <a:rPr lang="en-US" sz="1800" dirty="0" err="1" smtClean="0">
                <a:latin typeface="+mn-lt"/>
                <a:cs typeface="Comic Sans MS"/>
              </a:rPr>
              <a:t>helicity</a:t>
            </a:r>
            <a:r>
              <a:rPr lang="en-US" sz="1800" dirty="0" smtClean="0">
                <a:latin typeface="+mn-lt"/>
                <a:cs typeface="Comic Sans MS"/>
              </a:rPr>
              <a:t> switch from </a:t>
            </a:r>
            <a:r>
              <a:rPr lang="en-US" sz="1800" dirty="0" err="1" smtClean="0">
                <a:latin typeface="+mn-lt"/>
                <a:ea typeface="Lucida Grande"/>
                <a:cs typeface="Lucida Grande"/>
              </a:rPr>
              <a:t>λ</a:t>
            </a:r>
            <a:r>
              <a:rPr lang="en-US" sz="1800" dirty="0" smtClean="0">
                <a:latin typeface="+mn-lt"/>
                <a:ea typeface="Lucida Grande"/>
                <a:cs typeface="Lucida Grande"/>
              </a:rPr>
              <a:t>=</a:t>
            </a:r>
            <a:r>
              <a:rPr lang="en-US" sz="1800" dirty="0" smtClean="0">
                <a:latin typeface="+mn-lt"/>
                <a:cs typeface="Comic Sans MS"/>
              </a:rPr>
              <a:t>3/2</a:t>
            </a:r>
          </a:p>
          <a:p>
            <a:pPr>
              <a:buClr>
                <a:srgbClr val="FF0000"/>
              </a:buClr>
            </a:pPr>
            <a:r>
              <a:rPr lang="en-US" sz="1800" dirty="0" smtClean="0">
                <a:latin typeface="+mn-lt"/>
                <a:cs typeface="Comic Sans MS"/>
              </a:rPr>
              <a:t>   dominance at Q</a:t>
            </a:r>
            <a:r>
              <a:rPr lang="en-US" sz="1800" baseline="30000" dirty="0" smtClean="0">
                <a:latin typeface="+mn-lt"/>
                <a:cs typeface="Comic Sans MS"/>
              </a:rPr>
              <a:t>2</a:t>
            </a:r>
            <a:r>
              <a:rPr lang="en-US" sz="1800" dirty="0" smtClean="0">
                <a:latin typeface="+mn-lt"/>
                <a:cs typeface="Comic Sans MS"/>
              </a:rPr>
              <a:t>=0 to </a:t>
            </a:r>
            <a:r>
              <a:rPr lang="en-US" sz="1800" dirty="0" err="1" smtClean="0">
                <a:latin typeface="+mn-lt"/>
                <a:ea typeface="Lucida Grande"/>
                <a:cs typeface="Lucida Grande"/>
              </a:rPr>
              <a:t>λ</a:t>
            </a:r>
            <a:r>
              <a:rPr lang="en-US" sz="1800" dirty="0" smtClean="0">
                <a:latin typeface="+mn-lt"/>
                <a:cs typeface="Comic Sans MS"/>
              </a:rPr>
              <a:t>=1/2 dominance at high Q</a:t>
            </a:r>
            <a:r>
              <a:rPr lang="en-US" sz="1800" baseline="30000" dirty="0" smtClean="0">
                <a:latin typeface="+mn-lt"/>
                <a:cs typeface="Comic Sans MS"/>
              </a:rPr>
              <a:t>2</a:t>
            </a:r>
            <a:endParaRPr lang="en-US" sz="1800" baseline="30000" dirty="0" smtClean="0">
              <a:solidFill>
                <a:srgbClr val="FF0000"/>
              </a:solidFill>
              <a:latin typeface="+mn-lt"/>
              <a:cs typeface="Comic Sans MS"/>
            </a:endParaRPr>
          </a:p>
          <a:p>
            <a:pPr>
              <a:buClr>
                <a:srgbClr val="FF0000"/>
              </a:buClr>
            </a:pPr>
            <a:r>
              <a:rPr lang="en-US" sz="1800" dirty="0" smtClean="0">
                <a:solidFill>
                  <a:srgbClr val="FF0000"/>
                </a:solidFill>
                <a:latin typeface="+mn-lt"/>
                <a:cs typeface="Comic Sans MS"/>
              </a:rPr>
              <a:t>     =&gt; Stringent prediction of the CQM.  </a:t>
            </a:r>
            <a:endParaRPr lang="en-US" sz="1800" dirty="0" smtClean="0">
              <a:latin typeface="+mn-lt"/>
              <a:cs typeface="Comic Sans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143000"/>
            <a:ext cx="7988467" cy="2667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886200" y="3157728"/>
            <a:ext cx="21336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64467" y="1338072"/>
            <a:ext cx="22098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4572000" y="5257800"/>
            <a:ext cx="2438400" cy="1088886"/>
            <a:chOff x="152400" y="3483114"/>
            <a:chExt cx="2438400" cy="1088886"/>
          </a:xfrm>
        </p:grpSpPr>
        <p:sp>
          <p:nvSpPr>
            <p:cNvPr id="19" name="TextBox 18"/>
            <p:cNvSpPr txBox="1"/>
            <p:nvPr/>
          </p:nvSpPr>
          <p:spPr>
            <a:xfrm>
              <a:off x="152400" y="3657600"/>
              <a:ext cx="72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</a:t>
              </a:r>
              <a:r>
                <a:rPr lang="en-US" baseline="-25000" dirty="0" err="1" smtClean="0"/>
                <a:t>hel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200" y="3864114"/>
              <a:ext cx="16493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</a:t>
              </a:r>
              <a:r>
                <a:rPr lang="en-US" baseline="-25000" dirty="0" smtClean="0"/>
                <a:t>1/2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  <a:r>
                <a:rPr lang="en-US" dirty="0" smtClean="0"/>
                <a:t>+(A</a:t>
              </a:r>
              <a:r>
                <a:rPr lang="en-US" baseline="-25000" dirty="0" smtClean="0"/>
                <a:t>3/2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</a:p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3483114"/>
              <a:ext cx="16542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</a:t>
              </a:r>
              <a:r>
                <a:rPr lang="en-US" baseline="-25000" dirty="0" smtClean="0"/>
                <a:t>1/2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  <a:r>
                <a:rPr lang="en-US" dirty="0" smtClean="0"/>
                <a:t>- (A</a:t>
              </a:r>
              <a:r>
                <a:rPr lang="en-US" baseline="-25000" dirty="0" smtClean="0"/>
                <a:t>3/2</a:t>
              </a:r>
              <a:r>
                <a:rPr lang="en-US" dirty="0" smtClean="0"/>
                <a:t>)</a:t>
              </a:r>
              <a:r>
                <a:rPr lang="en-US" baseline="30000" dirty="0" smtClean="0"/>
                <a:t>2</a:t>
              </a:r>
            </a:p>
            <a:p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92252" y="3886200"/>
              <a:ext cx="1698548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14400" y="3886200"/>
            <a:ext cx="2437183" cy="2417879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620EDD94-E4A0-784D-913C-1DE9A50EA089}" type="datetime2">
              <a:rPr lang="en-US" smtClean="0"/>
              <a:pPr algn="r" eaLnBrk="1" latinLnBrk="0" hangingPunct="1"/>
              <a:t>Sunday, November 14, 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8152" t="7838" r="48571" b="70072"/>
              <a:stretch>
                <a:fillRect/>
              </a:stretch>
            </p:blipFill>
          </mc:Choice>
          <mc:Fallback>
            <p:blipFill>
              <a:blip r:embed="rId4"/>
              <a:srcRect l="18152" t="7838" r="48571" b="70072"/>
              <a:stretch>
                <a:fillRect/>
              </a:stretch>
            </p:blipFill>
          </mc:Fallback>
        </mc:AlternateContent>
        <p:spPr>
          <a:xfrm>
            <a:off x="609600" y="1143000"/>
            <a:ext cx="2514600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15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  <a:cs typeface="Arial"/>
              </a:rPr>
              <a:t>Transition charge density of </a:t>
            </a:r>
            <a:r>
              <a:rPr lang="en-US" sz="3600" dirty="0" smtClean="0">
                <a:latin typeface="Times New Roman"/>
                <a:cs typeface="Times New Roman"/>
              </a:rPr>
              <a:t>γ</a:t>
            </a:r>
            <a:r>
              <a:rPr lang="en-US" sz="3600" dirty="0" smtClean="0">
                <a:latin typeface="+mn-lt"/>
                <a:cs typeface="Arial"/>
              </a:rPr>
              <a:t>pN</a:t>
            </a:r>
            <a:r>
              <a:rPr lang="en-US" sz="3600" baseline="30000" dirty="0" smtClean="0">
                <a:latin typeface="+mn-lt"/>
                <a:cs typeface="Arial"/>
              </a:rPr>
              <a:t>+</a:t>
            </a:r>
            <a:r>
              <a:rPr lang="en-US" sz="3600" dirty="0" smtClean="0">
                <a:latin typeface="+mn-lt"/>
                <a:cs typeface="Arial"/>
              </a:rPr>
              <a:t>(1520)D</a:t>
            </a:r>
            <a:r>
              <a:rPr lang="en-US" sz="3600" baseline="-25000" dirty="0" smtClean="0">
                <a:latin typeface="+mn-lt"/>
                <a:cs typeface="Arial"/>
              </a:rPr>
              <a:t>13</a:t>
            </a:r>
            <a:endParaRPr lang="en-US" sz="3600" dirty="0">
              <a:latin typeface="+mn-lt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114800"/>
            <a:ext cx="46482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dirty="0" smtClean="0">
                <a:latin typeface="Times New Roman"/>
                <a:cs typeface="Times New Roman"/>
              </a:rPr>
              <a:t>γ</a:t>
            </a:r>
            <a:r>
              <a:rPr lang="en-US" sz="1800" dirty="0" smtClean="0">
                <a:latin typeface="+mj-lt"/>
                <a:cs typeface="Verdana"/>
              </a:rPr>
              <a:t>p→N</a:t>
            </a:r>
            <a:r>
              <a:rPr lang="en-US" sz="1800" baseline="30000" dirty="0" smtClean="0">
                <a:latin typeface="+mj-lt"/>
                <a:cs typeface="Verdana"/>
              </a:rPr>
              <a:t>+</a:t>
            </a:r>
            <a:r>
              <a:rPr lang="en-US" sz="1800" dirty="0" smtClean="0">
                <a:latin typeface="+mj-lt"/>
                <a:cs typeface="Verdana"/>
              </a:rPr>
              <a:t>(1520)D</a:t>
            </a:r>
            <a:r>
              <a:rPr lang="en-US" sz="1800" baseline="-25000" dirty="0" smtClean="0">
                <a:latin typeface="+mj-lt"/>
                <a:cs typeface="Verdana"/>
              </a:rPr>
              <a:t>13</a:t>
            </a:r>
            <a:r>
              <a:rPr lang="en-US" sz="1800" dirty="0" smtClean="0">
                <a:latin typeface="+mj-lt"/>
                <a:cs typeface="Verdana"/>
              </a:rPr>
              <a:t> in LF </a:t>
            </a:r>
            <a:r>
              <a:rPr lang="en-US" sz="1800" dirty="0" err="1" smtClean="0">
                <a:latin typeface="+mj-lt"/>
                <a:cs typeface="Verdana"/>
              </a:rPr>
              <a:t>helicity</a:t>
            </a:r>
            <a:r>
              <a:rPr lang="en-US" sz="1800" dirty="0" smtClean="0">
                <a:latin typeface="+mj-lt"/>
                <a:cs typeface="Verdana"/>
              </a:rPr>
              <a:t> </a:t>
            </a:r>
            <a:r>
              <a:rPr lang="en-US" sz="1800" dirty="0" smtClean="0">
                <a:solidFill>
                  <a:srgbClr val="00A601"/>
                </a:solidFill>
                <a:latin typeface="+mj-lt"/>
                <a:cs typeface="Times New Roman"/>
              </a:rPr>
              <a:t>+1/2→ +1/2 </a:t>
            </a:r>
            <a:r>
              <a:rPr lang="en-US" sz="1800" dirty="0" smtClean="0">
                <a:latin typeface="+mn-lt"/>
                <a:cs typeface="Arial"/>
              </a:rPr>
              <a:t>transition:</a:t>
            </a:r>
          </a:p>
          <a:p>
            <a:pPr>
              <a:buClr>
                <a:srgbClr val="FF0000"/>
              </a:buClr>
              <a:buFont typeface="Courier New"/>
              <a:buChar char="o"/>
            </a:pPr>
            <a:r>
              <a:rPr lang="en-US" sz="1800" dirty="0" smtClean="0">
                <a:latin typeface="+mn-lt"/>
                <a:cs typeface="Arial"/>
              </a:rPr>
              <a:t> dominated by negative density in the center and by positive density in the outer region. </a:t>
            </a:r>
          </a:p>
          <a:p>
            <a:pPr>
              <a:buClr>
                <a:srgbClr val="FF0000"/>
              </a:buClr>
              <a:buFont typeface="Courier New"/>
              <a:buChar char="o"/>
            </a:pPr>
            <a:r>
              <a:rPr lang="en-US" sz="1800" dirty="0" smtClean="0">
                <a:latin typeface="+mn-lt"/>
                <a:cs typeface="Arial"/>
              </a:rPr>
              <a:t> </a:t>
            </a:r>
            <a:r>
              <a:rPr lang="en-US" sz="1800" dirty="0" err="1" smtClean="0">
                <a:latin typeface="+mn-lt"/>
                <a:cs typeface="Arial"/>
              </a:rPr>
              <a:t>Quadrupole</a:t>
            </a:r>
            <a:r>
              <a:rPr lang="en-US" sz="1800" dirty="0" smtClean="0">
                <a:latin typeface="+mn-lt"/>
                <a:cs typeface="Arial"/>
              </a:rPr>
              <a:t> pattern extending to large radius.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26696" y="2106904"/>
            <a:ext cx="7115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b</a:t>
            </a:r>
            <a:r>
              <a:rPr lang="en-US" sz="1400" i="1" baseline="-25000" dirty="0" smtClean="0">
                <a:latin typeface="Arial"/>
                <a:cs typeface="Arial"/>
              </a:rPr>
              <a:t>y </a:t>
            </a:r>
            <a:r>
              <a:rPr lang="en-US" sz="1400" dirty="0" smtClean="0">
                <a:latin typeface="Arial"/>
                <a:cs typeface="Arial"/>
              </a:rPr>
              <a:t>(fm)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200" y="3581400"/>
            <a:ext cx="736002" cy="2990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Arial"/>
                <a:cs typeface="Arial"/>
              </a:rPr>
              <a:t>b</a:t>
            </a:r>
            <a:r>
              <a:rPr lang="en-US" sz="1400" i="1" baseline="-25000" dirty="0" err="1" smtClean="0">
                <a:latin typeface="Arial"/>
                <a:cs typeface="Arial"/>
              </a:rPr>
              <a:t>x</a:t>
            </a:r>
            <a:r>
              <a:rPr lang="en-US" sz="1400" dirty="0" smtClean="0">
                <a:latin typeface="Arial"/>
                <a:cs typeface="Arial"/>
              </a:rPr>
              <a:t> (fm)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29ADBA44-EBB7-9949-9532-A3F851936183}" type="datetime2">
              <a:rPr lang="en-US" smtClean="0"/>
              <a:pPr algn="r" eaLnBrk="1" latinLnBrk="0" hangingPunct="1"/>
              <a:t>Sunday, November 14, 2010</a:t>
            </a:fld>
            <a:endParaRPr 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066800" y="1076980"/>
            <a:ext cx="597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l-GR" sz="28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ρ</a:t>
            </a:r>
            <a:r>
              <a:rPr lang="en-US" sz="2800" baseline="-25000" dirty="0">
                <a:solidFill>
                  <a:srgbClr val="3366FF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l-GR" sz="2800" dirty="0">
              <a:solidFill>
                <a:srgbClr val="3366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05400" y="1066800"/>
            <a:ext cx="3886200" cy="4572000"/>
            <a:chOff x="5105400" y="1066800"/>
            <a:chExt cx="3886200" cy="4572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53446" t="7838" r="12268" b="70073"/>
                <a:stretch>
                  <a:fillRect/>
                </a:stretch>
              </p:blipFill>
            </mc:Choice>
            <mc:Fallback>
              <p:blipFill>
                <a:blip r:embed="rId4"/>
                <a:srcRect l="53446" t="7838" r="12268" b="70073"/>
                <a:stretch>
                  <a:fillRect/>
                </a:stretch>
              </p:blipFill>
            </mc:Fallback>
          </mc:AlternateContent>
          <p:spPr>
            <a:xfrm>
              <a:off x="6324600" y="1143000"/>
              <a:ext cx="2590800" cy="2362200"/>
            </a:xfrm>
            <a:prstGeom prst="rect">
              <a:avLst/>
            </a:prstGeom>
          </p:spPr>
        </p:pic>
        <p:grpSp>
          <p:nvGrpSpPr>
            <p:cNvPr id="3" name="Group 20"/>
            <p:cNvGrpSpPr/>
            <p:nvPr/>
          </p:nvGrpSpPr>
          <p:grpSpPr>
            <a:xfrm>
              <a:off x="7924800" y="1676400"/>
              <a:ext cx="1066800" cy="614065"/>
              <a:chOff x="7834313" y="1900535"/>
              <a:chExt cx="1066800" cy="614065"/>
            </a:xfrm>
          </p:grpSpPr>
          <p:sp>
            <p:nvSpPr>
              <p:cNvPr id="693254" name="AutoShape 6"/>
              <p:cNvSpPr>
                <a:spLocks noChangeArrowheads="1"/>
              </p:cNvSpPr>
              <p:nvPr/>
            </p:nvSpPr>
            <p:spPr bwMode="auto">
              <a:xfrm>
                <a:off x="7834313" y="2286000"/>
                <a:ext cx="1066800" cy="228600"/>
              </a:xfrm>
              <a:prstGeom prst="rightArrow">
                <a:avLst>
                  <a:gd name="adj1" fmla="val 50000"/>
                  <a:gd name="adj2" fmla="val 1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29600" y="1900535"/>
                <a:ext cx="3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8229600" y="1981200"/>
                <a:ext cx="304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7620000" y="3581400"/>
              <a:ext cx="7513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>
                  <a:latin typeface="Arial"/>
                  <a:cs typeface="Arial"/>
                </a:rPr>
                <a:t>b</a:t>
              </a:r>
              <a:r>
                <a:rPr lang="en-US" sz="1400" i="1" baseline="-25000" dirty="0" err="1" smtClean="0">
                  <a:latin typeface="Arial"/>
                  <a:cs typeface="Arial"/>
                </a:rPr>
                <a:t>x</a:t>
              </a:r>
              <a:r>
                <a:rPr lang="en-US" sz="1400" dirty="0" smtClean="0">
                  <a:latin typeface="Arial"/>
                  <a:cs typeface="Arial"/>
                </a:rPr>
                <a:t> (fm)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817896" y="2106905"/>
              <a:ext cx="7115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Arial"/>
                  <a:cs typeface="Arial"/>
                </a:rPr>
                <a:t>b</a:t>
              </a:r>
              <a:r>
                <a:rPr lang="en-US" sz="1400" i="1" baseline="-25000" dirty="0" smtClean="0">
                  <a:latin typeface="Arial"/>
                  <a:cs typeface="Arial"/>
                </a:rPr>
                <a:t>y </a:t>
              </a:r>
              <a:r>
                <a:rPr lang="en-US" sz="1400" dirty="0" smtClean="0">
                  <a:latin typeface="Arial"/>
                  <a:cs typeface="Arial"/>
                </a:rPr>
                <a:t>(fm)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4161472"/>
              <a:ext cx="388620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sz="1800" dirty="0" smtClean="0">
                  <a:latin typeface="+mn-lt"/>
                  <a:cs typeface="Arial"/>
                </a:rPr>
                <a:t>Proton and N(1520)D</a:t>
              </a:r>
              <a:r>
                <a:rPr lang="en-US" sz="1800" baseline="-25000" dirty="0" smtClean="0">
                  <a:latin typeface="+mn-lt"/>
                  <a:cs typeface="Arial"/>
                </a:rPr>
                <a:t>13</a:t>
              </a:r>
              <a:r>
                <a:rPr lang="en-US" sz="1800" dirty="0" smtClean="0">
                  <a:latin typeface="+mn-lt"/>
                  <a:cs typeface="Arial"/>
                </a:rPr>
                <a:t> polarized along x-axis with 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  <a:cs typeface="Arial"/>
                </a:rPr>
                <a:t>-1/2</a:t>
              </a:r>
              <a:r>
                <a:rPr lang="en-US" sz="1800" dirty="0" smtClean="0">
                  <a:solidFill>
                    <a:srgbClr val="FF0000"/>
                  </a:solidFill>
                  <a:latin typeface="Calibri"/>
                  <a:cs typeface="Times New Roman"/>
                </a:rPr>
                <a:t>→+1/2</a:t>
              </a:r>
              <a:r>
                <a:rPr lang="en-US" sz="1800" dirty="0" smtClean="0">
                  <a:solidFill>
                    <a:srgbClr val="008000"/>
                  </a:solidFill>
                  <a:latin typeface="Calibri"/>
                  <a:cs typeface="Times New Roman"/>
                </a:rPr>
                <a:t> </a:t>
              </a:r>
              <a:r>
                <a:rPr lang="en-US" sz="1800" dirty="0" smtClean="0">
                  <a:latin typeface="+mn-lt"/>
                  <a:cs typeface="Arial"/>
                </a:rPr>
                <a:t>spin projections:</a:t>
              </a:r>
            </a:p>
            <a:p>
              <a:pPr>
                <a:buClr>
                  <a:srgbClr val="FF0000"/>
                </a:buClr>
                <a:buFont typeface="Wingdings" charset="2"/>
                <a:buChar char="§"/>
              </a:pPr>
              <a:endParaRPr lang="en-US" sz="1800" dirty="0" smtClean="0">
                <a:latin typeface="+mn-lt"/>
                <a:cs typeface="Arial"/>
              </a:endParaRPr>
            </a:p>
            <a:p>
              <a:pPr>
                <a:buClr>
                  <a:srgbClr val="FF0000"/>
                </a:buClr>
                <a:buFont typeface="Courier New"/>
                <a:buChar char="o"/>
              </a:pPr>
              <a:r>
                <a:rPr lang="en-US" sz="1800" dirty="0" smtClean="0">
                  <a:latin typeface="+mn-lt"/>
                  <a:cs typeface="Arial"/>
                </a:rPr>
                <a:t> Nearly full separation of charges in transverse space. </a:t>
              </a:r>
              <a:endParaRPr lang="en-US" sz="1800" dirty="0">
                <a:latin typeface="+mn-lt"/>
                <a:cs typeface="Arial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6934200" y="1066800"/>
              <a:ext cx="59715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 indent="-342900">
                <a:buClr>
                  <a:schemeClr val="bg2"/>
                </a:buClr>
                <a:buSzPct val="75000"/>
                <a:buFont typeface="Wingdings" charset="2"/>
                <a:buNone/>
              </a:pPr>
              <a:r>
                <a:rPr lang="el-GR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ρ</a:t>
              </a:r>
              <a:r>
                <a:rPr lang="en-US" sz="2800" baseline="-25000" dirty="0" smtClean="0">
                  <a:solidFill>
                    <a:srgbClr val="FF0000"/>
                  </a:solidFill>
                  <a:ea typeface="Times New Roman" charset="0"/>
                  <a:cs typeface="Times New Roman" charset="0"/>
                </a:rPr>
                <a:t>T</a:t>
              </a:r>
              <a:endParaRPr lang="el-GR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2185" t="32066" r="29412" b="45131"/>
              <a:stretch>
                <a:fillRect/>
              </a:stretch>
            </p:blipFill>
          </mc:Choice>
          <mc:Fallback>
            <p:blipFill>
              <a:blip r:embed="rId4"/>
              <a:srcRect l="22185" t="32066" r="29412" b="45131"/>
              <a:stretch>
                <a:fillRect/>
              </a:stretch>
            </p:blipFill>
          </mc:Fallback>
        </mc:AlternateContent>
        <p:spPr>
          <a:xfrm rot="16200000">
            <a:off x="3073400" y="1422400"/>
            <a:ext cx="2590800" cy="187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99564" y="5791200"/>
            <a:ext cx="695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Short distance density uncertain due to extrapolation to large Q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10400" cy="762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ea typeface="ＭＳ Ｐゴシック" charset="-128"/>
                <a:cs typeface="Arial"/>
              </a:rPr>
              <a:t>Helicity</a:t>
            </a:r>
            <a:r>
              <a:rPr lang="en-US" sz="3600" dirty="0" smtClean="0">
                <a:ea typeface="ＭＳ Ｐゴシック" charset="-128"/>
                <a:cs typeface="Arial"/>
              </a:rPr>
              <a:t> amplitudes for </a:t>
            </a:r>
            <a:r>
              <a:rPr lang="en-US" sz="3600" dirty="0" smtClean="0">
                <a:latin typeface="Times New Roman"/>
                <a:ea typeface="ＭＳ Ｐゴシック" charset="-128"/>
                <a:cs typeface="Times New Roman"/>
              </a:rPr>
              <a:t>γ</a:t>
            </a:r>
            <a:r>
              <a:rPr lang="en-US" sz="3600" dirty="0" smtClean="0">
                <a:ea typeface="ＭＳ Ｐゴシック" charset="-128"/>
                <a:cs typeface="Arial"/>
              </a:rPr>
              <a:t>pN(1535)S</a:t>
            </a:r>
            <a:r>
              <a:rPr lang="en-US" sz="3600" baseline="-25000" dirty="0" smtClean="0">
                <a:ea typeface="ＭＳ Ｐゴシック" charset="-128"/>
                <a:cs typeface="Arial"/>
              </a:rPr>
              <a:t>11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4648200"/>
            <a:ext cx="4126717" cy="707886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omic Sans MS"/>
              </a:rPr>
              <a:t>Analysis of </a:t>
            </a:r>
            <a:r>
              <a:rPr lang="en-US" dirty="0" err="1" smtClean="0">
                <a:latin typeface="+mn-lt"/>
                <a:cs typeface="Comic Sans MS"/>
              </a:rPr>
              <a:t>pη</a:t>
            </a:r>
            <a:r>
              <a:rPr lang="en-US" dirty="0" smtClean="0">
                <a:latin typeface="+mn-lt"/>
                <a:cs typeface="Comic Sans MS"/>
              </a:rPr>
              <a:t> channel assumes S</a:t>
            </a:r>
            <a:r>
              <a:rPr lang="en-US" baseline="-25000" dirty="0" smtClean="0">
                <a:latin typeface="+mn-lt"/>
                <a:cs typeface="Comic Sans MS"/>
              </a:rPr>
              <a:t>1/2</a:t>
            </a:r>
            <a:r>
              <a:rPr lang="en-US" dirty="0" smtClean="0">
                <a:latin typeface="+mn-lt"/>
                <a:cs typeface="Comic Sans MS"/>
              </a:rPr>
              <a:t>=0</a:t>
            </a:r>
          </a:p>
          <a:p>
            <a:r>
              <a:rPr lang="en-US" dirty="0" smtClean="0">
                <a:latin typeface="+mn-lt"/>
                <a:cs typeface="Comic Sans MS"/>
              </a:rPr>
              <a:t>Branching ratios: </a:t>
            </a:r>
            <a:r>
              <a:rPr lang="en-US" dirty="0" smtClean="0">
                <a:latin typeface="+mn-lt"/>
                <a:ea typeface="Lucida Grande"/>
                <a:cs typeface="Lucida Grande"/>
              </a:rPr>
              <a:t>β</a:t>
            </a:r>
            <a:r>
              <a:rPr lang="en-US" baseline="-25000" dirty="0" smtClean="0">
                <a:latin typeface="+mn-lt"/>
                <a:cs typeface="Comic Sans MS"/>
              </a:rPr>
              <a:t>N</a:t>
            </a:r>
            <a:r>
              <a:rPr lang="en-US" baseline="-25000" dirty="0" smtClean="0">
                <a:latin typeface="+mn-lt"/>
                <a:ea typeface="Lucida Grande"/>
                <a:cs typeface="Lucida Grande"/>
              </a:rPr>
              <a:t>η</a:t>
            </a:r>
            <a:r>
              <a:rPr lang="en-US" dirty="0" smtClean="0">
                <a:latin typeface="+mn-lt"/>
                <a:cs typeface="Comic Sans MS"/>
              </a:rPr>
              <a:t>/</a:t>
            </a:r>
            <a:r>
              <a:rPr lang="en-US" dirty="0" smtClean="0">
                <a:latin typeface="+mn-lt"/>
                <a:ea typeface="Lucida Grande"/>
                <a:cs typeface="Lucida Grande"/>
              </a:rPr>
              <a:t>β</a:t>
            </a:r>
            <a:r>
              <a:rPr lang="en-US" baseline="-25000" dirty="0" smtClean="0">
                <a:latin typeface="+mn-lt"/>
                <a:cs typeface="Comic Sans MS"/>
              </a:rPr>
              <a:t>Nπ</a:t>
            </a:r>
            <a:r>
              <a:rPr lang="en-US" dirty="0" smtClean="0">
                <a:latin typeface="+mn-lt"/>
                <a:cs typeface="Comic Sans MS"/>
              </a:rPr>
              <a:t> = 0.95±0.03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5464314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dirty="0" smtClean="0">
                <a:latin typeface="+mn-lt"/>
                <a:cs typeface="Comic Sans MS"/>
              </a:rPr>
              <a:t> A</a:t>
            </a:r>
            <a:r>
              <a:rPr lang="en-US" baseline="-25000" dirty="0" smtClean="0">
                <a:latin typeface="+mn-lt"/>
                <a:cs typeface="Comic Sans MS"/>
              </a:rPr>
              <a:t>1/2 </a:t>
            </a:r>
            <a:r>
              <a:rPr lang="en-US" dirty="0" smtClean="0">
                <a:latin typeface="+mn-lt"/>
                <a:cs typeface="Comic Sans MS"/>
              </a:rPr>
              <a:t>(Q</a:t>
            </a:r>
            <a:r>
              <a:rPr lang="en-US" baseline="30000" dirty="0" smtClean="0">
                <a:latin typeface="+mn-lt"/>
                <a:cs typeface="Comic Sans MS"/>
              </a:rPr>
              <a:t>2</a:t>
            </a:r>
            <a:r>
              <a:rPr lang="en-US" dirty="0" smtClean="0">
                <a:latin typeface="+mn-lt"/>
                <a:cs typeface="Comic Sans MS"/>
              </a:rPr>
              <a:t>) from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Comic Sans MS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+mn-lt"/>
                <a:ea typeface="Lucida Grande"/>
                <a:cs typeface="Lucida Grande"/>
              </a:rPr>
              <a:t>π</a:t>
            </a:r>
            <a:r>
              <a:rPr lang="en-US" dirty="0" smtClean="0">
                <a:latin typeface="+mn-lt"/>
                <a:ea typeface="Lucida Grande"/>
                <a:cs typeface="Lucida Grande"/>
              </a:rPr>
              <a:t> and </a:t>
            </a:r>
            <a:r>
              <a:rPr lang="en-US" dirty="0" err="1" smtClean="0">
                <a:solidFill>
                  <a:srgbClr val="33CC33"/>
                </a:solidFill>
                <a:latin typeface="+mn-lt"/>
                <a:ea typeface="Lucida Grande"/>
                <a:cs typeface="Lucida Grande"/>
              </a:rPr>
              <a:t>pη</a:t>
            </a:r>
            <a:r>
              <a:rPr lang="en-US" dirty="0" smtClean="0">
                <a:latin typeface="+mn-lt"/>
                <a:ea typeface="Lucida Grande"/>
                <a:cs typeface="Lucida Grande"/>
              </a:rPr>
              <a:t> are </a:t>
            </a:r>
            <a:r>
              <a:rPr lang="en-US" dirty="0" smtClean="0">
                <a:latin typeface="+mn-lt"/>
                <a:cs typeface="Comic Sans MS"/>
              </a:rPr>
              <a:t>consistent  </a:t>
            </a:r>
          </a:p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dirty="0" smtClean="0">
                <a:latin typeface="+mn-lt"/>
                <a:cs typeface="Comic Sans MS"/>
              </a:rPr>
              <a:t> First extraction of S</a:t>
            </a:r>
            <a:r>
              <a:rPr lang="en-US" baseline="-25000" dirty="0" smtClean="0">
                <a:latin typeface="+mn-lt"/>
                <a:cs typeface="Comic Sans MS"/>
              </a:rPr>
              <a:t>1/2</a:t>
            </a:r>
            <a:r>
              <a:rPr lang="en-US" dirty="0" smtClean="0">
                <a:latin typeface="+mn-lt"/>
                <a:cs typeface="Comic Sans MS"/>
              </a:rPr>
              <a:t>(Q</a:t>
            </a:r>
            <a:r>
              <a:rPr lang="en-US" baseline="30000" dirty="0" smtClean="0">
                <a:latin typeface="+mn-lt"/>
                <a:cs typeface="Comic Sans MS"/>
              </a:rPr>
              <a:t>2</a:t>
            </a:r>
            <a:r>
              <a:rPr lang="en-US" dirty="0" smtClean="0">
                <a:latin typeface="+mn-lt"/>
                <a:cs typeface="Comic Sans MS"/>
              </a:rPr>
              <a:t>) amplitude in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omic Sans MS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ea typeface="Lucida Grande"/>
                <a:cs typeface="Lucida Grande"/>
              </a:rPr>
              <a:t>π</a:t>
            </a:r>
            <a:r>
              <a:rPr lang="en-US" dirty="0" smtClean="0">
                <a:latin typeface="+mn-lt"/>
                <a:cs typeface="Comic Sans MS"/>
              </a:rPr>
              <a:t> channel.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257800" y="2284412"/>
            <a:ext cx="27432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30880" y="1472624"/>
            <a:ext cx="76200" cy="76200"/>
          </a:xfrm>
          <a:prstGeom prst="rect">
            <a:avLst/>
          </a:prstGeom>
          <a:solidFill>
            <a:srgbClr val="3AE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19272" y="1348025"/>
            <a:ext cx="81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Comic Sans MS"/>
              </a:rPr>
              <a:t>CLAS  </a:t>
            </a:r>
            <a:r>
              <a:rPr lang="en-US" sz="1400" dirty="0" err="1" smtClean="0">
                <a:latin typeface="+mn-lt"/>
                <a:cs typeface="Comic Sans MS"/>
              </a:rPr>
              <a:t>p</a:t>
            </a:r>
            <a:r>
              <a:rPr lang="en-US" sz="1400" dirty="0" err="1" smtClean="0">
                <a:latin typeface="+mn-lt"/>
                <a:ea typeface="Lucida Grande"/>
                <a:cs typeface="Lucida Grande"/>
              </a:rPr>
              <a:t>η</a:t>
            </a:r>
            <a:endParaRPr lang="en-US" sz="1400" dirty="0">
              <a:latin typeface="+mn-lt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9272" y="1576625"/>
            <a:ext cx="90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  <a:cs typeface="Comic Sans MS"/>
              </a:rPr>
              <a:t>CLAS  </a:t>
            </a:r>
            <a:r>
              <a:rPr lang="en-US" sz="1400" dirty="0" err="1" smtClean="0">
                <a:latin typeface="+mn-lt"/>
                <a:cs typeface="Comic Sans MS"/>
              </a:rPr>
              <a:t>nπ</a:t>
            </a:r>
            <a:r>
              <a:rPr lang="en-US" sz="1400" dirty="0" smtClean="0">
                <a:latin typeface="+mn-lt"/>
                <a:cs typeface="Comic Sans MS"/>
              </a:rPr>
              <a:t>+</a:t>
            </a:r>
            <a:endParaRPr lang="en-US" sz="1400" dirty="0">
              <a:latin typeface="+mn-lt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9272" y="1825823"/>
            <a:ext cx="832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+mn-lt"/>
                <a:cs typeface="Comic Sans MS"/>
              </a:rPr>
              <a:t>HallC</a:t>
            </a:r>
            <a:r>
              <a:rPr lang="en-US" sz="1400" dirty="0" smtClean="0">
                <a:latin typeface="+mn-lt"/>
                <a:cs typeface="Comic Sans MS"/>
              </a:rPr>
              <a:t>  </a:t>
            </a:r>
            <a:r>
              <a:rPr lang="en-US" sz="1400" dirty="0" err="1" smtClean="0">
                <a:latin typeface="+mn-lt"/>
                <a:cs typeface="Comic Sans MS"/>
              </a:rPr>
              <a:t>p</a:t>
            </a:r>
            <a:r>
              <a:rPr lang="en-US" sz="1400" dirty="0" err="1" smtClean="0">
                <a:latin typeface="+mn-lt"/>
                <a:ea typeface="Lucida Grande"/>
                <a:cs typeface="Lucida Grande"/>
              </a:rPr>
              <a:t>η</a:t>
            </a:r>
            <a:endParaRPr lang="en-US" sz="1400" dirty="0">
              <a:latin typeface="+mn-lt"/>
              <a:cs typeface="Comic Sans M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00400" y="1658552"/>
            <a:ext cx="118872" cy="11887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200400" y="1902023"/>
            <a:ext cx="118872" cy="118872"/>
          </a:xfrm>
          <a:prstGeom prst="star5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6827874" y="1295400"/>
            <a:ext cx="1020726" cy="533400"/>
            <a:chOff x="3398874" y="2209800"/>
            <a:chExt cx="1020726" cy="533400"/>
          </a:xfrm>
        </p:grpSpPr>
        <p:sp>
          <p:nvSpPr>
            <p:cNvPr id="12" name="TextBox 11"/>
            <p:cNvSpPr txBox="1"/>
            <p:nvPr/>
          </p:nvSpPr>
          <p:spPr>
            <a:xfrm>
              <a:off x="3850957" y="220980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  <a:cs typeface="Comic Sans MS"/>
                </a:rPr>
                <a:t>LC SR</a:t>
              </a:r>
              <a:endParaRPr lang="en-US" sz="1200" dirty="0">
                <a:latin typeface="+mn-lt"/>
                <a:cs typeface="Comic Sans M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6074" y="2466201"/>
              <a:ext cx="563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LCQM</a:t>
              </a:r>
              <a:endParaRPr lang="en-US" sz="1200" dirty="0">
                <a:latin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398874" y="2540813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98874" y="2693213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29000" y="2360612"/>
              <a:ext cx="4572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1295400"/>
            <a:ext cx="6844145" cy="3200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56343" t="63521" r="15980" b="33418"/>
              <a:stretch>
                <a:fillRect/>
              </a:stretch>
            </p:blipFill>
          </mc:Choice>
          <mc:Fallback>
            <p:blipFill>
              <a:blip r:embed="rId5"/>
              <a:srcRect l="56343" t="63521" r="15980" b="33418"/>
              <a:stretch>
                <a:fillRect/>
              </a:stretch>
            </p:blipFill>
          </mc:Fallback>
        </mc:AlternateContent>
        <p:spPr>
          <a:xfrm>
            <a:off x="4800600" y="4724400"/>
            <a:ext cx="3962400" cy="566057"/>
          </a:xfrm>
          <a:prstGeom prst="rect">
            <a:avLst/>
          </a:prstGeom>
        </p:spPr>
      </p:pic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9433927-4030-AE4B-80AB-4DF1667157DD}" type="datetime2">
              <a:rPr lang="en-US" smtClean="0"/>
              <a:pPr eaLnBrk="1" latinLnBrk="0" hangingPunct="1"/>
              <a:t>Sunday, November 14, 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N* resonance studies in </a:t>
            </a:r>
            <a:r>
              <a:rPr lang="en-US" sz="3600" dirty="0" err="1" smtClean="0">
                <a:solidFill>
                  <a:srgbClr val="FF0000"/>
                </a:solidFill>
              </a:rPr>
              <a:t>ep</a:t>
            </a:r>
            <a:r>
              <a:rPr lang="en-US" sz="3600" dirty="0" smtClean="0">
                <a:solidFill>
                  <a:srgbClr val="FF0000"/>
                </a:solidFill>
              </a:rPr>
              <a:t>      </a:t>
            </a:r>
            <a:r>
              <a:rPr lang="en-US" sz="3600" dirty="0" err="1" smtClean="0">
                <a:solidFill>
                  <a:srgbClr val="FF0000"/>
                </a:solidFill>
              </a:rPr>
              <a:t>epπ</a:t>
            </a:r>
            <a:r>
              <a:rPr lang="en-US" sz="3600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3600" dirty="0" err="1" smtClean="0">
                <a:solidFill>
                  <a:srgbClr val="FF0000"/>
                </a:solidFill>
              </a:rPr>
              <a:t>π</a:t>
            </a:r>
            <a:r>
              <a:rPr lang="en-US" sz="3600" baseline="30000" dirty="0" smtClean="0">
                <a:solidFill>
                  <a:srgbClr val="FF0000"/>
                </a:solidFill>
              </a:rPr>
              <a:t>-</a:t>
            </a:r>
            <a:endParaRPr lang="en-US" sz="3600" baseline="30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4B1C-BF36-6740-BBB6-CC0AC79EC788}" type="datetime2">
              <a:rPr lang="en-US" smtClean="0"/>
              <a:pPr/>
              <a:t>Sunday, November 14, 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9781" t="21985" b="6667"/>
              <a:stretch>
                <a:fillRect/>
              </a:stretch>
            </p:blipFill>
          </mc:Choice>
          <mc:Fallback>
            <p:blipFill>
              <a:blip r:embed="rId4"/>
              <a:srcRect l="49781" t="21985" b="6667"/>
              <a:stretch>
                <a:fillRect/>
              </a:stretch>
            </p:blipFill>
          </mc:Fallback>
        </mc:AlternateContent>
        <p:spPr bwMode="auto">
          <a:xfrm>
            <a:off x="304800" y="1752600"/>
            <a:ext cx="4343400" cy="462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96851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85000"/>
            </a:pPr>
            <a:r>
              <a:rPr lang="en-US" dirty="0" smtClean="0">
                <a:latin typeface="+mn-lt"/>
              </a:rPr>
              <a:t>Developed energy-independent interaction model (JM09) to analyze sets of nine 1-dim. cross sections at fixed Q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and W. </a:t>
            </a:r>
            <a:endParaRPr lang="en-US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68247" y="5334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419600" y="1295400"/>
            <a:ext cx="4724400" cy="4724400"/>
            <a:chOff x="4419600" y="1447800"/>
            <a:chExt cx="4724400" cy="47244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419600" y="1447800"/>
              <a:ext cx="4724400" cy="4724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94690" y="2496979"/>
              <a:ext cx="412029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0.65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4690" y="2895600"/>
              <a:ext cx="412029" cy="2462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0.95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9141" y="34290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1.30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9141" y="38862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2.30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77647" y="4325779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2.70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77647" y="4782979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3.30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7647" y="51054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3.90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77647" y="54102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4.60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2057400"/>
              <a:ext cx="77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Q</a:t>
              </a:r>
              <a:r>
                <a:rPr lang="en-US" sz="1200" baseline="30000" dirty="0" smtClean="0">
                  <a:latin typeface="+mj-lt"/>
                </a:rPr>
                <a:t>2</a:t>
              </a:r>
              <a:r>
                <a:rPr lang="en-US" sz="1200" dirty="0" smtClean="0">
                  <a:latin typeface="+mj-lt"/>
                </a:rPr>
                <a:t> (GeV</a:t>
              </a:r>
              <a:r>
                <a:rPr lang="en-US" sz="1200" baseline="30000" dirty="0" smtClean="0">
                  <a:latin typeface="+mj-lt"/>
                </a:rPr>
                <a:t>2</a:t>
              </a:r>
              <a:r>
                <a:rPr lang="en-US" sz="1000" dirty="0" smtClean="0">
                  <a:latin typeface="+mj-lt"/>
                </a:rPr>
                <a:t>)</a:t>
              </a:r>
              <a:endParaRPr lang="en-US" sz="1000" dirty="0"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72200" y="1751806"/>
            <a:ext cx="790226" cy="3810794"/>
            <a:chOff x="6172200" y="1905000"/>
            <a:chExt cx="790226" cy="3810794"/>
          </a:xfrm>
        </p:grpSpPr>
        <p:cxnSp>
          <p:nvCxnSpPr>
            <p:cNvPr id="18" name="Straight Connector 17"/>
            <p:cNvCxnSpPr/>
            <p:nvPr/>
          </p:nvCxnSpPr>
          <p:spPr>
            <a:xfrm rot="5400000" flipH="1" flipV="1">
              <a:off x="5056632" y="3810000"/>
              <a:ext cx="3810000" cy="1588"/>
            </a:xfrm>
            <a:prstGeom prst="line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67994" y="3809206"/>
              <a:ext cx="3810000" cy="1588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334000" y="5877580"/>
            <a:ext cx="3124200" cy="523220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Resonance structures become more prominent with increasing Q</a:t>
            </a:r>
            <a:r>
              <a:rPr lang="en-US" sz="1400" baseline="30000" dirty="0" smtClean="0">
                <a:latin typeface="+mj-lt"/>
              </a:rPr>
              <a:t>2</a:t>
            </a:r>
            <a:r>
              <a:rPr lang="en-US" sz="1400" dirty="0" smtClean="0">
                <a:latin typeface="+mj-lt"/>
              </a:rPr>
              <a:t>.</a:t>
            </a:r>
            <a:endParaRPr lang="en-US" sz="14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4724400"/>
            <a:ext cx="71591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</a:t>
            </a:r>
            <a:r>
              <a:rPr lang="en-US" sz="1400" baseline="-25000" dirty="0" smtClean="0">
                <a:latin typeface="+mj-lt"/>
              </a:rPr>
              <a:t>33</a:t>
            </a:r>
            <a:r>
              <a:rPr lang="en-US" sz="1400" dirty="0" smtClean="0">
                <a:latin typeface="+mj-lt"/>
              </a:rPr>
              <a:t>, P</a:t>
            </a:r>
            <a:r>
              <a:rPr lang="en-US" sz="1400" baseline="-25000" dirty="0" smtClean="0">
                <a:latin typeface="+mj-lt"/>
              </a:rPr>
              <a:t>13</a:t>
            </a:r>
            <a:endParaRPr lang="en-US" sz="1400" baseline="300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4350" y="5178623"/>
            <a:ext cx="41645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</a:t>
            </a:r>
            <a:r>
              <a:rPr lang="en-US" sz="1400" baseline="-25000" dirty="0" smtClean="0">
                <a:latin typeface="+mj-lt"/>
              </a:rPr>
              <a:t>13</a:t>
            </a:r>
            <a:endParaRPr lang="en-US" sz="1400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1030660" y="1"/>
            <a:ext cx="6817940" cy="9169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ea typeface="Lucida Grande"/>
                <a:cs typeface="Arial"/>
              </a:rPr>
              <a:t>Resonance </a:t>
            </a:r>
            <a:r>
              <a:rPr lang="en-US" sz="3200" dirty="0" smtClean="0">
                <a:latin typeface="Arial"/>
                <a:ea typeface="ＭＳ Ｐゴシック" charset="-128"/>
                <a:cs typeface="Arial"/>
              </a:rPr>
              <a:t>Transitions at 12 </a:t>
            </a:r>
            <a:r>
              <a:rPr lang="en-US" sz="3200" dirty="0">
                <a:latin typeface="Arial"/>
                <a:ea typeface="ＭＳ Ｐゴシック" charset="-128"/>
                <a:cs typeface="Arial"/>
              </a:rPr>
              <a:t>GeV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E93-2AB1-CC4C-BC58-C24D3D2E6267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" name="Group 58"/>
          <p:cNvGrpSpPr/>
          <p:nvPr/>
        </p:nvGrpSpPr>
        <p:grpSpPr>
          <a:xfrm>
            <a:off x="373838" y="990600"/>
            <a:ext cx="4060746" cy="4478923"/>
            <a:chOff x="5148715" y="1389531"/>
            <a:chExt cx="4060746" cy="4478923"/>
          </a:xfrm>
        </p:grpSpPr>
        <p:grpSp>
          <p:nvGrpSpPr>
            <p:cNvPr id="3" name="Group 30"/>
            <p:cNvGrpSpPr/>
            <p:nvPr/>
          </p:nvGrpSpPr>
          <p:grpSpPr>
            <a:xfrm>
              <a:off x="5148715" y="2341342"/>
              <a:ext cx="3659689" cy="3527112"/>
              <a:chOff x="5148715" y="2176242"/>
              <a:chExt cx="3659689" cy="3527112"/>
            </a:xfrm>
          </p:grpSpPr>
          <p:pic>
            <p:nvPicPr>
              <p:cNvPr id="80903" name="Picture 9" descr="p11_high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48715" y="2176242"/>
                <a:ext cx="3659689" cy="3527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05" name="Oval 14"/>
              <p:cNvSpPr>
                <a:spLocks noChangeArrowheads="1"/>
              </p:cNvSpPr>
              <p:nvPr/>
            </p:nvSpPr>
            <p:spPr bwMode="auto">
              <a:xfrm>
                <a:off x="6527477" y="4694238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0" name="Text Box 19"/>
              <p:cNvSpPr txBox="1">
                <a:spLocks noChangeArrowheads="1"/>
              </p:cNvSpPr>
              <p:nvPr/>
            </p:nvSpPr>
            <p:spPr bwMode="auto">
              <a:xfrm>
                <a:off x="6719975" y="4597400"/>
                <a:ext cx="1424008" cy="2769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 dirty="0">
                    <a:solidFill>
                      <a:srgbClr val="FF0000"/>
                    </a:solidFill>
                    <a:latin typeface="Arial" charset="0"/>
                  </a:rPr>
                  <a:t>CLAS12</a:t>
                </a:r>
                <a:r>
                  <a:rPr lang="en-US" sz="1200" i="1" dirty="0" smtClean="0">
                    <a:latin typeface="Arial" charset="0"/>
                  </a:rPr>
                  <a:t>  </a:t>
                </a:r>
                <a:r>
                  <a:rPr lang="en-US" sz="1200" dirty="0" smtClean="0"/>
                  <a:t>projected</a:t>
                </a:r>
                <a:endParaRPr lang="en-US" sz="1200" dirty="0"/>
              </a:p>
            </p:txBody>
          </p:sp>
          <p:grpSp>
            <p:nvGrpSpPr>
              <p:cNvPr id="4" name="Group 28"/>
              <p:cNvGrpSpPr/>
              <p:nvPr/>
            </p:nvGrpSpPr>
            <p:grpSpPr>
              <a:xfrm>
                <a:off x="5762698" y="4648994"/>
                <a:ext cx="57150" cy="249238"/>
                <a:chOff x="539750" y="4725194"/>
                <a:chExt cx="57150" cy="249238"/>
              </a:xfrm>
            </p:grpSpPr>
            <p:sp>
              <p:nvSpPr>
                <p:cNvPr id="24" name="Isosceles Triangle 23"/>
                <p:cNvSpPr/>
                <p:nvPr/>
              </p:nvSpPr>
              <p:spPr>
                <a:xfrm>
                  <a:off x="539750" y="4819650"/>
                  <a:ext cx="57150" cy="45719"/>
                </a:xfrm>
                <a:prstGeom prst="triangl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440531" y="4849019"/>
                  <a:ext cx="249238" cy="1588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5186098" y="1389531"/>
              <a:ext cx="40233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Experiment </a:t>
              </a:r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E12-09-003 </a:t>
              </a:r>
              <a:r>
                <a:rPr lang="en-US" sz="1600" dirty="0" smtClean="0">
                  <a:latin typeface="+mn-lt"/>
                </a:rPr>
                <a:t>will extend access to transition FF for many prominent states in the range to Q</a:t>
              </a:r>
              <a:r>
                <a:rPr lang="en-US" sz="1600" baseline="30000" dirty="0" smtClean="0">
                  <a:latin typeface="+mn-lt"/>
                </a:rPr>
                <a:t>2</a:t>
              </a:r>
              <a:r>
                <a:rPr lang="en-US" sz="1600" dirty="0" smtClean="0">
                  <a:latin typeface="+mn-lt"/>
                </a:rPr>
                <a:t>=12GeV</a:t>
              </a:r>
              <a:r>
                <a:rPr lang="en-US" sz="1600" baseline="30000" dirty="0" smtClean="0">
                  <a:latin typeface="+mn-lt"/>
                </a:rPr>
                <a:t>2</a:t>
              </a:r>
              <a:r>
                <a:rPr lang="en-US" sz="1600" dirty="0" smtClean="0">
                  <a:latin typeface="+mn-lt"/>
                  <a:cs typeface="Times New Roman"/>
                </a:rPr>
                <a:t>.</a:t>
              </a:r>
              <a:endParaRPr lang="en-US" sz="1600" dirty="0">
                <a:latin typeface="+mn-lt"/>
              </a:endParaRPr>
            </a:p>
          </p:txBody>
        </p:sp>
      </p:grpSp>
      <p:pic>
        <p:nvPicPr>
          <p:cNvPr id="37" name="Picture 58" descr="lan_b460s16t32i_chiral_irf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080" y="1676400"/>
            <a:ext cx="4542820" cy="38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3"/>
          <p:cNvGrpSpPr/>
          <p:nvPr/>
        </p:nvGrpSpPr>
        <p:grpSpPr>
          <a:xfrm>
            <a:off x="4434584" y="2314059"/>
            <a:ext cx="3579681" cy="1830914"/>
            <a:chOff x="4434584" y="2810415"/>
            <a:chExt cx="3579681" cy="1830914"/>
          </a:xfrm>
        </p:grpSpPr>
        <p:sp>
          <p:nvSpPr>
            <p:cNvPr id="41" name="Text Box 69"/>
            <p:cNvSpPr txBox="1">
              <a:spLocks noChangeArrowheads="1"/>
            </p:cNvSpPr>
            <p:nvPr/>
          </p:nvSpPr>
          <p:spPr bwMode="auto">
            <a:xfrm rot="16200000">
              <a:off x="3701355" y="3570092"/>
              <a:ext cx="1804466" cy="338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quark mass</a:t>
              </a:r>
              <a:r>
                <a:rPr lang="en-US" sz="1600" i="1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 (GeV)</a:t>
              </a:r>
            </a:p>
          </p:txBody>
        </p:sp>
        <p:sp>
          <p:nvSpPr>
            <p:cNvPr id="39" name="Text Box 59"/>
            <p:cNvSpPr txBox="1">
              <a:spLocks noChangeArrowheads="1"/>
            </p:cNvSpPr>
            <p:nvPr/>
          </p:nvSpPr>
          <p:spPr bwMode="auto">
            <a:xfrm>
              <a:off x="7852912" y="2837618"/>
              <a:ext cx="161353" cy="32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Text Box 60"/>
            <p:cNvSpPr txBox="1">
              <a:spLocks noChangeArrowheads="1"/>
            </p:cNvSpPr>
            <p:nvPr/>
          </p:nvSpPr>
          <p:spPr bwMode="auto">
            <a:xfrm>
              <a:off x="7051709" y="2810415"/>
              <a:ext cx="161353" cy="3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ea typeface="ＭＳ Ｐゴシック" charset="-128"/>
                <a:cs typeface="Comic Sans M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52875" y="990600"/>
            <a:ext cx="33466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Electromagnetic form factors are sensitive to the effective quark mass.</a:t>
            </a:r>
            <a:endParaRPr lang="en-US" sz="1600" dirty="0">
              <a:latin typeface="+mn-lt"/>
            </a:endParaRP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85344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+mn-lt"/>
              </a:rPr>
              <a:t>At 12 GeV we probe the </a:t>
            </a:r>
            <a:r>
              <a:rPr lang="en-US" dirty="0">
                <a:latin typeface="+mn-lt"/>
              </a:rPr>
              <a:t>transition </a:t>
            </a:r>
            <a:r>
              <a:rPr lang="en-US" dirty="0" smtClean="0">
                <a:latin typeface="+mn-lt"/>
              </a:rPr>
              <a:t>from “dressed quarks” to </a:t>
            </a:r>
            <a:r>
              <a:rPr lang="en-US" dirty="0">
                <a:latin typeface="+mn-lt"/>
              </a:rPr>
              <a:t>elementary </a:t>
            </a:r>
            <a:r>
              <a:rPr lang="en-US" dirty="0" smtClean="0">
                <a:latin typeface="+mn-lt"/>
              </a:rPr>
              <a:t>quarks.</a:t>
            </a:r>
            <a:endParaRPr lang="en-US" dirty="0">
              <a:latin typeface="+mn-lt"/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5844972" y="1905000"/>
            <a:ext cx="1060959" cy="3091217"/>
            <a:chOff x="5844972" y="2386854"/>
            <a:chExt cx="1060959" cy="3091217"/>
          </a:xfrm>
        </p:grpSpPr>
        <p:sp>
          <p:nvSpPr>
            <p:cNvPr id="33" name="TextBox 32"/>
            <p:cNvSpPr txBox="1"/>
            <p:nvPr/>
          </p:nvSpPr>
          <p:spPr>
            <a:xfrm>
              <a:off x="6069251" y="2386854"/>
              <a:ext cx="83668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6 GeV  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44972" y="3162543"/>
              <a:ext cx="45719" cy="231552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 rot="5400000">
              <a:off x="5780790" y="2912702"/>
              <a:ext cx="770984" cy="64261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/>
          <p:cNvGrpSpPr/>
          <p:nvPr/>
        </p:nvGrpSpPr>
        <p:grpSpPr>
          <a:xfrm>
            <a:off x="6441872" y="2666186"/>
            <a:ext cx="1257525" cy="2273193"/>
            <a:chOff x="6441872" y="3162542"/>
            <a:chExt cx="1257525" cy="2273193"/>
          </a:xfrm>
        </p:grpSpPr>
        <p:sp>
          <p:nvSpPr>
            <p:cNvPr id="48" name="TextBox 47"/>
            <p:cNvSpPr txBox="1"/>
            <p:nvPr/>
          </p:nvSpPr>
          <p:spPr>
            <a:xfrm>
              <a:off x="6862717" y="3804616"/>
              <a:ext cx="83668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12 GeV  </a:t>
              </a:r>
              <a:endParaRPr lang="en-U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1872" y="3162542"/>
              <a:ext cx="45719" cy="22731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48" idx="2"/>
            </p:cNvCxnSpPr>
            <p:nvPr/>
          </p:nvCxnSpPr>
          <p:spPr>
            <a:xfrm rot="5400000">
              <a:off x="6674314" y="4079558"/>
              <a:ext cx="420020" cy="7934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5257800" y="4570412"/>
            <a:ext cx="3835400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B6AD-DF34-0846-8BAB-8FD96F75DC33}" type="datetime2">
              <a:rPr lang="en-US" smtClean="0"/>
              <a:pPr/>
              <a:t>Sunday, November 14, 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08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The N* program on proton targets has reached the goal of “complete” measurements in some channels. </a:t>
            </a:r>
          </a:p>
          <a:p>
            <a:endParaRPr lang="en-US" sz="2400" dirty="0" smtClean="0"/>
          </a:p>
          <a:p>
            <a:r>
              <a:rPr lang="en-US" sz="2400" dirty="0" smtClean="0"/>
              <a:t>Partial wave analysis and coupled channel analyses find evidence for “missing” or new states</a:t>
            </a:r>
          </a:p>
          <a:p>
            <a:endParaRPr lang="en-US" sz="2400" dirty="0" smtClean="0"/>
          </a:p>
          <a:p>
            <a:r>
              <a:rPr lang="en-US" sz="2400" dirty="0" smtClean="0"/>
              <a:t>On track to complete the program on neutrons with polarized neutron target.</a:t>
            </a:r>
          </a:p>
          <a:p>
            <a:endParaRPr lang="en-US" sz="2400" dirty="0" smtClean="0"/>
          </a:p>
          <a:p>
            <a:r>
              <a:rPr lang="en-US" sz="2400" dirty="0" smtClean="0"/>
              <a:t>Transition amplitudes for lower mass states reveal information about the transverse charge and current distribution for these transitions. </a:t>
            </a:r>
          </a:p>
          <a:p>
            <a:endParaRPr lang="en-US" sz="2400" dirty="0" smtClean="0"/>
          </a:p>
          <a:p>
            <a:r>
              <a:rPr lang="en-US" sz="2400" i="1" dirty="0" smtClean="0">
                <a:solidFill>
                  <a:srgbClr val="FF0000"/>
                </a:solidFill>
              </a:rPr>
              <a:t>CLAS12</a:t>
            </a:r>
            <a:r>
              <a:rPr lang="en-US" sz="2400" dirty="0" smtClean="0"/>
              <a:t> will probe the N* FF in the transition from dressed quarks to elementary quark at high 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Plans to study hadron spectroscopy at the 12 GeV upgrade.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954-6447-064D-9FDE-03974580795B}" type="datetime2">
              <a:rPr lang="en-US" smtClean="0"/>
              <a:pPr/>
              <a:t>Sunday, November 14, 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-76200"/>
            <a:ext cx="681228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Comic Sans MS"/>
              </a:rPr>
              <a:t>Why do we study excited nucleons?</a:t>
            </a:r>
            <a:endParaRPr lang="en-US" sz="3600" dirty="0"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323" dirty="0" smtClean="0">
                <a:solidFill>
                  <a:srgbClr val="0000FF"/>
                </a:solidFill>
              </a:rPr>
              <a:t>	“Nucleons </a:t>
            </a:r>
            <a:r>
              <a:rPr lang="en-US" sz="2323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are</a:t>
            </a:r>
            <a:r>
              <a:rPr lang="en-US" sz="2323" dirty="0" smtClean="0">
                <a:solidFill>
                  <a:srgbClr val="0000FF"/>
                </a:solidFill>
              </a:rPr>
              <a:t> the stuff of which our world is made....they must be at the center of any discussion of why the world …. has the character it does”  </a:t>
            </a:r>
            <a:r>
              <a:rPr lang="en-US" sz="2323" i="1" dirty="0" smtClean="0"/>
              <a:t>Nathan </a:t>
            </a:r>
            <a:r>
              <a:rPr lang="en-US" sz="2323" i="1" dirty="0" err="1" smtClean="0"/>
              <a:t>Isgur</a:t>
            </a:r>
            <a:r>
              <a:rPr lang="en-US" sz="2323" i="1" dirty="0" smtClean="0"/>
              <a:t>, NStar2000 </a:t>
            </a:r>
          </a:p>
          <a:p>
            <a:pPr>
              <a:buNone/>
            </a:pPr>
            <a:r>
              <a:rPr lang="en-US" sz="1800" i="1" dirty="0" smtClean="0"/>
              <a:t>		 	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824" dirty="0" smtClean="0"/>
              <a:t>The N* spectrum reflects the underlying degrees of freedom of the nucleon, our knowledge is incomplete</a:t>
            </a:r>
          </a:p>
          <a:p>
            <a:endParaRPr lang="en-US" sz="2824" i="1" dirty="0" smtClean="0"/>
          </a:p>
          <a:p>
            <a:endParaRPr lang="en-US" sz="2824" i="1" dirty="0" smtClean="0"/>
          </a:p>
          <a:p>
            <a:endParaRPr lang="en-US" sz="2824" i="1" dirty="0" smtClean="0"/>
          </a:p>
          <a:p>
            <a:pPr lvl="1">
              <a:buNone/>
            </a:pPr>
            <a:endParaRPr lang="en-US" sz="2824" i="1" dirty="0" smtClean="0"/>
          </a:p>
          <a:p>
            <a:r>
              <a:rPr lang="en-US" sz="2824" dirty="0" smtClean="0"/>
              <a:t>Two main components of the experimental N* program with CLAS </a:t>
            </a:r>
          </a:p>
          <a:p>
            <a:pPr lvl="1"/>
            <a:r>
              <a:rPr lang="en-US" sz="2824" i="1" dirty="0" smtClean="0"/>
              <a:t>Search for new excited states</a:t>
            </a:r>
          </a:p>
          <a:p>
            <a:pPr lvl="1"/>
            <a:r>
              <a:rPr lang="en-US" sz="2824" i="1" dirty="0" smtClean="0"/>
              <a:t>Study the underlying </a:t>
            </a:r>
            <a:r>
              <a:rPr lang="en-US" sz="2824" i="1" dirty="0" err="1" smtClean="0"/>
              <a:t>d.o.f</a:t>
            </a:r>
            <a:r>
              <a:rPr lang="en-US" sz="2824" i="1" dirty="0" smtClean="0"/>
              <a:t>. </a:t>
            </a:r>
            <a:r>
              <a:rPr lang="en-US" sz="2824" i="1" dirty="0" err="1" smtClean="0"/>
              <a:t>vs</a:t>
            </a:r>
            <a:r>
              <a:rPr lang="en-US" sz="2824" i="1" dirty="0" smtClean="0"/>
              <a:t> the distance scale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00" y="3429000"/>
            <a:ext cx="7764314" cy="945931"/>
            <a:chOff x="990600" y="1600200"/>
            <a:chExt cx="7764314" cy="9459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rcRect l="10426" t="36549" r="6670" b="4493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3"/>
                <a:srcRect l="10426" t="36549" r="6670" b="44933"/>
                <a:stretch>
                  <a:fillRect/>
                </a:stretch>
              </p:blipFill>
            </mc:Fallback>
          </mc:AlternateContent>
          <p:spPr>
            <a:xfrm>
              <a:off x="990600" y="1600200"/>
              <a:ext cx="5486400" cy="9459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6553200" y="1721069"/>
              <a:ext cx="914400" cy="685800"/>
              <a:chOff x="6553200" y="2514600"/>
              <a:chExt cx="914400" cy="685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553200" y="2514600"/>
                <a:ext cx="685800" cy="6858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2700">
                  <a:schemeClr val="tx1">
                    <a:lumMod val="65000"/>
                    <a:lumOff val="35000"/>
                  </a:schemeClr>
                </a:glow>
                <a:softEdge rad="50800"/>
              </a:effectLst>
              <a:scene3d>
                <a:camera prst="orthographicFront"/>
                <a:lightRig rig="threePt" dir="t"/>
              </a:scene3d>
              <a:sp3d prstMaterial="flat">
                <a:bevelT w="0" h="0"/>
                <a:bevelB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031182" y="2611582"/>
                <a:ext cx="436418" cy="43641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>
                <a:glow rad="38100">
                  <a:schemeClr val="accent2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543800" y="1676400"/>
              <a:ext cx="1211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C60202"/>
                  </a:solidFill>
                  <a:latin typeface="+mn-lt"/>
                </a:rPr>
                <a:t>Nucleon-meson</a:t>
              </a:r>
            </a:p>
            <a:p>
              <a:r>
                <a:rPr lang="en-US" sz="1200" b="1" i="1" dirty="0" smtClean="0">
                  <a:solidFill>
                    <a:srgbClr val="C60202"/>
                  </a:solidFill>
                  <a:latin typeface="+mn-lt"/>
                </a:rPr>
                <a:t>system</a:t>
              </a:r>
              <a:endParaRPr lang="en-US" sz="1200" b="1" i="1" dirty="0">
                <a:solidFill>
                  <a:srgbClr val="C60202"/>
                </a:solidFill>
                <a:latin typeface="+mn-lt"/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pPr algn="r" eaLnBrk="1" latinLnBrk="0" hangingPunct="1"/>
            <a:fld id="{5E1803C0-CF23-B34A-BBF6-07D89CAC06C5}" type="datetime2">
              <a:rPr lang="en-US" smtClean="0"/>
              <a:pPr algn="r" eaLnBrk="1" latinLnBrk="0" hangingPunct="1"/>
              <a:t>Sunday, November 14, 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Baryon spectrum in LQCD and dynamical coupling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3680-2065-8A43-8779-20D2DB2C6EC0}" type="datetime2">
              <a:rPr lang="en-US" smtClean="0"/>
              <a:pPr/>
              <a:t>Sunday, November 14, 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10784" t="5303" r="54902" b="6060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l="10784" t="5303" r="54902" b="60606"/>
              <a:stretch>
                <a:fillRect/>
              </a:stretch>
            </p:blipFill>
          </mc:Fallback>
        </mc:AlternateContent>
        <p:spPr>
          <a:xfrm>
            <a:off x="76200" y="1444823"/>
            <a:ext cx="3107267" cy="4376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5715000"/>
            <a:ext cx="3653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J.M. </a:t>
            </a:r>
            <a:r>
              <a:rPr lang="en-US" sz="1400" i="1" dirty="0" err="1" smtClean="0">
                <a:latin typeface="+mj-lt"/>
              </a:rPr>
              <a:t>Bulava</a:t>
            </a:r>
            <a:r>
              <a:rPr lang="en-US" sz="1400" i="1" dirty="0" smtClean="0">
                <a:latin typeface="+mj-lt"/>
              </a:rPr>
              <a:t>, et al. , Phys.Rev.D79:034505,2009.</a:t>
            </a:r>
            <a:endParaRPr lang="en-US" sz="14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015424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LQCD – Nucleon spectrum with dynamical quarks   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6153" y="2539424"/>
            <a:ext cx="773469" cy="27699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  <a:latin typeface="+mj-lt"/>
              </a:rPr>
              <a:t>P</a:t>
            </a:r>
            <a:r>
              <a:rPr lang="en-US" sz="1200" baseline="-25000" dirty="0" smtClean="0">
                <a:solidFill>
                  <a:srgbClr val="008000"/>
                </a:solidFill>
                <a:latin typeface="+mj-lt"/>
              </a:rPr>
              <a:t>11</a:t>
            </a:r>
            <a:r>
              <a:rPr lang="en-US" sz="1200" dirty="0" smtClean="0">
                <a:solidFill>
                  <a:srgbClr val="008000"/>
                </a:solidFill>
                <a:latin typeface="+mj-lt"/>
              </a:rPr>
              <a:t>(1440)</a:t>
            </a:r>
            <a:endParaRPr lang="en-US" sz="1200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326153" y="3959423"/>
            <a:ext cx="776146" cy="609600"/>
            <a:chOff x="1741131" y="3733800"/>
            <a:chExt cx="776146" cy="609600"/>
          </a:xfrm>
        </p:grpSpPr>
        <p:sp>
          <p:nvSpPr>
            <p:cNvPr id="13" name="TextBox 12"/>
            <p:cNvSpPr txBox="1"/>
            <p:nvPr/>
          </p:nvSpPr>
          <p:spPr>
            <a:xfrm>
              <a:off x="1741131" y="4066401"/>
              <a:ext cx="764677" cy="2769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+mj-lt"/>
                </a:rPr>
                <a:t>S</a:t>
              </a:r>
              <a:r>
                <a:rPr lang="en-US" sz="1200" baseline="-25000" dirty="0" smtClean="0">
                  <a:solidFill>
                    <a:srgbClr val="0000FF"/>
                  </a:solidFill>
                  <a:latin typeface="+mj-lt"/>
                </a:rPr>
                <a:t>11</a:t>
              </a:r>
              <a:r>
                <a:rPr lang="en-US" sz="1200" dirty="0" smtClean="0">
                  <a:solidFill>
                    <a:srgbClr val="0000FF"/>
                  </a:solidFill>
                  <a:latin typeface="+mj-lt"/>
                </a:rPr>
                <a:t>(1535</a:t>
              </a:r>
              <a:r>
                <a:rPr lang="en-US" sz="1200" dirty="0" smtClean="0">
                  <a:solidFill>
                    <a:srgbClr val="008000"/>
                  </a:solidFill>
                  <a:latin typeface="+mj-lt"/>
                </a:rPr>
                <a:t>)</a:t>
              </a:r>
              <a:endParaRPr lang="en-US" sz="1200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3733800"/>
              <a:ext cx="764677" cy="2769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+mj-lt"/>
                </a:rPr>
                <a:t>S</a:t>
              </a:r>
              <a:r>
                <a:rPr lang="en-US" sz="1200" baseline="-25000" dirty="0" smtClean="0">
                  <a:solidFill>
                    <a:srgbClr val="0000FF"/>
                  </a:solidFill>
                  <a:latin typeface="+mj-lt"/>
                </a:rPr>
                <a:t>11</a:t>
              </a:r>
              <a:r>
                <a:rPr lang="en-US" sz="1200" dirty="0" smtClean="0">
                  <a:solidFill>
                    <a:srgbClr val="0000FF"/>
                  </a:solidFill>
                  <a:latin typeface="+mj-lt"/>
                </a:rPr>
                <a:t>(1650)</a:t>
              </a:r>
              <a:endParaRPr lang="en-US" sz="1200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6153" y="3606224"/>
            <a:ext cx="788647" cy="27699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1200" baseline="-25000" dirty="0" smtClean="0">
                <a:solidFill>
                  <a:srgbClr val="FF0000"/>
                </a:solidFill>
                <a:latin typeface="+mj-lt"/>
              </a:rPr>
              <a:t>13</a:t>
            </a: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(1520)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6153" y="3273623"/>
            <a:ext cx="78864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1200" baseline="-25000" dirty="0" smtClean="0">
                <a:solidFill>
                  <a:srgbClr val="FF0000"/>
                </a:solidFill>
                <a:latin typeface="+mj-lt"/>
              </a:rPr>
              <a:t>13</a:t>
            </a:r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(1700)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76400" y="3578423"/>
            <a:ext cx="609600" cy="304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33600" y="3581400"/>
            <a:ext cx="609600" cy="30182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26153" y="2920424"/>
            <a:ext cx="78864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D</a:t>
            </a:r>
            <a:r>
              <a:rPr lang="en-US" sz="1200" baseline="-25000" dirty="0" smtClean="0">
                <a:latin typeface="+mj-lt"/>
              </a:rPr>
              <a:t>15</a:t>
            </a:r>
            <a:r>
              <a:rPr lang="en-US" sz="1200" dirty="0" smtClean="0">
                <a:latin typeface="+mj-lt"/>
              </a:rPr>
              <a:t>(1675)</a:t>
            </a:r>
            <a:endParaRPr lang="en-US" sz="1200" dirty="0"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362200" y="3428999"/>
            <a:ext cx="685800" cy="30182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8333" t="39215" r="53030" b="2156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rcRect l="8333" t="39215" r="53030" b="21569"/>
              <a:stretch>
                <a:fillRect/>
              </a:stretch>
            </p:blipFill>
          </mc:Fallback>
        </mc:AlternateContent>
        <p:spPr>
          <a:xfrm>
            <a:off x="4343400" y="2511623"/>
            <a:ext cx="4191000" cy="328705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91000" y="1284982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+mj-lt"/>
              </a:rPr>
              <a:t>Dynamics of P</a:t>
            </a:r>
            <a:r>
              <a:rPr lang="en-US" sz="1600" baseline="-25000" dirty="0" smtClean="0">
                <a:solidFill>
                  <a:srgbClr val="008000"/>
                </a:solidFill>
                <a:latin typeface="+mj-lt"/>
              </a:rPr>
              <a:t>11</a:t>
            </a:r>
            <a:r>
              <a:rPr lang="en-US" sz="1600" dirty="0" smtClean="0">
                <a:solidFill>
                  <a:srgbClr val="008000"/>
                </a:solidFill>
                <a:latin typeface="+mj-lt"/>
              </a:rPr>
              <a:t>-states: </a:t>
            </a:r>
          </a:p>
          <a:p>
            <a:r>
              <a:rPr lang="en-US" sz="1600" dirty="0" smtClean="0">
                <a:latin typeface="+mj-lt"/>
              </a:rPr>
              <a:t>The bare state  at ~1740 </a:t>
            </a:r>
            <a:r>
              <a:rPr lang="en-US" sz="1600" dirty="0" err="1" smtClean="0">
                <a:latin typeface="+mj-lt"/>
              </a:rPr>
              <a:t>MeV</a:t>
            </a:r>
            <a:r>
              <a:rPr lang="en-US" sz="1600" dirty="0" smtClean="0">
                <a:latin typeface="+mj-lt"/>
              </a:rPr>
              <a:t> through coupling to inelastic channels generates 2 poles below 1400 </a:t>
            </a:r>
            <a:r>
              <a:rPr lang="en-US" sz="1600" dirty="0" err="1" smtClean="0">
                <a:latin typeface="+mj-lt"/>
              </a:rPr>
              <a:t>MeV</a:t>
            </a:r>
            <a:r>
              <a:rPr lang="en-US" sz="1600" dirty="0" smtClean="0">
                <a:latin typeface="+mj-lt"/>
              </a:rPr>
              <a:t>. They may be identified with the “Roper” resonance. </a:t>
            </a:r>
            <a:endParaRPr lang="en-US" sz="16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5712023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j-lt"/>
              </a:rPr>
              <a:t>N. Suzuki et al. (JLab/EBAC), Phys.Rev.Lett.104:042302,2010</a:t>
            </a:r>
            <a:r>
              <a:rPr lang="en-US" sz="1400" b="1" i="1" dirty="0" smtClean="0">
                <a:latin typeface="ArialMT"/>
              </a:rPr>
              <a:t> </a:t>
            </a:r>
            <a:r>
              <a:rPr lang="en-US" sz="1400" i="1" dirty="0" smtClean="0">
                <a:latin typeface="+mn-lt"/>
              </a:rPr>
              <a:t> </a:t>
            </a:r>
            <a:endParaRPr lang="en-US" sz="1400" i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015067" y="23368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57200" y="3349823"/>
            <a:ext cx="685800" cy="3048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85800" y="3505994"/>
            <a:ext cx="304800" cy="304800"/>
            <a:chOff x="685800" y="3505994"/>
            <a:chExt cx="304800" cy="3048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685800" y="3657600"/>
              <a:ext cx="304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85800" y="3764281"/>
              <a:ext cx="304800" cy="45719"/>
            </a:xfrm>
            <a:prstGeom prst="rect">
              <a:avLst/>
            </a:prstGeom>
            <a:solidFill>
              <a:srgbClr val="33DA3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5800" y="3810794"/>
            <a:ext cx="304800" cy="380206"/>
            <a:chOff x="685800" y="3810794"/>
            <a:chExt cx="304800" cy="380206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>
              <a:off x="648494" y="4000500"/>
              <a:ext cx="380206" cy="794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685800" y="4145281"/>
              <a:ext cx="304800" cy="45719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14400" y="3790890"/>
            <a:ext cx="775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Dynamical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coupling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43000" y="3486090"/>
            <a:ext cx="457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quark mass</a:t>
            </a:r>
            <a:endParaRPr lang="en-US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6" grpId="0"/>
      <p:bldP spid="27" grpId="0"/>
      <p:bldP spid="18" grpId="0" animBg="1"/>
      <p:bldP spid="39" grpId="0"/>
      <p:bldP spid="66" grpId="0" animBg="1"/>
      <p:bldP spid="6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991600" cy="449580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Search primarily in photo-production processes 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Cross sections alone lead to ambiguous solutions =&gt; polarization observables.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Aim for large kinematical coverage and “completeness” </a:t>
            </a:r>
            <a:r>
              <a:rPr lang="en-US" sz="2000" dirty="0" smtClean="0">
                <a:solidFill>
                  <a:srgbClr val="FF0000"/>
                </a:solidFill>
              </a:rPr>
              <a:t>in 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Times New Roman" pitchFamily="-112" charset="0"/>
                <a:cs typeface="Times New Roman"/>
              </a:rPr>
              <a:t>→</a:t>
            </a:r>
            <a:r>
              <a:rPr lang="el-GR" sz="2000" dirty="0" smtClean="0">
                <a:solidFill>
                  <a:srgbClr val="FF0000"/>
                </a:solidFill>
              </a:rPr>
              <a:t>π</a:t>
            </a:r>
            <a:r>
              <a:rPr lang="en-US" sz="2000" dirty="0" smtClean="0">
                <a:solidFill>
                  <a:srgbClr val="FF0000"/>
                </a:solidFill>
              </a:rPr>
              <a:t>N, </a:t>
            </a:r>
            <a:r>
              <a:rPr lang="el-GR" sz="2000" dirty="0" smtClean="0">
                <a:solidFill>
                  <a:srgbClr val="FF0000"/>
                </a:solidFill>
              </a:rPr>
              <a:t>η</a:t>
            </a:r>
            <a:r>
              <a:rPr lang="en-US" sz="2000" dirty="0" smtClean="0">
                <a:solidFill>
                  <a:srgbClr val="FF0000"/>
                </a:solidFill>
              </a:rPr>
              <a:t>p, KY, .., 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ea typeface="Times New Roman" pitchFamily="-112" charset="0"/>
                <a:cs typeface="Times New Roman"/>
              </a:rPr>
              <a:t>→</a:t>
            </a:r>
            <a:r>
              <a:rPr lang="el-GR" sz="2000" dirty="0" smtClean="0">
                <a:solidFill>
                  <a:srgbClr val="FF0000"/>
                </a:solidFill>
              </a:rPr>
              <a:t>π</a:t>
            </a:r>
            <a:r>
              <a:rPr lang="en-US" sz="2000" dirty="0" smtClean="0">
                <a:solidFill>
                  <a:srgbClr val="FF0000"/>
                </a:solidFill>
              </a:rPr>
              <a:t>N, K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, ..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endParaRPr lang="en-US" sz="2000" dirty="0" smtClean="0">
              <a:latin typeface="+mj-lt"/>
              <a:ea typeface="ＭＳ Ｐゴシック" pitchFamily="-112" charset="-128"/>
            </a:endParaRP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latin typeface="+mj-lt"/>
              </a:rPr>
              <a:t>Measure more complex reactions, e.g.  </a:t>
            </a:r>
            <a:r>
              <a:rPr lang="el-GR" sz="2000" dirty="0">
                <a:solidFill>
                  <a:srgbClr val="FF0000"/>
                </a:solidFill>
                <a:latin typeface="+mj-lt"/>
                <a:cs typeface="Times New Roman"/>
              </a:rPr>
              <a:t>γ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p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/>
              </a:rPr>
              <a:t>→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ω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p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π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el-GR" sz="2000" dirty="0" smtClean="0">
                <a:solidFill>
                  <a:srgbClr val="FF0000"/>
                </a:solidFill>
                <a:latin typeface="+mj-lt"/>
              </a:rPr>
              <a:t>π</a:t>
            </a:r>
            <a:r>
              <a:rPr lang="en-US" sz="2000" baseline="30000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, K*Y, ..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itchFamily="-112" charset="0"/>
                <a:cs typeface="Times New Roman" pitchFamily="-112" charset="0"/>
              </a:rPr>
              <a:t>as well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ea typeface="Times New Roman" pitchFamily="-112" charset="0"/>
              <a:cs typeface="Times New Roman" pitchFamily="-112" charset="0"/>
            </a:endParaRP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dirty="0" smtClean="0">
                <a:ea typeface="Times New Roman" pitchFamily="-112" charset="0"/>
                <a:cs typeface="Times New Roman" pitchFamily="-112" charset="0"/>
              </a:rPr>
              <a:t>Theory support from the JLab Excited Baryon Analysis Center (EBAC), and groups around the world, e.g. Yerevan, Bonn-</a:t>
            </a:r>
            <a:r>
              <a:rPr lang="en-US" sz="2000" dirty="0" err="1" smtClean="0">
                <a:ea typeface="Times New Roman" pitchFamily="-112" charset="0"/>
                <a:cs typeface="Times New Roman" pitchFamily="-112" charset="0"/>
              </a:rPr>
              <a:t>Gatchina</a:t>
            </a:r>
            <a:r>
              <a:rPr lang="en-US" sz="2000" dirty="0" smtClean="0">
                <a:ea typeface="Times New Roman" pitchFamily="-112" charset="0"/>
                <a:cs typeface="Times New Roman" pitchFamily="-112" charset="0"/>
              </a:rPr>
              <a:t>, Giessen, ..  </a:t>
            </a:r>
            <a:endParaRPr lang="el-GR" sz="2000" dirty="0" smtClean="0"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620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/>
              <a:t> </a:t>
            </a:r>
            <a:r>
              <a:rPr lang="en-US" sz="3600" dirty="0">
                <a:latin typeface="+mj-lt"/>
              </a:rPr>
              <a:t>Search </a:t>
            </a:r>
            <a:r>
              <a:rPr lang="en-US" sz="3600" dirty="0" smtClean="0">
                <a:latin typeface="+mj-lt"/>
              </a:rPr>
              <a:t>for undiscovered baryon states.</a:t>
            </a:r>
            <a:endParaRPr lang="en-US" sz="3600" dirty="0">
              <a:latin typeface="+mj-lt"/>
            </a:endParaRPr>
          </a:p>
        </p:txBody>
      </p:sp>
      <p:sp>
        <p:nvSpPr>
          <p:cNvPr id="68613" name="AutoShape 6" descr="INBOX%3E105518?part=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6FBC8E85-88EB-2C43-AEC0-FC5273781126}" type="datetime2">
              <a:rPr lang="en-US" smtClean="0"/>
              <a:pPr algn="r" eaLnBrk="1" latinLnBrk="0" hangingPunct="1"/>
              <a:t>Sunday, November 14, 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  <a:cs typeface="Times New Roman"/>
              </a:rPr>
              <a:t>Complete experiments in </a:t>
            </a:r>
            <a:r>
              <a:rPr lang="en-US" sz="3600" dirty="0" smtClean="0">
                <a:solidFill>
                  <a:srgbClr val="FF222D"/>
                </a:solidFill>
                <a:cs typeface="Times New Roman"/>
              </a:rPr>
              <a:t>KΛ </a:t>
            </a:r>
            <a:r>
              <a:rPr lang="en-US" sz="3600" dirty="0" smtClean="0">
                <a:cs typeface="Times New Roman"/>
              </a:rPr>
              <a:t>and</a:t>
            </a:r>
            <a:r>
              <a:rPr lang="en-US" sz="3600" dirty="0" smtClean="0">
                <a:solidFill>
                  <a:srgbClr val="FF222D"/>
                </a:solidFill>
                <a:cs typeface="Times New Roman"/>
              </a:rPr>
              <a:t> KΣ</a:t>
            </a:r>
            <a:r>
              <a:rPr lang="en-US" sz="3600" dirty="0" smtClean="0">
                <a:solidFill>
                  <a:srgbClr val="000000"/>
                </a:solidFill>
                <a:cs typeface="Times New Roman"/>
              </a:rPr>
              <a:t> production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3061" t="14579" r="3061" b="5096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rcRect l="3061" t="14579" r="3061" b="50962"/>
              <a:stretch>
                <a:fillRect/>
              </a:stretch>
            </p:blipFill>
          </mc:Fallback>
        </mc:AlternateContent>
        <p:spPr>
          <a:xfrm>
            <a:off x="990600" y="4267200"/>
            <a:ext cx="7239000" cy="20458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rcRect l="5405" t="6218" r="50000" b="6865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rcRect l="5405" t="6218" r="50000" b="68655"/>
              <a:stretch>
                <a:fillRect/>
              </a:stretch>
            </p:blipFill>
          </mc:Fallback>
        </mc:AlternateContent>
        <p:spPr>
          <a:xfrm>
            <a:off x="838200" y="1143000"/>
            <a:ext cx="3860800" cy="2895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76800" y="13716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</a:rPr>
              <a:t> Process described by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sz="1800" dirty="0" smtClean="0">
                <a:latin typeface="+mn-lt"/>
              </a:rPr>
              <a:t> complex, parity conserving amplitudes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1800" dirty="0" smtClean="0">
              <a:latin typeface="+mn-lt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8</a:t>
            </a:r>
            <a:r>
              <a:rPr lang="en-US" sz="1800" dirty="0" smtClean="0">
                <a:latin typeface="+mn-lt"/>
              </a:rPr>
              <a:t> well-chosen measurements are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needed</a:t>
            </a:r>
            <a:r>
              <a:rPr lang="en-US" sz="1800" dirty="0" smtClean="0">
                <a:latin typeface="+mn-lt"/>
              </a:rPr>
              <a:t> to determine amplitude.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1800" dirty="0" smtClean="0">
              <a:latin typeface="+mn-lt"/>
            </a:endParaRP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solidFill>
                  <a:srgbClr val="00A601"/>
                </a:solidFill>
                <a:latin typeface="+mn-lt"/>
              </a:rPr>
              <a:t>16</a:t>
            </a:r>
            <a:r>
              <a:rPr lang="en-US" sz="1800" dirty="0" smtClean="0">
                <a:latin typeface="+mn-lt"/>
              </a:rPr>
              <a:t> observables will be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measured i</a:t>
            </a:r>
            <a:r>
              <a:rPr lang="en-US" sz="1800" dirty="0" smtClean="0">
                <a:latin typeface="+mn-lt"/>
              </a:rPr>
              <a:t>n CLAS ➠ allows many cross checks.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1261" y="3362980"/>
            <a:ext cx="190773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Λ</a:t>
            </a:r>
            <a:r>
              <a:rPr lang="en-US" sz="1400" dirty="0" smtClean="0">
                <a:latin typeface="+mn-lt"/>
              </a:rPr>
              <a:t> weak decay has large analyzing power</a:t>
            </a:r>
            <a:endParaRPr lang="en-US" sz="1400" dirty="0">
              <a:latin typeface="+mn-lt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8C706D0B-473B-6B46-B382-E54450A77F03}" type="datetime2">
              <a:rPr lang="en-US" smtClean="0"/>
              <a:pPr algn="r" eaLnBrk="1" latinLnBrk="0" hangingPunct="1"/>
              <a:t>Sunday, November 14, 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914400"/>
          </a:xfrm>
        </p:spPr>
        <p:txBody>
          <a:bodyPr wrap="none">
            <a:noAutofit/>
          </a:bodyPr>
          <a:lstStyle/>
          <a:p>
            <a:pPr algn="l"/>
            <a:r>
              <a:rPr lang="en-US" sz="2400" dirty="0" smtClean="0"/>
              <a:t>  Status of the N* program on protons: </a:t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Zapf Dingbats"/>
                <a:cs typeface="Zapf Dingbats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Zapf Dingbats"/>
                <a:cs typeface="Zapf Dingbats"/>
              </a:rPr>
              <a:t>published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2400" dirty="0" smtClean="0">
                <a:solidFill>
                  <a:srgbClr val="4F6228"/>
                </a:solidFill>
                <a:latin typeface="Zapf Dingbats"/>
                <a:ea typeface="Zapf Dingbats"/>
                <a:cs typeface="Zapf Dingbat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ea typeface="Zapf Dingbats"/>
                <a:cs typeface="Zapf Dingbats"/>
              </a:rPr>
              <a:t>- acquired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01" y="1066800"/>
          <a:ext cx="7467599" cy="47975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2"/>
                <a:gridCol w="381001"/>
                <a:gridCol w="381001"/>
                <a:gridCol w="495298"/>
                <a:gridCol w="419104"/>
                <a:gridCol w="393696"/>
                <a:gridCol w="508000"/>
                <a:gridCol w="469907"/>
                <a:gridCol w="380990"/>
                <a:gridCol w="533412"/>
                <a:gridCol w="457201"/>
                <a:gridCol w="457201"/>
                <a:gridCol w="457201"/>
                <a:gridCol w="380985"/>
                <a:gridCol w="381000"/>
                <a:gridCol w="381000"/>
                <a:gridCol w="381000"/>
              </a:tblGrid>
              <a:tr h="283122">
                <a:tc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σ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Σ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P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E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F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G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H</a:t>
                      </a:r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200" b="0" baseline="-25000" dirty="0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x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200" b="0" baseline="-25000" dirty="0" err="1" smtClean="0">
                          <a:latin typeface="Calibri"/>
                          <a:cs typeface="Calibri"/>
                        </a:rPr>
                        <a:t>z</a:t>
                      </a:r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83122">
                <a:tc gridSpan="17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baseline="-25000" dirty="0">
                        <a:latin typeface="Calibri"/>
                        <a:cs typeface="Calibri"/>
                      </a:endParaRPr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pπ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nπ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pη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pη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’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pω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8520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Λ</a:t>
                      </a:r>
                      <a:endParaRPr lang="en-US" sz="12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200" dirty="0" smtClean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692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Calibri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0*</a:t>
                      </a:r>
                      <a:r>
                        <a:rPr lang="en-US" sz="1200" dirty="0" err="1" smtClean="0">
                          <a:latin typeface="+mn-lt"/>
                          <a:cs typeface="Calibri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/>
                          <a:ea typeface="Zapf Dingbats"/>
                          <a:cs typeface="Calibri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+mn-lt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 smtClean="0">
                        <a:solidFill>
                          <a:srgbClr val="0000FF"/>
                        </a:solidFill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Calibri"/>
                          <a:ea typeface="Zapf Dingbats"/>
                          <a:cs typeface="Calibri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  <a:tr h="283122">
                <a:tc gridSpan="17">
                  <a:txBody>
                    <a:bodyPr/>
                    <a:lstStyle/>
                    <a:p>
                      <a:endParaRPr lang="en-US" sz="1200" baseline="30000" dirty="0"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+mn-lt"/>
                          <a:cs typeface="Times New Roman"/>
                        </a:rPr>
                        <a:t>pπ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Tx/>
                        <a:buSzPct val="120000"/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baseline="0" dirty="0" err="1" smtClean="0">
                          <a:latin typeface="+mn-lt"/>
                          <a:cs typeface="Times New Roman"/>
                        </a:rPr>
                        <a:t>pρ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-</a:t>
                      </a:r>
                      <a:r>
                        <a:rPr lang="en-US" sz="1200" baseline="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+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noFill/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Λ</a:t>
                      </a:r>
                      <a:endParaRPr lang="en-US" sz="12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556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D7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D700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BB0"/>
                    </a:solidFill>
                  </a:tcPr>
                </a:tc>
              </a:tr>
              <a:tr h="2831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K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0*</a:t>
                      </a:r>
                      <a:r>
                        <a:rPr lang="en-US" sz="1200" dirty="0" smtClean="0">
                          <a:latin typeface="+mn-lt"/>
                          <a:cs typeface="Times New Roman"/>
                        </a:rPr>
                        <a:t>Σ</a:t>
                      </a:r>
                      <a:r>
                        <a:rPr lang="en-US" sz="1200" baseline="30000" dirty="0" smtClean="0">
                          <a:latin typeface="+mn-lt"/>
                          <a:cs typeface="Times New Roman"/>
                        </a:rPr>
                        <a:t>0</a:t>
                      </a:r>
                      <a:endParaRPr lang="en-US" sz="1200" baseline="30000" dirty="0">
                        <a:latin typeface="+mn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✓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7604-63FA-344A-B83E-DEEA5509742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November 14, 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D6B3-FE09-684A-AF84-5291537553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1600200"/>
            <a:ext cx="34290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981200"/>
            <a:ext cx="1671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rPr>
              <a:t>Proton targets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000" y="4114800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267200"/>
            <a:ext cx="183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800000"/>
                </a:solidFill>
                <a:latin typeface="+mn-lt"/>
                <a:ea typeface="ＭＳ Ｐゴシック" charset="-128"/>
                <a:cs typeface="ＭＳ Ｐゴシック" charset="-128"/>
              </a:rPr>
              <a:t>Neutron targets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3904488"/>
            <a:ext cx="7696200" cy="2057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524000" y="1905000"/>
            <a:ext cx="6858000" cy="1447800"/>
            <a:chOff x="1524000" y="1905000"/>
            <a:chExt cx="6858000" cy="1447800"/>
          </a:xfrm>
        </p:grpSpPr>
        <p:sp>
          <p:nvSpPr>
            <p:cNvPr id="13" name="Oval 12"/>
            <p:cNvSpPr/>
            <p:nvPr/>
          </p:nvSpPr>
          <p:spPr>
            <a:xfrm>
              <a:off x="1524000" y="3048000"/>
              <a:ext cx="381000" cy="228600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743200" y="3048000"/>
              <a:ext cx="381000" cy="228600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543800" y="3048000"/>
              <a:ext cx="838200" cy="304800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200400" y="1905000"/>
              <a:ext cx="381000" cy="22860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Differential cross section of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ＭＳ Ｐゴシック" pitchFamily="-112" charset="-128"/>
                <a:cs typeface="Times New Roman"/>
              </a:rPr>
              <a:t>γ</a:t>
            </a:r>
            <a:r>
              <a:rPr lang="en-US" sz="3600" dirty="0" err="1" smtClean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rPr>
              <a:t>p→K</a:t>
            </a:r>
            <a:r>
              <a:rPr lang="en-US" sz="3600" baseline="30000" dirty="0" smtClean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rPr>
              <a:t>+</a:t>
            </a:r>
            <a:r>
              <a:rPr lang="el-GR" sz="3600" dirty="0" smtClean="0">
                <a:solidFill>
                  <a:srgbClr val="FF0000"/>
                </a:solidFill>
                <a:latin typeface="Arial"/>
                <a:ea typeface="ＭＳ Ｐゴシック" pitchFamily="-112" charset="-128"/>
                <a:cs typeface="Arial"/>
              </a:rPr>
              <a:t>Λ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0A4C-7BB5-0A42-8B81-84DDEB4BEF35}" type="datetime2">
              <a:rPr lang="en-US" smtClean="0"/>
              <a:pPr/>
              <a:t>Sunday, November 14, 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680" b="53088"/>
          <a:stretch>
            <a:fillRect/>
          </a:stretch>
        </p:blipFill>
        <p:spPr>
          <a:xfrm>
            <a:off x="228600" y="1066800"/>
            <a:ext cx="4327525" cy="502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46232"/>
          <a:stretch>
            <a:fillRect/>
          </a:stretch>
        </p:blipFill>
        <p:spPr>
          <a:xfrm>
            <a:off x="4664075" y="1371600"/>
            <a:ext cx="4327525" cy="502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50800" y="15367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06654" y="895290"/>
            <a:ext cx="6272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Bonn-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Gatchina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Coupled Channel Analysis, arXiv:1009.4803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6172200"/>
            <a:ext cx="381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latin typeface="+mn-lt"/>
              </a:rPr>
              <a:t>M. Mc </a:t>
            </a:r>
            <a:r>
              <a:rPr lang="en-US" sz="1200" b="0" i="1" dirty="0" err="1" smtClean="0">
                <a:latin typeface="+mn-lt"/>
              </a:rPr>
              <a:t>Cracken</a:t>
            </a:r>
            <a:r>
              <a:rPr lang="en-US" sz="1200" b="0" i="1" dirty="0" smtClean="0">
                <a:latin typeface="+mn-lt"/>
              </a:rPr>
              <a:t> et al. (CLAS), Phys. </a:t>
            </a:r>
            <a:r>
              <a:rPr lang="en-US" sz="1200" b="0" i="1" dirty="0" smtClean="0">
                <a:latin typeface="Calibri"/>
                <a:cs typeface="Calibri"/>
              </a:rPr>
              <a:t>Rev. C 81, 025201</a:t>
            </a:r>
            <a:r>
              <a:rPr lang="en-US" sz="1200" b="0" i="1" dirty="0" smtClean="0">
                <a:latin typeface="+mn-lt"/>
              </a:rPr>
              <a:t>, 2010</a:t>
            </a:r>
            <a:endParaRPr lang="en-US" sz="1200" b="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Recoil polarization P</a:t>
            </a:r>
            <a:r>
              <a:rPr lang="en-US" sz="3600" baseline="-25000" dirty="0" smtClean="0"/>
              <a:t>Λ</a:t>
            </a:r>
            <a:r>
              <a:rPr lang="en-US" sz="3600" dirty="0" smtClean="0"/>
              <a:t> for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n-US" sz="3600" dirty="0" err="1" smtClean="0">
                <a:solidFill>
                  <a:srgbClr val="FF0000"/>
                </a:solidFill>
              </a:rPr>
              <a:t>p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3600" dirty="0" err="1" smtClean="0">
                <a:solidFill>
                  <a:srgbClr val="FF0000"/>
                </a:solidFill>
              </a:rPr>
              <a:t>K</a:t>
            </a:r>
            <a:r>
              <a:rPr lang="en-US" sz="3600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3600" dirty="0" err="1" smtClean="0">
                <a:solidFill>
                  <a:srgbClr val="FF0000"/>
                </a:solidFill>
              </a:rPr>
              <a:t>Λ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→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K</a:t>
            </a:r>
            <a:r>
              <a:rPr lang="en-US" sz="3600" baseline="30000" dirty="0" err="1" smtClean="0">
                <a:solidFill>
                  <a:srgbClr val="000000"/>
                </a:solidFill>
              </a:rPr>
              <a:t>+</a:t>
            </a:r>
            <a:r>
              <a:rPr lang="en-US" sz="3600" dirty="0" err="1" smtClean="0">
                <a:solidFill>
                  <a:srgbClr val="000000"/>
                </a:solidFill>
              </a:rPr>
              <a:t>pπ</a:t>
            </a:r>
            <a:r>
              <a:rPr lang="en-US" sz="3600" baseline="30000" dirty="0" smtClean="0">
                <a:solidFill>
                  <a:srgbClr val="000000"/>
                </a:solidFill>
              </a:rPr>
              <a:t>-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F875-7245-3E45-A4CC-3CBF1DFEB3B2}" type="datetime2">
              <a:rPr lang="en-US" smtClean="0"/>
              <a:pPr/>
              <a:t>Sunday, November 14, 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5C40-FF3F-BE42-91B6-73550BB13C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47483"/>
          <a:stretch>
            <a:fillRect/>
          </a:stretch>
        </p:blipFill>
        <p:spPr>
          <a:xfrm>
            <a:off x="161925" y="952518"/>
            <a:ext cx="4333875" cy="5524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52174"/>
          <a:stretch>
            <a:fillRect/>
          </a:stretch>
        </p:blipFill>
        <p:spPr>
          <a:xfrm>
            <a:off x="4505325" y="1219200"/>
            <a:ext cx="4333875" cy="50799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654800" y="228600"/>
            <a:ext cx="203200" cy="1588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6200001"/>
            <a:ext cx="3810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latin typeface="+mn-lt"/>
              </a:rPr>
              <a:t>M. Mc </a:t>
            </a:r>
            <a:r>
              <a:rPr lang="en-US" sz="1200" b="0" i="1" dirty="0" err="1" smtClean="0">
                <a:latin typeface="+mn-lt"/>
              </a:rPr>
              <a:t>Cracken</a:t>
            </a:r>
            <a:r>
              <a:rPr lang="en-US" sz="1200" b="0" i="1" dirty="0" smtClean="0">
                <a:latin typeface="+mn-lt"/>
              </a:rPr>
              <a:t> et al. (CLAS), Phys. </a:t>
            </a:r>
            <a:r>
              <a:rPr lang="en-US" sz="1200" b="0" i="1" dirty="0" smtClean="0">
                <a:latin typeface="Calibri"/>
                <a:cs typeface="Calibri"/>
              </a:rPr>
              <a:t>Rev. C 81, 025201</a:t>
            </a:r>
            <a:r>
              <a:rPr lang="en-US" sz="1200" b="0" i="1" dirty="0" smtClean="0">
                <a:latin typeface="+mn-lt"/>
              </a:rPr>
              <a:t>, 2010</a:t>
            </a:r>
            <a:endParaRPr lang="en-US" sz="1200" b="0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838200"/>
            <a:ext cx="6272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Bonn-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Gatchina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Coupled Channel Analysis, arXiv:1009.4803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67045</TotalTime>
  <Words>2602</Words>
  <Application>Microsoft Macintosh PowerPoint</Application>
  <PresentationFormat>On-screen Show (4:3)</PresentationFormat>
  <Paragraphs>676</Paragraphs>
  <Slides>26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1_Office Theme</vt:lpstr>
      <vt:lpstr>2_Office Theme</vt:lpstr>
      <vt:lpstr>5_Office Theme</vt:lpstr>
      <vt:lpstr>Slide 1</vt:lpstr>
      <vt:lpstr>Outline</vt:lpstr>
      <vt:lpstr>Why do we study excited nucleons?</vt:lpstr>
      <vt:lpstr>Baryon spectrum in LQCD and dynamical coupling</vt:lpstr>
      <vt:lpstr>Slide 5</vt:lpstr>
      <vt:lpstr>Complete experiments in KΛ and KΣ production</vt:lpstr>
      <vt:lpstr>  Status of the N* program on protons:          ✔ - published,  ✔ - acquired</vt:lpstr>
      <vt:lpstr>Differential cross section of γp→K+Λ</vt:lpstr>
      <vt:lpstr>Recoil polarization PΛ for γp→K+Λ → K+pπ- </vt:lpstr>
      <vt:lpstr>Polarization transfer γp     K+Λ =&gt; Cx, Cz</vt:lpstr>
      <vt:lpstr>Double spin asymmetry E with FROST</vt:lpstr>
      <vt:lpstr>  Status of single meson production on protons &amp; neutrons           ✔ - published,  ✔ - acquired, ✔ - in preparation</vt:lpstr>
      <vt:lpstr>Beam asymmetry Σ for  γn➙pπ-</vt:lpstr>
      <vt:lpstr>Electroexcitation of lowest S=0 baryon states</vt:lpstr>
      <vt:lpstr>1st through 3rd nucleon resonance regions</vt:lpstr>
      <vt:lpstr>Legendre Moments for ep→eNπ </vt:lpstr>
      <vt:lpstr>Slide 17</vt:lpstr>
      <vt:lpstr>  Emergence of the “Roper” N(1440)P11 </vt:lpstr>
      <vt:lpstr>Slide 19</vt:lpstr>
      <vt:lpstr>Transition charge density of the “Roper”</vt:lpstr>
      <vt:lpstr>Helicity amplitudes for γpN(1520)D13</vt:lpstr>
      <vt:lpstr>Slide 22</vt:lpstr>
      <vt:lpstr>Helicity amplitudes for γpN(1535)S11</vt:lpstr>
      <vt:lpstr>N* resonance studies in ep      epπ+π-</vt:lpstr>
      <vt:lpstr>Resonance Transitions at 12 GeV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Volker Burkert</cp:lastModifiedBy>
  <cp:revision>1053</cp:revision>
  <cp:lastPrinted>2010-10-01T13:38:12Z</cp:lastPrinted>
  <dcterms:created xsi:type="dcterms:W3CDTF">2010-11-14T14:45:07Z</dcterms:created>
  <dcterms:modified xsi:type="dcterms:W3CDTF">2010-11-14T14:50:23Z</dcterms:modified>
</cp:coreProperties>
</file>