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embeddings/Microsoft_Equation8.bin" ContentType="application/vnd.openxmlformats-officedocument.oleObject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embeddings/Microsoft_Equation12.bin" ContentType="application/vnd.openxmlformats-officedocument.oleObject"/>
  <Override PartName="/ppt/embeddings/Microsoft_Equation20.bin" ContentType="application/vnd.openxmlformats-officedocument.oleObject"/>
  <Override PartName="/ppt/notesSlides/notesSlide15.xml" ContentType="application/vnd.openxmlformats-officedocument.presentationml.notesSlide+xml"/>
  <Override PartName="/ppt/embeddings/Microsoft_Equation19.bin" ContentType="application/vnd.openxmlformats-officedocument.oleObject"/>
  <Override PartName="/ppt/embeddings/Microsoft_Equation11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tags/tag9.xml" ContentType="application/vnd.openxmlformats-officedocument.presentationml.tags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18.bin" ContentType="application/vnd.openxmlformats-officedocument.oleObject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embeddings/Microsoft_Equation3.bin" ContentType="application/vnd.openxmlformats-officedocument.oleObject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Default Extension="xml" ContentType="application/xml"/>
  <Override PartName="/ppt/embeddings/Microsoft_Equation14.bin" ContentType="application/vnd.openxmlformats-officedocument.oleObject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tags/tag4.xml" ContentType="application/vnd.openxmlformats-officedocument.presentationml.tags+xml"/>
  <Override PartName="/ppt/slides/slide14.xml" ContentType="application/vnd.openxmlformats-officedocument.presentationml.slide+xml"/>
  <Override PartName="/ppt/embeddings/Microsoft_Equation10.bin" ContentType="application/vnd.openxmlformats-officedocument.oleObject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embeddings/Microsoft_Equation13.bin" ContentType="application/vnd.openxmlformats-officedocument.oleObject"/>
  <Override PartName="/ppt/theme/theme1.xml" ContentType="application/vnd.openxmlformats-officedocument.them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embeddings/Microsoft_Equation17.bin" ContentType="application/vnd.openxmlformats-officedocument.oleObject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6" r:id="rId27"/>
    <p:sldId id="283" r:id="rId28"/>
    <p:sldId id="284" r:id="rId29"/>
    <p:sldId id="285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0C146"/>
    <a:srgbClr val="EAED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364" autoAdjust="0"/>
    <p:restoredTop sz="90938" autoAdjust="0"/>
  </p:normalViewPr>
  <p:slideViewPr>
    <p:cSldViewPr snapToGrid="0" snapToObjects="1">
      <p:cViewPr>
        <p:scale>
          <a:sx n="100" d="100"/>
          <a:sy n="100" d="100"/>
        </p:scale>
        <p:origin x="-53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handoutMaster" Target="handoutMasters/handoutMaster1.xml"/><Relationship Id="rId31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ict"/><Relationship Id="rId3" Type="http://schemas.openxmlformats.org/officeDocument/2006/relationships/image" Target="../media/image8.pict"/><Relationship Id="rId1" Type="http://schemas.openxmlformats.org/officeDocument/2006/relationships/image" Target="../media/image6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ict"/><Relationship Id="rId1" Type="http://schemas.openxmlformats.org/officeDocument/2006/relationships/image" Target="../media/image12.pict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ict"/><Relationship Id="rId4" Type="http://schemas.openxmlformats.org/officeDocument/2006/relationships/image" Target="../media/image19.pict"/><Relationship Id="rId10" Type="http://schemas.openxmlformats.org/officeDocument/2006/relationships/image" Target="../media/image25.pict"/><Relationship Id="rId5" Type="http://schemas.openxmlformats.org/officeDocument/2006/relationships/image" Target="../media/image20.pict"/><Relationship Id="rId7" Type="http://schemas.openxmlformats.org/officeDocument/2006/relationships/image" Target="../media/image22.pict"/><Relationship Id="rId1" Type="http://schemas.openxmlformats.org/officeDocument/2006/relationships/image" Target="../media/image16.pict"/><Relationship Id="rId2" Type="http://schemas.openxmlformats.org/officeDocument/2006/relationships/image" Target="../media/image17.pict"/><Relationship Id="rId9" Type="http://schemas.openxmlformats.org/officeDocument/2006/relationships/image" Target="../media/image24.pict"/><Relationship Id="rId3" Type="http://schemas.openxmlformats.org/officeDocument/2006/relationships/image" Target="../media/image18.pict"/><Relationship Id="rId6" Type="http://schemas.openxmlformats.org/officeDocument/2006/relationships/image" Target="../media/image21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ict"/><Relationship Id="rId1" Type="http://schemas.openxmlformats.org/officeDocument/2006/relationships/image" Target="../media/image42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E2864-1B6C-5E48-9DEB-896E55E71CD3}" type="datetimeFigureOut">
              <a:rPr lang="en-US" smtClean="0"/>
              <a:t>10/14/10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86F5C-B5D9-5C4B-A2BB-9C70D16A60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2F074-67AD-7043-A60F-BC77F2A59F7A}" type="datetimeFigureOut">
              <a:rPr lang="en-US" smtClean="0"/>
              <a:t>10/13/10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AD42D-1BF0-294E-9CF6-7468855806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IPD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ksi</a:t>
            </a:r>
            <a:r>
              <a:rPr lang="en-US" baseline="0" dirty="0" smtClean="0"/>
              <a:t>=0 because Heisenberg uncertainty principle forbids a simultaneous exact measurements of x and the longitudinal position of quarks. </a:t>
            </a:r>
            <a:r>
              <a:rPr lang="en-US" baseline="0" dirty="0" err="1" smtClean="0"/>
              <a:t>IPDs</a:t>
            </a:r>
            <a:r>
              <a:rPr lang="en-US" baseline="0" dirty="0" smtClean="0"/>
              <a:t> provide information of the position space of quarks carrying a certain momentum fraction 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4A2B9-3590-754E-8671-6E2DBD12650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AE83A2-29FC-6E45-8183-8D31D698E82E}" type="slidenum">
              <a:rPr lang="en-US"/>
              <a:pPr/>
              <a:t>25</a:t>
            </a:fld>
            <a:endParaRPr lang="en-US"/>
          </a:p>
        </p:txBody>
      </p:sp>
      <p:sp>
        <p:nvSpPr>
          <p:cNvPr id="5734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335"/>
            <a:ext cx="5031887" cy="4111994"/>
          </a:xfrm>
        </p:spPr>
        <p:txBody>
          <a:bodyPr/>
          <a:lstStyle/>
          <a:p>
            <a:r>
              <a:rPr lang="en-US" sz="800" dirty="0"/>
              <a:t>This SSA which appears as a sin2\phi moment in the cross section, was first SSA measured in </a:t>
            </a:r>
            <a:r>
              <a:rPr lang="en-US" sz="800" dirty="0" err="1"/>
              <a:t>electroproducion</a:t>
            </a:r>
            <a:r>
              <a:rPr lang="en-US" sz="800" dirty="0"/>
              <a:t> and  first measurement at HERMES, </a:t>
            </a:r>
          </a:p>
          <a:p>
            <a:r>
              <a:rPr lang="en-US" sz="800" dirty="0"/>
              <a:t>Shows no effect.</a:t>
            </a:r>
          </a:p>
          <a:p>
            <a:r>
              <a:rPr lang="en-US" sz="800" dirty="0"/>
              <a:t>The theory calculations came later which were consistent with that measurement indicating that asymmetry is large</a:t>
            </a:r>
          </a:p>
          <a:p>
            <a:r>
              <a:rPr lang="en-US" sz="800" dirty="0"/>
              <a:t>Only in the valence region at large x. preliminary CLAS data indeed indicate that the asymmetry may be large at large x.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B649A-4805-914E-8261-3A9318443759}" type="slidenum">
              <a:rPr lang="en-US"/>
              <a:pPr/>
              <a:t>26</a:t>
            </a:fld>
            <a:endParaRPr lang="en-US"/>
          </a:p>
        </p:txBody>
      </p:sp>
      <p:sp>
        <p:nvSpPr>
          <p:cNvPr id="592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336"/>
            <a:ext cx="5031887" cy="411355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latin typeface="Tahoma" pitchFamily="-10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441C6-464C-1349-BFBC-73956A924F69}" type="slidenum">
              <a:rPr lang="en-US"/>
              <a:pPr/>
              <a:t>27</a:t>
            </a:fld>
            <a:endParaRPr lang="en-US"/>
          </a:p>
        </p:txBody>
      </p:sp>
      <p:sp>
        <p:nvSpPr>
          <p:cNvPr id="575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336"/>
            <a:ext cx="5031887" cy="411355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A8F3E-80B0-2542-8DCA-FFB7529B380D}" type="slidenum">
              <a:rPr lang="en-US"/>
              <a:pPr/>
              <a:t>28</a:t>
            </a:fld>
            <a:endParaRPr lang="en-US"/>
          </a:p>
        </p:txBody>
      </p:sp>
      <p:sp>
        <p:nvSpPr>
          <p:cNvPr id="558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B0B20-AD64-1E47-9E52-B8E87EAED139}" type="slidenum">
              <a:rPr lang="en-US"/>
              <a:pPr/>
              <a:t>29</a:t>
            </a:fld>
            <a:endParaRPr lang="en-US"/>
          </a:p>
        </p:txBody>
      </p:sp>
      <p:sp>
        <p:nvSpPr>
          <p:cNvPr id="5775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5"/>
            <a:ext cx="5028787" cy="4111994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Significant effect predicted in the target fragmentation region, in particular for baryons (target remnant also asymmetric)</a:t>
            </a:r>
          </a:p>
          <a:p>
            <a:pPr>
              <a:spcBef>
                <a:spcPct val="0"/>
              </a:spcBef>
            </a:pPr>
            <a:r>
              <a:rPr lang="en-US"/>
              <a:t>The same data set was used to produce projections for the target fragmentation.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521AF-E072-5A42-B51B-7A5EFE31DAB6}" type="slidenum">
              <a:rPr lang="en-US"/>
              <a:pPr/>
              <a:t>30</a:t>
            </a:fld>
            <a:endParaRPr lang="en-US"/>
          </a:p>
        </p:txBody>
      </p:sp>
      <p:sp>
        <p:nvSpPr>
          <p:cNvPr id="489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28F0F-628C-EC41-882F-D517D1885677}" type="slidenum">
              <a:rPr lang="en-US"/>
              <a:pPr/>
              <a:t>7</a:t>
            </a:fld>
            <a:endParaRPr lang="en-US"/>
          </a:p>
        </p:txBody>
      </p:sp>
      <p:sp>
        <p:nvSpPr>
          <p:cNvPr id="519170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 anchor="b">
            <a:prstTxWarp prst="textNoShape">
              <a:avLst/>
            </a:prstTxWarp>
          </a:bodyPr>
          <a:lstStyle/>
          <a:p>
            <a:pPr algn="r" defTabSz="914501"/>
            <a:endParaRPr lang="en-US" sz="1200" dirty="0"/>
          </a:p>
        </p:txBody>
      </p:sp>
      <p:sp>
        <p:nvSpPr>
          <p:cNvPr id="51917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519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5"/>
            <a:ext cx="5028787" cy="4111994"/>
          </a:xfrm>
        </p:spPr>
        <p:txBody>
          <a:bodyPr/>
          <a:lstStyle/>
          <a:p>
            <a:endParaRPr lang="en-US" sz="8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Sivers effect provides evidence for the orbital motion of quarks inside a transversely polarized nucleon: the quark’s angular motion generates a left-right density difference, causing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-quarks to favor “left” and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-quarks “right”.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AD42D-1BF0-294E-9CF6-74688558065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080E4-DA8D-0A40-816B-9E31410E8414}" type="slidenum">
              <a:rPr lang="en-US"/>
              <a:pPr/>
              <a:t>18</a:t>
            </a:fld>
            <a:endParaRPr lang="en-US"/>
          </a:p>
        </p:txBody>
      </p:sp>
      <p:sp>
        <p:nvSpPr>
          <p:cNvPr id="484354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b">
            <a:prstTxWarp prst="textNoShape">
              <a:avLst/>
            </a:prstTxWarp>
          </a:bodyPr>
          <a:lstStyle/>
          <a:p>
            <a:pPr algn="r" defTabSz="914501"/>
            <a:endParaRPr lang="en-US" sz="12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4355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b">
            <a:prstTxWarp prst="textNoShape">
              <a:avLst/>
            </a:prstTxWarp>
          </a:bodyPr>
          <a:lstStyle/>
          <a:p>
            <a:pPr algn="r" defTabSz="914501"/>
            <a:endParaRPr lang="en-US" sz="12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435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6300"/>
          </a:xfrm>
          <a:ln/>
        </p:spPr>
      </p:sp>
      <p:sp>
        <p:nvSpPr>
          <p:cNvPr id="484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4335"/>
            <a:ext cx="5028787" cy="4111994"/>
          </a:xfrm>
        </p:spPr>
        <p:txBody>
          <a:bodyPr lIns="91406" tIns="45703" rIns="91406" bIns="45703"/>
          <a:lstStyle/>
          <a:p>
            <a:endParaRPr lang="en-US" sz="10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D29F3-C104-BE46-8BB9-607C268FFF2B}" type="slidenum">
              <a:rPr lang="en-US"/>
              <a:pPr/>
              <a:t>19</a:t>
            </a:fld>
            <a:endParaRPr lang="en-US"/>
          </a:p>
        </p:txBody>
      </p:sp>
      <p:sp>
        <p:nvSpPr>
          <p:cNvPr id="546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507" y="4345896"/>
            <a:ext cx="5034987" cy="411199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4319F-CDE7-DE45-AF5F-2C0FC5D3F171}" type="slidenum">
              <a:rPr lang="en-US"/>
              <a:pPr/>
              <a:t>20</a:t>
            </a:fld>
            <a:endParaRPr lang="en-US"/>
          </a:p>
        </p:txBody>
      </p:sp>
      <p:sp>
        <p:nvSpPr>
          <p:cNvPr id="52121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08" rIns="91415" bIns="45708" anchor="b">
            <a:prstTxWarp prst="textNoShape">
              <a:avLst/>
            </a:prstTxWarp>
          </a:bodyPr>
          <a:lstStyle/>
          <a:p>
            <a:pPr algn="r" defTabSz="914501"/>
            <a:endParaRPr lang="en-US" sz="1200" dirty="0"/>
          </a:p>
        </p:txBody>
      </p:sp>
      <p:sp>
        <p:nvSpPr>
          <p:cNvPr id="521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3959" indent="-223959"/>
            <a:endParaRPr lang="en-US" sz="10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DAD6F-62CB-DC43-8F96-098F4923B1FB}" type="slidenum">
              <a:rPr lang="en-US"/>
              <a:pPr/>
              <a:t>21</a:t>
            </a:fld>
            <a:endParaRPr lang="en-US"/>
          </a:p>
        </p:txBody>
      </p:sp>
      <p:sp>
        <p:nvSpPr>
          <p:cNvPr id="573442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 anchor="b">
            <a:prstTxWarp prst="textNoShape">
              <a:avLst/>
            </a:prstTxWarp>
          </a:bodyPr>
          <a:lstStyle/>
          <a:p>
            <a:pPr algn="r" defTabSz="914485"/>
            <a:endParaRPr lang="en-US" sz="1200" dirty="0"/>
          </a:p>
        </p:txBody>
      </p:sp>
      <p:sp>
        <p:nvSpPr>
          <p:cNvPr id="57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73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C5207-25FD-CB4A-89D9-E2CD6B848977}" type="slidenum">
              <a:rPr lang="en-US"/>
              <a:pPr/>
              <a:t>22</a:t>
            </a:fld>
            <a:endParaRPr lang="en-US"/>
          </a:p>
        </p:txBody>
      </p:sp>
      <p:sp>
        <p:nvSpPr>
          <p:cNvPr id="575490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 anchor="b">
            <a:prstTxWarp prst="textNoShape">
              <a:avLst/>
            </a:prstTxWarp>
          </a:bodyPr>
          <a:lstStyle/>
          <a:p>
            <a:pPr algn="r" defTabSz="914485"/>
            <a:endParaRPr lang="en-US" sz="1200" dirty="0"/>
          </a:p>
        </p:txBody>
      </p:sp>
      <p:sp>
        <p:nvSpPr>
          <p:cNvPr id="57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0B5ED-B595-7F4F-BEF6-1103DD588C27}" type="slidenum">
              <a:rPr lang="en-US"/>
              <a:pPr/>
              <a:t>23</a:t>
            </a:fld>
            <a:endParaRPr lang="en-US"/>
          </a:p>
        </p:txBody>
      </p:sp>
      <p:sp>
        <p:nvSpPr>
          <p:cNvPr id="584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57" y="4344336"/>
            <a:ext cx="5031887" cy="411355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>
              <a:latin typeface="Tahoma" pitchFamily="-10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90BD1F-AE52-B142-89AA-4F829119757A}" type="datetime1">
              <a:rPr lang="en-US" smtClean="0"/>
              <a:t>10/14/10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D2553-6403-7E4E-8748-B8526CDB16C3}" type="datetime1">
              <a:rPr lang="en-US" smtClean="0"/>
              <a:t>10/14/10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276DB-BFA2-B349-B1D7-D95842A5F371}" type="datetime1">
              <a:rPr lang="en-US" smtClean="0"/>
              <a:t>10/14/10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302A8-A137-D742-95BA-104F5E36E237}" type="datetime1">
              <a:rPr lang="en-US" smtClean="0"/>
              <a:t>10/14/10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696E5-CCA2-914C-BB74-D3AF0C891FCE}" type="datetime1">
              <a:rPr lang="en-US" smtClean="0"/>
              <a:t>10/14/10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1DC23-F57F-A142-838B-0532BD824279}" type="datetime1">
              <a:rPr lang="en-US" smtClean="0"/>
              <a:t>10/14/10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11AC98-79FA-6140-B7CC-1188E7BEAA21}" type="datetime1">
              <a:rPr lang="en-US" smtClean="0"/>
              <a:t>10/14/10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CF2F8A-509F-E146-AD71-7754C3B47967}" type="datetime1">
              <a:rPr lang="en-US" smtClean="0"/>
              <a:t>10/14/10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B0404-D4F2-CB4A-92AA-896B23EE77B6}" type="datetime1">
              <a:rPr lang="en-US" smtClean="0"/>
              <a:t>10/14/10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D4BBD5-0D87-2449-97B1-41B1839F90EE}" type="datetime1">
              <a:rPr lang="en-US" smtClean="0"/>
              <a:t>10/14/10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79F6A650-57EC-5648-9D34-32321156E544}" type="datetime1">
              <a:rPr lang="en-US" smtClean="0"/>
              <a:t>10/14/10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D3BA6ADE-93EA-544E-907D-B338A725D9D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7" Type="http://schemas.openxmlformats.org/officeDocument/2006/relationships/oleObject" Target="../embeddings/Microsoft_Equation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tiff"/><Relationship Id="rId6" Type="http://schemas.openxmlformats.org/officeDocument/2006/relationships/oleObject" Target="../embeddings/Microsoft_Equation1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3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9.bin"/><Relationship Id="rId5" Type="http://schemas.openxmlformats.org/officeDocument/2006/relationships/image" Target="../media/image54.tiff"/><Relationship Id="rId7" Type="http://schemas.openxmlformats.org/officeDocument/2006/relationships/image" Target="../media/image56.tif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6" Type="http://schemas.openxmlformats.org/officeDocument/2006/relationships/image" Target="../media/image5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3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62.wmf"/><Relationship Id="rId4" Type="http://schemas.openxmlformats.org/officeDocument/2006/relationships/image" Target="../media/image60.w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5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4" Type="http://schemas.openxmlformats.org/officeDocument/2006/relationships/slideLayout" Target="../slideLayouts/slideLayout2.xml"/><Relationship Id="rId10" Type="http://schemas.openxmlformats.org/officeDocument/2006/relationships/image" Target="../media/image67.png"/><Relationship Id="rId5" Type="http://schemas.openxmlformats.org/officeDocument/2006/relationships/notesSlide" Target="../notesSlides/notesSlide5.xml"/><Relationship Id="rId7" Type="http://schemas.openxmlformats.org/officeDocument/2006/relationships/image" Target="../media/image64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9" Type="http://schemas.openxmlformats.org/officeDocument/2006/relationships/image" Target="../media/image66.wmf"/><Relationship Id="rId3" Type="http://schemas.openxmlformats.org/officeDocument/2006/relationships/tags" Target="../tags/tag6.xml"/><Relationship Id="rId6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3.bin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7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6" Type="http://schemas.openxmlformats.org/officeDocument/2006/relationships/oleObject" Target="../embeddings/Microsoft_Equation1.bin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5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wmf"/><Relationship Id="rId3" Type="http://schemas.openxmlformats.org/officeDocument/2006/relationships/image" Target="../media/image75.wmf"/><Relationship Id="rId5" Type="http://schemas.openxmlformats.org/officeDocument/2006/relationships/image" Target="../media/image7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4" Type="http://schemas.openxmlformats.org/officeDocument/2006/relationships/slideLayout" Target="../slideLayouts/slideLayout2.xml"/><Relationship Id="rId10" Type="http://schemas.openxmlformats.org/officeDocument/2006/relationships/image" Target="../media/image81.wmf"/><Relationship Id="rId5" Type="http://schemas.openxmlformats.org/officeDocument/2006/relationships/notesSlide" Target="../notesSlides/notesSlide10.xml"/><Relationship Id="rId7" Type="http://schemas.openxmlformats.org/officeDocument/2006/relationships/image" Target="../media/image78.jpe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9" Type="http://schemas.openxmlformats.org/officeDocument/2006/relationships/image" Target="../media/image80.png"/><Relationship Id="rId3" Type="http://schemas.openxmlformats.org/officeDocument/2006/relationships/tags" Target="../tags/tag10.xml"/><Relationship Id="rId6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df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7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9" Type="http://schemas.openxmlformats.org/officeDocument/2006/relationships/image" Target="../media/image88.png"/><Relationship Id="rId3" Type="http://schemas.openxmlformats.org/officeDocument/2006/relationships/image" Target="../media/image84.jpeg"/><Relationship Id="rId6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0.bin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90.wmf"/><Relationship Id="rId7" Type="http://schemas.openxmlformats.org/officeDocument/2006/relationships/hyperlink" Target="http://www.slac.stanford.edu/spires/find/wwwhepau/wwwscan?rawcmd=fin+%22Pasquini,%20B.%22" TargetMode="External"/><Relationship Id="rId1" Type="http://schemas.openxmlformats.org/officeDocument/2006/relationships/vmlDrawing" Target="../drawings/vmlDrawing6.vml"/><Relationship Id="rId2" Type="http://schemas.openxmlformats.org/officeDocument/2006/relationships/tags" Target="../tags/tag11.xml"/><Relationship Id="rId9" Type="http://schemas.openxmlformats.org/officeDocument/2006/relationships/image" Target="../media/image92.png"/><Relationship Id="rId3" Type="http://schemas.openxmlformats.org/officeDocument/2006/relationships/slideLayout" Target="../slideLayouts/slideLayout2.xml"/><Relationship Id="rId6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5.wmf"/><Relationship Id="rId4" Type="http://schemas.openxmlformats.org/officeDocument/2006/relationships/image" Target="../media/image93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5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6.jpeg"/><Relationship Id="rId5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5.bin"/><Relationship Id="rId4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tiff"/><Relationship Id="rId5" Type="http://schemas.openxmlformats.org/officeDocument/2006/relationships/oleObject" Target="../embeddings/Microsoft_Equation4.bin"/></Relationships>
</file>

<file path=ppt/slides/_rels/slide5.xml.rels><?xml version="1.0" encoding="UTF-8" standalone="yes"?>
<Relationships xmlns="http://schemas.openxmlformats.org/package/2006/relationships"><Relationship Id="rId14" Type="http://schemas.openxmlformats.org/officeDocument/2006/relationships/oleObject" Target="../embeddings/Microsoft_Equation13.bin"/><Relationship Id="rId4" Type="http://schemas.openxmlformats.org/officeDocument/2006/relationships/image" Target="../media/image27.tiff"/><Relationship Id="rId7" Type="http://schemas.openxmlformats.org/officeDocument/2006/relationships/oleObject" Target="../embeddings/Microsoft_Equation6.bin"/><Relationship Id="rId11" Type="http://schemas.openxmlformats.org/officeDocument/2006/relationships/oleObject" Target="../embeddings/Microsoft_Equation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tiff"/><Relationship Id="rId16" Type="http://schemas.openxmlformats.org/officeDocument/2006/relationships/oleObject" Target="../embeddings/Microsoft_Equation15.bin"/><Relationship Id="rId8" Type="http://schemas.openxmlformats.org/officeDocument/2006/relationships/oleObject" Target="../embeddings/Microsoft_Equation7.bin"/><Relationship Id="rId13" Type="http://schemas.openxmlformats.org/officeDocument/2006/relationships/oleObject" Target="../embeddings/Microsoft_Equation12.bin"/><Relationship Id="rId10" Type="http://schemas.openxmlformats.org/officeDocument/2006/relationships/oleObject" Target="../embeddings/Microsoft_Equation9.bin"/><Relationship Id="rId5" Type="http://schemas.openxmlformats.org/officeDocument/2006/relationships/image" Target="../media/image28.tiff"/><Relationship Id="rId15" Type="http://schemas.openxmlformats.org/officeDocument/2006/relationships/oleObject" Target="../embeddings/Microsoft_Equation14.bin"/><Relationship Id="rId12" Type="http://schemas.openxmlformats.org/officeDocument/2006/relationships/oleObject" Target="../embeddings/Microsoft_Equation11.bin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Microsoft_Equation8.bin"/><Relationship Id="rId3" Type="http://schemas.openxmlformats.org/officeDocument/2006/relationships/image" Target="../media/image26.tiff"/><Relationship Id="rId18" Type="http://schemas.openxmlformats.org/officeDocument/2006/relationships/oleObject" Target="../embeddings/Microsoft_Equation1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4" Type="http://schemas.openxmlformats.org/officeDocument/2006/relationships/notesSlide" Target="../notesSlides/notesSlide2.xml"/><Relationship Id="rId10" Type="http://schemas.openxmlformats.org/officeDocument/2006/relationships/image" Target="../media/image37.png"/><Relationship Id="rId5" Type="http://schemas.openxmlformats.org/officeDocument/2006/relationships/image" Target="../media/image32.wmf"/><Relationship Id="rId7" Type="http://schemas.openxmlformats.org/officeDocument/2006/relationships/image" Target="../media/image34.wmf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9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6" Type="http://schemas.openxmlformats.org/officeDocument/2006/relationships/image" Target="../media/image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3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1671638"/>
            <a:ext cx="8275638" cy="1069975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Transverse Momentum Dependent Distributions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</a:rPr>
              <a:t>Exploring the transverse structure of the nucleon (not only spin)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8598" y="3125788"/>
            <a:ext cx="6601515" cy="274660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</a:rPr>
              <a:t>rd</a:t>
            </a:r>
            <a:r>
              <a:rPr lang="en-US" dirty="0" smtClean="0">
                <a:solidFill>
                  <a:srgbClr val="0000FF"/>
                </a:solidFill>
              </a:rPr>
              <a:t> international workshop on nucleon structure @ Large Bjorken x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Jefferson Lab, Newport News, VA</a:t>
            </a:r>
          </a:p>
          <a:p>
            <a:pPr algn="ctr"/>
            <a:endParaRPr lang="en-US" dirty="0" smtClean="0"/>
          </a:p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Friday 15 October 2010</a:t>
            </a:r>
          </a:p>
          <a:p>
            <a:pPr algn="ctr"/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Kawtar Hafidi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 algn="ctr"/>
            <a:endParaRPr lang="en-US" dirty="0">
              <a:solidFill>
                <a:srgbClr val="1515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4938"/>
            <a:ext cx="4851400" cy="5508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Kaon Sivers amplitude - </a:t>
            </a:r>
            <a:r>
              <a:rPr lang="en-US" dirty="0" smtClean="0">
                <a:solidFill>
                  <a:srgbClr val="0000FF"/>
                </a:solidFill>
              </a:rPr>
              <a:t>HERMES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Sivers-Kaon-HERMES.tiff"/>
          <p:cNvPicPr>
            <a:picLocks noChangeAspect="1"/>
          </p:cNvPicPr>
          <p:nvPr/>
        </p:nvPicPr>
        <p:blipFill>
          <a:blip r:embed="rId2">
            <a:alphaModFix/>
            <a:lum bright="-12000" contrast="35000"/>
          </a:blip>
          <a:srcRect/>
          <a:stretch>
            <a:fillRect/>
          </a:stretch>
        </p:blipFill>
        <p:spPr>
          <a:xfrm>
            <a:off x="1009650" y="876300"/>
            <a:ext cx="7124700" cy="5842000"/>
          </a:xfrm>
          <a:prstGeom prst="rect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8" name="Straight Connector 7"/>
          <p:cNvCxnSpPr/>
          <p:nvPr/>
        </p:nvCxnSpPr>
        <p:spPr bwMode="auto">
          <a:xfrm rot="5400000">
            <a:off x="-1911350" y="3797300"/>
            <a:ext cx="5842000" cy="1588"/>
          </a:xfrm>
          <a:prstGeom prst="line">
            <a:avLst/>
          </a:prstGeom>
          <a:noFill/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58738"/>
            <a:ext cx="4292600" cy="6016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What is going on with kaons?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Sivers-K-pi-difference-HERMES.tiff"/>
          <p:cNvPicPr>
            <a:picLocks noChangeAspect="1"/>
          </p:cNvPicPr>
          <p:nvPr/>
        </p:nvPicPr>
        <p:blipFill>
          <a:blip r:embed="rId3">
            <a:lum bright="1000" contrast="42000"/>
          </a:blip>
          <a:stretch>
            <a:fillRect/>
          </a:stretch>
        </p:blipFill>
        <p:spPr>
          <a:xfrm>
            <a:off x="5740400" y="796361"/>
            <a:ext cx="3165475" cy="3877239"/>
          </a:xfrm>
          <a:prstGeom prst="rect">
            <a:avLst/>
          </a:prstGeom>
        </p:spPr>
      </p:pic>
      <p:pic>
        <p:nvPicPr>
          <p:cNvPr id="7" name="Picture 6" descr="Sivers-Kplus-HERMES.tiff"/>
          <p:cNvPicPr>
            <a:picLocks noChangeAspect="1"/>
          </p:cNvPicPr>
          <p:nvPr/>
        </p:nvPicPr>
        <p:blipFill>
          <a:blip r:embed="rId4">
            <a:lum bright="-5000" contrast="29000"/>
          </a:blip>
          <a:stretch>
            <a:fillRect/>
          </a:stretch>
        </p:blipFill>
        <p:spPr>
          <a:xfrm>
            <a:off x="2704973" y="1016000"/>
            <a:ext cx="3538665" cy="3327401"/>
          </a:xfrm>
          <a:prstGeom prst="rect">
            <a:avLst/>
          </a:prstGeom>
        </p:spPr>
      </p:pic>
      <p:pic>
        <p:nvPicPr>
          <p:cNvPr id="8" name="Picture 7" descr="Sivers-pi-plus-HERMES.tiff"/>
          <p:cNvPicPr>
            <a:picLocks noChangeAspect="1"/>
          </p:cNvPicPr>
          <p:nvPr/>
        </p:nvPicPr>
        <p:blipFill>
          <a:blip r:embed="rId5">
            <a:lum bright="3000" contrast="16000"/>
          </a:blip>
          <a:stretch>
            <a:fillRect/>
          </a:stretch>
        </p:blipFill>
        <p:spPr>
          <a:xfrm>
            <a:off x="38101" y="965201"/>
            <a:ext cx="3426142" cy="33528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38173" y="776514"/>
          <a:ext cx="1104900" cy="315686"/>
        </p:xfrm>
        <a:graphic>
          <a:graphicData uri="http://schemas.openxmlformats.org/presentationml/2006/ole">
            <p:oleObj spid="_x0000_s38914" name="Equation" r:id="rId6" imgW="711200" imgH="203200" progId="Equation.3">
              <p:embed/>
            </p:oleObj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581525" y="776288"/>
          <a:ext cx="1085850" cy="315912"/>
        </p:xfrm>
        <a:graphic>
          <a:graphicData uri="http://schemas.openxmlformats.org/presentationml/2006/ole">
            <p:oleObj spid="_x0000_s38915" name="Equation" r:id="rId7" imgW="698500" imgH="2032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9701" y="4546481"/>
            <a:ext cx="4629910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Non trivial role of sea quarks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Fragmentation functions do not cancel 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in the ratio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Higher twist effects?</a:t>
            </a:r>
          </a:p>
          <a:p>
            <a:endParaRPr lang="en-US" dirty="0"/>
          </a:p>
        </p:txBody>
      </p:sp>
      <p:pic>
        <p:nvPicPr>
          <p:cNvPr id="12" name="Picture 11" descr="Strange-sea-HERMES.tiff"/>
          <p:cNvPicPr>
            <a:picLocks noChangeAspect="1"/>
          </p:cNvPicPr>
          <p:nvPr/>
        </p:nvPicPr>
        <p:blipFill>
          <a:blip r:embed="rId8">
            <a:lum bright="10000" contrast="31000"/>
          </a:blip>
          <a:stretch>
            <a:fillRect/>
          </a:stretch>
        </p:blipFill>
        <p:spPr>
          <a:xfrm>
            <a:off x="4807710" y="4610100"/>
            <a:ext cx="4326892" cy="224535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7340600" y="1993900"/>
            <a:ext cx="1079500" cy="12827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769100" y="5372100"/>
            <a:ext cx="1079500" cy="128270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6" name="Straight Arrow Connector 15"/>
          <p:cNvCxnSpPr>
            <a:stCxn id="13" idx="4"/>
            <a:endCxn id="14" idx="0"/>
          </p:cNvCxnSpPr>
          <p:nvPr/>
        </p:nvCxnSpPr>
        <p:spPr bwMode="auto">
          <a:xfrm rot="5400000">
            <a:off x="6546850" y="4038600"/>
            <a:ext cx="2095500" cy="5715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22238"/>
            <a:ext cx="2400300" cy="6270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dependence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Sivers-K-pi-difference-Q2-HERMES.tiff"/>
          <p:cNvPicPr>
            <a:picLocks noChangeAspect="1"/>
          </p:cNvPicPr>
          <p:nvPr/>
        </p:nvPicPr>
        <p:blipFill>
          <a:blip r:embed="rId2">
            <a:lum bright="-10000" contrast="40000"/>
          </a:blip>
          <a:stretch>
            <a:fillRect/>
          </a:stretch>
        </p:blipFill>
        <p:spPr>
          <a:xfrm>
            <a:off x="2870200" y="0"/>
            <a:ext cx="6273800" cy="3237111"/>
          </a:xfrm>
          <a:prstGeom prst="rect">
            <a:avLst/>
          </a:prstGeom>
        </p:spPr>
      </p:pic>
      <p:pic>
        <p:nvPicPr>
          <p:cNvPr id="7" name="Picture 6" descr="Sivers-K-and-pi-Q2-HERMES.tiff"/>
          <p:cNvPicPr>
            <a:picLocks noChangeAspect="1"/>
          </p:cNvPicPr>
          <p:nvPr/>
        </p:nvPicPr>
        <p:blipFill>
          <a:blip r:embed="rId3">
            <a:lum bright="-1000" contrast="25000"/>
          </a:blip>
          <a:stretch>
            <a:fillRect/>
          </a:stretch>
        </p:blipFill>
        <p:spPr>
          <a:xfrm>
            <a:off x="965200" y="3263515"/>
            <a:ext cx="6845300" cy="359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100" y="2894183"/>
            <a:ext cx="339016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Hint of Q</a:t>
            </a:r>
            <a:r>
              <a:rPr lang="en-US" baseline="30000" dirty="0" smtClean="0"/>
              <a:t>2</a:t>
            </a:r>
            <a:r>
              <a:rPr lang="en-US" dirty="0" smtClean="0"/>
              <a:t> dependence for kaons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0025" y="725488"/>
            <a:ext cx="8574087" cy="5022850"/>
            <a:chOff x="391" y="945"/>
            <a:chExt cx="5401" cy="3164"/>
          </a:xfrm>
        </p:grpSpPr>
        <p:pic>
          <p:nvPicPr>
            <p:cNvPr id="7" name="Picture 10" descr="sivers_hermes"/>
            <p:cNvPicPr>
              <a:picLocks noChangeAspect="1" noChangeArrowheads="1"/>
            </p:cNvPicPr>
            <p:nvPr/>
          </p:nvPicPr>
          <p:blipFill>
            <a:blip r:embed="rId2">
              <a:lum bright="-1000" contrast="20000"/>
            </a:blip>
            <a:srcRect/>
            <a:stretch>
              <a:fillRect/>
            </a:stretch>
          </p:blipFill>
          <p:spPr bwMode="auto">
            <a:xfrm>
              <a:off x="391" y="945"/>
              <a:ext cx="5401" cy="3164"/>
            </a:xfrm>
            <a:prstGeom prst="rect">
              <a:avLst/>
            </a:prstGeom>
            <a:noFill/>
          </p:spPr>
        </p:pic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2791" y="1049"/>
              <a:ext cx="192" cy="240"/>
            </a:xfrm>
            <a:prstGeom prst="irregularSeal1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10" tIns="45706" rIns="91410" bIns="45706" anchor="ctr">
              <a:prstTxWarp prst="textNoShape">
                <a:avLst/>
              </a:prstTxWarp>
            </a:bodyPr>
            <a:lstStyle/>
            <a:p>
              <a:pPr algn="ctr"/>
              <a:r>
                <a:rPr lang="it-IT" sz="1000"/>
                <a:t>new</a:t>
              </a: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2743" y="2345"/>
              <a:ext cx="192" cy="240"/>
            </a:xfrm>
            <a:prstGeom prst="irregularSeal1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1410" tIns="45706" rIns="91410" bIns="45706" anchor="ctr">
              <a:prstTxWarp prst="textNoShape">
                <a:avLst/>
              </a:prstTxWarp>
            </a:bodyPr>
            <a:lstStyle/>
            <a:p>
              <a:pPr algn="ctr"/>
              <a:r>
                <a:rPr lang="it-IT" sz="1000"/>
                <a:t>new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134938"/>
            <a:ext cx="4765675" cy="6016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COMPASS-HERMES Proton Sivers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2900" y="5638800"/>
            <a:ext cx="71508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1515"/>
                </a:solidFill>
              </a:rPr>
              <a:t>HERMES and COMPASS have the same sign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COMPASS is a factor of two smaller than HERMES for positive hadrons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9238" y="356156"/>
            <a:ext cx="248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Anna Martin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85738"/>
            <a:ext cx="5041900" cy="690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Possible </a:t>
            </a:r>
            <a:r>
              <a:rPr lang="en-US" dirty="0" smtClean="0"/>
              <a:t>W</a:t>
            </a:r>
            <a:r>
              <a:rPr lang="en-US" dirty="0" smtClean="0"/>
              <a:t> dependence of Sivers 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37" descr="sivers_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204" y="1117600"/>
            <a:ext cx="8316396" cy="4826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69745" y="5574268"/>
            <a:ext cx="248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Anna Martin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9538"/>
            <a:ext cx="4584700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Transverse SSA in pp scattering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 b="156"/>
          <a:stretch>
            <a:fillRect/>
          </a:stretch>
        </p:blipFill>
        <p:spPr bwMode="auto">
          <a:xfrm>
            <a:off x="1984375" y="939800"/>
            <a:ext cx="70104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 rot="16200000">
            <a:off x="1313658" y="2115343"/>
            <a:ext cx="1020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" pitchFamily="-106" charset="0"/>
              </a:rPr>
              <a:t>A</a:t>
            </a:r>
            <a:r>
              <a:rPr lang="en-US" sz="2800" baseline="-25000" dirty="0">
                <a:latin typeface="Calibri" pitchFamily="-106" charset="0"/>
              </a:rPr>
              <a:t>N</a:t>
            </a:r>
            <a:r>
              <a:rPr lang="en-US" sz="2800" dirty="0">
                <a:latin typeface="Calibri" pitchFamily="-106" charset="0"/>
              </a:rPr>
              <a:t>(%)</a:t>
            </a:r>
          </a:p>
        </p:txBody>
      </p:sp>
      <p:graphicFrame>
        <p:nvGraphicFramePr>
          <p:cNvPr id="43010" name="Object 8"/>
          <p:cNvGraphicFramePr>
            <a:graphicFrameLocks noChangeAspect="1"/>
          </p:cNvGraphicFramePr>
          <p:nvPr/>
        </p:nvGraphicFramePr>
        <p:xfrm>
          <a:off x="7242175" y="269875"/>
          <a:ext cx="1752600" cy="479425"/>
        </p:xfrm>
        <a:graphic>
          <a:graphicData uri="http://schemas.openxmlformats.org/presentationml/2006/ole">
            <p:oleObj spid="_x0000_s43010" name="Equation" r:id="rId4" imgW="977760" imgH="26640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400" y="1460500"/>
            <a:ext cx="2037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 available models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predict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goes</a:t>
            </a:r>
          </a:p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o zero at high</a:t>
            </a:r>
          </a:p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values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" y="2997200"/>
            <a:ext cx="190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Hard scale is given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y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11" name="Picture 10" descr="AN-diagram-HERMES.tiff"/>
          <p:cNvPicPr>
            <a:picLocks noChangeAspect="1"/>
          </p:cNvPicPr>
          <p:nvPr/>
        </p:nvPicPr>
        <p:blipFill>
          <a:blip r:embed="rId5"/>
          <a:srcRect l="3333" t="3467"/>
          <a:stretch>
            <a:fillRect/>
          </a:stretch>
        </p:blipFill>
        <p:spPr>
          <a:xfrm>
            <a:off x="21345" y="3992563"/>
            <a:ext cx="4896730" cy="2860675"/>
          </a:xfrm>
          <a:prstGeom prst="rect">
            <a:avLst/>
          </a:prstGeom>
        </p:spPr>
      </p:pic>
      <p:pic>
        <p:nvPicPr>
          <p:cNvPr id="12" name="Picture 11" descr="AUT-exp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00" y="4012013"/>
            <a:ext cx="3549650" cy="1208754"/>
          </a:xfrm>
          <a:prstGeom prst="rect">
            <a:avLst/>
          </a:prstGeom>
        </p:spPr>
      </p:pic>
      <p:pic>
        <p:nvPicPr>
          <p:cNvPr id="13" name="Picture 12" descr="AN-HERME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900" y="5262104"/>
            <a:ext cx="3721100" cy="10450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27300" y="30607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51400" y="30734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24700" y="30861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RHIC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HERMES-A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11200"/>
            <a:ext cx="4241800" cy="5765800"/>
          </a:xfrm>
          <a:prstGeom prst="rect">
            <a:avLst/>
          </a:prstGeom>
        </p:spPr>
      </p:pic>
      <p:pic>
        <p:nvPicPr>
          <p:cNvPr id="7" name="Picture 6" descr="AN-pp.tiff"/>
          <p:cNvPicPr>
            <a:picLocks noChangeAspect="1"/>
          </p:cNvPicPr>
          <p:nvPr/>
        </p:nvPicPr>
        <p:blipFill>
          <a:blip r:embed="rId3">
            <a:lum bright="10000" contrast="20000"/>
          </a:blip>
          <a:stretch>
            <a:fillRect/>
          </a:stretch>
        </p:blipFill>
        <p:spPr>
          <a:xfrm>
            <a:off x="4622799" y="1060451"/>
            <a:ext cx="4371975" cy="2994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6519" y="4323834"/>
            <a:ext cx="468589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151515"/>
                </a:solidFill>
              </a:rPr>
              <a:t> A</a:t>
            </a:r>
            <a:r>
              <a:rPr lang="en-US" baseline="-25000" dirty="0" smtClean="0">
                <a:solidFill>
                  <a:srgbClr val="151515"/>
                </a:solidFill>
              </a:rPr>
              <a:t>N</a:t>
            </a:r>
            <a:r>
              <a:rPr lang="en-US" dirty="0" smtClean="0">
                <a:solidFill>
                  <a:srgbClr val="151515"/>
                </a:solidFill>
              </a:rPr>
              <a:t> in pp scattering is larger than </a:t>
            </a:r>
            <a:r>
              <a:rPr lang="en-US" dirty="0" err="1" smtClean="0">
                <a:solidFill>
                  <a:srgbClr val="151515"/>
                </a:solidFill>
              </a:rPr>
              <a:t>ep</a:t>
            </a:r>
            <a:r>
              <a:rPr lang="en-US" dirty="0" smtClean="0">
                <a:solidFill>
                  <a:srgbClr val="151515"/>
                </a:solidFill>
              </a:rPr>
              <a:t> scattering</a:t>
            </a:r>
          </a:p>
          <a:p>
            <a:pPr>
              <a:buFont typeface="Wingdings" charset="2"/>
              <a:buChar char="q"/>
            </a:pPr>
            <a:endParaRPr lang="en-US" dirty="0" smtClean="0">
              <a:solidFill>
                <a:srgbClr val="151515"/>
              </a:solidFill>
            </a:endParaRP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rgbClr val="151515"/>
                </a:solidFill>
              </a:rPr>
              <a:t> </a:t>
            </a:r>
            <a:r>
              <a:rPr lang="en-US" dirty="0" err="1" smtClean="0">
                <a:solidFill>
                  <a:srgbClr val="151515"/>
                </a:solidFill>
              </a:rPr>
              <a:t>u</a:t>
            </a:r>
            <a:r>
              <a:rPr lang="en-US" dirty="0" smtClean="0">
                <a:solidFill>
                  <a:srgbClr val="151515"/>
                </a:solidFill>
              </a:rPr>
              <a:t>-quark dominance in </a:t>
            </a:r>
            <a:r>
              <a:rPr lang="en-US" dirty="0" err="1" smtClean="0">
                <a:solidFill>
                  <a:srgbClr val="151515"/>
                </a:solidFill>
              </a:rPr>
              <a:t>ep</a:t>
            </a:r>
            <a:r>
              <a:rPr lang="en-US" dirty="0" smtClean="0">
                <a:solidFill>
                  <a:srgbClr val="151515"/>
                </a:solidFill>
              </a:rPr>
              <a:t> scattering might </a:t>
            </a:r>
          </a:p>
          <a:p>
            <a:r>
              <a:rPr lang="en-US" dirty="0" smtClean="0">
                <a:solidFill>
                  <a:srgbClr val="151515"/>
                </a:solidFill>
              </a:rPr>
              <a:t>explain the small </a:t>
            </a:r>
            <a:r>
              <a:rPr lang="en-US" dirty="0" err="1" smtClean="0">
                <a:solidFill>
                  <a:srgbClr val="151515"/>
                </a:solidFill>
              </a:rPr>
              <a:t>π</a:t>
            </a:r>
            <a:r>
              <a:rPr lang="en-US" baseline="30000" dirty="0" smtClean="0">
                <a:solidFill>
                  <a:srgbClr val="151515"/>
                </a:solidFill>
              </a:rPr>
              <a:t>-</a:t>
            </a:r>
            <a:r>
              <a:rPr lang="en-US" dirty="0" smtClean="0">
                <a:solidFill>
                  <a:srgbClr val="151515"/>
                </a:solidFill>
              </a:rPr>
              <a:t> asymmetry</a:t>
            </a:r>
            <a:endParaRPr lang="en-US" dirty="0">
              <a:solidFill>
                <a:srgbClr val="15151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000" y="124480"/>
            <a:ext cx="482981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51515"/>
                </a:solidFill>
              </a:rPr>
              <a:t>Comparing </a:t>
            </a:r>
            <a:r>
              <a:rPr lang="en-US" sz="2800" dirty="0" err="1" smtClean="0">
                <a:solidFill>
                  <a:srgbClr val="151515"/>
                </a:solidFill>
              </a:rPr>
              <a:t>ep</a:t>
            </a:r>
            <a:r>
              <a:rPr lang="en-US" sz="2800" dirty="0" smtClean="0">
                <a:solidFill>
                  <a:srgbClr val="151515"/>
                </a:solidFill>
              </a:rPr>
              <a:t> and pp scattering </a:t>
            </a:r>
            <a:endParaRPr lang="en-US" sz="2800" dirty="0">
              <a:solidFill>
                <a:srgbClr val="15151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2731" y="27253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Lopez Ruiz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4152900" cy="5254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Comparing inclusive to SIDIS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UT-inclusiv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49"/>
            <a:ext cx="8994775" cy="5182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500" y="5861606"/>
            <a:ext cx="265970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51515"/>
                </a:solidFill>
              </a:rPr>
              <a:t>A</a:t>
            </a:r>
            <a:r>
              <a:rPr lang="en-US" baseline="-25000" dirty="0" smtClean="0">
                <a:solidFill>
                  <a:srgbClr val="151515"/>
                </a:solidFill>
              </a:rPr>
              <a:t>N</a:t>
            </a:r>
            <a:r>
              <a:rPr lang="en-US" dirty="0" smtClean="0">
                <a:solidFill>
                  <a:srgbClr val="151515"/>
                </a:solidFill>
              </a:rPr>
              <a:t> resembles Sivers effect</a:t>
            </a:r>
            <a:endParaRPr lang="en-US" dirty="0">
              <a:solidFill>
                <a:srgbClr val="15151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2731" y="27253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Lopez Ruiz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E5EAA8-6899-984D-9DD2-C398906A2876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483332" name="Slide Number Placeholder 2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1BA73A5-4E8F-9440-AEE5-42B53DC1A975}" type="slidenum">
              <a:rPr lang="en-US" sz="1400">
                <a:ea typeface="ＭＳ Ｐゴシック" pitchFamily="-106" charset="-128"/>
                <a:cs typeface="ＭＳ Ｐゴシック" pitchFamily="-106" charset="-128"/>
              </a:rPr>
              <a:pPr algn="r"/>
              <a:t>18</a:t>
            </a:fld>
            <a:endParaRPr lang="en-US" sz="14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3335" name="Slide Number Placeholder 4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2A7886C-1C50-6649-8C62-D247734B3BED}" type="slidenum">
              <a:rPr lang="en-US" sz="1400">
                <a:ea typeface="ＭＳ Ｐゴシック" pitchFamily="-106" charset="-128"/>
                <a:cs typeface="ＭＳ Ｐゴシック" pitchFamily="-106" charset="-128"/>
              </a:rPr>
              <a:pPr algn="r"/>
              <a:t>18</a:t>
            </a:fld>
            <a:endParaRPr lang="en-US" sz="14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891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400" y="50800"/>
            <a:ext cx="6985000" cy="533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Longitudinal Target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SSA measurements at CLAS </a:t>
            </a:r>
          </a:p>
        </p:txBody>
      </p:sp>
      <p:sp>
        <p:nvSpPr>
          <p:cNvPr id="483358" name="Text Box 30"/>
          <p:cNvSpPr txBox="1">
            <a:spLocks noChangeArrowheads="1"/>
          </p:cNvSpPr>
          <p:nvPr/>
        </p:nvSpPr>
        <p:spPr bwMode="auto">
          <a:xfrm>
            <a:off x="811252" y="5476141"/>
            <a:ext cx="657103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 No indication of Collins effect for π</a:t>
            </a:r>
            <a:r>
              <a:rPr lang="en-US" sz="2400" baseline="30000" dirty="0" smtClean="0">
                <a:solidFill>
                  <a:schemeClr val="tx2">
                    <a:lumMod val="50000"/>
                  </a:schemeClr>
                </a:solidFill>
              </a:rPr>
              <a:t>0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 Non-zero negative asymmetry for charged pions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948" y="653534"/>
            <a:ext cx="29941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Kotzinian-Mulders asymmetry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(Worm gear)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14" y="1341437"/>
            <a:ext cx="7747000" cy="40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8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104356" y="804862"/>
            <a:ext cx="2738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407" name="Rectangle 39"/>
          <p:cNvSpPr>
            <a:spLocks noChangeArrowheads="1"/>
          </p:cNvSpPr>
          <p:nvPr/>
        </p:nvSpPr>
        <p:spPr bwMode="auto">
          <a:xfrm>
            <a:off x="7001429" y="1419120"/>
            <a:ext cx="214257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CLAS-2009 (E05-113)</a:t>
            </a: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 dirty="0"/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-14289"/>
            <a:ext cx="2141537" cy="143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7762914" y="2298700"/>
            <a:ext cx="9804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HERMES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e16e1c_xcomp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905000"/>
            <a:ext cx="5880100" cy="4038600"/>
          </a:xfrm>
          <a:prstGeom prst="rect">
            <a:avLst/>
          </a:prstGeom>
          <a:noFill/>
        </p:spPr>
      </p:pic>
      <p:sp>
        <p:nvSpPr>
          <p:cNvPr id="54579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5334000" cy="6397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/>
              <a:t>Beam SSA: A</a:t>
            </a:r>
            <a:r>
              <a:rPr lang="en-US" sz="2800" baseline="-25000" dirty="0"/>
              <a:t>LU</a:t>
            </a:r>
            <a:r>
              <a:rPr lang="en-US" sz="2800" dirty="0"/>
              <a:t>  from CLAS @ JLab</a:t>
            </a: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4191000" y="2438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0.5&lt;z&lt;0.8</a:t>
            </a:r>
          </a:p>
        </p:txBody>
      </p:sp>
      <p:sp>
        <p:nvSpPr>
          <p:cNvPr id="545797" name="Text Box 5"/>
          <p:cNvSpPr txBox="1">
            <a:spLocks noChangeArrowheads="1"/>
          </p:cNvSpPr>
          <p:nvPr/>
        </p:nvSpPr>
        <p:spPr bwMode="auto">
          <a:xfrm>
            <a:off x="5967413" y="4953000"/>
            <a:ext cx="31242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151515"/>
                </a:solidFill>
              </a:rPr>
              <a:t>Beam SSA from </a:t>
            </a:r>
            <a:r>
              <a:rPr lang="en-US" b="1" dirty="0">
                <a:solidFill>
                  <a:srgbClr val="FF0000"/>
                </a:solidFill>
              </a:rPr>
              <a:t>hadronization  </a:t>
            </a:r>
            <a:r>
              <a:rPr lang="en-US" b="1" dirty="0">
                <a:solidFill>
                  <a:srgbClr val="151515"/>
                </a:solidFill>
              </a:rPr>
              <a:t>(Collins effect) by Schweitzer et al. </a:t>
            </a:r>
          </a:p>
        </p:txBody>
      </p:sp>
      <p:sp>
        <p:nvSpPr>
          <p:cNvPr id="545798" name="Line 6"/>
          <p:cNvSpPr>
            <a:spLocks noChangeShapeType="1"/>
          </p:cNvSpPr>
          <p:nvPr/>
        </p:nvSpPr>
        <p:spPr bwMode="auto">
          <a:xfrm flipH="1" flipV="1">
            <a:off x="5257800" y="44196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" y="1295400"/>
            <a:ext cx="5410200" cy="3352800"/>
            <a:chOff x="144" y="816"/>
            <a:chExt cx="3408" cy="2112"/>
          </a:xfrm>
        </p:grpSpPr>
        <p:sp>
          <p:nvSpPr>
            <p:cNvPr id="545800" name="Text Box 8"/>
            <p:cNvSpPr txBox="1">
              <a:spLocks noChangeArrowheads="1"/>
            </p:cNvSpPr>
            <p:nvPr/>
          </p:nvSpPr>
          <p:spPr bwMode="auto">
            <a:xfrm>
              <a:off x="144" y="816"/>
              <a:ext cx="240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151515"/>
                  </a:solidFill>
                </a:rPr>
                <a:t>Photon Sivers Effect </a:t>
              </a:r>
              <a:r>
                <a:rPr lang="en-US" b="1" dirty="0" err="1">
                  <a:solidFill>
                    <a:srgbClr val="151515"/>
                  </a:solidFill>
                </a:rPr>
                <a:t>Afanasev</a:t>
              </a:r>
              <a:r>
                <a:rPr lang="en-US" b="1" dirty="0">
                  <a:solidFill>
                    <a:srgbClr val="151515"/>
                  </a:solidFill>
                </a:rPr>
                <a:t> &amp; Carlson, Metz &amp; Schlegel</a:t>
              </a:r>
            </a:p>
          </p:txBody>
        </p:sp>
        <p:sp>
          <p:nvSpPr>
            <p:cNvPr id="545801" name="Line 9"/>
            <p:cNvSpPr>
              <a:spLocks noChangeShapeType="1"/>
            </p:cNvSpPr>
            <p:nvPr/>
          </p:nvSpPr>
          <p:spPr bwMode="auto">
            <a:xfrm flipH="1">
              <a:off x="816" y="1296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802" name="Freeform 10"/>
            <p:cNvSpPr>
              <a:spLocks/>
            </p:cNvSpPr>
            <p:nvPr/>
          </p:nvSpPr>
          <p:spPr bwMode="auto">
            <a:xfrm>
              <a:off x="672" y="1728"/>
              <a:ext cx="2880" cy="1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2" y="480"/>
                </a:cxn>
                <a:cxn ang="0">
                  <a:pos x="1392" y="816"/>
                </a:cxn>
                <a:cxn ang="0">
                  <a:pos x="2256" y="1056"/>
                </a:cxn>
                <a:cxn ang="0">
                  <a:pos x="2880" y="1200"/>
                </a:cxn>
              </a:cxnLst>
              <a:rect l="0" t="0" r="r" b="b"/>
              <a:pathLst>
                <a:path w="2880" h="1200">
                  <a:moveTo>
                    <a:pt x="0" y="0"/>
                  </a:moveTo>
                  <a:cubicBezTo>
                    <a:pt x="220" y="172"/>
                    <a:pt x="440" y="344"/>
                    <a:pt x="672" y="480"/>
                  </a:cubicBezTo>
                  <a:cubicBezTo>
                    <a:pt x="904" y="616"/>
                    <a:pt x="1128" y="720"/>
                    <a:pt x="1392" y="816"/>
                  </a:cubicBezTo>
                  <a:cubicBezTo>
                    <a:pt x="1656" y="912"/>
                    <a:pt x="2008" y="992"/>
                    <a:pt x="2256" y="1056"/>
                  </a:cubicBezTo>
                  <a:cubicBezTo>
                    <a:pt x="2504" y="1120"/>
                    <a:pt x="2692" y="1160"/>
                    <a:pt x="2880" y="1200"/>
                  </a:cubicBezTo>
                </a:path>
              </a:pathLst>
            </a:cu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990600" y="1219200"/>
            <a:ext cx="8001000" cy="2903538"/>
            <a:chOff x="672" y="763"/>
            <a:chExt cx="4944" cy="1829"/>
          </a:xfrm>
        </p:grpSpPr>
        <p:sp>
          <p:nvSpPr>
            <p:cNvPr id="545804" name="Line 12"/>
            <p:cNvSpPr>
              <a:spLocks noChangeShapeType="1"/>
            </p:cNvSpPr>
            <p:nvPr/>
          </p:nvSpPr>
          <p:spPr bwMode="auto">
            <a:xfrm flipH="1">
              <a:off x="3360" y="1632"/>
              <a:ext cx="384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805" name="Text Box 13"/>
            <p:cNvSpPr txBox="1">
              <a:spLocks noChangeArrowheads="1"/>
            </p:cNvSpPr>
            <p:nvPr/>
          </p:nvSpPr>
          <p:spPr bwMode="auto">
            <a:xfrm>
              <a:off x="3744" y="1200"/>
              <a:ext cx="1872" cy="7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151515"/>
                  </a:solidFill>
                </a:rPr>
                <a:t>Beam SSA from </a:t>
              </a:r>
              <a:r>
                <a:rPr lang="en-US" b="1" dirty="0">
                  <a:solidFill>
                    <a:srgbClr val="FF0000"/>
                  </a:solidFill>
                </a:rPr>
                <a:t>initial distribution</a:t>
              </a:r>
              <a:r>
                <a:rPr lang="en-US" b="1" dirty="0">
                  <a:solidFill>
                    <a:schemeClr val="accent2"/>
                  </a:solidFill>
                </a:rPr>
                <a:t> </a:t>
              </a:r>
              <a:r>
                <a:rPr lang="en-US" sz="1600" b="1" dirty="0">
                  <a:solidFill>
                    <a:srgbClr val="151515"/>
                  </a:solidFill>
                </a:rPr>
                <a:t>(Boer-Mulders TMD)</a:t>
              </a:r>
              <a:r>
                <a:rPr lang="en-US" b="1" dirty="0">
                  <a:solidFill>
                    <a:srgbClr val="151515"/>
                  </a:solidFill>
                </a:rPr>
                <a:t>  </a:t>
              </a:r>
              <a:r>
                <a:rPr lang="en-US" b="1" dirty="0" err="1">
                  <a:solidFill>
                    <a:srgbClr val="151515"/>
                  </a:solidFill>
                </a:rPr>
                <a:t>F.Yuan</a:t>
              </a:r>
              <a:r>
                <a:rPr lang="en-US" b="1" dirty="0">
                  <a:solidFill>
                    <a:srgbClr val="151515"/>
                  </a:solidFill>
                </a:rPr>
                <a:t> using h</a:t>
              </a:r>
              <a:r>
                <a:rPr lang="en-US" b="1" baseline="-25000" dirty="0">
                  <a:solidFill>
                    <a:srgbClr val="151515"/>
                  </a:solidFill>
                </a:rPr>
                <a:t>1</a:t>
              </a:r>
              <a:r>
                <a:rPr lang="en-US" b="1" baseline="30000" dirty="0">
                  <a:solidFill>
                    <a:srgbClr val="151515"/>
                  </a:solidFill>
                  <a:ea typeface="Arial" pitchFamily="-106" charset="0"/>
                  <a:cs typeface="Arial" pitchFamily="-106" charset="0"/>
                </a:rPr>
                <a:t>┴</a:t>
              </a:r>
              <a:r>
                <a:rPr lang="en-US" b="1" dirty="0">
                  <a:solidFill>
                    <a:srgbClr val="151515"/>
                  </a:solidFill>
                </a:rPr>
                <a:t>  from MIT bag model </a:t>
              </a:r>
            </a:p>
          </p:txBody>
        </p:sp>
        <p:sp>
          <p:nvSpPr>
            <p:cNvPr id="545806" name="Freeform 14"/>
            <p:cNvSpPr>
              <a:spLocks/>
            </p:cNvSpPr>
            <p:nvPr/>
          </p:nvSpPr>
          <p:spPr bwMode="auto">
            <a:xfrm>
              <a:off x="672" y="2064"/>
              <a:ext cx="2880" cy="5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8" y="240"/>
                </a:cxn>
                <a:cxn ang="0">
                  <a:pos x="1392" y="336"/>
                </a:cxn>
                <a:cxn ang="0">
                  <a:pos x="2016" y="432"/>
                </a:cxn>
                <a:cxn ang="0">
                  <a:pos x="2736" y="528"/>
                </a:cxn>
              </a:cxnLst>
              <a:rect l="0" t="0" r="r" b="b"/>
              <a:pathLst>
                <a:path w="2736" h="528">
                  <a:moveTo>
                    <a:pt x="0" y="0"/>
                  </a:moveTo>
                  <a:cubicBezTo>
                    <a:pt x="268" y="92"/>
                    <a:pt x="536" y="184"/>
                    <a:pt x="768" y="240"/>
                  </a:cubicBezTo>
                  <a:cubicBezTo>
                    <a:pt x="1000" y="296"/>
                    <a:pt x="1184" y="304"/>
                    <a:pt x="1392" y="336"/>
                  </a:cubicBezTo>
                  <a:cubicBezTo>
                    <a:pt x="1600" y="368"/>
                    <a:pt x="1792" y="400"/>
                    <a:pt x="2016" y="432"/>
                  </a:cubicBezTo>
                  <a:cubicBezTo>
                    <a:pt x="2240" y="464"/>
                    <a:pt x="2488" y="496"/>
                    <a:pt x="2736" y="528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45807" name="Picture 1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47" y="763"/>
              <a:ext cx="201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5809" name="Picture 1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4259263"/>
            <a:ext cx="3192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5810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955800"/>
            <a:ext cx="59436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5812" name="Rectangle 20"/>
          <p:cNvSpPr>
            <a:spLocks noChangeArrowheads="1"/>
          </p:cNvSpPr>
          <p:nvPr/>
        </p:nvSpPr>
        <p:spPr bwMode="auto">
          <a:xfrm>
            <a:off x="4495800" y="22098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3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" y="673100"/>
            <a:ext cx="25225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19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4800" y="6097588"/>
            <a:ext cx="7871064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Comparable π</a:t>
            </a:r>
            <a:r>
              <a:rPr lang="en-US" sz="2000" baseline="300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π</a:t>
            </a:r>
            <a:r>
              <a:rPr lang="en-US" sz="2000" baseline="30000" dirty="0" smtClean="0">
                <a:solidFill>
                  <a:schemeClr val="bg2">
                    <a:lumMod val="10000"/>
                  </a:schemeClr>
                </a:solidFill>
              </a:rPr>
              <a:t>+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BSA indicate small Collins type contributions for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π</a:t>
            </a:r>
            <a:r>
              <a:rPr lang="en-US" sz="2000" baseline="30000" dirty="0" smtClean="0">
                <a:solidFill>
                  <a:schemeClr val="bg2">
                    <a:lumMod val="10000"/>
                  </a:schemeClr>
                </a:solidFill>
              </a:rPr>
              <a:t>+</a:t>
            </a:r>
            <a:endParaRPr lang="en-US" sz="2000" baseline="30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MD-GPD-cartoon.tiff"/>
          <p:cNvPicPr>
            <a:picLocks noChangeAspect="1"/>
          </p:cNvPicPr>
          <p:nvPr/>
        </p:nvPicPr>
        <p:blipFill>
          <a:blip r:embed="rId4"/>
          <a:srcRect l="2381" t="4638" r="47619" b="6155"/>
          <a:stretch>
            <a:fillRect/>
          </a:stretch>
        </p:blipFill>
        <p:spPr>
          <a:xfrm>
            <a:off x="152400" y="1371599"/>
            <a:ext cx="3331087" cy="3251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203200"/>
            <a:ext cx="8915400" cy="5207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200" b="0" dirty="0" smtClean="0">
                <a:solidFill>
                  <a:srgbClr val="0000FF"/>
                </a:solidFill>
                <a:latin typeface="Calibri"/>
                <a:cs typeface="Calibri"/>
              </a:rPr>
              <a:t>Beyond the collinear picture of the nucleon:</a:t>
            </a:r>
            <a:r>
              <a:rPr lang="en-US" sz="22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200" b="0" dirty="0" smtClean="0">
                <a:solidFill>
                  <a:srgbClr val="FF0000"/>
                </a:solidFill>
                <a:latin typeface="Calibri"/>
                <a:cs typeface="Calibri"/>
              </a:rPr>
              <a:t>new </a:t>
            </a:r>
            <a:r>
              <a:rPr lang="en-US" sz="2200" b="0" dirty="0" smtClean="0">
                <a:solidFill>
                  <a:srgbClr val="FF0000"/>
                </a:solidFill>
                <a:latin typeface="Calibri"/>
                <a:cs typeface="Calibri"/>
              </a:rPr>
              <a:t>degrees of freedom in QCD</a:t>
            </a:r>
            <a:endParaRPr lang="en-US" sz="2200" b="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26489" y="6535738"/>
            <a:ext cx="366712" cy="246062"/>
          </a:xfrm>
        </p:spPr>
        <p:txBody>
          <a:bodyPr/>
          <a:lstStyle/>
          <a:p>
            <a:fld id="{691FEADC-2A2A-2444-B795-55766077F7D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13" descr="fig02-2"/>
          <p:cNvPicPr>
            <a:picLocks noChangeAspect="1" noChangeArrowheads="1"/>
          </p:cNvPicPr>
          <p:nvPr/>
        </p:nvPicPr>
        <p:blipFill>
          <a:blip r:embed="rId5"/>
          <a:srcRect l="7251" b="47865"/>
          <a:stretch>
            <a:fillRect/>
          </a:stretch>
        </p:blipFill>
        <p:spPr bwMode="auto">
          <a:xfrm>
            <a:off x="3222434" y="1521392"/>
            <a:ext cx="2568766" cy="22124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37947" y="990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Casual"/>
                <a:cs typeface="Apple Casual"/>
              </a:rPr>
              <a:t>Parton density</a:t>
            </a:r>
            <a:endParaRPr lang="en-US" dirty="0">
              <a:latin typeface="Apple Casual"/>
              <a:cs typeface="Apple Casu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3669268"/>
            <a:ext cx="26482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pple Casual"/>
                <a:cs typeface="Apple Casual"/>
              </a:rPr>
              <a:t>Parton longitudinal momentum </a:t>
            </a:r>
          </a:p>
          <a:p>
            <a:r>
              <a:rPr lang="en-US" sz="1400" dirty="0" smtClean="0">
                <a:latin typeface="Apple Casual"/>
                <a:cs typeface="Apple Casual"/>
              </a:rPr>
              <a:t>distributions is a function of </a:t>
            </a:r>
          </a:p>
          <a:p>
            <a:r>
              <a:rPr lang="en-US" sz="1400" dirty="0" smtClean="0">
                <a:latin typeface="Apple Casual"/>
                <a:cs typeface="Apple Casual"/>
              </a:rPr>
              <a:t>the parton Longitudinal </a:t>
            </a:r>
          </a:p>
          <a:p>
            <a:r>
              <a:rPr lang="en-US" sz="1400" dirty="0" smtClean="0">
                <a:latin typeface="Apple Casual"/>
                <a:cs typeface="Apple Casual"/>
              </a:rPr>
              <a:t>momentum fraction x </a:t>
            </a:r>
            <a:endParaRPr lang="en-US" sz="1400" dirty="0">
              <a:latin typeface="Apple Casual"/>
              <a:cs typeface="Apple Casual"/>
            </a:endParaRPr>
          </a:p>
        </p:txBody>
      </p:sp>
      <p:pic>
        <p:nvPicPr>
          <p:cNvPr id="12" name="Picture 11" descr="TMD-GPD-cartoon.tiff"/>
          <p:cNvPicPr>
            <a:picLocks noChangeAspect="1"/>
          </p:cNvPicPr>
          <p:nvPr/>
        </p:nvPicPr>
        <p:blipFill>
          <a:blip r:embed="rId4"/>
          <a:srcRect l="53571" t="4610" r="1215" b="6817"/>
          <a:stretch>
            <a:fillRect/>
          </a:stretch>
        </p:blipFill>
        <p:spPr>
          <a:xfrm>
            <a:off x="5907475" y="1317617"/>
            <a:ext cx="3084126" cy="3305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476" y="4648200"/>
            <a:ext cx="3172663" cy="584776"/>
          </a:xfrm>
          <a:prstGeom prst="rect">
            <a:avLst/>
          </a:prstGeom>
          <a:solidFill>
            <a:srgbClr val="BBDAE8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pple Casual"/>
                <a:cs typeface="Apple Casual"/>
              </a:rPr>
              <a:t>Transverse Momentum Dependent</a:t>
            </a:r>
          </a:p>
          <a:p>
            <a:r>
              <a:rPr lang="en-US" sz="1600" dirty="0" smtClean="0">
                <a:latin typeface="Apple Casual"/>
                <a:cs typeface="Apple Casual"/>
              </a:rPr>
              <a:t>distribution functions (</a:t>
            </a:r>
            <a:r>
              <a:rPr lang="en-US" sz="1600" dirty="0" smtClean="0">
                <a:solidFill>
                  <a:srgbClr val="FF0000"/>
                </a:solidFill>
                <a:latin typeface="Apple Casual"/>
                <a:cs typeface="Apple Casual"/>
              </a:rPr>
              <a:t>TMD</a:t>
            </a:r>
            <a:r>
              <a:rPr lang="en-US" sz="1600" dirty="0" smtClean="0">
                <a:latin typeface="Apple Casual"/>
                <a:cs typeface="Apple Casual"/>
              </a:rPr>
              <a:t>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3197" y="4648200"/>
            <a:ext cx="3410168" cy="830997"/>
          </a:xfrm>
          <a:prstGeom prst="rect">
            <a:avLst/>
          </a:prstGeom>
          <a:solidFill>
            <a:srgbClr val="BBDAE8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pple Casual"/>
                <a:cs typeface="Apple Casual"/>
              </a:rPr>
              <a:t>Impact parameter dependent PDFs.</a:t>
            </a:r>
          </a:p>
          <a:p>
            <a:r>
              <a:rPr lang="en-US" sz="1600" dirty="0" smtClean="0">
                <a:latin typeface="Apple Casual"/>
                <a:cs typeface="Apple Casual"/>
              </a:rPr>
              <a:t>They are Fourier transform of the </a:t>
            </a:r>
          </a:p>
          <a:p>
            <a:r>
              <a:rPr lang="en-US" sz="1600" dirty="0" smtClean="0">
                <a:latin typeface="Apple Casual"/>
                <a:cs typeface="Apple Casual"/>
              </a:rPr>
              <a:t>t-dependence of </a:t>
            </a:r>
            <a:r>
              <a:rPr lang="en-US" sz="1600" dirty="0" smtClean="0">
                <a:solidFill>
                  <a:srgbClr val="FF0000"/>
                </a:solidFill>
                <a:latin typeface="Apple Casual"/>
                <a:cs typeface="Apple Casual"/>
              </a:rPr>
              <a:t>GPD</a:t>
            </a:r>
            <a:r>
              <a:rPr lang="en-US" sz="1600" dirty="0" smtClean="0">
                <a:latin typeface="Apple Casual"/>
                <a:cs typeface="Apple Casual"/>
              </a:rPr>
              <a:t>s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04800" y="5537776"/>
          <a:ext cx="1918895" cy="558224"/>
        </p:xfrm>
        <a:graphic>
          <a:graphicData uri="http://schemas.openxmlformats.org/presentationml/2006/ole">
            <p:oleObj spid="_x0000_s1026" name="Equation" r:id="rId6" imgW="698500" imgH="203200" progId="Equation.3">
              <p:embed/>
            </p:oleObj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6643688" y="5537200"/>
          <a:ext cx="1709737" cy="558800"/>
        </p:xfrm>
        <a:graphic>
          <a:graphicData uri="http://schemas.openxmlformats.org/presentationml/2006/ole">
            <p:oleObj spid="_x0000_s1027" name="Equation" r:id="rId7" imgW="622300" imgH="203200" progId="Equation.3">
              <p:embed/>
            </p:oleObj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3751263" y="4724400"/>
          <a:ext cx="1397000" cy="558800"/>
        </p:xfrm>
        <a:graphic>
          <a:graphicData uri="http://schemas.openxmlformats.org/presentationml/2006/ole">
            <p:oleObj spid="_x0000_s1028" name="Equation" r:id="rId8" imgW="508000" imgH="203200" progId="Equation.3">
              <p:embed/>
            </p:oleObj>
          </a:graphicData>
        </a:graphic>
      </p:graphicFrame>
      <p:sp>
        <p:nvSpPr>
          <p:cNvPr id="21" name="Left-Right Arrow 20"/>
          <p:cNvSpPr/>
          <p:nvPr/>
        </p:nvSpPr>
        <p:spPr bwMode="auto">
          <a:xfrm>
            <a:off x="2438400" y="5715000"/>
            <a:ext cx="3962399" cy="304800"/>
          </a:xfrm>
          <a:prstGeom prst="leftRightArrow">
            <a:avLst/>
          </a:prstGeom>
          <a:solidFill>
            <a:srgbClr val="5CAD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38600" y="5257800"/>
            <a:ext cx="654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20FD"/>
                </a:solidFill>
              </a:rPr>
              <a:t>?</a:t>
            </a:r>
            <a:endParaRPr lang="en-US" sz="6000" b="1" dirty="0">
              <a:solidFill>
                <a:srgbClr val="FF20F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0" y="914400"/>
            <a:ext cx="749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pple Casual"/>
                <a:cs typeface="Apple Casual"/>
              </a:rPr>
              <a:t>TMDs</a:t>
            </a:r>
            <a:endParaRPr lang="en-US" sz="2000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0400" y="914400"/>
            <a:ext cx="705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pple Casual"/>
                <a:cs typeface="Apple Casual"/>
              </a:rPr>
              <a:t>GPDs</a:t>
            </a:r>
            <a:endParaRPr lang="en-US" sz="2000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D5F6FC-639A-F74E-B08F-B2DC41EC9268}" type="slidenum">
              <a:rPr lang="en-US"/>
              <a:pPr/>
              <a:t>20</a:t>
            </a:fld>
            <a:endParaRPr lang="en-US"/>
          </a:p>
        </p:txBody>
      </p:sp>
      <p:sp>
        <p:nvSpPr>
          <p:cNvPr id="520194" name="Slide Number Placeholder 4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F58C5CC-5335-5A46-85E4-F92155197191}" type="slidenum">
              <a:rPr lang="en-US" sz="1400"/>
              <a:pPr algn="r"/>
              <a:t>20</a:t>
            </a:fld>
            <a:endParaRPr lang="en-US" sz="1400"/>
          </a:p>
        </p:txBody>
      </p:sp>
      <p:sp>
        <p:nvSpPr>
          <p:cNvPr id="520195" name="Text Box 2"/>
          <p:cNvSpPr txBox="1">
            <a:spLocks noChangeArrowheads="1"/>
          </p:cNvSpPr>
          <p:nvPr/>
        </p:nvSpPr>
        <p:spPr bwMode="auto">
          <a:xfrm>
            <a:off x="228600" y="1371600"/>
            <a:ext cx="46482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800100" lvl="1" indent="-342900" eaLnBrk="0" hangingPunct="0">
              <a:buFontTx/>
              <a:buAutoNum type="arabicPeriod"/>
            </a:pPr>
            <a:r>
              <a:rPr lang="en-US" b="1">
                <a:latin typeface="Times" pitchFamily="-106" charset="0"/>
              </a:rPr>
              <a:t>Small field (</a:t>
            </a:r>
            <a:r>
              <a:rPr lang="en-US" b="1" i="1">
                <a:latin typeface="Times" pitchFamily="-106" charset="0"/>
              </a:rPr>
              <a:t>∫Bdl~0.005-0.05Tm</a:t>
            </a:r>
            <a:r>
              <a:rPr lang="en-US" b="1">
                <a:latin typeface="Times" pitchFamily="-106" charset="0"/>
              </a:rPr>
              <a:t>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>
                <a:latin typeface="Times" pitchFamily="-106" charset="0"/>
              </a:rPr>
              <a:t>Small dilution (fraction of events from polarized material)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>
                <a:latin typeface="Times" pitchFamily="-106" charset="0"/>
              </a:rPr>
              <a:t>Less radiation length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>
                <a:solidFill>
                  <a:srgbClr val="FF0000"/>
                </a:solidFill>
                <a:latin typeface="Times" pitchFamily="-106" charset="0"/>
              </a:rPr>
              <a:t>Less nuclear background (no nuclear attenuation)</a:t>
            </a:r>
          </a:p>
          <a:p>
            <a:pPr marL="800100" lvl="1" indent="-342900" eaLnBrk="0" hangingPunct="0">
              <a:buFontTx/>
              <a:buAutoNum type="arabicPeriod"/>
            </a:pPr>
            <a:r>
              <a:rPr lang="en-US" b="1">
                <a:latin typeface="Times" pitchFamily="-106" charset="0"/>
              </a:rPr>
              <a:t>Wider acceptance</a:t>
            </a:r>
            <a:endParaRPr lang="en-US" sz="1400" b="1">
              <a:latin typeface="Times" pitchFamily="-106" charset="0"/>
            </a:endParaRPr>
          </a:p>
        </p:txBody>
      </p:sp>
      <p:sp>
        <p:nvSpPr>
          <p:cNvPr id="5201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5100" y="127000"/>
            <a:ext cx="6370638" cy="609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/>
              <a:t>CLAS transversely polarized HD-Ice target</a:t>
            </a:r>
          </a:p>
        </p:txBody>
      </p:sp>
      <p:pic>
        <p:nvPicPr>
          <p:cNvPr id="52019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437" y="1066800"/>
            <a:ext cx="403107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1" name="Rectangle 8"/>
          <p:cNvSpPr>
            <a:spLocks noChangeArrowheads="1"/>
          </p:cNvSpPr>
          <p:nvPr/>
        </p:nvSpPr>
        <p:spPr bwMode="auto">
          <a:xfrm>
            <a:off x="0" y="838200"/>
            <a:ext cx="3670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>
                <a:latin typeface="Times" pitchFamily="-106" charset="0"/>
              </a:rPr>
              <a:t>HD-Ice target vs std nuclear targets</a:t>
            </a:r>
          </a:p>
        </p:txBody>
      </p:sp>
      <p:pic>
        <p:nvPicPr>
          <p:cNvPr id="52020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3576638"/>
            <a:ext cx="84582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20" name="Picture 3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733425"/>
            <a:ext cx="2590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7162800" cy="4667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nb-NO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Collins</a:t>
            </a:r>
            <a:r>
              <a:rPr lang="nb-NO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Single </a:t>
            </a:r>
            <a:r>
              <a:rPr lang="nb-NO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nb-NO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pin</a:t>
            </a:r>
            <a:r>
              <a:rPr lang="nb-NO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nb-NO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  <a:r>
              <a:rPr lang="nb-NO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symmetries </a:t>
            </a:r>
            <a:r>
              <a:rPr lang="nb-NO" sz="2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 E-08-015 </a:t>
            </a:r>
            <a:r>
              <a:rPr lang="nb-NO" sz="24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projections</a:t>
            </a:r>
            <a:endParaRPr lang="el-GR" sz="2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572422" name="Text Box 3"/>
          <p:cNvSpPr txBox="1">
            <a:spLocks noChangeArrowheads="1"/>
          </p:cNvSpPr>
          <p:nvPr/>
        </p:nvSpPr>
        <p:spPr bwMode="auto">
          <a:xfrm>
            <a:off x="301625" y="5613400"/>
            <a:ext cx="8738025" cy="6463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51515"/>
                </a:solidFill>
              </a:rPr>
              <a:t>CLAS with a transversely polarized target will allow measurements of transverse spin distributions and constrain Collins fragmentation function</a:t>
            </a:r>
          </a:p>
        </p:txBody>
      </p:sp>
      <p:pic>
        <p:nvPicPr>
          <p:cNvPr id="5724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275" y="1320800"/>
            <a:ext cx="7776767" cy="425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27" name="Text Box 24"/>
          <p:cNvSpPr txBox="1">
            <a:spLocks noChangeArrowheads="1"/>
          </p:cNvSpPr>
          <p:nvPr/>
        </p:nvSpPr>
        <p:spPr bwMode="auto">
          <a:xfrm>
            <a:off x="7035445" y="1497111"/>
            <a:ext cx="20804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</a:rPr>
              <a:t>Anselmino</a:t>
            </a:r>
            <a:r>
              <a:rPr lang="en-US" sz="1400" b="1" dirty="0">
                <a:solidFill>
                  <a:srgbClr val="008000"/>
                </a:solidFill>
              </a:rPr>
              <a:t> et al (2007)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FEADC-2A2A-2444-B795-55766077F7D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8" name="Text Box 3"/>
          <p:cNvSpPr txBox="1">
            <a:spLocks noChangeArrowheads="1"/>
          </p:cNvSpPr>
          <p:nvPr/>
        </p:nvSpPr>
        <p:spPr bwMode="auto">
          <a:xfrm>
            <a:off x="63500" y="71735"/>
            <a:ext cx="6374223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 smtClean="0">
                <a:solidFill>
                  <a:srgbClr val="3366FF"/>
                </a:solidFill>
              </a:rPr>
              <a:t>Measurements </a:t>
            </a:r>
            <a:r>
              <a:rPr lang="en-US" sz="2400" b="1" i="1" dirty="0">
                <a:solidFill>
                  <a:srgbClr val="3366FF"/>
                </a:solidFill>
              </a:rPr>
              <a:t>of Sivers </a:t>
            </a:r>
            <a:r>
              <a:rPr lang="en-US" sz="2400" b="1" i="1" dirty="0" smtClean="0">
                <a:solidFill>
                  <a:srgbClr val="3366FF"/>
                </a:solidFill>
              </a:rPr>
              <a:t>function: </a:t>
            </a:r>
            <a:r>
              <a:rPr lang="en-US" sz="2400" b="1" i="1" dirty="0" smtClean="0">
                <a:solidFill>
                  <a:srgbClr val="3366FF"/>
                </a:solidFill>
              </a:rPr>
              <a:t>CLAS E08-015</a:t>
            </a:r>
            <a:endParaRPr lang="en-US" sz="2400" b="1" i="1" dirty="0">
              <a:solidFill>
                <a:srgbClr val="3366FF"/>
              </a:solidFill>
            </a:endParaRPr>
          </a:p>
        </p:txBody>
      </p:sp>
      <p:sp>
        <p:nvSpPr>
          <p:cNvPr id="574470" name="Oval 29"/>
          <p:cNvSpPr>
            <a:spLocks noChangeArrowheads="1"/>
          </p:cNvSpPr>
          <p:nvPr/>
        </p:nvSpPr>
        <p:spPr bwMode="auto">
          <a:xfrm>
            <a:off x="5638800" y="2819400"/>
            <a:ext cx="228600" cy="7620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FEADC-2A2A-2444-B795-55766077F7D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90101" y="1016000"/>
            <a:ext cx="160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Curves by Yuan</a:t>
            </a:r>
          </a:p>
          <a:p>
            <a:r>
              <a:rPr lang="en-US" dirty="0" smtClean="0"/>
              <a:t>Efremov and</a:t>
            </a:r>
          </a:p>
          <a:p>
            <a:r>
              <a:rPr lang="en-US" dirty="0" smtClean="0"/>
              <a:t>Collins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74471" name="Text Box 6"/>
          <p:cNvSpPr txBox="1">
            <a:spLocks noChangeArrowheads="1"/>
          </p:cNvSpPr>
          <p:nvPr/>
        </p:nvSpPr>
        <p:spPr bwMode="auto">
          <a:xfrm>
            <a:off x="787400" y="5952232"/>
            <a:ext cx="7404100" cy="58477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omic Sans MS" charset="0"/>
              </a:rPr>
              <a:t>CLAS will provide a measurements of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Comic Sans MS" charset="0"/>
              </a:rPr>
              <a:t>Sivers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omic Sans MS" charset="0"/>
              </a:rPr>
              <a:t> asymmetry at large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Comic Sans MS" charset="0"/>
              </a:rPr>
              <a:t>x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omic Sans MS" charset="0"/>
              </a:rPr>
              <a:t>, where the effect is large and models unconstrained by previous measurements. </a:t>
            </a:r>
          </a:p>
        </p:txBody>
      </p:sp>
      <p:pic>
        <p:nvPicPr>
          <p:cNvPr id="18" name="Picture 21" descr="Sivers-E08-015.tiff"/>
          <p:cNvPicPr>
            <a:picLocks noChangeAspect="1"/>
          </p:cNvPicPr>
          <p:nvPr/>
        </p:nvPicPr>
        <p:blipFill>
          <a:blip r:embed="rId3"/>
          <a:srcRect l="288" t="9026" r="49709" b="605"/>
          <a:stretch>
            <a:fillRect/>
          </a:stretch>
        </p:blipFill>
        <p:spPr bwMode="auto">
          <a:xfrm>
            <a:off x="369599" y="711200"/>
            <a:ext cx="6982402" cy="513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6188869" y="831056"/>
            <a:ext cx="820738" cy="369888"/>
          </a:xfrm>
          <a:prstGeom prst="rect">
            <a:avLst/>
          </a:prstGeom>
          <a:solidFill>
            <a:srgbClr val="FFC68A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06" charset="0"/>
              </a:rPr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7391400" y="3733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1635125"/>
            <a:ext cx="4064000" cy="650875"/>
            <a:chOff x="624" y="816"/>
            <a:chExt cx="2560" cy="410"/>
          </a:xfrm>
        </p:grpSpPr>
        <p:sp>
          <p:nvSpPr>
            <p:cNvPr id="583684" name="Line 4"/>
            <p:cNvSpPr>
              <a:spLocks noChangeShapeType="1"/>
            </p:cNvSpPr>
            <p:nvPr/>
          </p:nvSpPr>
          <p:spPr bwMode="auto">
            <a:xfrm>
              <a:off x="2640" y="1056"/>
              <a:ext cx="5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85" name="Rectangle 5"/>
            <p:cNvSpPr>
              <a:spLocks noChangeArrowheads="1"/>
            </p:cNvSpPr>
            <p:nvPr/>
          </p:nvSpPr>
          <p:spPr bwMode="auto">
            <a:xfrm>
              <a:off x="624" y="816"/>
              <a:ext cx="2016" cy="41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E12-06-112:</a:t>
              </a:r>
              <a:r>
                <a:rPr lang="en-US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>
                  <a:solidFill>
                    <a:srgbClr val="231DFD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Pion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SIDIS </a:t>
              </a:r>
            </a:p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E12-09-008: 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SIDIS</a:t>
              </a:r>
              <a:endParaRPr lang="en-US"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371600" y="2397125"/>
            <a:ext cx="3714750" cy="650875"/>
            <a:chOff x="864" y="1296"/>
            <a:chExt cx="2340" cy="410"/>
          </a:xfrm>
        </p:grpSpPr>
        <p:sp>
          <p:nvSpPr>
            <p:cNvPr id="583687" name="Line 7"/>
            <p:cNvSpPr>
              <a:spLocks noChangeShapeType="1"/>
            </p:cNvSpPr>
            <p:nvPr/>
          </p:nvSpPr>
          <p:spPr bwMode="auto">
            <a:xfrm>
              <a:off x="2832" y="1488"/>
              <a:ext cx="372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88" name="Rectangle 8"/>
            <p:cNvSpPr>
              <a:spLocks noChangeArrowheads="1"/>
            </p:cNvSpPr>
            <p:nvPr/>
          </p:nvSpPr>
          <p:spPr bwMode="auto">
            <a:xfrm>
              <a:off x="864" y="1296"/>
              <a:ext cx="1968" cy="410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E12-07-107:</a:t>
              </a:r>
              <a:r>
                <a:rPr lang="en-US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>
                  <a:solidFill>
                    <a:srgbClr val="231DFD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Pion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SIDIS </a:t>
              </a:r>
            </a:p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E12-09-009: 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SIDIS</a:t>
              </a:r>
              <a:endParaRPr lang="en-US"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600200" y="3159125"/>
            <a:ext cx="3448050" cy="650875"/>
            <a:chOff x="1008" y="1776"/>
            <a:chExt cx="2172" cy="410"/>
          </a:xfrm>
        </p:grpSpPr>
        <p:sp>
          <p:nvSpPr>
            <p:cNvPr id="583690" name="Line 10"/>
            <p:cNvSpPr>
              <a:spLocks noChangeShapeType="1"/>
            </p:cNvSpPr>
            <p:nvPr/>
          </p:nvSpPr>
          <p:spPr bwMode="auto">
            <a:xfrm rot="5400000" flipV="1">
              <a:off x="3078" y="1802"/>
              <a:ext cx="0" cy="20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691" name="Rectangle 11"/>
            <p:cNvSpPr>
              <a:spLocks noChangeArrowheads="1"/>
            </p:cNvSpPr>
            <p:nvPr/>
          </p:nvSpPr>
          <p:spPr bwMode="auto">
            <a:xfrm>
              <a:off x="1008" y="1776"/>
              <a:ext cx="1968" cy="410"/>
            </a:xfrm>
            <a:prstGeom prst="rect">
              <a:avLst/>
            </a:prstGeom>
            <a:solidFill>
              <a:srgbClr val="0000FF">
                <a:alpha val="25000"/>
              </a:srgb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LOI12-06-108: 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Pion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SIDIS</a:t>
              </a:r>
            </a:p>
            <a:p>
              <a:r>
                <a:rPr lang="en-US">
                  <a:solidFill>
                    <a:srgbClr val="FF051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LOI12-09-004:  </a:t>
              </a:r>
              <a:r>
                <a:rPr lang="en-US" b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Kaon</a:t>
              </a:r>
              <a:r>
                <a:rPr 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SIDIS </a:t>
              </a:r>
            </a:p>
          </p:txBody>
        </p:sp>
      </p:grpSp>
      <p:sp>
        <p:nvSpPr>
          <p:cNvPr id="583692" name="Rectangle 12"/>
          <p:cNvSpPr>
            <a:spLocks noChangeArrowheads="1"/>
          </p:cNvSpPr>
          <p:nvPr/>
        </p:nvSpPr>
        <p:spPr bwMode="auto">
          <a:xfrm>
            <a:off x="228600" y="685800"/>
            <a:ext cx="470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ea typeface="ＭＳ Ｐゴシック" pitchFamily="-106" charset="-128"/>
                <a:cs typeface="ＭＳ Ｐゴシック" pitchFamily="-106" charset="-128"/>
              </a:rPr>
              <a:t>PAC approved experiments &amp; LoI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105400" y="1177925"/>
            <a:ext cx="3657600" cy="2514600"/>
            <a:chOff x="3312" y="480"/>
            <a:chExt cx="2304" cy="1584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3312" y="480"/>
              <a:ext cx="2304" cy="1584"/>
              <a:chOff x="3024" y="588"/>
              <a:chExt cx="2143" cy="1524"/>
            </a:xfrm>
          </p:grpSpPr>
          <p:pic>
            <p:nvPicPr>
              <p:cNvPr id="583695" name="Picture 15" descr="tabella"/>
              <p:cNvPicPr>
                <a:picLocks noChangeAspect="1" noChangeArrowheads="1"/>
              </p:cNvPicPr>
              <p:nvPr/>
            </p:nvPicPr>
            <p:blipFill>
              <a:blip r:embed="rId3"/>
              <a:srcRect l="36823" t="33746" r="37523" b="43175"/>
              <a:stretch>
                <a:fillRect/>
              </a:stretch>
            </p:blipFill>
            <p:spPr bwMode="auto">
              <a:xfrm>
                <a:off x="3024" y="588"/>
                <a:ext cx="2143" cy="1524"/>
              </a:xfrm>
              <a:prstGeom prst="rect">
                <a:avLst/>
              </a:prstGeom>
              <a:noFill/>
            </p:spPr>
          </p:pic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3072" y="624"/>
                <a:ext cx="338" cy="369"/>
                <a:chOff x="4052" y="3004"/>
                <a:chExt cx="268" cy="260"/>
              </a:xfrm>
            </p:grpSpPr>
            <p:sp>
              <p:nvSpPr>
                <p:cNvPr id="583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4052" y="3086"/>
                  <a:ext cx="154" cy="1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600">
                      <a:ea typeface="ＭＳ Ｐゴシック" pitchFamily="-106" charset="-128"/>
                      <a:cs typeface="ＭＳ Ｐゴシック" pitchFamily="-106" charset="-128"/>
                    </a:rPr>
                    <a:t>N</a:t>
                  </a:r>
                  <a:endParaRPr lang="en-US" sz="2400"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583698" name="Line 18"/>
                <p:cNvSpPr>
                  <a:spLocks noChangeShapeType="1"/>
                </p:cNvSpPr>
                <p:nvPr/>
              </p:nvSpPr>
              <p:spPr bwMode="auto">
                <a:xfrm>
                  <a:off x="4128" y="3072"/>
                  <a:ext cx="192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699" name="Rectangle 19"/>
                <p:cNvSpPr>
                  <a:spLocks noChangeArrowheads="1"/>
                </p:cNvSpPr>
                <p:nvPr/>
              </p:nvSpPr>
              <p:spPr bwMode="auto">
                <a:xfrm>
                  <a:off x="4180" y="3004"/>
                  <a:ext cx="138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1600">
                      <a:ea typeface="ＭＳ Ｐゴシック" pitchFamily="-106" charset="-128"/>
                      <a:cs typeface="ＭＳ Ｐゴシック" pitchFamily="-106" charset="-128"/>
                    </a:rPr>
                    <a:t>q</a:t>
                  </a:r>
                </a:p>
              </p:txBody>
            </p:sp>
          </p:grpSp>
        </p:grpSp>
        <p:sp>
          <p:nvSpPr>
            <p:cNvPr id="583700" name="Rectangle 20"/>
            <p:cNvSpPr>
              <a:spLocks noChangeArrowheads="1"/>
            </p:cNvSpPr>
            <p:nvPr/>
          </p:nvSpPr>
          <p:spPr bwMode="auto">
            <a:xfrm>
              <a:off x="3408" y="943"/>
              <a:ext cx="255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FF0D26"/>
                  </a:solidFill>
                  <a:ea typeface="ＭＳ Ｐゴシック" pitchFamily="-106" charset="-128"/>
                  <a:cs typeface="ＭＳ Ｐゴシック" pitchFamily="-106" charset="-128"/>
                </a:rPr>
                <a:t>U</a:t>
              </a:r>
              <a:endParaRPr lang="en-US" sz="2400"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83701" name="Rectangle 21"/>
            <p:cNvSpPr>
              <a:spLocks noChangeArrowheads="1"/>
            </p:cNvSpPr>
            <p:nvPr/>
          </p:nvSpPr>
          <p:spPr bwMode="auto">
            <a:xfrm>
              <a:off x="3408" y="1327"/>
              <a:ext cx="23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91FF7D"/>
                  </a:solidFill>
                  <a:ea typeface="ＭＳ Ｐゴシック" pitchFamily="-106" charset="-128"/>
                  <a:cs typeface="ＭＳ Ｐゴシック" pitchFamily="-106" charset="-128"/>
                </a:rPr>
                <a:t>L</a:t>
              </a:r>
              <a:endParaRPr lang="en-US" sz="2400"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83702" name="Rectangle 22"/>
            <p:cNvSpPr>
              <a:spLocks noChangeArrowheads="1"/>
            </p:cNvSpPr>
            <p:nvPr/>
          </p:nvSpPr>
          <p:spPr bwMode="auto">
            <a:xfrm>
              <a:off x="3408" y="1680"/>
              <a:ext cx="233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1026FE"/>
                  </a:solidFill>
                  <a:ea typeface="ＭＳ Ｐゴシック" pitchFamily="-106" charset="-128"/>
                  <a:cs typeface="ＭＳ Ｐゴシック" pitchFamily="-106" charset="-128"/>
                </a:rPr>
                <a:t>T</a:t>
              </a:r>
              <a:endParaRPr lang="en-US" sz="2400">
                <a:solidFill>
                  <a:srgbClr val="1026FE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583703" name="Rectangle 23"/>
          <p:cNvSpPr>
            <a:spLocks noChangeArrowheads="1"/>
          </p:cNvSpPr>
          <p:nvPr/>
        </p:nvSpPr>
        <p:spPr bwMode="auto">
          <a:xfrm>
            <a:off x="593725" y="383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3704" name="Rectangle 24"/>
          <p:cNvSpPr>
            <a:spLocks noChangeArrowheads="1"/>
          </p:cNvSpPr>
          <p:nvPr/>
        </p:nvSpPr>
        <p:spPr bwMode="auto">
          <a:xfrm>
            <a:off x="304800" y="4038600"/>
            <a:ext cx="8534400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2100" indent="-292100" eaLnBrk="0" hangingPunct="0">
              <a:buFont typeface="Wingdings" pitchFamily="-106" charset="2"/>
              <a:buChar char="§"/>
            </a:pPr>
            <a:r>
              <a:rPr lang="en-US" sz="2200" dirty="0">
                <a:solidFill>
                  <a:srgbClr val="2813C8"/>
                </a:solidFill>
                <a:ea typeface="ＭＳ Ｐゴシック" pitchFamily="-106" charset="-128"/>
                <a:cs typeface="ＭＳ Ｐゴシック" pitchFamily="-106" charset="-128"/>
              </a:rPr>
              <a:t>Complete program of TMDs studies for pions and kaons</a:t>
            </a:r>
            <a:endParaRPr lang="en-US" sz="2200" dirty="0">
              <a:ea typeface="ＭＳ Ｐゴシック" pitchFamily="-106" charset="-128"/>
              <a:cs typeface="ＭＳ Ｐゴシック" pitchFamily="-106" charset="-128"/>
            </a:endParaRPr>
          </a:p>
          <a:p>
            <a:pPr marL="292100" indent="-292100" eaLnBrk="0" hangingPunct="0">
              <a:lnSpc>
                <a:spcPct val="60000"/>
              </a:lnSpc>
              <a:buFont typeface="Wingdings" pitchFamily="-106" charset="2"/>
              <a:buChar char="§"/>
            </a:pPr>
            <a:endParaRPr lang="en-US" sz="2200" dirty="0">
              <a:ea typeface="ＭＳ Ｐゴシック" pitchFamily="-106" charset="-128"/>
              <a:cs typeface="ＭＳ Ｐゴシック" pitchFamily="-106" charset="-128"/>
            </a:endParaRPr>
          </a:p>
          <a:p>
            <a:pPr marL="292100" indent="-292100" eaLnBrk="0" hangingPunct="0">
              <a:buClr>
                <a:srgbClr val="2813C8"/>
              </a:buClr>
              <a:buFont typeface="Wingdings" pitchFamily="-106" charset="2"/>
              <a:buChar char="§"/>
            </a:pPr>
            <a:r>
              <a:rPr lang="en-US" sz="2200" dirty="0">
                <a:ea typeface="ＭＳ Ｐゴシック" pitchFamily="-106" charset="-128"/>
                <a:cs typeface="ＭＳ Ｐゴシック" pitchFamily="-106" charset="-128"/>
              </a:rPr>
              <a:t>Kaon measurements crucial for a better understanding of the TMDs “kaon puzzle”</a:t>
            </a:r>
          </a:p>
          <a:p>
            <a:pPr marL="292100" indent="-292100" eaLnBrk="0" hangingPunct="0">
              <a:lnSpc>
                <a:spcPct val="60000"/>
              </a:lnSpc>
              <a:buFont typeface="Wingdings" pitchFamily="-106" charset="2"/>
              <a:buNone/>
            </a:pPr>
            <a:r>
              <a:rPr lang="en-US" sz="2200" dirty="0"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  <a:p>
            <a:pPr marL="292100" indent="-292100" eaLnBrk="0" hangingPunct="0">
              <a:buClr>
                <a:srgbClr val="2813C8"/>
              </a:buClr>
              <a:buFont typeface="Wingdings" pitchFamily="-106" charset="2"/>
              <a:buChar char="§"/>
            </a:pPr>
            <a:r>
              <a:rPr lang="en-US" sz="2200" dirty="0">
                <a:ea typeface="ＭＳ Ｐゴシック" pitchFamily="-106" charset="-128"/>
                <a:cs typeface="ＭＳ Ｐゴシック" pitchFamily="-106" charset="-128"/>
              </a:rPr>
              <a:t>Kaon SIDIS program requires an </a:t>
            </a:r>
            <a:r>
              <a:rPr lang="en-US" sz="2200" dirty="0">
                <a:solidFill>
                  <a:srgbClr val="FF0D26"/>
                </a:solidFill>
                <a:ea typeface="ＭＳ Ｐゴシック" pitchFamily="-106" charset="-128"/>
                <a:cs typeface="ＭＳ Ｐゴシック" pitchFamily="-106" charset="-128"/>
              </a:rPr>
              <a:t>upgrade of the CLAS12</a:t>
            </a:r>
            <a:r>
              <a:rPr lang="en-US" sz="2200" dirty="0">
                <a:ea typeface="ＭＳ Ｐゴシック" pitchFamily="-106" charset="-128"/>
                <a:cs typeface="ＭＳ Ｐゴシック" pitchFamily="-106" charset="-128"/>
              </a:rPr>
              <a:t> detector PID</a:t>
            </a:r>
            <a:r>
              <a:rPr lang="en-US" sz="2200" dirty="0" smtClean="0"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  <a:p>
            <a:pPr marL="292100" indent="-292100" eaLnBrk="0" hangingPunct="0">
              <a:buClr>
                <a:srgbClr val="2813C8"/>
              </a:buClr>
              <a:buFont typeface="Wingdings" pitchFamily="-106" charset="2"/>
              <a:buChar char="§"/>
            </a:pPr>
            <a:r>
              <a:rPr lang="en-US" sz="2200" dirty="0" err="1" smtClean="0">
                <a:ea typeface="ＭＳ Ｐゴシック" pitchFamily="-106" charset="-128"/>
                <a:cs typeface="ＭＳ Ｐゴシック" pitchFamily="-106" charset="-128"/>
                <a:sym typeface="Symbol" pitchFamily="-106" charset="2"/>
              </a:rPr>
              <a:t></a:t>
            </a:r>
            <a:r>
              <a:rPr lang="en-US" sz="2200" dirty="0" smtClean="0"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2200" dirty="0">
                <a:solidFill>
                  <a:srgbClr val="FF0D26"/>
                </a:solidFill>
                <a:ea typeface="ＭＳ Ｐゴシック" pitchFamily="-106" charset="-128"/>
                <a:cs typeface="ＭＳ Ｐゴシック" pitchFamily="-106" charset="-128"/>
              </a:rPr>
              <a:t>RICH detector</a:t>
            </a:r>
            <a:r>
              <a:rPr lang="en-US" sz="2200" dirty="0">
                <a:ea typeface="ＭＳ Ｐゴシック" pitchFamily="-106" charset="-128"/>
                <a:cs typeface="ＭＳ Ｐゴシック" pitchFamily="-106" charset="-128"/>
              </a:rPr>
              <a:t> to replace </a:t>
            </a:r>
            <a:r>
              <a:rPr lang="en-US" sz="2200" dirty="0" smtClean="0">
                <a:ea typeface="ＭＳ Ｐゴシック" pitchFamily="-106" charset="-128"/>
                <a:cs typeface="ＭＳ Ｐゴシック" pitchFamily="-106" charset="-128"/>
              </a:rPr>
              <a:t>LTCC - </a:t>
            </a:r>
            <a:r>
              <a:rPr lang="en-US" sz="2200" dirty="0" smtClean="0">
                <a:solidFill>
                  <a:srgbClr val="008000"/>
                </a:solidFill>
                <a:ea typeface="ＭＳ Ｐゴシック" pitchFamily="-106" charset="-128"/>
                <a:cs typeface="ＭＳ Ｐゴシック" pitchFamily="-106" charset="-128"/>
              </a:rPr>
              <a:t>Project </a:t>
            </a:r>
            <a:r>
              <a:rPr lang="en-US" sz="2200" dirty="0">
                <a:solidFill>
                  <a:srgbClr val="008000"/>
                </a:solidFill>
                <a:ea typeface="ＭＳ Ｐゴシック" pitchFamily="-106" charset="-128"/>
                <a:cs typeface="ＭＳ Ｐゴシック" pitchFamily="-106" charset="-128"/>
              </a:rPr>
              <a:t>under development</a:t>
            </a:r>
            <a:endParaRPr lang="en-US" sz="2400" dirty="0">
              <a:solidFill>
                <a:srgbClr val="008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3705" name="Rectangle 25"/>
          <p:cNvSpPr>
            <a:spLocks noChangeArrowheads="1"/>
          </p:cNvSpPr>
          <p:nvPr>
            <p:ph type="title"/>
          </p:nvPr>
        </p:nvSpPr>
        <p:spPr>
          <a:xfrm>
            <a:off x="139700" y="76200"/>
            <a:ext cx="5487988" cy="6096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Tahoma" pitchFamily="-106" charset="0"/>
              </a:rPr>
              <a:t>TMDs program @ 12 GeV in Hall B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23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F0BA99-3A77-DE45-8955-A1B0EA259587}" type="slidenum">
              <a:rPr lang="en-US"/>
              <a:pPr/>
              <a:t>24</a:t>
            </a:fld>
            <a:endParaRPr lang="en-US"/>
          </a:p>
        </p:txBody>
      </p:sp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139700"/>
            <a:ext cx="7543800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nb-NO" sz="2400" dirty="0" err="1">
                <a:solidFill>
                  <a:schemeClr val="tx1"/>
                </a:solidFill>
              </a:rPr>
              <a:t>Longitudinally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polarized</a:t>
            </a:r>
            <a:r>
              <a:rPr lang="nb-NO" sz="2400" dirty="0">
                <a:solidFill>
                  <a:schemeClr val="tx1"/>
                </a:solidFill>
              </a:rPr>
              <a:t> target: Double </a:t>
            </a:r>
            <a:r>
              <a:rPr lang="nb-NO" sz="2400" dirty="0" err="1">
                <a:solidFill>
                  <a:schemeClr val="tx1"/>
                </a:solidFill>
              </a:rPr>
              <a:t>spin</a:t>
            </a:r>
            <a:r>
              <a:rPr lang="nb-NO" sz="2400" dirty="0" smtClean="0">
                <a:solidFill>
                  <a:schemeClr val="tx1"/>
                </a:solidFill>
              </a:rPr>
              <a:t> asymmetries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5969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69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84588"/>
            <a:ext cx="44958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700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8100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700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914400"/>
            <a:ext cx="4054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39700" y="889000"/>
            <a:ext cx="2133600" cy="1524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2419" name="Picture 3" descr="h1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100" y="1803400"/>
            <a:ext cx="1905000" cy="457200"/>
          </a:xfrm>
          <a:prstGeom prst="rect">
            <a:avLst/>
          </a:prstGeom>
          <a:noFill/>
        </p:spPr>
      </p:pic>
      <p:sp>
        <p:nvSpPr>
          <p:cNvPr id="572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27000" y="76200"/>
            <a:ext cx="7035800" cy="685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nb-NO" sz="2400" dirty="0"/>
              <a:t>Collins </a:t>
            </a:r>
            <a:r>
              <a:rPr lang="nb-NO" sz="2400" dirty="0" err="1"/>
              <a:t>fragmentation</a:t>
            </a:r>
            <a:r>
              <a:rPr lang="nb-NO" sz="2400" dirty="0"/>
              <a:t>: </a:t>
            </a:r>
            <a:r>
              <a:rPr lang="nb-NO" sz="2400" dirty="0" err="1">
                <a:solidFill>
                  <a:schemeClr val="tx1"/>
                </a:solidFill>
              </a:rPr>
              <a:t>Longitudinally</a:t>
            </a:r>
            <a:r>
              <a:rPr lang="nb-NO" sz="2400" dirty="0">
                <a:solidFill>
                  <a:schemeClr val="tx1"/>
                </a:solidFill>
              </a:rPr>
              <a:t> </a:t>
            </a:r>
            <a:r>
              <a:rPr lang="nb-NO" sz="2400" dirty="0" err="1">
                <a:solidFill>
                  <a:schemeClr val="tx1"/>
                </a:solidFill>
              </a:rPr>
              <a:t>polarized</a:t>
            </a:r>
            <a:r>
              <a:rPr lang="nb-NO" sz="2400" dirty="0">
                <a:solidFill>
                  <a:schemeClr val="tx1"/>
                </a:solidFill>
              </a:rPr>
              <a:t> target</a:t>
            </a:r>
            <a:r>
              <a:rPr lang="nb-NO" sz="3200" dirty="0">
                <a:solidFill>
                  <a:srgbClr val="006600"/>
                </a:solidFill>
              </a:rPr>
              <a:t> </a:t>
            </a:r>
            <a:endParaRPr lang="el-GR" sz="3200" dirty="0">
              <a:solidFill>
                <a:srgbClr val="006600"/>
              </a:solidFill>
            </a:endParaRPr>
          </a:p>
        </p:txBody>
      </p:sp>
      <p:pic>
        <p:nvPicPr>
          <p:cNvPr id="572422" name="Picture 6" descr="muldtab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8300" y="965200"/>
            <a:ext cx="1195388" cy="717550"/>
          </a:xfrm>
          <a:prstGeom prst="rect">
            <a:avLst/>
          </a:prstGeom>
          <a:noFill/>
        </p:spPr>
      </p:pic>
      <p:sp>
        <p:nvSpPr>
          <p:cNvPr id="572423" name="Line 7"/>
          <p:cNvSpPr>
            <a:spLocks noChangeShapeType="1"/>
          </p:cNvSpPr>
          <p:nvPr/>
        </p:nvSpPr>
        <p:spPr bwMode="auto">
          <a:xfrm>
            <a:off x="1358900" y="1422400"/>
            <a:ext cx="76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24" name="Rectangle 8"/>
          <p:cNvSpPr>
            <a:spLocks noChangeArrowheads="1"/>
          </p:cNvSpPr>
          <p:nvPr/>
        </p:nvSpPr>
        <p:spPr bwMode="auto">
          <a:xfrm>
            <a:off x="2654300" y="838200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nb-NO" sz="2400">
                <a:solidFill>
                  <a:schemeClr val="tx2"/>
                </a:solidFill>
                <a:latin typeface="Times New Roman" pitchFamily="-106" charset="0"/>
              </a:rPr>
              <a:t>Kotzinian-Mulders Asymmetry</a:t>
            </a:r>
            <a:endParaRPr lang="en-US" sz="2400">
              <a:solidFill>
                <a:schemeClr val="tx2"/>
              </a:solidFill>
              <a:latin typeface="Times New Roman" pitchFamily="-106" charset="0"/>
            </a:endParaRPr>
          </a:p>
        </p:txBody>
      </p:sp>
      <p:pic>
        <p:nvPicPr>
          <p:cNvPr id="572425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200400" y="1524000"/>
            <a:ext cx="380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242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00" y="2705099"/>
            <a:ext cx="9080500" cy="335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2427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324600" y="2133600"/>
            <a:ext cx="1092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2428" name="Picture 1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683500" y="2209800"/>
            <a:ext cx="10541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2429" name="Text Box 13"/>
          <p:cNvSpPr txBox="1">
            <a:spLocks noChangeArrowheads="1"/>
          </p:cNvSpPr>
          <p:nvPr/>
        </p:nvSpPr>
        <p:spPr bwMode="auto">
          <a:xfrm>
            <a:off x="838200" y="2895600"/>
            <a:ext cx="83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proton</a:t>
            </a:r>
          </a:p>
        </p:txBody>
      </p:sp>
      <p:sp>
        <p:nvSpPr>
          <p:cNvPr id="572430" name="Text Box 14"/>
          <p:cNvSpPr txBox="1">
            <a:spLocks noChangeArrowheads="1"/>
          </p:cNvSpPr>
          <p:nvPr/>
        </p:nvSpPr>
        <p:spPr bwMode="auto">
          <a:xfrm>
            <a:off x="5422900" y="2590800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deuteron</a:t>
            </a:r>
          </a:p>
        </p:txBody>
      </p:sp>
      <p:sp>
        <p:nvSpPr>
          <p:cNvPr id="572431" name="Text Box 15"/>
          <p:cNvSpPr txBox="1">
            <a:spLocks noChangeArrowheads="1"/>
          </p:cNvSpPr>
          <p:nvPr/>
        </p:nvSpPr>
        <p:spPr bwMode="auto">
          <a:xfrm>
            <a:off x="2641600" y="5029200"/>
            <a:ext cx="1298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/>
              <a:t>Pasquini</a:t>
            </a:r>
            <a:r>
              <a:rPr lang="en-US" sz="1400" dirty="0"/>
              <a:t> et al.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ChangeArrowheads="1"/>
          </p:cNvSpPr>
          <p:nvPr/>
        </p:nvSpPr>
        <p:spPr bwMode="auto">
          <a:xfrm>
            <a:off x="7391400" y="3733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875" name="Rectangle 3"/>
          <p:cNvSpPr>
            <a:spLocks noChangeArrowheads="1"/>
          </p:cNvSpPr>
          <p:nvPr/>
        </p:nvSpPr>
        <p:spPr bwMode="auto">
          <a:xfrm>
            <a:off x="593725" y="383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1876" name="Rectangle 4"/>
          <p:cNvSpPr>
            <a:spLocks noChangeArrowheads="1"/>
          </p:cNvSpPr>
          <p:nvPr>
            <p:ph type="title"/>
          </p:nvPr>
        </p:nvSpPr>
        <p:spPr>
          <a:xfrm>
            <a:off x="1425574" y="127000"/>
            <a:ext cx="4822826" cy="40640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 eaLnBrk="0" hangingPunct="0"/>
            <a:r>
              <a:rPr lang="en-US" sz="2000" b="0" dirty="0">
                <a:solidFill>
                  <a:schemeClr val="tx1"/>
                </a:solidFill>
                <a:latin typeface="Tahoma" pitchFamily="-106" charset="0"/>
              </a:rPr>
              <a:t>Kaon TMDs program @ 12 GeV in Hall B</a:t>
            </a:r>
          </a:p>
        </p:txBody>
      </p:sp>
      <p:sp>
        <p:nvSpPr>
          <p:cNvPr id="591877" name="Rectangle 5"/>
          <p:cNvSpPr>
            <a:spLocks noChangeArrowheads="1"/>
          </p:cNvSpPr>
          <p:nvPr/>
        </p:nvSpPr>
        <p:spPr bwMode="auto">
          <a:xfrm>
            <a:off x="7391400" y="3733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878" name="Rectangle 6"/>
          <p:cNvSpPr>
            <a:spLocks noChangeArrowheads="1"/>
          </p:cNvSpPr>
          <p:nvPr/>
        </p:nvSpPr>
        <p:spPr bwMode="auto">
          <a:xfrm>
            <a:off x="593725" y="383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1879" name="Rectangle 7"/>
          <p:cNvSpPr>
            <a:spLocks noChangeArrowheads="1"/>
          </p:cNvSpPr>
          <p:nvPr/>
        </p:nvSpPr>
        <p:spPr bwMode="auto">
          <a:xfrm>
            <a:off x="4648200" y="4800600"/>
            <a:ext cx="41148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880" name="Rectangle 8"/>
          <p:cNvSpPr>
            <a:spLocks noChangeArrowheads="1"/>
          </p:cNvSpPr>
          <p:nvPr/>
        </p:nvSpPr>
        <p:spPr bwMode="auto">
          <a:xfrm>
            <a:off x="7391400" y="3733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24400" y="762000"/>
            <a:ext cx="4419600" cy="3733800"/>
            <a:chOff x="2688" y="480"/>
            <a:chExt cx="2784" cy="2352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688" y="480"/>
              <a:ext cx="2784" cy="2352"/>
              <a:chOff x="2832" y="528"/>
              <a:chExt cx="2928" cy="2400"/>
            </a:xfrm>
          </p:grpSpPr>
          <p:pic>
            <p:nvPicPr>
              <p:cNvPr id="591883" name="Picture 11" descr="sivers_hermes_kaon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8" y="528"/>
                <a:ext cx="2728" cy="2343"/>
              </a:xfrm>
              <a:prstGeom prst="rect">
                <a:avLst/>
              </a:prstGeom>
              <a:noFill/>
            </p:spPr>
          </p:pic>
          <p:pic>
            <p:nvPicPr>
              <p:cNvPr id="591884" name="Picture 12" descr="sivers_hermes_kaon"/>
              <p:cNvPicPr>
                <a:picLocks noChangeAspect="1" noChangeArrowheads="1"/>
              </p:cNvPicPr>
              <p:nvPr/>
            </p:nvPicPr>
            <p:blipFill>
              <a:blip r:embed="rId3"/>
              <a:srcRect t="88980"/>
              <a:stretch>
                <a:fillRect/>
              </a:stretch>
            </p:blipFill>
            <p:spPr bwMode="auto">
              <a:xfrm>
                <a:off x="2888" y="1902"/>
                <a:ext cx="2728" cy="258"/>
              </a:xfrm>
              <a:prstGeom prst="rect">
                <a:avLst/>
              </a:prstGeom>
              <a:noFill/>
            </p:spPr>
          </p:pic>
          <p:sp>
            <p:nvSpPr>
              <p:cNvPr id="591885" name="Rectangle 13"/>
              <p:cNvSpPr>
                <a:spLocks noChangeArrowheads="1"/>
              </p:cNvSpPr>
              <p:nvPr/>
            </p:nvSpPr>
            <p:spPr bwMode="auto">
              <a:xfrm>
                <a:off x="2832" y="2160"/>
                <a:ext cx="2928" cy="7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1886" name="Rectangle 14"/>
            <p:cNvSpPr>
              <a:spLocks noChangeArrowheads="1"/>
            </p:cNvSpPr>
            <p:nvPr/>
          </p:nvSpPr>
          <p:spPr bwMode="auto">
            <a:xfrm>
              <a:off x="3126" y="528"/>
              <a:ext cx="234" cy="19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</a:t>
              </a:r>
              <a:r>
                <a:rPr lang="en-US" sz="1400" baseline="300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+</a:t>
              </a:r>
            </a:p>
          </p:txBody>
        </p:sp>
        <p:sp>
          <p:nvSpPr>
            <p:cNvPr id="591887" name="Rectangle 15"/>
            <p:cNvSpPr>
              <a:spLocks noChangeArrowheads="1"/>
            </p:cNvSpPr>
            <p:nvPr/>
          </p:nvSpPr>
          <p:spPr bwMode="auto">
            <a:xfrm>
              <a:off x="3120" y="1200"/>
              <a:ext cx="208" cy="19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</a:t>
              </a:r>
              <a:r>
                <a:rPr lang="en-US" sz="1400" baseline="300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-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12825" y="762000"/>
            <a:ext cx="4473575" cy="3429000"/>
            <a:chOff x="0" y="480"/>
            <a:chExt cx="2818" cy="2160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480"/>
              <a:ext cx="2818" cy="2160"/>
              <a:chOff x="14" y="528"/>
              <a:chExt cx="3058" cy="2256"/>
            </a:xfrm>
          </p:grpSpPr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4" y="528"/>
                <a:ext cx="3058" cy="2256"/>
                <a:chOff x="0" y="528"/>
                <a:chExt cx="3058" cy="2256"/>
              </a:xfrm>
            </p:grpSpPr>
            <p:pic>
              <p:nvPicPr>
                <p:cNvPr id="591891" name="Picture 19" descr="sivers_hermes_pion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96" y="528"/>
                  <a:ext cx="2704" cy="20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1892" name="Picture 20" descr="sivers_hermes_pion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66142"/>
                <a:stretch>
                  <a:fillRect/>
                </a:stretch>
              </p:blipFill>
              <p:spPr bwMode="auto">
                <a:xfrm>
                  <a:off x="96" y="1200"/>
                  <a:ext cx="2704" cy="708"/>
                </a:xfrm>
                <a:prstGeom prst="rect">
                  <a:avLst/>
                </a:prstGeom>
                <a:noFill/>
              </p:spPr>
            </p:pic>
            <p:sp>
              <p:nvSpPr>
                <p:cNvPr id="591893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1881"/>
                  <a:ext cx="3058" cy="90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91894" name="Picture 22" descr="sivers_hermes_kaon"/>
              <p:cNvPicPr>
                <a:picLocks noChangeAspect="1" noChangeArrowheads="1"/>
              </p:cNvPicPr>
              <p:nvPr/>
            </p:nvPicPr>
            <p:blipFill>
              <a:blip r:embed="rId3"/>
              <a:srcRect t="88980"/>
              <a:stretch>
                <a:fillRect/>
              </a:stretch>
            </p:blipFill>
            <p:spPr bwMode="auto">
              <a:xfrm>
                <a:off x="104" y="1872"/>
                <a:ext cx="2720" cy="257"/>
              </a:xfrm>
              <a:prstGeom prst="rect">
                <a:avLst/>
              </a:prstGeom>
              <a:noFill/>
            </p:spPr>
          </p:pic>
        </p:grpSp>
        <p:sp>
          <p:nvSpPr>
            <p:cNvPr id="591895" name="Rectangle 23"/>
            <p:cNvSpPr>
              <a:spLocks noChangeArrowheads="1"/>
            </p:cNvSpPr>
            <p:nvPr/>
          </p:nvSpPr>
          <p:spPr bwMode="auto">
            <a:xfrm>
              <a:off x="432" y="1152"/>
              <a:ext cx="204" cy="19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Symbol" pitchFamily="-106" charset="2"/>
                  <a:ea typeface="ＭＳ Ｐゴシック" pitchFamily="-106" charset="-128"/>
                  <a:cs typeface="ＭＳ Ｐゴシック" pitchFamily="-106" charset="-128"/>
                  <a:sym typeface="Symbol" pitchFamily="-106" charset="2"/>
                </a:rPr>
                <a:t></a:t>
              </a:r>
              <a:r>
                <a:rPr lang="en-US" sz="1400" baseline="300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-</a:t>
              </a:r>
            </a:p>
          </p:txBody>
        </p:sp>
        <p:sp>
          <p:nvSpPr>
            <p:cNvPr id="591896" name="Rectangle 24"/>
            <p:cNvSpPr>
              <a:spLocks noChangeArrowheads="1"/>
            </p:cNvSpPr>
            <p:nvPr/>
          </p:nvSpPr>
          <p:spPr bwMode="auto">
            <a:xfrm>
              <a:off x="432" y="528"/>
              <a:ext cx="230" cy="19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b="1">
                  <a:latin typeface="Symbol" pitchFamily="-106" charset="2"/>
                  <a:ea typeface="ＭＳ Ｐゴシック" pitchFamily="-106" charset="-128"/>
                  <a:cs typeface="ＭＳ Ｐゴシック" pitchFamily="-106" charset="-128"/>
                  <a:sym typeface="Symbol" pitchFamily="-106" charset="2"/>
                </a:rPr>
                <a:t></a:t>
              </a:r>
              <a:r>
                <a:rPr lang="en-US" sz="1400" baseline="3000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+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52400" y="1219200"/>
            <a:ext cx="6858000" cy="3586163"/>
            <a:chOff x="96" y="768"/>
            <a:chExt cx="4320" cy="2259"/>
          </a:xfrm>
        </p:grpSpPr>
        <p:sp>
          <p:nvSpPr>
            <p:cNvPr id="591898" name="Line 26"/>
            <p:cNvSpPr>
              <a:spLocks noChangeShapeType="1"/>
            </p:cNvSpPr>
            <p:nvPr/>
          </p:nvSpPr>
          <p:spPr bwMode="auto">
            <a:xfrm>
              <a:off x="1056" y="768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899" name="Line 27"/>
            <p:cNvSpPr>
              <a:spLocks noChangeShapeType="1"/>
            </p:cNvSpPr>
            <p:nvPr/>
          </p:nvSpPr>
          <p:spPr bwMode="auto">
            <a:xfrm>
              <a:off x="3696" y="816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900" name="Text Box 28"/>
            <p:cNvSpPr txBox="1">
              <a:spLocks noChangeArrowheads="1"/>
            </p:cNvSpPr>
            <p:nvPr/>
          </p:nvSpPr>
          <p:spPr bwMode="auto">
            <a:xfrm>
              <a:off x="96" y="2112"/>
              <a:ext cx="2352" cy="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5000"/>
                </a:lnSpc>
                <a:spcBef>
                  <a:spcPct val="20000"/>
                </a:spcBef>
                <a:buClr>
                  <a:srgbClr val="1026FE"/>
                </a:buClr>
                <a:buFont typeface="Times" pitchFamily="-106" charset="0"/>
                <a:buChar char="•"/>
              </a:pPr>
              <a:r>
                <a:rPr lang="en-US" sz="2400" dirty="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K</a:t>
              </a:r>
              <a:r>
                <a:rPr lang="en-US" sz="2000" baseline="30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+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sz="2000" dirty="0" err="1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ampl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. &gt;</a:t>
              </a:r>
              <a:r>
                <a:rPr lang="en-US" sz="2000" dirty="0">
                  <a:solidFill>
                    <a:srgbClr val="1026FE"/>
                  </a:solidFill>
                  <a:latin typeface="Comic Sans MS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sz="2000" dirty="0" err="1">
                  <a:solidFill>
                    <a:srgbClr val="1026FE"/>
                  </a:solidFill>
                  <a:latin typeface="Symbol" pitchFamily="-106" charset="2"/>
                  <a:ea typeface="ＭＳ Ｐゴシック" pitchFamily="-106" charset="-128"/>
                  <a:cs typeface="ＭＳ Ｐゴシック" pitchFamily="-106" charset="-128"/>
                </a:rPr>
                <a:t>p</a:t>
              </a:r>
              <a:r>
                <a:rPr lang="en-US" sz="2000" baseline="30000" dirty="0">
                  <a:solidFill>
                    <a:srgbClr val="1026FE"/>
                  </a:solidFill>
                  <a:latin typeface="Comic Sans MS" pitchFamily="-106" charset="0"/>
                  <a:ea typeface="ＭＳ Ｐゴシック" pitchFamily="-106" charset="-128"/>
                  <a:cs typeface="ＭＳ Ｐゴシック" pitchFamily="-106" charset="-128"/>
                </a:rPr>
                <a:t>+</a:t>
              </a:r>
              <a:r>
                <a:rPr lang="en-US" sz="2000" dirty="0">
                  <a:solidFill>
                    <a:srgbClr val="1026FE"/>
                  </a:solidFill>
                  <a:latin typeface="Comic Sans MS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sz="2000" dirty="0" err="1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ampl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. </a:t>
              </a:r>
              <a:endParaRPr lang="en-US" sz="2000" b="1" dirty="0">
                <a:solidFill>
                  <a:srgbClr val="1026FE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endParaRPr>
            </a:p>
            <a:p>
              <a:pPr>
                <a:lnSpc>
                  <a:spcPct val="105000"/>
                </a:lnSpc>
                <a:spcBef>
                  <a:spcPct val="20000"/>
                </a:spcBef>
              </a:pPr>
              <a:r>
                <a:rPr lang="en-US" sz="1600" dirty="0" smtClean="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Unexpected </a:t>
              </a:r>
              <a:r>
                <a:rPr lang="en-US" sz="1600" dirty="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from </a:t>
              </a:r>
              <a:r>
                <a:rPr lang="en-US" sz="1600" dirty="0" err="1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u</a:t>
              </a:r>
              <a:r>
                <a:rPr lang="en-US" sz="1600" dirty="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-quark dominance!</a:t>
              </a:r>
              <a:endParaRPr lang="en-US" dirty="0"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hangingPunct="0">
                <a:buClr>
                  <a:srgbClr val="1026FE"/>
                </a:buClr>
                <a:buFont typeface="Times" pitchFamily="-106" charset="0"/>
                <a:buChar char="•"/>
              </a:pPr>
              <a:r>
                <a:rPr lang="en-US" sz="2400" dirty="0"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How large can the effect of </a:t>
              </a:r>
              <a:r>
                <a:rPr lang="en-US" sz="2000" dirty="0" err="1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s</a:t>
              </a:r>
              <a:r>
                <a:rPr lang="en-US" sz="2000" dirty="0">
                  <a:solidFill>
                    <a:srgbClr val="1026FE"/>
                  </a:solidFill>
                  <a:latin typeface="Tahoma" pitchFamily="-106" charset="0"/>
                  <a:ea typeface="ＭＳ Ｐゴシック" pitchFamily="-106" charset="-128"/>
                  <a:cs typeface="ＭＳ Ｐゴシック" pitchFamily="-106" charset="-128"/>
                </a:rPr>
                <a:t> quarks be?</a:t>
              </a:r>
            </a:p>
          </p:txBody>
        </p:sp>
      </p:grpSp>
      <p:sp>
        <p:nvSpPr>
          <p:cNvPr id="591901" name="Rectangle 29"/>
          <p:cNvSpPr>
            <a:spLocks noChangeArrowheads="1"/>
          </p:cNvSpPr>
          <p:nvPr/>
        </p:nvSpPr>
        <p:spPr bwMode="auto">
          <a:xfrm>
            <a:off x="152400" y="2895600"/>
            <a:ext cx="19050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HERMES coll. PRL 103 (2009)</a:t>
            </a: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254000" y="3162300"/>
            <a:ext cx="8686800" cy="3657600"/>
            <a:chOff x="96" y="2016"/>
            <a:chExt cx="5472" cy="2304"/>
          </a:xfrm>
        </p:grpSpPr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96" y="2240"/>
              <a:ext cx="5472" cy="2080"/>
              <a:chOff x="96" y="2240"/>
              <a:chExt cx="5472" cy="2080"/>
            </a:xfrm>
          </p:grpSpPr>
          <p:sp>
            <p:nvSpPr>
              <p:cNvPr id="591904" name="Rectangle 32"/>
              <p:cNvSpPr>
                <a:spLocks noChangeArrowheads="1"/>
              </p:cNvSpPr>
              <p:nvPr/>
            </p:nvSpPr>
            <p:spPr bwMode="auto">
              <a:xfrm>
                <a:off x="96" y="3232"/>
                <a:ext cx="2400" cy="697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200" dirty="0">
                    <a:latin typeface="Symbol" pitchFamily="-106" charset="2"/>
                    <a:ea typeface="ＭＳ Ｐゴシック" pitchFamily="-106" charset="-128"/>
                    <a:cs typeface="ＭＳ Ｐゴシック" pitchFamily="-106" charset="-128"/>
                    <a:sym typeface="Symbol" pitchFamily="-106" charset="2"/>
                  </a:rPr>
                  <a:t></a:t>
                </a:r>
                <a:r>
                  <a:rPr lang="en-US" sz="2200" dirty="0">
                    <a:latin typeface="Tahoma" pitchFamily="-106" charset="0"/>
                    <a:ea typeface="ＭＳ Ｐゴシック" pitchFamily="-106" charset="-128"/>
                    <a:cs typeface="ＭＳ Ｐゴシック" pitchFamily="-106" charset="-128"/>
                  </a:rPr>
                  <a:t>/K measurement @ CLAS12 will provide a more detailed knowledge of Sivers effect</a:t>
                </a:r>
              </a:p>
            </p:txBody>
          </p:sp>
          <p:pic>
            <p:nvPicPr>
              <p:cNvPr id="591905" name="Picture 33" descr="sivers_1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92" y="2240"/>
                <a:ext cx="2976" cy="2080"/>
              </a:xfrm>
              <a:prstGeom prst="rect">
                <a:avLst/>
              </a:prstGeom>
              <a:noFill/>
            </p:spPr>
          </p:pic>
        </p:grpSp>
        <p:sp>
          <p:nvSpPr>
            <p:cNvPr id="591906" name="Rectangle 34"/>
            <p:cNvSpPr>
              <a:spLocks noChangeArrowheads="1"/>
            </p:cNvSpPr>
            <p:nvPr/>
          </p:nvSpPr>
          <p:spPr bwMode="auto">
            <a:xfrm>
              <a:off x="3753" y="2016"/>
              <a:ext cx="9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26FF39"/>
                  </a:solidFill>
                  <a:ea typeface="ＭＳ Ｐゴシック" pitchFamily="-106" charset="-128"/>
                  <a:cs typeface="ＭＳ Ｐゴシック" pitchFamily="-106" charset="-128"/>
                </a:rPr>
                <a:t>ep</a:t>
              </a:r>
              <a:r>
                <a:rPr lang="en-US" sz="2400">
                  <a:solidFill>
                    <a:srgbClr val="26FF39"/>
                  </a:solidFill>
                  <a:ea typeface="ＭＳ Ｐゴシック" pitchFamily="-106" charset="-128"/>
                  <a:cs typeface="ＭＳ Ｐゴシック" pitchFamily="-106" charset="-128"/>
                  <a:sym typeface="Symbol" pitchFamily="-106" charset="2"/>
                </a:rPr>
                <a:t></a:t>
              </a:r>
              <a:r>
                <a:rPr lang="en-US" sz="2400">
                  <a:solidFill>
                    <a:srgbClr val="26FF39"/>
                  </a:solidFill>
                  <a:ea typeface="ＭＳ Ｐゴシック" pitchFamily="-106" charset="-128"/>
                  <a:cs typeface="ＭＳ Ｐゴシック" pitchFamily="-106" charset="-128"/>
                </a:rPr>
                <a:t>e’K</a:t>
              </a:r>
              <a:r>
                <a:rPr lang="en-US" sz="2400" baseline="30000">
                  <a:solidFill>
                    <a:srgbClr val="26FF39"/>
                  </a:solidFill>
                  <a:ea typeface="ＭＳ Ｐゴシック" pitchFamily="-106" charset="-128"/>
                  <a:cs typeface="ＭＳ Ｐゴシック" pitchFamily="-106" charset="-128"/>
                </a:rPr>
                <a:t>+</a:t>
              </a:r>
              <a:r>
                <a:rPr lang="en-US" sz="2400">
                  <a:solidFill>
                    <a:srgbClr val="26FF39"/>
                  </a:solidFill>
                  <a:ea typeface="ＭＳ Ｐゴシック" pitchFamily="-106" charset="-128"/>
                  <a:cs typeface="ＭＳ Ｐゴシック" pitchFamily="-106" charset="-128"/>
                </a:rPr>
                <a:t>X</a:t>
              </a:r>
            </a:p>
          </p:txBody>
        </p: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3360" y="3216"/>
              <a:ext cx="619" cy="350"/>
              <a:chOff x="3360" y="3216"/>
              <a:chExt cx="619" cy="350"/>
            </a:xfrm>
          </p:grpSpPr>
          <p:sp>
            <p:nvSpPr>
              <p:cNvPr id="591908" name="Rectangle 36"/>
              <p:cNvSpPr>
                <a:spLocks noChangeArrowheads="1"/>
              </p:cNvSpPr>
              <p:nvPr/>
            </p:nvSpPr>
            <p:spPr bwMode="auto">
              <a:xfrm>
                <a:off x="3360" y="3312"/>
                <a:ext cx="619" cy="25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000">
                    <a:latin typeface="Tahoma" pitchFamily="-106" charset="0"/>
                    <a:ea typeface="ＭＳ Ｐゴシック" pitchFamily="-106" charset="-128"/>
                    <a:cs typeface="ＭＳ Ｐゴシック" pitchFamily="-106" charset="-128"/>
                  </a:rPr>
                  <a:t>S.Arnold et al.</a:t>
                </a:r>
              </a:p>
              <a:p>
                <a:pPr eaLnBrk="0" hangingPunct="0"/>
                <a:r>
                  <a:rPr lang="en-US" sz="1000">
                    <a:latin typeface="Tahoma" pitchFamily="-106" charset="0"/>
                    <a:ea typeface="ＭＳ Ｐゴシック" pitchFamily="-106" charset="-128"/>
                    <a:cs typeface="ＭＳ Ｐゴシック" pitchFamily="-106" charset="-128"/>
                  </a:rPr>
                  <a:t>0805.2137</a:t>
                </a:r>
                <a:endParaRPr lang="en-US" sz="2400"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91909" name="Line 37"/>
              <p:cNvSpPr>
                <a:spLocks noChangeShapeType="1"/>
              </p:cNvSpPr>
              <p:nvPr/>
            </p:nvSpPr>
            <p:spPr bwMode="auto">
              <a:xfrm flipV="1">
                <a:off x="3744" y="3216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4464" y="3648"/>
              <a:ext cx="796" cy="350"/>
              <a:chOff x="4464" y="3648"/>
              <a:chExt cx="796" cy="350"/>
            </a:xfrm>
          </p:grpSpPr>
          <p:sp>
            <p:nvSpPr>
              <p:cNvPr id="591911" name="Rectangle 39"/>
              <p:cNvSpPr>
                <a:spLocks noChangeArrowheads="1"/>
              </p:cNvSpPr>
              <p:nvPr/>
            </p:nvSpPr>
            <p:spPr bwMode="auto">
              <a:xfrm>
                <a:off x="4464" y="3744"/>
                <a:ext cx="796" cy="254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000">
                    <a:latin typeface="Tahoma" pitchFamily="-106" charset="0"/>
                    <a:ea typeface="ＭＳ Ｐゴシック" pitchFamily="-106" charset="-128"/>
                    <a:cs typeface="ＭＳ Ｐゴシック" pitchFamily="-106" charset="-128"/>
                  </a:rPr>
                  <a:t>M. Anselmino et al.</a:t>
                </a:r>
              </a:p>
              <a:p>
                <a:pPr eaLnBrk="0" hangingPunct="0"/>
                <a:r>
                  <a:rPr lang="en-US" sz="1000">
                    <a:latin typeface="Tahoma" pitchFamily="-106" charset="0"/>
                    <a:ea typeface="ＭＳ Ｐゴシック" pitchFamily="-106" charset="-128"/>
                    <a:cs typeface="ＭＳ Ｐゴシック" pitchFamily="-106" charset="-128"/>
                  </a:rPr>
                  <a:t>0805.2677</a:t>
                </a:r>
                <a:endParaRPr lang="en-US" sz="2400"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591912" name="Line 40"/>
              <p:cNvSpPr>
                <a:spLocks noChangeShapeType="1"/>
              </p:cNvSpPr>
              <p:nvPr/>
            </p:nvSpPr>
            <p:spPr bwMode="auto">
              <a:xfrm flipV="1">
                <a:off x="4560" y="364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76200" y="76200"/>
            <a:ext cx="1066800" cy="1066800"/>
            <a:chOff x="0" y="0"/>
            <a:chExt cx="1008" cy="1008"/>
          </a:xfrm>
        </p:grpSpPr>
        <p:sp>
          <p:nvSpPr>
            <p:cNvPr id="591914" name="Rectangle 42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08" cy="100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91915" name="Picture 43" descr="muldtab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" y="96"/>
              <a:ext cx="864" cy="480"/>
            </a:xfrm>
            <a:prstGeom prst="rect">
              <a:avLst/>
            </a:prstGeom>
            <a:noFill/>
          </p:spPr>
        </p:pic>
        <p:pic>
          <p:nvPicPr>
            <p:cNvPr id="591916" name="Picture 44" descr="f1t">
              <a:hlinkClick r:id="rId6" action="ppaction://hlinksldjump"/>
            </p:cNvPr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/>
                <a:stretch>
                  <a:fillRect/>
                </a:stretch>
              </p:blipFill>
            </mc:Choice>
            <mc:Fallback>
              <p:blipFill>
                <a:blip r:embed="rId9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0" y="576"/>
              <a:ext cx="91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1917" name="Line 45"/>
            <p:cNvSpPr>
              <a:spLocks noChangeShapeType="1"/>
            </p:cNvSpPr>
            <p:nvPr/>
          </p:nvSpPr>
          <p:spPr bwMode="auto">
            <a:xfrm>
              <a:off x="384" y="52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918" name="Rectangle 46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0" y="624"/>
              <a:ext cx="240" cy="33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26</a:t>
            </a:fld>
            <a:endParaRPr lang="en-US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0EFEBA-ADD0-3147-AF31-6304BD71350D}" type="slidenum">
              <a:rPr lang="en-US"/>
              <a:pPr/>
              <a:t>27</a:t>
            </a:fld>
            <a:endParaRPr lang="en-US"/>
          </a:p>
        </p:txBody>
      </p:sp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648200" cy="5651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>
                <a:solidFill>
                  <a:srgbClr val="FA0511"/>
                </a:solidFill>
                <a:latin typeface="Tahoma" pitchFamily="-106" charset="0"/>
              </a:rPr>
              <a:t>Pretzelosity @  </a:t>
            </a:r>
            <a:r>
              <a:rPr lang="en-US" sz="2800" dirty="0" smtClean="0">
                <a:solidFill>
                  <a:srgbClr val="FA0511"/>
                </a:solidFill>
                <a:latin typeface="Tahoma" pitchFamily="-106" charset="0"/>
              </a:rPr>
              <a:t>CLAS12 </a:t>
            </a:r>
            <a:endParaRPr lang="en-US" sz="2800" dirty="0">
              <a:solidFill>
                <a:srgbClr val="FA0511"/>
              </a:solidFill>
              <a:latin typeface="Tahoma" pitchFamily="-106" charset="0"/>
            </a:endParaRPr>
          </a:p>
        </p:txBody>
      </p:sp>
      <p:pic>
        <p:nvPicPr>
          <p:cNvPr id="5744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52400"/>
            <a:ext cx="16764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4468" name="Rectangle 4"/>
          <p:cNvSpPr>
            <a:spLocks noChangeArrowheads="1"/>
          </p:cNvSpPr>
          <p:nvPr/>
        </p:nvSpPr>
        <p:spPr bwMode="auto">
          <a:xfrm>
            <a:off x="6629400" y="152400"/>
            <a:ext cx="2286000" cy="531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469" name="Rectangle 5"/>
          <p:cNvSpPr>
            <a:spLocks noChangeArrowheads="1"/>
          </p:cNvSpPr>
          <p:nvPr/>
        </p:nvSpPr>
        <p:spPr bwMode="auto">
          <a:xfrm>
            <a:off x="4800600" y="3302000"/>
            <a:ext cx="3962400" cy="9255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>
                <a:ea typeface="ＭＳ Ｐゴシック" pitchFamily="-106" charset="-128"/>
                <a:cs typeface="ＭＳ Ｐゴシック" pitchFamily="-106" charset="-128"/>
              </a:rPr>
              <a:t>CLAS12 will provide pretzelosity measurement in the valence region for Kaons and pions.  </a:t>
            </a:r>
          </a:p>
        </p:txBody>
      </p:sp>
      <p:pic>
        <p:nvPicPr>
          <p:cNvPr id="574470" name="Picture 6" descr="2008-06-17_09-53-08-6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740025"/>
            <a:ext cx="4343400" cy="4041775"/>
          </a:xfrm>
          <a:prstGeom prst="rect">
            <a:avLst/>
          </a:prstGeom>
          <a:noFill/>
        </p:spPr>
      </p:pic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4648200" y="5486400"/>
            <a:ext cx="220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106" charset="-128"/>
                <a:cs typeface="ＭＳ Ｐゴシック" pitchFamily="-106" charset="-128"/>
                <a:hlinkClick r:id="rId7"/>
              </a:rPr>
              <a:t>B. Pasquini</a:t>
            </a:r>
            <a:r>
              <a:rPr lang="en-US">
                <a:ea typeface="ＭＳ Ｐゴシック" pitchFamily="-106" charset="-128"/>
                <a:cs typeface="ＭＳ Ｐゴシック" pitchFamily="-106" charset="-128"/>
              </a:rPr>
              <a:t> et al. </a:t>
            </a:r>
            <a:r>
              <a:rPr lang="en-US" b="1">
                <a:ea typeface="ＭＳ Ｐゴシック" pitchFamily="-106" charset="-128"/>
                <a:cs typeface="ＭＳ Ｐゴシック" pitchFamily="-106" charset="-128"/>
              </a:rPr>
              <a:t>arXiv:0806.2298</a:t>
            </a:r>
            <a:r>
              <a:rPr lang="en-US"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</p:txBody>
      </p:sp>
      <p:sp>
        <p:nvSpPr>
          <p:cNvPr id="574472" name="Line 8"/>
          <p:cNvSpPr>
            <a:spLocks noChangeShapeType="1"/>
          </p:cNvSpPr>
          <p:nvPr/>
        </p:nvSpPr>
        <p:spPr bwMode="auto">
          <a:xfrm flipH="1" flipV="1">
            <a:off x="4114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762000" y="1219200"/>
            <a:ext cx="2803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solidFill>
                  <a:schemeClr val="accent2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Exciting relation:</a:t>
            </a:r>
            <a:endParaRPr lang="en-US" sz="2400">
              <a:solidFill>
                <a:schemeClr val="accent2"/>
              </a:solidFill>
              <a:latin typeface="Tahom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eaLnBrk="0" hangingPunct="0"/>
            <a:r>
              <a:rPr lang="en-US" sz="1600"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(in bag &amp; spectator model)</a:t>
            </a:r>
            <a:r>
              <a:rPr lang="en-US" sz="2400">
                <a:ea typeface="ＭＳ Ｐゴシック" pitchFamily="-106" charset="-128"/>
                <a:cs typeface="ＭＳ Ｐゴシック" pitchFamily="-106" charset="-128"/>
              </a:rPr>
              <a:t> </a:t>
            </a:r>
          </a:p>
        </p:txBody>
      </p:sp>
      <p:graphicFrame>
        <p:nvGraphicFramePr>
          <p:cNvPr id="574474" name="Object 10"/>
          <p:cNvGraphicFramePr>
            <a:graphicFrameLocks noChangeAspect="1"/>
          </p:cNvGraphicFramePr>
          <p:nvPr/>
        </p:nvGraphicFramePr>
        <p:xfrm>
          <a:off x="3962400" y="1333500"/>
          <a:ext cx="3700463" cy="558800"/>
        </p:xfrm>
        <a:graphic>
          <a:graphicData uri="http://schemas.openxmlformats.org/presentationml/2006/ole">
            <p:oleObj spid="_x0000_s68610" name="Equation" r:id="rId8" imgW="1346200" imgH="203200" progId="Equation.3">
              <p:embed/>
            </p:oleObj>
          </a:graphicData>
        </a:graphic>
      </p:graphicFrame>
      <p:sp>
        <p:nvSpPr>
          <p:cNvPr id="574475" name="Rectangle 11"/>
          <p:cNvSpPr>
            <a:spLocks noChangeArrowheads="1"/>
          </p:cNvSpPr>
          <p:nvPr/>
        </p:nvSpPr>
        <p:spPr bwMode="auto">
          <a:xfrm>
            <a:off x="3810000" y="1181100"/>
            <a:ext cx="4114800" cy="9144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476" name="Rectangle 12"/>
          <p:cNvSpPr>
            <a:spLocks noChangeArrowheads="1"/>
          </p:cNvSpPr>
          <p:nvPr/>
        </p:nvSpPr>
        <p:spPr bwMode="auto">
          <a:xfrm>
            <a:off x="685800" y="2271713"/>
            <a:ext cx="755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solidFill>
                  <a:schemeClr val="accent2"/>
                </a:solidFill>
                <a:latin typeface="Tahoma" pitchFamily="-106" charset="0"/>
                <a:ea typeface="ＭＳ Ｐゴシック" pitchFamily="-106" charset="-128"/>
                <a:cs typeface="ＭＳ Ｐゴシック" pitchFamily="-106" charset="-128"/>
              </a:rPr>
              <a:t>helicity - transversity =  ‘measure’ of relativistic effects</a:t>
            </a:r>
            <a:endParaRPr lang="en-US" sz="2400">
              <a:solidFill>
                <a:schemeClr val="accent2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74477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562600" y="152400"/>
            <a:ext cx="609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F05418-357E-D347-8229-209484821FA3}" type="slidenum">
              <a:rPr lang="en-US"/>
              <a:pPr/>
              <a:t>28</a:t>
            </a:fld>
            <a:endParaRPr lang="en-US"/>
          </a:p>
        </p:txBody>
      </p:sp>
      <p:pic>
        <p:nvPicPr>
          <p:cNvPr id="547842" name="Picture 2" descr="aul4vs12g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4572000" cy="3906838"/>
          </a:xfrm>
          <a:prstGeom prst="rect">
            <a:avLst/>
          </a:prstGeom>
          <a:noFill/>
        </p:spPr>
      </p:pic>
      <p:sp>
        <p:nvSpPr>
          <p:cNvPr id="547843" name="Text Box 3"/>
          <p:cNvSpPr txBox="1">
            <a:spLocks noChangeArrowheads="1"/>
          </p:cNvSpPr>
          <p:nvPr/>
        </p:nvSpPr>
        <p:spPr bwMode="auto">
          <a:xfrm>
            <a:off x="914400" y="5257800"/>
            <a:ext cx="2665413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solidFill>
                  <a:srgbClr val="E32303"/>
                </a:solidFill>
                <a:latin typeface="Garamond" pitchFamily="-106" charset="0"/>
              </a:rPr>
              <a:t>Nonperturbative TMD</a:t>
            </a:r>
          </a:p>
        </p:txBody>
      </p:sp>
      <p:sp>
        <p:nvSpPr>
          <p:cNvPr id="547844" name="Text Box 4"/>
          <p:cNvSpPr txBox="1">
            <a:spLocks noChangeArrowheads="1"/>
          </p:cNvSpPr>
          <p:nvPr/>
        </p:nvSpPr>
        <p:spPr bwMode="auto">
          <a:xfrm>
            <a:off x="4038600" y="5257800"/>
            <a:ext cx="2278063" cy="42227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b="1">
                <a:latin typeface="Garamond" pitchFamily="-106" charset="0"/>
              </a:rPr>
              <a:t>Perturbative region</a:t>
            </a:r>
          </a:p>
        </p:txBody>
      </p:sp>
      <p:sp>
        <p:nvSpPr>
          <p:cNvPr id="547845" name="Oval 5"/>
          <p:cNvSpPr>
            <a:spLocks noChangeArrowheads="1"/>
          </p:cNvSpPr>
          <p:nvPr/>
        </p:nvSpPr>
        <p:spPr bwMode="auto">
          <a:xfrm>
            <a:off x="3124200" y="3200400"/>
            <a:ext cx="1524000" cy="609600"/>
          </a:xfrm>
          <a:prstGeom prst="ellipse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46" name="Rectangle 6"/>
          <p:cNvSpPr>
            <a:spLocks noGrp="1" noChangeArrowheads="1"/>
          </p:cNvSpPr>
          <p:nvPr>
            <p:ph type="title"/>
          </p:nvPr>
        </p:nvSpPr>
        <p:spPr>
          <a:xfrm>
            <a:off x="203200" y="127000"/>
            <a:ext cx="4191000" cy="6096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-dependence of beam SSA</a:t>
            </a:r>
          </a:p>
        </p:txBody>
      </p:sp>
      <p:sp>
        <p:nvSpPr>
          <p:cNvPr id="547847" name="Text Box 7"/>
          <p:cNvSpPr txBox="1">
            <a:spLocks noChangeArrowheads="1"/>
          </p:cNvSpPr>
          <p:nvPr/>
        </p:nvSpPr>
        <p:spPr bwMode="auto">
          <a:xfrm>
            <a:off x="1676400" y="914400"/>
            <a:ext cx="33528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Symbol" pitchFamily="-106" charset="2"/>
              </a:rPr>
              <a:t>s</a:t>
            </a:r>
            <a:r>
              <a:rPr lang="en-US" sz="1600" b="1" baseline="30000"/>
              <a:t>sin</a:t>
            </a:r>
            <a:r>
              <a:rPr lang="en-US" sz="1600" b="1" baseline="30000">
                <a:latin typeface="Symbol" pitchFamily="-106" charset="2"/>
              </a:rPr>
              <a:t>f</a:t>
            </a:r>
            <a:r>
              <a:rPr lang="en-US" sz="1600" b="1" baseline="-25000"/>
              <a:t>LU(UL)</a:t>
            </a:r>
            <a:r>
              <a:rPr lang="en-US" sz="1600" b="1"/>
              <a:t> ~F</a:t>
            </a:r>
            <a:r>
              <a:rPr lang="en-US" sz="1600" b="1" baseline="-25000"/>
              <a:t>LU(UL)</a:t>
            </a:r>
            <a:r>
              <a:rPr lang="en-US" sz="1600" b="1"/>
              <a:t>~ 1/Q (Twist-3)</a:t>
            </a:r>
          </a:p>
        </p:txBody>
      </p:sp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3581400" y="2514600"/>
            <a:ext cx="609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1/P</a:t>
            </a:r>
            <a:r>
              <a:rPr lang="en-US" sz="1400" b="1" baseline="-25000"/>
              <a:t>T</a:t>
            </a:r>
            <a:endParaRPr lang="en-US" sz="1400" b="1"/>
          </a:p>
        </p:txBody>
      </p:sp>
      <p:sp>
        <p:nvSpPr>
          <p:cNvPr id="547849" name="Line 9"/>
          <p:cNvSpPr>
            <a:spLocks noChangeShapeType="1"/>
          </p:cNvSpPr>
          <p:nvPr/>
        </p:nvSpPr>
        <p:spPr bwMode="auto">
          <a:xfrm>
            <a:off x="42672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51" name="Rectangle 11"/>
          <p:cNvSpPr>
            <a:spLocks noChangeArrowheads="1"/>
          </p:cNvSpPr>
          <p:nvPr/>
        </p:nvSpPr>
        <p:spPr bwMode="auto">
          <a:xfrm>
            <a:off x="4953000" y="17526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52" name="Line 12"/>
          <p:cNvSpPr>
            <a:spLocks noChangeShapeType="1"/>
          </p:cNvSpPr>
          <p:nvPr/>
        </p:nvSpPr>
        <p:spPr bwMode="auto">
          <a:xfrm>
            <a:off x="3657600" y="2819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53" name="Line 13"/>
          <p:cNvSpPr>
            <a:spLocks noChangeShapeType="1"/>
          </p:cNvSpPr>
          <p:nvPr/>
        </p:nvSpPr>
        <p:spPr bwMode="auto">
          <a:xfrm flipV="1">
            <a:off x="4267200" y="3810000"/>
            <a:ext cx="0" cy="14478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54" name="Line 14"/>
          <p:cNvSpPr>
            <a:spLocks noChangeShapeType="1"/>
          </p:cNvSpPr>
          <p:nvPr/>
        </p:nvSpPr>
        <p:spPr bwMode="auto">
          <a:xfrm flipV="1">
            <a:off x="1981200" y="3429000"/>
            <a:ext cx="76200" cy="18288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855" name="Rectangle 15"/>
          <p:cNvSpPr>
            <a:spLocks noChangeArrowheads="1"/>
          </p:cNvSpPr>
          <p:nvPr/>
        </p:nvSpPr>
        <p:spPr bwMode="auto">
          <a:xfrm>
            <a:off x="5715000" y="850900"/>
            <a:ext cx="533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7856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49950" y="671512"/>
            <a:ext cx="25082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7857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1371600"/>
            <a:ext cx="403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7858" name="Text Box 18"/>
          <p:cNvSpPr txBox="1">
            <a:spLocks noChangeArrowheads="1"/>
          </p:cNvSpPr>
          <p:nvPr/>
        </p:nvSpPr>
        <p:spPr bwMode="auto">
          <a:xfrm>
            <a:off x="7315200" y="2743200"/>
            <a:ext cx="6096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1/Q</a:t>
            </a:r>
          </a:p>
        </p:txBody>
      </p:sp>
      <p:sp>
        <p:nvSpPr>
          <p:cNvPr id="547859" name="Line 19"/>
          <p:cNvSpPr>
            <a:spLocks noChangeShapeType="1"/>
          </p:cNvSpPr>
          <p:nvPr/>
        </p:nvSpPr>
        <p:spPr bwMode="auto">
          <a:xfrm>
            <a:off x="7696200" y="3124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47850" name="Text Box 10"/>
          <p:cNvSpPr txBox="1">
            <a:spLocks noChangeArrowheads="1"/>
          </p:cNvSpPr>
          <p:nvPr/>
        </p:nvSpPr>
        <p:spPr bwMode="auto">
          <a:xfrm>
            <a:off x="228600" y="5867400"/>
            <a:ext cx="8229600" cy="70788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Check of the higher twist nature of observed SSA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Critical SSA </a:t>
            </a:r>
            <a:r>
              <a:rPr lang="en-US" sz="2000" dirty="0"/>
              <a:t>test transition from non-perturbative to perturbative region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05800" cy="381000"/>
          </a:xfrm>
        </p:spPr>
        <p:txBody>
          <a:bodyPr/>
          <a:lstStyle/>
          <a:p>
            <a:r>
              <a:rPr lang="en-US" sz="2800"/>
              <a:t>Sivers effect in the target fragmentation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81000" y="1143000"/>
            <a:ext cx="8742363" cy="5010150"/>
            <a:chOff x="240" y="720"/>
            <a:chExt cx="5507" cy="3156"/>
          </a:xfrm>
        </p:grpSpPr>
        <p:pic>
          <p:nvPicPr>
            <p:cNvPr id="576515" name="Picture 3" descr="autsivtfr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32" y="1056"/>
              <a:ext cx="4115" cy="1776"/>
            </a:xfrm>
            <a:prstGeom prst="rect">
              <a:avLst/>
            </a:prstGeom>
            <a:noFill/>
          </p:spPr>
        </p:pic>
        <p:sp>
          <p:nvSpPr>
            <p:cNvPr id="576516" name="Text Box 4"/>
            <p:cNvSpPr txBox="1">
              <a:spLocks noChangeArrowheads="1"/>
            </p:cNvSpPr>
            <p:nvPr/>
          </p:nvSpPr>
          <p:spPr bwMode="auto">
            <a:xfrm>
              <a:off x="4128" y="720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imes New Roman" pitchFamily="-106" charset="0"/>
                </a:rPr>
                <a:t>A.Kotzinian</a:t>
              </a:r>
            </a:p>
          </p:txBody>
        </p:sp>
        <p:sp>
          <p:nvSpPr>
            <p:cNvPr id="576517" name="Text Box 5"/>
            <p:cNvSpPr txBox="1">
              <a:spLocks noChangeArrowheads="1"/>
            </p:cNvSpPr>
            <p:nvPr/>
          </p:nvSpPr>
          <p:spPr bwMode="auto">
            <a:xfrm>
              <a:off x="240" y="3120"/>
              <a:ext cx="5328" cy="7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Apple Casual"/>
                  <a:cs typeface="Apple Casual"/>
                </a:rPr>
                <a:t>High statistics of</a:t>
              </a:r>
              <a:r>
                <a:rPr lang="en-US" sz="2400" b="1" dirty="0">
                  <a:solidFill>
                    <a:srgbClr val="CC0000"/>
                  </a:solidFill>
                  <a:latin typeface="Apple Casual"/>
                  <a:cs typeface="Apple Casual"/>
                </a:rPr>
                <a:t> CLAS12</a:t>
              </a:r>
              <a:r>
                <a:rPr lang="en-US" sz="2400" b="1" dirty="0">
                  <a:latin typeface="Apple Casual"/>
                  <a:cs typeface="Apple Casual"/>
                </a:rPr>
                <a:t> will allow studies of kinematic dependences of the Sivers effect in target </a:t>
              </a:r>
              <a:r>
                <a:rPr lang="en-US" sz="2400" b="1" dirty="0">
                  <a:solidFill>
                    <a:srgbClr val="FF0000"/>
                  </a:solidFill>
                  <a:latin typeface="Apple Casual"/>
                  <a:cs typeface="Apple Casual"/>
                </a:rPr>
                <a:t>fragmentation region</a:t>
              </a:r>
            </a:p>
          </p:txBody>
        </p:sp>
      </p:grpSp>
      <p:pic>
        <p:nvPicPr>
          <p:cNvPr id="576518" name="Picture 4" descr="targetfra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838200"/>
            <a:ext cx="27432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6519" name="Text Box 30"/>
          <p:cNvSpPr txBox="1">
            <a:spLocks noChangeArrowheads="1"/>
          </p:cNvSpPr>
          <p:nvPr/>
        </p:nvSpPr>
        <p:spPr bwMode="auto">
          <a:xfrm>
            <a:off x="2819400" y="914400"/>
            <a:ext cx="16144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ＭＳ Ｐゴシック" pitchFamily="-106" charset="-128"/>
                <a:cs typeface="ＭＳ Ｐゴシック" pitchFamily="-106" charset="-128"/>
              </a:rPr>
              <a:t>x</a:t>
            </a:r>
            <a:r>
              <a:rPr lang="en-US" sz="1600" b="1" baseline="-25000">
                <a:ea typeface="ＭＳ Ｐゴシック" pitchFamily="-106" charset="-128"/>
                <a:cs typeface="ＭＳ Ｐゴシック" pitchFamily="-106" charset="-128"/>
              </a:rPr>
              <a:t>F</a:t>
            </a:r>
            <a:r>
              <a:rPr lang="en-US" sz="1600" b="1">
                <a:ea typeface="ＭＳ Ｐゴシック" pitchFamily="-106" charset="-128"/>
                <a:cs typeface="ＭＳ Ｐゴシック" pitchFamily="-106" charset="-128"/>
              </a:rPr>
              <a:t>&gt;0 (current fragmentation)</a:t>
            </a:r>
          </a:p>
        </p:txBody>
      </p:sp>
      <p:sp>
        <p:nvSpPr>
          <p:cNvPr id="576520" name="Text Box 31"/>
          <p:cNvSpPr txBox="1">
            <a:spLocks noChangeArrowheads="1"/>
          </p:cNvSpPr>
          <p:nvPr/>
        </p:nvSpPr>
        <p:spPr bwMode="auto">
          <a:xfrm>
            <a:off x="304800" y="2286000"/>
            <a:ext cx="1693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ＭＳ Ｐゴシック" pitchFamily="-106" charset="-128"/>
                <a:cs typeface="ＭＳ Ｐゴシック" pitchFamily="-106" charset="-128"/>
              </a:rPr>
              <a:t>x</a:t>
            </a:r>
            <a:r>
              <a:rPr lang="en-US" sz="1600" b="1" baseline="-25000">
                <a:ea typeface="ＭＳ Ｐゴシック" pitchFamily="-106" charset="-128"/>
                <a:cs typeface="ＭＳ Ｐゴシック" pitchFamily="-106" charset="-128"/>
              </a:rPr>
              <a:t>F</a:t>
            </a:r>
            <a:r>
              <a:rPr lang="en-US" sz="1600" b="1">
                <a:ea typeface="ＭＳ Ｐゴシック" pitchFamily="-106" charset="-128"/>
                <a:cs typeface="ＭＳ Ｐゴシック" pitchFamily="-106" charset="-128"/>
              </a:rPr>
              <a:t>&lt;0 (target fragmentation)</a:t>
            </a:r>
          </a:p>
        </p:txBody>
      </p:sp>
      <p:sp>
        <p:nvSpPr>
          <p:cNvPr id="576526" name="Text Box 9"/>
          <p:cNvSpPr txBox="1">
            <a:spLocks noChangeArrowheads="1"/>
          </p:cNvSpPr>
          <p:nvPr/>
        </p:nvSpPr>
        <p:spPr bwMode="auto">
          <a:xfrm>
            <a:off x="228600" y="4267200"/>
            <a:ext cx="2309813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ea typeface="ＭＳ Ｐゴシック" pitchFamily="-106" charset="-128"/>
                <a:cs typeface="ＭＳ Ｐゴシック" pitchFamily="-106" charset="-128"/>
              </a:rPr>
              <a:t>Fracture Functions</a:t>
            </a:r>
          </a:p>
        </p:txBody>
      </p:sp>
      <p:pic>
        <p:nvPicPr>
          <p:cNvPr id="576529" name="Picture 12" descr="tar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239871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6530" name="Text Box 13"/>
          <p:cNvSpPr txBox="1">
            <a:spLocks noChangeArrowheads="1"/>
          </p:cNvSpPr>
          <p:nvPr/>
        </p:nvSpPr>
        <p:spPr bwMode="auto">
          <a:xfrm>
            <a:off x="1066800" y="3886200"/>
            <a:ext cx="354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ea typeface="ＭＳ Ｐゴシック" pitchFamily="-106" charset="-128"/>
                <a:cs typeface="ＭＳ Ｐゴシック" pitchFamily="-106" charset="-128"/>
              </a:rPr>
              <a:t>M</a:t>
            </a:r>
          </a:p>
        </p:txBody>
      </p:sp>
      <p:sp>
        <p:nvSpPr>
          <p:cNvPr id="576537" name="Text Box 20"/>
          <p:cNvSpPr txBox="1">
            <a:spLocks noChangeArrowheads="1"/>
          </p:cNvSpPr>
          <p:nvPr/>
        </p:nvSpPr>
        <p:spPr bwMode="auto">
          <a:xfrm>
            <a:off x="1905000" y="3657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ＭＳ Ｐゴシック" pitchFamily="-106" charset="-128"/>
                <a:cs typeface="ＭＳ Ｐゴシック" pitchFamily="-106" charset="-128"/>
              </a:rPr>
              <a:t>h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29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ist2-TMDs.tiff"/>
          <p:cNvPicPr>
            <a:picLocks noChangeAspect="1"/>
          </p:cNvPicPr>
          <p:nvPr/>
        </p:nvPicPr>
        <p:blipFill>
          <a:blip r:embed="rId2"/>
          <a:srcRect b="14504"/>
          <a:stretch>
            <a:fillRect/>
          </a:stretch>
        </p:blipFill>
        <p:spPr>
          <a:xfrm>
            <a:off x="1981200" y="723900"/>
            <a:ext cx="4648200" cy="2988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55754"/>
            <a:ext cx="4038599" cy="44114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TMDs: The nucleon </a:t>
            </a:r>
            <a:r>
              <a:rPr lang="en-US" sz="2400" dirty="0" smtClean="0">
                <a:solidFill>
                  <a:srgbClr val="FF0000"/>
                </a:solidFill>
              </a:rPr>
              <a:t>@Twist</a:t>
            </a:r>
            <a:r>
              <a:rPr lang="en-US" sz="2400" dirty="0" smtClean="0">
                <a:solidFill>
                  <a:srgbClr val="FF0000"/>
                </a:solidFill>
              </a:rPr>
              <a:t>-2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71666" y="6535738"/>
            <a:ext cx="236668" cy="209550"/>
          </a:xfrm>
        </p:spPr>
        <p:txBody>
          <a:bodyPr/>
          <a:lstStyle/>
          <a:p>
            <a:fld id="{691FEADC-2A2A-2444-B795-55766077F7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296237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latin typeface="Apple Casual"/>
              <a:cs typeface="Apple Casual"/>
            </a:endParaRP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Apple Casual"/>
                <a:cs typeface="Apple Casual"/>
              </a:rPr>
              <a:t>  There is a </a:t>
            </a:r>
            <a:r>
              <a:rPr lang="en-US" dirty="0" smtClean="0">
                <a:solidFill>
                  <a:srgbClr val="FF6600"/>
                </a:solidFill>
                <a:latin typeface="Apple Casual"/>
                <a:cs typeface="Apple Casual"/>
              </a:rPr>
              <a:t>strong indirect connection </a:t>
            </a:r>
            <a:r>
              <a:rPr lang="en-US" dirty="0" smtClean="0">
                <a:latin typeface="Apple Casual"/>
                <a:cs typeface="Apple Casual"/>
              </a:rPr>
              <a:t>with OAM. So far any statement about OAM is model dependent</a:t>
            </a:r>
            <a:endParaRPr lang="en-US" dirty="0">
              <a:latin typeface="Apple Casual"/>
              <a:cs typeface="Apple Casu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4329043"/>
            <a:ext cx="871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Apple Casual"/>
                <a:cs typeface="Apple Casual"/>
              </a:rPr>
              <a:t>  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All transverse-momentum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 dependences 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even for f</a:t>
            </a:r>
            <a:r>
              <a:rPr lang="en-US" baseline="-25000" dirty="0" smtClean="0">
                <a:solidFill>
                  <a:srgbClr val="0000FF"/>
                </a:solidFill>
                <a:latin typeface="Apple Casual"/>
                <a:cs typeface="Apple Casual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 are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 interesting </a:t>
            </a:r>
            <a:r>
              <a:rPr lang="en-US" dirty="0" smtClean="0">
                <a:solidFill>
                  <a:srgbClr val="0000FF"/>
                </a:solidFill>
                <a:latin typeface="Apple Casual"/>
                <a:cs typeface="Apple Casual"/>
              </a:rPr>
              <a:t>and largely unknown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46736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latin typeface="Apple Casual"/>
              <a:cs typeface="Apple Casual"/>
            </a:endParaRP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Apple Casual"/>
                <a:cs typeface="Apple Casual"/>
              </a:rPr>
              <a:t>  Uncolored TMDs survive integration over transverse momentum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Apple Casual"/>
                <a:cs typeface="Apple Casual"/>
              </a:rPr>
              <a:t>  All </a:t>
            </a:r>
            <a:r>
              <a:rPr lang="en-US" dirty="0" smtClean="0">
                <a:solidFill>
                  <a:srgbClr val="FF6600"/>
                </a:solidFill>
                <a:latin typeface="Apple Casual"/>
                <a:cs typeface="Apple Casual"/>
              </a:rPr>
              <a:t>colored TMDs</a:t>
            </a:r>
            <a:r>
              <a:rPr lang="en-US" dirty="0" smtClean="0">
                <a:latin typeface="Apple Casual"/>
                <a:cs typeface="Apple Casual"/>
              </a:rPr>
              <a:t> vanish if there is no OAM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14932" y="887968"/>
            <a:ext cx="14670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4932" y="2017067"/>
            <a:ext cx="189494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Kotzinian-Mulders </a:t>
            </a:r>
          </a:p>
          <a:p>
            <a:r>
              <a:rPr lang="en-US" dirty="0" smtClean="0"/>
              <a:t>(Worm-gear)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24572" y="3514298"/>
            <a:ext cx="72737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Sivers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47068" y="2916198"/>
            <a:ext cx="12747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Pretzelosity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38881" y="3737064"/>
            <a:ext cx="12502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Worm-gear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43240" y="3737064"/>
            <a:ext cx="129566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Transversity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83736" y="2017067"/>
            <a:ext cx="8816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Helicity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1" idx="1"/>
          </p:cNvCxnSpPr>
          <p:nvPr/>
        </p:nvCxnSpPr>
        <p:spPr bwMode="auto">
          <a:xfrm rot="10800000" flipV="1">
            <a:off x="6045200" y="1072633"/>
            <a:ext cx="869732" cy="944433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1"/>
          </p:cNvCxnSpPr>
          <p:nvPr/>
        </p:nvCxnSpPr>
        <p:spPr bwMode="auto">
          <a:xfrm rot="10800000" flipV="1">
            <a:off x="6286500" y="3100864"/>
            <a:ext cx="960568" cy="18466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7" idx="3"/>
          </p:cNvCxnSpPr>
          <p:nvPr/>
        </p:nvCxnSpPr>
        <p:spPr bwMode="auto">
          <a:xfrm flipV="1">
            <a:off x="1951942" y="3514298"/>
            <a:ext cx="1375458" cy="18466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1" idx="3"/>
          </p:cNvCxnSpPr>
          <p:nvPr/>
        </p:nvCxnSpPr>
        <p:spPr bwMode="auto">
          <a:xfrm>
            <a:off x="1665408" y="2201733"/>
            <a:ext cx="2652592" cy="461665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 bwMode="auto">
          <a:xfrm flipV="1">
            <a:off x="4114800" y="3514298"/>
            <a:ext cx="203200" cy="1976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1"/>
          </p:cNvCxnSpPr>
          <p:nvPr/>
        </p:nvCxnSpPr>
        <p:spPr bwMode="auto">
          <a:xfrm rot="10800000" flipV="1">
            <a:off x="6045200" y="2340232"/>
            <a:ext cx="869732" cy="323165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0" idx="0"/>
          </p:cNvCxnSpPr>
          <p:nvPr/>
        </p:nvCxnSpPr>
        <p:spPr bwMode="auto">
          <a:xfrm rot="16200000" flipV="1">
            <a:off x="5482902" y="3428896"/>
            <a:ext cx="222766" cy="39357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165100"/>
            <a:ext cx="3467100" cy="533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Summary and Outlook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88451" name="Rectangle 3"/>
          <p:cNvSpPr>
            <a:spLocks noChangeArrowheads="1"/>
          </p:cNvSpPr>
          <p:nvPr/>
        </p:nvSpPr>
        <p:spPr bwMode="auto">
          <a:xfrm>
            <a:off x="0" y="1117600"/>
            <a:ext cx="91440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Comic Sans MS" pitchFamily="-106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omic Sans MS" pitchFamily="-106" charset="0"/>
              </a:rPr>
              <a:t>Great progress has been made by HERMES and COMPASS in the studies of TMDs</a:t>
            </a:r>
          </a:p>
          <a:p>
            <a:pPr eaLnBrk="0" hangingPunct="0">
              <a:buClr>
                <a:srgbClr val="FF0000"/>
              </a:buClr>
            </a:pPr>
            <a:endParaRPr lang="en-US" dirty="0" smtClean="0">
              <a:latin typeface="Comic Sans MS" pitchFamily="-106" charset="0"/>
            </a:endParaRPr>
          </a:p>
          <a:p>
            <a:pPr eaLnBrk="0" hangingPunct="0"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Comic Sans MS" pitchFamily="-106" charset="0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CLAS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longitudinally polarized NH</a:t>
            </a:r>
            <a:r>
              <a:rPr lang="en-US" baseline="-25000" dirty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3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 and ND</a:t>
            </a:r>
            <a:r>
              <a:rPr lang="en-US" baseline="-25000" dirty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3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 target data  provides superior sample of events allowing detailed studies of single and double spin asymmetries using multidimensional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itchFamily="-106" charset="0"/>
              </a:rPr>
              <a:t>bins</a:t>
            </a:r>
          </a:p>
          <a:p>
            <a:pPr eaLnBrk="0" hangingPunct="0">
              <a:buClr>
                <a:srgbClr val="FF0000"/>
              </a:buClr>
            </a:pPr>
            <a:endParaRPr lang="en-US" dirty="0" smtClean="0">
              <a:solidFill>
                <a:srgbClr val="008000"/>
              </a:solidFill>
              <a:latin typeface="Comic Sans MS" pitchFamily="-106" charset="0"/>
            </a:endParaRP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Measurements  </a:t>
            </a:r>
            <a:r>
              <a:rPr lang="en-US" dirty="0">
                <a:solidFill>
                  <a:srgbClr val="008000"/>
                </a:solidFill>
                <a:latin typeface="Comic Sans MS" pitchFamily="-106" charset="0"/>
              </a:rPr>
              <a:t>of spin and azimuthal asymmetries with unpolarized, longitudinally</a:t>
            </a: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and </a:t>
            </a:r>
            <a:r>
              <a:rPr lang="en-US" dirty="0">
                <a:solidFill>
                  <a:srgbClr val="008000"/>
                </a:solidFill>
                <a:latin typeface="Comic Sans MS" pitchFamily="-106" charset="0"/>
              </a:rPr>
              <a:t>transversely polarized targets in semi-inclusive  processes at Hall-A/B :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endParaRPr lang="en-US" dirty="0" smtClean="0">
              <a:latin typeface="Comic Sans MS" pitchFamily="-106" charset="0"/>
            </a:endParaRPr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Measure </a:t>
            </a:r>
            <a:r>
              <a:rPr lang="en-US" dirty="0">
                <a:solidFill>
                  <a:srgbClr val="008000"/>
                </a:solidFill>
                <a:latin typeface="Comic Sans MS" pitchFamily="-106" charset="0"/>
              </a:rPr>
              <a:t>TMDs of partons in the valence region</a:t>
            </a:r>
            <a:endParaRPr lang="en-US" baseline="30000" dirty="0" smtClean="0">
              <a:solidFill>
                <a:srgbClr val="008000"/>
              </a:solidFill>
              <a:latin typeface="Comic Sans MS" pitchFamily="-106" charset="0"/>
            </a:endParaRPr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Provide </a:t>
            </a:r>
            <a:r>
              <a:rPr lang="en-US" dirty="0">
                <a:solidFill>
                  <a:srgbClr val="008000"/>
                </a:solidFill>
                <a:latin typeface="Comic Sans MS" pitchFamily="-106" charset="0"/>
              </a:rPr>
              <a:t>detailed info on partonic spin-orbit correlations</a:t>
            </a: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 </a:t>
            </a:r>
          </a:p>
          <a:p>
            <a:pPr lvl="1"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solidFill>
                  <a:srgbClr val="008000"/>
                </a:solidFill>
                <a:latin typeface="Comic Sans MS" pitchFamily="-106" charset="0"/>
              </a:rPr>
              <a:t> Study </a:t>
            </a:r>
            <a:r>
              <a:rPr lang="en-US" dirty="0">
                <a:solidFill>
                  <a:srgbClr val="008000"/>
                </a:solidFill>
                <a:latin typeface="Comic Sans MS" pitchFamily="-106" charset="0"/>
              </a:rPr>
              <a:t>quark-gluon correlations (HT)</a:t>
            </a:r>
            <a:endParaRPr lang="en-US" dirty="0" smtClean="0">
              <a:solidFill>
                <a:srgbClr val="008000"/>
              </a:solidFill>
              <a:latin typeface="Comic Sans MS" pitchFamily="-106" charset="0"/>
            </a:endParaRPr>
          </a:p>
          <a:p>
            <a:pPr>
              <a:buClr>
                <a:srgbClr val="FF0000"/>
              </a:buClr>
              <a:buFont typeface="Wingdings" charset="2"/>
              <a:buChar char="q"/>
            </a:pPr>
            <a:endParaRPr lang="en-US" dirty="0" smtClean="0">
              <a:latin typeface="Comic Sans MS" pitchFamily="-106" charset="0"/>
            </a:endParaRP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>
                <a:latin typeface="Comic Sans MS" pitchFamily="-10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-106" charset="0"/>
              </a:rPr>
              <a:t>JLab12 </a:t>
            </a:r>
            <a:r>
              <a:rPr lang="en-US" dirty="0">
                <a:solidFill>
                  <a:srgbClr val="FF0000"/>
                </a:solidFill>
                <a:latin typeface="Comic Sans MS" pitchFamily="-106" charset="0"/>
              </a:rPr>
              <a:t>will significantly increase the luminosity, kinematical coverage and particle identification capabilities of Hall-A/B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30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5900" y="127000"/>
            <a:ext cx="59377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Inclusive Hadron Production kinematics</a:t>
            </a:r>
            <a:endParaRPr lang="en-US" sz="2800" dirty="0"/>
          </a:p>
        </p:txBody>
      </p:sp>
      <p:pic>
        <p:nvPicPr>
          <p:cNvPr id="7" name="Picture 6" descr="Diagram-inclusive-hadron.tiff"/>
          <p:cNvPicPr>
            <a:picLocks noChangeAspect="1"/>
          </p:cNvPicPr>
          <p:nvPr/>
        </p:nvPicPr>
        <p:blipFill>
          <a:blip r:embed="rId2">
            <a:lum bright="-27000" contrast="42000"/>
          </a:blip>
          <a:stretch>
            <a:fillRect/>
          </a:stretch>
        </p:blipFill>
        <p:spPr>
          <a:xfrm>
            <a:off x="139700" y="761541"/>
            <a:ext cx="8928100" cy="5432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HERMES-Acceptance-AN.tiff"/>
          <p:cNvPicPr>
            <a:picLocks noChangeAspect="1"/>
          </p:cNvPicPr>
          <p:nvPr/>
        </p:nvPicPr>
        <p:blipFill>
          <a:blip r:embed="rId2">
            <a:lum bright="-25000" contrast="38000"/>
          </a:blip>
          <a:stretch>
            <a:fillRect/>
          </a:stretch>
        </p:blipFill>
        <p:spPr>
          <a:xfrm>
            <a:off x="0" y="584377"/>
            <a:ext cx="9144000" cy="543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4138"/>
            <a:ext cx="1689100" cy="5364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SIDIS Land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9500" y="6489700"/>
            <a:ext cx="384175" cy="365125"/>
          </a:xfrm>
        </p:spPr>
        <p:txBody>
          <a:bodyPr/>
          <a:lstStyle/>
          <a:p>
            <a:fld id="{D3BA6ADE-93EA-544E-907D-B338A725D9D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IDIS-Land.tiff"/>
          <p:cNvPicPr>
            <a:picLocks noChangeAspect="1"/>
          </p:cNvPicPr>
          <p:nvPr/>
        </p:nvPicPr>
        <p:blipFill>
          <a:blip r:embed="rId3"/>
          <a:srcRect b="37785"/>
          <a:stretch>
            <a:fillRect/>
          </a:stretch>
        </p:blipFill>
        <p:spPr>
          <a:xfrm>
            <a:off x="0" y="671401"/>
            <a:ext cx="9144000" cy="3557699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 bwMode="auto">
          <a:xfrm>
            <a:off x="3530600" y="646001"/>
            <a:ext cx="3492500" cy="674799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38500" y="1397000"/>
            <a:ext cx="1536700" cy="647700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81700" y="1397000"/>
            <a:ext cx="1536700" cy="596900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50900" y="2639902"/>
            <a:ext cx="4737100" cy="698500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73500" y="3401902"/>
            <a:ext cx="4902200" cy="611298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2" descr="azimuthal_angles_u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4229100"/>
            <a:ext cx="4323398" cy="1943100"/>
          </a:xfrm>
          <a:prstGeom prst="rect">
            <a:avLst/>
          </a:prstGeom>
          <a:noFill/>
        </p:spPr>
      </p:pic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190529" y="4417854"/>
          <a:ext cx="3582341" cy="755650"/>
        </p:xfrm>
        <a:graphic>
          <a:graphicData uri="http://schemas.openxmlformats.org/presentationml/2006/ole">
            <p:oleObj spid="_x0000_s32770" name="Equation" r:id="rId5" imgW="1625600" imgH="342900" progId="Equation.3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5473700" y="5383213"/>
          <a:ext cx="3527425" cy="755650"/>
        </p:xfrm>
        <a:graphic>
          <a:graphicData uri="http://schemas.openxmlformats.org/presentationml/2006/ole">
            <p:oleObj spid="_x0000_s32771" name="Equation" r:id="rId6" imgW="1600200" imgH="3429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934030" y="4479806"/>
            <a:ext cx="72737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Sivers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08632" y="6081197"/>
            <a:ext cx="14670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6400800" y="4328954"/>
            <a:ext cx="609600" cy="75565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442200" y="5281454"/>
            <a:ext cx="609600" cy="755650"/>
          </a:xfrm>
          <a:prstGeom prst="ellipse">
            <a:avLst/>
          </a:prstGeom>
          <a:noFill/>
          <a:ln w="28575" cap="flat" cmpd="sng" algn="ctr">
            <a:solidFill>
              <a:srgbClr val="EAED3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/>
          <p:cNvCxnSpPr/>
          <p:nvPr/>
        </p:nvCxnSpPr>
        <p:spPr bwMode="auto">
          <a:xfrm rot="5400000">
            <a:off x="5719594" y="3243093"/>
            <a:ext cx="3534113" cy="1892300"/>
          </a:xfrm>
          <a:prstGeom prst="straightConnector1">
            <a:avLst/>
          </a:prstGeom>
          <a:ln w="28575" cap="flat" cmpd="sng" algn="ctr">
            <a:solidFill>
              <a:srgbClr val="EAED3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127000"/>
            <a:ext cx="7696200" cy="533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b="0" dirty="0" smtClean="0">
                <a:solidFill>
                  <a:srgbClr val="FF0000"/>
                </a:solidFill>
              </a:rPr>
              <a:t>Parton intrinsic motion and azimuthal asymmetries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63000" y="6572250"/>
            <a:ext cx="384175" cy="209550"/>
          </a:xfrm>
        </p:spPr>
        <p:txBody>
          <a:bodyPr/>
          <a:lstStyle/>
          <a:p>
            <a:fld id="{691FEADC-2A2A-2444-B795-55766077F7D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 descr="f1_p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43000"/>
            <a:ext cx="2590800" cy="743794"/>
          </a:xfrm>
          <a:prstGeom prst="rect">
            <a:avLst/>
          </a:prstGeom>
        </p:spPr>
      </p:pic>
      <p:pic>
        <p:nvPicPr>
          <p:cNvPr id="12" name="Picture 11" descr="D1-cartoo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143000"/>
            <a:ext cx="2438400" cy="717176"/>
          </a:xfrm>
          <a:prstGeom prst="rect">
            <a:avLst/>
          </a:prstGeom>
        </p:spPr>
      </p:pic>
      <p:pic>
        <p:nvPicPr>
          <p:cNvPr id="13" name="Picture 12" descr="sivers-mulders-cartoon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971800"/>
            <a:ext cx="2590800" cy="814252"/>
          </a:xfrm>
          <a:prstGeom prst="rect">
            <a:avLst/>
          </a:prstGeom>
        </p:spPr>
      </p:pic>
      <p:pic>
        <p:nvPicPr>
          <p:cNvPr id="14" name="Picture 13" descr="H1-cartoon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2958423"/>
            <a:ext cx="2530824" cy="699177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33401" y="1981200"/>
          <a:ext cx="1295400" cy="440987"/>
        </p:xfrm>
        <a:graphic>
          <a:graphicData uri="http://schemas.openxmlformats.org/presentationml/2006/ole">
            <p:oleObj spid="_x0000_s33794" name="Equation" r:id="rId7" imgW="596900" imgH="203200" progId="Equation.3">
              <p:embed/>
            </p:oleObj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38101" y="2514600"/>
          <a:ext cx="2857499" cy="368828"/>
        </p:xfrm>
        <a:graphic>
          <a:graphicData uri="http://schemas.openxmlformats.org/presentationml/2006/ole">
            <p:oleObj spid="_x0000_s33795" name="Equation" r:id="rId8" imgW="1968500" imgH="254000" progId="Equation.3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30631" y="3886200"/>
          <a:ext cx="1317169" cy="341489"/>
        </p:xfrm>
        <a:graphic>
          <a:graphicData uri="http://schemas.openxmlformats.org/presentationml/2006/ole">
            <p:oleObj spid="_x0000_s33796" name="Equation" r:id="rId9" imgW="685800" imgH="177800" progId="Equation.3">
              <p:embed/>
            </p:oleObj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1752600" y="3886200"/>
          <a:ext cx="1168523" cy="328646"/>
        </p:xfrm>
        <a:graphic>
          <a:graphicData uri="http://schemas.openxmlformats.org/presentationml/2006/ole">
            <p:oleObj spid="_x0000_s33797" name="Equation" r:id="rId10" imgW="723900" imgH="2032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52401" y="4382869"/>
            <a:ext cx="8381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pple Casual"/>
                <a:cs typeface="Apple Casual"/>
              </a:rPr>
              <a:t>Sivers effect  </a:t>
            </a:r>
            <a:endParaRPr lang="en-US" dirty="0">
              <a:latin typeface="Apple Casual"/>
              <a:cs typeface="Apple Casu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52600" y="4343400"/>
            <a:ext cx="1600200" cy="646331"/>
          </a:xfrm>
          <a:prstGeom prst="rect">
            <a:avLst/>
          </a:prstGeom>
          <a:solidFill>
            <a:srgbClr val="24E11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pple Casual"/>
                <a:cs typeface="Apple Casual"/>
              </a:rPr>
              <a:t>Boer-Mulders effect</a:t>
            </a:r>
            <a:endParaRPr lang="en-US" dirty="0">
              <a:latin typeface="Apple Casual"/>
              <a:cs typeface="Apple Casual"/>
            </a:endParaRPr>
          </a:p>
        </p:txBody>
      </p:sp>
      <p:graphicFrame>
        <p:nvGraphicFramePr>
          <p:cNvPr id="31752" name="Object 8"/>
          <p:cNvGraphicFramePr>
            <a:graphicFrameLocks noChangeAspect="1"/>
          </p:cNvGraphicFramePr>
          <p:nvPr/>
        </p:nvGraphicFramePr>
        <p:xfrm>
          <a:off x="7224696" y="1997598"/>
          <a:ext cx="1322404" cy="440802"/>
        </p:xfrm>
        <a:graphic>
          <a:graphicData uri="http://schemas.openxmlformats.org/presentationml/2006/ole">
            <p:oleObj spid="_x0000_s33798" name="Equation" r:id="rId11" imgW="609600" imgH="203200" progId="Equation.3">
              <p:embed/>
            </p:oleObj>
          </a:graphicData>
        </a:graphic>
      </p:graphicFrame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5659438" y="4376737"/>
          <a:ext cx="1373187" cy="423863"/>
        </p:xfrm>
        <a:graphic>
          <a:graphicData uri="http://schemas.openxmlformats.org/presentationml/2006/ole">
            <p:oleObj spid="_x0000_s33799" name="Equation" r:id="rId12" imgW="660400" imgH="203200" progId="Equation.3">
              <p:embed/>
            </p:oleObj>
          </a:graphicData>
        </a:graphic>
      </p:graphicFrame>
      <p:graphicFrame>
        <p:nvGraphicFramePr>
          <p:cNvPr id="31754" name="Object 10"/>
          <p:cNvGraphicFramePr>
            <a:graphicFrameLocks noChangeAspect="1"/>
          </p:cNvGraphicFramePr>
          <p:nvPr/>
        </p:nvGraphicFramePr>
        <p:xfrm>
          <a:off x="5729288" y="3886200"/>
          <a:ext cx="1665287" cy="423863"/>
        </p:xfrm>
        <a:graphic>
          <a:graphicData uri="http://schemas.openxmlformats.org/presentationml/2006/ole">
            <p:oleObj spid="_x0000_s33800" name="Equation" r:id="rId13" imgW="800100" imgH="203200" progId="Equation.3">
              <p:embed/>
            </p:oleObj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772400" y="3886200"/>
            <a:ext cx="1066800" cy="646331"/>
          </a:xfrm>
          <a:prstGeom prst="rect">
            <a:avLst/>
          </a:prstGeom>
          <a:solidFill>
            <a:srgbClr val="24E11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pple Casual"/>
                <a:cs typeface="Apple Casual"/>
              </a:rPr>
              <a:t>Collins </a:t>
            </a:r>
          </a:p>
          <a:p>
            <a:r>
              <a:rPr lang="en-US" dirty="0" smtClean="0">
                <a:latin typeface="Apple Casual"/>
                <a:cs typeface="Apple Casual"/>
              </a:rPr>
              <a:t>effect</a:t>
            </a:r>
            <a:endParaRPr lang="en-US" dirty="0">
              <a:latin typeface="Apple Casual"/>
              <a:cs typeface="Apple Casual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3454399" y="5713174"/>
          <a:ext cx="3035301" cy="509746"/>
        </p:xfrm>
        <a:graphic>
          <a:graphicData uri="http://schemas.openxmlformats.org/presentationml/2006/ole">
            <p:oleObj spid="_x0000_s33801" name="Equation" r:id="rId14" imgW="1663700" imgH="279400" progId="Equation.3">
              <p:embed/>
            </p:oleObj>
          </a:graphicData>
        </a:graphic>
      </p:graphicFrame>
      <p:graphicFrame>
        <p:nvGraphicFramePr>
          <p:cNvPr id="30" name="Object 29"/>
          <p:cNvGraphicFramePr>
            <a:graphicFrameLocks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p:oleObj spid="_x0000_s33802" name="Equation" r:id="rId15" imgW="0" imgH="0" progId="Equation.3">
              <p:embed/>
            </p:oleObj>
          </a:graphicData>
        </a:graphic>
      </p:graphicFrame>
      <p:graphicFrame>
        <p:nvGraphicFramePr>
          <p:cNvPr id="31758" name="Object 14"/>
          <p:cNvGraphicFramePr>
            <a:graphicFrameLocks noChangeAspect="1"/>
          </p:cNvGraphicFramePr>
          <p:nvPr/>
        </p:nvGraphicFramePr>
        <p:xfrm flipV="1">
          <a:off x="3568700" y="5029200"/>
          <a:ext cx="2719387" cy="471487"/>
        </p:xfrm>
        <a:graphic>
          <a:graphicData uri="http://schemas.openxmlformats.org/presentationml/2006/ole">
            <p:oleObj spid="_x0000_s33803" name="Equation" r:id="rId16" imgW="1574800" imgH="279400" progId="Equation.3">
              <p:embed/>
            </p:oleObj>
          </a:graphicData>
        </a:graphic>
      </p:graphicFrame>
      <p:pic>
        <p:nvPicPr>
          <p:cNvPr id="32" name="Picture 3" descr="cartoon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921123" y="914400"/>
            <a:ext cx="3632077" cy="286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 bwMode="auto">
          <a:xfrm>
            <a:off x="2667000" y="4989731"/>
            <a:ext cx="901700" cy="3061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2" idx="2"/>
          </p:cNvCxnSpPr>
          <p:nvPr/>
        </p:nvCxnSpPr>
        <p:spPr bwMode="auto">
          <a:xfrm rot="16200000" flipH="1">
            <a:off x="1549400" y="4051301"/>
            <a:ext cx="927100" cy="2882898"/>
          </a:xfrm>
          <a:prstGeom prst="straightConnector1">
            <a:avLst/>
          </a:prstGeom>
          <a:ln w="38100" cap="flat" cmpd="sng" algn="ctr">
            <a:solidFill>
              <a:srgbClr val="EAED3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 bwMode="auto">
          <a:xfrm rot="10800000" flipV="1">
            <a:off x="6249988" y="4800600"/>
            <a:ext cx="722313" cy="4953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7772400" y="2422187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4749800" y="764100"/>
          <a:ext cx="1677987" cy="378900"/>
        </p:xfrm>
        <a:graphic>
          <a:graphicData uri="http://schemas.openxmlformats.org/presentationml/2006/ole">
            <p:oleObj spid="_x0000_s33804" name="Equation" r:id="rId18" imgW="7874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99" y="71438"/>
            <a:ext cx="8153401" cy="5381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dirty="0" smtClean="0"/>
              <a:t>Double spin asymmetry- longitudinally polarized target –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dependence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CLAS-DSA-pt.tiff"/>
          <p:cNvPicPr>
            <a:picLocks noChangeAspect="1"/>
          </p:cNvPicPr>
          <p:nvPr/>
        </p:nvPicPr>
        <p:blipFill>
          <a:blip r:embed="rId2">
            <a:lum bright="5000" contrast="27000"/>
          </a:blip>
          <a:stretch>
            <a:fillRect/>
          </a:stretch>
        </p:blipFill>
        <p:spPr>
          <a:xfrm>
            <a:off x="44450" y="628650"/>
            <a:ext cx="9055100" cy="486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5579" y="787400"/>
            <a:ext cx="181282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Projected results</a:t>
            </a:r>
          </a:p>
          <a:p>
            <a:r>
              <a:rPr lang="en-US" dirty="0" smtClean="0"/>
              <a:t>For Exp. E05-113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661" y="5537200"/>
            <a:ext cx="875111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Data shows slight preference for R &lt; 1</a:t>
            </a:r>
          </a:p>
          <a:p>
            <a:pPr>
              <a:buFont typeface="Wingdings" charset="2"/>
              <a:buChar char="q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Collected data with 10 times more statistics will allow the study of the P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dependence for 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ifferent quark helicities and flavor and for several x bins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7925" y="2476500"/>
            <a:ext cx="132600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CLAS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6E4669-C246-CE40-80C7-E7E1E8BD6432}" type="slidenum">
              <a:rPr lang="en-US"/>
              <a:pPr/>
              <a:t>7</a:t>
            </a:fld>
            <a:endParaRPr lang="en-US"/>
          </a:p>
        </p:txBody>
      </p:sp>
      <p:sp>
        <p:nvSpPr>
          <p:cNvPr id="518146" name="Slide Number Placeholder 4"/>
          <p:cNvSpPr txBox="1">
            <a:spLocks noGrp="1"/>
          </p:cNvSpPr>
          <p:nvPr/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418C6C0E-8CCC-E64A-81E9-FBF607F11066}" type="slidenum">
              <a:rPr lang="en-US" sz="1400"/>
              <a:pPr algn="r"/>
              <a:t>7</a:t>
            </a:fld>
            <a:endParaRPr lang="en-US" sz="1400"/>
          </a:p>
        </p:txBody>
      </p:sp>
      <p:pic>
        <p:nvPicPr>
          <p:cNvPr id="518147" name="Picture 19"/>
          <p:cNvPicPr>
            <a:picLocks noChangeAspect="1" noChangeArrowheads="1"/>
          </p:cNvPicPr>
          <p:nvPr/>
        </p:nvPicPr>
        <p:blipFill>
          <a:blip r:embed="rId5"/>
          <a:srcRect t="4917"/>
          <a:stretch>
            <a:fillRect/>
          </a:stretch>
        </p:blipFill>
        <p:spPr bwMode="auto">
          <a:xfrm>
            <a:off x="276224" y="614138"/>
            <a:ext cx="5751075" cy="359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7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1600" y="70207"/>
            <a:ext cx="4737100" cy="48859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cos</a:t>
            </a:r>
            <a:r>
              <a:rPr lang="en-US" sz="24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f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moment in A</a:t>
            </a:r>
            <a:r>
              <a:rPr lang="en-US" sz="2400" baseline="-25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LL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-P</a:t>
            </a:r>
            <a:r>
              <a:rPr lang="en-US" sz="2400" baseline="-25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-dependence</a:t>
            </a:r>
          </a:p>
        </p:txBody>
      </p:sp>
      <p:pic>
        <p:nvPicPr>
          <p:cNvPr id="51814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54500"/>
            <a:ext cx="609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51" name="Oval 7"/>
          <p:cNvSpPr>
            <a:spLocks noChangeArrowheads="1"/>
          </p:cNvSpPr>
          <p:nvPr/>
        </p:nvSpPr>
        <p:spPr bwMode="auto">
          <a:xfrm>
            <a:off x="2362200" y="4584700"/>
            <a:ext cx="381000" cy="381000"/>
          </a:xfrm>
          <a:prstGeom prst="ellips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152" name="Oval 8"/>
          <p:cNvSpPr>
            <a:spLocks noChangeArrowheads="1"/>
          </p:cNvSpPr>
          <p:nvPr/>
        </p:nvSpPr>
        <p:spPr bwMode="auto">
          <a:xfrm>
            <a:off x="3733800" y="5399088"/>
            <a:ext cx="381000" cy="3810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8153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800" y="5067300"/>
            <a:ext cx="60198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54" name="Oval 11"/>
          <p:cNvSpPr>
            <a:spLocks noChangeArrowheads="1"/>
          </p:cNvSpPr>
          <p:nvPr/>
        </p:nvSpPr>
        <p:spPr bwMode="auto">
          <a:xfrm>
            <a:off x="2217738" y="5054600"/>
            <a:ext cx="381000" cy="37465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8155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34138" y="2082799"/>
            <a:ext cx="12700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156" name="Text Box 13"/>
          <p:cNvSpPr txBox="1">
            <a:spLocks noChangeArrowheads="1"/>
          </p:cNvSpPr>
          <p:nvPr/>
        </p:nvSpPr>
        <p:spPr bwMode="auto">
          <a:xfrm>
            <a:off x="7461903" y="3027362"/>
            <a:ext cx="1442385" cy="8822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latin typeface="Times New Roman" pitchFamily="-106" charset="0"/>
              </a:rPr>
              <a:t>hep-ph/0608048</a:t>
            </a:r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>
                <a:latin typeface="Symbol" pitchFamily="-106" charset="2"/>
                <a:ea typeface="Arial" pitchFamily="-106" charset="0"/>
                <a:cs typeface="Arial" pitchFamily="-106" charset="0"/>
              </a:rPr>
              <a:t>m</a:t>
            </a:r>
            <a:r>
              <a:rPr lang="it-IT" sz="1400" baseline="-25000" dirty="0">
                <a:ea typeface="Arial" pitchFamily="-106" charset="0"/>
                <a:cs typeface="Arial" pitchFamily="-106" charset="0"/>
              </a:rPr>
              <a:t>0</a:t>
            </a:r>
            <a:r>
              <a:rPr lang="it-IT" sz="1400" baseline="30000" dirty="0">
                <a:ea typeface="Arial" pitchFamily="-106" charset="0"/>
                <a:cs typeface="Arial" pitchFamily="-106" charset="0"/>
              </a:rPr>
              <a:t>2</a:t>
            </a:r>
            <a:r>
              <a:rPr lang="it-IT" sz="1400" dirty="0">
                <a:ea typeface="Arial" pitchFamily="-106" charset="0"/>
                <a:cs typeface="Arial" pitchFamily="-106" charset="0"/>
              </a:rPr>
              <a:t>=0.25GeV</a:t>
            </a:r>
            <a:r>
              <a:rPr lang="it-IT" sz="1400" baseline="30000" dirty="0">
                <a:ea typeface="Arial" pitchFamily="-106" charset="0"/>
                <a:cs typeface="Arial" pitchFamily="-106" charset="0"/>
              </a:rPr>
              <a:t>2</a:t>
            </a:r>
            <a:endParaRPr lang="it-IT" sz="1400" dirty="0">
              <a:ea typeface="Arial" pitchFamily="-106" charset="0"/>
              <a:cs typeface="Arial" pitchFamily="-106" charset="0"/>
            </a:endParaRPr>
          </a:p>
          <a:p>
            <a:r>
              <a:rPr lang="it-IT" sz="1400" dirty="0">
                <a:latin typeface="Symbol" pitchFamily="-106" charset="2"/>
                <a:ea typeface="Arial" pitchFamily="-106" charset="0"/>
                <a:cs typeface="Arial" pitchFamily="-106" charset="0"/>
              </a:rPr>
              <a:t>m</a:t>
            </a:r>
            <a:r>
              <a:rPr lang="it-IT" sz="1400" baseline="-25000" dirty="0">
                <a:ea typeface="Arial" pitchFamily="-106" charset="0"/>
                <a:cs typeface="Arial" pitchFamily="-106" charset="0"/>
              </a:rPr>
              <a:t>D</a:t>
            </a:r>
            <a:r>
              <a:rPr lang="it-IT" sz="1400" baseline="30000" dirty="0">
                <a:ea typeface="Arial" pitchFamily="-106" charset="0"/>
                <a:cs typeface="Arial" pitchFamily="-106" charset="0"/>
              </a:rPr>
              <a:t>2</a:t>
            </a:r>
            <a:r>
              <a:rPr lang="it-IT" sz="1400" dirty="0">
                <a:ea typeface="Arial" pitchFamily="-106" charset="0"/>
                <a:cs typeface="Arial" pitchFamily="-106" charset="0"/>
              </a:rPr>
              <a:t>=0.2GeV</a:t>
            </a:r>
            <a:r>
              <a:rPr lang="it-IT" sz="1400" baseline="30000" dirty="0">
                <a:ea typeface="Arial" pitchFamily="-106" charset="0"/>
                <a:cs typeface="Arial" pitchFamily="-106" charset="0"/>
              </a:rPr>
              <a:t>2</a:t>
            </a:r>
          </a:p>
          <a:p>
            <a:endParaRPr lang="it-IT" sz="1400" baseline="30000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518157" name="Text Box 16"/>
          <p:cNvSpPr txBox="1">
            <a:spLocks noChangeArrowheads="1"/>
          </p:cNvSpPr>
          <p:nvPr/>
        </p:nvSpPr>
        <p:spPr bwMode="auto">
          <a:xfrm>
            <a:off x="4114800" y="3352800"/>
            <a:ext cx="1690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CLAS PRELIMINARY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15113" y="4219575"/>
            <a:ext cx="2289175" cy="1160463"/>
            <a:chOff x="4047" y="2738"/>
            <a:chExt cx="1442" cy="731"/>
          </a:xfrm>
        </p:grpSpPr>
        <p:pic>
          <p:nvPicPr>
            <p:cNvPr id="518159" name="Picture 1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62" y="3168"/>
              <a:ext cx="1410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8160" name="Picture 1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047" y="2738"/>
              <a:ext cx="1442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18150" name="Rectangle 5"/>
          <p:cNvSpPr>
            <a:spLocks noChangeArrowheads="1"/>
          </p:cNvSpPr>
          <p:nvPr/>
        </p:nvSpPr>
        <p:spPr bwMode="auto">
          <a:xfrm>
            <a:off x="152400" y="5740400"/>
            <a:ext cx="80137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-dependence of </a:t>
            </a:r>
            <a:r>
              <a:rPr lang="en-US" dirty="0" err="1">
                <a:solidFill>
                  <a:srgbClr val="000000"/>
                </a:solidFill>
              </a:rPr>
              <a:t>cos</a:t>
            </a:r>
            <a:r>
              <a:rPr lang="en-US" dirty="0" err="1">
                <a:solidFill>
                  <a:srgbClr val="000000"/>
                </a:solidFill>
                <a:latin typeface="Symbol" pitchFamily="-106" charset="2"/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moment of double spin asymmetry is most sensitive  to </a:t>
            </a:r>
            <a:r>
              <a:rPr lang="en-US" dirty="0" err="1">
                <a:solidFill>
                  <a:srgbClr val="000000"/>
                </a:solidFill>
              </a:rPr>
              <a:t>k</a:t>
            </a:r>
            <a:r>
              <a:rPr lang="en-US" baseline="-25000" dirty="0" err="1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-distributions of quarks with spin orientations along and opposite to the proton </a:t>
            </a:r>
            <a:r>
              <a:rPr lang="en-US" dirty="0" smtClean="0">
                <a:solidFill>
                  <a:srgbClr val="000000"/>
                </a:solidFill>
              </a:rPr>
              <a:t>spin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69000" y="1077003"/>
            <a:ext cx="181282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Projected results</a:t>
            </a:r>
          </a:p>
          <a:p>
            <a:r>
              <a:rPr lang="en-US" dirty="0" smtClean="0"/>
              <a:t>For Exp. E05-113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3127" y="12939"/>
            <a:ext cx="3293373" cy="40243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200" dirty="0" smtClean="0"/>
              <a:t>Sivers amplitude for pions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ivers-pions-HERME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5533128" cy="6307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447" y="46038"/>
            <a:ext cx="2003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G. Schnell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0728" y="127000"/>
            <a:ext cx="252346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HERMES PRL 103 (2009) 152002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496411" y="494547"/>
            <a:ext cx="3598249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 The amplitude is large and positive for </a:t>
            </a:r>
            <a:r>
              <a:rPr lang="en-US" sz="1600" dirty="0" err="1" smtClean="0">
                <a:solidFill>
                  <a:srgbClr val="0000FF"/>
                </a:solidFill>
                <a:latin typeface="Apple Casual"/>
                <a:cs typeface="Apple Casua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Apple Casual"/>
                <a:cs typeface="Apple Casual"/>
              </a:rPr>
              <a:t>+</a:t>
            </a:r>
          </a:p>
          <a:p>
            <a:pPr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Apple Casual"/>
                <a:cs typeface="Apple Casual"/>
              </a:rPr>
              <a:t>π</a:t>
            </a:r>
            <a:r>
              <a:rPr lang="en-US" sz="1600" baseline="30000" dirty="0" smtClean="0">
                <a:solidFill>
                  <a:srgbClr val="0000FF"/>
                </a:solidFill>
                <a:latin typeface="Apple Casual"/>
                <a:cs typeface="Apple Casual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 is dominated by </a:t>
            </a:r>
            <a:r>
              <a:rPr lang="en-US" sz="1600" dirty="0" err="1" smtClean="0">
                <a:solidFill>
                  <a:srgbClr val="0000FF"/>
                </a:solidFill>
                <a:latin typeface="Apple Casual"/>
                <a:cs typeface="Apple Casual"/>
              </a:rPr>
              <a:t>u</a:t>
            </a: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-quark scattering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600" dirty="0">
                <a:solidFill>
                  <a:srgbClr val="FF0000"/>
                </a:solidFill>
                <a:cs typeface="Apple Casual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cs typeface="Apple Casual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Apple Casual"/>
                <a:cs typeface="Apple Casual"/>
              </a:rPr>
              <a:t>u</a:t>
            </a:r>
            <a:r>
              <a:rPr lang="en-US" sz="1600" dirty="0" smtClean="0">
                <a:solidFill>
                  <a:srgbClr val="FF0000"/>
                </a:solidFill>
                <a:latin typeface="Apple Casual"/>
                <a:cs typeface="Apple Casual"/>
              </a:rPr>
              <a:t>-quark Sivers DF &lt; 0 </a:t>
            </a:r>
            <a:endParaRPr lang="en-US" sz="1600" baseline="-25000" dirty="0" smtClean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3784" y="1898134"/>
            <a:ext cx="1954381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 Slightly positive</a:t>
            </a:r>
            <a:endParaRPr lang="en-US" sz="1600" dirty="0">
              <a:solidFill>
                <a:srgbClr val="151515"/>
              </a:solidFill>
              <a:latin typeface="Apple Casual"/>
              <a:cs typeface="Apple Casu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6521" y="2324100"/>
            <a:ext cx="3647479" cy="230832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151515"/>
                </a:solidFill>
                <a:latin typeface="Apple Casual"/>
                <a:cs typeface="Apple Casual"/>
              </a:rPr>
              <a:t> </a:t>
            </a:r>
            <a:r>
              <a:rPr lang="en-US" sz="1600" dirty="0" err="1" smtClean="0">
                <a:solidFill>
                  <a:srgbClr val="151515"/>
                </a:solidFill>
                <a:latin typeface="Apple Casual"/>
                <a:cs typeface="Apple Casual"/>
              </a:rPr>
              <a:t>π</a:t>
            </a:r>
            <a:r>
              <a:rPr lang="en-US" sz="1600" baseline="30000" dirty="0" smtClean="0">
                <a:solidFill>
                  <a:srgbClr val="151515"/>
                </a:solidFill>
                <a:latin typeface="Apple Casual"/>
                <a:cs typeface="Apple Casual"/>
              </a:rPr>
              <a:t>-</a:t>
            </a: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 amplitude is consistent with zero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d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-quark Sivers DF &gt; 0 maybe</a:t>
            </a:r>
          </a:p>
          <a:p>
            <a:pPr>
              <a:buClr>
                <a:srgbClr val="FF0000"/>
              </a:buClr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l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arge ?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 Cancellation effects for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π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-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are needed</a:t>
            </a:r>
            <a:r>
              <a:rPr lang="en-US" sz="1600" baseline="300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to explain the results</a:t>
            </a:r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 Result is consistent with zero Sivers effect measured for deuterium by COMPASS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Apple Casual"/>
              <a:cs typeface="Apple Casu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1256" y="4737001"/>
            <a:ext cx="3583404" cy="12926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pple Casual"/>
                <a:cs typeface="Apple Casual"/>
              </a:rPr>
              <a:t>FSI attractive (confining color </a:t>
            </a: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force) &amp; </a:t>
            </a:r>
            <a:r>
              <a:rPr lang="en-US" sz="1600" dirty="0" err="1" smtClean="0">
                <a:solidFill>
                  <a:srgbClr val="151515"/>
                </a:solidFill>
                <a:latin typeface="Apple Casual"/>
                <a:cs typeface="Apple Casual"/>
              </a:rPr>
              <a:t>u</a:t>
            </a: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-quark dominance for </a:t>
            </a:r>
            <a:r>
              <a:rPr lang="en-US" sz="1600" dirty="0" err="1" smtClean="0">
                <a:solidFill>
                  <a:srgbClr val="151515"/>
                </a:solidFill>
                <a:latin typeface="Apple Casual"/>
                <a:cs typeface="Apple Casual"/>
              </a:rPr>
              <a:t>π</a:t>
            </a:r>
            <a:r>
              <a:rPr lang="en-US" sz="1600" baseline="30000" dirty="0" smtClean="0">
                <a:solidFill>
                  <a:srgbClr val="151515"/>
                </a:solidFill>
                <a:latin typeface="Apple Casual"/>
                <a:cs typeface="Apple Casual"/>
              </a:rPr>
              <a:t>+</a:t>
            </a: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 </a:t>
            </a:r>
            <a:r>
              <a:rPr lang="en-US" sz="1600" dirty="0" err="1" smtClean="0">
                <a:solidFill>
                  <a:srgbClr val="151515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600" dirty="0" smtClean="0">
                <a:solidFill>
                  <a:srgbClr val="151515"/>
                </a:solidFill>
                <a:latin typeface="Apple Casual"/>
                <a:cs typeface="Apple Casual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Positive contribution of </a:t>
            </a:r>
            <a:r>
              <a:rPr lang="en-US" sz="1600" dirty="0" err="1" smtClean="0">
                <a:solidFill>
                  <a:srgbClr val="0000FF"/>
                </a:solidFill>
                <a:latin typeface="Apple Casual"/>
                <a:cs typeface="Apple Casual"/>
              </a:rPr>
              <a:t>u</a:t>
            </a:r>
            <a:r>
              <a:rPr lang="en-US" sz="1600" dirty="0" smtClean="0">
                <a:solidFill>
                  <a:srgbClr val="0000FF"/>
                </a:solidFill>
                <a:latin typeface="Apple Casual"/>
                <a:cs typeface="Apple Casual"/>
              </a:rPr>
              <a:t>-quark to the nucleon OAM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M. </a:t>
            </a:r>
            <a:r>
              <a:rPr lang="en-US" sz="1400" dirty="0" err="1" smtClean="0">
                <a:solidFill>
                  <a:srgbClr val="008000"/>
                </a:solidFill>
              </a:rPr>
              <a:t>Burkardt</a:t>
            </a:r>
            <a:r>
              <a:rPr lang="en-US" sz="1400" dirty="0" smtClean="0">
                <a:solidFill>
                  <a:srgbClr val="008000"/>
                </a:solidFill>
              </a:rPr>
              <a:t> PRD66 (2002) 014005</a:t>
            </a:r>
            <a:endParaRPr lang="en-US" sz="1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99" y="147638"/>
            <a:ext cx="8778875" cy="6270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>
                <a:latin typeface="Apple Casual"/>
                <a:cs typeface="Apple Casual"/>
              </a:rPr>
              <a:t>Transverse SSA for pion cross-section difference - </a:t>
            </a:r>
            <a:r>
              <a:rPr lang="en-US" sz="2400" dirty="0" smtClean="0">
                <a:solidFill>
                  <a:srgbClr val="0000FF"/>
                </a:solidFill>
                <a:latin typeface="Apple Casual"/>
                <a:cs typeface="Apple Casual"/>
              </a:rPr>
              <a:t>HERMES</a:t>
            </a:r>
            <a:endParaRPr lang="en-US" sz="2400" dirty="0">
              <a:solidFill>
                <a:srgbClr val="0000FF"/>
              </a:solidFill>
              <a:latin typeface="Apple Casual"/>
              <a:cs typeface="Apple Casu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Kawtar Hafidi                                TMDs                        HiX2010                        10/15/2010                            Newport News, VA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6ADE-93EA-544E-907D-B338A725D9D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ivers-pion-difference-exp.tiff"/>
          <p:cNvPicPr>
            <a:picLocks noChangeAspect="1"/>
          </p:cNvPicPr>
          <p:nvPr/>
        </p:nvPicPr>
        <p:blipFill>
          <a:blip r:embed="rId2">
            <a:alphaModFix/>
            <a:lum bright="-8000" contrast="33000"/>
          </a:blip>
          <a:stretch>
            <a:fillRect/>
          </a:stretch>
        </p:blipFill>
        <p:spPr>
          <a:xfrm>
            <a:off x="1282700" y="812801"/>
            <a:ext cx="6769100" cy="1040592"/>
          </a:xfrm>
          <a:prstGeom prst="rect">
            <a:avLst/>
          </a:prstGeom>
          <a:noFill/>
        </p:spPr>
      </p:pic>
      <p:pic>
        <p:nvPicPr>
          <p:cNvPr id="7" name="Picture 6" descr="Sivers-pion-difference-HERMES.tiff"/>
          <p:cNvPicPr>
            <a:picLocks noChangeAspect="1"/>
          </p:cNvPicPr>
          <p:nvPr/>
        </p:nvPicPr>
        <p:blipFill>
          <a:blip r:embed="rId3">
            <a:lum contrast="25000"/>
          </a:blip>
          <a:stretch>
            <a:fillRect/>
          </a:stretch>
        </p:blipFill>
        <p:spPr>
          <a:xfrm>
            <a:off x="215901" y="1807917"/>
            <a:ext cx="8470900" cy="4887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0940" y="4660900"/>
            <a:ext cx="221826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Access of Sivers 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u</a:t>
            </a:r>
            <a:r>
              <a:rPr lang="en-US" dirty="0" smtClean="0">
                <a:solidFill>
                  <a:srgbClr val="0000FF"/>
                </a:solidFill>
              </a:rPr>
              <a:t>-valence distribution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1454" y="2959100"/>
            <a:ext cx="14798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Should be flat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\rm LL}^{\cos\phi} \sim \color{blue}g_{L}^\perp D_1  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36"/>
  <p:tag name="PICTUREFILESIZE" val="13916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blue} K^- \sim s\bar u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83"/>
  <p:tag name="PICTUREFILESIZE" val="5539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%%\color{blue} A_{UT}^{\sin(3\phi-\phi_S)}\propto \frac{1-y}{1-y+y^2/2}\frac{\sum_q e_q^2  &#10;\color{red}  h_{1T}^{\perp q}&#10;%% H_1^{\perp q}}{\sum_q e_q^2 f_1^qD_1^q} &#10;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34"/>
  <p:tag name="PICTUREFILESIZE" val="5231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A_{LU} \propto {\color{red} g^{\perp}(x)}{\color{blue}D_1(z)}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82"/>
  <p:tag name="PICTUREFILESIZE" val="1642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\rm LL}^{\cos\phi} \sim   \color{red}e_{L} H_1^\perp  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39"/>
  <p:tag name="PICTUREFILESIZE" val="13067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\rm UL}^{\sin2\phi} \color{red} \sim {h_{1L}^{\perp} H_1^{\perp}}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57"/>
  <p:tag name="PICTUREFILESIZE" val="1628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LU}^{\sin\phi} \sim {\color{blue} e(x)} {\color{red} H_1^{\perp}(z)} 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665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83"/>
  <p:tag name="PICTUREFILESIZE" val="18953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LU}^{\sin\phi} \sim {\color{blue} g^\perp} {\color{blue} D_1(z)} 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6779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 A_{LU}^{\sin\phi} \sim {\color{red} h_{1}^{\perp}(x)}{\color{blue} E(z)} \nonumber 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83"/>
  <p:tag name="PICTUREFILESIZE" val="19407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A_{UT}^{\sin(\phi+\phi_S)} \sim \color{red} h_1 H_1^{\perp}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9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85"/>
  <p:tag name="PICTUREFILESIZE" val="19417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red} A_{UL}^{\sin2\phi} \sim {h_{1L}^{\perp} H_1^{\perp}}\sin2\phi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18"/>
  <p:tag name="PICTUREFILESIZE" val="23093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begin{eqnarray}&#10;\color{blue} K^+ \sim u\bar s 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86"/>
  <p:tag name="PICTUREFILESIZE" val="6607"/>
</p:tagLst>
</file>

<file path=ppt/theme/theme1.xml><?xml version="1.0" encoding="utf-8"?>
<a:theme xmlns:a="http://schemas.openxmlformats.org/drawingml/2006/main" name="Blue design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gray_2007.potx</Template>
  <TotalTime>2323</TotalTime>
  <Words>1984</Words>
  <Application>Microsoft Macintosh PowerPoint</Application>
  <PresentationFormat>On-screen Show (4:3)</PresentationFormat>
  <Paragraphs>306</Paragraphs>
  <Slides>32</Slides>
  <Notes>15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Blue design</vt:lpstr>
      <vt:lpstr>Equation</vt:lpstr>
      <vt:lpstr>Microsoft Equation</vt:lpstr>
      <vt:lpstr>Transverse Momentum Dependent Distributions Exploring the transverse structure of the nucleon (not only spin)</vt:lpstr>
      <vt:lpstr>Beyond the collinear picture of the nucleon: new degrees of freedom in QCD</vt:lpstr>
      <vt:lpstr>TMDs: The nucleon @Twist-2</vt:lpstr>
      <vt:lpstr>SIDIS Land</vt:lpstr>
      <vt:lpstr>Parton intrinsic motion and azimuthal asymmetries</vt:lpstr>
      <vt:lpstr>Double spin asymmetry- longitudinally polarized target – A1 PT dependence</vt:lpstr>
      <vt:lpstr>cosf moment in ALL-PT-dependence</vt:lpstr>
      <vt:lpstr>Sivers amplitude for pions</vt:lpstr>
      <vt:lpstr>Transverse SSA for pion cross-section difference - HERMES</vt:lpstr>
      <vt:lpstr>Kaon Sivers amplitude - HERMES</vt:lpstr>
      <vt:lpstr>What is going on with kaons?</vt:lpstr>
      <vt:lpstr>Q2 dependence</vt:lpstr>
      <vt:lpstr>COMPASS-HERMES Proton Sivers</vt:lpstr>
      <vt:lpstr>Possible W dependence of Sivers ?</vt:lpstr>
      <vt:lpstr>Transverse SSA in pp scattering</vt:lpstr>
      <vt:lpstr>Slide 16</vt:lpstr>
      <vt:lpstr>Comparing inclusive to SIDIS</vt:lpstr>
      <vt:lpstr>Longitudinal Target SSA measurements at CLAS </vt:lpstr>
      <vt:lpstr>Beam SSA: ALU  from CLAS @ JLab</vt:lpstr>
      <vt:lpstr>CLAS transversely polarized HD-Ice target</vt:lpstr>
      <vt:lpstr>Collins Single Spin Asymmetries : E-08-015 projections</vt:lpstr>
      <vt:lpstr>Slide 22</vt:lpstr>
      <vt:lpstr>TMDs program @ 12 GeV in Hall B</vt:lpstr>
      <vt:lpstr>Longitudinally polarized target: Double spin asymmetries</vt:lpstr>
      <vt:lpstr>Collins fragmentation: Longitudinally polarized target </vt:lpstr>
      <vt:lpstr>Kaon TMDs program @ 12 GeV in Hall B</vt:lpstr>
      <vt:lpstr>Pretzelosity @  CLAS12 </vt:lpstr>
      <vt:lpstr>PT-dependence of beam SSA</vt:lpstr>
      <vt:lpstr>Sivers effect in the target fragmentation</vt:lpstr>
      <vt:lpstr>Summary and Outlook</vt:lpstr>
      <vt:lpstr>Slide 31</vt:lpstr>
      <vt:lpstr>Slide 32</vt:lpstr>
    </vt:vector>
  </TitlesOfParts>
  <Company>Argonne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Transverse Momentum Dependent Distributions</dc:title>
  <dc:creator>Kawtar Hafidi</dc:creator>
  <cp:lastModifiedBy>Kawtar Hafidi</cp:lastModifiedBy>
  <cp:revision>144</cp:revision>
  <dcterms:created xsi:type="dcterms:W3CDTF">2010-10-13T23:53:48Z</dcterms:created>
  <dcterms:modified xsi:type="dcterms:W3CDTF">2010-10-15T14:37:04Z</dcterms:modified>
</cp:coreProperties>
</file>