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embeddings/Microsoft_Equation15.bin" ContentType="application/vnd.openxmlformats-officedocument.oleObject"/>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Override PartName="/ppt/embeddings/Microsoft_Equation14.bin" ContentType="application/vnd.openxmlformats-officedocument.oleObject"/>
  <Default Extension="pict" ContentType="image/pict"/>
  <Override PartName="/ppt/slides/slide26.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embeddings/Microsoft_Equation9.bin" ContentType="application/vnd.openxmlformats-officedocument.oleObject"/>
  <Override PartName="/ppt/notesSlides/notesSlide5.xml" ContentType="application/vnd.openxmlformats-officedocument.presentationml.notesSlide+xml"/>
  <Override PartName="/ppt/embeddings/Microsoft_Equation2.bin" ContentType="application/vnd.openxmlformats-officedocument.oleObject"/>
  <Override PartName="/ppt/embeddings/Microsoft_Equation13.bin" ContentType="application/vnd.openxmlformats-officedocument.oleObject"/>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embeddings/Microsoft_Equation20.bin" ContentType="application/vnd.openxmlformats-officedocument.oleObject"/>
  <Override PartName="/ppt/slides/slide10.xml" ContentType="application/vnd.openxmlformats-officedocument.presentationml.slide+xml"/>
  <Override PartName="/ppt/notesSlides/notesSlide12.xml" ContentType="application/vnd.openxmlformats-officedocument.presentationml.notesSlide+xml"/>
  <Override PartName="/ppt/embeddings/Microsoft_Equation8.bin" ContentType="application/vnd.openxmlformats-officedocument.oleObject"/>
  <Default Extension="wmf" ContentType="image/x-wmf"/>
  <Override PartName="/ppt/embeddings/Microsoft_Equation19.bin" ContentType="application/vnd.openxmlformats-officedocument.oleObject"/>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embeddings/Microsoft_Equation12.bin" ContentType="application/vnd.openxmlformats-officedocument.oleObject"/>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embeddings/Microsoft_Equation6.bin" ContentType="application/vnd.openxmlformats-officedocument.oleObject"/>
  <Override PartName="/ppt/embeddings/Microsoft_Equation17.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embeddings/Microsoft_Equation10.bin" ContentType="application/vnd.openxmlformats-officedocument.oleObject"/>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31"/>
  </p:notesMasterIdLst>
  <p:handoutMasterIdLst>
    <p:handoutMasterId r:id="rId32"/>
  </p:handoutMasterIdLst>
  <p:sldIdLst>
    <p:sldId id="256" r:id="rId2"/>
    <p:sldId id="257" r:id="rId3"/>
    <p:sldId id="351" r:id="rId4"/>
    <p:sldId id="478" r:id="rId5"/>
    <p:sldId id="481" r:id="rId6"/>
    <p:sldId id="365" r:id="rId7"/>
    <p:sldId id="366" r:id="rId8"/>
    <p:sldId id="485" r:id="rId9"/>
    <p:sldId id="371" r:id="rId10"/>
    <p:sldId id="473" r:id="rId11"/>
    <p:sldId id="459" r:id="rId12"/>
    <p:sldId id="458" r:id="rId13"/>
    <p:sldId id="266" r:id="rId14"/>
    <p:sldId id="426" r:id="rId15"/>
    <p:sldId id="433" r:id="rId16"/>
    <p:sldId id="442" r:id="rId17"/>
    <p:sldId id="443" r:id="rId18"/>
    <p:sldId id="444" r:id="rId19"/>
    <p:sldId id="460" r:id="rId20"/>
    <p:sldId id="462" r:id="rId21"/>
    <p:sldId id="463" r:id="rId22"/>
    <p:sldId id="469" r:id="rId23"/>
    <p:sldId id="464" r:id="rId24"/>
    <p:sldId id="476" r:id="rId25"/>
    <p:sldId id="466" r:id="rId26"/>
    <p:sldId id="470" r:id="rId27"/>
    <p:sldId id="483" r:id="rId28"/>
    <p:sldId id="484" r:id="rId29"/>
    <p:sldId id="44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457200" rtl="0" eaLnBrk="1" latinLnBrk="0" hangingPunct="1">
      <a:defRPr kern="1200">
        <a:solidFill>
          <a:schemeClr val="tx1"/>
        </a:solidFill>
        <a:latin typeface="Tahoma" charset="0"/>
        <a:ea typeface="+mn-ea"/>
        <a:cs typeface="+mn-cs"/>
      </a:defRPr>
    </a:lvl6pPr>
    <a:lvl7pPr marL="2743200" algn="l" defTabSz="457200" rtl="0" eaLnBrk="1" latinLnBrk="0" hangingPunct="1">
      <a:defRPr kern="1200">
        <a:solidFill>
          <a:schemeClr val="tx1"/>
        </a:solidFill>
        <a:latin typeface="Tahoma" charset="0"/>
        <a:ea typeface="+mn-ea"/>
        <a:cs typeface="+mn-cs"/>
      </a:defRPr>
    </a:lvl7pPr>
    <a:lvl8pPr marL="3200400" algn="l" defTabSz="457200" rtl="0" eaLnBrk="1" latinLnBrk="0" hangingPunct="1">
      <a:defRPr kern="1200">
        <a:solidFill>
          <a:schemeClr val="tx1"/>
        </a:solidFill>
        <a:latin typeface="Tahoma" charset="0"/>
        <a:ea typeface="+mn-ea"/>
        <a:cs typeface="+mn-cs"/>
      </a:defRPr>
    </a:lvl8pPr>
    <a:lvl9pPr marL="3657600" algn="l" defTabSz="4572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60F"/>
    <a:srgbClr val="0FB01E"/>
    <a:srgbClr val="A3315C"/>
    <a:srgbClr val="CCFF99"/>
    <a:srgbClr val="0033CC"/>
    <a:srgbClr val="66FF33"/>
    <a:srgbClr val="FF33CC"/>
    <a:srgbClr val="FF33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964" autoAdjust="0"/>
    <p:restoredTop sz="94737" autoAdjust="0"/>
  </p:normalViewPr>
  <p:slideViewPr>
    <p:cSldViewPr>
      <p:cViewPr>
        <p:scale>
          <a:sx n="100" d="100"/>
          <a:sy n="100" d="100"/>
        </p:scale>
        <p:origin x="-1136" y="-640"/>
      </p:cViewPr>
      <p:guideLst>
        <p:guide orient="horz" pos="2160"/>
        <p:guide pos="2880"/>
      </p:guideLst>
    </p:cSldViewPr>
  </p:slideViewPr>
  <p:outlineViewPr>
    <p:cViewPr>
      <p:scale>
        <a:sx n="33" d="100"/>
        <a:sy n="33" d="100"/>
      </p:scale>
      <p:origin x="0" y="7160"/>
    </p:cViewPr>
  </p:outlineViewPr>
  <p:notesTextViewPr>
    <p:cViewPr>
      <p:scale>
        <a:sx n="100" d="100"/>
        <a:sy n="100" d="100"/>
      </p:scale>
      <p:origin x="0" y="0"/>
    </p:cViewPr>
  </p:notesTextViewPr>
  <p:notesViewPr>
    <p:cSldViewPr>
      <p:cViewPr varScale="1">
        <p:scale>
          <a:sx n="82" d="100"/>
          <a:sy n="82" d="100"/>
        </p:scale>
        <p:origin x="-16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image" Target="../media/image21.wmf"/><Relationship Id="rId2" Type="http://schemas.openxmlformats.org/officeDocument/2006/relationships/image" Target="../media/image2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A9F5B81-D907-9242-83D1-87B21AFF99C2}" type="datetime1">
              <a:rPr lang="en-US"/>
              <a:pPr>
                <a:defRPr/>
              </a:pPr>
              <a:t>7/14/10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9405826-7A91-B24D-911D-1F03706A90D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2AB0E5D-9733-8847-8CD7-822138D41FC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565227-2B92-1247-8DA1-91801128F59C}"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a:t>I will talk about the experimental results from the dedicated DVCS experiment with CLAS at Jefferson 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9E92264-62D4-8D4C-B3B7-0ABC28854BBB}" type="slidenum">
              <a:rPr lang="en-US"/>
              <a:pPr/>
              <a:t>13</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t>Now let me switch to the meson electroproduction. I will show you new unpublished results on the pi0 and eta electroproduction and the ratio of these cross sections. This is our kinematic coverage. We have 4-dimentional grid in Q2, </a:t>
            </a:r>
            <a:r>
              <a:rPr lang="en-US" dirty="0" err="1"/>
              <a:t>xB,t</a:t>
            </a:r>
            <a:r>
              <a:rPr lang="en-US" dirty="0"/>
              <a:t>, phi. We restrict our data to the limit W&gt;2geV to go away from the resonance region.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1116328-A548-B447-9CFF-901C59492198}" type="slidenum">
              <a:rPr lang="en-US"/>
              <a:pPr/>
              <a:t>14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The general description of the reduced cross sections in terms of the </a:t>
            </a:r>
            <a:r>
              <a:rPr lang="en-US" dirty="0" err="1" smtClean="0"/>
              <a:t>sigma_L,T,TT,LT</a:t>
            </a:r>
            <a:r>
              <a:rPr lang="en-US" dirty="0" smtClean="0"/>
              <a:t> is presented</a:t>
            </a:r>
            <a:r>
              <a:rPr lang="en-US" baseline="0" dirty="0" smtClean="0"/>
              <a:t> by this </a:t>
            </a:r>
            <a:r>
              <a:rPr lang="en-US" baseline="0" dirty="0" err="1" smtClean="0"/>
              <a:t>famouse</a:t>
            </a:r>
            <a:r>
              <a:rPr lang="en-US" baseline="0" dirty="0" smtClean="0"/>
              <a:t> </a:t>
            </a:r>
            <a:r>
              <a:rPr lang="en-US" baseline="0" dirty="0" err="1" smtClean="0"/>
              <a:t>formala</a:t>
            </a:r>
            <a:r>
              <a:rPr lang="en-US" baseline="0" dirty="0" smtClean="0"/>
              <a:t>.</a:t>
            </a:r>
            <a:endParaRPr lang="en-US" dirty="0" smtClean="0"/>
          </a:p>
          <a:p>
            <a:pPr eaLnBrk="1" hangingPunct="1"/>
            <a:r>
              <a:rPr lang="en-US" dirty="0" smtClean="0"/>
              <a:t>The </a:t>
            </a:r>
            <a:r>
              <a:rPr lang="en-US" dirty="0"/>
              <a:t>integrated over Q2 and </a:t>
            </a:r>
            <a:r>
              <a:rPr lang="en-US" dirty="0" err="1"/>
              <a:t>t</a:t>
            </a:r>
            <a:r>
              <a:rPr lang="en-US" dirty="0"/>
              <a:t> variables distribution is shown in this picture. We fit it with 3 parameter and get 3 cross section  in </a:t>
            </a:r>
            <a:r>
              <a:rPr lang="en-US" dirty="0" err="1"/>
              <a:t>unpolarized</a:t>
            </a:r>
            <a:r>
              <a:rPr lang="en-US" dirty="0"/>
              <a:t> electron beam.</a:t>
            </a:r>
          </a:p>
          <a:p>
            <a:pPr eaLnBrk="1" hangingPunct="1"/>
            <a:r>
              <a:rPr lang="en-US" dirty="0"/>
              <a:t>As you see we don’t separate </a:t>
            </a:r>
            <a:r>
              <a:rPr lang="en-US" dirty="0" err="1"/>
              <a:t>sigma_L</a:t>
            </a:r>
            <a:r>
              <a:rPr lang="en-US" dirty="0"/>
              <a:t> and </a:t>
            </a:r>
            <a:r>
              <a:rPr lang="en-US" dirty="0" err="1"/>
              <a:t>sigma_T</a:t>
            </a:r>
            <a:r>
              <a:rPr lang="en-US" dirty="0"/>
              <a:t>. We will do it in our future experiments with 12 GeV beam.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090613" y="933450"/>
            <a:ext cx="4484687" cy="3363913"/>
          </a:xfrm>
          <a:solidFill>
            <a:srgbClr val="FFFFFF"/>
          </a:solidFill>
          <a:ln>
            <a:solidFill>
              <a:srgbClr val="000000"/>
            </a:solidFill>
            <a:miter lim="800000"/>
          </a:ln>
        </p:spPr>
      </p:sp>
      <p:sp>
        <p:nvSpPr>
          <p:cNvPr id="46083" name="Rectangle 2"/>
          <p:cNvSpPr>
            <a:spLocks noGrp="1" noChangeArrowheads="1"/>
          </p:cNvSpPr>
          <p:nvPr>
            <p:ph type="body" idx="1"/>
          </p:nvPr>
        </p:nvSpPr>
        <p:spPr>
          <a:xfrm>
            <a:off x="1032343" y="4625398"/>
            <a:ext cx="4608419" cy="3734955"/>
          </a:xfrm>
          <a:noFill/>
          <a:ln/>
        </p:spPr>
        <p:txBody>
          <a:bodyPr wrap="none" anchor="ctr"/>
          <a:lstStyle/>
          <a:p>
            <a:endParaRPr 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B43D828-A137-C54F-A2A8-CDD74762DD44}" type="slidenum">
              <a:rPr lang="en-US"/>
              <a:pPr/>
              <a:t>16</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a:t>We analyzed the t-distribution and extracted the slope parameter B. In general this slope parameter depends on both xB and Q2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87974C0-9760-AB4E-8E59-C2DA0FD67EB4}" type="slidenum">
              <a:rPr lang="en-US"/>
              <a:pPr/>
              <a:t>17</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a:t>The plot shows the slope parameter s a function of x_B for different bins in Q2. What we actually see, the dependence on Q2 is very </a:t>
            </a:r>
            <a:r>
              <a:rPr lang="en-US" dirty="0" smtClean="0"/>
              <a:t>weak</a:t>
            </a:r>
            <a:r>
              <a:rPr lang="en-US" dirty="0"/>
              <a:t>. In the first approximation the slope parameter depends only on x_B. More over it is decreasing with increasing x_B. As we remember the t- distribution is closevely connected with the impact parameter distribution thru Fourier transform. Looking to this picture we can say that  the perp width of the partons with x</a:t>
            </a:r>
            <a:r>
              <a:rPr lang="en-US" dirty="0">
                <a:sym typeface="Wingdings" charset="2"/>
              </a:rPr>
              <a:t>1 goes to zero. It is interesting observation.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101EB7B-BA59-5A43-9A4E-692B8967F33F}" type="slidenum">
              <a:rPr lang="en-US"/>
              <a:pPr/>
              <a:t>18</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a:t>Very preliminary data in the ratio of the eta/pi0 cross section as a function od x_B for different bins in t: 0.14,0.3, 0.5. and 0.77.</a:t>
            </a:r>
          </a:p>
          <a:p>
            <a:pPr eaLnBrk="1" hangingPunct="1"/>
            <a:r>
              <a:rPr lang="en-US" dirty="0"/>
              <a:t>What we can say? The dependence on x_B is very </a:t>
            </a:r>
            <a:r>
              <a:rPr lang="en-US" dirty="0" smtClean="0"/>
              <a:t>weak</a:t>
            </a:r>
            <a:r>
              <a:rPr lang="en-US" dirty="0"/>
              <a:t>. Probably we have small positive slope. The dependence on Q2 is </a:t>
            </a:r>
            <a:r>
              <a:rPr lang="en-US" dirty="0" smtClean="0"/>
              <a:t>weak </a:t>
            </a:r>
            <a:r>
              <a:rPr lang="en-US" dirty="0"/>
              <a:t>as well. The ratio is at the level of 0.3-0.4.  The first bin (or may be second as well) may be affected by tmin.  The GPD models predict the ratio of the order of one, but for sigma_L only. if this prediction is correct we can conclude that sigma_T dominates at least for pi0 electroproduction. It is the same conclusion that we made on the basis of the angular distributions.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CLAS12</a:t>
            </a:r>
            <a:r>
              <a:rPr lang="en-US" baseline="0" dirty="0" smtClean="0"/>
              <a:t> spectrometer</a:t>
            </a:r>
            <a:r>
              <a:rPr lang="en-US" dirty="0" smtClean="0"/>
              <a:t> we will have</a:t>
            </a:r>
            <a:r>
              <a:rPr lang="en-US" baseline="0" dirty="0" smtClean="0"/>
              <a:t> the possibility to map BSA for example in a broad phase space with extremely high precision.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2AB0E5D-9733-8847-8CD7-822138D41FCC}"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3D2919-F1BC-9848-8F6F-5CDF571B3345}" type="slidenum">
              <a:rPr lang="en-US"/>
              <a:pPr/>
              <a:t>2</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5169352-3244-8245-B2D6-DADAFBFC3962}" type="slidenum">
              <a:rPr lang="en-US"/>
              <a:pPr/>
              <a:t>3</a:t>
            </a:fld>
            <a:endParaRPr lang="en-US" dirty="0"/>
          </a:p>
        </p:txBody>
      </p:sp>
      <p:sp>
        <p:nvSpPr>
          <p:cNvPr id="28675" name="Rectangle 2"/>
          <p:cNvSpPr>
            <a:spLocks noGrp="1" noRot="1" noChangeAspect="1" noChangeArrowheads="1" noTextEdit="1"/>
          </p:cNvSpPr>
          <p:nvPr>
            <p:ph type="sldImg"/>
          </p:nvPr>
        </p:nvSpPr>
        <p:spPr>
          <a:xfrm>
            <a:off x="1143000" y="687388"/>
            <a:ext cx="4572000" cy="3429000"/>
          </a:xfrm>
          <a:ln/>
        </p:spPr>
      </p:sp>
      <p:sp>
        <p:nvSpPr>
          <p:cNvPr id="28676" name="Rectangle 3"/>
          <p:cNvSpPr>
            <a:spLocks noGrp="1" noChangeArrowheads="1"/>
          </p:cNvSpPr>
          <p:nvPr>
            <p:ph type="body" idx="1"/>
          </p:nvPr>
        </p:nvSpPr>
        <p:spPr>
          <a:xfrm>
            <a:off x="685800" y="4343400"/>
            <a:ext cx="5486400" cy="4113213"/>
          </a:xfrm>
          <a:noFill/>
          <a:ln/>
        </p:spPr>
        <p:txBody>
          <a:bodyPr/>
          <a:lstStyle/>
          <a:p>
            <a:pPr eaLnBrk="1" hangingPunct="1"/>
            <a:r>
              <a:rPr lang="en-US" dirty="0" smtClean="0"/>
              <a:t>It was realized in past decade that the concept of Generalized</a:t>
            </a:r>
            <a:r>
              <a:rPr lang="en-US" baseline="0" dirty="0" smtClean="0"/>
              <a:t> Parton Distributions is powerful tool describing the nucleon structure. </a:t>
            </a:r>
            <a:r>
              <a:rPr lang="en-US" sz="1200" kern="1200" baseline="0" dirty="0" smtClean="0">
                <a:solidFill>
                  <a:schemeClr val="tx1"/>
                </a:solidFill>
                <a:latin typeface="Arial" charset="0"/>
                <a:ea typeface="ＭＳ Ｐゴシック" charset="-128"/>
                <a:cs typeface="ＭＳ Ｐゴシック" charset="-128"/>
              </a:rPr>
              <a:t>The GPDs</a:t>
            </a:r>
            <a:r>
              <a:rPr lang="en-US" sz="1200" kern="1200" dirty="0" smtClean="0">
                <a:solidFill>
                  <a:schemeClr val="tx1"/>
                </a:solidFill>
                <a:latin typeface="Arial" charset="0"/>
                <a:ea typeface="ＭＳ Ｐゴシック" charset="-128"/>
                <a:cs typeface="ＭＳ Ｐゴシック" charset="-128"/>
              </a:rPr>
              <a:t> contain the correlations between the transverse position and longitudinal momentum distributions of the partons in the nucleon, they allow to derive the orbital angular momentum contribution of partons to the nucleon's spin</a:t>
            </a:r>
            <a:endParaRPr lang="en-US" baseline="0" dirty="0" smtClean="0"/>
          </a:p>
          <a:p>
            <a:pPr eaLnBrk="1" hangingPunct="1"/>
            <a:r>
              <a:rPr lang="en-US" baseline="0"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82AFCD-4B9F-CF43-A7F2-85074481DE02}" type="slidenum">
              <a:rPr lang="en-US"/>
              <a:pPr/>
              <a:t>4</a:t>
            </a:fld>
            <a:endParaRPr lang="en-US" dirty="0"/>
          </a:p>
        </p:txBody>
      </p:sp>
      <p:sp>
        <p:nvSpPr>
          <p:cNvPr id="30723" name="Rectangle 2"/>
          <p:cNvSpPr>
            <a:spLocks noGrp="1" noRot="1" noChangeAspect="1" noChangeArrowheads="1" noTextEdit="1"/>
          </p:cNvSpPr>
          <p:nvPr>
            <p:ph type="sldImg"/>
          </p:nvPr>
        </p:nvSpPr>
        <p:spPr>
          <a:xfrm>
            <a:off x="1143000" y="687388"/>
            <a:ext cx="4572000" cy="3429000"/>
          </a:xfrm>
          <a:ln/>
        </p:spPr>
      </p:sp>
      <p:sp>
        <p:nvSpPr>
          <p:cNvPr id="30724" name="Rectangle 3"/>
          <p:cNvSpPr>
            <a:spLocks noGrp="1" noChangeArrowheads="1"/>
          </p:cNvSpPr>
          <p:nvPr>
            <p:ph type="body" idx="1"/>
          </p:nvPr>
        </p:nvSpPr>
        <p:spPr>
          <a:xfrm>
            <a:off x="685800" y="4343400"/>
            <a:ext cx="5486400" cy="4113213"/>
          </a:xfrm>
          <a:noFill/>
          <a:ln/>
        </p:spPr>
        <p:txBody>
          <a:bodyPr/>
          <a:lstStyle/>
          <a:p>
            <a:pPr eaLnBrk="1" hangingPunct="1"/>
            <a:r>
              <a:rPr lang="en-US" b="1" i="1" dirty="0"/>
              <a:t>The basic process in accessing the proton structure through exclusive processes is the “handbag” mechanism.</a:t>
            </a:r>
            <a:r>
              <a:rPr lang="en-US" dirty="0"/>
              <a:t> The important aspect is that we have hard scattering vertices here and here and the soft part is described by the GPDs. The upper and lower part factorize which allow us to probe GPDs in hard scattering processes with photons. There are 4 GPDs which depend on 3 kinematics quantities: the quark longitudinal momentum fraction x, the longitudinal momentum transfer to the quark xi and the 4-momentum transfer to the proton.    What is the physical content of the GPDs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AA0F60C-9DF9-5640-AACF-E7AA8A68A07B}" type="slidenum">
              <a:rPr lang="en-US"/>
              <a:pPr/>
              <a:t>5</a:t>
            </a:fld>
            <a:endParaRPr lang="en-US" dirty="0"/>
          </a:p>
        </p:txBody>
      </p:sp>
      <p:sp>
        <p:nvSpPr>
          <p:cNvPr id="46083" name="Rectangle 2"/>
          <p:cNvSpPr>
            <a:spLocks noGrp="1" noRot="1" noChangeAspect="1" noChangeArrowheads="1" noTextEdit="1"/>
          </p:cNvSpPr>
          <p:nvPr>
            <p:ph type="sldImg"/>
          </p:nvPr>
        </p:nvSpPr>
        <p:spPr>
          <a:xfrm>
            <a:off x="1143000" y="687388"/>
            <a:ext cx="4572000" cy="3429000"/>
          </a:xfrm>
          <a:ln/>
        </p:spPr>
      </p:sp>
      <p:sp>
        <p:nvSpPr>
          <p:cNvPr id="46084" name="Rectangle 3"/>
          <p:cNvSpPr>
            <a:spLocks noGrp="1" noChangeArrowheads="1"/>
          </p:cNvSpPr>
          <p:nvPr>
            <p:ph type="body" idx="1"/>
          </p:nvPr>
        </p:nvSpPr>
        <p:spPr>
          <a:xfrm>
            <a:off x="685800" y="4343400"/>
            <a:ext cx="5486400" cy="4113213"/>
          </a:xfrm>
          <a:noFill/>
          <a:ln/>
        </p:spPr>
        <p:txBody>
          <a:bodyPr/>
          <a:lstStyle/>
          <a:p>
            <a:pPr eaLnBrk="1" hangingPunct="1"/>
            <a:r>
              <a:rPr lang="en-US" b="1" u="sng" dirty="0"/>
              <a:t>The most direct way of accessing GPDs is through polarization measurements.</a:t>
            </a:r>
            <a:r>
              <a:rPr lang="en-US" dirty="0"/>
              <a:t> Using polarized electron beams we can measure the cross section difference for opposite electron helicities. The cross section difference depends on the 3 GPDs H, H-tilde, and E. The kinematical factors suppress the contributions of H-tilde and of E so that the beam spin asymmetry is dominated by GPD H. For longitudinally polarized target the asymmetry is dominated by H-tilde as H and E are kinematically suppressed at not too large xi giving access to H-tilde. With a transversely polarized target one has access to a combination of H and E. With these 3 measurements we are able to disentangle 3 GPDs H, E, H-tilde.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AE31B1D-98B1-E947-8620-3534ADFB86EE}" type="slidenum">
              <a:rPr lang="en-US"/>
              <a:pPr/>
              <a:t>6</a:t>
            </a:fld>
            <a:endParaRPr lang="en-US" dirty="0"/>
          </a:p>
        </p:txBody>
      </p:sp>
      <p:sp>
        <p:nvSpPr>
          <p:cNvPr id="68611" name="Rectangle 2"/>
          <p:cNvSpPr>
            <a:spLocks noGrp="1" noRot="1" noChangeAspect="1" noChangeArrowheads="1" noTextEdit="1"/>
          </p:cNvSpPr>
          <p:nvPr>
            <p:ph type="sldImg"/>
          </p:nvPr>
        </p:nvSpPr>
        <p:spPr>
          <a:xfrm>
            <a:off x="1143000" y="687388"/>
            <a:ext cx="4572000" cy="3429000"/>
          </a:xfrm>
          <a:ln/>
        </p:spPr>
      </p:sp>
      <p:sp>
        <p:nvSpPr>
          <p:cNvPr id="68612" name="Rectangle 3"/>
          <p:cNvSpPr>
            <a:spLocks noGrp="1" noChangeArrowheads="1"/>
          </p:cNvSpPr>
          <p:nvPr>
            <p:ph type="body" idx="1"/>
          </p:nvPr>
        </p:nvSpPr>
        <p:spPr>
          <a:xfrm>
            <a:off x="685800" y="4343400"/>
            <a:ext cx="5486400" cy="4113213"/>
          </a:xfrm>
          <a:noFill/>
          <a:ln/>
        </p:spPr>
        <p:txBody>
          <a:bodyPr/>
          <a:lstStyle/>
          <a:p>
            <a:pPr eaLnBrk="1" hangingPunct="1"/>
            <a:r>
              <a:rPr lang="en-US" b="1" i="1" dirty="0"/>
              <a:t>Much of the activity to determine GPDs is taking place at Jefferson Lab. This shows the site with the dual linac racetrack re-circulating electron accelerator. Here is t</a:t>
            </a:r>
            <a:r>
              <a:rPr lang="en-US" dirty="0"/>
              <a:t>he injector area and the two parallel linear accelerators with recirculating arcs. After 5 recirculations a maximum beam energy of up to 6 GeV is achieved. The 3 endstations can have independent beams with multiples of the linac energies.  The electrons are polarized at up to 85% .  Beam current can be from 100 pico amperes to 100 micro amperes thus resulting at a dynamic range of 10^6. Experiment trying to access GPDs are currently concentrated in Hall A and in Hall B. In the following I will mostly discuss the broad GPD program in Hall B that uses the CLAS detector.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06CF4FC-EBC1-B540-B717-AE0C4023F140}" type="slidenum">
              <a:rPr lang="en-US"/>
              <a:pPr/>
              <a:t>7</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i="1" dirty="0"/>
              <a:t>CLAS is a large acceptance</a:t>
            </a:r>
            <a:r>
              <a:rPr lang="en-US" dirty="0"/>
              <a:t> spectrometer with a superconducting </a:t>
            </a:r>
            <a:r>
              <a:rPr lang="en-US" dirty="0" err="1"/>
              <a:t>toroidal</a:t>
            </a:r>
            <a:r>
              <a:rPr lang="en-US"/>
              <a:t> magnet at its core. Six symmetrically arranged coils form six identical sectors. Each sector is equipped with tracking chambers with a total of 35,000 drift cells,  plastic scintillators for timing measurements, Gas Cerenkov counters for electron identification and electromagnetic calorimeters for photons and neutron detection.  The detector is typically operated at luminosities of 10^34cm-2s-1.     </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F77AA5E-3CA5-0A47-A711-9B5265E7404D}" type="slidenum">
              <a:rPr lang="en-US"/>
              <a:pPr/>
              <a:t>8</a:t>
            </a:fld>
            <a:endParaRPr lang="en-US" dirty="0"/>
          </a:p>
        </p:txBody>
      </p:sp>
      <p:sp>
        <p:nvSpPr>
          <p:cNvPr id="80899"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685800" y="4343400"/>
            <a:ext cx="5486400" cy="4113213"/>
          </a:xfrm>
          <a:noFill/>
          <a:ln/>
        </p:spPr>
        <p:txBody>
          <a:bodyPr/>
          <a:lstStyle/>
          <a:p>
            <a:pPr eaLnBrk="1" hangingPunct="1"/>
            <a:r>
              <a:rPr lang="en-US" dirty="0" smtClean="0"/>
              <a:t>The </a:t>
            </a:r>
            <a:r>
              <a:rPr lang="en-US" dirty="0"/>
              <a:t>physics lies in the various kinematical dependencies. The right graphs show the events broken up into Q2 and xB bins, still integrated over t. We see that for the low x_b and higher Q2 the asymmetry is dominated by sin-phi. Significant deviations are observed only at high x</a:t>
            </a:r>
            <a:r>
              <a:rPr lang="en-US" baseline="-25000" dirty="0"/>
              <a:t>B</a:t>
            </a:r>
            <a:r>
              <a:rPr lang="en-US" dirty="0"/>
              <a:t> and low Q</a:t>
            </a:r>
            <a:r>
              <a:rPr lang="en-US" baseline="30000" dirty="0"/>
              <a:t>2</a:t>
            </a:r>
            <a:r>
              <a:rPr lang="en-US" dirty="0"/>
              <a:t>. The inset shows one of 65 bins in Q2, x_B, 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C87FDDA-7EEB-1649-9ACE-32EF6F0CAF81}" type="slidenum">
              <a:rPr lang="en-US"/>
              <a:pPr/>
              <a:t>9</a:t>
            </a:fld>
            <a:endParaRPr lang="en-US" dirty="0"/>
          </a:p>
        </p:txBody>
      </p:sp>
      <p:sp>
        <p:nvSpPr>
          <p:cNvPr id="82947" name="Rectangle 2"/>
          <p:cNvSpPr>
            <a:spLocks noGrp="1" noRot="1" noChangeAspect="1" noChangeArrowheads="1" noTextEdit="1"/>
          </p:cNvSpPr>
          <p:nvPr>
            <p:ph type="sldImg"/>
          </p:nvPr>
        </p:nvSpPr>
        <p:spPr>
          <a:xfrm>
            <a:off x="1143000" y="687388"/>
            <a:ext cx="4572000" cy="3429000"/>
          </a:xfrm>
          <a:ln/>
        </p:spPr>
      </p:sp>
      <p:sp>
        <p:nvSpPr>
          <p:cNvPr id="82948" name="Rectangle 3"/>
          <p:cNvSpPr>
            <a:spLocks noGrp="1" noChangeArrowheads="1"/>
          </p:cNvSpPr>
          <p:nvPr>
            <p:ph type="body" idx="1"/>
          </p:nvPr>
        </p:nvSpPr>
        <p:spPr>
          <a:xfrm>
            <a:off x="685800" y="4343400"/>
            <a:ext cx="5486400" cy="4113213"/>
          </a:xfrm>
          <a:noFill/>
          <a:ln/>
        </p:spPr>
        <p:txBody>
          <a:bodyPr/>
          <a:lstStyle/>
          <a:p>
            <a:pPr eaLnBrk="1" hangingPunct="1"/>
            <a:r>
              <a:rPr lang="en-US" dirty="0"/>
              <a:t>This graph shows the t-dependences of alpha at fixed Q2 and x_B. We see that alpha has a maximum at small t and drops to zero. The comparison of the leading sin</a:t>
            </a:r>
            <a:r>
              <a:rPr lang="el-GR" dirty="0">
                <a:ea typeface="Times New Roman" charset="0"/>
                <a:cs typeface="Times New Roman" charset="0"/>
              </a:rPr>
              <a:t>Φ</a:t>
            </a:r>
            <a:r>
              <a:rPr lang="en-US" dirty="0"/>
              <a:t> (twist-2) component with the standard VGG GPD parameterization shows qualitative even quantitative agreement at large t but the VGG asymmetry exceeds the data at small t. This could mean that at these t values the denominator in the asymmetry does not fully account for all contributions to the DVCS cross section.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prstTxWarp prst="textNoShape">
                  <a:avLst/>
                </a:prstTxWarp>
              </a:bodyPr>
              <a:lstStyle/>
              <a:p>
                <a:pPr>
                  <a:defRPr/>
                </a:pPr>
                <a:endParaRPr lang="en-US" dirty="0"/>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prstTxWarp prst="textNoShape">
                <a:avLst/>
              </a:prstTxWarp>
            </a:bodyPr>
            <a:lstStyle/>
            <a:p>
              <a:pPr>
                <a:defRPr/>
              </a:pPr>
              <a:endParaRPr lang="en-US" dirty="0"/>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prstTxWarp prst="textNoShape">
                <a:avLst/>
              </a:prstTxWarp>
            </a:bodyPr>
            <a:lstStyle/>
            <a:p>
              <a:pPr>
                <a:defRPr/>
              </a:pPr>
              <a:endParaRPr lang="en-US" dirty="0"/>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prstTxWarp prst="textNoShape">
                <a:avLst/>
              </a:prstTxWarp>
            </a:bodyPr>
            <a:lstStyle/>
            <a:p>
              <a:pPr>
                <a:defRPr/>
              </a:pPr>
              <a:endParaRPr lang="en-US" dirty="0"/>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pPr>
                  <a:defRPr/>
                </a:pPr>
                <a:endParaRPr lang="en-US" dirty="0"/>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prstTxWarp prst="textNoShape">
                  <a:avLst/>
                </a:prstTxWarp>
              </a:bodyPr>
              <a:lstStyle/>
              <a:p>
                <a:pPr>
                  <a:defRPr/>
                </a:pPr>
                <a:endParaRPr lang="en-US" dirty="0"/>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prstTxWarp prst="textNoShape">
                  <a:avLst/>
                </a:prstTxWarp>
              </a:bodyPr>
              <a:lstStyle/>
              <a:p>
                <a:pPr>
                  <a:defRPr/>
                </a:pPr>
                <a:endParaRPr lang="en-US" dirty="0"/>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dirty="0"/>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r>
              <a:rPr lang="en-US" dirty="0"/>
              <a:t>Valery Kubarovsky Jlab</a:t>
            </a:r>
          </a:p>
        </p:txBody>
      </p:sp>
      <p:sp>
        <p:nvSpPr>
          <p:cNvPr id="20" name="Rectangle 20"/>
          <p:cNvSpPr>
            <a:spLocks noGrp="1" noChangeArrowheads="1"/>
          </p:cNvSpPr>
          <p:nvPr>
            <p:ph type="sldNum" sz="quarter" idx="12"/>
          </p:nvPr>
        </p:nvSpPr>
        <p:spPr/>
        <p:txBody>
          <a:bodyPr/>
          <a:lstStyle>
            <a:lvl1pPr>
              <a:defRPr/>
            </a:lvl1pPr>
          </a:lstStyle>
          <a:p>
            <a:pPr>
              <a:defRPr/>
            </a:pPr>
            <a:fld id="{3E78147A-2F29-FF4D-8D15-F3F48AF05F8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6" name="Rectangle 19"/>
          <p:cNvSpPr>
            <a:spLocks noGrp="1" noChangeArrowheads="1"/>
          </p:cNvSpPr>
          <p:nvPr>
            <p:ph type="sldNum" sz="quarter" idx="12"/>
          </p:nvPr>
        </p:nvSpPr>
        <p:spPr>
          <a:ln/>
        </p:spPr>
        <p:txBody>
          <a:bodyPr/>
          <a:lstStyle>
            <a:lvl1pPr>
              <a:defRPr/>
            </a:lvl1pPr>
          </a:lstStyle>
          <a:p>
            <a:pPr>
              <a:defRPr/>
            </a:pPr>
            <a:fld id="{C07FE89D-809E-AE42-9003-34604E30BB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6" name="Rectangle 19"/>
          <p:cNvSpPr>
            <a:spLocks noGrp="1" noChangeArrowheads="1"/>
          </p:cNvSpPr>
          <p:nvPr>
            <p:ph type="sldNum" sz="quarter" idx="12"/>
          </p:nvPr>
        </p:nvSpPr>
        <p:spPr>
          <a:ln/>
        </p:spPr>
        <p:txBody>
          <a:bodyPr/>
          <a:lstStyle>
            <a:lvl1pPr>
              <a:defRPr/>
            </a:lvl1pPr>
          </a:lstStyle>
          <a:p>
            <a:pPr>
              <a:defRPr/>
            </a:pPr>
            <a:fld id="{46319DD4-74E6-E84F-A0DD-B32B3CED42F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dirty="0"/>
          </a:p>
        </p:txBody>
      </p:sp>
      <p:sp>
        <p:nvSpPr>
          <p:cNvPr id="7"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8" name="Rectangle 19"/>
          <p:cNvSpPr>
            <a:spLocks noGrp="1" noChangeArrowheads="1"/>
          </p:cNvSpPr>
          <p:nvPr>
            <p:ph type="sldNum" sz="quarter" idx="12"/>
          </p:nvPr>
        </p:nvSpPr>
        <p:spPr>
          <a:ln/>
        </p:spPr>
        <p:txBody>
          <a:bodyPr/>
          <a:lstStyle>
            <a:lvl1pPr>
              <a:defRPr/>
            </a:lvl1pPr>
          </a:lstStyle>
          <a:p>
            <a:pPr>
              <a:defRPr/>
            </a:pPr>
            <a:fld id="{76DBE530-E8F6-2842-9782-C5035DFA1DF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7" name="Rectangle 19"/>
          <p:cNvSpPr>
            <a:spLocks noGrp="1" noChangeArrowheads="1"/>
          </p:cNvSpPr>
          <p:nvPr>
            <p:ph type="sldNum" sz="quarter" idx="12"/>
          </p:nvPr>
        </p:nvSpPr>
        <p:spPr>
          <a:ln/>
        </p:spPr>
        <p:txBody>
          <a:bodyPr/>
          <a:lstStyle>
            <a:lvl1pPr>
              <a:defRPr/>
            </a:lvl1pPr>
          </a:lstStyle>
          <a:p>
            <a:pPr>
              <a:defRPr/>
            </a:pPr>
            <a:fld id="{DEAB9B8D-DC73-5E46-A747-548498C97E4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6" name="Rectangle 19"/>
          <p:cNvSpPr>
            <a:spLocks noGrp="1" noChangeArrowheads="1"/>
          </p:cNvSpPr>
          <p:nvPr>
            <p:ph type="sldNum" sz="quarter" idx="12"/>
          </p:nvPr>
        </p:nvSpPr>
        <p:spPr>
          <a:ln/>
        </p:spPr>
        <p:txBody>
          <a:bodyPr/>
          <a:lstStyle>
            <a:lvl1pPr>
              <a:defRPr/>
            </a:lvl1pPr>
          </a:lstStyle>
          <a:p>
            <a:pPr>
              <a:defRPr/>
            </a:pPr>
            <a:fld id="{F076477F-2D19-364A-ABD4-9D01340613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6" name="Rectangle 19"/>
          <p:cNvSpPr>
            <a:spLocks noGrp="1" noChangeArrowheads="1"/>
          </p:cNvSpPr>
          <p:nvPr>
            <p:ph type="sldNum" sz="quarter" idx="12"/>
          </p:nvPr>
        </p:nvSpPr>
        <p:spPr>
          <a:ln/>
        </p:spPr>
        <p:txBody>
          <a:bodyPr/>
          <a:lstStyle>
            <a:lvl1pPr>
              <a:defRPr/>
            </a:lvl1pPr>
          </a:lstStyle>
          <a:p>
            <a:pPr>
              <a:defRPr/>
            </a:pPr>
            <a:fld id="{28A9CC3D-FC9D-D647-B256-FCF786AC17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7" name="Rectangle 19"/>
          <p:cNvSpPr>
            <a:spLocks noGrp="1" noChangeArrowheads="1"/>
          </p:cNvSpPr>
          <p:nvPr>
            <p:ph type="sldNum" sz="quarter" idx="12"/>
          </p:nvPr>
        </p:nvSpPr>
        <p:spPr>
          <a:ln/>
        </p:spPr>
        <p:txBody>
          <a:bodyPr/>
          <a:lstStyle>
            <a:lvl1pPr>
              <a:defRPr/>
            </a:lvl1pPr>
          </a:lstStyle>
          <a:p>
            <a:pPr>
              <a:defRPr/>
            </a:pPr>
            <a:fld id="{F7E66B1B-F4C6-FC45-9A6B-8AACB730460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9" name="Rectangle 19"/>
          <p:cNvSpPr>
            <a:spLocks noGrp="1" noChangeArrowheads="1"/>
          </p:cNvSpPr>
          <p:nvPr>
            <p:ph type="sldNum" sz="quarter" idx="12"/>
          </p:nvPr>
        </p:nvSpPr>
        <p:spPr>
          <a:ln/>
        </p:spPr>
        <p:txBody>
          <a:bodyPr/>
          <a:lstStyle>
            <a:lvl1pPr>
              <a:defRPr/>
            </a:lvl1pPr>
          </a:lstStyle>
          <a:p>
            <a:pPr>
              <a:defRPr/>
            </a:pPr>
            <a:fld id="{A84F1E5F-F747-4546-AA29-72CAE27FBE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5" name="Rectangle 19"/>
          <p:cNvSpPr>
            <a:spLocks noGrp="1" noChangeArrowheads="1"/>
          </p:cNvSpPr>
          <p:nvPr>
            <p:ph type="sldNum" sz="quarter" idx="12"/>
          </p:nvPr>
        </p:nvSpPr>
        <p:spPr>
          <a:ln/>
        </p:spPr>
        <p:txBody>
          <a:bodyPr/>
          <a:lstStyle>
            <a:lvl1pPr>
              <a:defRPr/>
            </a:lvl1pPr>
          </a:lstStyle>
          <a:p>
            <a:pPr>
              <a:defRPr/>
            </a:pPr>
            <a:fld id="{C825D24F-9E54-3941-9547-B36694B800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4" name="Rectangle 19"/>
          <p:cNvSpPr>
            <a:spLocks noGrp="1" noChangeArrowheads="1"/>
          </p:cNvSpPr>
          <p:nvPr>
            <p:ph type="sldNum" sz="quarter" idx="12"/>
          </p:nvPr>
        </p:nvSpPr>
        <p:spPr>
          <a:ln/>
        </p:spPr>
        <p:txBody>
          <a:bodyPr/>
          <a:lstStyle>
            <a:lvl1pPr>
              <a:defRPr/>
            </a:lvl1pPr>
          </a:lstStyle>
          <a:p>
            <a:pPr>
              <a:defRPr/>
            </a:pPr>
            <a:fld id="{F348F150-408D-A14C-B1C5-7A1AD3D218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7" name="Rectangle 19"/>
          <p:cNvSpPr>
            <a:spLocks noGrp="1" noChangeArrowheads="1"/>
          </p:cNvSpPr>
          <p:nvPr>
            <p:ph type="sldNum" sz="quarter" idx="12"/>
          </p:nvPr>
        </p:nvSpPr>
        <p:spPr>
          <a:ln/>
        </p:spPr>
        <p:txBody>
          <a:bodyPr/>
          <a:lstStyle>
            <a:lvl1pPr>
              <a:defRPr/>
            </a:lvl1pPr>
          </a:lstStyle>
          <a:p>
            <a:pPr>
              <a:defRPr/>
            </a:pPr>
            <a:fld id="{FA5C1257-8792-F540-A10A-6ADF2F60F97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7" name="Rectangle 19"/>
          <p:cNvSpPr>
            <a:spLocks noGrp="1" noChangeArrowheads="1"/>
          </p:cNvSpPr>
          <p:nvPr>
            <p:ph type="sldNum" sz="quarter" idx="12"/>
          </p:nvPr>
        </p:nvSpPr>
        <p:spPr>
          <a:ln/>
        </p:spPr>
        <p:txBody>
          <a:bodyPr/>
          <a:lstStyle>
            <a:lvl1pPr>
              <a:defRPr/>
            </a:lvl1pPr>
          </a:lstStyle>
          <a:p>
            <a:pPr>
              <a:defRPr/>
            </a:pPr>
            <a:fld id="{19386BA7-6387-014D-8806-72449D783B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prstTxWarp prst="textNoShape">
                <a:avLst/>
              </a:prstTxWarp>
            </a:bodyPr>
            <a:lstStyle/>
            <a:p>
              <a:pPr>
                <a:defRPr/>
              </a:pPr>
              <a:endParaRPr lang="en-US" dirty="0"/>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pPr>
                  <a:defRPr/>
                </a:pPr>
                <a:endParaRPr lang="en-US" dirty="0"/>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prstTxWarp prst="textNoShape">
                  <a:avLst/>
                </a:prstTxWarp>
              </a:bodyPr>
              <a:lstStyle/>
              <a:p>
                <a:pPr>
                  <a:defRPr/>
                </a:pPr>
                <a:endParaRPr lang="en-US" dirty="0"/>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prstTxWarp prst="textNoShape">
                  <a:avLst/>
                </a:prstTxWarp>
              </a:bodyPr>
              <a:lstStyle/>
              <a:p>
                <a:pPr>
                  <a:defRPr/>
                </a:pPr>
                <a:endParaRPr lang="en-US" dirty="0"/>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prstTxWarp prst="textNoShape">
                  <a:avLst/>
                </a:prstTxWarp>
              </a:bodyPr>
              <a:lstStyle/>
              <a:p>
                <a:pPr>
                  <a:defRPr/>
                </a:pPr>
                <a:endParaRPr lang="en-US" dirty="0"/>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prstTxWarp prst="textNoShape">
                  <a:avLst/>
                </a:prstTxWarp>
              </a:bodyPr>
              <a:lstStyle/>
              <a:p>
                <a:pPr>
                  <a:defRPr/>
                </a:pPr>
                <a:endParaRPr lang="en-US" dirty="0"/>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prstTxWarp prst="textNoShape">
                  <a:avLst/>
                </a:prstTxWarp>
              </a:bodyPr>
              <a:lstStyle/>
              <a:p>
                <a:pPr>
                  <a:defRPr/>
                </a:pPr>
                <a:endParaRPr lang="en-US" dirty="0"/>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prstTxWarp prst="textNoShape">
                  <a:avLst/>
                </a:prstTxWarp>
              </a:bodyPr>
              <a:lstStyle/>
              <a:p>
                <a:pPr>
                  <a:defRPr/>
                </a:pPr>
                <a:endParaRPr lang="en-US" dirty="0"/>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r>
              <a:rPr lang="en-US" dirty="0"/>
              <a:t>Valery Kubarovsky Jlab</a:t>
            </a:r>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B63CED1E-8B46-164F-A545-5542DF42AB3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df"/><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d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72.png"/><Relationship Id="rId5"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image" Target="../media/image26.jpeg"/><Relationship Id="rId8" Type="http://schemas.openxmlformats.org/officeDocument/2006/relationships/oleObject" Target="../embeddings/Microsoft_Equation5.bin"/><Relationship Id="rId9" Type="http://schemas.openxmlformats.org/officeDocument/2006/relationships/oleObject" Target="../embeddings/Microsoft_Equation6.bin"/><Relationship Id="rId10" Type="http://schemas.openxmlformats.org/officeDocument/2006/relationships/image" Target="../media/image27.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9.bin"/><Relationship Id="rId5" Type="http://schemas.openxmlformats.org/officeDocument/2006/relationships/image" Target="../media/image33.pdf"/><Relationship Id="rId6" Type="http://schemas.openxmlformats.org/officeDocument/2006/relationships/image" Target="../media/image12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6.wmf"/><Relationship Id="rId5" Type="http://schemas.openxmlformats.org/officeDocument/2006/relationships/oleObject" Target="../embeddings/Microsoft_Equation10.bin"/><Relationship Id="rId6" Type="http://schemas.openxmlformats.org/officeDocument/2006/relationships/oleObject" Target="../embeddings/Microsoft_Equation11.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6" Type="http://schemas.openxmlformats.org/officeDocument/2006/relationships/image" Target="../media/image38.pdf"/><Relationship Id="rId7" Type="http://schemas.openxmlformats.org/officeDocument/2006/relationships/image" Target="../media/image13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14.bin"/><Relationship Id="rId5" Type="http://schemas.openxmlformats.org/officeDocument/2006/relationships/image" Target="../media/image40.pdf"/><Relationship Id="rId6" Type="http://schemas.openxmlformats.org/officeDocument/2006/relationships/image" Target="../media/image14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image" Target="../media/image42.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6.bin"/><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oleObject" Target="../embeddings/Microsoft_Equation17.bin"/><Relationship Id="rId5" Type="http://schemas.openxmlformats.org/officeDocument/2006/relationships/image" Target="../media/image48.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oleObject" Target="../embeddings/Microsoft_Equation18.bin"/><Relationship Id="rId5" Type="http://schemas.openxmlformats.org/officeDocument/2006/relationships/image" Target="../media/image48.jpe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oleObject" Target="../embeddings/Microsoft_Equation19.bin"/><Relationship Id="rId5" Type="http://schemas.openxmlformats.org/officeDocument/2006/relationships/image" Target="../media/image48.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df"/><Relationship Id="rId3"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oleObject" Target="../embeddings/Microsoft_Equation20.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0.pdf"/><Relationship Id="rId5" Type="http://schemas.openxmlformats.org/officeDocument/2006/relationships/image" Target="../media/image11.pn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228600"/>
            <a:ext cx="7086600" cy="1431925"/>
          </a:xfrm>
        </p:spPr>
        <p:txBody>
          <a:bodyPr/>
          <a:lstStyle/>
          <a:p>
            <a:pPr algn="ctr" eaLnBrk="1" hangingPunct="1">
              <a:defRPr/>
            </a:pPr>
            <a:r>
              <a:rPr lang="en-US" sz="3200" dirty="0" smtClean="0">
                <a:solidFill>
                  <a:srgbClr val="FFFF00"/>
                </a:solidFill>
              </a:rPr>
              <a:t>Deeply Virtual Exclusive Reactions with CLAS</a:t>
            </a:r>
            <a:endParaRPr lang="en-US" sz="3200" dirty="0">
              <a:solidFill>
                <a:srgbClr val="FFFF00"/>
              </a:solidFill>
              <a:ea typeface="+mj-ea"/>
              <a:cs typeface="+mj-cs"/>
            </a:endParaRPr>
          </a:p>
        </p:txBody>
      </p:sp>
      <p:sp>
        <p:nvSpPr>
          <p:cNvPr id="2051" name="Rectangle 3"/>
          <p:cNvSpPr>
            <a:spLocks noGrp="1" noChangeArrowheads="1"/>
          </p:cNvSpPr>
          <p:nvPr>
            <p:ph type="subTitle" idx="1"/>
          </p:nvPr>
        </p:nvSpPr>
        <p:spPr>
          <a:xfrm>
            <a:off x="1524000" y="2362200"/>
            <a:ext cx="6400800" cy="1828800"/>
          </a:xfrm>
        </p:spPr>
        <p:txBody>
          <a:bodyPr/>
          <a:lstStyle/>
          <a:p>
            <a:pPr algn="ctr" eaLnBrk="1" hangingPunct="1">
              <a:defRPr/>
            </a:pPr>
            <a:r>
              <a:rPr lang="en-US" sz="2400" b="1" dirty="0">
                <a:ea typeface="+mn-ea"/>
                <a:cs typeface="+mn-cs"/>
              </a:rPr>
              <a:t>Valery Kubarovsky</a:t>
            </a:r>
            <a:br>
              <a:rPr lang="en-US" sz="2400" b="1" dirty="0">
                <a:ea typeface="+mn-ea"/>
                <a:cs typeface="+mn-cs"/>
              </a:rPr>
            </a:br>
            <a:r>
              <a:rPr lang="en-US" sz="1800" b="1" dirty="0">
                <a:ea typeface="+mn-ea"/>
                <a:cs typeface="+mn-cs"/>
              </a:rPr>
              <a:t>Jefferson </a:t>
            </a:r>
            <a:r>
              <a:rPr lang="en-US" sz="1800" b="1" dirty="0" smtClean="0">
                <a:ea typeface="+mn-ea"/>
                <a:cs typeface="+mn-cs"/>
              </a:rPr>
              <a:t>Lab</a:t>
            </a:r>
            <a:endParaRPr lang="en-US" sz="2400" dirty="0">
              <a:ea typeface="+mn-ea"/>
              <a:cs typeface="+mn-cs"/>
            </a:endParaRPr>
          </a:p>
        </p:txBody>
      </p:sp>
      <p:sp>
        <p:nvSpPr>
          <p:cNvPr id="17413" name="Text Box 5"/>
          <p:cNvSpPr txBox="1">
            <a:spLocks noChangeArrowheads="1"/>
          </p:cNvSpPr>
          <p:nvPr/>
        </p:nvSpPr>
        <p:spPr bwMode="auto">
          <a:xfrm>
            <a:off x="3230896" y="3657600"/>
            <a:ext cx="3063196" cy="646331"/>
          </a:xfrm>
          <a:prstGeom prst="rect">
            <a:avLst/>
          </a:prstGeom>
          <a:noFill/>
          <a:ln w="9525">
            <a:noFill/>
            <a:miter lim="800000"/>
            <a:headEnd/>
            <a:tailEnd/>
          </a:ln>
        </p:spPr>
        <p:txBody>
          <a:bodyPr wrap="none">
            <a:prstTxWarp prst="textNoShape">
              <a:avLst/>
            </a:prstTxWarp>
            <a:spAutoFit/>
          </a:bodyPr>
          <a:lstStyle/>
          <a:p>
            <a:pPr algn="ctr"/>
            <a:r>
              <a:rPr lang="en-US" dirty="0" smtClean="0"/>
              <a:t>ICHEP </a:t>
            </a:r>
          </a:p>
          <a:p>
            <a:pPr algn="ctr"/>
            <a:r>
              <a:rPr lang="en-US" dirty="0" smtClean="0"/>
              <a:t>July 22 , 2010, Paris, France</a:t>
            </a:r>
          </a:p>
        </p:txBody>
      </p:sp>
      <p:pic>
        <p:nvPicPr>
          <p:cNvPr id="7" name="Picture 6" descr="JLab_logo_text_white2.jpg"/>
          <p:cNvPicPr>
            <a:picLocks noChangeAspect="1"/>
          </p:cNvPicPr>
          <p:nvPr/>
        </p:nvPicPr>
        <p:blipFill>
          <a:blip r:embed="rId3"/>
          <a:stretch>
            <a:fillRect/>
          </a:stretch>
        </p:blipFill>
        <p:spPr>
          <a:xfrm>
            <a:off x="2743200" y="5562600"/>
            <a:ext cx="4267200" cy="969818"/>
          </a:xfrm>
          <a:prstGeom prst="rect">
            <a:avLst/>
          </a:prstGeom>
        </p:spPr>
      </p:pic>
      <p:pic>
        <p:nvPicPr>
          <p:cNvPr id="8" name="Picture 7" descr="clas6_color"/>
          <p:cNvPicPr>
            <a:picLocks noChangeAspect="1" noChangeArrowheads="1"/>
          </p:cNvPicPr>
          <p:nvPr/>
        </p:nvPicPr>
        <p:blipFill>
          <a:blip r:embed="rId4"/>
          <a:srcRect/>
          <a:stretch>
            <a:fillRect/>
          </a:stretch>
        </p:blipFill>
        <p:spPr bwMode="auto">
          <a:xfrm>
            <a:off x="0" y="0"/>
            <a:ext cx="1600130" cy="1600200"/>
          </a:xfrm>
          <a:prstGeom prst="rect">
            <a:avLst/>
          </a:prstGeom>
          <a:noFill/>
          <a:ln w="9525">
            <a:noFill/>
            <a:miter lim="800000"/>
            <a:headEnd/>
            <a:tailEnd/>
          </a:ln>
        </p:spPr>
      </p:pic>
      <p:pic>
        <p:nvPicPr>
          <p:cNvPr id="9" name="Picture 8" descr="clas12.jpg.jpg"/>
          <p:cNvPicPr>
            <a:picLocks noChangeAspect="1"/>
          </p:cNvPicPr>
          <p:nvPr/>
        </p:nvPicPr>
        <p:blipFill>
          <a:blip r:embed="rId5"/>
          <a:stretch>
            <a:fillRect/>
          </a:stretch>
        </p:blipFill>
        <p:spPr>
          <a:xfrm>
            <a:off x="7624168" y="0"/>
            <a:ext cx="1519832" cy="1593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431925"/>
          </a:xfrm>
        </p:spPr>
        <p:txBody>
          <a:bodyPr/>
          <a:lstStyle/>
          <a:p>
            <a:r>
              <a:rPr lang="en-US" dirty="0" smtClean="0">
                <a:solidFill>
                  <a:srgbClr val="FFFF00"/>
                </a:solidFill>
              </a:rPr>
              <a:t>Target Spin </a:t>
            </a:r>
            <a:r>
              <a:rPr lang="en-US" dirty="0" smtClean="0">
                <a:solidFill>
                  <a:srgbClr val="FFFF00"/>
                </a:solidFill>
              </a:rPr>
              <a:t>Asymmetry A</a:t>
            </a:r>
            <a:r>
              <a:rPr lang="en-US" baseline="-25000" dirty="0" smtClean="0">
                <a:solidFill>
                  <a:srgbClr val="FFFF00"/>
                </a:solidFill>
              </a:rPr>
              <a:t>UL</a:t>
            </a:r>
            <a:r>
              <a:rPr lang="en-US" dirty="0" smtClean="0"/>
              <a:t/>
            </a:r>
            <a:br>
              <a:rPr lang="en-US" dirty="0" smtClean="0"/>
            </a:br>
            <a:r>
              <a:rPr lang="en-US" sz="2000" dirty="0" smtClean="0"/>
              <a:t>(</a:t>
            </a:r>
            <a:r>
              <a:rPr lang="en-US" sz="2000" dirty="0" smtClean="0"/>
              <a:t>new data taken @2010)</a:t>
            </a:r>
            <a:endParaRPr lang="en-US" sz="2000" baseline="-25000" dirty="0"/>
          </a:p>
        </p:txBody>
      </p:sp>
      <p:pic>
        <p:nvPicPr>
          <p:cNvPr id="12" name="Picture 11"/>
          <p:cNvPicPr>
            <a:picLocks noChangeAspect="1"/>
          </p:cNvPicPr>
          <p:nvPr/>
        </p:nvPicPr>
        <mc:AlternateContent>
          <mc:Choice xmlns:ma="http://schemas.microsoft.com/office/mac/drawingml/2008/main" Requires="ma">
            <p:blipFill>
              <a:blip r:embed="rId2"/>
              <a:srcRect l="7971" t="24882" r="53204" b="54218"/>
              <a:stretch>
                <a:fillRect/>
              </a:stretch>
            </p:blipFill>
          </mc:Choice>
          <mc:Fallback>
            <p:blipFill>
              <a:blip r:embed="rId3"/>
              <a:srcRect l="7971" t="24882" r="53204" b="54218"/>
              <a:stretch>
                <a:fillRect/>
              </a:stretch>
            </p:blipFill>
          </mc:Fallback>
        </mc:AlternateContent>
        <p:spPr>
          <a:xfrm>
            <a:off x="-76200" y="1949549"/>
            <a:ext cx="4603250" cy="3206847"/>
          </a:xfrm>
          <a:prstGeom prst="rect">
            <a:avLst/>
          </a:prstGeom>
        </p:spPr>
      </p:pic>
      <p:pic>
        <p:nvPicPr>
          <p:cNvPr id="13" name="Picture 12"/>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1947972"/>
            <a:ext cx="4540258" cy="3081228"/>
          </a:xfrm>
          <a:prstGeom prst="rect">
            <a:avLst/>
          </a:prstGeom>
        </p:spPr>
      </p:pic>
      <p:sp>
        <p:nvSpPr>
          <p:cNvPr id="14" name="Rectangle 13"/>
          <p:cNvSpPr/>
          <p:nvPr/>
        </p:nvSpPr>
        <p:spPr>
          <a:xfrm>
            <a:off x="685800" y="5300246"/>
            <a:ext cx="3048000" cy="338554"/>
          </a:xfrm>
          <a:prstGeom prst="rect">
            <a:avLst/>
          </a:prstGeom>
          <a:ln>
            <a:solidFill>
              <a:schemeClr val="tx1"/>
            </a:solidFill>
          </a:ln>
        </p:spPr>
        <p:txBody>
          <a:bodyPr wrap="square">
            <a:spAutoFit/>
          </a:bodyPr>
          <a:lstStyle/>
          <a:p>
            <a:r>
              <a:rPr lang="en-US" sz="1600" dirty="0" smtClean="0"/>
              <a:t>Phys.Rev.Lett</a:t>
            </a:r>
            <a:r>
              <a:rPr lang="en-US" sz="1600" dirty="0" smtClean="0"/>
              <a:t> 97</a:t>
            </a:r>
            <a:r>
              <a:rPr lang="en-US" sz="1600" dirty="0"/>
              <a:t>:</a:t>
            </a:r>
            <a:r>
              <a:rPr lang="en-US" sz="1600" dirty="0" smtClean="0"/>
              <a:t>072002</a:t>
            </a:r>
            <a:r>
              <a:rPr lang="en-US" sz="1600" dirty="0" smtClean="0"/>
              <a:t>, </a:t>
            </a:r>
            <a:r>
              <a:rPr lang="en-US" sz="1600" dirty="0" smtClean="0">
                <a:solidFill>
                  <a:srgbClr val="FFFF00"/>
                </a:solidFill>
              </a:rPr>
              <a:t>2006</a:t>
            </a:r>
            <a:endParaRPr lang="en-US" sz="1600" dirty="0">
              <a:solidFill>
                <a:srgbClr val="FFFF00"/>
              </a:solidFill>
            </a:endParaRPr>
          </a:p>
        </p:txBody>
      </p:sp>
      <p:sp>
        <p:nvSpPr>
          <p:cNvPr id="15" name="Rectangle 14"/>
          <p:cNvSpPr/>
          <p:nvPr/>
        </p:nvSpPr>
        <p:spPr>
          <a:xfrm>
            <a:off x="4648200" y="5300246"/>
            <a:ext cx="3505200" cy="338554"/>
          </a:xfrm>
          <a:prstGeom prst="rect">
            <a:avLst/>
          </a:prstGeom>
          <a:ln>
            <a:solidFill>
              <a:schemeClr val="tx1"/>
            </a:solidFill>
          </a:ln>
        </p:spPr>
        <p:txBody>
          <a:bodyPr wrap="square">
            <a:spAutoFit/>
          </a:bodyPr>
          <a:lstStyle/>
          <a:p>
            <a:r>
              <a:rPr lang="en-US" sz="1600" dirty="0" smtClean="0"/>
              <a:t>eg1-dvcs (</a:t>
            </a:r>
            <a:r>
              <a:rPr lang="en-US" sz="1600" dirty="0" smtClean="0">
                <a:solidFill>
                  <a:srgbClr val="FFFF00"/>
                </a:solidFill>
              </a:rPr>
              <a:t>2010</a:t>
            </a:r>
            <a:r>
              <a:rPr lang="en-US" sz="1600" dirty="0" smtClean="0"/>
              <a:t>), not full statistics</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Extraction of Compton Form Factors from CLAS DVCS data</a:t>
            </a:r>
            <a:endParaRPr lang="en-US" sz="3600" dirty="0">
              <a:solidFill>
                <a:srgbClr val="FFFF00"/>
              </a:solidFill>
            </a:endParaRPr>
          </a:p>
        </p:txBody>
      </p:sp>
      <p:sp>
        <p:nvSpPr>
          <p:cNvPr id="3" name="Content Placeholder 2"/>
          <p:cNvSpPr>
            <a:spLocks noGrp="1"/>
          </p:cNvSpPr>
          <p:nvPr>
            <p:ph idx="1"/>
          </p:nvPr>
        </p:nvSpPr>
        <p:spPr>
          <a:xfrm>
            <a:off x="1066800" y="1981200"/>
            <a:ext cx="5638800" cy="1066800"/>
          </a:xfrm>
        </p:spPr>
        <p:txBody>
          <a:bodyPr/>
          <a:lstStyle/>
          <a:p>
            <a:r>
              <a:rPr lang="en-US" sz="1800" dirty="0" smtClean="0"/>
              <a:t>A</a:t>
            </a:r>
            <a:r>
              <a:rPr lang="en-US" sz="1800" baseline="-25000" dirty="0" smtClean="0"/>
              <a:t>LU</a:t>
            </a:r>
            <a:r>
              <a:rPr lang="en-US" sz="1800" dirty="0" smtClean="0"/>
              <a:t> and A</a:t>
            </a:r>
            <a:r>
              <a:rPr lang="en-US" sz="1800" baseline="-25000" dirty="0" smtClean="0"/>
              <a:t>UL</a:t>
            </a:r>
            <a:r>
              <a:rPr lang="en-US" sz="1800" dirty="0" smtClean="0"/>
              <a:t> </a:t>
            </a:r>
            <a:r>
              <a:rPr lang="en-US" sz="1800" dirty="0" smtClean="0">
                <a:solidFill>
                  <a:srgbClr val="FFFF00"/>
                </a:solidFill>
              </a:rPr>
              <a:t>CLAS</a:t>
            </a:r>
            <a:r>
              <a:rPr lang="en-US" sz="1800" dirty="0" smtClean="0"/>
              <a:t> results only</a:t>
            </a:r>
          </a:p>
          <a:p>
            <a:r>
              <a:rPr lang="en-US" sz="1800" i="1" dirty="0" smtClean="0"/>
              <a:t>Im</a:t>
            </a:r>
            <a:r>
              <a:rPr lang="en-US" sz="1800" i="1" dirty="0" smtClean="0"/>
              <a:t> </a:t>
            </a:r>
            <a:r>
              <a:rPr lang="en-US" sz="1800" i="1" dirty="0" smtClean="0"/>
              <a:t>H</a:t>
            </a:r>
            <a:r>
              <a:rPr lang="en-US" sz="1800" dirty="0" smtClean="0"/>
              <a:t>(t</a:t>
            </a:r>
            <a:r>
              <a:rPr lang="en-US" sz="1800" dirty="0" smtClean="0"/>
              <a:t>) more flat than </a:t>
            </a:r>
            <a:r>
              <a:rPr lang="en-US" sz="1800" dirty="0" smtClean="0"/>
              <a:t>Im</a:t>
            </a:r>
            <a:r>
              <a:rPr lang="en-US" sz="1800" dirty="0" smtClean="0"/>
              <a:t> </a:t>
            </a:r>
            <a:r>
              <a:rPr lang="en-US" sz="1800" i="1" dirty="0" smtClean="0"/>
              <a:t>H</a:t>
            </a:r>
            <a:r>
              <a:rPr lang="en-US" sz="1800" dirty="0" smtClean="0"/>
              <a:t>(t</a:t>
            </a:r>
            <a:r>
              <a:rPr lang="en-US" sz="1800" dirty="0" smtClean="0"/>
              <a:t>)</a:t>
            </a:r>
          </a:p>
        </p:txBody>
      </p:sp>
      <p:sp>
        <p:nvSpPr>
          <p:cNvPr id="4" name="TextBox 3"/>
          <p:cNvSpPr txBox="1"/>
          <p:nvPr/>
        </p:nvSpPr>
        <p:spPr>
          <a:xfrm>
            <a:off x="1780994" y="2133600"/>
            <a:ext cx="352606" cy="369332"/>
          </a:xfrm>
          <a:prstGeom prst="rect">
            <a:avLst/>
          </a:prstGeom>
          <a:noFill/>
        </p:spPr>
        <p:txBody>
          <a:bodyPr wrap="none" rtlCol="0">
            <a:spAutoFit/>
          </a:bodyPr>
          <a:lstStyle/>
          <a:p>
            <a:r>
              <a:rPr lang="en-US" dirty="0" smtClean="0"/>
              <a:t>~</a:t>
            </a:r>
            <a:endParaRPr lang="en-US" dirty="0"/>
          </a:p>
        </p:txBody>
      </p:sp>
      <p:pic>
        <p:nvPicPr>
          <p:cNvPr id="6" name="Picture 5" descr="guidal.jpg"/>
          <p:cNvPicPr>
            <a:picLocks noChangeAspect="1"/>
          </p:cNvPicPr>
          <p:nvPr/>
        </p:nvPicPr>
        <p:blipFill>
          <a:blip r:embed="rId2"/>
          <a:stretch>
            <a:fillRect/>
          </a:stretch>
        </p:blipFill>
        <p:spPr>
          <a:xfrm>
            <a:off x="990600" y="2869350"/>
            <a:ext cx="7162800" cy="38209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Global Analysis of the Compton FF (Jlab data)</a:t>
            </a:r>
            <a:endParaRPr lang="en-US" dirty="0">
              <a:solidFill>
                <a:srgbClr val="FFFF00"/>
              </a:solidFill>
            </a:endParaRPr>
          </a:p>
        </p:txBody>
      </p:sp>
      <p:pic>
        <p:nvPicPr>
          <p:cNvPr id="4" name="Picture 3" descr="HerveFits.pdf"/>
          <p:cNvPicPr>
            <a:picLocks noChangeAspect="1"/>
          </p:cNvPicPr>
          <p:nvPr/>
        </p:nvPicPr>
        <mc:AlternateContent xmlns:ma="http://schemas.microsoft.com/office/mac/drawingml/2008/main">
          <mc:Choice Requires="ma">
            <p:blipFill>
              <a:blip r:embed="rId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tretch>
                <a:fillRect/>
              </a:stretch>
            </p:blipFill>
          </mc:Fallback>
        </mc:AlternateContent>
        <p:spPr>
          <a:xfrm>
            <a:off x="3352800" y="3124200"/>
            <a:ext cx="5562600" cy="3697493"/>
          </a:xfrm>
          <a:prstGeom prst="rect">
            <a:avLst/>
          </a:prstGeom>
        </p:spPr>
      </p:pic>
      <p:graphicFrame>
        <p:nvGraphicFramePr>
          <p:cNvPr id="203778" name="Object 2"/>
          <p:cNvGraphicFramePr>
            <a:graphicFrameLocks noChangeAspect="1"/>
          </p:cNvGraphicFramePr>
          <p:nvPr/>
        </p:nvGraphicFramePr>
        <p:xfrm>
          <a:off x="914400" y="1909762"/>
          <a:ext cx="5870575" cy="757238"/>
        </p:xfrm>
        <a:graphic>
          <a:graphicData uri="http://schemas.openxmlformats.org/presentationml/2006/ole">
            <p:oleObj spid="_x0000_s357378" name="Equation" r:id="rId5" imgW="2717800" imgH="419100" progId="Equation.3">
              <p:embed/>
            </p:oleObj>
          </a:graphicData>
        </a:graphic>
      </p:graphicFrame>
      <p:sp>
        <p:nvSpPr>
          <p:cNvPr id="6" name="TextBox 5"/>
          <p:cNvSpPr txBox="1"/>
          <p:nvPr/>
        </p:nvSpPr>
        <p:spPr>
          <a:xfrm>
            <a:off x="76200" y="3886200"/>
            <a:ext cx="3843382" cy="1754327"/>
          </a:xfrm>
          <a:prstGeom prst="rect">
            <a:avLst/>
          </a:prstGeom>
          <a:noFill/>
        </p:spPr>
        <p:txBody>
          <a:bodyPr wrap="square" rtlCol="0">
            <a:spAutoFit/>
          </a:bodyPr>
          <a:lstStyle/>
          <a:p>
            <a:pPr>
              <a:buFont typeface="Arial"/>
              <a:buChar char="•"/>
            </a:pPr>
            <a:r>
              <a:rPr lang="en-US" dirty="0" smtClean="0"/>
              <a:t>The points are VGG model prediction</a:t>
            </a:r>
          </a:p>
          <a:p>
            <a:pPr>
              <a:buFont typeface="Arial"/>
              <a:buChar char="•"/>
            </a:pPr>
            <a:r>
              <a:rPr lang="en-US" dirty="0" smtClean="0"/>
              <a:t> The shadow is the Real and</a:t>
            </a:r>
            <a:r>
              <a:rPr lang="en-US" dirty="0" smtClean="0"/>
              <a:t> Imaginary </a:t>
            </a:r>
            <a:r>
              <a:rPr lang="en-US" dirty="0" smtClean="0"/>
              <a:t>parts of the CFF extracted from the experimental data</a:t>
            </a:r>
            <a:endParaRPr lang="en-US" dirty="0"/>
          </a:p>
        </p:txBody>
      </p:sp>
      <p:sp>
        <p:nvSpPr>
          <p:cNvPr id="7" name="TextBox 6"/>
          <p:cNvSpPr txBox="1"/>
          <p:nvPr/>
        </p:nvSpPr>
        <p:spPr>
          <a:xfrm>
            <a:off x="76200" y="6400800"/>
            <a:ext cx="3088631" cy="307777"/>
          </a:xfrm>
          <a:prstGeom prst="rect">
            <a:avLst/>
          </a:prstGeom>
          <a:noFill/>
        </p:spPr>
        <p:txBody>
          <a:bodyPr wrap="none" rtlCol="0">
            <a:spAutoFit/>
          </a:bodyPr>
          <a:lstStyle/>
          <a:p>
            <a:r>
              <a:rPr lang="en-US" sz="1400" dirty="0" smtClean="0"/>
              <a:t>H. </a:t>
            </a:r>
            <a:r>
              <a:rPr lang="en-US" sz="1400" dirty="0" smtClean="0"/>
              <a:t>Moutarde</a:t>
            </a:r>
            <a:r>
              <a:rPr lang="en-US" sz="1400" dirty="0" smtClean="0"/>
              <a:t>, PR D79 (2009) 094021</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3200" dirty="0" smtClean="0">
                <a:solidFill>
                  <a:srgbClr val="FFFF00"/>
                </a:solidFill>
                <a:ea typeface="+mj-ea"/>
                <a:cs typeface="+mj-cs"/>
              </a:rPr>
              <a:t>Deeply Virtual Meson production</a:t>
            </a:r>
            <a:br>
              <a:rPr lang="en-US" sz="3200" dirty="0" smtClean="0">
                <a:solidFill>
                  <a:srgbClr val="FFFF00"/>
                </a:solidFill>
                <a:ea typeface="+mj-ea"/>
                <a:cs typeface="+mj-cs"/>
              </a:rPr>
            </a:br>
            <a:r>
              <a:rPr lang="en-US" sz="3200" dirty="0" smtClean="0">
                <a:ea typeface="+mj-ea"/>
                <a:cs typeface="+mj-cs"/>
              </a:rPr>
              <a:t/>
            </a:r>
            <a:br>
              <a:rPr lang="en-US" sz="3200" dirty="0" smtClean="0">
                <a:ea typeface="+mj-ea"/>
                <a:cs typeface="+mj-cs"/>
              </a:rPr>
            </a:br>
            <a:r>
              <a:rPr lang="en-US" sz="1600" dirty="0" smtClean="0">
                <a:ea typeface="+mj-ea"/>
                <a:cs typeface="+mj-cs"/>
              </a:rPr>
              <a:t>CLAS results</a:t>
            </a:r>
            <a:endParaRPr lang="en-US" sz="3200" dirty="0">
              <a:latin typeface="Symbol" charset="2"/>
              <a:ea typeface="+mj-ea"/>
              <a:cs typeface="+mj-cs"/>
            </a:endParaRPr>
          </a:p>
        </p:txBody>
      </p:sp>
      <p:graphicFrame>
        <p:nvGraphicFramePr>
          <p:cNvPr id="84995" name="Object 3"/>
          <p:cNvGraphicFramePr>
            <a:graphicFrameLocks noChangeAspect="1"/>
          </p:cNvGraphicFramePr>
          <p:nvPr/>
        </p:nvGraphicFramePr>
        <p:xfrm>
          <a:off x="152400" y="2590800"/>
          <a:ext cx="4191000" cy="560388"/>
        </p:xfrm>
        <a:graphic>
          <a:graphicData uri="http://schemas.openxmlformats.org/presentationml/2006/ole">
            <p:oleObj spid="_x0000_s84995" name="Equation" r:id="rId4" imgW="1231560" imgH="164880" progId="Equation.3">
              <p:embed/>
            </p:oleObj>
          </a:graphicData>
        </a:graphic>
      </p:graphicFrame>
      <p:graphicFrame>
        <p:nvGraphicFramePr>
          <p:cNvPr id="84998" name="Object 6"/>
          <p:cNvGraphicFramePr>
            <a:graphicFrameLocks noChangeAspect="1"/>
          </p:cNvGraphicFramePr>
          <p:nvPr/>
        </p:nvGraphicFramePr>
        <p:xfrm>
          <a:off x="152400" y="3276600"/>
          <a:ext cx="4191000" cy="612775"/>
        </p:xfrm>
        <a:graphic>
          <a:graphicData uri="http://schemas.openxmlformats.org/presentationml/2006/ole">
            <p:oleObj spid="_x0000_s84998" name="Equation" r:id="rId5" imgW="1485900" imgH="203200" progId="Equation.3">
              <p:embed/>
            </p:oleObj>
          </a:graphicData>
        </a:graphic>
      </p:graphicFrame>
      <p:graphicFrame>
        <p:nvGraphicFramePr>
          <p:cNvPr id="85001" name="Object 9"/>
          <p:cNvGraphicFramePr>
            <a:graphicFrameLocks noChangeAspect="1"/>
          </p:cNvGraphicFramePr>
          <p:nvPr/>
        </p:nvGraphicFramePr>
        <p:xfrm>
          <a:off x="152400" y="1752600"/>
          <a:ext cx="4191000" cy="690563"/>
        </p:xfrm>
        <a:graphic>
          <a:graphicData uri="http://schemas.openxmlformats.org/presentationml/2006/ole">
            <p:oleObj spid="_x0000_s85001" name="Equation" r:id="rId6" imgW="1384200" imgH="228600" progId="Equation.3">
              <p:embed/>
            </p:oleObj>
          </a:graphicData>
        </a:graphic>
      </p:graphicFrame>
      <p:pic>
        <p:nvPicPr>
          <p:cNvPr id="24" name="Picture 4" descr="gpdflavor"/>
          <p:cNvPicPr>
            <a:picLocks noGrp="1" noChangeAspect="1" noChangeArrowheads="1"/>
          </p:cNvPicPr>
          <p:nvPr>
            <p:ph sz="quarter" idx="4294967295"/>
          </p:nvPr>
        </p:nvPicPr>
        <p:blipFill>
          <a:blip r:embed="rId7"/>
          <a:srcRect/>
          <a:stretch>
            <a:fillRect/>
          </a:stretch>
        </p:blipFill>
        <p:spPr>
          <a:xfrm>
            <a:off x="304800" y="4022725"/>
            <a:ext cx="2933700" cy="2682875"/>
          </a:xfrm>
          <a:prstGeom prst="rect">
            <a:avLst/>
          </a:prstGeom>
          <a:noFill/>
        </p:spPr>
      </p:pic>
      <p:graphicFrame>
        <p:nvGraphicFramePr>
          <p:cNvPr id="25" name="Object 2"/>
          <p:cNvGraphicFramePr>
            <a:graphicFrameLocks noChangeAspect="1"/>
          </p:cNvGraphicFramePr>
          <p:nvPr>
            <p:ph sz="quarter" idx="4294967295"/>
          </p:nvPr>
        </p:nvGraphicFramePr>
        <p:xfrm>
          <a:off x="3657600" y="4724400"/>
          <a:ext cx="1466850" cy="762000"/>
        </p:xfrm>
        <a:graphic>
          <a:graphicData uri="http://schemas.openxmlformats.org/presentationml/2006/ole">
            <p:oleObj spid="_x0000_s85004" name="Equation" r:id="rId8" imgW="342720" imgH="215640" progId="Equation.3">
              <p:embed/>
            </p:oleObj>
          </a:graphicData>
        </a:graphic>
      </p:graphicFrame>
      <p:graphicFrame>
        <p:nvGraphicFramePr>
          <p:cNvPr id="26" name="Object 3"/>
          <p:cNvGraphicFramePr>
            <a:graphicFrameLocks noChangeAspect="1"/>
          </p:cNvGraphicFramePr>
          <p:nvPr/>
        </p:nvGraphicFramePr>
        <p:xfrm>
          <a:off x="3657600" y="5791200"/>
          <a:ext cx="1600200" cy="762000"/>
        </p:xfrm>
        <a:graphic>
          <a:graphicData uri="http://schemas.openxmlformats.org/presentationml/2006/ole">
            <p:oleObj spid="_x0000_s85005" name="Equation" r:id="rId9" imgW="342720" imgH="177480" progId="Equation.3">
              <p:embed/>
            </p:oleObj>
          </a:graphicData>
        </a:graphic>
      </p:graphicFrame>
      <p:cxnSp>
        <p:nvCxnSpPr>
          <p:cNvPr id="28" name="Straight Connector 27"/>
          <p:cNvCxnSpPr/>
          <p:nvPr/>
        </p:nvCxnSpPr>
        <p:spPr bwMode="auto">
          <a:xfrm>
            <a:off x="228600" y="5638800"/>
            <a:ext cx="5105400" cy="1588"/>
          </a:xfrm>
          <a:prstGeom prst="line">
            <a:avLst/>
          </a:prstGeom>
          <a:solidFill>
            <a:schemeClr val="tx1"/>
          </a:solidFill>
          <a:ln w="9525" cap="flat" cmpd="sng" algn="ctr">
            <a:solidFill>
              <a:srgbClr val="FF0000"/>
            </a:solidFill>
            <a:prstDash val="solid"/>
            <a:round/>
            <a:headEnd type="none" w="med" len="med"/>
            <a:tailEnd type="none" w="med" len="med"/>
          </a:ln>
          <a:effectLst/>
        </p:spPr>
      </p:cxnSp>
      <p:sp>
        <p:nvSpPr>
          <p:cNvPr id="30" name="TextBox 29"/>
          <p:cNvSpPr txBox="1"/>
          <p:nvPr/>
        </p:nvSpPr>
        <p:spPr>
          <a:xfrm>
            <a:off x="5791200" y="5029200"/>
            <a:ext cx="2736108" cy="646331"/>
          </a:xfrm>
          <a:prstGeom prst="rect">
            <a:avLst/>
          </a:prstGeom>
          <a:noFill/>
          <a:ln>
            <a:solidFill>
              <a:schemeClr val="tx1"/>
            </a:solidFill>
          </a:ln>
        </p:spPr>
        <p:txBody>
          <a:bodyPr wrap="none" rtlCol="0">
            <a:spAutoFit/>
          </a:bodyPr>
          <a:lstStyle/>
          <a:p>
            <a:r>
              <a:rPr lang="en-US" dirty="0" smtClean="0"/>
              <a:t>Flavor separation</a:t>
            </a:r>
          </a:p>
          <a:p>
            <a:r>
              <a:rPr lang="en-US" dirty="0" smtClean="0"/>
              <a:t>Access to polarized GPDs</a:t>
            </a:r>
            <a:endParaRPr lang="en-US" dirty="0"/>
          </a:p>
        </p:txBody>
      </p:sp>
      <p:pic>
        <p:nvPicPr>
          <p:cNvPr id="46" name="Picture 5" descr="Schema3diapo"/>
          <p:cNvPicPr>
            <a:picLocks noChangeAspect="1" noChangeArrowheads="1"/>
          </p:cNvPicPr>
          <p:nvPr/>
        </p:nvPicPr>
        <p:blipFill>
          <a:blip r:embed="rId10"/>
          <a:srcRect/>
          <a:stretch>
            <a:fillRect/>
          </a:stretch>
        </p:blipFill>
        <p:spPr bwMode="auto">
          <a:xfrm>
            <a:off x="5410200" y="1533669"/>
            <a:ext cx="3276600" cy="2581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3600" dirty="0" smtClean="0">
                <a:solidFill>
                  <a:srgbClr val="FFFF00"/>
                </a:solidFill>
                <a:ea typeface="+mj-ea"/>
                <a:cs typeface="+mj-cs"/>
              </a:rPr>
              <a:t>Structure </a:t>
            </a:r>
            <a:r>
              <a:rPr lang="en-US" sz="3600" dirty="0" smtClean="0">
                <a:solidFill>
                  <a:srgbClr val="FFFF00"/>
                </a:solidFill>
                <a:ea typeface="+mj-ea"/>
                <a:cs typeface="+mj-cs"/>
              </a:rPr>
              <a:t>Functions</a:t>
            </a:r>
            <a:br>
              <a:rPr lang="en-US" sz="3600" dirty="0" smtClean="0">
                <a:solidFill>
                  <a:srgbClr val="FFFF00"/>
                </a:solidFill>
                <a:ea typeface="+mj-ea"/>
                <a:cs typeface="+mj-cs"/>
              </a:rPr>
            </a:br>
            <a:r>
              <a:rPr lang="en-US" sz="3600" dirty="0" err="1" smtClean="0">
                <a:solidFill>
                  <a:srgbClr val="FFFF00"/>
                </a:solidFill>
                <a:latin typeface="Symbol" charset="2"/>
                <a:ea typeface="+mj-ea"/>
                <a:cs typeface="Symbol" charset="2"/>
              </a:rPr>
              <a:t>s</a:t>
            </a:r>
            <a:r>
              <a:rPr lang="en-US" sz="3600" baseline="-25000" dirty="0" err="1" smtClean="0">
                <a:solidFill>
                  <a:srgbClr val="FFFF00"/>
                </a:solidFill>
                <a:ea typeface="+mj-ea"/>
                <a:cs typeface="+mj-cs"/>
              </a:rPr>
              <a:t>T</a:t>
            </a:r>
            <a:r>
              <a:rPr lang="en-US" sz="3600" dirty="0" err="1" smtClean="0">
                <a:solidFill>
                  <a:srgbClr val="FFFF00"/>
                </a:solidFill>
                <a:ea typeface="+mj-ea"/>
                <a:cs typeface="+mj-cs"/>
              </a:rPr>
              <a:t>+</a:t>
            </a:r>
            <a:r>
              <a:rPr lang="en-US" sz="3600" dirty="0" err="1" smtClean="0">
                <a:solidFill>
                  <a:srgbClr val="FFFF00"/>
                </a:solidFill>
                <a:latin typeface="Symbol" charset="2"/>
                <a:ea typeface="+mj-ea"/>
                <a:cs typeface="Symbol" charset="2"/>
              </a:rPr>
              <a:t>es</a:t>
            </a:r>
            <a:r>
              <a:rPr lang="en-US" sz="3600" baseline="-25000" dirty="0" err="1" smtClean="0">
                <a:solidFill>
                  <a:srgbClr val="FFFF00"/>
                </a:solidFill>
                <a:ea typeface="+mj-ea"/>
                <a:cs typeface="+mj-cs"/>
              </a:rPr>
              <a:t>L</a:t>
            </a:r>
            <a:r>
              <a:rPr lang="en-US" sz="3600" baseline="-25000" dirty="0" smtClean="0">
                <a:solidFill>
                  <a:srgbClr val="FFFF00"/>
                </a:solidFill>
                <a:ea typeface="+mj-ea"/>
                <a:cs typeface="+mj-cs"/>
              </a:rPr>
              <a:t>  </a:t>
            </a:r>
            <a:r>
              <a:rPr lang="en-US" sz="3600" dirty="0" smtClean="0">
                <a:solidFill>
                  <a:srgbClr val="FFFF00"/>
                </a:solidFill>
                <a:ea typeface="+mj-ea"/>
                <a:cs typeface="+mj-cs"/>
              </a:rPr>
              <a:t> </a:t>
            </a:r>
            <a:r>
              <a:rPr lang="en-US" sz="3600" dirty="0" err="1" smtClean="0">
                <a:solidFill>
                  <a:srgbClr val="FFFF00"/>
                </a:solidFill>
                <a:latin typeface="Symbol" charset="2"/>
                <a:ea typeface="+mj-ea"/>
                <a:cs typeface="Symbol" charset="2"/>
              </a:rPr>
              <a:t>s</a:t>
            </a:r>
            <a:r>
              <a:rPr lang="en-US" sz="3600" baseline="-25000" dirty="0" err="1" smtClean="0">
                <a:solidFill>
                  <a:srgbClr val="FFFF00"/>
                </a:solidFill>
                <a:ea typeface="+mj-ea"/>
                <a:cs typeface="+mj-cs"/>
              </a:rPr>
              <a:t>TT</a:t>
            </a:r>
            <a:r>
              <a:rPr lang="en-US" sz="3600" dirty="0" smtClean="0">
                <a:solidFill>
                  <a:srgbClr val="FFFF00"/>
                </a:solidFill>
                <a:ea typeface="+mj-ea"/>
                <a:cs typeface="+mj-cs"/>
              </a:rPr>
              <a:t>   </a:t>
            </a:r>
            <a:r>
              <a:rPr lang="en-US" sz="3600" dirty="0" err="1" smtClean="0">
                <a:solidFill>
                  <a:srgbClr val="FFFF00"/>
                </a:solidFill>
                <a:latin typeface="Symbol" charset="2"/>
                <a:ea typeface="+mj-ea"/>
                <a:cs typeface="Symbol" charset="2"/>
              </a:rPr>
              <a:t>s</a:t>
            </a:r>
            <a:r>
              <a:rPr lang="en-US" sz="3600" baseline="-25000" dirty="0" err="1" smtClean="0">
                <a:solidFill>
                  <a:srgbClr val="FFFF00"/>
                </a:solidFill>
                <a:ea typeface="+mj-ea"/>
                <a:cs typeface="+mj-cs"/>
              </a:rPr>
              <a:t>LT</a:t>
            </a:r>
            <a:endParaRPr lang="en-US" sz="3600" baseline="-25000" dirty="0">
              <a:solidFill>
                <a:srgbClr val="FFFF00"/>
              </a:solidFill>
              <a:ea typeface="+mj-ea"/>
              <a:cs typeface="+mj-cs"/>
            </a:endParaRPr>
          </a:p>
        </p:txBody>
      </p:sp>
      <p:graphicFrame>
        <p:nvGraphicFramePr>
          <p:cNvPr id="94210" name="Object 2"/>
          <p:cNvGraphicFramePr>
            <a:graphicFrameLocks noChangeAspect="1"/>
          </p:cNvGraphicFramePr>
          <p:nvPr/>
        </p:nvGraphicFramePr>
        <p:xfrm>
          <a:off x="104775" y="1981200"/>
          <a:ext cx="9043988" cy="820738"/>
        </p:xfrm>
        <a:graphic>
          <a:graphicData uri="http://schemas.openxmlformats.org/presentationml/2006/ole">
            <p:oleObj spid="_x0000_s310274" name="Equation" r:id="rId4" imgW="4749480" imgH="419040" progId="Equation.3">
              <p:embed/>
            </p:oleObj>
          </a:graphicData>
        </a:graphic>
      </p:graphicFrame>
      <p:graphicFrame>
        <p:nvGraphicFramePr>
          <p:cNvPr id="94211" name="Object 3"/>
          <p:cNvGraphicFramePr>
            <a:graphicFrameLocks noChangeAspect="1"/>
          </p:cNvGraphicFramePr>
          <p:nvPr/>
        </p:nvGraphicFramePr>
        <p:xfrm>
          <a:off x="6553200" y="76200"/>
          <a:ext cx="2557462" cy="778273"/>
        </p:xfrm>
        <a:graphic>
          <a:graphicData uri="http://schemas.openxmlformats.org/presentationml/2006/ole">
            <p:oleObj spid="_x0000_s310275" name="Equation" r:id="rId5" imgW="749160" imgH="228600" progId="Equation.3">
              <p:embed/>
            </p:oleObj>
          </a:graphicData>
        </a:graphic>
      </p:graphicFrame>
      <p:sp>
        <p:nvSpPr>
          <p:cNvPr id="94215" name="Oval 8"/>
          <p:cNvSpPr>
            <a:spLocks noChangeArrowheads="1"/>
          </p:cNvSpPr>
          <p:nvPr/>
        </p:nvSpPr>
        <p:spPr bwMode="auto">
          <a:xfrm>
            <a:off x="7772400" y="1905000"/>
            <a:ext cx="609600" cy="914400"/>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94216" name="Oval 9"/>
          <p:cNvSpPr>
            <a:spLocks noChangeArrowheads="1"/>
          </p:cNvSpPr>
          <p:nvPr/>
        </p:nvSpPr>
        <p:spPr bwMode="auto">
          <a:xfrm>
            <a:off x="4800600" y="1905000"/>
            <a:ext cx="609600" cy="914400"/>
          </a:xfrm>
          <a:prstGeom prst="ellipse">
            <a:avLst/>
          </a:prstGeom>
          <a:noFill/>
          <a:ln w="19050">
            <a:solidFill>
              <a:srgbClr val="0FB01E"/>
            </a:solidFill>
            <a:round/>
            <a:headEnd/>
            <a:tailEnd/>
          </a:ln>
        </p:spPr>
        <p:txBody>
          <a:bodyPr wrap="none" anchor="ctr">
            <a:prstTxWarp prst="textNoShape">
              <a:avLst/>
            </a:prstTxWarp>
          </a:bodyPr>
          <a:lstStyle/>
          <a:p>
            <a:endParaRPr lang="en-US"/>
          </a:p>
        </p:txBody>
      </p:sp>
      <p:sp>
        <p:nvSpPr>
          <p:cNvPr id="94217" name="Oval 10"/>
          <p:cNvSpPr>
            <a:spLocks noChangeArrowheads="1"/>
          </p:cNvSpPr>
          <p:nvPr/>
        </p:nvSpPr>
        <p:spPr bwMode="auto">
          <a:xfrm>
            <a:off x="2819400" y="1905000"/>
            <a:ext cx="1676400" cy="990600"/>
          </a:xfrm>
          <a:prstGeom prst="ellipse">
            <a:avLst/>
          </a:prstGeom>
          <a:noFill/>
          <a:ln w="19050">
            <a:solidFill>
              <a:schemeClr val="bg1"/>
            </a:solidFill>
            <a:round/>
            <a:headEnd/>
            <a:tailEnd/>
          </a:ln>
        </p:spPr>
        <p:txBody>
          <a:bodyPr wrap="none" anchor="ctr">
            <a:prstTxWarp prst="textNoShape">
              <a:avLst/>
            </a:prstTxWarp>
          </a:bodyPr>
          <a:lstStyle/>
          <a:p>
            <a:endParaRPr lang="en-US"/>
          </a:p>
        </p:txBody>
      </p:sp>
      <p:pic>
        <p:nvPicPr>
          <p:cNvPr id="15" name="Picture 3"/>
          <p:cNvPicPr>
            <a:picLocks noChangeAspect="1" noChangeArrowheads="1"/>
          </p:cNvPicPr>
          <p:nvPr/>
        </p:nvPicPr>
        <p:blipFill>
          <a:blip r:embed="rId6"/>
          <a:srcRect/>
          <a:stretch>
            <a:fillRect/>
          </a:stretch>
        </p:blipFill>
        <p:spPr bwMode="auto">
          <a:xfrm>
            <a:off x="228600" y="2971800"/>
            <a:ext cx="3657600" cy="3430533"/>
          </a:xfrm>
          <a:prstGeom prst="rect">
            <a:avLst/>
          </a:prstGeom>
          <a:noFill/>
          <a:ln w="9525">
            <a:noFill/>
            <a:round/>
            <a:headEnd/>
            <a:tailEnd/>
          </a:ln>
        </p:spPr>
      </p:pic>
      <p:pic>
        <p:nvPicPr>
          <p:cNvPr id="17" name="Picture 2"/>
          <p:cNvPicPr>
            <a:picLocks noChangeAspect="1" noChangeArrowheads="1"/>
          </p:cNvPicPr>
          <p:nvPr/>
        </p:nvPicPr>
        <p:blipFill>
          <a:blip r:embed="rId7"/>
          <a:srcRect/>
          <a:stretch>
            <a:fillRect/>
          </a:stretch>
        </p:blipFill>
        <p:spPr bwMode="auto">
          <a:xfrm>
            <a:off x="5283752" y="2941638"/>
            <a:ext cx="3479248" cy="3459162"/>
          </a:xfrm>
          <a:prstGeom prst="rect">
            <a:avLst/>
          </a:prstGeom>
          <a:noFill/>
          <a:ln w="9525">
            <a:noFill/>
            <a:miter lim="800000"/>
            <a:headEnd/>
            <a:tailEnd/>
          </a:ln>
        </p:spPr>
      </p:pic>
      <p:cxnSp>
        <p:nvCxnSpPr>
          <p:cNvPr id="20" name="Straight Connector 19"/>
          <p:cNvCxnSpPr/>
          <p:nvPr/>
        </p:nvCxnSpPr>
        <p:spPr bwMode="auto">
          <a:xfrm>
            <a:off x="8059420" y="2839720"/>
            <a:ext cx="822960" cy="822960"/>
          </a:xfrm>
          <a:prstGeom prst="line">
            <a:avLst/>
          </a:prstGeom>
          <a:solidFill>
            <a:schemeClr val="tx1"/>
          </a:solidFill>
          <a:ln w="9525" cap="flat" cmpd="sng" algn="ctr">
            <a:noFill/>
            <a:prstDash val="solid"/>
            <a:round/>
            <a:headEnd type="none" w="med" len="med"/>
            <a:tailEnd type="triangle" w="lg"/>
          </a:ln>
          <a:effectLst/>
        </p:spPr>
      </p:cxnSp>
      <p:cxnSp>
        <p:nvCxnSpPr>
          <p:cNvPr id="22" name="Straight Arrow Connector 21"/>
          <p:cNvCxnSpPr/>
          <p:nvPr/>
        </p:nvCxnSpPr>
        <p:spPr bwMode="auto">
          <a:xfrm rot="10800000" flipV="1">
            <a:off x="6019800" y="2819400"/>
            <a:ext cx="2057400" cy="1828800"/>
          </a:xfrm>
          <a:prstGeom prst="straightConnector1">
            <a:avLst/>
          </a:prstGeom>
          <a:solidFill>
            <a:schemeClr val="tx1"/>
          </a:solidFill>
          <a:ln w="9525" cap="flat" cmpd="sng" algn="ctr">
            <a:solidFill>
              <a:srgbClr val="FF0000"/>
            </a:solidFill>
            <a:prstDash val="solid"/>
            <a:round/>
            <a:headEnd type="none" w="med" len="med"/>
            <a:tailEnd type="arrow"/>
          </a:ln>
          <a:effectLst/>
        </p:spPr>
      </p:cxnSp>
      <p:cxnSp>
        <p:nvCxnSpPr>
          <p:cNvPr id="24" name="Straight Arrow Connector 23"/>
          <p:cNvCxnSpPr>
            <a:stCxn id="94216" idx="4"/>
          </p:cNvCxnSpPr>
          <p:nvPr/>
        </p:nvCxnSpPr>
        <p:spPr bwMode="auto">
          <a:xfrm rot="16200000" flipH="1">
            <a:off x="4152900" y="3771900"/>
            <a:ext cx="2743200" cy="838200"/>
          </a:xfrm>
          <a:prstGeom prst="straightConnector1">
            <a:avLst/>
          </a:prstGeom>
          <a:solidFill>
            <a:schemeClr val="tx1"/>
          </a:solidFill>
          <a:ln w="9525" cap="flat" cmpd="sng" algn="ctr">
            <a:solidFill>
              <a:srgbClr val="0FB01E"/>
            </a:solidFill>
            <a:prstDash val="solid"/>
            <a:round/>
            <a:headEnd type="none" w="med" len="med"/>
            <a:tailEnd type="arrow"/>
          </a:ln>
          <a:effectLst/>
        </p:spPr>
      </p:cxnSp>
      <p:cxnSp>
        <p:nvCxnSpPr>
          <p:cNvPr id="27" name="Straight Arrow Connector 26"/>
          <p:cNvCxnSpPr/>
          <p:nvPr/>
        </p:nvCxnSpPr>
        <p:spPr bwMode="auto">
          <a:xfrm>
            <a:off x="4495800" y="2514600"/>
            <a:ext cx="1295400" cy="914400"/>
          </a:xfrm>
          <a:prstGeom prst="straightConnector1">
            <a:avLst/>
          </a:prstGeom>
          <a:solidFill>
            <a:schemeClr val="tx1"/>
          </a:solidFill>
          <a:ln w="9525" cap="flat" cmpd="sng" algn="ctr">
            <a:solidFill>
              <a:schemeClr val="bg1"/>
            </a:solidFill>
            <a:prstDash val="solid"/>
            <a:round/>
            <a:headEnd type="none" w="med" len="med"/>
            <a:tailEnd type="arrow"/>
          </a:ln>
          <a:effectLst/>
        </p:spPr>
      </p:cxnSp>
      <p:sp>
        <p:nvSpPr>
          <p:cNvPr id="31" name="TextBox 30"/>
          <p:cNvSpPr txBox="1"/>
          <p:nvPr/>
        </p:nvSpPr>
        <p:spPr>
          <a:xfrm>
            <a:off x="5524500" y="6477000"/>
            <a:ext cx="2553629" cy="369332"/>
          </a:xfrm>
          <a:prstGeom prst="rect">
            <a:avLst/>
          </a:prstGeom>
          <a:noFill/>
          <a:ln>
            <a:solidFill>
              <a:schemeClr val="tx1"/>
            </a:solidFill>
          </a:ln>
        </p:spPr>
        <p:txBody>
          <a:bodyPr wrap="none" rtlCol="0">
            <a:spAutoFit/>
          </a:bodyPr>
          <a:lstStyle/>
          <a:p>
            <a:r>
              <a:rPr lang="en-US" dirty="0" smtClean="0"/>
              <a:t>GM Laget Regge model</a:t>
            </a:r>
            <a:endParaRPr lang="en-US" dirty="0"/>
          </a:p>
        </p:txBody>
      </p:sp>
      <p:sp>
        <p:nvSpPr>
          <p:cNvPr id="32" name="TextBox 31"/>
          <p:cNvSpPr txBox="1"/>
          <p:nvPr/>
        </p:nvSpPr>
        <p:spPr>
          <a:xfrm>
            <a:off x="990600" y="6488668"/>
            <a:ext cx="1513868" cy="369332"/>
          </a:xfrm>
          <a:prstGeom prst="rect">
            <a:avLst/>
          </a:prstGeom>
          <a:noFill/>
          <a:ln>
            <a:solidFill>
              <a:schemeClr val="tx1"/>
            </a:solidFill>
          </a:ln>
        </p:spPr>
        <p:txBody>
          <a:bodyPr wrap="none" rtlCol="0">
            <a:spAutoFit/>
          </a:bodyPr>
          <a:lstStyle/>
          <a:p>
            <a:r>
              <a:rPr lang="en-US" dirty="0" err="1" smtClean="0">
                <a:latin typeface="Symbol" charset="2"/>
                <a:cs typeface="Symbol" charset="2"/>
              </a:rPr>
              <a:t>f</a:t>
            </a:r>
            <a:r>
              <a:rPr lang="en-US" dirty="0" smtClean="0"/>
              <a:t> distribution</a:t>
            </a:r>
            <a:endParaRPr lang="en-US" dirty="0"/>
          </a:p>
        </p:txBody>
      </p:sp>
      <p:sp>
        <p:nvSpPr>
          <p:cNvPr id="33" name="TextBox 32"/>
          <p:cNvSpPr txBox="1"/>
          <p:nvPr/>
        </p:nvSpPr>
        <p:spPr>
          <a:xfrm>
            <a:off x="8877300" y="6248400"/>
            <a:ext cx="351378" cy="369332"/>
          </a:xfrm>
          <a:prstGeom prst="rect">
            <a:avLst/>
          </a:prstGeom>
          <a:noFill/>
        </p:spPr>
        <p:txBody>
          <a:bodyPr wrap="none" rtlCol="0">
            <a:spAutoFit/>
          </a:bodyPr>
          <a:lstStyle/>
          <a:p>
            <a:r>
              <a:rPr lang="en-US" dirty="0" smtClean="0"/>
              <a:t>-</a:t>
            </a:r>
            <a:r>
              <a:rPr lang="en-US" dirty="0" err="1" smtClean="0"/>
              <a:t>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671040" y="568860"/>
            <a:ext cx="7807680" cy="1144920"/>
          </a:xfrm>
        </p:spPr>
        <p:txBody>
          <a:bodyPr tIns="25145"/>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FFFF00"/>
                </a:solidFill>
              </a:rPr>
              <a:t>Comparison with J.M. Laget</a:t>
            </a:r>
            <a:r>
              <a:rPr lang="en-US" dirty="0" smtClean="0">
                <a:solidFill>
                  <a:srgbClr val="FFFF00"/>
                </a:solidFill>
              </a:rPr>
              <a:t> Regge model</a:t>
            </a:r>
            <a:endParaRPr lang="en-US" dirty="0">
              <a:solidFill>
                <a:srgbClr val="FFFF00"/>
              </a:solidFill>
            </a:endParaRPr>
          </a:p>
        </p:txBody>
      </p:sp>
      <p:sp>
        <p:nvSpPr>
          <p:cNvPr id="3076" name="Rectangle 2"/>
          <p:cNvSpPr>
            <a:spLocks noGrp="1" noChangeArrowheads="1"/>
          </p:cNvSpPr>
          <p:nvPr>
            <p:ph type="body" idx="1"/>
          </p:nvPr>
        </p:nvSpPr>
        <p:spPr>
          <a:xfrm>
            <a:off x="671040" y="1908201"/>
            <a:ext cx="3140640" cy="4319013"/>
          </a:xfrm>
        </p:spPr>
        <p:txBody>
          <a:bodyPr/>
          <a:lstStyle/>
          <a:p>
            <a:pPr eaLnBrk="1"/>
            <a:r>
              <a:rPr lang="en-US" sz="2800" dirty="0" smtClean="0"/>
              <a:t>Extracted reduced cross sections </a:t>
            </a:r>
            <a:r>
              <a:rPr lang="en-US" sz="2800" dirty="0"/>
              <a:t>were compared with predictions of</a:t>
            </a:r>
            <a:r>
              <a:rPr lang="en-US" sz="2800" dirty="0" smtClean="0"/>
              <a:t> J.M</a:t>
            </a:r>
            <a:r>
              <a:rPr lang="en-US" sz="2800" dirty="0"/>
              <a:t>. Laget</a:t>
            </a:r>
            <a:r>
              <a:rPr lang="en-US" sz="2800" dirty="0" smtClean="0"/>
              <a:t> Regge </a:t>
            </a:r>
            <a:r>
              <a:rPr lang="en-US" sz="2800" dirty="0" smtClean="0"/>
              <a:t>Model</a:t>
            </a:r>
          </a:p>
          <a:p>
            <a:pPr eaLnBrk="1"/>
            <a:r>
              <a:rPr lang="en-US" sz="2800" dirty="0" smtClean="0"/>
              <a:t>The model is describing our data reasonably well</a:t>
            </a:r>
            <a:endParaRPr lang="en-US" sz="2800" dirty="0"/>
          </a:p>
        </p:txBody>
      </p:sp>
      <p:graphicFrame>
        <p:nvGraphicFramePr>
          <p:cNvPr id="3074" name="Object 4"/>
          <p:cNvGraphicFramePr>
            <a:graphicFrameLocks noChangeAspect="1"/>
          </p:cNvGraphicFramePr>
          <p:nvPr/>
        </p:nvGraphicFramePr>
        <p:xfrm>
          <a:off x="4507200" y="3348352"/>
          <a:ext cx="126720" cy="161297"/>
        </p:xfrm>
        <a:graphic>
          <a:graphicData uri="http://schemas.openxmlformats.org/presentationml/2006/ole">
            <p:oleObj spid="_x0000_s320514" name="Equation" r:id="rId4" imgW="139680" imgH="177480" progId="Equation.3">
              <p:embed/>
            </p:oleObj>
          </a:graphicData>
        </a:graphic>
      </p:graphicFrame>
      <p:pic>
        <p:nvPicPr>
          <p:cNvPr id="6" name="Picture 5" descr="strucfun_arxb_v605_onepage_jm310.pdf"/>
          <p:cNvPicPr>
            <a:picLocks noChangeAspect="1"/>
          </p:cNvPicPr>
          <p:nvPr/>
        </p:nvPicPr>
        <mc:AlternateContent xmlns:ma="http://schemas.microsoft.com/office/mac/drawingml/2008/main">
          <mc:Choice Requires="ma">
            <p:blipFill>
              <a:blip r:embed="rId5"/>
              <a:srcRect l="4344" t="15729" r="8258" b="19761"/>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l="4344" t="15729" r="8258" b="19761"/>
              <a:stretch>
                <a:fillRect/>
              </a:stretch>
            </p:blipFill>
          </mc:Fallback>
        </mc:AlternateContent>
        <p:spPr>
          <a:xfrm>
            <a:off x="3962400" y="1905000"/>
            <a:ext cx="5105400" cy="4876800"/>
          </a:xfrm>
          <a:prstGeom prst="rect">
            <a:avLst/>
          </a:prstGeom>
          <a:solidFill>
            <a:schemeClr val="tx1"/>
          </a:solid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dirty="0" smtClean="0">
                <a:solidFill>
                  <a:srgbClr val="FFFF00"/>
                </a:solidFill>
                <a:ea typeface="+mj-ea"/>
                <a:cs typeface="+mj-cs"/>
              </a:rPr>
              <a:t>t</a:t>
            </a:r>
            <a:r>
              <a:rPr lang="en-US" dirty="0" smtClean="0">
                <a:solidFill>
                  <a:srgbClr val="FFFF00"/>
                </a:solidFill>
                <a:ea typeface="+mj-ea"/>
                <a:cs typeface="+mj-cs"/>
              </a:rPr>
              <a:t> - distribution</a:t>
            </a:r>
            <a:endParaRPr lang="en-US" dirty="0">
              <a:solidFill>
                <a:srgbClr val="FFFF00"/>
              </a:solidFill>
              <a:ea typeface="+mj-ea"/>
              <a:cs typeface="+mj-cs"/>
            </a:endParaRPr>
          </a:p>
        </p:txBody>
      </p:sp>
      <p:pic>
        <p:nvPicPr>
          <p:cNvPr id="108549" name="Picture 4" descr="dsdt"/>
          <p:cNvPicPr>
            <a:picLocks noChangeAspect="1" noChangeArrowheads="1"/>
          </p:cNvPicPr>
          <p:nvPr/>
        </p:nvPicPr>
        <p:blipFill>
          <a:blip r:embed="rId4"/>
          <a:srcRect l="4666" t="11055" r="8667" b="58957"/>
          <a:stretch>
            <a:fillRect/>
          </a:stretch>
        </p:blipFill>
        <p:spPr bwMode="auto">
          <a:xfrm>
            <a:off x="3952875" y="1828800"/>
            <a:ext cx="4352925" cy="4648200"/>
          </a:xfrm>
          <a:prstGeom prst="rect">
            <a:avLst/>
          </a:prstGeom>
          <a:solidFill>
            <a:schemeClr val="tx1"/>
          </a:solidFill>
          <a:ln w="9525">
            <a:noFill/>
            <a:miter lim="800000"/>
            <a:headEnd/>
            <a:tailEnd/>
          </a:ln>
        </p:spPr>
      </p:pic>
      <p:graphicFrame>
        <p:nvGraphicFramePr>
          <p:cNvPr id="108546" name="Object 2"/>
          <p:cNvGraphicFramePr>
            <a:graphicFrameLocks noChangeAspect="1"/>
          </p:cNvGraphicFramePr>
          <p:nvPr/>
        </p:nvGraphicFramePr>
        <p:xfrm>
          <a:off x="7010400" y="152400"/>
          <a:ext cx="1925637" cy="585788"/>
        </p:xfrm>
        <a:graphic>
          <a:graphicData uri="http://schemas.openxmlformats.org/presentationml/2006/ole">
            <p:oleObj spid="_x0000_s330754" name="Equation" r:id="rId5" imgW="749160" imgH="228600" progId="Equation.3">
              <p:embed/>
            </p:oleObj>
          </a:graphicData>
        </a:graphic>
      </p:graphicFrame>
      <p:graphicFrame>
        <p:nvGraphicFramePr>
          <p:cNvPr id="108547" name="Object 3"/>
          <p:cNvGraphicFramePr>
            <a:graphicFrameLocks noChangeAspect="1"/>
          </p:cNvGraphicFramePr>
          <p:nvPr/>
        </p:nvGraphicFramePr>
        <p:xfrm>
          <a:off x="681038" y="3221038"/>
          <a:ext cx="3000375" cy="1274762"/>
        </p:xfrm>
        <a:graphic>
          <a:graphicData uri="http://schemas.openxmlformats.org/presentationml/2006/ole">
            <p:oleObj spid="_x0000_s330755" name="Equation" r:id="rId6" imgW="927000" imgH="393480" progId="Equation.3">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dirty="0">
                <a:solidFill>
                  <a:srgbClr val="FFFF00"/>
                </a:solidFill>
                <a:ea typeface="+mj-ea"/>
                <a:cs typeface="+mj-cs"/>
              </a:rPr>
              <a:t>t</a:t>
            </a:r>
            <a:r>
              <a:rPr lang="en-US" dirty="0">
                <a:solidFill>
                  <a:srgbClr val="FFFF00"/>
                </a:solidFill>
                <a:ea typeface="+mj-ea"/>
                <a:cs typeface="+mj-cs"/>
              </a:rPr>
              <a:t>-Slope Parameter as a Function of </a:t>
            </a:r>
            <a:r>
              <a:rPr lang="en-US" dirty="0">
                <a:solidFill>
                  <a:srgbClr val="FFFF00"/>
                </a:solidFill>
                <a:ea typeface="+mj-ea"/>
                <a:cs typeface="+mj-cs"/>
              </a:rPr>
              <a:t>x</a:t>
            </a:r>
            <a:r>
              <a:rPr lang="en-US" baseline="-25000" dirty="0">
                <a:solidFill>
                  <a:srgbClr val="FFFF00"/>
                </a:solidFill>
                <a:ea typeface="+mj-ea"/>
                <a:cs typeface="+mj-cs"/>
              </a:rPr>
              <a:t>B</a:t>
            </a:r>
            <a:r>
              <a:rPr lang="en-US" dirty="0">
                <a:solidFill>
                  <a:srgbClr val="FFFF00"/>
                </a:solidFill>
                <a:ea typeface="+mj-ea"/>
                <a:cs typeface="+mj-cs"/>
              </a:rPr>
              <a:t> and Q</a:t>
            </a:r>
            <a:r>
              <a:rPr lang="en-US" baseline="30000" dirty="0">
                <a:solidFill>
                  <a:srgbClr val="FFFF00"/>
                </a:solidFill>
                <a:ea typeface="+mj-ea"/>
                <a:cs typeface="+mj-cs"/>
              </a:rPr>
              <a:t>2</a:t>
            </a:r>
          </a:p>
        </p:txBody>
      </p:sp>
      <p:sp>
        <p:nvSpPr>
          <p:cNvPr id="110598" name="Text Box 5"/>
          <p:cNvSpPr txBox="1">
            <a:spLocks noChangeArrowheads="1"/>
          </p:cNvSpPr>
          <p:nvPr/>
        </p:nvSpPr>
        <p:spPr bwMode="auto">
          <a:xfrm>
            <a:off x="8610600" y="5867400"/>
            <a:ext cx="508000" cy="457200"/>
          </a:xfrm>
          <a:prstGeom prst="rect">
            <a:avLst/>
          </a:prstGeom>
          <a:noFill/>
          <a:ln w="9525">
            <a:noFill/>
            <a:miter lim="800000"/>
            <a:headEnd/>
            <a:tailEnd/>
          </a:ln>
        </p:spPr>
        <p:txBody>
          <a:bodyPr wrap="none">
            <a:prstTxWarp prst="textNoShape">
              <a:avLst/>
            </a:prstTxWarp>
            <a:spAutoFit/>
          </a:bodyPr>
          <a:lstStyle/>
          <a:p>
            <a:r>
              <a:rPr lang="en-US" sz="2400" b="1" dirty="0"/>
              <a:t>x</a:t>
            </a:r>
            <a:r>
              <a:rPr lang="en-US" sz="2400" b="1" baseline="-25000" dirty="0"/>
              <a:t>B</a:t>
            </a:r>
            <a:endParaRPr lang="en-US" sz="2400" b="1" baseline="-25000" dirty="0"/>
          </a:p>
        </p:txBody>
      </p:sp>
      <p:sp>
        <p:nvSpPr>
          <p:cNvPr id="110599" name="Text Box 7"/>
          <p:cNvSpPr txBox="1">
            <a:spLocks noChangeArrowheads="1"/>
          </p:cNvSpPr>
          <p:nvPr/>
        </p:nvSpPr>
        <p:spPr bwMode="auto">
          <a:xfrm>
            <a:off x="3392488" y="1905000"/>
            <a:ext cx="1179512" cy="366713"/>
          </a:xfrm>
          <a:prstGeom prst="rect">
            <a:avLst/>
          </a:prstGeom>
          <a:noFill/>
          <a:ln w="9525">
            <a:noFill/>
            <a:miter lim="800000"/>
            <a:headEnd/>
            <a:tailEnd/>
          </a:ln>
        </p:spPr>
        <p:txBody>
          <a:bodyPr wrap="none">
            <a:prstTxWarp prst="textNoShape">
              <a:avLst/>
            </a:prstTxWarp>
            <a:spAutoFit/>
          </a:bodyPr>
          <a:lstStyle/>
          <a:p>
            <a:r>
              <a:rPr lang="en-US" b="1" dirty="0"/>
              <a:t>B(x</a:t>
            </a:r>
            <a:r>
              <a:rPr lang="en-US" b="1" baseline="-25000" dirty="0"/>
              <a:t>B</a:t>
            </a:r>
            <a:r>
              <a:rPr lang="en-US" b="1" baseline="-25000" dirty="0"/>
              <a:t> </a:t>
            </a:r>
            <a:r>
              <a:rPr lang="en-US" b="1" dirty="0"/>
              <a:t>,Q</a:t>
            </a:r>
            <a:r>
              <a:rPr lang="en-US" b="1" baseline="30000" dirty="0"/>
              <a:t>2</a:t>
            </a:r>
            <a:r>
              <a:rPr lang="en-US" b="1" dirty="0"/>
              <a:t>)</a:t>
            </a:r>
          </a:p>
        </p:txBody>
      </p:sp>
      <p:graphicFrame>
        <p:nvGraphicFramePr>
          <p:cNvPr id="110594" name="Object 2"/>
          <p:cNvGraphicFramePr>
            <a:graphicFrameLocks noChangeAspect="1"/>
          </p:cNvGraphicFramePr>
          <p:nvPr/>
        </p:nvGraphicFramePr>
        <p:xfrm>
          <a:off x="7169150" y="0"/>
          <a:ext cx="1925638" cy="585788"/>
        </p:xfrm>
        <a:graphic>
          <a:graphicData uri="http://schemas.openxmlformats.org/presentationml/2006/ole">
            <p:oleObj spid="_x0000_s332802" name="Equation" r:id="rId4" imgW="749160" imgH="228600" progId="Equation.3">
              <p:embed/>
            </p:oleObj>
          </a:graphicData>
        </a:graphic>
      </p:graphicFrame>
      <p:graphicFrame>
        <p:nvGraphicFramePr>
          <p:cNvPr id="110595" name="Object 3"/>
          <p:cNvGraphicFramePr>
            <a:graphicFrameLocks noChangeAspect="1"/>
          </p:cNvGraphicFramePr>
          <p:nvPr/>
        </p:nvGraphicFramePr>
        <p:xfrm>
          <a:off x="76200" y="1828800"/>
          <a:ext cx="3000375" cy="1274763"/>
        </p:xfrm>
        <a:graphic>
          <a:graphicData uri="http://schemas.openxmlformats.org/presentationml/2006/ole">
            <p:oleObj spid="_x0000_s332803" name="Equation" r:id="rId5" imgW="927000" imgH="393480" progId="Equation.3">
              <p:embed/>
            </p:oleObj>
          </a:graphicData>
        </a:graphic>
      </p:graphicFrame>
      <p:pic>
        <p:nvPicPr>
          <p:cNvPr id="9" name="Picture 8" descr="slope_b_q.pdf"/>
          <p:cNvPicPr>
            <a:picLocks noChangeAspect="1"/>
          </p:cNvPicPr>
          <p:nvPr/>
        </p:nvPicPr>
        <mc:AlternateContent xmlns:ma="http://schemas.microsoft.com/office/mac/drawingml/2008/main">
          <mc:Choice Requires="ma">
            <p:blipFill>
              <a:blip r:embed="rId6"/>
              <a:srcRect t="25392" b="399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7"/>
              <a:srcRect t="25392" b="3997"/>
              <a:stretch>
                <a:fillRect/>
              </a:stretch>
            </p:blipFill>
          </mc:Fallback>
        </mc:AlternateContent>
        <p:spPr>
          <a:xfrm>
            <a:off x="4343400" y="1828800"/>
            <a:ext cx="4419600" cy="4038600"/>
          </a:xfrm>
          <a:prstGeom prst="rect">
            <a:avLst/>
          </a:prstGeom>
        </p:spPr>
      </p:pic>
      <p:sp>
        <p:nvSpPr>
          <p:cNvPr id="110600" name="Text Box 8"/>
          <p:cNvSpPr txBox="1">
            <a:spLocks noChangeArrowheads="1"/>
          </p:cNvSpPr>
          <p:nvPr/>
        </p:nvSpPr>
        <p:spPr bwMode="auto">
          <a:xfrm>
            <a:off x="304800" y="3505200"/>
            <a:ext cx="3041650" cy="3477875"/>
          </a:xfrm>
          <a:prstGeom prst="rect">
            <a:avLst/>
          </a:prstGeom>
          <a:noFill/>
          <a:ln w="9525">
            <a:solidFill>
              <a:schemeClr val="tx1"/>
            </a:solidFill>
            <a:miter lim="800000"/>
            <a:headEnd/>
            <a:tailEnd/>
          </a:ln>
        </p:spPr>
        <p:txBody>
          <a:bodyPr wrap="square">
            <a:prstTxWarp prst="textNoShape">
              <a:avLst/>
            </a:prstTxWarp>
            <a:spAutoFit/>
          </a:bodyPr>
          <a:lstStyle/>
          <a:p>
            <a:pPr>
              <a:buFontTx/>
              <a:buChar char="•"/>
            </a:pPr>
            <a:r>
              <a:rPr lang="en-US" sz="2000" dirty="0" smtClean="0"/>
              <a:t> </a:t>
            </a:r>
            <a:r>
              <a:rPr lang="en-US" sz="2000" dirty="0" smtClean="0"/>
              <a:t>B</a:t>
            </a:r>
            <a:r>
              <a:rPr lang="en-US" sz="2000" dirty="0"/>
              <a:t>(x</a:t>
            </a:r>
            <a:r>
              <a:rPr lang="en-US" sz="2000" baseline="-25000" dirty="0"/>
              <a:t>B</a:t>
            </a:r>
            <a:r>
              <a:rPr lang="en-US" sz="2000" baseline="-25000" dirty="0"/>
              <a:t> </a:t>
            </a:r>
            <a:r>
              <a:rPr lang="en-US" sz="2000" dirty="0"/>
              <a:t>, Q</a:t>
            </a:r>
            <a:r>
              <a:rPr lang="en-US" sz="2000" baseline="30000" dirty="0"/>
              <a:t>2</a:t>
            </a:r>
            <a:r>
              <a:rPr lang="en-US" sz="2000" dirty="0"/>
              <a:t>) is almost</a:t>
            </a:r>
            <a:r>
              <a:rPr lang="en-US" sz="2000" dirty="0" smtClean="0"/>
              <a:t> independent </a:t>
            </a:r>
            <a:r>
              <a:rPr lang="en-US" sz="2000" dirty="0"/>
              <a:t>of </a:t>
            </a:r>
            <a:r>
              <a:rPr lang="en-US" sz="2000" dirty="0" smtClean="0"/>
              <a:t>Q</a:t>
            </a:r>
            <a:r>
              <a:rPr lang="en-US" sz="2000" baseline="30000" dirty="0" smtClean="0"/>
              <a:t>2</a:t>
            </a:r>
            <a:endParaRPr lang="en-US" sz="2000" dirty="0" smtClean="0"/>
          </a:p>
          <a:p>
            <a:pPr>
              <a:buFontTx/>
              <a:buChar char="•"/>
            </a:pPr>
            <a:r>
              <a:rPr lang="en-US" sz="2000" dirty="0" smtClean="0"/>
              <a:t> </a:t>
            </a:r>
            <a:r>
              <a:rPr lang="en-US" sz="2000" dirty="0" smtClean="0"/>
              <a:t>B</a:t>
            </a:r>
            <a:r>
              <a:rPr lang="en-US" sz="2000" dirty="0"/>
              <a:t>(x</a:t>
            </a:r>
            <a:r>
              <a:rPr lang="en-US" sz="2000" baseline="-25000" dirty="0"/>
              <a:t>B</a:t>
            </a:r>
            <a:r>
              <a:rPr lang="en-US" sz="2000" dirty="0"/>
              <a:t>) is decreasing </a:t>
            </a:r>
            <a:r>
              <a:rPr lang="en-US" sz="2000" dirty="0" smtClean="0"/>
              <a:t>with </a:t>
            </a:r>
            <a:r>
              <a:rPr lang="en-US" sz="2000" dirty="0"/>
              <a:t>increasing </a:t>
            </a:r>
            <a:r>
              <a:rPr lang="en-US" sz="2000" dirty="0"/>
              <a:t>x</a:t>
            </a:r>
            <a:r>
              <a:rPr lang="en-US" sz="2000" baseline="-25000" dirty="0"/>
              <a:t>B</a:t>
            </a:r>
            <a:r>
              <a:rPr lang="en-US" sz="2000" dirty="0" smtClean="0"/>
              <a:t> </a:t>
            </a:r>
          </a:p>
          <a:p>
            <a:pPr>
              <a:buFontTx/>
              <a:buChar char="•"/>
            </a:pPr>
            <a:r>
              <a:rPr lang="en-US" sz="2000" dirty="0" smtClean="0"/>
              <a:t> This behavior suggests that the </a:t>
            </a:r>
            <a:r>
              <a:rPr lang="en-US" sz="2000" dirty="0" smtClean="0"/>
              <a:t>perp</a:t>
            </a:r>
            <a:r>
              <a:rPr lang="en-US" sz="2000" dirty="0" smtClean="0"/>
              <a:t> width of the partons goes to zero with x</a:t>
            </a:r>
            <a:r>
              <a:rPr lang="en-US" sz="2000" baseline="-25000" dirty="0" smtClean="0"/>
              <a:t>B</a:t>
            </a:r>
            <a:r>
              <a:rPr lang="en-US" sz="2000" dirty="0" smtClean="0">
                <a:sym typeface="Wingdings"/>
              </a:rPr>
              <a:t>1 what is in agreement with 3D image of the nucleon</a:t>
            </a:r>
            <a:endParaRPr lang="en-US" sz="2000" dirty="0" smtClean="0"/>
          </a:p>
          <a:p>
            <a:pPr>
              <a:buFontTx/>
              <a:buChar char="•"/>
            </a:pPr>
            <a:endParaRPr lang="en-US" sz="2000" dirty="0"/>
          </a:p>
        </p:txBody>
      </p:sp>
      <p:sp>
        <p:nvSpPr>
          <p:cNvPr id="11" name="Text Box 12"/>
          <p:cNvSpPr txBox="1">
            <a:spLocks noChangeArrowheads="1"/>
          </p:cNvSpPr>
          <p:nvPr/>
        </p:nvSpPr>
        <p:spPr bwMode="auto">
          <a:xfrm>
            <a:off x="5181600" y="4191000"/>
            <a:ext cx="2495550" cy="1190625"/>
          </a:xfrm>
          <a:prstGeom prst="rect">
            <a:avLst/>
          </a:prstGeom>
          <a:noFill/>
          <a:ln w="9525">
            <a:noFill/>
            <a:miter lim="800000"/>
            <a:headEnd/>
            <a:tailEnd/>
          </a:ln>
        </p:spPr>
        <p:txBody>
          <a:bodyPr wrap="none">
            <a:prstTxWarp prst="textNoShape">
              <a:avLst/>
            </a:prstTxWarp>
            <a:spAutoFit/>
          </a:bodyPr>
          <a:lstStyle/>
          <a:p>
            <a:r>
              <a:rPr lang="en-US" dirty="0">
                <a:solidFill>
                  <a:srgbClr val="0033CC"/>
                </a:solidFill>
              </a:rPr>
              <a:t>This is not fit of data. </a:t>
            </a:r>
          </a:p>
          <a:p>
            <a:r>
              <a:rPr lang="en-US" dirty="0">
                <a:solidFill>
                  <a:srgbClr val="0033CC"/>
                </a:solidFill>
              </a:rPr>
              <a:t>This is GPD predictions</a:t>
            </a:r>
          </a:p>
          <a:p>
            <a:r>
              <a:rPr lang="en-US" dirty="0">
                <a:solidFill>
                  <a:srgbClr val="0033CC"/>
                </a:solidFill>
              </a:rPr>
              <a:t>with Regge inspired </a:t>
            </a:r>
          </a:p>
          <a:p>
            <a:r>
              <a:rPr lang="en-US" dirty="0">
                <a:solidFill>
                  <a:srgbClr val="0033CC"/>
                </a:solidFill>
              </a:rPr>
              <a:t>t</a:t>
            </a:r>
            <a:r>
              <a:rPr lang="en-US" dirty="0">
                <a:solidFill>
                  <a:srgbClr val="0033CC"/>
                </a:solidFill>
              </a:rPr>
              <a:t>-dependence </a:t>
            </a:r>
            <a:r>
              <a:rPr lang="en-US" dirty="0">
                <a:solidFill>
                  <a:srgbClr val="0033CC"/>
                </a:solidFill>
              </a:rPr>
              <a:t>x</a:t>
            </a:r>
            <a:r>
              <a:rPr lang="en-US" baseline="30000" dirty="0">
                <a:solidFill>
                  <a:srgbClr val="0033CC"/>
                </a:solidFill>
                <a:latin typeface="Symbol" charset="2"/>
              </a:rPr>
              <a:t>a</a:t>
            </a:r>
            <a:r>
              <a:rPr lang="en-US" baseline="30000" dirty="0">
                <a:solidFill>
                  <a:srgbClr val="0033CC"/>
                </a:solidFill>
              </a:rPr>
              <a:t>t</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a:solidFill>
                  <a:srgbClr val="FFFF00"/>
                </a:solidFill>
                <a:latin typeface="Symbol" charset="2"/>
                <a:ea typeface="+mj-ea"/>
                <a:cs typeface="+mj-cs"/>
              </a:rPr>
              <a:t>h/p</a:t>
            </a:r>
            <a:r>
              <a:rPr lang="en-US" baseline="30000" dirty="0">
                <a:solidFill>
                  <a:srgbClr val="FFFF00"/>
                </a:solidFill>
                <a:latin typeface="Symbol" charset="2"/>
                <a:ea typeface="+mj-ea"/>
                <a:cs typeface="+mj-cs"/>
              </a:rPr>
              <a:t>0</a:t>
            </a:r>
            <a:r>
              <a:rPr lang="en-US" dirty="0">
                <a:solidFill>
                  <a:srgbClr val="FFFF00"/>
                </a:solidFill>
                <a:latin typeface="Symbol" charset="2"/>
                <a:ea typeface="+mj-ea"/>
                <a:cs typeface="+mj-cs"/>
              </a:rPr>
              <a:t> </a:t>
            </a:r>
            <a:r>
              <a:rPr lang="en-US" dirty="0">
                <a:solidFill>
                  <a:srgbClr val="FFFF00"/>
                </a:solidFill>
                <a:ea typeface="+mj-ea"/>
                <a:cs typeface="+mj-cs"/>
              </a:rPr>
              <a:t>Ratio</a:t>
            </a:r>
            <a:r>
              <a:rPr lang="en-US" dirty="0" smtClean="0">
                <a:solidFill>
                  <a:srgbClr val="FFFF00"/>
                </a:solidFill>
                <a:ea typeface="+mj-ea"/>
                <a:cs typeface="+mj-cs"/>
              </a:rPr>
              <a:t/>
            </a:r>
            <a:br>
              <a:rPr lang="en-US" dirty="0" smtClean="0">
                <a:solidFill>
                  <a:srgbClr val="FFFF00"/>
                </a:solidFill>
                <a:ea typeface="+mj-ea"/>
                <a:cs typeface="+mj-cs"/>
              </a:rPr>
            </a:br>
            <a:endParaRPr lang="en-US" sz="1800" dirty="0">
              <a:solidFill>
                <a:srgbClr val="FFFF00"/>
              </a:solidFill>
              <a:ea typeface="+mj-ea"/>
              <a:cs typeface="+mj-cs"/>
            </a:endParaRPr>
          </a:p>
        </p:txBody>
      </p:sp>
      <p:sp>
        <p:nvSpPr>
          <p:cNvPr id="122885" name="Text Box 14"/>
          <p:cNvSpPr txBox="1">
            <a:spLocks noChangeArrowheads="1"/>
          </p:cNvSpPr>
          <p:nvPr/>
        </p:nvSpPr>
        <p:spPr bwMode="auto">
          <a:xfrm>
            <a:off x="228600" y="2590800"/>
            <a:ext cx="3724096" cy="3139321"/>
          </a:xfrm>
          <a:prstGeom prst="rect">
            <a:avLst/>
          </a:prstGeom>
          <a:noFill/>
          <a:ln w="9525">
            <a:solidFill>
              <a:schemeClr val="tx1"/>
            </a:solidFill>
            <a:miter lim="800000"/>
            <a:headEnd/>
            <a:tailEnd/>
          </a:ln>
        </p:spPr>
        <p:txBody>
          <a:bodyPr wrap="none">
            <a:prstTxWarp prst="textNoShape">
              <a:avLst/>
            </a:prstTxWarp>
            <a:spAutoFit/>
          </a:bodyPr>
          <a:lstStyle/>
          <a:p>
            <a:pPr>
              <a:buFont typeface="Arial"/>
              <a:buChar char="•"/>
            </a:pPr>
            <a:r>
              <a:rPr lang="en-US" dirty="0" smtClean="0"/>
              <a:t>Preliminary </a:t>
            </a:r>
            <a:r>
              <a:rPr lang="en-US" dirty="0"/>
              <a:t>data on the ratio </a:t>
            </a:r>
            <a:endParaRPr lang="en-US" dirty="0" smtClean="0"/>
          </a:p>
          <a:p>
            <a:r>
              <a:rPr lang="en-US" dirty="0" smtClean="0">
                <a:latin typeface="Symbol" charset="2"/>
                <a:cs typeface="Symbol" charset="2"/>
              </a:rPr>
              <a:t>h</a:t>
            </a:r>
            <a:r>
              <a:rPr lang="en-US" dirty="0" smtClean="0"/>
              <a:t>/</a:t>
            </a:r>
            <a:r>
              <a:rPr lang="en-US" dirty="0" smtClean="0">
                <a:latin typeface="Symbol" charset="2"/>
                <a:cs typeface="Symbol" charset="2"/>
              </a:rPr>
              <a:t>p</a:t>
            </a:r>
            <a:r>
              <a:rPr lang="en-US" baseline="30000" dirty="0" smtClean="0">
                <a:latin typeface="Symbol" charset="2"/>
                <a:cs typeface="Symbol" charset="2"/>
              </a:rPr>
              <a:t>0</a:t>
            </a:r>
            <a:r>
              <a:rPr lang="en-US" dirty="0" smtClean="0"/>
              <a:t> </a:t>
            </a:r>
            <a:r>
              <a:rPr lang="en-US" dirty="0"/>
              <a:t>as a function of </a:t>
            </a:r>
            <a:r>
              <a:rPr lang="en-US" dirty="0" smtClean="0"/>
              <a:t>x</a:t>
            </a:r>
            <a:r>
              <a:rPr lang="en-US" baseline="-25000" dirty="0" smtClean="0"/>
              <a:t>B</a:t>
            </a:r>
            <a:r>
              <a:rPr lang="en-US" dirty="0" smtClean="0"/>
              <a:t> </a:t>
            </a:r>
            <a:r>
              <a:rPr lang="en-US" dirty="0"/>
              <a:t>for</a:t>
            </a:r>
          </a:p>
          <a:p>
            <a:r>
              <a:rPr lang="en-US" dirty="0"/>
              <a:t> different bins in </a:t>
            </a:r>
            <a:r>
              <a:rPr lang="en-US" dirty="0"/>
              <a:t>t</a:t>
            </a:r>
            <a:r>
              <a:rPr lang="en-US" dirty="0"/>
              <a:t>. </a:t>
            </a:r>
          </a:p>
          <a:p>
            <a:endParaRPr lang="en-US" dirty="0"/>
          </a:p>
          <a:p>
            <a:pPr>
              <a:buFont typeface="Arial"/>
              <a:buChar char="•"/>
            </a:pPr>
            <a:r>
              <a:rPr lang="en-US" dirty="0"/>
              <a:t>The dependence on the </a:t>
            </a:r>
            <a:r>
              <a:rPr lang="en-US" dirty="0" smtClean="0"/>
              <a:t>x</a:t>
            </a:r>
            <a:r>
              <a:rPr lang="en-US" baseline="-25000" dirty="0" smtClean="0"/>
              <a:t>B</a:t>
            </a:r>
            <a:r>
              <a:rPr lang="en-US" dirty="0" smtClean="0"/>
              <a:t> </a:t>
            </a:r>
            <a:r>
              <a:rPr lang="en-US" dirty="0"/>
              <a:t>and</a:t>
            </a:r>
          </a:p>
          <a:p>
            <a:r>
              <a:rPr lang="en-US" dirty="0"/>
              <a:t> Q</a:t>
            </a:r>
            <a:r>
              <a:rPr lang="en-US" baseline="30000" dirty="0"/>
              <a:t>2</a:t>
            </a:r>
            <a:r>
              <a:rPr lang="en-US" dirty="0"/>
              <a:t> is very </a:t>
            </a:r>
            <a:r>
              <a:rPr lang="en-US" dirty="0" smtClean="0"/>
              <a:t>weak</a:t>
            </a:r>
            <a:r>
              <a:rPr lang="en-US" dirty="0"/>
              <a:t>. </a:t>
            </a:r>
          </a:p>
          <a:p>
            <a:endParaRPr lang="en-US" dirty="0" smtClean="0"/>
          </a:p>
          <a:p>
            <a:pPr>
              <a:buFont typeface="Arial"/>
              <a:buChar char="•"/>
            </a:pPr>
            <a:r>
              <a:rPr lang="en-US" dirty="0" smtClean="0">
                <a:latin typeface="Symbol" charset="2"/>
                <a:cs typeface="Symbol" charset="2"/>
              </a:rPr>
              <a:t>h</a:t>
            </a:r>
            <a:r>
              <a:rPr lang="en-US" dirty="0" smtClean="0"/>
              <a:t>/</a:t>
            </a:r>
            <a:r>
              <a:rPr lang="en-US" dirty="0" smtClean="0">
                <a:latin typeface="Symbol" charset="2"/>
                <a:cs typeface="Symbol" charset="2"/>
              </a:rPr>
              <a:t>p</a:t>
            </a:r>
            <a:r>
              <a:rPr lang="en-US" baseline="30000" dirty="0" smtClean="0">
                <a:latin typeface="Symbol" charset="2"/>
                <a:cs typeface="Symbol" charset="2"/>
              </a:rPr>
              <a:t>0</a:t>
            </a:r>
            <a:r>
              <a:rPr lang="en-US" dirty="0" smtClean="0"/>
              <a:t>  </a:t>
            </a:r>
            <a:r>
              <a:rPr lang="en-US" dirty="0"/>
              <a:t>in the photoproduction</a:t>
            </a:r>
          </a:p>
          <a:p>
            <a:r>
              <a:rPr lang="en-US" dirty="0"/>
              <a:t>is near </a:t>
            </a:r>
            <a:r>
              <a:rPr lang="en-US" dirty="0" smtClean="0"/>
              <a:t>0.2-0.3 </a:t>
            </a:r>
            <a:r>
              <a:rPr lang="en-US" dirty="0"/>
              <a:t>(very close to what </a:t>
            </a:r>
          </a:p>
          <a:p>
            <a:r>
              <a:rPr lang="en-US" dirty="0"/>
              <a:t>we have at our smallest Q</a:t>
            </a:r>
            <a:r>
              <a:rPr lang="en-US" baseline="30000" dirty="0"/>
              <a:t>2</a:t>
            </a:r>
            <a:r>
              <a:rPr lang="en-US" dirty="0"/>
              <a:t>).</a:t>
            </a:r>
          </a:p>
          <a:p>
            <a:r>
              <a:rPr lang="en-US" dirty="0"/>
              <a:t> </a:t>
            </a:r>
          </a:p>
        </p:txBody>
      </p:sp>
      <p:graphicFrame>
        <p:nvGraphicFramePr>
          <p:cNvPr id="122882" name="Object 2"/>
          <p:cNvGraphicFramePr>
            <a:graphicFrameLocks noChangeAspect="1"/>
          </p:cNvGraphicFramePr>
          <p:nvPr/>
        </p:nvGraphicFramePr>
        <p:xfrm>
          <a:off x="5715000" y="1219200"/>
          <a:ext cx="2057400" cy="757238"/>
        </p:xfrm>
        <a:graphic>
          <a:graphicData uri="http://schemas.openxmlformats.org/presentationml/2006/ole">
            <p:oleObj spid="_x0000_s334850" name="Equation" r:id="rId4" imgW="952200" imgH="419040" progId="Equation.3">
              <p:embed/>
            </p:oleObj>
          </a:graphicData>
        </a:graphic>
      </p:graphicFrame>
      <p:pic>
        <p:nvPicPr>
          <p:cNvPr id="6" name="Picture 5" descr="ratio_eta_pi0.pdf"/>
          <p:cNvPicPr>
            <a:picLocks noChangeAspect="1"/>
          </p:cNvPicPr>
          <p:nvPr/>
        </p:nvPicPr>
        <mc:AlternateContent xmlns:ma="http://schemas.microsoft.com/office/mac/drawingml/2008/main">
          <mc:Choice Requires="ma">
            <p:blipFill>
              <a:blip r:embed="rId5"/>
              <a:srcRect l="10850" t="33333" r="12941" b="7778"/>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l="10850" t="33333" r="12941" b="7778"/>
              <a:stretch>
                <a:fillRect/>
              </a:stretch>
            </p:blipFill>
          </mc:Fallback>
        </mc:AlternateContent>
        <p:spPr>
          <a:xfrm>
            <a:off x="4800600" y="2286000"/>
            <a:ext cx="4038600" cy="4038600"/>
          </a:xfrm>
          <a:prstGeom prst="rect">
            <a:avLst/>
          </a:prstGeom>
          <a:solidFill>
            <a:schemeClr val="tx1"/>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59427" name="Object 3"/>
          <p:cNvGraphicFramePr>
            <a:graphicFrameLocks noChangeAspect="1"/>
          </p:cNvGraphicFramePr>
          <p:nvPr/>
        </p:nvGraphicFramePr>
        <p:xfrm>
          <a:off x="1123950" y="838200"/>
          <a:ext cx="6572250" cy="612775"/>
        </p:xfrm>
        <a:graphic>
          <a:graphicData uri="http://schemas.openxmlformats.org/presentationml/2006/ole">
            <p:oleObj spid="_x0000_s359427" name="Equation" r:id="rId3" imgW="2171700" imgH="203200" progId="Equation.3">
              <p:embed/>
            </p:oleObj>
          </a:graphicData>
        </a:graphic>
      </p:graphicFrame>
      <p:grpSp>
        <p:nvGrpSpPr>
          <p:cNvPr id="6" name="Group 16"/>
          <p:cNvGrpSpPr>
            <a:grpSpLocks noGrp="1"/>
          </p:cNvGrpSpPr>
          <p:nvPr>
            <p:ph idx="1"/>
          </p:nvPr>
        </p:nvGrpSpPr>
        <p:grpSpPr bwMode="auto">
          <a:xfrm>
            <a:off x="1066800" y="1981200"/>
            <a:ext cx="7543800" cy="4114800"/>
            <a:chOff x="0" y="663"/>
            <a:chExt cx="5692" cy="3657"/>
          </a:xfrm>
        </p:grpSpPr>
        <p:pic>
          <p:nvPicPr>
            <p:cNvPr id="7" name="Picture 10" descr="FitQ2xB_rhoplus"/>
            <p:cNvPicPr>
              <a:picLocks noChangeAspect="1" noChangeArrowheads="1"/>
            </p:cNvPicPr>
            <p:nvPr/>
          </p:nvPicPr>
          <p:blipFill>
            <a:blip r:embed="rId4"/>
            <a:srcRect t="53862" r="4764"/>
            <a:stretch>
              <a:fillRect/>
            </a:stretch>
          </p:blipFill>
          <p:spPr bwMode="auto">
            <a:xfrm>
              <a:off x="0" y="663"/>
              <a:ext cx="5692" cy="3657"/>
            </a:xfrm>
            <a:prstGeom prst="rect">
              <a:avLst/>
            </a:prstGeom>
            <a:noFill/>
            <a:ln w="9525">
              <a:noFill/>
              <a:miter lim="800000"/>
              <a:headEnd/>
              <a:tailEnd/>
            </a:ln>
          </p:spPr>
        </p:pic>
        <p:sp>
          <p:nvSpPr>
            <p:cNvPr id="8" name="Rectangle 15"/>
            <p:cNvSpPr>
              <a:spLocks noChangeArrowheads="1"/>
            </p:cNvSpPr>
            <p:nvPr/>
          </p:nvSpPr>
          <p:spPr bwMode="auto">
            <a:xfrm>
              <a:off x="748" y="1071"/>
              <a:ext cx="227" cy="545"/>
            </a:xfrm>
            <a:prstGeom prst="rect">
              <a:avLst/>
            </a:prstGeom>
            <a:solidFill>
              <a:schemeClr val="tx1"/>
            </a:solidFill>
            <a:ln w="9525">
              <a:noFill/>
              <a:miter lim="800000"/>
              <a:headEnd/>
              <a:tailEnd/>
            </a:ln>
          </p:spPr>
          <p:txBody>
            <a:bodyPr wrap="none" anchor="ctr"/>
            <a:lstStyle/>
            <a:p>
              <a:endParaRPr lang="fr-FR" dirty="0"/>
            </a:p>
          </p:txBody>
        </p:sp>
      </p:grpSp>
      <p:sp>
        <p:nvSpPr>
          <p:cNvPr id="10" name="TextBox 9"/>
          <p:cNvSpPr txBox="1"/>
          <p:nvPr/>
        </p:nvSpPr>
        <p:spPr>
          <a:xfrm>
            <a:off x="3200400" y="2590800"/>
            <a:ext cx="184666" cy="369332"/>
          </a:xfrm>
          <a:prstGeom prst="rect">
            <a:avLst/>
          </a:prstGeom>
          <a:noFill/>
        </p:spPr>
        <p:txBody>
          <a:bodyPr wrap="none" rtlCol="0">
            <a:spAutoFit/>
          </a:bodyPr>
          <a:lstStyle/>
          <a:p>
            <a:endParaRPr lang="en-US" dirty="0"/>
          </a:p>
        </p:txBody>
      </p:sp>
      <p:sp>
        <p:nvSpPr>
          <p:cNvPr id="9" name="TextBox 8"/>
          <p:cNvSpPr txBox="1"/>
          <p:nvPr/>
        </p:nvSpPr>
        <p:spPr>
          <a:xfrm>
            <a:off x="1241657" y="1487269"/>
            <a:ext cx="3101743" cy="646331"/>
          </a:xfrm>
          <a:prstGeom prst="rect">
            <a:avLst/>
          </a:prstGeom>
          <a:noFill/>
        </p:spPr>
        <p:txBody>
          <a:bodyPr wrap="square" rtlCol="0">
            <a:spAutoFit/>
          </a:bodyPr>
          <a:lstStyle/>
          <a:p>
            <a:pPr>
              <a:spcBef>
                <a:spcPct val="50000"/>
              </a:spcBef>
            </a:pPr>
            <a:r>
              <a:rPr lang="en-US" dirty="0" smtClean="0">
                <a:latin typeface="Times New Roman" pitchFamily="18" charset="0"/>
              </a:rPr>
              <a:t>World’s first-ever measurement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solidFill>
                  <a:srgbClr val="FFFF00"/>
                </a:solidFill>
                <a:ea typeface="+mj-ea"/>
                <a:cs typeface="+mj-cs"/>
              </a:rPr>
              <a:t>Outline</a:t>
            </a:r>
          </a:p>
        </p:txBody>
      </p:sp>
      <p:sp>
        <p:nvSpPr>
          <p:cNvPr id="7171" name="Rectangle 3"/>
          <p:cNvSpPr>
            <a:spLocks noGrp="1" noChangeArrowheads="1"/>
          </p:cNvSpPr>
          <p:nvPr>
            <p:ph type="body" idx="1"/>
          </p:nvPr>
        </p:nvSpPr>
        <p:spPr/>
        <p:txBody>
          <a:bodyPr/>
          <a:lstStyle/>
          <a:p>
            <a:pPr eaLnBrk="1" hangingPunct="1">
              <a:lnSpc>
                <a:spcPct val="80000"/>
              </a:lnSpc>
              <a:defRPr/>
            </a:pPr>
            <a:endParaRPr lang="en-US" sz="2400" dirty="0">
              <a:ea typeface="+mn-ea"/>
              <a:cs typeface="+mn-cs"/>
            </a:endParaRPr>
          </a:p>
          <a:p>
            <a:pPr eaLnBrk="1" hangingPunct="1">
              <a:lnSpc>
                <a:spcPct val="80000"/>
              </a:lnSpc>
              <a:defRPr/>
            </a:pPr>
            <a:r>
              <a:rPr lang="en-US" sz="2400" dirty="0">
                <a:ea typeface="+mn-ea"/>
                <a:cs typeface="+mn-cs"/>
              </a:rPr>
              <a:t> Physics Motivation</a:t>
            </a:r>
          </a:p>
          <a:p>
            <a:pPr eaLnBrk="1" hangingPunct="1">
              <a:lnSpc>
                <a:spcPct val="80000"/>
              </a:lnSpc>
              <a:defRPr/>
            </a:pPr>
            <a:r>
              <a:rPr lang="en-US" sz="2400" dirty="0">
                <a:ea typeface="+mn-ea"/>
                <a:cs typeface="+mn-cs"/>
              </a:rPr>
              <a:t> DVCS </a:t>
            </a:r>
            <a:r>
              <a:rPr lang="en-US" sz="2400" dirty="0" smtClean="0">
                <a:ea typeface="+mn-ea"/>
                <a:cs typeface="+mn-cs"/>
              </a:rPr>
              <a:t>results</a:t>
            </a:r>
          </a:p>
          <a:p>
            <a:pPr marL="342900" lvl="1" indent="-342900" eaLnBrk="1" hangingPunct="1">
              <a:lnSpc>
                <a:spcPct val="80000"/>
              </a:lnSpc>
              <a:buClr>
                <a:schemeClr val="hlink"/>
              </a:buClr>
              <a:buSzPct val="70000"/>
              <a:buFont typeface="Wingdings" charset="2"/>
              <a:buChar char="n"/>
              <a:defRPr/>
            </a:pPr>
            <a:r>
              <a:rPr lang="en-US" sz="2400" dirty="0" smtClean="0">
                <a:solidFill>
                  <a:schemeClr val="hlink"/>
                </a:solidFill>
              </a:rPr>
              <a:t> Pseudoscaler mesons (</a:t>
            </a:r>
            <a:r>
              <a:rPr lang="en-US" sz="2400" dirty="0" smtClean="0">
                <a:solidFill>
                  <a:schemeClr val="hlink"/>
                </a:solidFill>
                <a:latin typeface="Symbol" charset="2"/>
              </a:rPr>
              <a:t>p</a:t>
            </a:r>
            <a:r>
              <a:rPr lang="en-US" sz="2400" baseline="30000" dirty="0" smtClean="0">
                <a:solidFill>
                  <a:schemeClr val="hlink"/>
                </a:solidFill>
                <a:latin typeface="Symbol" charset="2"/>
              </a:rPr>
              <a:t>0</a:t>
            </a:r>
            <a:r>
              <a:rPr lang="en-US" sz="2400" dirty="0" smtClean="0">
                <a:solidFill>
                  <a:schemeClr val="hlink"/>
                </a:solidFill>
                <a:latin typeface="Symbol" charset="2"/>
              </a:rPr>
              <a:t>,h)</a:t>
            </a:r>
            <a:r>
              <a:rPr lang="en-US" sz="2400" dirty="0" smtClean="0">
                <a:latin typeface="Symbol" charset="2"/>
              </a:rPr>
              <a:t> </a:t>
            </a:r>
            <a:r>
              <a:rPr lang="en-US" sz="2400" dirty="0" smtClean="0"/>
              <a:t>electroproduction</a:t>
            </a:r>
            <a:endParaRPr lang="en-US" sz="2400" dirty="0" smtClean="0"/>
          </a:p>
          <a:p>
            <a:pPr eaLnBrk="1" hangingPunct="1">
              <a:lnSpc>
                <a:spcPct val="80000"/>
              </a:lnSpc>
              <a:defRPr/>
            </a:pPr>
            <a:r>
              <a:rPr lang="en-US" sz="2400" dirty="0" smtClean="0">
                <a:ea typeface="+mn-ea"/>
                <a:cs typeface="+mn-cs"/>
              </a:rPr>
              <a:t> </a:t>
            </a:r>
            <a:r>
              <a:rPr lang="en-US" sz="2400" dirty="0" smtClean="0">
                <a:ea typeface="+mn-ea"/>
                <a:cs typeface="Symbol" charset="2"/>
              </a:rPr>
              <a:t>Vector </a:t>
            </a:r>
            <a:r>
              <a:rPr lang="en-US" sz="2400" dirty="0" smtClean="0">
                <a:ea typeface="+mn-ea"/>
                <a:cs typeface="+mn-cs"/>
              </a:rPr>
              <a:t> mesons</a:t>
            </a:r>
            <a:r>
              <a:rPr lang="en-US" sz="2400" dirty="0" smtClean="0">
                <a:ea typeface="+mn-ea"/>
                <a:cs typeface="+mn-cs"/>
              </a:rPr>
              <a:t> (</a:t>
            </a:r>
            <a:r>
              <a:rPr lang="en-US" sz="2400" dirty="0" smtClean="0">
                <a:latin typeface="Symbol" charset="2"/>
                <a:cs typeface="Symbol" charset="2"/>
              </a:rPr>
              <a:t>r</a:t>
            </a:r>
            <a:r>
              <a:rPr lang="en-US" sz="2400" baseline="30000" dirty="0" smtClean="0">
                <a:latin typeface="Symbol" charset="2"/>
                <a:cs typeface="Symbol" charset="2"/>
              </a:rPr>
              <a:t>+</a:t>
            </a:r>
            <a:r>
              <a:rPr lang="en-US" sz="2400" dirty="0" smtClean="0">
                <a:latin typeface="Symbol" charset="2"/>
                <a:cs typeface="Symbol" charset="2"/>
              </a:rPr>
              <a:t>, r</a:t>
            </a:r>
            <a:r>
              <a:rPr lang="en-US" sz="2400" baseline="30000" dirty="0" smtClean="0">
                <a:latin typeface="Symbol" charset="2"/>
                <a:cs typeface="Symbol" charset="2"/>
              </a:rPr>
              <a:t>0</a:t>
            </a:r>
            <a:r>
              <a:rPr lang="en-US" sz="2400" dirty="0" smtClean="0">
                <a:latin typeface="Symbol" charset="2"/>
                <a:cs typeface="Symbol" charset="2"/>
              </a:rPr>
              <a:t>, </a:t>
            </a:r>
            <a:r>
              <a:rPr lang="en-US" sz="2400" dirty="0" smtClean="0">
                <a:latin typeface="Symbol" charset="2"/>
                <a:cs typeface="Symbol" charset="2"/>
              </a:rPr>
              <a:t>w</a:t>
            </a:r>
            <a:r>
              <a:rPr lang="en-US" sz="2400" dirty="0" smtClean="0">
                <a:latin typeface="Symbol" charset="2"/>
                <a:cs typeface="Symbol" charset="2"/>
              </a:rPr>
              <a:t>, </a:t>
            </a:r>
            <a:r>
              <a:rPr lang="en-US" sz="2400" dirty="0" smtClean="0">
                <a:latin typeface="Symbol" charset="2"/>
                <a:cs typeface="Symbol" charset="2"/>
              </a:rPr>
              <a:t>f</a:t>
            </a:r>
            <a:r>
              <a:rPr lang="en-US" sz="2400" dirty="0" smtClean="0">
                <a:latin typeface="Symbol" charset="2"/>
                <a:cs typeface="Symbol" charset="2"/>
              </a:rPr>
              <a:t>)</a:t>
            </a:r>
            <a:r>
              <a:rPr lang="en-US" sz="2400" dirty="0" smtClean="0"/>
              <a:t> </a:t>
            </a:r>
            <a:r>
              <a:rPr lang="en-US" sz="2400" dirty="0" smtClean="0">
                <a:ea typeface="+mn-ea"/>
                <a:cs typeface="+mn-cs"/>
              </a:rPr>
              <a:t>electroproduction</a:t>
            </a:r>
          </a:p>
          <a:p>
            <a:pPr eaLnBrk="1" hangingPunct="1">
              <a:lnSpc>
                <a:spcPct val="80000"/>
              </a:lnSpc>
              <a:defRPr/>
            </a:pPr>
            <a:r>
              <a:rPr lang="en-US" sz="2400" dirty="0" smtClean="0">
                <a:ea typeface="+mn-ea"/>
                <a:cs typeface="+mn-cs"/>
              </a:rPr>
              <a:t>Jlab 12 GeV upgrade</a:t>
            </a:r>
            <a:endParaRPr lang="en-US" sz="2400" dirty="0" smtClean="0">
              <a:ea typeface="+mn-ea"/>
              <a:cs typeface="+mn-cs"/>
            </a:endParaRPr>
          </a:p>
          <a:p>
            <a:pPr eaLnBrk="1" hangingPunct="1">
              <a:lnSpc>
                <a:spcPct val="80000"/>
              </a:lnSpc>
              <a:defRPr/>
            </a:pPr>
            <a:r>
              <a:rPr lang="en-US" sz="2400" dirty="0" smtClean="0">
                <a:ea typeface="+mn-ea"/>
                <a:cs typeface="+mn-cs"/>
              </a:rPr>
              <a:t> </a:t>
            </a:r>
            <a:r>
              <a:rPr lang="en-US" sz="2400" dirty="0" smtClean="0">
                <a:ea typeface="+mn-ea"/>
                <a:cs typeface="+mn-cs"/>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61474" name="Object 2"/>
          <p:cNvGraphicFramePr>
            <a:graphicFrameLocks noChangeAspect="1"/>
          </p:cNvGraphicFramePr>
          <p:nvPr/>
        </p:nvGraphicFramePr>
        <p:xfrm>
          <a:off x="1500188" y="381000"/>
          <a:ext cx="5289550" cy="1143000"/>
        </p:xfrm>
        <a:graphic>
          <a:graphicData uri="http://schemas.openxmlformats.org/presentationml/2006/ole">
            <p:oleObj spid="_x0000_s361474" name="Equation" r:id="rId3" imgW="1638300" imgH="355600" progId="Equation.3">
              <p:embed/>
            </p:oleObj>
          </a:graphicData>
        </a:graphic>
      </p:graphicFrame>
      <p:pic>
        <p:nvPicPr>
          <p:cNvPr id="8" name="Picture 10" descr="dsigmadt_rhoplus_su"/>
          <p:cNvPicPr>
            <a:picLocks noChangeAspect="1" noChangeArrowheads="1"/>
          </p:cNvPicPr>
          <p:nvPr/>
        </p:nvPicPr>
        <p:blipFill>
          <a:blip r:embed="rId4"/>
          <a:srcRect t="45447" r="4764"/>
          <a:stretch>
            <a:fillRect/>
          </a:stretch>
        </p:blipFill>
        <p:spPr bwMode="auto">
          <a:xfrm>
            <a:off x="1743547" y="2209800"/>
            <a:ext cx="6867053" cy="4007644"/>
          </a:xfrm>
          <a:prstGeom prst="rect">
            <a:avLst/>
          </a:prstGeom>
          <a:noFill/>
          <a:ln w="9525">
            <a:noFill/>
            <a:miter lim="800000"/>
            <a:headEnd/>
            <a:tailEnd/>
          </a:ln>
        </p:spPr>
      </p:pic>
      <p:grpSp>
        <p:nvGrpSpPr>
          <p:cNvPr id="14" name="Group 13"/>
          <p:cNvGrpSpPr/>
          <p:nvPr/>
        </p:nvGrpSpPr>
        <p:grpSpPr>
          <a:xfrm>
            <a:off x="609600" y="2209800"/>
            <a:ext cx="8001000" cy="3962400"/>
            <a:chOff x="609600" y="2209800"/>
            <a:chExt cx="8001000" cy="3962400"/>
          </a:xfrm>
        </p:grpSpPr>
        <p:sp>
          <p:nvSpPr>
            <p:cNvPr id="10" name="TextBox 9"/>
            <p:cNvSpPr txBox="1"/>
            <p:nvPr/>
          </p:nvSpPr>
          <p:spPr>
            <a:xfrm>
              <a:off x="609600" y="2505670"/>
              <a:ext cx="2108199" cy="923330"/>
            </a:xfrm>
            <a:prstGeom prst="rect">
              <a:avLst/>
            </a:prstGeom>
            <a:noFill/>
            <a:ln>
              <a:solidFill>
                <a:schemeClr val="tx1"/>
              </a:solidFill>
            </a:ln>
          </p:spPr>
          <p:txBody>
            <a:bodyPr wrap="square" rtlCol="0">
              <a:spAutoFit/>
            </a:bodyPr>
            <a:lstStyle/>
            <a:p>
              <a:r>
                <a:rPr lang="en-US" dirty="0" smtClean="0"/>
                <a:t>Slope parameter is decreasing with </a:t>
              </a:r>
              <a:r>
                <a:rPr lang="en-US" dirty="0" smtClean="0"/>
                <a:t>x</a:t>
              </a:r>
              <a:r>
                <a:rPr lang="en-US" baseline="-25000" dirty="0" smtClean="0"/>
                <a:t>B</a:t>
              </a:r>
              <a:endParaRPr lang="en-US" baseline="-25000" dirty="0" smtClean="0"/>
            </a:p>
            <a:p>
              <a:r>
                <a:rPr lang="en-US" dirty="0" smtClean="0"/>
                <a:t>Similar to the </a:t>
              </a:r>
              <a:r>
                <a:rPr lang="en-US" dirty="0" smtClean="0">
                  <a:latin typeface="Symbol" charset="2"/>
                  <a:cs typeface="Symbol" charset="2"/>
                </a:rPr>
                <a:t>p</a:t>
              </a:r>
              <a:r>
                <a:rPr lang="en-US" baseline="30000" dirty="0" smtClean="0"/>
                <a:t>0</a:t>
              </a:r>
              <a:endParaRPr lang="en-US" baseline="30000" dirty="0"/>
            </a:p>
          </p:txBody>
        </p:sp>
        <p:pic>
          <p:nvPicPr>
            <p:cNvPr id="13" name="Picture 12" descr="b_rhop.jpg"/>
            <p:cNvPicPr>
              <a:picLocks noChangeAspect="1"/>
            </p:cNvPicPr>
            <p:nvPr/>
          </p:nvPicPr>
          <p:blipFill>
            <a:blip r:embed="rId5"/>
            <a:srcRect l="6239" t="18889" r="4523" b="4444"/>
            <a:stretch>
              <a:fillRect/>
            </a:stretch>
          </p:blipFill>
          <p:spPr>
            <a:xfrm>
              <a:off x="2638287" y="2209800"/>
              <a:ext cx="5972313" cy="3962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Symbol" charset="2"/>
                <a:cs typeface="Symbol" charset="2"/>
              </a:rPr>
              <a:t>s</a:t>
            </a:r>
            <a:r>
              <a:rPr lang="en-US" baseline="-25000" dirty="0" smtClean="0">
                <a:solidFill>
                  <a:srgbClr val="FFFF00"/>
                </a:solidFill>
              </a:rPr>
              <a:t>L</a:t>
            </a:r>
            <a:r>
              <a:rPr lang="en-US" dirty="0" smtClean="0">
                <a:solidFill>
                  <a:srgbClr val="FFFF00"/>
                </a:solidFill>
              </a:rPr>
              <a:t> </a:t>
            </a:r>
            <a:r>
              <a:rPr lang="en-US" dirty="0" smtClean="0">
                <a:solidFill>
                  <a:srgbClr val="FFFF00"/>
                </a:solidFill>
                <a:latin typeface="Symbol" charset="2"/>
                <a:cs typeface="Symbol" charset="2"/>
              </a:rPr>
              <a:t>s</a:t>
            </a:r>
            <a:r>
              <a:rPr lang="en-US" baseline="-25000" dirty="0" smtClean="0">
                <a:solidFill>
                  <a:srgbClr val="FFFF00"/>
                </a:solidFill>
                <a:latin typeface="Symbol" charset="2"/>
                <a:cs typeface="Symbol" charset="2"/>
              </a:rPr>
              <a:t>T</a:t>
            </a:r>
            <a:r>
              <a:rPr lang="en-US" dirty="0" smtClean="0">
                <a:solidFill>
                  <a:srgbClr val="FFFF00"/>
                </a:solidFill>
              </a:rPr>
              <a:t> separation</a:t>
            </a:r>
            <a:br>
              <a:rPr lang="en-US" dirty="0" smtClean="0">
                <a:solidFill>
                  <a:srgbClr val="FFFF00"/>
                </a:solidFill>
              </a:rPr>
            </a:br>
            <a:r>
              <a:rPr lang="en-US" sz="2400" dirty="0" smtClean="0">
                <a:solidFill>
                  <a:srgbClr val="FFFF00"/>
                </a:solidFill>
              </a:rPr>
              <a:t>SCHC  S-channel </a:t>
            </a:r>
            <a:r>
              <a:rPr lang="en-US" sz="2400" dirty="0" smtClean="0">
                <a:solidFill>
                  <a:srgbClr val="FFFF00"/>
                </a:solidFill>
              </a:rPr>
              <a:t>helicity</a:t>
            </a:r>
            <a:r>
              <a:rPr lang="en-US" sz="2400" dirty="0" smtClean="0">
                <a:solidFill>
                  <a:srgbClr val="FFFF00"/>
                </a:solidFill>
              </a:rPr>
              <a:t> conservation</a:t>
            </a:r>
            <a:endParaRPr lang="en-US" sz="2400" dirty="0">
              <a:solidFill>
                <a:srgbClr val="FFFF00"/>
              </a:solidFill>
            </a:endParaRPr>
          </a:p>
        </p:txBody>
      </p:sp>
      <p:pic>
        <p:nvPicPr>
          <p:cNvPr id="5" name="Image 16" descr="Xrhoplus_LAGET_Q2_W_SUPER_Bien_Longi_su.jpeg"/>
          <p:cNvPicPr>
            <a:picLocks noChangeAspect="1"/>
          </p:cNvPicPr>
          <p:nvPr/>
        </p:nvPicPr>
        <p:blipFill>
          <a:blip r:embed="rId2"/>
          <a:srcRect r="2985"/>
          <a:stretch>
            <a:fillRect/>
          </a:stretch>
        </p:blipFill>
        <p:spPr bwMode="auto">
          <a:xfrm>
            <a:off x="76200" y="2362200"/>
            <a:ext cx="4495800" cy="3352800"/>
          </a:xfrm>
          <a:prstGeom prst="rect">
            <a:avLst/>
          </a:prstGeom>
          <a:noFill/>
          <a:ln w="9525">
            <a:noFill/>
            <a:miter lim="800000"/>
            <a:headEnd/>
            <a:tailEnd/>
          </a:ln>
        </p:spPr>
      </p:pic>
      <p:pic>
        <p:nvPicPr>
          <p:cNvPr id="9" name="Image 19" descr="Xrhoplus_LAGET_Q2_W_SUPER_Bien_Trans_su.jpeg"/>
          <p:cNvPicPr>
            <a:picLocks noChangeAspect="1"/>
          </p:cNvPicPr>
          <p:nvPr/>
        </p:nvPicPr>
        <p:blipFill>
          <a:blip r:embed="rId3"/>
          <a:srcRect r="2881"/>
          <a:stretch>
            <a:fillRect/>
          </a:stretch>
        </p:blipFill>
        <p:spPr bwMode="auto">
          <a:xfrm>
            <a:off x="4648200" y="2362200"/>
            <a:ext cx="4343400" cy="3309412"/>
          </a:xfrm>
          <a:prstGeom prst="rect">
            <a:avLst/>
          </a:prstGeom>
          <a:noFill/>
          <a:ln w="9525">
            <a:noFill/>
            <a:miter lim="800000"/>
            <a:headEnd/>
            <a:tailEnd/>
          </a:ln>
        </p:spPr>
      </p:pic>
      <p:sp>
        <p:nvSpPr>
          <p:cNvPr id="12" name="TextBox 11"/>
          <p:cNvSpPr txBox="1"/>
          <p:nvPr/>
        </p:nvSpPr>
        <p:spPr>
          <a:xfrm>
            <a:off x="1885033" y="1905000"/>
            <a:ext cx="472355" cy="461665"/>
          </a:xfrm>
          <a:prstGeom prst="rect">
            <a:avLst/>
          </a:prstGeom>
          <a:noFill/>
        </p:spPr>
        <p:txBody>
          <a:bodyPr wrap="none" rtlCol="0">
            <a:spAutoFit/>
          </a:bodyPr>
          <a:lstStyle/>
          <a:p>
            <a:r>
              <a:rPr lang="en-US" sz="2400" dirty="0" smtClean="0">
                <a:solidFill>
                  <a:srgbClr val="FFFFFF"/>
                </a:solidFill>
                <a:latin typeface="Symbol" charset="2"/>
                <a:cs typeface="Symbol" charset="2"/>
              </a:rPr>
              <a:t>s</a:t>
            </a:r>
            <a:r>
              <a:rPr lang="en-US" sz="2400" baseline="-25000" dirty="0" smtClean="0">
                <a:solidFill>
                  <a:srgbClr val="FFFFFF"/>
                </a:solidFill>
              </a:rPr>
              <a:t>L</a:t>
            </a:r>
            <a:r>
              <a:rPr lang="en-US" dirty="0" smtClean="0">
                <a:solidFill>
                  <a:srgbClr val="FFFF00"/>
                </a:solidFill>
              </a:rPr>
              <a:t>  </a:t>
            </a:r>
            <a:endParaRPr lang="en-US" dirty="0"/>
          </a:p>
        </p:txBody>
      </p:sp>
      <p:sp>
        <p:nvSpPr>
          <p:cNvPr id="13" name="TextBox 12"/>
          <p:cNvSpPr txBox="1"/>
          <p:nvPr/>
        </p:nvSpPr>
        <p:spPr>
          <a:xfrm>
            <a:off x="6609433" y="1905000"/>
            <a:ext cx="569387" cy="461665"/>
          </a:xfrm>
          <a:prstGeom prst="rect">
            <a:avLst/>
          </a:prstGeom>
          <a:noFill/>
        </p:spPr>
        <p:txBody>
          <a:bodyPr wrap="none" rtlCol="0">
            <a:spAutoFit/>
          </a:bodyPr>
          <a:lstStyle/>
          <a:p>
            <a:r>
              <a:rPr lang="en-US" dirty="0" smtClean="0">
                <a:solidFill>
                  <a:srgbClr val="FFFF00"/>
                </a:solidFill>
              </a:rPr>
              <a:t> </a:t>
            </a:r>
            <a:r>
              <a:rPr lang="en-US" sz="2400" dirty="0" smtClean="0">
                <a:solidFill>
                  <a:srgbClr val="FFFFFF"/>
                </a:solidFill>
                <a:latin typeface="Symbol" charset="2"/>
                <a:cs typeface="Symbol" charset="2"/>
              </a:rPr>
              <a:t>s</a:t>
            </a:r>
            <a:r>
              <a:rPr lang="en-US" sz="2400" baseline="-25000" dirty="0" smtClean="0">
                <a:solidFill>
                  <a:srgbClr val="FFFFFF"/>
                </a:solidFill>
                <a:latin typeface="Symbol" charset="2"/>
                <a:cs typeface="Symbol" charset="2"/>
              </a:rPr>
              <a:t>T</a:t>
            </a:r>
            <a:r>
              <a:rPr lang="en-US" dirty="0" smtClean="0">
                <a:solidFill>
                  <a:srgbClr val="FFFF00"/>
                </a:solidFill>
              </a:rPr>
              <a:t> </a:t>
            </a:r>
            <a:endParaRPr lang="en-US" dirty="0"/>
          </a:p>
        </p:txBody>
      </p:sp>
      <p:sp>
        <p:nvSpPr>
          <p:cNvPr id="14" name="TextBox 13"/>
          <p:cNvSpPr txBox="1"/>
          <p:nvPr/>
        </p:nvSpPr>
        <p:spPr>
          <a:xfrm>
            <a:off x="2057400" y="6019800"/>
            <a:ext cx="6310504" cy="646331"/>
          </a:xfrm>
          <a:prstGeom prst="rect">
            <a:avLst/>
          </a:prstGeom>
          <a:noFill/>
        </p:spPr>
        <p:txBody>
          <a:bodyPr wrap="none" rtlCol="0">
            <a:spAutoFit/>
          </a:bodyPr>
          <a:lstStyle/>
          <a:p>
            <a:r>
              <a:rPr lang="en-US" b="1" i="1" dirty="0" smtClean="0">
                <a:solidFill>
                  <a:srgbClr val="FF0000"/>
                </a:solidFill>
                <a:latin typeface="Times New Roman" pitchFamily="18" charset="0"/>
              </a:rPr>
              <a:t>Red lines (Regge model) </a:t>
            </a:r>
            <a:r>
              <a:rPr lang="en-US" b="1" i="1" dirty="0" smtClean="0">
                <a:latin typeface="Times New Roman" pitchFamily="18" charset="0"/>
              </a:rPr>
              <a:t>:Laget</a:t>
            </a:r>
            <a:r>
              <a:rPr lang="en-US" i="1" dirty="0" smtClean="0">
                <a:latin typeface="Times New Roman" pitchFamily="18" charset="0"/>
              </a:rPr>
              <a:t>, Phys. Rev. </a:t>
            </a:r>
            <a:r>
              <a:rPr lang="en-US" b="1" i="1" dirty="0" smtClean="0">
                <a:latin typeface="Times New Roman" pitchFamily="18" charset="0"/>
              </a:rPr>
              <a:t>D 65</a:t>
            </a:r>
            <a:r>
              <a:rPr lang="en-US" i="1" dirty="0" smtClean="0">
                <a:latin typeface="Times New Roman" pitchFamily="18" charset="0"/>
              </a:rPr>
              <a:t>, 074022 (2002)</a:t>
            </a:r>
          </a:p>
          <a:p>
            <a:endParaRPr lang="en-US" dirty="0"/>
          </a:p>
        </p:txBody>
      </p:sp>
      <p:cxnSp>
        <p:nvCxnSpPr>
          <p:cNvPr id="16" name="Straight Arrow Connector 15"/>
          <p:cNvCxnSpPr/>
          <p:nvPr/>
        </p:nvCxnSpPr>
        <p:spPr bwMode="auto">
          <a:xfrm>
            <a:off x="2590800" y="5562600"/>
            <a:ext cx="1676400" cy="1588"/>
          </a:xfrm>
          <a:prstGeom prst="straightConnector1">
            <a:avLst/>
          </a:prstGeom>
          <a:solidFill>
            <a:schemeClr val="tx1"/>
          </a:solidFill>
          <a:ln w="9525" cap="flat" cmpd="sng" algn="ctr">
            <a:solidFill>
              <a:schemeClr val="bg2">
                <a:lumMod val="50000"/>
              </a:schemeClr>
            </a:solidFill>
            <a:prstDash val="solid"/>
            <a:round/>
            <a:headEnd type="none" w="med" len="med"/>
            <a:tailEnd type="arrow"/>
          </a:ln>
          <a:effectLst/>
        </p:spPr>
      </p:cxnSp>
      <p:sp>
        <p:nvSpPr>
          <p:cNvPr id="17" name="TextBox 16"/>
          <p:cNvSpPr txBox="1"/>
          <p:nvPr/>
        </p:nvSpPr>
        <p:spPr>
          <a:xfrm>
            <a:off x="3911408" y="5105400"/>
            <a:ext cx="392843" cy="369332"/>
          </a:xfrm>
          <a:prstGeom prst="rect">
            <a:avLst/>
          </a:prstGeom>
          <a:noFill/>
        </p:spPr>
        <p:txBody>
          <a:bodyPr wrap="none" rtlCol="0">
            <a:spAutoFit/>
          </a:bodyPr>
          <a:lstStyle/>
          <a:p>
            <a:r>
              <a:rPr lang="en-US" dirty="0" smtClean="0">
                <a:solidFill>
                  <a:schemeClr val="bg1"/>
                </a:solidFill>
              </a:rPr>
              <a:t>W</a:t>
            </a:r>
            <a:endParaRPr lang="en-US" baseline="30000" dirty="0">
              <a:solidFill>
                <a:schemeClr val="bg1"/>
              </a:solidFill>
            </a:endParaRPr>
          </a:p>
        </p:txBody>
      </p:sp>
      <p:cxnSp>
        <p:nvCxnSpPr>
          <p:cNvPr id="19" name="Straight Arrow Connector 18"/>
          <p:cNvCxnSpPr/>
          <p:nvPr/>
        </p:nvCxnSpPr>
        <p:spPr bwMode="auto">
          <a:xfrm>
            <a:off x="7162800" y="5484812"/>
            <a:ext cx="1676400" cy="1588"/>
          </a:xfrm>
          <a:prstGeom prst="straightConnector1">
            <a:avLst/>
          </a:prstGeom>
          <a:solidFill>
            <a:schemeClr val="tx1"/>
          </a:solidFill>
          <a:ln w="9525" cap="flat" cmpd="sng" algn="ctr">
            <a:solidFill>
              <a:schemeClr val="bg2">
                <a:lumMod val="50000"/>
              </a:schemeClr>
            </a:solidFill>
            <a:prstDash val="solid"/>
            <a:round/>
            <a:headEnd type="none" w="med" len="med"/>
            <a:tailEnd type="arrow"/>
          </a:ln>
          <a:effectLst/>
        </p:spPr>
      </p:cxnSp>
      <p:sp>
        <p:nvSpPr>
          <p:cNvPr id="20" name="TextBox 19"/>
          <p:cNvSpPr txBox="1"/>
          <p:nvPr/>
        </p:nvSpPr>
        <p:spPr>
          <a:xfrm>
            <a:off x="8483408" y="5027612"/>
            <a:ext cx="392843" cy="369332"/>
          </a:xfrm>
          <a:prstGeom prst="rect">
            <a:avLst/>
          </a:prstGeom>
          <a:noFill/>
        </p:spPr>
        <p:txBody>
          <a:bodyPr wrap="none" rtlCol="0">
            <a:spAutoFit/>
          </a:bodyPr>
          <a:lstStyle/>
          <a:p>
            <a:r>
              <a:rPr lang="en-US" dirty="0" smtClean="0">
                <a:solidFill>
                  <a:schemeClr val="bg1"/>
                </a:solidFill>
              </a:rPr>
              <a:t>W</a:t>
            </a:r>
            <a:endParaRPr lang="en-US" baseline="300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Partonic</a:t>
            </a:r>
            <a:r>
              <a:rPr lang="en-US" dirty="0" smtClean="0">
                <a:solidFill>
                  <a:srgbClr val="FFFF00"/>
                </a:solidFill>
              </a:rPr>
              <a:t> approach</a:t>
            </a:r>
            <a:endParaRPr lang="en-US" dirty="0">
              <a:solidFill>
                <a:srgbClr val="FFFF00"/>
              </a:solidFill>
            </a:endParaRPr>
          </a:p>
        </p:txBody>
      </p:sp>
      <p:pic>
        <p:nvPicPr>
          <p:cNvPr id="4" name="Picture 3" descr="partonic.jpg"/>
          <p:cNvPicPr>
            <a:picLocks noChangeAspect="1"/>
          </p:cNvPicPr>
          <p:nvPr/>
        </p:nvPicPr>
        <p:blipFill>
          <a:blip r:embed="rId2"/>
          <a:stretch>
            <a:fillRect/>
          </a:stretch>
        </p:blipFill>
        <p:spPr>
          <a:xfrm>
            <a:off x="990600" y="1971285"/>
            <a:ext cx="6781800" cy="47933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kroll_tot"/>
          <p:cNvPicPr>
            <a:picLocks noChangeAspect="1" noChangeArrowheads="1"/>
          </p:cNvPicPr>
          <p:nvPr/>
        </p:nvPicPr>
        <p:blipFill>
          <a:blip r:embed="rId3">
            <a:lum/>
          </a:blip>
          <a:srcRect t="47130" r="7692"/>
          <a:stretch>
            <a:fillRect/>
          </a:stretch>
        </p:blipFill>
        <p:spPr bwMode="auto">
          <a:xfrm>
            <a:off x="918393" y="2075134"/>
            <a:ext cx="7006408" cy="4325666"/>
          </a:xfrm>
          <a:prstGeom prst="rect">
            <a:avLst/>
          </a:prstGeom>
          <a:noFill/>
          <a:ln w="9525">
            <a:noFill/>
            <a:miter lim="800000"/>
            <a:headEnd/>
            <a:tailEnd/>
          </a:ln>
        </p:spPr>
      </p:pic>
      <p:sp>
        <p:nvSpPr>
          <p:cNvPr id="13" name="TextBox 12"/>
          <p:cNvSpPr txBox="1"/>
          <p:nvPr/>
        </p:nvSpPr>
        <p:spPr>
          <a:xfrm>
            <a:off x="152400" y="4114800"/>
            <a:ext cx="472355" cy="461665"/>
          </a:xfrm>
          <a:prstGeom prst="rect">
            <a:avLst/>
          </a:prstGeom>
          <a:noFill/>
        </p:spPr>
        <p:txBody>
          <a:bodyPr wrap="none" rtlCol="0">
            <a:spAutoFit/>
          </a:bodyPr>
          <a:lstStyle/>
          <a:p>
            <a:r>
              <a:rPr lang="en-US" sz="2400" dirty="0" smtClean="0">
                <a:solidFill>
                  <a:srgbClr val="FFFFFF"/>
                </a:solidFill>
                <a:latin typeface="Symbol" charset="2"/>
                <a:cs typeface="Symbol" charset="2"/>
              </a:rPr>
              <a:t>s</a:t>
            </a:r>
            <a:r>
              <a:rPr lang="en-US" sz="2400" baseline="-25000" dirty="0" smtClean="0">
                <a:solidFill>
                  <a:srgbClr val="FFFFFF"/>
                </a:solidFill>
              </a:rPr>
              <a:t>L</a:t>
            </a:r>
            <a:r>
              <a:rPr lang="en-US" dirty="0" smtClean="0">
                <a:solidFill>
                  <a:srgbClr val="FFFF00"/>
                </a:solidFill>
              </a:rPr>
              <a:t>  </a:t>
            </a:r>
            <a:endParaRPr lang="en-US" dirty="0"/>
          </a:p>
        </p:txBody>
      </p:sp>
      <p:sp>
        <p:nvSpPr>
          <p:cNvPr id="75" name="TextBox 74"/>
          <p:cNvSpPr txBox="1"/>
          <p:nvPr/>
        </p:nvSpPr>
        <p:spPr>
          <a:xfrm>
            <a:off x="1219200" y="6400800"/>
            <a:ext cx="6276478" cy="369332"/>
          </a:xfrm>
          <a:prstGeom prst="rect">
            <a:avLst/>
          </a:prstGeom>
          <a:noFill/>
        </p:spPr>
        <p:txBody>
          <a:bodyPr wrap="none" rtlCol="0">
            <a:spAutoFit/>
          </a:bodyPr>
          <a:lstStyle/>
          <a:p>
            <a:r>
              <a:rPr lang="en-US" dirty="0" smtClean="0"/>
              <a:t>GPD fails to describe data by more than order of magnitude</a:t>
            </a:r>
            <a:endParaRPr lang="en-US" dirty="0"/>
          </a:p>
        </p:txBody>
      </p:sp>
      <p:sp>
        <p:nvSpPr>
          <p:cNvPr id="77" name="Title 1"/>
          <p:cNvSpPr>
            <a:spLocks noGrp="1"/>
          </p:cNvSpPr>
          <p:nvPr>
            <p:ph type="title"/>
          </p:nvPr>
        </p:nvSpPr>
        <p:spPr>
          <a:xfrm>
            <a:off x="1066800" y="304800"/>
            <a:ext cx="7543800" cy="1431925"/>
          </a:xfrm>
        </p:spPr>
        <p:txBody>
          <a:bodyPr/>
          <a:lstStyle/>
          <a:p>
            <a:r>
              <a:rPr lang="en-US" sz="4000" baseline="30000" dirty="0" smtClean="0">
                <a:solidFill>
                  <a:srgbClr val="FFFF00"/>
                </a:solidFill>
                <a:latin typeface="Symbol" charset="2"/>
                <a:cs typeface="Symbol" charset="2"/>
              </a:rPr>
              <a:t/>
            </a:r>
            <a:br>
              <a:rPr lang="en-US" sz="4000" baseline="30000" dirty="0" smtClean="0">
                <a:solidFill>
                  <a:srgbClr val="FFFF00"/>
                </a:solidFill>
                <a:latin typeface="Symbol" charset="2"/>
                <a:cs typeface="Symbol" charset="2"/>
              </a:rPr>
            </a:br>
            <a:r>
              <a:rPr lang="en-US" sz="4000" baseline="30000" dirty="0" smtClean="0">
                <a:solidFill>
                  <a:srgbClr val="FFFF00"/>
                </a:solidFill>
                <a:latin typeface="Symbol" charset="2"/>
                <a:cs typeface="Symbol" charset="2"/>
              </a:rPr>
              <a:t/>
            </a:r>
            <a:br>
              <a:rPr lang="en-US" sz="4000" baseline="30000" dirty="0" smtClean="0">
                <a:solidFill>
                  <a:srgbClr val="FFFF00"/>
                </a:solidFill>
                <a:latin typeface="Symbol" charset="2"/>
                <a:cs typeface="Symbol" charset="2"/>
              </a:rPr>
            </a:br>
            <a:r>
              <a:rPr lang="en-US" sz="2800" dirty="0" smtClean="0">
                <a:solidFill>
                  <a:srgbClr val="FFFF00"/>
                </a:solidFill>
                <a:cs typeface="Symbol" charset="2"/>
              </a:rPr>
              <a:t>CLAS data</a:t>
            </a:r>
            <a:endParaRPr lang="en-US" sz="2800" dirty="0">
              <a:solidFill>
                <a:srgbClr val="FFFF00"/>
              </a:solidFill>
            </a:endParaRPr>
          </a:p>
        </p:txBody>
      </p:sp>
      <p:graphicFrame>
        <p:nvGraphicFramePr>
          <p:cNvPr id="418818" name="Object 2"/>
          <p:cNvGraphicFramePr>
            <a:graphicFrameLocks noChangeAspect="1"/>
          </p:cNvGraphicFramePr>
          <p:nvPr/>
        </p:nvGraphicFramePr>
        <p:xfrm>
          <a:off x="1200150" y="228600"/>
          <a:ext cx="3095625" cy="914400"/>
        </p:xfrm>
        <a:graphic>
          <a:graphicData uri="http://schemas.openxmlformats.org/presentationml/2006/ole">
            <p:oleObj spid="_x0000_s418818" name="Equation" r:id="rId4" imgW="685800" imgH="203200" progId="Equation.3">
              <p:embed/>
            </p:oleObj>
          </a:graphicData>
        </a:graphic>
      </p:graphicFrame>
      <p:pic>
        <p:nvPicPr>
          <p:cNvPr id="76" name="Picture 75" descr="partonic.jpg"/>
          <p:cNvPicPr>
            <a:picLocks noChangeAspect="1"/>
          </p:cNvPicPr>
          <p:nvPr/>
        </p:nvPicPr>
        <p:blipFill>
          <a:blip r:embed="rId5"/>
          <a:srcRect l="22472" r="46067" b="66409"/>
          <a:stretch>
            <a:fillRect/>
          </a:stretch>
        </p:blipFill>
        <p:spPr>
          <a:xfrm>
            <a:off x="6400800" y="304800"/>
            <a:ext cx="2133600" cy="16101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hi.jpg"/>
          <p:cNvPicPr>
            <a:picLocks noChangeAspect="1"/>
          </p:cNvPicPr>
          <p:nvPr/>
        </p:nvPicPr>
        <p:blipFill>
          <a:blip r:embed="rId3"/>
          <a:stretch>
            <a:fillRect/>
          </a:stretch>
        </p:blipFill>
        <p:spPr>
          <a:xfrm>
            <a:off x="1848509" y="1969352"/>
            <a:ext cx="4628491" cy="3406222"/>
          </a:xfrm>
          <a:prstGeom prst="rect">
            <a:avLst/>
          </a:prstGeom>
        </p:spPr>
      </p:pic>
      <p:sp>
        <p:nvSpPr>
          <p:cNvPr id="5" name="TextBox 4"/>
          <p:cNvSpPr txBox="1"/>
          <p:nvPr/>
        </p:nvSpPr>
        <p:spPr>
          <a:xfrm>
            <a:off x="1295400" y="5715000"/>
            <a:ext cx="7961735" cy="923330"/>
          </a:xfrm>
          <a:prstGeom prst="rect">
            <a:avLst/>
          </a:prstGeom>
          <a:noFill/>
        </p:spPr>
        <p:txBody>
          <a:bodyPr wrap="none" rtlCol="0">
            <a:spAutoFit/>
          </a:bodyPr>
          <a:lstStyle/>
          <a:p>
            <a:pPr>
              <a:buFont typeface="Arial"/>
              <a:buChar char="•"/>
            </a:pPr>
            <a:r>
              <a:rPr lang="en-US" dirty="0" smtClean="0"/>
              <a:t>Gluons GPD are dominant for </a:t>
            </a:r>
            <a:r>
              <a:rPr lang="en-US" dirty="0" smtClean="0">
                <a:latin typeface="Symbol" charset="2"/>
                <a:cs typeface="Symbol" charset="2"/>
              </a:rPr>
              <a:t>f</a:t>
            </a:r>
            <a:r>
              <a:rPr lang="en-US" dirty="0" smtClean="0">
                <a:latin typeface="Symbol" charset="2"/>
                <a:cs typeface="Symbol" charset="2"/>
              </a:rPr>
              <a:t> </a:t>
            </a:r>
            <a:r>
              <a:rPr lang="en-US" dirty="0" smtClean="0">
                <a:latin typeface="+mn-lt"/>
                <a:cs typeface="Symbol" charset="2"/>
              </a:rPr>
              <a:t>mesons</a:t>
            </a:r>
          </a:p>
          <a:p>
            <a:pPr>
              <a:buFont typeface="Arial"/>
              <a:buChar char="•"/>
            </a:pPr>
            <a:r>
              <a:rPr lang="en-US" dirty="0" smtClean="0"/>
              <a:t>GPD approach describes well data for W&gt;5 GeV</a:t>
            </a:r>
          </a:p>
          <a:p>
            <a:r>
              <a:rPr lang="en-US" dirty="0" smtClean="0"/>
              <a:t> for  </a:t>
            </a:r>
            <a:r>
              <a:rPr lang="en-US" dirty="0" smtClean="0">
                <a:latin typeface="Symbol" charset="2"/>
                <a:cs typeface="Symbol" charset="2"/>
              </a:rPr>
              <a:t>r</a:t>
            </a:r>
            <a:r>
              <a:rPr lang="en-US" baseline="30000" dirty="0" smtClean="0">
                <a:latin typeface="Symbol" charset="2"/>
                <a:cs typeface="Symbol" charset="2"/>
              </a:rPr>
              <a:t>0</a:t>
            </a:r>
            <a:r>
              <a:rPr lang="en-US" dirty="0" smtClean="0">
                <a:latin typeface="Symbol" charset="2"/>
                <a:cs typeface="Symbol" charset="2"/>
              </a:rPr>
              <a:t> </a:t>
            </a:r>
            <a:r>
              <a:rPr lang="en-US" dirty="0" smtClean="0">
                <a:latin typeface="+mn-lt"/>
                <a:cs typeface="Symbol" charset="2"/>
              </a:rPr>
              <a:t>and </a:t>
            </a:r>
            <a:r>
              <a:rPr lang="en-US" dirty="0" smtClean="0">
                <a:latin typeface="Symbol" charset="2"/>
                <a:cs typeface="Symbol" charset="2"/>
              </a:rPr>
              <a:t> </a:t>
            </a:r>
            <a:r>
              <a:rPr lang="en-US" dirty="0" smtClean="0">
                <a:latin typeface="Symbol" charset="2"/>
                <a:cs typeface="Symbol" charset="2"/>
              </a:rPr>
              <a:t>w</a:t>
            </a:r>
            <a:r>
              <a:rPr lang="en-US" dirty="0" smtClean="0">
                <a:latin typeface="Symbol" charset="2"/>
                <a:cs typeface="Symbol" charset="2"/>
              </a:rPr>
              <a:t> </a:t>
            </a:r>
            <a:r>
              <a:rPr lang="en-US" dirty="0" smtClean="0"/>
              <a:t>channels: handbag for sea quarks and/or gluons is dominant.</a:t>
            </a:r>
            <a:endParaRPr lang="en-US" dirty="0"/>
          </a:p>
        </p:txBody>
      </p:sp>
      <p:graphicFrame>
        <p:nvGraphicFramePr>
          <p:cNvPr id="429058" name="Object 2"/>
          <p:cNvGraphicFramePr>
            <a:graphicFrameLocks noChangeAspect="1"/>
          </p:cNvGraphicFramePr>
          <p:nvPr/>
        </p:nvGraphicFramePr>
        <p:xfrm>
          <a:off x="1495425" y="457200"/>
          <a:ext cx="2867025" cy="914400"/>
        </p:xfrm>
        <a:graphic>
          <a:graphicData uri="http://schemas.openxmlformats.org/presentationml/2006/ole">
            <p:oleObj spid="_x0000_s536578" name="Equation" r:id="rId4" imgW="635000" imgH="203200" progId="Equation.3">
              <p:embed/>
            </p:oleObj>
          </a:graphicData>
        </a:graphic>
      </p:graphicFrame>
      <p:pic>
        <p:nvPicPr>
          <p:cNvPr id="6" name="Picture 5" descr="partonic.jpg"/>
          <p:cNvPicPr>
            <a:picLocks noChangeAspect="1"/>
          </p:cNvPicPr>
          <p:nvPr/>
        </p:nvPicPr>
        <p:blipFill>
          <a:blip r:embed="rId5"/>
          <a:srcRect l="25843" t="71743" r="39326"/>
          <a:stretch>
            <a:fillRect/>
          </a:stretch>
        </p:blipFill>
        <p:spPr>
          <a:xfrm>
            <a:off x="6248400" y="304800"/>
            <a:ext cx="2362200" cy="135443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066800" y="2566488"/>
            <a:ext cx="6400800" cy="4291512"/>
            <a:chOff x="914400" y="1524000"/>
            <a:chExt cx="6400800" cy="4291512"/>
          </a:xfrm>
        </p:grpSpPr>
        <p:pic>
          <p:nvPicPr>
            <p:cNvPr id="4" name="Picture 11" descr="vgggkdecomp"/>
            <p:cNvPicPr>
              <a:picLocks noChangeAspect="1" noChangeArrowheads="1"/>
            </p:cNvPicPr>
            <p:nvPr/>
          </p:nvPicPr>
          <p:blipFill>
            <a:blip r:embed="rId3"/>
            <a:srcRect l="2211" t="13730" r="8212" b="6865"/>
            <a:stretch>
              <a:fillRect/>
            </a:stretch>
          </p:blipFill>
          <p:spPr bwMode="auto">
            <a:xfrm>
              <a:off x="914400" y="1524000"/>
              <a:ext cx="6400800" cy="4291512"/>
            </a:xfrm>
            <a:prstGeom prst="rect">
              <a:avLst/>
            </a:prstGeom>
            <a:noFill/>
            <a:ln w="9525">
              <a:noFill/>
              <a:miter lim="800000"/>
              <a:headEnd/>
              <a:tailEnd/>
            </a:ln>
          </p:spPr>
        </p:pic>
        <p:sp>
          <p:nvSpPr>
            <p:cNvPr id="5" name="TextBox 4"/>
            <p:cNvSpPr txBox="1"/>
            <p:nvPr/>
          </p:nvSpPr>
          <p:spPr>
            <a:xfrm>
              <a:off x="5791200" y="4572000"/>
              <a:ext cx="1323725" cy="646331"/>
            </a:xfrm>
            <a:prstGeom prst="rect">
              <a:avLst/>
            </a:prstGeom>
            <a:noFill/>
          </p:spPr>
          <p:txBody>
            <a:bodyPr wrap="none" rtlCol="0">
              <a:spAutoFit/>
            </a:bodyPr>
            <a:lstStyle/>
            <a:p>
              <a:r>
                <a:rPr lang="en-US" dirty="0" smtClean="0">
                  <a:solidFill>
                    <a:srgbClr val="FF0000"/>
                  </a:solidFill>
                </a:rPr>
                <a:t>VGG model</a:t>
              </a:r>
            </a:p>
            <a:p>
              <a:r>
                <a:rPr lang="en-US" dirty="0" smtClean="0">
                  <a:solidFill>
                    <a:schemeClr val="bg2"/>
                  </a:solidFill>
                </a:rPr>
                <a:t> GK model</a:t>
              </a:r>
              <a:endParaRPr lang="en-US" dirty="0">
                <a:solidFill>
                  <a:schemeClr val="bg2"/>
                </a:solidFill>
              </a:endParaRPr>
            </a:p>
          </p:txBody>
        </p:sp>
      </p:grpSp>
      <p:sp>
        <p:nvSpPr>
          <p:cNvPr id="7" name="TextBox 6"/>
          <p:cNvSpPr txBox="1"/>
          <p:nvPr/>
        </p:nvSpPr>
        <p:spPr>
          <a:xfrm>
            <a:off x="152400" y="1828800"/>
            <a:ext cx="3403496" cy="369332"/>
          </a:xfrm>
          <a:prstGeom prst="rect">
            <a:avLst/>
          </a:prstGeom>
          <a:noFill/>
        </p:spPr>
        <p:txBody>
          <a:bodyPr wrap="none" rtlCol="0">
            <a:spAutoFit/>
          </a:bodyPr>
          <a:lstStyle/>
          <a:p>
            <a:r>
              <a:rPr lang="en-US" dirty="0" smtClean="0"/>
              <a:t>Fails to describe data W&lt;5 GeV</a:t>
            </a:r>
            <a:endParaRPr lang="en-US" dirty="0"/>
          </a:p>
        </p:txBody>
      </p:sp>
      <p:sp>
        <p:nvSpPr>
          <p:cNvPr id="9" name="TextBox 8"/>
          <p:cNvSpPr txBox="1"/>
          <p:nvPr/>
        </p:nvSpPr>
        <p:spPr>
          <a:xfrm>
            <a:off x="4038600" y="1828800"/>
            <a:ext cx="3044423" cy="369332"/>
          </a:xfrm>
          <a:prstGeom prst="rect">
            <a:avLst/>
          </a:prstGeom>
          <a:noFill/>
        </p:spPr>
        <p:txBody>
          <a:bodyPr wrap="none" rtlCol="0">
            <a:spAutoFit/>
          </a:bodyPr>
          <a:lstStyle/>
          <a:p>
            <a:r>
              <a:rPr lang="en-US" dirty="0" smtClean="0"/>
              <a:t>Describes well for W&gt;5 GeV</a:t>
            </a:r>
            <a:endParaRPr lang="en-US" dirty="0"/>
          </a:p>
        </p:txBody>
      </p:sp>
      <p:sp>
        <p:nvSpPr>
          <p:cNvPr id="12" name="Down Arrow 11"/>
          <p:cNvSpPr/>
          <p:nvPr/>
        </p:nvSpPr>
        <p:spPr bwMode="auto">
          <a:xfrm>
            <a:off x="4922520" y="2362200"/>
            <a:ext cx="487680" cy="703580"/>
          </a:xfrm>
          <a:prstGeom prst="downArrow">
            <a:avLst/>
          </a:prstGeom>
          <a:solidFill>
            <a:srgbClr val="66FF33"/>
          </a:solidFill>
          <a:ln w="9525" cap="flat" cmpd="sng" algn="ctr">
            <a:noFill/>
            <a:prstDash val="solid"/>
            <a:round/>
            <a:headEnd type="none" w="med" len="med"/>
            <a:tailEnd type="none" w="med" len="med"/>
          </a:ln>
          <a:effectLst/>
        </p:spPr>
      </p:sp>
      <p:sp>
        <p:nvSpPr>
          <p:cNvPr id="13" name="Down Arrow 12"/>
          <p:cNvSpPr/>
          <p:nvPr/>
        </p:nvSpPr>
        <p:spPr bwMode="auto">
          <a:xfrm>
            <a:off x="2971800" y="2362200"/>
            <a:ext cx="457200" cy="533400"/>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graphicFrame>
        <p:nvGraphicFramePr>
          <p:cNvPr id="427010" name="Object 2"/>
          <p:cNvGraphicFramePr>
            <a:graphicFrameLocks noChangeAspect="1"/>
          </p:cNvGraphicFramePr>
          <p:nvPr/>
        </p:nvGraphicFramePr>
        <p:xfrm>
          <a:off x="885825" y="609600"/>
          <a:ext cx="3095625" cy="914400"/>
        </p:xfrm>
        <a:graphic>
          <a:graphicData uri="http://schemas.openxmlformats.org/presentationml/2006/ole">
            <p:oleObj spid="_x0000_s427010" name="Equation" r:id="rId4" imgW="685800" imgH="203200" progId="Equation.3">
              <p:embed/>
            </p:oleObj>
          </a:graphicData>
        </a:graphic>
      </p:graphicFrame>
      <p:pic>
        <p:nvPicPr>
          <p:cNvPr id="73" name="Picture 72" descr="partonic.jpg"/>
          <p:cNvPicPr>
            <a:picLocks noChangeAspect="1"/>
          </p:cNvPicPr>
          <p:nvPr/>
        </p:nvPicPr>
        <p:blipFill>
          <a:blip r:embed="rId5"/>
          <a:srcRect l="21348" t="36770" b="28257"/>
          <a:stretch>
            <a:fillRect/>
          </a:stretch>
        </p:blipFill>
        <p:spPr>
          <a:xfrm>
            <a:off x="5029200" y="381000"/>
            <a:ext cx="3733800" cy="11734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VGG</a:t>
            </a:r>
            <a:r>
              <a:rPr lang="en-US" sz="3600" dirty="0" smtClean="0">
                <a:solidFill>
                  <a:srgbClr val="FFFF00"/>
                </a:solidFill>
              </a:rPr>
              <a:t> </a:t>
            </a:r>
            <a:r>
              <a:rPr lang="en-US" sz="3600" dirty="0" smtClean="0">
                <a:solidFill>
                  <a:srgbClr val="FFFF00"/>
                </a:solidFill>
              </a:rPr>
              <a:t>"meson-like contribution</a:t>
            </a:r>
            <a:r>
              <a:rPr lang="en-US" sz="3600" dirty="0" smtClean="0">
                <a:solidFill>
                  <a:srgbClr val="FFFF00"/>
                </a:solidFill>
              </a:rPr>
              <a:t>"</a:t>
            </a:r>
            <a:endParaRPr lang="en-US" sz="3600" dirty="0">
              <a:solidFill>
                <a:srgbClr val="FFFF00"/>
              </a:solidFill>
            </a:endParaRPr>
          </a:p>
        </p:txBody>
      </p:sp>
      <p:pic>
        <p:nvPicPr>
          <p:cNvPr id="5" name="Picture 4" descr="rho0_sigma.jpg"/>
          <p:cNvPicPr>
            <a:picLocks noChangeAspect="1"/>
          </p:cNvPicPr>
          <p:nvPr/>
        </p:nvPicPr>
        <p:blipFill>
          <a:blip r:embed="rId2"/>
          <a:stretch>
            <a:fillRect/>
          </a:stretch>
        </p:blipFill>
        <p:spPr>
          <a:xfrm>
            <a:off x="1066800" y="1905000"/>
            <a:ext cx="5638800" cy="3584823"/>
          </a:xfrm>
          <a:prstGeom prst="rect">
            <a:avLst/>
          </a:prstGeom>
        </p:spPr>
      </p:pic>
      <p:sp>
        <p:nvSpPr>
          <p:cNvPr id="6" name="TextBox 5"/>
          <p:cNvSpPr txBox="1"/>
          <p:nvPr/>
        </p:nvSpPr>
        <p:spPr>
          <a:xfrm>
            <a:off x="1066800" y="5638800"/>
            <a:ext cx="5455340" cy="1200329"/>
          </a:xfrm>
          <a:prstGeom prst="rect">
            <a:avLst/>
          </a:prstGeom>
          <a:noFill/>
        </p:spPr>
        <p:txBody>
          <a:bodyPr wrap="none" rtlCol="0">
            <a:spAutoFit/>
          </a:bodyPr>
          <a:lstStyle/>
          <a:p>
            <a:pPr>
              <a:buFont typeface="Arial"/>
              <a:buChar char="•"/>
            </a:pPr>
            <a:r>
              <a:rPr lang="en-US" sz="1200" dirty="0" smtClean="0"/>
              <a:t>Popular GK and VGG models can not provide the right W-dependence of </a:t>
            </a:r>
          </a:p>
          <a:p>
            <a:r>
              <a:rPr lang="en-US" sz="1200" dirty="0" smtClean="0"/>
              <a:t>the cross-section</a:t>
            </a:r>
          </a:p>
          <a:p>
            <a:pPr>
              <a:buFont typeface="Arial"/>
              <a:buChar char="•"/>
            </a:pPr>
            <a:r>
              <a:rPr lang="en-US" sz="1200" dirty="0" smtClean="0"/>
              <a:t>This does not mean that we can’t access GPD in vector meson </a:t>
            </a:r>
          </a:p>
          <a:p>
            <a:r>
              <a:rPr lang="en-US" sz="1200" dirty="0" smtClean="0"/>
              <a:t>electroproduction</a:t>
            </a:r>
          </a:p>
          <a:p>
            <a:pPr>
              <a:buFont typeface="Arial"/>
              <a:buChar char="•"/>
            </a:pPr>
            <a:r>
              <a:rPr lang="en-US" sz="1200" dirty="0" smtClean="0"/>
              <a:t>For example, adding the so called generalized D-term together with standard </a:t>
            </a:r>
          </a:p>
          <a:p>
            <a:r>
              <a:rPr lang="en-US" sz="1200" dirty="0" smtClean="0"/>
              <a:t>VGG model successfully describes data </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p:cNvPicPr>
            <a:picLocks noChangeAspect="1"/>
          </p:cNvPicPr>
          <p:nvPr/>
        </p:nvPicPr>
        <mc:AlternateContent>
          <mc:Choice xmlns:ma="http://schemas.microsoft.com/office/mac/drawingml/2008/main" Requires="ma">
            <p:blipFill>
              <a:blip r:embed="rId2"/>
              <a:srcRect t="1525" b="3164"/>
              <a:stretch>
                <a:fillRect/>
              </a:stretch>
            </p:blipFill>
          </mc:Choice>
          <mc:Fallback>
            <p:blipFill>
              <a:blip r:embed="rId3"/>
              <a:srcRect t="1525" b="3164"/>
              <a:stretch>
                <a:fillRect/>
              </a:stretch>
            </p:blipFill>
          </mc:Fallback>
        </mc:AlternateContent>
        <p:spPr>
          <a:xfrm>
            <a:off x="2416530" y="1156633"/>
            <a:ext cx="5649940" cy="5326065"/>
          </a:xfrm>
          <a:prstGeom prst="rect">
            <a:avLst/>
          </a:prstGeom>
          <a:ln w="38100" cap="flat" cmpd="sng" algn="ctr">
            <a:noFill/>
            <a:prstDash val="solid"/>
            <a:round/>
            <a:headEnd type="none" w="med" len="med"/>
            <a:tailEnd type="none" w="med" len="med"/>
          </a:ln>
        </p:spPr>
      </p:pic>
      <p:sp>
        <p:nvSpPr>
          <p:cNvPr id="28" name="TextBox 27"/>
          <p:cNvSpPr txBox="1"/>
          <p:nvPr/>
        </p:nvSpPr>
        <p:spPr>
          <a:xfrm>
            <a:off x="1621396" y="127000"/>
            <a:ext cx="6242376" cy="769441"/>
          </a:xfrm>
          <a:prstGeom prst="rect">
            <a:avLst/>
          </a:prstGeom>
          <a:noFill/>
        </p:spPr>
        <p:txBody>
          <a:bodyPr wrap="none">
            <a:prstTxWarp prst="textNoShape">
              <a:avLst/>
            </a:prstTxWarp>
            <a:noAutofit/>
          </a:bodyPr>
          <a:lstStyle/>
          <a:p>
            <a:r>
              <a:rPr lang="en-US" sz="4400" b="1" i="1" dirty="0" smtClean="0">
                <a:solidFill>
                  <a:srgbClr val="FFFF00"/>
                </a:solidFill>
                <a:effectLst>
                  <a:outerShdw blurRad="38100" dist="38100" dir="2700000" algn="tl">
                    <a:srgbClr val="000000"/>
                  </a:outerShdw>
                </a:effectLst>
                <a:latin typeface="Arial" pitchFamily="-110" charset="0"/>
              </a:rPr>
              <a:t>JLab 12 GeV Upgrade</a:t>
            </a:r>
            <a:endParaRPr lang="en-US" sz="4400" b="1" dirty="0">
              <a:solidFill>
                <a:srgbClr val="FFFF00"/>
              </a:solidFill>
            </a:endParaRPr>
          </a:p>
        </p:txBody>
      </p:sp>
      <p:sp>
        <p:nvSpPr>
          <p:cNvPr id="33" name="TextBox 32"/>
          <p:cNvSpPr txBox="1"/>
          <p:nvPr/>
        </p:nvSpPr>
        <p:spPr>
          <a:xfrm>
            <a:off x="0" y="1224183"/>
            <a:ext cx="3369298" cy="2000548"/>
          </a:xfrm>
          <a:prstGeom prst="rect">
            <a:avLst/>
          </a:prstGeom>
          <a:noFill/>
        </p:spPr>
        <p:txBody>
          <a:bodyPr wrap="none" rtlCol="0">
            <a:spAutoFit/>
          </a:bodyPr>
          <a:lstStyle/>
          <a:p>
            <a:r>
              <a:rPr lang="en-US" sz="4400" b="1" i="1" dirty="0" smtClean="0">
                <a:effectLst>
                  <a:outerShdw blurRad="38100" dist="38100" dir="2700000" algn="tl">
                    <a:srgbClr val="000000"/>
                  </a:outerShdw>
                </a:effectLst>
                <a:latin typeface="Arial" pitchFamily="-110" charset="0"/>
              </a:rPr>
              <a:t>CLAS12</a:t>
            </a:r>
          </a:p>
          <a:p>
            <a:pPr>
              <a:buFont typeface="Arial"/>
              <a:buChar char="•"/>
            </a:pPr>
            <a:r>
              <a:rPr lang="en-US" sz="2000" b="1" i="1" dirty="0" smtClean="0">
                <a:effectLst>
                  <a:outerShdw blurRad="38100" dist="38100" dir="2700000" algn="tl">
                    <a:srgbClr val="000000"/>
                  </a:outerShdw>
                </a:effectLst>
                <a:latin typeface="Arial" pitchFamily="-110" charset="0"/>
              </a:rPr>
              <a:t>High luminosity</a:t>
            </a:r>
          </a:p>
          <a:p>
            <a:pPr>
              <a:buFont typeface="Arial"/>
              <a:buChar char="•"/>
            </a:pPr>
            <a:r>
              <a:rPr lang="en-US" sz="2000" b="1" i="1" dirty="0" smtClean="0">
                <a:effectLst>
                  <a:outerShdw blurRad="38100" dist="38100" dir="2700000" algn="tl">
                    <a:srgbClr val="000000"/>
                  </a:outerShdw>
                </a:effectLst>
                <a:latin typeface="Arial" pitchFamily="-110" charset="0"/>
              </a:rPr>
              <a:t>Large acceptance</a:t>
            </a:r>
          </a:p>
          <a:p>
            <a:pPr>
              <a:buFont typeface="Arial"/>
              <a:buChar char="•"/>
            </a:pPr>
            <a:r>
              <a:rPr lang="en-US" sz="2000" b="1" i="1" dirty="0" smtClean="0">
                <a:effectLst>
                  <a:outerShdw blurRad="38100" dist="38100" dir="2700000" algn="tl">
                    <a:srgbClr val="000000"/>
                  </a:outerShdw>
                </a:effectLst>
                <a:latin typeface="Arial" pitchFamily="-110" charset="0"/>
              </a:rPr>
              <a:t>Wide kinematic coverage</a:t>
            </a:r>
          </a:p>
          <a:p>
            <a:pPr>
              <a:buFont typeface="Arial"/>
              <a:buChar char="•"/>
            </a:pPr>
            <a:r>
              <a:rPr lang="en-US" sz="2000" b="1" i="1" dirty="0" smtClean="0">
                <a:effectLst>
                  <a:outerShdw blurRad="38100" dist="38100" dir="2700000" algn="tl">
                    <a:srgbClr val="000000"/>
                  </a:outerShdw>
                </a:effectLst>
                <a:latin typeface="Arial" pitchFamily="-110" charset="0"/>
              </a:rPr>
              <a:t>High precision</a:t>
            </a:r>
            <a:endParaRPr lang="en-US" sz="2000" dirty="0"/>
          </a:p>
        </p:txBody>
      </p:sp>
      <p:cxnSp>
        <p:nvCxnSpPr>
          <p:cNvPr id="34" name="Straight Connector 33"/>
          <p:cNvCxnSpPr/>
          <p:nvPr/>
        </p:nvCxnSpPr>
        <p:spPr>
          <a:xfrm>
            <a:off x="0" y="990600"/>
            <a:ext cx="9144000" cy="1588"/>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026"/>
          <p:cNvSpPr txBox="1">
            <a:spLocks noChangeArrowheads="1"/>
          </p:cNvSpPr>
          <p:nvPr/>
        </p:nvSpPr>
        <p:spPr>
          <a:xfrm>
            <a:off x="609600" y="0"/>
            <a:ext cx="8153400" cy="965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b="1" dirty="0" smtClean="0">
                <a:solidFill>
                  <a:srgbClr val="FFFF00"/>
                </a:solidFill>
                <a:latin typeface="+mj-lt"/>
                <a:ea typeface="+mj-ea"/>
                <a:cs typeface="+mj-cs"/>
              </a:rPr>
              <a:t>  </a:t>
            </a:r>
            <a:r>
              <a:rPr lang="fr-FR" sz="3600" b="1" dirty="0" smtClean="0">
                <a:solidFill>
                  <a:srgbClr val="FFFF00"/>
                </a:solidFill>
                <a:latin typeface="+mj-lt"/>
                <a:ea typeface="+mj-ea"/>
                <a:cs typeface="+mj-cs"/>
              </a:rPr>
              <a:t>DVCS </a:t>
            </a:r>
            <a:r>
              <a:rPr lang="fr-FR" sz="3600" b="1" dirty="0" smtClean="0">
                <a:solidFill>
                  <a:srgbClr val="FFFF00"/>
                </a:solidFill>
                <a:latin typeface="+mj-lt"/>
                <a:ea typeface="+mj-ea"/>
                <a:cs typeface="+mj-cs"/>
              </a:rPr>
              <a:t>beam</a:t>
            </a:r>
            <a:r>
              <a:rPr lang="fr-FR" sz="3600" b="1" dirty="0" smtClean="0">
                <a:solidFill>
                  <a:srgbClr val="FFFF00"/>
                </a:solidFill>
                <a:latin typeface="+mj-lt"/>
                <a:ea typeface="+mj-ea"/>
                <a:cs typeface="+mj-cs"/>
              </a:rPr>
              <a:t> </a:t>
            </a:r>
            <a:r>
              <a:rPr lang="fr-FR" sz="3600" b="1" dirty="0" smtClean="0">
                <a:solidFill>
                  <a:srgbClr val="FFFF00"/>
                </a:solidFill>
                <a:latin typeface="+mj-lt"/>
                <a:ea typeface="+mj-ea"/>
                <a:cs typeface="+mj-cs"/>
              </a:rPr>
              <a:t>asymmetry</a:t>
            </a:r>
            <a:r>
              <a:rPr lang="fr-FR" sz="3600" b="1" dirty="0" smtClean="0">
                <a:solidFill>
                  <a:srgbClr val="FFFF00"/>
                </a:solidFill>
                <a:latin typeface="+mj-lt"/>
                <a:ea typeface="+mj-ea"/>
                <a:cs typeface="+mj-cs"/>
              </a:rPr>
              <a:t> </a:t>
            </a:r>
            <a:r>
              <a:rPr lang="fr-FR" sz="3600" b="1" dirty="0" smtClean="0">
                <a:solidFill>
                  <a:srgbClr val="FFFF00"/>
                </a:solidFill>
                <a:latin typeface="+mj-lt"/>
                <a:ea typeface="+mj-ea"/>
                <a:cs typeface="+mj-cs"/>
              </a:rPr>
              <a:t>at</a:t>
            </a:r>
            <a:r>
              <a:rPr lang="fr-FR" sz="3600" b="1" dirty="0" smtClean="0">
                <a:solidFill>
                  <a:srgbClr val="FFFF00"/>
                </a:solidFill>
                <a:latin typeface="+mj-lt"/>
                <a:ea typeface="+mj-ea"/>
                <a:cs typeface="+mj-cs"/>
              </a:rPr>
              <a:t> 12 GeV</a:t>
            </a:r>
            <a:endParaRPr kumimoji="0" lang="fr-FR" sz="3600" b="1" i="0" u="none" strike="noStrike" kern="1200" cap="none" spc="0" normalizeH="0" baseline="0" noProof="0" dirty="0">
              <a:ln>
                <a:noFill/>
              </a:ln>
              <a:solidFill>
                <a:srgbClr val="FFFF00"/>
              </a:solidFill>
              <a:effectLst/>
              <a:uLnTx/>
              <a:uFillTx/>
              <a:latin typeface="+mj-lt"/>
              <a:ea typeface="+mj-ea"/>
              <a:cs typeface="+mj-cs"/>
            </a:endParaRPr>
          </a:p>
        </p:txBody>
      </p:sp>
      <p:pic>
        <p:nvPicPr>
          <p:cNvPr id="7" name="Picture 2" descr="drawplotu"/>
          <p:cNvPicPr>
            <a:picLocks noChangeAspect="1" noChangeArrowheads="1"/>
          </p:cNvPicPr>
          <p:nvPr/>
        </p:nvPicPr>
        <p:blipFill>
          <a:blip r:embed="rId4"/>
          <a:srcRect/>
          <a:stretch>
            <a:fillRect/>
          </a:stretch>
        </p:blipFill>
        <p:spPr bwMode="auto">
          <a:xfrm>
            <a:off x="3506508" y="1435100"/>
            <a:ext cx="5180292" cy="4889500"/>
          </a:xfrm>
          <a:prstGeom prst="rect">
            <a:avLst/>
          </a:prstGeom>
          <a:noFill/>
          <a:ln w="9525">
            <a:noFill/>
            <a:miter lim="800000"/>
            <a:headEnd/>
            <a:tailEnd/>
          </a:ln>
        </p:spPr>
      </p:pic>
      <p:sp>
        <p:nvSpPr>
          <p:cNvPr id="26" name="TextBox 25"/>
          <p:cNvSpPr txBox="1"/>
          <p:nvPr/>
        </p:nvSpPr>
        <p:spPr>
          <a:xfrm>
            <a:off x="722358" y="5046038"/>
            <a:ext cx="2630442" cy="1077218"/>
          </a:xfrm>
          <a:prstGeom prst="rect">
            <a:avLst/>
          </a:prstGeom>
          <a:noFill/>
          <a:ln>
            <a:solidFill>
              <a:srgbClr val="FF0000"/>
            </a:solidFill>
          </a:ln>
        </p:spPr>
        <p:txBody>
          <a:bodyPr wrap="square" rtlCol="0">
            <a:spAutoFit/>
          </a:bodyPr>
          <a:lstStyle/>
          <a:p>
            <a:r>
              <a:rPr lang="en-US" sz="1600" dirty="0" smtClean="0"/>
              <a:t>K</a:t>
            </a:r>
            <a:r>
              <a:rPr lang="en-US" sz="1600" dirty="0" smtClean="0"/>
              <a:t>inematics </a:t>
            </a:r>
            <a:r>
              <a:rPr lang="en-US" sz="1600" dirty="0" smtClean="0"/>
              <a:t>coverage</a:t>
            </a:r>
            <a:r>
              <a:rPr lang="en-US" sz="1600" dirty="0" smtClean="0"/>
              <a:t>,</a:t>
            </a:r>
          </a:p>
          <a:p>
            <a:r>
              <a:rPr lang="en-US" sz="1600" dirty="0" smtClean="0"/>
              <a:t> </a:t>
            </a:r>
            <a:r>
              <a:rPr lang="en-US" sz="1600" dirty="0" smtClean="0"/>
              <a:t>Q</a:t>
            </a:r>
            <a:r>
              <a:rPr lang="en-US" sz="1600" baseline="30000" dirty="0" smtClean="0"/>
              <a:t>2 </a:t>
            </a:r>
            <a:r>
              <a:rPr lang="en-US" sz="1600" dirty="0" smtClean="0"/>
              <a:t>&lt; 8 GeV</a:t>
            </a:r>
            <a:r>
              <a:rPr lang="en-US" sz="1600" baseline="30000" dirty="0" smtClean="0"/>
              <a:t>2</a:t>
            </a:r>
            <a:r>
              <a:rPr lang="en-US" sz="1600" dirty="0" smtClean="0"/>
              <a:t>,</a:t>
            </a:r>
            <a:r>
              <a:rPr lang="en-US" sz="1600" dirty="0" smtClean="0"/>
              <a:t> </a:t>
            </a:r>
          </a:p>
          <a:p>
            <a:r>
              <a:rPr lang="en-US" sz="1600" dirty="0" smtClean="0"/>
              <a:t>x</a:t>
            </a:r>
            <a:r>
              <a:rPr lang="en-US" sz="1600" baseline="-25000" dirty="0" smtClean="0"/>
              <a:t>B</a:t>
            </a:r>
            <a:r>
              <a:rPr lang="en-US" sz="1600" baseline="-25000" dirty="0" smtClean="0"/>
              <a:t> </a:t>
            </a:r>
            <a:r>
              <a:rPr lang="en-US" sz="1600" dirty="0" smtClean="0"/>
              <a:t>&lt; 0.65</a:t>
            </a:r>
            <a:r>
              <a:rPr lang="en-US" sz="1600" dirty="0" smtClean="0"/>
              <a:t>,</a:t>
            </a:r>
          </a:p>
          <a:p>
            <a:r>
              <a:rPr lang="en-US" sz="1600" dirty="0" smtClean="0"/>
              <a:t> </a:t>
            </a:r>
            <a:r>
              <a:rPr lang="en-US" sz="1600" dirty="0" smtClean="0"/>
              <a:t>t</a:t>
            </a:r>
            <a:r>
              <a:rPr lang="en-US" sz="1600" dirty="0" smtClean="0"/>
              <a:t> &lt; 1.5GeV</a:t>
            </a:r>
            <a:r>
              <a:rPr lang="en-US" sz="1600" baseline="30000" dirty="0" smtClean="0"/>
              <a:t>2</a:t>
            </a:r>
            <a:endParaRPr lang="en-US" sz="1600" baseline="30000" dirty="0"/>
          </a:p>
        </p:txBody>
      </p:sp>
      <p:pic>
        <p:nvPicPr>
          <p:cNvPr id="18" name="Picture 6" descr="12gev-dvcs"/>
          <p:cNvPicPr>
            <a:picLocks noChangeAspect="1" noChangeArrowheads="1"/>
          </p:cNvPicPr>
          <p:nvPr/>
        </p:nvPicPr>
        <p:blipFill>
          <a:blip r:embed="rId5"/>
          <a:srcRect l="55173"/>
          <a:stretch>
            <a:fillRect/>
          </a:stretch>
        </p:blipFill>
        <p:spPr bwMode="auto">
          <a:xfrm>
            <a:off x="1021101" y="2349246"/>
            <a:ext cx="2057400" cy="2648045"/>
          </a:xfrm>
          <a:prstGeom prst="rect">
            <a:avLst/>
          </a:prstGeom>
          <a:noFill/>
        </p:spPr>
      </p:pic>
      <p:sp>
        <p:nvSpPr>
          <p:cNvPr id="20" name="Text Box 8"/>
          <p:cNvSpPr txBox="1">
            <a:spLocks noChangeArrowheads="1"/>
          </p:cNvSpPr>
          <p:nvPr/>
        </p:nvSpPr>
        <p:spPr bwMode="auto">
          <a:xfrm>
            <a:off x="1841130" y="2471259"/>
            <a:ext cx="1148471" cy="646331"/>
          </a:xfrm>
          <a:prstGeom prst="rect">
            <a:avLst/>
          </a:prstGeom>
          <a:solidFill>
            <a:schemeClr val="tx1"/>
          </a:solidFill>
          <a:ln w="9525">
            <a:noFill/>
            <a:miter lim="800000"/>
            <a:headEnd/>
            <a:tailEnd/>
          </a:ln>
          <a:effectLst/>
        </p:spPr>
        <p:txBody>
          <a:bodyPr wrap="none">
            <a:prstTxWarp prst="textNoShape">
              <a:avLst/>
            </a:prstTxWarp>
            <a:spAutoFit/>
          </a:bodyPr>
          <a:lstStyle/>
          <a:p>
            <a:pPr eaLnBrk="1" hangingPunct="1"/>
            <a:r>
              <a:rPr lang="en-US" sz="1200" b="1" dirty="0">
                <a:solidFill>
                  <a:schemeClr val="bg1"/>
                </a:solidFill>
                <a:latin typeface="Times New Roman" pitchFamily="-110" charset="0"/>
              </a:rPr>
              <a:t>Q</a:t>
            </a:r>
            <a:r>
              <a:rPr lang="en-US" sz="1200" b="1" baseline="30000" dirty="0">
                <a:solidFill>
                  <a:schemeClr val="bg1"/>
                </a:solidFill>
                <a:latin typeface="Times New Roman" pitchFamily="-110" charset="0"/>
              </a:rPr>
              <a:t>2</a:t>
            </a:r>
            <a:r>
              <a:rPr lang="en-US" sz="1200" b="1" dirty="0">
                <a:solidFill>
                  <a:schemeClr val="bg1"/>
                </a:solidFill>
                <a:latin typeface="Times New Roman" pitchFamily="-110" charset="0"/>
              </a:rPr>
              <a:t>=5.5GeV</a:t>
            </a:r>
            <a:r>
              <a:rPr lang="en-US" sz="1200" b="1" baseline="30000" dirty="0">
                <a:solidFill>
                  <a:schemeClr val="bg1"/>
                </a:solidFill>
                <a:latin typeface="Times New Roman" pitchFamily="-110" charset="0"/>
              </a:rPr>
              <a:t>2</a:t>
            </a:r>
          </a:p>
          <a:p>
            <a:pPr eaLnBrk="1" hangingPunct="1"/>
            <a:r>
              <a:rPr lang="en-US" sz="1200" b="1" baseline="30000" dirty="0">
                <a:solidFill>
                  <a:schemeClr val="bg1"/>
                </a:solidFill>
                <a:latin typeface="Times New Roman" pitchFamily="-110" charset="0"/>
              </a:rPr>
              <a:t> </a:t>
            </a:r>
            <a:r>
              <a:rPr lang="en-US" sz="1200" b="1" dirty="0">
                <a:solidFill>
                  <a:schemeClr val="bg1"/>
                </a:solidFill>
                <a:latin typeface="Times New Roman" pitchFamily="-110" charset="0"/>
              </a:rPr>
              <a:t>x</a:t>
            </a:r>
            <a:r>
              <a:rPr lang="en-US" sz="1200" b="1" baseline="-25000" dirty="0">
                <a:solidFill>
                  <a:schemeClr val="bg1"/>
                </a:solidFill>
                <a:latin typeface="Times New Roman" pitchFamily="-110" charset="0"/>
              </a:rPr>
              <a:t>B</a:t>
            </a:r>
            <a:r>
              <a:rPr lang="en-US" sz="1200" b="1" dirty="0">
                <a:solidFill>
                  <a:schemeClr val="bg1"/>
                </a:solidFill>
                <a:latin typeface="Times New Roman" pitchFamily="-110" charset="0"/>
              </a:rPr>
              <a:t> = 0.35</a:t>
            </a:r>
          </a:p>
          <a:p>
            <a:pPr eaLnBrk="1" hangingPunct="1"/>
            <a:r>
              <a:rPr lang="en-US" sz="1200" b="1" dirty="0">
                <a:solidFill>
                  <a:schemeClr val="bg1"/>
                </a:solidFill>
                <a:latin typeface="Times New Roman" pitchFamily="-110" charset="0"/>
              </a:rPr>
              <a:t> -</a:t>
            </a:r>
            <a:r>
              <a:rPr lang="en-US" sz="1200" b="1" dirty="0">
                <a:solidFill>
                  <a:schemeClr val="bg1"/>
                </a:solidFill>
                <a:latin typeface="Times New Roman" pitchFamily="-110" charset="0"/>
              </a:rPr>
              <a:t>t</a:t>
            </a:r>
            <a:r>
              <a:rPr lang="en-US" sz="1200" b="1" dirty="0">
                <a:solidFill>
                  <a:schemeClr val="bg1"/>
                </a:solidFill>
                <a:latin typeface="Times New Roman" pitchFamily="-110" charset="0"/>
              </a:rPr>
              <a:t> = 0.25 GeV</a:t>
            </a:r>
            <a:r>
              <a:rPr lang="en-US" sz="1200" b="1" baseline="30000" dirty="0">
                <a:solidFill>
                  <a:schemeClr val="bg1"/>
                </a:solidFill>
                <a:latin typeface="Times New Roman" pitchFamily="-110" charset="0"/>
              </a:rPr>
              <a:t>2 </a:t>
            </a:r>
            <a:endParaRPr lang="en-US" sz="1200" b="1" dirty="0">
              <a:solidFill>
                <a:schemeClr val="bg1"/>
              </a:solidFill>
              <a:latin typeface="Times New Roman" pitchFamily="-110" charset="0"/>
            </a:endParaRPr>
          </a:p>
        </p:txBody>
      </p:sp>
      <p:sp>
        <p:nvSpPr>
          <p:cNvPr id="22" name="Line 10"/>
          <p:cNvSpPr>
            <a:spLocks noChangeShapeType="1"/>
          </p:cNvSpPr>
          <p:nvPr/>
        </p:nvSpPr>
        <p:spPr bwMode="auto">
          <a:xfrm>
            <a:off x="457200" y="1563432"/>
            <a:ext cx="0" cy="4267200"/>
          </a:xfrm>
          <a:prstGeom prst="line">
            <a:avLst/>
          </a:prstGeom>
          <a:noFill/>
          <a:ln w="19050">
            <a:solidFill>
              <a:schemeClr val="bg2"/>
            </a:solidFill>
            <a:round/>
            <a:headEnd/>
            <a:tailEnd/>
          </a:ln>
          <a:effectLst/>
        </p:spPr>
        <p:txBody>
          <a:bodyPr wrap="none" anchor="ctr">
            <a:prstTxWarp prst="textNoShape">
              <a:avLst/>
            </a:prstTxWarp>
          </a:bodyPr>
          <a:lstStyle/>
          <a:p>
            <a:endParaRPr lang="en-US" dirty="0"/>
          </a:p>
        </p:txBody>
      </p:sp>
      <p:sp>
        <p:nvSpPr>
          <p:cNvPr id="24" name="AutoShape 12"/>
          <p:cNvSpPr>
            <a:spLocks noChangeArrowheads="1"/>
          </p:cNvSpPr>
          <p:nvPr/>
        </p:nvSpPr>
        <p:spPr bwMode="auto">
          <a:xfrm>
            <a:off x="2007906" y="3540175"/>
            <a:ext cx="1070595"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a:effectLst/>
        </p:spPr>
        <p:txBody>
          <a:bodyPr wrap="none" anchor="ctr">
            <a:prstTxWarp prst="textNoShape">
              <a:avLst/>
            </a:prstTxWarp>
          </a:bodyPr>
          <a:lstStyle/>
          <a:p>
            <a:endParaRPr lang="en-US" dirty="0"/>
          </a:p>
        </p:txBody>
      </p:sp>
      <p:sp>
        <p:nvSpPr>
          <p:cNvPr id="30" name="Text Box 4"/>
          <p:cNvSpPr txBox="1">
            <a:spLocks noChangeArrowheads="1"/>
          </p:cNvSpPr>
          <p:nvPr/>
        </p:nvSpPr>
        <p:spPr bwMode="auto">
          <a:xfrm>
            <a:off x="1120635" y="4266940"/>
            <a:ext cx="1711465" cy="307777"/>
          </a:xfrm>
          <a:prstGeom prst="rect">
            <a:avLst/>
          </a:prstGeom>
          <a:solidFill>
            <a:srgbClr val="FFFFFF"/>
          </a:solidFill>
          <a:ln w="9525">
            <a:noFill/>
            <a:miter lim="800000"/>
            <a:headEnd/>
            <a:tailEnd/>
          </a:ln>
          <a:effectLst/>
        </p:spPr>
        <p:txBody>
          <a:bodyPr wrap="square">
            <a:prstTxWarp prst="textNoShape">
              <a:avLst/>
            </a:prstTxWarp>
            <a:spAutoFit/>
          </a:bodyPr>
          <a:lstStyle/>
          <a:p>
            <a:pPr eaLnBrk="1" hangingPunct="1"/>
            <a:r>
              <a:rPr lang="en-US" sz="1400" b="1" i="1" dirty="0"/>
              <a:t>Luminosity = 720fb</a:t>
            </a:r>
            <a:r>
              <a:rPr lang="en-US" sz="1400" b="1" i="1" baseline="30000" dirty="0"/>
              <a:t>-</a:t>
            </a:r>
            <a:r>
              <a:rPr lang="en-US" b="1" i="1" baseline="30000" dirty="0" smtClean="0"/>
              <a:t>1</a:t>
            </a:r>
          </a:p>
        </p:txBody>
      </p:sp>
      <p:grpSp>
        <p:nvGrpSpPr>
          <p:cNvPr id="3" name="Group 13"/>
          <p:cNvGrpSpPr>
            <a:grpSpLocks/>
          </p:cNvGrpSpPr>
          <p:nvPr/>
        </p:nvGrpSpPr>
        <p:grpSpPr bwMode="auto">
          <a:xfrm>
            <a:off x="523873" y="2717281"/>
            <a:ext cx="476250" cy="1653329"/>
            <a:chOff x="1476" y="1496"/>
            <a:chExt cx="300" cy="2066"/>
          </a:xfrm>
        </p:grpSpPr>
        <p:sp>
          <p:nvSpPr>
            <p:cNvPr id="32" name="Text Box 14"/>
            <p:cNvSpPr txBox="1">
              <a:spLocks noChangeArrowheads="1"/>
            </p:cNvSpPr>
            <p:nvPr/>
          </p:nvSpPr>
          <p:spPr bwMode="auto">
            <a:xfrm>
              <a:off x="1478" y="2599"/>
              <a:ext cx="270"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-0.1</a:t>
              </a:r>
            </a:p>
          </p:txBody>
        </p:sp>
        <p:sp>
          <p:nvSpPr>
            <p:cNvPr id="33" name="Text Box 15"/>
            <p:cNvSpPr txBox="1">
              <a:spLocks noChangeArrowheads="1"/>
            </p:cNvSpPr>
            <p:nvPr/>
          </p:nvSpPr>
          <p:spPr bwMode="auto">
            <a:xfrm>
              <a:off x="1520" y="2064"/>
              <a:ext cx="256"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0.1</a:t>
              </a:r>
            </a:p>
          </p:txBody>
        </p:sp>
        <p:sp>
          <p:nvSpPr>
            <p:cNvPr id="34" name="Text Box 16"/>
            <p:cNvSpPr txBox="1">
              <a:spLocks noChangeArrowheads="1"/>
            </p:cNvSpPr>
            <p:nvPr/>
          </p:nvSpPr>
          <p:spPr bwMode="auto">
            <a:xfrm>
              <a:off x="1520" y="1760"/>
              <a:ext cx="256"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0.2</a:t>
              </a:r>
            </a:p>
          </p:txBody>
        </p:sp>
        <p:sp>
          <p:nvSpPr>
            <p:cNvPr id="35" name="Text Box 17"/>
            <p:cNvSpPr txBox="1">
              <a:spLocks noChangeArrowheads="1"/>
            </p:cNvSpPr>
            <p:nvPr/>
          </p:nvSpPr>
          <p:spPr bwMode="auto">
            <a:xfrm>
              <a:off x="1520" y="1496"/>
              <a:ext cx="256"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0.3</a:t>
              </a:r>
            </a:p>
          </p:txBody>
        </p:sp>
        <p:sp>
          <p:nvSpPr>
            <p:cNvPr id="36" name="Text Box 18"/>
            <p:cNvSpPr txBox="1">
              <a:spLocks noChangeArrowheads="1"/>
            </p:cNvSpPr>
            <p:nvPr/>
          </p:nvSpPr>
          <p:spPr bwMode="auto">
            <a:xfrm>
              <a:off x="1476" y="2904"/>
              <a:ext cx="270"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-0.2</a:t>
              </a:r>
            </a:p>
          </p:txBody>
        </p:sp>
        <p:sp>
          <p:nvSpPr>
            <p:cNvPr id="37" name="Text Box 19"/>
            <p:cNvSpPr txBox="1">
              <a:spLocks noChangeArrowheads="1"/>
            </p:cNvSpPr>
            <p:nvPr/>
          </p:nvSpPr>
          <p:spPr bwMode="auto">
            <a:xfrm>
              <a:off x="1476" y="3216"/>
              <a:ext cx="270" cy="346"/>
            </a:xfrm>
            <a:prstGeom prst="rect">
              <a:avLst/>
            </a:prstGeom>
            <a:noFill/>
            <a:ln w="9525">
              <a:noFill/>
              <a:miter lim="800000"/>
              <a:headEnd/>
              <a:tailEnd/>
            </a:ln>
            <a:effectLst/>
          </p:spPr>
          <p:txBody>
            <a:bodyPr wrap="square">
              <a:prstTxWarp prst="textNoShape">
                <a:avLst/>
              </a:prstTxWarp>
              <a:spAutoFit/>
            </a:bodyPr>
            <a:lstStyle/>
            <a:p>
              <a:pPr eaLnBrk="1" hangingPunct="1"/>
              <a:r>
                <a:rPr lang="en-US" sz="1200" b="1" dirty="0">
                  <a:latin typeface="Times New Roman" pitchFamily="-110" charset="0"/>
                </a:rPr>
                <a:t>-0.3</a:t>
              </a:r>
            </a:p>
          </p:txBody>
        </p:sp>
        <p:sp>
          <p:nvSpPr>
            <p:cNvPr id="38" name="Text Box 20"/>
            <p:cNvSpPr txBox="1">
              <a:spLocks noChangeArrowheads="1"/>
            </p:cNvSpPr>
            <p:nvPr/>
          </p:nvSpPr>
          <p:spPr bwMode="auto">
            <a:xfrm>
              <a:off x="1584" y="2312"/>
              <a:ext cx="172" cy="385"/>
            </a:xfrm>
            <a:prstGeom prst="rect">
              <a:avLst/>
            </a:prstGeom>
            <a:noFill/>
            <a:ln w="9525">
              <a:noFill/>
              <a:miter lim="800000"/>
              <a:headEnd/>
              <a:tailEnd/>
            </a:ln>
            <a:effectLst/>
          </p:spPr>
          <p:txBody>
            <a:bodyPr wrap="square">
              <a:prstTxWarp prst="textNoShape">
                <a:avLst/>
              </a:prstTxWarp>
              <a:spAutoFit/>
            </a:bodyPr>
            <a:lstStyle/>
            <a:p>
              <a:pPr eaLnBrk="1" hangingPunct="1"/>
              <a:r>
                <a:rPr lang="en-US" sz="1400" b="1" dirty="0">
                  <a:latin typeface="Times New Roman" pitchFamily="-110" charset="0"/>
                </a:rPr>
                <a:t>0</a:t>
              </a:r>
            </a:p>
          </p:txBody>
        </p:sp>
      </p:grpSp>
      <p:graphicFrame>
        <p:nvGraphicFramePr>
          <p:cNvPr id="592898" name="Object 2"/>
          <p:cNvGraphicFramePr>
            <a:graphicFrameLocks noChangeAspect="1"/>
          </p:cNvGraphicFramePr>
          <p:nvPr/>
        </p:nvGraphicFramePr>
        <p:xfrm>
          <a:off x="762000" y="1143000"/>
          <a:ext cx="2593975" cy="769938"/>
        </p:xfrm>
        <a:graphic>
          <a:graphicData uri="http://schemas.openxmlformats.org/presentationml/2006/ole">
            <p:oleObj spid="_x0000_s592898" name="Equation" r:id="rId6" imgW="596900" imgH="177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5E-6 -7.40741E-7 L 0.38959 -0.01759 " pathEditMode="relative" rAng="0" ptsTypes="AA">
                                      <p:cBhvr>
                                        <p:cTn id="12" dur="2000" fill="hold"/>
                                        <p:tgtEl>
                                          <p:spTgt spid="24"/>
                                        </p:tgtEl>
                                        <p:attrNameLst>
                                          <p:attrName>ppt_x</p:attrName>
                                          <p:attrName>ppt_y</p:attrName>
                                        </p:attrNameLst>
                                      </p:cBhvr>
                                      <p:rCtr x="195" y="-9"/>
                                    </p:animMotion>
                                  </p:childTnLst>
                                </p:cTn>
                              </p:par>
                              <p:par>
                                <p:cTn id="13" presetID="55"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66800" y="701675"/>
            <a:ext cx="7543800" cy="1431925"/>
          </a:xfrm>
        </p:spPr>
        <p:txBody>
          <a:bodyPr/>
          <a:lstStyle/>
          <a:p>
            <a:pPr eaLnBrk="1" hangingPunct="1"/>
            <a:r>
              <a:rPr lang="en-US" sz="3600" dirty="0" smtClean="0">
                <a:solidFill>
                  <a:srgbClr val="FFFF00"/>
                </a:solidFill>
                <a:effectLst/>
                <a:latin typeface="Verdana" charset="0"/>
              </a:rPr>
              <a:t>Summary</a:t>
            </a:r>
            <a:r>
              <a:rPr lang="en-US" sz="3600" dirty="0" smtClean="0">
                <a:solidFill>
                  <a:srgbClr val="FFFF00"/>
                </a:solidFill>
                <a:effectLst/>
              </a:rPr>
              <a:t/>
            </a:r>
            <a:br>
              <a:rPr lang="en-US" sz="3600" dirty="0" smtClean="0">
                <a:solidFill>
                  <a:srgbClr val="FFFF00"/>
                </a:solidFill>
                <a:effectLst/>
              </a:rPr>
            </a:br>
            <a:endParaRPr lang="en-US" sz="3600" dirty="0">
              <a:solidFill>
                <a:srgbClr val="FFFF00"/>
              </a:solidFill>
              <a:effectLst/>
            </a:endParaRPr>
          </a:p>
        </p:txBody>
      </p:sp>
      <p:sp>
        <p:nvSpPr>
          <p:cNvPr id="28675" name="Rectangle 3"/>
          <p:cNvSpPr>
            <a:spLocks noGrp="1" noChangeArrowheads="1"/>
          </p:cNvSpPr>
          <p:nvPr>
            <p:ph type="body" idx="1"/>
          </p:nvPr>
        </p:nvSpPr>
        <p:spPr>
          <a:xfrm>
            <a:off x="1066800" y="1828800"/>
            <a:ext cx="7543800" cy="4876800"/>
          </a:xfrm>
        </p:spPr>
        <p:txBody>
          <a:bodyPr/>
          <a:lstStyle/>
          <a:p>
            <a:pPr eaLnBrk="1" hangingPunct="1">
              <a:lnSpc>
                <a:spcPct val="80000"/>
              </a:lnSpc>
              <a:defRPr/>
            </a:pPr>
            <a:r>
              <a:rPr lang="en-US" sz="1600" dirty="0" smtClean="0">
                <a:solidFill>
                  <a:srgbClr val="FFFFFF"/>
                </a:solidFill>
                <a:effectLst/>
                <a:ea typeface="+mn-ea"/>
                <a:cs typeface="+mn-cs"/>
              </a:rPr>
              <a:t>CLAS DVCS results were used for the GPD extraction. This is the first step in 3-D imaging of the </a:t>
            </a:r>
            <a:r>
              <a:rPr lang="en-US" sz="1600" dirty="0" smtClean="0">
                <a:solidFill>
                  <a:srgbClr val="FFFFFF"/>
                </a:solidFill>
                <a:effectLst/>
                <a:ea typeface="+mn-ea"/>
                <a:cs typeface="+mn-cs"/>
              </a:rPr>
              <a:t>nucleon</a:t>
            </a:r>
          </a:p>
          <a:p>
            <a:pPr eaLnBrk="1" hangingPunct="1">
              <a:lnSpc>
                <a:spcPct val="80000"/>
              </a:lnSpc>
              <a:defRPr/>
            </a:pPr>
            <a:r>
              <a:rPr lang="en-US" sz="1600" dirty="0" smtClean="0">
                <a:solidFill>
                  <a:srgbClr val="FFFFFF"/>
                </a:solidFill>
                <a:effectLst/>
                <a:ea typeface="+mn-ea"/>
                <a:cs typeface="+mn-cs"/>
              </a:rPr>
              <a:t>More data coming with H</a:t>
            </a:r>
            <a:r>
              <a:rPr lang="en-US" sz="1600" baseline="-25000" dirty="0" smtClean="0">
                <a:solidFill>
                  <a:srgbClr val="FFFFFF"/>
                </a:solidFill>
                <a:effectLst/>
                <a:ea typeface="+mn-ea"/>
                <a:cs typeface="+mn-cs"/>
              </a:rPr>
              <a:t>2</a:t>
            </a:r>
            <a:r>
              <a:rPr lang="en-US" sz="1600" dirty="0" smtClean="0">
                <a:solidFill>
                  <a:srgbClr val="FFFFFF"/>
                </a:solidFill>
                <a:effectLst/>
                <a:ea typeface="+mn-ea"/>
                <a:cs typeface="+mn-cs"/>
              </a:rPr>
              <a:t> and polarized targets.</a:t>
            </a:r>
            <a:endParaRPr lang="en-US" sz="1600" dirty="0" smtClean="0">
              <a:solidFill>
                <a:srgbClr val="FFFFFF"/>
              </a:solidFill>
              <a:effectLst/>
              <a:ea typeface="+mn-ea"/>
              <a:cs typeface="+mn-cs"/>
            </a:endParaRPr>
          </a:p>
          <a:p>
            <a:r>
              <a:rPr lang="en-US" sz="1600" dirty="0" smtClean="0"/>
              <a:t>The most extensive</a:t>
            </a:r>
            <a:r>
              <a:rPr lang="en-US" sz="1600" dirty="0" smtClean="0"/>
              <a:t> data set </a:t>
            </a:r>
            <a:r>
              <a:rPr lang="en-US" sz="1600" dirty="0" smtClean="0"/>
              <a:t>of </a:t>
            </a:r>
            <a:r>
              <a:rPr lang="en-US" sz="1600" dirty="0" smtClean="0">
                <a:latin typeface="Symbol" charset="2"/>
                <a:cs typeface="Symbol" charset="2"/>
              </a:rPr>
              <a:t>p</a:t>
            </a:r>
            <a:r>
              <a:rPr lang="en-US" sz="1600" baseline="30000" dirty="0" smtClean="0"/>
              <a:t>0</a:t>
            </a:r>
            <a:r>
              <a:rPr lang="en-US" sz="1600" dirty="0" smtClean="0"/>
              <a:t>, </a:t>
            </a:r>
            <a:r>
              <a:rPr lang="en-US" sz="1600" dirty="0" smtClean="0">
                <a:latin typeface="Symbol" charset="2"/>
                <a:cs typeface="Symbol" charset="2"/>
              </a:rPr>
              <a:t>h</a:t>
            </a:r>
            <a:r>
              <a:rPr lang="en-US" sz="1600" dirty="0" smtClean="0">
                <a:latin typeface="Symbol" charset="2"/>
                <a:cs typeface="Symbol" charset="2"/>
              </a:rPr>
              <a:t>, r</a:t>
            </a:r>
            <a:r>
              <a:rPr lang="en-US" sz="1600" baseline="30000" dirty="0" smtClean="0">
                <a:latin typeface="Symbol" charset="2"/>
                <a:cs typeface="Symbol" charset="2"/>
              </a:rPr>
              <a:t>+</a:t>
            </a:r>
            <a:r>
              <a:rPr lang="en-US" sz="1600" dirty="0" smtClean="0">
                <a:latin typeface="Symbol" charset="2"/>
                <a:cs typeface="Symbol" charset="2"/>
              </a:rPr>
              <a:t>,r</a:t>
            </a:r>
            <a:r>
              <a:rPr lang="en-US" sz="1600" baseline="30000" dirty="0" smtClean="0">
                <a:latin typeface="Symbol" charset="2"/>
                <a:cs typeface="Symbol" charset="2"/>
              </a:rPr>
              <a:t>0</a:t>
            </a:r>
            <a:r>
              <a:rPr lang="en-US" sz="1600" dirty="0" smtClean="0">
                <a:latin typeface="Symbol" charset="2"/>
                <a:cs typeface="Symbol" charset="2"/>
              </a:rPr>
              <a:t>,w, </a:t>
            </a:r>
            <a:r>
              <a:rPr lang="en-US" sz="1600" dirty="0" smtClean="0">
                <a:cs typeface="Symbol" charset="2"/>
              </a:rPr>
              <a:t>and</a:t>
            </a:r>
            <a:r>
              <a:rPr lang="en-US" sz="1600" dirty="0" smtClean="0">
                <a:latin typeface="Symbol" charset="2"/>
                <a:cs typeface="Symbol" charset="2"/>
              </a:rPr>
              <a:t> </a:t>
            </a:r>
            <a:r>
              <a:rPr lang="en-US" sz="1600" dirty="0" smtClean="0">
                <a:latin typeface="Symbol" charset="2"/>
                <a:cs typeface="Symbol" charset="2"/>
              </a:rPr>
              <a:t>f</a:t>
            </a:r>
            <a:r>
              <a:rPr lang="en-US" sz="1600" dirty="0" smtClean="0"/>
              <a:t> electroproduction </a:t>
            </a:r>
            <a:r>
              <a:rPr lang="en-US" sz="1600" dirty="0" smtClean="0"/>
              <a:t>  </a:t>
            </a:r>
            <a:r>
              <a:rPr lang="en-US" sz="1600" dirty="0" smtClean="0"/>
              <a:t>to date has been obtained with the CLAS spectrometer</a:t>
            </a:r>
          </a:p>
          <a:p>
            <a:r>
              <a:rPr lang="en-US" sz="1600" dirty="0" smtClean="0"/>
              <a:t>Cross sections and beam-spin asymmetries were extracted in the valence quark </a:t>
            </a:r>
            <a:r>
              <a:rPr lang="en-US" sz="1600" dirty="0" smtClean="0"/>
              <a:t>region</a:t>
            </a:r>
          </a:p>
          <a:p>
            <a:r>
              <a:rPr lang="en-US" sz="1600" dirty="0" smtClean="0"/>
              <a:t>The detailed comparison with the Regge model predictions was done. The model describes the data reasonably well</a:t>
            </a:r>
          </a:p>
          <a:p>
            <a:pPr eaLnBrk="1" hangingPunct="1">
              <a:lnSpc>
                <a:spcPct val="80000"/>
              </a:lnSpc>
              <a:defRPr/>
            </a:pPr>
            <a:r>
              <a:rPr lang="en-US" sz="1600" dirty="0" smtClean="0">
                <a:effectLst/>
                <a:ea typeface="+mn-ea"/>
                <a:cs typeface="+mn-cs"/>
              </a:rPr>
              <a:t>The popular GPD models fail to describe the experimentally measured meson cross sections. The present data provide important input to improve our understanding of these fundamental QCD issues</a:t>
            </a:r>
          </a:p>
          <a:p>
            <a:pPr eaLnBrk="1" hangingPunct="1">
              <a:lnSpc>
                <a:spcPct val="80000"/>
              </a:lnSpc>
              <a:defRPr/>
            </a:pPr>
            <a:r>
              <a:rPr lang="en-US" sz="1600" dirty="0" smtClean="0">
                <a:effectLst/>
                <a:ea typeface="+mn-ea"/>
                <a:cs typeface="+mn-cs"/>
              </a:rPr>
              <a:t> CLAS12 </a:t>
            </a:r>
            <a:r>
              <a:rPr lang="en-US" sz="1600" dirty="0">
                <a:effectLst/>
                <a:ea typeface="+mn-ea"/>
                <a:cs typeface="+mn-cs"/>
              </a:rPr>
              <a:t>will continue the GPD study with broader kinematics at 12 GeV </a:t>
            </a:r>
            <a:r>
              <a:rPr lang="en-US" sz="1600" dirty="0" smtClean="0">
                <a:effectLst/>
                <a:ea typeface="+mn-ea"/>
                <a:cs typeface="+mn-cs"/>
              </a:rPr>
              <a:t>machine</a:t>
            </a:r>
          </a:p>
          <a:p>
            <a:pPr eaLnBrk="1" hangingPunct="1">
              <a:lnSpc>
                <a:spcPct val="80000"/>
              </a:lnSpc>
              <a:buFont typeface="Wingdings" charset="2"/>
              <a:buNone/>
              <a:defRPr/>
            </a:pPr>
            <a:endParaRPr lang="en-US" sz="1600" dirty="0">
              <a:effectLst/>
              <a:ea typeface="+mn-ea"/>
              <a:cs typeface="+mn-cs"/>
            </a:endParaRPr>
          </a:p>
          <a:p>
            <a:pPr eaLnBrk="1" hangingPunct="1">
              <a:lnSpc>
                <a:spcPct val="80000"/>
              </a:lnSpc>
              <a:buFont typeface="Wingdings" charset="2"/>
              <a:buNone/>
              <a:defRPr/>
            </a:pPr>
            <a:endParaRPr lang="en-US" sz="1600" dirty="0">
              <a:effectLst/>
              <a:ea typeface="+mn-ea"/>
              <a:cs typeface="+mn-cs"/>
            </a:endParaRPr>
          </a:p>
          <a:p>
            <a:pPr eaLnBrk="1" hangingPunct="1">
              <a:lnSpc>
                <a:spcPct val="80000"/>
              </a:lnSpc>
              <a:buFont typeface="Wingdings" charset="2"/>
              <a:buNone/>
              <a:defRPr/>
            </a:pPr>
            <a:endParaRPr lang="en-US" sz="1600" dirty="0">
              <a:effectLst/>
              <a:ea typeface="+mn-ea"/>
              <a:cs typeface="+mn-cs"/>
            </a:endParaRPr>
          </a:p>
        </p:txBody>
      </p:sp>
      <p:pic>
        <p:nvPicPr>
          <p:cNvPr id="4" name="Picture 3" descr="clas12.jpg.jpg"/>
          <p:cNvPicPr>
            <a:picLocks noChangeAspect="1"/>
          </p:cNvPicPr>
          <p:nvPr/>
        </p:nvPicPr>
        <p:blipFill>
          <a:blip r:embed="rId2"/>
          <a:stretch>
            <a:fillRect/>
          </a:stretch>
        </p:blipFill>
        <p:spPr>
          <a:xfrm>
            <a:off x="6557368" y="5264150"/>
            <a:ext cx="1519832" cy="1593850"/>
          </a:xfrm>
          <a:prstGeom prst="rect">
            <a:avLst/>
          </a:prstGeom>
        </p:spPr>
      </p:pic>
      <p:pic>
        <p:nvPicPr>
          <p:cNvPr id="5" name="Picture 4" descr="clas6_color"/>
          <p:cNvPicPr>
            <a:picLocks noChangeAspect="1" noChangeArrowheads="1"/>
          </p:cNvPicPr>
          <p:nvPr/>
        </p:nvPicPr>
        <p:blipFill>
          <a:blip r:embed="rId3"/>
          <a:srcRect/>
          <a:stretch>
            <a:fillRect/>
          </a:stretch>
        </p:blipFill>
        <p:spPr bwMode="auto">
          <a:xfrm>
            <a:off x="3276600" y="5257800"/>
            <a:ext cx="1600130" cy="1600200"/>
          </a:xfrm>
          <a:prstGeom prst="rect">
            <a:avLst/>
          </a:prstGeom>
          <a:noFill/>
          <a:ln w="9525">
            <a:noFill/>
            <a:miter lim="800000"/>
            <a:headEnd/>
            <a:tailEnd/>
          </a:ln>
        </p:spPr>
      </p:pic>
      <p:sp>
        <p:nvSpPr>
          <p:cNvPr id="6" name="Right Arrow 5"/>
          <p:cNvSpPr/>
          <p:nvPr/>
        </p:nvSpPr>
        <p:spPr bwMode="auto">
          <a:xfrm>
            <a:off x="5257800" y="5867400"/>
            <a:ext cx="978408" cy="484632"/>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7" name="TextBox 6"/>
          <p:cNvSpPr txBox="1"/>
          <p:nvPr/>
        </p:nvSpPr>
        <p:spPr>
          <a:xfrm>
            <a:off x="5257800" y="5562600"/>
            <a:ext cx="688710" cy="369332"/>
          </a:xfrm>
          <a:prstGeom prst="rect">
            <a:avLst/>
          </a:prstGeom>
          <a:noFill/>
        </p:spPr>
        <p:txBody>
          <a:bodyPr wrap="none" rtlCol="0">
            <a:spAutoFit/>
          </a:bodyPr>
          <a:lstStyle/>
          <a:p>
            <a:r>
              <a:rPr lang="en-US" dirty="0" smtClean="0"/>
              <a:t>2015</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43000" y="52388"/>
            <a:ext cx="6907213" cy="581025"/>
          </a:xfrm>
          <a:prstGeom prst="rect">
            <a:avLst/>
          </a:prstGeom>
          <a:noFill/>
          <a:ln w="9525">
            <a:noFill/>
            <a:miter lim="800000"/>
            <a:headEnd/>
            <a:tailEnd/>
          </a:ln>
        </p:spPr>
        <p:txBody>
          <a:bodyPr>
            <a:prstTxWarp prst="textNoShape">
              <a:avLst/>
            </a:prstTxWarp>
          </a:bodyPr>
          <a:lstStyle/>
          <a:p>
            <a:pPr eaLnBrk="1" hangingPunct="1"/>
            <a:endParaRPr lang="en-US" sz="2400" b="1" dirty="0">
              <a:latin typeface="Times New Roman" charset="0"/>
            </a:endParaRPr>
          </a:p>
        </p:txBody>
      </p:sp>
      <p:grpSp>
        <p:nvGrpSpPr>
          <p:cNvPr id="2" name="Group 3"/>
          <p:cNvGrpSpPr>
            <a:grpSpLocks/>
          </p:cNvGrpSpPr>
          <p:nvPr/>
        </p:nvGrpSpPr>
        <p:grpSpPr bwMode="auto">
          <a:xfrm>
            <a:off x="304800" y="1858963"/>
            <a:ext cx="2514600" cy="4497387"/>
            <a:chOff x="192" y="1171"/>
            <a:chExt cx="1584" cy="2833"/>
          </a:xfrm>
        </p:grpSpPr>
        <p:sp>
          <p:nvSpPr>
            <p:cNvPr id="27674" name="Rectangle 4"/>
            <p:cNvSpPr>
              <a:spLocks noChangeArrowheads="1"/>
            </p:cNvSpPr>
            <p:nvPr/>
          </p:nvSpPr>
          <p:spPr bwMode="auto">
            <a:xfrm>
              <a:off x="336" y="1171"/>
              <a:ext cx="1200" cy="196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p>
          </p:txBody>
        </p:sp>
        <p:sp>
          <p:nvSpPr>
            <p:cNvPr id="27675" name="Text Box 5"/>
            <p:cNvSpPr txBox="1">
              <a:spLocks noChangeArrowheads="1"/>
            </p:cNvSpPr>
            <p:nvPr/>
          </p:nvSpPr>
          <p:spPr bwMode="auto">
            <a:xfrm>
              <a:off x="192" y="3427"/>
              <a:ext cx="1584" cy="577"/>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charset="0"/>
                </a:rPr>
                <a:t>Proton form factors, </a:t>
              </a:r>
              <a:r>
                <a:rPr lang="en-US" dirty="0">
                  <a:solidFill>
                    <a:srgbClr val="FFFF00"/>
                  </a:solidFill>
                  <a:latin typeface="Arial" charset="0"/>
                </a:rPr>
                <a:t>transverse</a:t>
              </a:r>
              <a:r>
                <a:rPr lang="en-US" dirty="0">
                  <a:solidFill>
                    <a:srgbClr val="FF0000"/>
                  </a:solidFill>
                  <a:latin typeface="Arial" charset="0"/>
                </a:rPr>
                <a:t> </a:t>
              </a:r>
              <a:r>
                <a:rPr lang="en-US" dirty="0">
                  <a:latin typeface="Arial" charset="0"/>
                </a:rPr>
                <a:t>charge &amp; current densities</a:t>
              </a:r>
            </a:p>
          </p:txBody>
        </p:sp>
        <p:pic>
          <p:nvPicPr>
            <p:cNvPr id="27676" name="Picture 6" descr="fig02-1"/>
            <p:cNvPicPr>
              <a:picLocks noChangeAspect="1" noChangeArrowheads="1"/>
            </p:cNvPicPr>
            <p:nvPr/>
          </p:nvPicPr>
          <p:blipFill>
            <a:blip r:embed="rId4"/>
            <a:srcRect/>
            <a:stretch>
              <a:fillRect/>
            </a:stretch>
          </p:blipFill>
          <p:spPr bwMode="auto">
            <a:xfrm>
              <a:off x="384" y="1267"/>
              <a:ext cx="1065" cy="1802"/>
            </a:xfrm>
            <a:prstGeom prst="rect">
              <a:avLst/>
            </a:prstGeom>
            <a:noFill/>
            <a:ln w="9525">
              <a:noFill/>
              <a:miter lim="800000"/>
              <a:headEnd/>
              <a:tailEnd/>
            </a:ln>
          </p:spPr>
        </p:pic>
      </p:grpSp>
      <p:grpSp>
        <p:nvGrpSpPr>
          <p:cNvPr id="3" name="Group 7"/>
          <p:cNvGrpSpPr>
            <a:grpSpLocks/>
          </p:cNvGrpSpPr>
          <p:nvPr/>
        </p:nvGrpSpPr>
        <p:grpSpPr bwMode="auto">
          <a:xfrm>
            <a:off x="1670050" y="1187450"/>
            <a:ext cx="6324600" cy="560388"/>
            <a:chOff x="1052" y="748"/>
            <a:chExt cx="3984" cy="353"/>
          </a:xfrm>
        </p:grpSpPr>
        <p:sp>
          <p:nvSpPr>
            <p:cNvPr id="27672" name="Text Box 8"/>
            <p:cNvSpPr txBox="1">
              <a:spLocks noChangeArrowheads="1"/>
            </p:cNvSpPr>
            <p:nvPr/>
          </p:nvSpPr>
          <p:spPr bwMode="auto">
            <a:xfrm>
              <a:off x="1056" y="748"/>
              <a:ext cx="2763" cy="212"/>
            </a:xfrm>
            <a:prstGeom prst="rect">
              <a:avLst/>
            </a:prstGeom>
            <a:noFill/>
            <a:ln w="9525">
              <a:noFill/>
              <a:miter lim="800000"/>
              <a:headEnd/>
              <a:tailEnd/>
            </a:ln>
          </p:spPr>
          <p:txBody>
            <a:bodyPr wrap="none">
              <a:prstTxWarp prst="textNoShape">
                <a:avLst/>
              </a:prstTxWarp>
              <a:spAutoFit/>
            </a:bodyPr>
            <a:lstStyle/>
            <a:p>
              <a:pPr eaLnBrk="1" hangingPunct="1"/>
              <a:r>
                <a:rPr lang="en-US" sz="1600" dirty="0">
                  <a:latin typeface="Arial" charset="0"/>
                </a:rPr>
                <a:t>D. Mueller, X. </a:t>
              </a:r>
              <a:r>
                <a:rPr lang="en-US" sz="1600" dirty="0">
                  <a:latin typeface="Arial" charset="0"/>
                </a:rPr>
                <a:t>Ji</a:t>
              </a:r>
              <a:r>
                <a:rPr lang="en-US" sz="1600" dirty="0">
                  <a:latin typeface="Arial" charset="0"/>
                </a:rPr>
                <a:t>, A. </a:t>
              </a:r>
              <a:r>
                <a:rPr lang="en-US" sz="1600" dirty="0">
                  <a:latin typeface="Arial" charset="0"/>
                </a:rPr>
                <a:t>Radyushkin</a:t>
              </a:r>
              <a:r>
                <a:rPr lang="en-US" sz="1600" dirty="0">
                  <a:latin typeface="Arial" charset="0"/>
                </a:rPr>
                <a:t>, …1994 -1997</a:t>
              </a:r>
              <a:endParaRPr lang="en-US" sz="1600" b="1" dirty="0">
                <a:latin typeface="Arial" charset="0"/>
              </a:endParaRPr>
            </a:p>
          </p:txBody>
        </p:sp>
        <p:sp>
          <p:nvSpPr>
            <p:cNvPr id="27673" name="Text Box 9"/>
            <p:cNvSpPr txBox="1">
              <a:spLocks noChangeArrowheads="1"/>
            </p:cNvSpPr>
            <p:nvPr/>
          </p:nvSpPr>
          <p:spPr bwMode="auto">
            <a:xfrm>
              <a:off x="1052" y="889"/>
              <a:ext cx="3984" cy="212"/>
            </a:xfrm>
            <a:prstGeom prst="rect">
              <a:avLst/>
            </a:prstGeom>
            <a:noFill/>
            <a:ln w="9525">
              <a:noFill/>
              <a:miter lim="800000"/>
              <a:headEnd/>
              <a:tailEnd/>
            </a:ln>
          </p:spPr>
          <p:txBody>
            <a:bodyPr wrap="none">
              <a:prstTxWarp prst="textNoShape">
                <a:avLst/>
              </a:prstTxWarp>
              <a:spAutoFit/>
            </a:bodyPr>
            <a:lstStyle/>
            <a:p>
              <a:pPr eaLnBrk="1" hangingPunct="1"/>
              <a:r>
                <a:rPr lang="en-US" sz="1600" dirty="0">
                  <a:latin typeface="Arial" charset="0"/>
                </a:rPr>
                <a:t>M. </a:t>
              </a:r>
              <a:r>
                <a:rPr lang="en-US" sz="1600" dirty="0">
                  <a:latin typeface="Arial" charset="0"/>
                </a:rPr>
                <a:t>Burkardt</a:t>
              </a:r>
              <a:r>
                <a:rPr lang="en-US" sz="1600" dirty="0">
                  <a:latin typeface="Arial" charset="0"/>
                </a:rPr>
                <a:t>, A. </a:t>
              </a:r>
              <a:r>
                <a:rPr lang="en-US" sz="1600" dirty="0">
                  <a:latin typeface="Arial" charset="0"/>
                </a:rPr>
                <a:t>Belitsky</a:t>
              </a:r>
              <a:r>
                <a:rPr lang="en-US" sz="1600" dirty="0">
                  <a:latin typeface="Arial" charset="0"/>
                </a:rPr>
                <a:t>… Interpretation in impact parameter space  </a:t>
              </a:r>
            </a:p>
          </p:txBody>
        </p:sp>
      </p:grpSp>
      <p:grpSp>
        <p:nvGrpSpPr>
          <p:cNvPr id="4" name="Group 10"/>
          <p:cNvGrpSpPr>
            <a:grpSpLocks/>
          </p:cNvGrpSpPr>
          <p:nvPr/>
        </p:nvGrpSpPr>
        <p:grpSpPr bwMode="auto">
          <a:xfrm>
            <a:off x="6705600" y="1858963"/>
            <a:ext cx="2152650" cy="4994275"/>
            <a:chOff x="4224" y="1171"/>
            <a:chExt cx="1356" cy="3146"/>
          </a:xfrm>
        </p:grpSpPr>
        <p:grpSp>
          <p:nvGrpSpPr>
            <p:cNvPr id="27667" name="Group 11"/>
            <p:cNvGrpSpPr>
              <a:grpSpLocks/>
            </p:cNvGrpSpPr>
            <p:nvPr/>
          </p:nvGrpSpPr>
          <p:grpSpPr bwMode="auto">
            <a:xfrm>
              <a:off x="4224" y="1171"/>
              <a:ext cx="1356" cy="3146"/>
              <a:chOff x="4080" y="720"/>
              <a:chExt cx="1356" cy="3146"/>
            </a:xfrm>
          </p:grpSpPr>
          <p:sp>
            <p:nvSpPr>
              <p:cNvPr id="27669" name="Rectangle 12"/>
              <p:cNvSpPr>
                <a:spLocks noChangeArrowheads="1"/>
              </p:cNvSpPr>
              <p:nvPr/>
            </p:nvSpPr>
            <p:spPr bwMode="auto">
              <a:xfrm>
                <a:off x="4080" y="720"/>
                <a:ext cx="1248" cy="216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endParaRPr lang="en-US" sz="2400" dirty="0">
                  <a:solidFill>
                    <a:schemeClr val="hlink"/>
                  </a:solidFill>
                  <a:latin typeface="Times New Roman" charset="0"/>
                </a:endParaRPr>
              </a:p>
            </p:txBody>
          </p:sp>
          <p:sp>
            <p:nvSpPr>
              <p:cNvPr id="27670" name="Text Box 13"/>
              <p:cNvSpPr txBox="1">
                <a:spLocks noChangeArrowheads="1"/>
              </p:cNvSpPr>
              <p:nvPr/>
            </p:nvSpPr>
            <p:spPr bwMode="auto">
              <a:xfrm>
                <a:off x="4080" y="3116"/>
                <a:ext cx="1356" cy="750"/>
              </a:xfrm>
              <a:prstGeom prst="rect">
                <a:avLst/>
              </a:prstGeom>
              <a:noFill/>
              <a:ln w="9525">
                <a:noFill/>
                <a:miter lim="800000"/>
                <a:headEnd/>
                <a:tailEnd/>
              </a:ln>
            </p:spPr>
            <p:txBody>
              <a:bodyPr wrap="none">
                <a:prstTxWarp prst="textNoShape">
                  <a:avLst/>
                </a:prstTxWarp>
                <a:spAutoFit/>
              </a:bodyPr>
              <a:lstStyle/>
              <a:p>
                <a:pPr eaLnBrk="1" hangingPunct="1"/>
                <a:r>
                  <a:rPr lang="en-US" dirty="0">
                    <a:latin typeface="Arial" charset="0"/>
                  </a:rPr>
                  <a:t>Structure functions,</a:t>
                </a:r>
              </a:p>
              <a:p>
                <a:pPr eaLnBrk="1" hangingPunct="1"/>
                <a:r>
                  <a:rPr lang="en-US" dirty="0">
                    <a:latin typeface="Arial" charset="0"/>
                  </a:rPr>
                  <a:t>quark </a:t>
                </a:r>
                <a:r>
                  <a:rPr lang="en-US" dirty="0">
                    <a:solidFill>
                      <a:srgbClr val="FFFF00"/>
                    </a:solidFill>
                    <a:latin typeface="Arial" charset="0"/>
                  </a:rPr>
                  <a:t>longitudinal</a:t>
                </a:r>
              </a:p>
              <a:p>
                <a:pPr eaLnBrk="1" hangingPunct="1"/>
                <a:r>
                  <a:rPr lang="en-US" dirty="0">
                    <a:latin typeface="Arial" charset="0"/>
                  </a:rPr>
                  <a:t>momentum &amp; spin </a:t>
                </a:r>
              </a:p>
              <a:p>
                <a:pPr eaLnBrk="1" hangingPunct="1"/>
                <a:r>
                  <a:rPr lang="en-US" dirty="0">
                    <a:latin typeface="Arial" charset="0"/>
                  </a:rPr>
                  <a:t>distributions</a:t>
                </a:r>
              </a:p>
            </p:txBody>
          </p:sp>
          <p:pic>
            <p:nvPicPr>
              <p:cNvPr id="27671" name="Picture 14" descr="fig02-2"/>
              <p:cNvPicPr>
                <a:picLocks noChangeAspect="1" noChangeArrowheads="1"/>
              </p:cNvPicPr>
              <p:nvPr/>
            </p:nvPicPr>
            <p:blipFill>
              <a:blip r:embed="rId5"/>
              <a:srcRect/>
              <a:stretch>
                <a:fillRect/>
              </a:stretch>
            </p:blipFill>
            <p:spPr bwMode="auto">
              <a:xfrm>
                <a:off x="4158" y="816"/>
                <a:ext cx="1074" cy="1975"/>
              </a:xfrm>
              <a:prstGeom prst="rect">
                <a:avLst/>
              </a:prstGeom>
              <a:noFill/>
              <a:ln w="9525">
                <a:noFill/>
                <a:miter lim="800000"/>
                <a:headEnd/>
                <a:tailEnd/>
              </a:ln>
            </p:spPr>
          </p:pic>
        </p:grpSp>
        <p:sp>
          <p:nvSpPr>
            <p:cNvPr id="27668" name="Rectangle 15"/>
            <p:cNvSpPr>
              <a:spLocks noChangeArrowheads="1"/>
            </p:cNvSpPr>
            <p:nvPr/>
          </p:nvSpPr>
          <p:spPr bwMode="auto">
            <a:xfrm>
              <a:off x="4512" y="1296"/>
              <a:ext cx="192" cy="192"/>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27654" name="Text Box 16"/>
          <p:cNvSpPr txBox="1">
            <a:spLocks noChangeArrowheads="1"/>
          </p:cNvSpPr>
          <p:nvPr/>
        </p:nvSpPr>
        <p:spPr bwMode="auto">
          <a:xfrm>
            <a:off x="990600" y="244475"/>
            <a:ext cx="7772400" cy="830997"/>
          </a:xfrm>
          <a:prstGeom prst="rect">
            <a:avLst/>
          </a:prstGeom>
          <a:noFill/>
          <a:ln w="9525">
            <a:noFill/>
            <a:miter lim="800000"/>
            <a:headEnd/>
            <a:tailEnd/>
          </a:ln>
        </p:spPr>
        <p:txBody>
          <a:bodyPr>
            <a:prstTxWarp prst="textNoShape">
              <a:avLst/>
            </a:prstTxWarp>
            <a:spAutoFit/>
          </a:bodyPr>
          <a:lstStyle/>
          <a:p>
            <a:pPr eaLnBrk="1" hangingPunct="1"/>
            <a:r>
              <a:rPr lang="en-US" sz="2400" b="1" dirty="0">
                <a:solidFill>
                  <a:srgbClr val="FFFF00"/>
                </a:solidFill>
              </a:rPr>
              <a:t>How are the proton’s charge densities related to its quark momentum distribution? </a:t>
            </a:r>
          </a:p>
        </p:txBody>
      </p:sp>
      <p:grpSp>
        <p:nvGrpSpPr>
          <p:cNvPr id="6" name="Group 17"/>
          <p:cNvGrpSpPr>
            <a:grpSpLocks/>
          </p:cNvGrpSpPr>
          <p:nvPr/>
        </p:nvGrpSpPr>
        <p:grpSpPr bwMode="auto">
          <a:xfrm>
            <a:off x="3505200" y="3124200"/>
            <a:ext cx="1981200" cy="1350963"/>
            <a:chOff x="2208" y="1968"/>
            <a:chExt cx="1248" cy="851"/>
          </a:xfrm>
        </p:grpSpPr>
        <p:sp>
          <p:nvSpPr>
            <p:cNvPr id="27665" name="AutoShape 18"/>
            <p:cNvSpPr>
              <a:spLocks noChangeArrowheads="1"/>
            </p:cNvSpPr>
            <p:nvPr/>
          </p:nvSpPr>
          <p:spPr bwMode="auto">
            <a:xfrm>
              <a:off x="2208" y="1968"/>
              <a:ext cx="1248" cy="336"/>
            </a:xfrm>
            <a:prstGeom prst="leftRightArrow">
              <a:avLst>
                <a:gd name="adj1" fmla="val 50000"/>
                <a:gd name="adj2" fmla="val 74286"/>
              </a:avLst>
            </a:prstGeom>
            <a:solidFill>
              <a:srgbClr val="00E4A8"/>
            </a:solidFill>
            <a:ln w="9525">
              <a:solidFill>
                <a:srgbClr val="000000"/>
              </a:solidFill>
              <a:miter lim="800000"/>
              <a:headEnd/>
              <a:tailEnd/>
            </a:ln>
          </p:spPr>
          <p:txBody>
            <a:bodyPr wrap="none" anchor="ctr">
              <a:prstTxWarp prst="textNoShape">
                <a:avLst/>
              </a:prstTxWarp>
            </a:bodyPr>
            <a:lstStyle/>
            <a:p>
              <a:endParaRPr lang="en-US" dirty="0"/>
            </a:p>
          </p:txBody>
        </p:sp>
        <p:sp>
          <p:nvSpPr>
            <p:cNvPr id="27666" name="Text Box 19"/>
            <p:cNvSpPr txBox="1">
              <a:spLocks noChangeArrowheads="1"/>
            </p:cNvSpPr>
            <p:nvPr/>
          </p:nvSpPr>
          <p:spPr bwMode="auto">
            <a:xfrm>
              <a:off x="2678" y="2448"/>
              <a:ext cx="250" cy="371"/>
            </a:xfrm>
            <a:prstGeom prst="rect">
              <a:avLst/>
            </a:prstGeom>
            <a:solidFill>
              <a:srgbClr val="FFFF00"/>
            </a:solidFill>
            <a:ln w="9525">
              <a:solidFill>
                <a:srgbClr val="000000"/>
              </a:solidFill>
              <a:miter lim="800000"/>
              <a:headEnd/>
              <a:tailEnd/>
            </a:ln>
          </p:spPr>
          <p:txBody>
            <a:bodyPr wrap="none">
              <a:prstTxWarp prst="textNoShape">
                <a:avLst/>
              </a:prstTxWarp>
              <a:spAutoFit/>
            </a:bodyPr>
            <a:lstStyle/>
            <a:p>
              <a:pPr eaLnBrk="1" hangingPunct="1"/>
              <a:r>
                <a:rPr lang="en-US" sz="3200" b="1" dirty="0">
                  <a:solidFill>
                    <a:srgbClr val="FF0000"/>
                  </a:solidFill>
                  <a:latin typeface="Times New Roman" charset="0"/>
                </a:rPr>
                <a:t>?</a:t>
              </a:r>
            </a:p>
          </p:txBody>
        </p:sp>
      </p:grpSp>
      <p:grpSp>
        <p:nvGrpSpPr>
          <p:cNvPr id="7" name="Group 20"/>
          <p:cNvGrpSpPr>
            <a:grpSpLocks/>
          </p:cNvGrpSpPr>
          <p:nvPr/>
        </p:nvGrpSpPr>
        <p:grpSpPr bwMode="auto">
          <a:xfrm>
            <a:off x="2133600" y="2087563"/>
            <a:ext cx="4737100" cy="4765675"/>
            <a:chOff x="1344" y="1315"/>
            <a:chExt cx="2984" cy="3002"/>
          </a:xfrm>
        </p:grpSpPr>
        <p:grpSp>
          <p:nvGrpSpPr>
            <p:cNvPr id="27657" name="Group 21"/>
            <p:cNvGrpSpPr>
              <a:grpSpLocks/>
            </p:cNvGrpSpPr>
            <p:nvPr/>
          </p:nvGrpSpPr>
          <p:grpSpPr bwMode="auto">
            <a:xfrm>
              <a:off x="1344" y="1315"/>
              <a:ext cx="2984" cy="3002"/>
              <a:chOff x="1344" y="1248"/>
              <a:chExt cx="2984" cy="3002"/>
            </a:xfrm>
          </p:grpSpPr>
          <p:sp>
            <p:nvSpPr>
              <p:cNvPr id="27659" name="Rectangle 22"/>
              <p:cNvSpPr>
                <a:spLocks noChangeArrowheads="1"/>
              </p:cNvSpPr>
              <p:nvPr/>
            </p:nvSpPr>
            <p:spPr bwMode="auto">
              <a:xfrm>
                <a:off x="2074" y="1248"/>
                <a:ext cx="1584" cy="2333"/>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endParaRPr lang="en-US" dirty="0"/>
              </a:p>
            </p:txBody>
          </p:sp>
          <p:pic>
            <p:nvPicPr>
              <p:cNvPr id="27660" name="Picture 23" descr="fig02-3"/>
              <p:cNvPicPr>
                <a:picLocks noChangeAspect="1" noChangeArrowheads="1"/>
              </p:cNvPicPr>
              <p:nvPr/>
            </p:nvPicPr>
            <p:blipFill>
              <a:blip r:embed="rId6"/>
              <a:srcRect/>
              <a:stretch>
                <a:fillRect/>
              </a:stretch>
            </p:blipFill>
            <p:spPr bwMode="auto">
              <a:xfrm>
                <a:off x="2154" y="1386"/>
                <a:ext cx="1419" cy="2058"/>
              </a:xfrm>
              <a:prstGeom prst="rect">
                <a:avLst/>
              </a:prstGeom>
              <a:noFill/>
              <a:ln w="9525">
                <a:noFill/>
                <a:miter lim="800000"/>
                <a:headEnd/>
                <a:tailEnd/>
              </a:ln>
            </p:spPr>
          </p:pic>
          <p:grpSp>
            <p:nvGrpSpPr>
              <p:cNvPr id="27661" name="Group 24"/>
              <p:cNvGrpSpPr>
                <a:grpSpLocks/>
              </p:cNvGrpSpPr>
              <p:nvPr/>
            </p:nvGrpSpPr>
            <p:grpSpPr bwMode="auto">
              <a:xfrm>
                <a:off x="1344" y="2588"/>
                <a:ext cx="2984" cy="417"/>
                <a:chOff x="1344" y="1714"/>
                <a:chExt cx="2984" cy="417"/>
              </a:xfrm>
            </p:grpSpPr>
            <p:sp>
              <p:nvSpPr>
                <p:cNvPr id="27663" name="AutoShape 25"/>
                <p:cNvSpPr>
                  <a:spLocks noChangeArrowheads="1"/>
                </p:cNvSpPr>
                <p:nvPr/>
              </p:nvSpPr>
              <p:spPr bwMode="auto">
                <a:xfrm rot="1611983">
                  <a:off x="1344" y="1714"/>
                  <a:ext cx="688" cy="321"/>
                </a:xfrm>
                <a:prstGeom prst="rightArrow">
                  <a:avLst>
                    <a:gd name="adj1" fmla="val 50000"/>
                    <a:gd name="adj2" fmla="val 53583"/>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27664" name="AutoShape 26"/>
                <p:cNvSpPr>
                  <a:spLocks noChangeArrowheads="1"/>
                </p:cNvSpPr>
                <p:nvPr/>
              </p:nvSpPr>
              <p:spPr bwMode="auto">
                <a:xfrm rot="-1783923">
                  <a:off x="3643" y="1811"/>
                  <a:ext cx="685" cy="320"/>
                </a:xfrm>
                <a:prstGeom prst="leftArrow">
                  <a:avLst>
                    <a:gd name="adj1" fmla="val 50000"/>
                    <a:gd name="adj2" fmla="val 5351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grpSp>
          <p:sp>
            <p:nvSpPr>
              <p:cNvPr id="27662" name="Text Box 27"/>
              <p:cNvSpPr txBox="1">
                <a:spLocks noChangeArrowheads="1"/>
              </p:cNvSpPr>
              <p:nvPr/>
            </p:nvSpPr>
            <p:spPr bwMode="auto">
              <a:xfrm>
                <a:off x="1920" y="3673"/>
                <a:ext cx="1988" cy="577"/>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FFFF00"/>
                    </a:solidFill>
                    <a:latin typeface="Arial" charset="0"/>
                  </a:rPr>
                  <a:t>Correlated</a:t>
                </a:r>
                <a:r>
                  <a:rPr lang="en-US" dirty="0">
                    <a:solidFill>
                      <a:srgbClr val="FF0000"/>
                    </a:solidFill>
                    <a:latin typeface="Arial" charset="0"/>
                  </a:rPr>
                  <a:t> </a:t>
                </a:r>
                <a:r>
                  <a:rPr lang="en-US" dirty="0">
                    <a:latin typeface="Arial" charset="0"/>
                  </a:rPr>
                  <a:t>quark momentum </a:t>
                </a:r>
              </a:p>
              <a:p>
                <a:pPr eaLnBrk="1" hangingPunct="1"/>
                <a:r>
                  <a:rPr lang="en-US" dirty="0">
                    <a:latin typeface="Arial" charset="0"/>
                  </a:rPr>
                  <a:t>and </a:t>
                </a:r>
                <a:r>
                  <a:rPr lang="en-US" dirty="0">
                    <a:latin typeface="Arial" charset="0"/>
                  </a:rPr>
                  <a:t>helicity</a:t>
                </a:r>
                <a:r>
                  <a:rPr lang="en-US" dirty="0">
                    <a:latin typeface="Arial" charset="0"/>
                  </a:rPr>
                  <a:t> distributions in </a:t>
                </a:r>
              </a:p>
              <a:p>
                <a:pPr eaLnBrk="1" hangingPunct="1"/>
                <a:r>
                  <a:rPr lang="en-US" dirty="0">
                    <a:latin typeface="Arial" charset="0"/>
                  </a:rPr>
                  <a:t>transverse space - </a:t>
                </a:r>
                <a:r>
                  <a:rPr lang="en-US" dirty="0">
                    <a:solidFill>
                      <a:srgbClr val="FFFF00"/>
                    </a:solidFill>
                    <a:latin typeface="Arial" charset="0"/>
                  </a:rPr>
                  <a:t>GPDs</a:t>
                </a:r>
              </a:p>
            </p:txBody>
          </p:sp>
        </p:grpSp>
        <p:sp>
          <p:nvSpPr>
            <p:cNvPr id="27658" name="Rectangle 28"/>
            <p:cNvSpPr>
              <a:spLocks noChangeArrowheads="1"/>
            </p:cNvSpPr>
            <p:nvPr/>
          </p:nvSpPr>
          <p:spPr bwMode="auto">
            <a:xfrm>
              <a:off x="2677" y="1508"/>
              <a:ext cx="192" cy="144"/>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036638" y="28575"/>
            <a:ext cx="6811962" cy="552450"/>
          </a:xfrm>
          <a:prstGeom prst="rect">
            <a:avLst/>
          </a:prstGeom>
          <a:noFill/>
          <a:ln w="9525">
            <a:noFill/>
            <a:miter lim="800000"/>
            <a:headEnd/>
            <a:tailEnd/>
          </a:ln>
        </p:spPr>
        <p:txBody>
          <a:bodyPr>
            <a:prstTxWarp prst="textNoShape">
              <a:avLst/>
            </a:prstTxWarp>
          </a:bodyPr>
          <a:lstStyle/>
          <a:p>
            <a:endParaRPr lang="en-US" dirty="0"/>
          </a:p>
        </p:txBody>
      </p:sp>
      <p:sp>
        <p:nvSpPr>
          <p:cNvPr id="29699" name="Rectangle 4"/>
          <p:cNvSpPr>
            <a:spLocks noChangeArrowheads="1"/>
          </p:cNvSpPr>
          <p:nvPr/>
        </p:nvSpPr>
        <p:spPr bwMode="auto">
          <a:xfrm>
            <a:off x="911225" y="149225"/>
            <a:ext cx="7571584" cy="49244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3200" b="1" dirty="0">
                <a:solidFill>
                  <a:srgbClr val="FFFF00"/>
                </a:solidFill>
              </a:rPr>
              <a:t>Basic Process – Handbag Mechanism </a:t>
            </a:r>
            <a:endParaRPr lang="en-US" sz="2400" b="1" dirty="0">
              <a:solidFill>
                <a:srgbClr val="FFFF00"/>
              </a:solidFill>
            </a:endParaRPr>
          </a:p>
        </p:txBody>
      </p:sp>
      <p:sp>
        <p:nvSpPr>
          <p:cNvPr id="29700" name="Rectangle 5"/>
          <p:cNvSpPr>
            <a:spLocks noChangeArrowheads="1"/>
          </p:cNvSpPr>
          <p:nvPr/>
        </p:nvSpPr>
        <p:spPr bwMode="auto">
          <a:xfrm>
            <a:off x="5557838" y="46038"/>
            <a:ext cx="125412" cy="595312"/>
          </a:xfrm>
          <a:prstGeom prst="rect">
            <a:avLst/>
          </a:prstGeom>
          <a:noFill/>
          <a:ln w="9525">
            <a:noFill/>
            <a:miter lim="800000"/>
            <a:headEnd/>
            <a:tailEnd/>
          </a:ln>
        </p:spPr>
        <p:txBody>
          <a:bodyPr>
            <a:prstTxWarp prst="textNoShape">
              <a:avLst/>
            </a:prstTxWarp>
          </a:bodyPr>
          <a:lstStyle/>
          <a:p>
            <a:endParaRPr lang="en-US" dirty="0"/>
          </a:p>
        </p:txBody>
      </p:sp>
      <p:sp>
        <p:nvSpPr>
          <p:cNvPr id="29701" name="Rectangle 6"/>
          <p:cNvSpPr>
            <a:spLocks noChangeArrowheads="1"/>
          </p:cNvSpPr>
          <p:nvPr/>
        </p:nvSpPr>
        <p:spPr bwMode="auto">
          <a:xfrm>
            <a:off x="5557838" y="82550"/>
            <a:ext cx="123825" cy="593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3900" dirty="0">
                <a:solidFill>
                  <a:srgbClr val="333399"/>
                </a:solidFill>
                <a:latin typeface="Times New Roman" charset="0"/>
              </a:rPr>
              <a:t> </a:t>
            </a:r>
            <a:endParaRPr lang="en-US" sz="2400" dirty="0"/>
          </a:p>
        </p:txBody>
      </p:sp>
      <p:sp>
        <p:nvSpPr>
          <p:cNvPr id="29702" name="Rectangle 7"/>
          <p:cNvSpPr>
            <a:spLocks noChangeArrowheads="1"/>
          </p:cNvSpPr>
          <p:nvPr/>
        </p:nvSpPr>
        <p:spPr bwMode="auto">
          <a:xfrm>
            <a:off x="1250950" y="3317875"/>
            <a:ext cx="7054850" cy="3844925"/>
          </a:xfrm>
          <a:prstGeom prst="rect">
            <a:avLst/>
          </a:prstGeom>
          <a:noFill/>
          <a:ln w="9525">
            <a:noFill/>
            <a:miter lim="800000"/>
            <a:headEnd/>
            <a:tailEnd/>
          </a:ln>
        </p:spPr>
        <p:txBody>
          <a:bodyPr>
            <a:prstTxWarp prst="textNoShape">
              <a:avLst/>
            </a:prstTxWarp>
          </a:bodyPr>
          <a:lstStyle/>
          <a:p>
            <a:endParaRPr lang="en-US" dirty="0"/>
          </a:p>
        </p:txBody>
      </p:sp>
      <p:sp>
        <p:nvSpPr>
          <p:cNvPr id="29703" name="Text Box 8"/>
          <p:cNvSpPr txBox="1">
            <a:spLocks noChangeArrowheads="1"/>
          </p:cNvSpPr>
          <p:nvPr/>
        </p:nvSpPr>
        <p:spPr bwMode="auto">
          <a:xfrm>
            <a:off x="8137525" y="5480050"/>
            <a:ext cx="452438"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dirty="0">
                <a:latin typeface="Comic Sans MS" charset="0"/>
              </a:rPr>
              <a:t> </a:t>
            </a:r>
            <a:r>
              <a:rPr lang="en-US" sz="1600" dirty="0">
                <a:latin typeface="Comic Sans MS" charset="0"/>
              </a:rPr>
              <a:t>x</a:t>
            </a:r>
            <a:r>
              <a:rPr lang="en-US" sz="1600" baseline="-25000" dirty="0">
                <a:latin typeface="Comic Sans MS" charset="0"/>
              </a:rPr>
              <a:t>B</a:t>
            </a:r>
            <a:endParaRPr lang="en-US" sz="1600" baseline="-25000" dirty="0">
              <a:latin typeface="Comic Sans MS" charset="0"/>
            </a:endParaRPr>
          </a:p>
        </p:txBody>
      </p:sp>
      <p:sp>
        <p:nvSpPr>
          <p:cNvPr id="29704" name="Line 9"/>
          <p:cNvSpPr>
            <a:spLocks noChangeShapeType="1"/>
          </p:cNvSpPr>
          <p:nvPr/>
        </p:nvSpPr>
        <p:spPr bwMode="auto">
          <a:xfrm>
            <a:off x="8094663" y="5861050"/>
            <a:ext cx="533400" cy="0"/>
          </a:xfrm>
          <a:prstGeom prst="line">
            <a:avLst/>
          </a:prstGeom>
          <a:noFill/>
          <a:ln w="28575">
            <a:solidFill>
              <a:schemeClr val="tx1"/>
            </a:solidFill>
            <a:round/>
            <a:headEnd/>
            <a:tailEnd/>
          </a:ln>
        </p:spPr>
        <p:txBody>
          <a:bodyPr>
            <a:prstTxWarp prst="textNoShape">
              <a:avLst/>
            </a:prstTxWarp>
          </a:bodyPr>
          <a:lstStyle/>
          <a:p>
            <a:endParaRPr lang="en-US" dirty="0"/>
          </a:p>
        </p:txBody>
      </p:sp>
      <p:sp>
        <p:nvSpPr>
          <p:cNvPr id="29705" name="Text Box 10"/>
          <p:cNvSpPr txBox="1">
            <a:spLocks noChangeArrowheads="1"/>
          </p:cNvSpPr>
          <p:nvPr/>
        </p:nvSpPr>
        <p:spPr bwMode="auto">
          <a:xfrm>
            <a:off x="8061325" y="5829300"/>
            <a:ext cx="625475" cy="336550"/>
          </a:xfrm>
          <a:prstGeom prst="rect">
            <a:avLst/>
          </a:prstGeom>
          <a:noFill/>
          <a:ln w="9525">
            <a:noFill/>
            <a:miter lim="800000"/>
            <a:headEnd/>
            <a:tailEnd/>
          </a:ln>
        </p:spPr>
        <p:txBody>
          <a:bodyPr>
            <a:prstTxWarp prst="textNoShape">
              <a:avLst/>
            </a:prstTxWarp>
            <a:spAutoFit/>
          </a:bodyPr>
          <a:lstStyle/>
          <a:p>
            <a:pPr algn="ctr" eaLnBrk="1" hangingPunct="1"/>
            <a:r>
              <a:rPr lang="en-US" sz="1600" dirty="0">
                <a:latin typeface="Comic Sans MS" charset="0"/>
              </a:rPr>
              <a:t>2-x</a:t>
            </a:r>
            <a:r>
              <a:rPr lang="en-US" sz="1600" baseline="-25000" dirty="0">
                <a:latin typeface="Comic Sans MS" charset="0"/>
              </a:rPr>
              <a:t>B</a:t>
            </a:r>
          </a:p>
        </p:txBody>
      </p:sp>
      <p:sp>
        <p:nvSpPr>
          <p:cNvPr id="29706" name="Text Box 11"/>
          <p:cNvSpPr txBox="1">
            <a:spLocks noChangeArrowheads="1"/>
          </p:cNvSpPr>
          <p:nvPr/>
        </p:nvSpPr>
        <p:spPr bwMode="auto">
          <a:xfrm>
            <a:off x="7594516" y="5614988"/>
            <a:ext cx="312906" cy="369332"/>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Symbol" charset="2"/>
              </a:rPr>
              <a:t>x</a:t>
            </a:r>
            <a:endParaRPr lang="en-US" b="1" dirty="0">
              <a:latin typeface="Symbol" charset="2"/>
            </a:endParaRPr>
          </a:p>
        </p:txBody>
      </p:sp>
      <p:sp>
        <p:nvSpPr>
          <p:cNvPr id="29707" name="Text Box 12"/>
          <p:cNvSpPr txBox="1">
            <a:spLocks noChangeArrowheads="1"/>
          </p:cNvSpPr>
          <p:nvPr/>
        </p:nvSpPr>
        <p:spPr bwMode="auto">
          <a:xfrm>
            <a:off x="7805738" y="5672138"/>
            <a:ext cx="300037"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dirty="0">
                <a:latin typeface="Times New Roman" charset="0"/>
              </a:rPr>
              <a:t>=</a:t>
            </a:r>
          </a:p>
        </p:txBody>
      </p:sp>
      <p:sp>
        <p:nvSpPr>
          <p:cNvPr id="29709" name="AutoShape 15"/>
          <p:cNvSpPr>
            <a:spLocks noChangeArrowheads="1"/>
          </p:cNvSpPr>
          <p:nvPr/>
        </p:nvSpPr>
        <p:spPr bwMode="auto">
          <a:xfrm>
            <a:off x="228600" y="5824537"/>
            <a:ext cx="609600" cy="500063"/>
          </a:xfrm>
          <a:custGeom>
            <a:avLst/>
            <a:gdLst>
              <a:gd name="T0" fmla="*/ 457200 w 21600"/>
              <a:gd name="T1" fmla="*/ 0 h 21600"/>
              <a:gd name="T2" fmla="*/ 0 w 21600"/>
              <a:gd name="T3" fmla="*/ 250032 h 21600"/>
              <a:gd name="T4" fmla="*/ 457200 w 21600"/>
              <a:gd name="T5" fmla="*/ 500063 h 21600"/>
              <a:gd name="T6" fmla="*/ 609600 w 21600"/>
              <a:gd name="T7" fmla="*/ 250032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F0000"/>
              </a:gs>
            </a:gsLst>
            <a:lin ang="0" scaled="1"/>
          </a:gradFill>
          <a:ln w="12700">
            <a:solidFill>
              <a:srgbClr val="FF0000"/>
            </a:solidFill>
            <a:miter lim="800000"/>
            <a:headEnd type="none" w="sm" len="sm"/>
            <a:tailEnd type="none" w="sm" len="sm"/>
          </a:ln>
        </p:spPr>
        <p:txBody>
          <a:bodyPr wrap="none" anchor="ctr">
            <a:prstTxWarp prst="textNoShape">
              <a:avLst/>
            </a:prstTxWarp>
          </a:bodyPr>
          <a:lstStyle/>
          <a:p>
            <a:endParaRPr lang="en-US" dirty="0"/>
          </a:p>
        </p:txBody>
      </p:sp>
      <p:sp>
        <p:nvSpPr>
          <p:cNvPr id="29710" name="Text Box 18"/>
          <p:cNvSpPr txBox="1">
            <a:spLocks noChangeArrowheads="1"/>
          </p:cNvSpPr>
          <p:nvPr/>
        </p:nvSpPr>
        <p:spPr bwMode="auto">
          <a:xfrm>
            <a:off x="914400" y="1143000"/>
            <a:ext cx="5356229" cy="707886"/>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Times New Roman" charset="0"/>
              </a:rPr>
              <a:t> </a:t>
            </a:r>
            <a:r>
              <a:rPr lang="en-US" sz="2000" dirty="0">
                <a:latin typeface="Comic Sans MS" charset="0"/>
              </a:rPr>
              <a:t>Deeply Virtual Compton Scattering (DVCS</a:t>
            </a:r>
            <a:r>
              <a:rPr lang="en-US" sz="2000" dirty="0" smtClean="0">
                <a:latin typeface="Comic Sans MS" charset="0"/>
              </a:rPr>
              <a:t>)</a:t>
            </a:r>
          </a:p>
          <a:p>
            <a:pPr eaLnBrk="1" hangingPunct="1"/>
            <a:r>
              <a:rPr lang="en-US" sz="2000" dirty="0" smtClean="0">
                <a:latin typeface="Comic Sans MS" charset="0"/>
              </a:rPr>
              <a:t>Deeply Virtual Meson Production (DVMP)</a:t>
            </a:r>
            <a:endParaRPr lang="en-US" sz="2000" dirty="0">
              <a:latin typeface="Comic Sans MS" charset="0"/>
            </a:endParaRPr>
          </a:p>
        </p:txBody>
      </p:sp>
      <p:sp>
        <p:nvSpPr>
          <p:cNvPr id="29711" name="Rectangle 23"/>
          <p:cNvSpPr>
            <a:spLocks noChangeArrowheads="1"/>
          </p:cNvSpPr>
          <p:nvPr/>
        </p:nvSpPr>
        <p:spPr bwMode="auto">
          <a:xfrm>
            <a:off x="3268663" y="4224338"/>
            <a:ext cx="377825" cy="407987"/>
          </a:xfrm>
          <a:prstGeom prst="rect">
            <a:avLst/>
          </a:prstGeom>
          <a:noFill/>
          <a:ln w="9525">
            <a:noFill/>
            <a:miter lim="800000"/>
            <a:headEnd/>
            <a:tailEnd/>
          </a:ln>
        </p:spPr>
        <p:txBody>
          <a:bodyPr>
            <a:prstTxWarp prst="textNoShape">
              <a:avLst/>
            </a:prstTxWarp>
          </a:bodyPr>
          <a:lstStyle/>
          <a:p>
            <a:endParaRPr lang="en-US" dirty="0"/>
          </a:p>
        </p:txBody>
      </p:sp>
      <p:sp>
        <p:nvSpPr>
          <p:cNvPr id="29712" name="Rectangle 24"/>
          <p:cNvSpPr>
            <a:spLocks noChangeArrowheads="1"/>
          </p:cNvSpPr>
          <p:nvPr/>
        </p:nvSpPr>
        <p:spPr bwMode="auto">
          <a:xfrm>
            <a:off x="3486150" y="4283075"/>
            <a:ext cx="115888" cy="322263"/>
          </a:xfrm>
          <a:prstGeom prst="rect">
            <a:avLst/>
          </a:prstGeom>
          <a:noFill/>
          <a:ln w="9525">
            <a:noFill/>
            <a:miter lim="800000"/>
            <a:headEnd/>
            <a:tailEnd/>
          </a:ln>
        </p:spPr>
        <p:txBody>
          <a:bodyPr>
            <a:prstTxWarp prst="textNoShape">
              <a:avLst/>
            </a:prstTxWarp>
          </a:bodyPr>
          <a:lstStyle/>
          <a:p>
            <a:endParaRPr lang="en-US" dirty="0"/>
          </a:p>
        </p:txBody>
      </p:sp>
      <p:sp>
        <p:nvSpPr>
          <p:cNvPr id="29713" name="Text Box 41"/>
          <p:cNvSpPr txBox="1">
            <a:spLocks noChangeArrowheads="1"/>
          </p:cNvSpPr>
          <p:nvPr/>
        </p:nvSpPr>
        <p:spPr bwMode="auto">
          <a:xfrm>
            <a:off x="6759575" y="2057400"/>
            <a:ext cx="2308225" cy="590550"/>
          </a:xfrm>
          <a:prstGeom prst="rect">
            <a:avLst/>
          </a:prstGeom>
          <a:solidFill>
            <a:schemeClr val="bg2"/>
          </a:solidFill>
          <a:ln w="9525">
            <a:solidFill>
              <a:srgbClr val="FFCC00"/>
            </a:solidFill>
            <a:miter lim="800000"/>
            <a:headEnd/>
            <a:tailEnd/>
          </a:ln>
        </p:spPr>
        <p:txBody>
          <a:bodyPr>
            <a:prstTxWarp prst="textNoShape">
              <a:avLst/>
            </a:prstTxWarp>
            <a:spAutoFit/>
          </a:bodyPr>
          <a:lstStyle/>
          <a:p>
            <a:pPr eaLnBrk="1" hangingPunct="1"/>
            <a:r>
              <a:rPr lang="en-US" sz="1600" dirty="0">
                <a:latin typeface="Comic Sans MS" charset="0"/>
              </a:rPr>
              <a:t>x</a:t>
            </a:r>
            <a:r>
              <a:rPr lang="en-US" sz="1600" dirty="0">
                <a:latin typeface="Comic Sans MS" charset="0"/>
              </a:rPr>
              <a:t> – longitudinal quark</a:t>
            </a:r>
          </a:p>
          <a:p>
            <a:pPr eaLnBrk="1" hangingPunct="1"/>
            <a:r>
              <a:rPr lang="en-US" sz="1600" dirty="0">
                <a:latin typeface="Comic Sans MS" charset="0"/>
              </a:rPr>
              <a:t> momentum fraction</a:t>
            </a:r>
          </a:p>
        </p:txBody>
      </p:sp>
      <p:grpSp>
        <p:nvGrpSpPr>
          <p:cNvPr id="2" name="Group 43"/>
          <p:cNvGrpSpPr>
            <a:grpSpLocks/>
          </p:cNvGrpSpPr>
          <p:nvPr/>
        </p:nvGrpSpPr>
        <p:grpSpPr bwMode="auto">
          <a:xfrm>
            <a:off x="6751638" y="3889375"/>
            <a:ext cx="2239962" cy="835025"/>
            <a:chOff x="3936" y="2304"/>
            <a:chExt cx="1411" cy="526"/>
          </a:xfrm>
        </p:grpSpPr>
        <p:sp>
          <p:nvSpPr>
            <p:cNvPr id="29717" name="Text Box 44"/>
            <p:cNvSpPr txBox="1">
              <a:spLocks noChangeArrowheads="1"/>
            </p:cNvSpPr>
            <p:nvPr/>
          </p:nvSpPr>
          <p:spPr bwMode="auto">
            <a:xfrm>
              <a:off x="3936" y="2304"/>
              <a:ext cx="1411" cy="526"/>
            </a:xfrm>
            <a:prstGeom prst="rect">
              <a:avLst/>
            </a:prstGeom>
            <a:solidFill>
              <a:schemeClr val="bg2"/>
            </a:solidFill>
            <a:ln w="9525">
              <a:solidFill>
                <a:srgbClr val="FFCC00"/>
              </a:solidFill>
              <a:miter lim="800000"/>
              <a:headEnd/>
              <a:tailEnd/>
            </a:ln>
          </p:spPr>
          <p:txBody>
            <a:bodyPr wrap="none">
              <a:prstTxWarp prst="textNoShape">
                <a:avLst/>
              </a:prstTxWarp>
              <a:spAutoFit/>
            </a:bodyPr>
            <a:lstStyle/>
            <a:p>
              <a:pPr eaLnBrk="1" hangingPunct="1">
                <a:buFont typeface="Symbol" charset="2"/>
                <a:buNone/>
              </a:pPr>
              <a:r>
                <a:rPr lang="en-US" sz="1600" dirty="0">
                  <a:latin typeface="Comic Sans MS" charset="0"/>
                </a:rPr>
                <a:t>–</a:t>
              </a:r>
              <a:r>
                <a:rPr lang="en-US" sz="1600" dirty="0">
                  <a:latin typeface="Arial" charset="0"/>
                </a:rPr>
                <a:t>t</a:t>
              </a:r>
              <a:r>
                <a:rPr lang="en-US" sz="1600" dirty="0">
                  <a:latin typeface="Comic Sans MS" charset="0"/>
                </a:rPr>
                <a:t> – Fourier conjugate</a:t>
              </a:r>
            </a:p>
            <a:p>
              <a:pPr eaLnBrk="1" hangingPunct="1">
                <a:buFont typeface="Symbol" charset="2"/>
                <a:buNone/>
              </a:pPr>
              <a:r>
                <a:rPr lang="en-US" sz="1600" dirty="0">
                  <a:latin typeface="Comic Sans MS" charset="0"/>
                </a:rPr>
                <a:t>to transverse impact </a:t>
              </a:r>
            </a:p>
            <a:p>
              <a:pPr eaLnBrk="1" hangingPunct="1">
                <a:buFont typeface="Symbol" charset="2"/>
                <a:buNone/>
              </a:pPr>
              <a:r>
                <a:rPr lang="en-US" sz="1600" dirty="0">
                  <a:latin typeface="Comic Sans MS" charset="0"/>
                </a:rPr>
                <a:t>parameter  </a:t>
              </a:r>
            </a:p>
          </p:txBody>
        </p:sp>
        <p:grpSp>
          <p:nvGrpSpPr>
            <p:cNvPr id="3" name="Group 45"/>
            <p:cNvGrpSpPr>
              <a:grpSpLocks/>
            </p:cNvGrpSpPr>
            <p:nvPr/>
          </p:nvGrpSpPr>
          <p:grpSpPr bwMode="auto">
            <a:xfrm>
              <a:off x="3936" y="2352"/>
              <a:ext cx="192" cy="144"/>
              <a:chOff x="480" y="3360"/>
              <a:chExt cx="336" cy="144"/>
            </a:xfrm>
          </p:grpSpPr>
          <p:sp>
            <p:nvSpPr>
              <p:cNvPr id="29719" name="Line 46"/>
              <p:cNvSpPr>
                <a:spLocks noChangeShapeType="1"/>
              </p:cNvSpPr>
              <p:nvPr/>
            </p:nvSpPr>
            <p:spPr bwMode="auto">
              <a:xfrm>
                <a:off x="480" y="3408"/>
                <a:ext cx="48" cy="96"/>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29720" name="Line 47"/>
              <p:cNvSpPr>
                <a:spLocks noChangeShapeType="1"/>
              </p:cNvSpPr>
              <p:nvPr/>
            </p:nvSpPr>
            <p:spPr bwMode="auto">
              <a:xfrm flipH="1">
                <a:off x="528" y="3360"/>
                <a:ext cx="96" cy="144"/>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29721" name="Line 48"/>
              <p:cNvSpPr>
                <a:spLocks noChangeShapeType="1"/>
              </p:cNvSpPr>
              <p:nvPr/>
            </p:nvSpPr>
            <p:spPr bwMode="auto">
              <a:xfrm>
                <a:off x="624" y="3360"/>
                <a:ext cx="192" cy="0"/>
              </a:xfrm>
              <a:prstGeom prst="line">
                <a:avLst/>
              </a:prstGeom>
              <a:noFill/>
              <a:ln w="9525">
                <a:solidFill>
                  <a:schemeClr val="tx1"/>
                </a:solidFill>
                <a:round/>
                <a:headEnd/>
                <a:tailEnd/>
              </a:ln>
            </p:spPr>
            <p:txBody>
              <a:bodyPr>
                <a:prstTxWarp prst="textNoShape">
                  <a:avLst/>
                </a:prstTxWarp>
              </a:bodyPr>
              <a:lstStyle/>
              <a:p>
                <a:endParaRPr lang="en-US" dirty="0"/>
              </a:p>
            </p:txBody>
          </p:sp>
        </p:grpSp>
      </p:grpSp>
      <p:sp>
        <p:nvSpPr>
          <p:cNvPr id="29716" name="Text Box 56"/>
          <p:cNvSpPr txBox="1">
            <a:spLocks noChangeArrowheads="1"/>
          </p:cNvSpPr>
          <p:nvPr/>
        </p:nvSpPr>
        <p:spPr bwMode="auto">
          <a:xfrm>
            <a:off x="6696075" y="3067050"/>
            <a:ext cx="2066925" cy="590550"/>
          </a:xfrm>
          <a:prstGeom prst="rect">
            <a:avLst/>
          </a:prstGeom>
          <a:solidFill>
            <a:schemeClr val="bg2"/>
          </a:solidFill>
          <a:ln w="9525">
            <a:solidFill>
              <a:srgbClr val="FFCC00"/>
            </a:solidFill>
            <a:miter lim="800000"/>
            <a:headEnd/>
            <a:tailEnd/>
          </a:ln>
        </p:spPr>
        <p:txBody>
          <a:bodyPr wrap="none">
            <a:prstTxWarp prst="textNoShape">
              <a:avLst/>
            </a:prstTxWarp>
            <a:spAutoFit/>
          </a:bodyPr>
          <a:lstStyle/>
          <a:p>
            <a:pPr eaLnBrk="1" hangingPunct="1">
              <a:buFont typeface="Symbol" charset="2"/>
              <a:buNone/>
            </a:pPr>
            <a:r>
              <a:rPr lang="en-US" sz="1600" dirty="0">
                <a:latin typeface="Symbol" charset="2"/>
              </a:rPr>
              <a:t>2x</a:t>
            </a:r>
            <a:r>
              <a:rPr lang="en-US" sz="1600" dirty="0">
                <a:latin typeface="Comic Sans MS" charset="0"/>
              </a:rPr>
              <a:t> – longitudinal </a:t>
            </a:r>
          </a:p>
          <a:p>
            <a:pPr eaLnBrk="1" hangingPunct="1">
              <a:buFont typeface="Symbol" charset="2"/>
              <a:buNone/>
            </a:pPr>
            <a:r>
              <a:rPr lang="en-US" sz="1600" dirty="0">
                <a:latin typeface="Comic Sans MS" charset="0"/>
              </a:rPr>
              <a:t>momentum transfer</a:t>
            </a:r>
          </a:p>
        </p:txBody>
      </p:sp>
      <p:grpSp>
        <p:nvGrpSpPr>
          <p:cNvPr id="49" name="Group 48"/>
          <p:cNvGrpSpPr/>
          <p:nvPr/>
        </p:nvGrpSpPr>
        <p:grpSpPr>
          <a:xfrm>
            <a:off x="685800" y="1981200"/>
            <a:ext cx="6505575" cy="4343400"/>
            <a:chOff x="657225" y="2057400"/>
            <a:chExt cx="6505575" cy="4343400"/>
          </a:xfrm>
        </p:grpSpPr>
        <p:grpSp>
          <p:nvGrpSpPr>
            <p:cNvPr id="50" name="Group 26"/>
            <p:cNvGrpSpPr/>
            <p:nvPr/>
          </p:nvGrpSpPr>
          <p:grpSpPr>
            <a:xfrm>
              <a:off x="657225" y="2057400"/>
              <a:ext cx="5791200" cy="3276600"/>
              <a:chOff x="2133600" y="2819400"/>
              <a:chExt cx="4919663" cy="2720975"/>
            </a:xfrm>
          </p:grpSpPr>
          <p:grpSp>
            <p:nvGrpSpPr>
              <p:cNvPr id="52" name="Group 19"/>
              <p:cNvGrpSpPr/>
              <p:nvPr/>
            </p:nvGrpSpPr>
            <p:grpSpPr>
              <a:xfrm>
                <a:off x="2133600" y="2819400"/>
                <a:ext cx="4919663" cy="2720975"/>
                <a:chOff x="2133600" y="3124200"/>
                <a:chExt cx="4919663" cy="2720975"/>
              </a:xfrm>
            </p:grpSpPr>
            <p:grpSp>
              <p:nvGrpSpPr>
                <p:cNvPr id="54" name="Group 29"/>
                <p:cNvGrpSpPr>
                  <a:grpSpLocks/>
                </p:cNvGrpSpPr>
                <p:nvPr/>
              </p:nvGrpSpPr>
              <p:grpSpPr bwMode="auto">
                <a:xfrm>
                  <a:off x="2133600" y="3124200"/>
                  <a:ext cx="4919663" cy="2720975"/>
                  <a:chOff x="263" y="959"/>
                  <a:chExt cx="3099" cy="1714"/>
                </a:xfrm>
              </p:grpSpPr>
              <p:grpSp>
                <p:nvGrpSpPr>
                  <p:cNvPr id="58" name="Group 5"/>
                  <p:cNvGrpSpPr>
                    <a:grpSpLocks/>
                  </p:cNvGrpSpPr>
                  <p:nvPr/>
                </p:nvGrpSpPr>
                <p:grpSpPr bwMode="auto">
                  <a:xfrm>
                    <a:off x="263" y="959"/>
                    <a:ext cx="3099" cy="1714"/>
                    <a:chOff x="288" y="959"/>
                    <a:chExt cx="3099" cy="1714"/>
                  </a:xfrm>
                </p:grpSpPr>
                <p:pic>
                  <p:nvPicPr>
                    <p:cNvPr id="65" name="Picture 6" descr="Schema3diapo"/>
                    <p:cNvPicPr>
                      <a:picLocks noChangeAspect="1" noChangeArrowheads="1"/>
                    </p:cNvPicPr>
                    <p:nvPr/>
                  </p:nvPicPr>
                  <p:blipFill>
                    <a:blip r:embed="rId4"/>
                    <a:srcRect/>
                    <a:stretch>
                      <a:fillRect/>
                    </a:stretch>
                  </p:blipFill>
                  <p:spPr bwMode="auto">
                    <a:xfrm>
                      <a:off x="288" y="959"/>
                      <a:ext cx="2318" cy="1714"/>
                    </a:xfrm>
                    <a:prstGeom prst="rect">
                      <a:avLst/>
                    </a:prstGeom>
                    <a:noFill/>
                    <a:ln w="9525">
                      <a:noFill/>
                      <a:miter lim="800000"/>
                      <a:headEnd/>
                      <a:tailEnd/>
                    </a:ln>
                  </p:spPr>
                </p:pic>
                <p:sp>
                  <p:nvSpPr>
                    <p:cNvPr id="66" name="Text Box 7"/>
                    <p:cNvSpPr txBox="1">
                      <a:spLocks noChangeArrowheads="1"/>
                    </p:cNvSpPr>
                    <p:nvPr/>
                  </p:nvSpPr>
                  <p:spPr bwMode="auto">
                    <a:xfrm>
                      <a:off x="2400" y="1008"/>
                      <a:ext cx="987" cy="193"/>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fr-FR" b="1" dirty="0">
                          <a:solidFill>
                            <a:schemeClr val="hlink"/>
                          </a:solidFill>
                          <a:latin typeface="Symbol" charset="2"/>
                        </a:rPr>
                        <a:t>p</a:t>
                      </a:r>
                      <a:r>
                        <a:rPr lang="fr-FR" b="1" baseline="30000" dirty="0">
                          <a:solidFill>
                            <a:schemeClr val="hlink"/>
                          </a:solidFill>
                          <a:latin typeface="Symbol" charset="2"/>
                        </a:rPr>
                        <a:t>0</a:t>
                      </a:r>
                      <a:r>
                        <a:rPr lang="fr-FR" b="1" dirty="0">
                          <a:solidFill>
                            <a:schemeClr val="hlink"/>
                          </a:solidFill>
                          <a:latin typeface="Symbol" charset="2"/>
                        </a:rPr>
                        <a:t>, h, </a:t>
                      </a:r>
                      <a:r>
                        <a:rPr lang="fr-FR" b="1" dirty="0" smtClean="0">
                          <a:solidFill>
                            <a:schemeClr val="hlink"/>
                          </a:solidFill>
                          <a:latin typeface="Symbol" charset="2"/>
                        </a:rPr>
                        <a:t>r, </a:t>
                      </a:r>
                      <a:r>
                        <a:rPr lang="fr-FR" b="1" dirty="0">
                          <a:solidFill>
                            <a:schemeClr val="hlink"/>
                          </a:solidFill>
                          <a:latin typeface="Symbol" charset="2"/>
                        </a:rPr>
                        <a:t>w, f...</a:t>
                      </a:r>
                      <a:endParaRPr lang="en-US" b="1" dirty="0">
                        <a:solidFill>
                          <a:schemeClr val="hlink"/>
                        </a:solidFill>
                        <a:latin typeface="Symbol" charset="2"/>
                      </a:endParaRPr>
                    </a:p>
                  </p:txBody>
                </p:sp>
              </p:grpSp>
              <p:sp>
                <p:nvSpPr>
                  <p:cNvPr id="59" name="Rectangle 8"/>
                  <p:cNvSpPr>
                    <a:spLocks noChangeArrowheads="1"/>
                  </p:cNvSpPr>
                  <p:nvPr/>
                </p:nvSpPr>
                <p:spPr bwMode="auto">
                  <a:xfrm>
                    <a:off x="460" y="2016"/>
                    <a:ext cx="212" cy="242"/>
                  </a:xfrm>
                  <a:prstGeom prst="rect">
                    <a:avLst/>
                  </a:prstGeom>
                  <a:noFill/>
                  <a:ln w="9525">
                    <a:noFill/>
                    <a:miter lim="800000"/>
                    <a:headEnd/>
                    <a:tailEnd/>
                  </a:ln>
                </p:spPr>
                <p:txBody>
                  <a:bodyPr wrap="square" lIns="92075" tIns="46038" rIns="92075" bIns="46038">
                    <a:prstTxWarp prst="textNoShape">
                      <a:avLst/>
                    </a:prstTxWarp>
                    <a:spAutoFit/>
                  </a:bodyPr>
                  <a:lstStyle/>
                  <a:p>
                    <a:r>
                      <a:rPr lang="fr-FR" sz="2400" b="1" i="1" dirty="0">
                        <a:solidFill>
                          <a:schemeClr val="bg2"/>
                        </a:solidFill>
                        <a:latin typeface="Times" charset="0"/>
                      </a:rPr>
                      <a:t>p</a:t>
                    </a:r>
                  </a:p>
                </p:txBody>
              </p:sp>
              <p:sp>
                <p:nvSpPr>
                  <p:cNvPr id="60" name="Rectangle 9"/>
                  <p:cNvSpPr>
                    <a:spLocks noChangeArrowheads="1"/>
                  </p:cNvSpPr>
                  <p:nvPr/>
                </p:nvSpPr>
                <p:spPr bwMode="auto">
                  <a:xfrm>
                    <a:off x="2140" y="2064"/>
                    <a:ext cx="276" cy="242"/>
                  </a:xfrm>
                  <a:prstGeom prst="rect">
                    <a:avLst/>
                  </a:prstGeom>
                  <a:noFill/>
                  <a:ln w="9525">
                    <a:noFill/>
                    <a:miter lim="800000"/>
                    <a:headEnd/>
                    <a:tailEnd/>
                  </a:ln>
                </p:spPr>
                <p:txBody>
                  <a:bodyPr wrap="square" lIns="92075" tIns="46038" rIns="92075" bIns="46038">
                    <a:prstTxWarp prst="textNoShape">
                      <a:avLst/>
                    </a:prstTxWarp>
                    <a:spAutoFit/>
                  </a:bodyPr>
                  <a:lstStyle/>
                  <a:p>
                    <a:r>
                      <a:rPr lang="fr-FR" sz="2400" b="1" i="1" dirty="0">
                        <a:solidFill>
                          <a:schemeClr val="bg2"/>
                        </a:solidFill>
                        <a:latin typeface="Times" charset="0"/>
                      </a:rPr>
                      <a:t>p’</a:t>
                    </a:r>
                  </a:p>
                </p:txBody>
              </p:sp>
              <p:sp>
                <p:nvSpPr>
                  <p:cNvPr id="61" name="Rectangle 10"/>
                  <p:cNvSpPr>
                    <a:spLocks noChangeArrowheads="1"/>
                  </p:cNvSpPr>
                  <p:nvPr/>
                </p:nvSpPr>
                <p:spPr bwMode="auto">
                  <a:xfrm>
                    <a:off x="508" y="1152"/>
                    <a:ext cx="344" cy="242"/>
                  </a:xfrm>
                  <a:prstGeom prst="rect">
                    <a:avLst/>
                  </a:prstGeom>
                  <a:noFill/>
                  <a:ln w="9525">
                    <a:noFill/>
                    <a:miter lim="800000"/>
                    <a:headEnd/>
                    <a:tailEnd/>
                  </a:ln>
                </p:spPr>
                <p:txBody>
                  <a:bodyPr wrap="square" lIns="92075" tIns="46038" rIns="92075" bIns="46038">
                    <a:prstTxWarp prst="textNoShape">
                      <a:avLst/>
                    </a:prstTxWarp>
                    <a:spAutoFit/>
                  </a:bodyPr>
                  <a:lstStyle/>
                  <a:p>
                    <a:r>
                      <a:rPr lang="fr-FR" sz="2400" b="1" dirty="0">
                        <a:solidFill>
                          <a:schemeClr val="bg2"/>
                        </a:solidFill>
                        <a:latin typeface="Symbol" charset="2"/>
                      </a:rPr>
                      <a:t>g</a:t>
                    </a:r>
                    <a:r>
                      <a:rPr lang="fr-FR" sz="2400" b="1" baseline="30000" dirty="0">
                        <a:solidFill>
                          <a:schemeClr val="bg2"/>
                        </a:solidFill>
                        <a:latin typeface="Symbol" charset="2"/>
                      </a:rPr>
                      <a:t>*</a:t>
                    </a:r>
                    <a:r>
                      <a:rPr lang="fr-FR" sz="2400" b="1" baseline="-25000" dirty="0">
                        <a:solidFill>
                          <a:schemeClr val="bg2"/>
                        </a:solidFill>
                        <a:latin typeface="Times New Roman" charset="0"/>
                      </a:rPr>
                      <a:t>L</a:t>
                    </a:r>
                  </a:p>
                </p:txBody>
              </p:sp>
              <p:sp>
                <p:nvSpPr>
                  <p:cNvPr id="62" name="Text Box 11"/>
                  <p:cNvSpPr txBox="1">
                    <a:spLocks noChangeArrowheads="1"/>
                  </p:cNvSpPr>
                  <p:nvPr/>
                </p:nvSpPr>
                <p:spPr bwMode="auto">
                  <a:xfrm>
                    <a:off x="1742" y="1199"/>
                    <a:ext cx="406" cy="209"/>
                  </a:xfrm>
                  <a:prstGeom prst="rect">
                    <a:avLst/>
                  </a:prstGeom>
                  <a:noFill/>
                  <a:ln w="9525">
                    <a:noFill/>
                    <a:miter lim="800000"/>
                    <a:headEnd/>
                    <a:tailEnd/>
                  </a:ln>
                </p:spPr>
                <p:txBody>
                  <a:bodyPr wrap="square">
                    <a:prstTxWarp prst="textNoShape">
                      <a:avLst/>
                    </a:prstTxWarp>
                    <a:spAutoFit/>
                  </a:bodyPr>
                  <a:lstStyle/>
                  <a:p>
                    <a:pPr eaLnBrk="1" hangingPunct="1"/>
                    <a:r>
                      <a:rPr lang="fr-FR" sz="2000" b="1" dirty="0">
                        <a:solidFill>
                          <a:schemeClr val="bg2"/>
                        </a:solidFill>
                        <a:latin typeface="Symbol" charset="2"/>
                      </a:rPr>
                      <a:t>F</a:t>
                    </a:r>
                    <a:r>
                      <a:rPr lang="fr-FR" sz="2000" b="1" dirty="0">
                        <a:solidFill>
                          <a:schemeClr val="bg2"/>
                        </a:solidFill>
                        <a:latin typeface="Times New Roman" charset="0"/>
                      </a:rPr>
                      <a:t>(</a:t>
                    </a:r>
                    <a:r>
                      <a:rPr lang="fr-FR" sz="2000" b="1" i="1" dirty="0">
                        <a:solidFill>
                          <a:schemeClr val="bg2"/>
                        </a:solidFill>
                        <a:latin typeface="Times New Roman" charset="0"/>
                      </a:rPr>
                      <a:t>z</a:t>
                    </a:r>
                    <a:r>
                      <a:rPr lang="fr-FR" sz="2000" b="1" dirty="0">
                        <a:solidFill>
                          <a:schemeClr val="bg2"/>
                        </a:solidFill>
                        <a:latin typeface="Times New Roman" charset="0"/>
                      </a:rPr>
                      <a:t>)</a:t>
                    </a:r>
                  </a:p>
                </p:txBody>
              </p:sp>
              <p:sp>
                <p:nvSpPr>
                  <p:cNvPr id="63" name="Text Box 13"/>
                  <p:cNvSpPr txBox="1">
                    <a:spLocks noChangeArrowheads="1"/>
                  </p:cNvSpPr>
                  <p:nvPr/>
                </p:nvSpPr>
                <p:spPr bwMode="auto">
                  <a:xfrm>
                    <a:off x="1104" y="1056"/>
                    <a:ext cx="576" cy="241"/>
                  </a:xfrm>
                  <a:prstGeom prst="rect">
                    <a:avLst/>
                  </a:prstGeom>
                  <a:noFill/>
                  <a:ln w="9525">
                    <a:noFill/>
                    <a:miter lim="800000"/>
                    <a:headEnd/>
                    <a:tailEnd/>
                  </a:ln>
                </p:spPr>
                <p:txBody>
                  <a:bodyPr wrap="square">
                    <a:prstTxWarp prst="textNoShape">
                      <a:avLst/>
                    </a:prstTxWarp>
                    <a:spAutoFit/>
                  </a:bodyPr>
                  <a:lstStyle/>
                  <a:p>
                    <a:pPr eaLnBrk="1" hangingPunct="1"/>
                    <a:r>
                      <a:rPr lang="fr-FR" sz="2400" b="1" i="1" dirty="0">
                        <a:solidFill>
                          <a:schemeClr val="bg2"/>
                        </a:solidFill>
                        <a:latin typeface="Symbol" charset="2"/>
                      </a:rPr>
                      <a:t>-2x</a:t>
                    </a:r>
                  </a:p>
                </p:txBody>
              </p:sp>
              <p:sp>
                <p:nvSpPr>
                  <p:cNvPr id="64" name="Text Box 12"/>
                  <p:cNvSpPr txBox="1">
                    <a:spLocks noChangeArrowheads="1"/>
                  </p:cNvSpPr>
                  <p:nvPr/>
                </p:nvSpPr>
                <p:spPr bwMode="auto">
                  <a:xfrm>
                    <a:off x="1776" y="1583"/>
                    <a:ext cx="576" cy="241"/>
                  </a:xfrm>
                  <a:prstGeom prst="rect">
                    <a:avLst/>
                  </a:prstGeom>
                  <a:noFill/>
                  <a:ln w="9525">
                    <a:noFill/>
                    <a:miter lim="800000"/>
                    <a:headEnd/>
                    <a:tailEnd/>
                  </a:ln>
                </p:spPr>
                <p:txBody>
                  <a:bodyPr wrap="square">
                    <a:prstTxWarp prst="textNoShape">
                      <a:avLst/>
                    </a:prstTxWarp>
                    <a:spAutoFit/>
                  </a:bodyPr>
                  <a:lstStyle/>
                  <a:p>
                    <a:pPr eaLnBrk="1" hangingPunct="1"/>
                    <a:r>
                      <a:rPr lang="fr-FR" sz="2400" b="1" i="1" dirty="0">
                        <a:solidFill>
                          <a:schemeClr val="bg2"/>
                        </a:solidFill>
                        <a:latin typeface="Times New Roman" charset="0"/>
                      </a:rPr>
                      <a:t>x-</a:t>
                    </a:r>
                    <a:r>
                      <a:rPr lang="fr-FR" sz="2400" b="1" i="1" dirty="0">
                        <a:solidFill>
                          <a:schemeClr val="bg2"/>
                        </a:solidFill>
                        <a:latin typeface="Symbol" charset="2"/>
                      </a:rPr>
                      <a:t>x</a:t>
                    </a:r>
                    <a:endParaRPr lang="fr-FR" sz="2400" b="1" i="1" dirty="0">
                      <a:solidFill>
                        <a:schemeClr val="bg2"/>
                      </a:solidFill>
                      <a:latin typeface="Symbol" charset="2"/>
                    </a:endParaRPr>
                  </a:p>
                </p:txBody>
              </p:sp>
            </p:grpSp>
            <p:grpSp>
              <p:nvGrpSpPr>
                <p:cNvPr id="55" name="Group 14"/>
                <p:cNvGrpSpPr>
                  <a:grpSpLocks/>
                </p:cNvGrpSpPr>
                <p:nvPr/>
              </p:nvGrpSpPr>
              <p:grpSpPr bwMode="auto">
                <a:xfrm>
                  <a:off x="4259270" y="3354388"/>
                  <a:ext cx="504826" cy="598488"/>
                  <a:chOff x="2198" y="3578"/>
                  <a:chExt cx="318" cy="377"/>
                </a:xfrm>
              </p:grpSpPr>
              <p:sp>
                <p:nvSpPr>
                  <p:cNvPr id="56" name="Text Box 15"/>
                  <p:cNvSpPr txBox="1">
                    <a:spLocks noChangeArrowheads="1"/>
                  </p:cNvSpPr>
                  <p:nvPr/>
                </p:nvSpPr>
                <p:spPr bwMode="auto">
                  <a:xfrm>
                    <a:off x="2198" y="3578"/>
                    <a:ext cx="191" cy="241"/>
                  </a:xfrm>
                  <a:prstGeom prst="rect">
                    <a:avLst/>
                  </a:prstGeom>
                  <a:noFill/>
                  <a:ln w="12700">
                    <a:noFill/>
                    <a:miter lim="800000"/>
                    <a:headEnd type="none" w="sm" len="sm"/>
                    <a:tailEnd type="none" w="sm" len="sm"/>
                  </a:ln>
                </p:spPr>
                <p:txBody>
                  <a:bodyPr wrap="square">
                    <a:prstTxWarp prst="textNoShape">
                      <a:avLst/>
                    </a:prstTxWarp>
                    <a:spAutoFit/>
                  </a:bodyPr>
                  <a:lstStyle/>
                  <a:p>
                    <a:pPr defTabSz="762000"/>
                    <a:r>
                      <a:rPr lang="fr-FR" sz="2400" b="1" i="1" dirty="0">
                        <a:solidFill>
                          <a:schemeClr val="bg2"/>
                        </a:solidFill>
                        <a:latin typeface="Times New Roman" charset="0"/>
                      </a:rPr>
                      <a:t>z</a:t>
                    </a:r>
                    <a:endParaRPr lang="fr-FR" sz="2400" i="1" dirty="0">
                      <a:solidFill>
                        <a:schemeClr val="bg2"/>
                      </a:solidFill>
                      <a:latin typeface="Times New Roman" charset="0"/>
                    </a:endParaRPr>
                  </a:p>
                </p:txBody>
              </p:sp>
              <p:sp>
                <p:nvSpPr>
                  <p:cNvPr id="57" name="Text Box 16"/>
                  <p:cNvSpPr txBox="1">
                    <a:spLocks noChangeArrowheads="1"/>
                  </p:cNvSpPr>
                  <p:nvPr/>
                </p:nvSpPr>
                <p:spPr bwMode="auto">
                  <a:xfrm>
                    <a:off x="2400" y="3667"/>
                    <a:ext cx="116" cy="288"/>
                  </a:xfrm>
                  <a:prstGeom prst="rect">
                    <a:avLst/>
                  </a:prstGeom>
                  <a:noFill/>
                  <a:ln w="12700">
                    <a:noFill/>
                    <a:miter lim="800000"/>
                    <a:headEnd type="none" w="sm" len="sm"/>
                    <a:tailEnd type="none" w="sm" len="sm"/>
                  </a:ln>
                </p:spPr>
                <p:txBody>
                  <a:bodyPr wrap="square">
                    <a:prstTxWarp prst="textNoShape">
                      <a:avLst/>
                    </a:prstTxWarp>
                    <a:spAutoFit/>
                  </a:bodyPr>
                  <a:lstStyle/>
                  <a:p>
                    <a:pPr defTabSz="762000"/>
                    <a:endParaRPr lang="fr-FR" sz="2400" i="1" dirty="0">
                      <a:solidFill>
                        <a:schemeClr val="bg2"/>
                      </a:solidFill>
                      <a:latin typeface="Times New Roman" charset="0"/>
                    </a:endParaRPr>
                  </a:p>
                </p:txBody>
              </p:sp>
            </p:grpSp>
          </p:grpSp>
          <p:sp>
            <p:nvSpPr>
              <p:cNvPr id="53" name="Text Box 17"/>
              <p:cNvSpPr txBox="1">
                <a:spLocks noChangeArrowheads="1"/>
              </p:cNvSpPr>
              <p:nvPr/>
            </p:nvSpPr>
            <p:spPr bwMode="auto">
              <a:xfrm>
                <a:off x="2438400" y="3886200"/>
                <a:ext cx="838200" cy="383379"/>
              </a:xfrm>
              <a:prstGeom prst="rect">
                <a:avLst/>
              </a:prstGeom>
              <a:noFill/>
              <a:ln w="9525">
                <a:noFill/>
                <a:miter lim="800000"/>
                <a:headEnd/>
                <a:tailEnd/>
              </a:ln>
            </p:spPr>
            <p:txBody>
              <a:bodyPr wrap="square">
                <a:prstTxWarp prst="textNoShape">
                  <a:avLst/>
                </a:prstTxWarp>
                <a:spAutoFit/>
              </a:bodyPr>
              <a:lstStyle/>
              <a:p>
                <a:pPr eaLnBrk="1" hangingPunct="1"/>
                <a:r>
                  <a:rPr lang="fr-FR" sz="2400" b="1" i="1" dirty="0">
                    <a:solidFill>
                      <a:schemeClr val="bg2"/>
                    </a:solidFill>
                    <a:latin typeface="Times New Roman" charset="0"/>
                  </a:rPr>
                  <a:t>x+</a:t>
                </a:r>
                <a:r>
                  <a:rPr lang="fr-FR" sz="2400" b="1" i="1" dirty="0">
                    <a:solidFill>
                      <a:schemeClr val="bg2"/>
                    </a:solidFill>
                    <a:latin typeface="Symbol" charset="2"/>
                  </a:rPr>
                  <a:t>x</a:t>
                </a:r>
                <a:endParaRPr lang="fr-FR" sz="2400" b="1" i="1" dirty="0">
                  <a:solidFill>
                    <a:schemeClr val="bg2"/>
                  </a:solidFill>
                  <a:latin typeface="Symbol" charset="2"/>
                </a:endParaRPr>
              </a:p>
            </p:txBody>
          </p:sp>
        </p:grpSp>
        <p:sp>
          <p:nvSpPr>
            <p:cNvPr id="51" name="Text Box 14"/>
            <p:cNvSpPr txBox="1">
              <a:spLocks noChangeArrowheads="1"/>
            </p:cNvSpPr>
            <p:nvPr/>
          </p:nvSpPr>
          <p:spPr bwMode="auto">
            <a:xfrm>
              <a:off x="962025" y="5754469"/>
              <a:ext cx="6200775" cy="646331"/>
            </a:xfrm>
            <a:prstGeom prst="rect">
              <a:avLst/>
            </a:prstGeom>
            <a:solidFill>
              <a:srgbClr val="0000FF"/>
            </a:solidFill>
            <a:ln w="9525">
              <a:solidFill>
                <a:schemeClr val="tx1"/>
              </a:solidFill>
              <a:miter lim="800000"/>
              <a:headEnd/>
              <a:tailEnd/>
            </a:ln>
          </p:spPr>
          <p:txBody>
            <a:bodyPr>
              <a:prstTxWarp prst="textNoShape">
                <a:avLst/>
              </a:prstTxWarp>
              <a:spAutoFit/>
            </a:bodyPr>
            <a:lstStyle/>
            <a:p>
              <a:r>
                <a:rPr lang="en-US" dirty="0" smtClean="0">
                  <a:solidFill>
                    <a:srgbClr val="FFFF00"/>
                  </a:solidFill>
                  <a:latin typeface="Comic Sans MS" charset="0"/>
                </a:rPr>
                <a:t>DVMP: Factorization theorem proven ONLY for </a:t>
              </a:r>
              <a:r>
                <a:rPr lang="en-US" dirty="0" smtClean="0">
                  <a:solidFill>
                    <a:srgbClr val="FFFF00"/>
                  </a:solidFill>
                  <a:latin typeface="Symbol" charset="2"/>
                  <a:cs typeface="Symbol" charset="2"/>
                </a:rPr>
                <a:t>s</a:t>
              </a:r>
              <a:r>
                <a:rPr lang="en-US" baseline="-25000" dirty="0" smtClean="0">
                  <a:solidFill>
                    <a:srgbClr val="FFFF00"/>
                  </a:solidFill>
                  <a:latin typeface="Comic Sans MS" charset="0"/>
                </a:rPr>
                <a:t>L</a:t>
              </a:r>
              <a:endParaRPr lang="en-US" baseline="-25000" dirty="0" smtClean="0">
                <a:solidFill>
                  <a:srgbClr val="FFFF00"/>
                </a:solidFill>
                <a:latin typeface="Comic Sans MS" charset="0"/>
              </a:endParaRPr>
            </a:p>
            <a:p>
              <a:r>
                <a:rPr lang="en-US" dirty="0" smtClean="0">
                  <a:solidFill>
                    <a:srgbClr val="FFFF00"/>
                  </a:solidFill>
                  <a:latin typeface="Comic Sans MS" charset="0"/>
                </a:rPr>
                <a:t>One more unknown </a:t>
              </a:r>
              <a:r>
                <a:rPr lang="en-US" dirty="0" smtClean="0">
                  <a:solidFill>
                    <a:srgbClr val="FFFF00"/>
                  </a:solidFill>
                  <a:latin typeface="Comic Sans MS" charset="0"/>
                </a:rPr>
                <a:t>meson distribution amplitude </a:t>
              </a:r>
              <a:r>
                <a:rPr lang="en-US" dirty="0" smtClean="0">
                  <a:solidFill>
                    <a:srgbClr val="FFFF00"/>
                  </a:solidFill>
                  <a:latin typeface="Symbol" charset="2"/>
                  <a:cs typeface="Symbol" charset="2"/>
                </a:rPr>
                <a:t>F</a:t>
              </a:r>
              <a:r>
                <a:rPr lang="en-US" dirty="0" smtClean="0">
                  <a:solidFill>
                    <a:srgbClr val="FFFF00"/>
                  </a:solidFill>
                  <a:latin typeface="Comic Sans MS" charset="0"/>
                </a:rPr>
                <a:t>(z</a:t>
              </a:r>
              <a:r>
                <a:rPr lang="en-US" dirty="0" smtClean="0">
                  <a:solidFill>
                    <a:srgbClr val="FFFF00"/>
                  </a:solidFill>
                  <a:latin typeface="Comic Sans MS" charset="0"/>
                </a:rPr>
                <a:t>)</a:t>
              </a:r>
              <a:endParaRPr lang="en-US" dirty="0" smtClean="0">
                <a:solidFill>
                  <a:srgbClr val="FFFF00"/>
                </a:solidFill>
                <a:latin typeface="Comic Sans MS" charset="0"/>
              </a:endParaRPr>
            </a:p>
          </p:txBody>
        </p:sp>
      </p:grpSp>
      <p:grpSp>
        <p:nvGrpSpPr>
          <p:cNvPr id="71" name="Group 70"/>
          <p:cNvGrpSpPr/>
          <p:nvPr/>
        </p:nvGrpSpPr>
        <p:grpSpPr>
          <a:xfrm>
            <a:off x="990600" y="2057400"/>
            <a:ext cx="6200775" cy="4343400"/>
            <a:chOff x="990600" y="2057400"/>
            <a:chExt cx="6200775" cy="4343400"/>
          </a:xfrm>
        </p:grpSpPr>
        <p:sp>
          <p:nvSpPr>
            <p:cNvPr id="72" name="Text Box 14"/>
            <p:cNvSpPr txBox="1">
              <a:spLocks noChangeArrowheads="1"/>
            </p:cNvSpPr>
            <p:nvPr/>
          </p:nvSpPr>
          <p:spPr bwMode="auto">
            <a:xfrm>
              <a:off x="990600" y="5719762"/>
              <a:ext cx="6200775" cy="681038"/>
            </a:xfrm>
            <a:prstGeom prst="rect">
              <a:avLst/>
            </a:prstGeom>
            <a:solidFill>
              <a:srgbClr val="0000FF"/>
            </a:solidFill>
            <a:ln w="9525">
              <a:solidFill>
                <a:schemeClr val="tx1"/>
              </a:solidFill>
              <a:miter lim="800000"/>
              <a:headEnd/>
              <a:tailEnd/>
            </a:ln>
          </p:spPr>
          <p:txBody>
            <a:bodyPr>
              <a:prstTxWarp prst="textNoShape">
                <a:avLst/>
              </a:prstTxWarp>
              <a:spAutoFit/>
            </a:bodyPr>
            <a:lstStyle/>
            <a:p>
              <a:r>
                <a:rPr lang="en-US" dirty="0">
                  <a:solidFill>
                    <a:srgbClr val="FFFF00"/>
                  </a:solidFill>
                  <a:latin typeface="Comic Sans MS" charset="0"/>
                </a:rPr>
                <a:t>GPDs depend on 3 variables, e.g. </a:t>
              </a:r>
              <a:r>
                <a:rPr lang="en-US" sz="2000" i="1" dirty="0">
                  <a:solidFill>
                    <a:srgbClr val="FFFF00"/>
                  </a:solidFill>
                  <a:latin typeface="Times New Roman" charset="0"/>
                </a:rPr>
                <a:t>H(x</a:t>
              </a:r>
              <a:r>
                <a:rPr lang="en-US" sz="2000" i="1" dirty="0">
                  <a:solidFill>
                    <a:srgbClr val="FFFF00"/>
                  </a:solidFill>
                  <a:latin typeface="Times New Roman" charset="0"/>
                </a:rPr>
                <a:t>, </a:t>
              </a:r>
              <a:r>
                <a:rPr lang="en-US" sz="2000" i="1" dirty="0">
                  <a:solidFill>
                    <a:srgbClr val="FFFF00"/>
                  </a:solidFill>
                  <a:latin typeface="Symbol" charset="2"/>
                </a:rPr>
                <a:t>x</a:t>
              </a:r>
              <a:r>
                <a:rPr lang="en-US" sz="2000" i="1" dirty="0">
                  <a:solidFill>
                    <a:srgbClr val="FFFF00"/>
                  </a:solidFill>
                  <a:latin typeface="Times New Roman" charset="0"/>
                </a:rPr>
                <a:t>, </a:t>
              </a:r>
              <a:r>
                <a:rPr lang="en-US" sz="2000" i="1" dirty="0">
                  <a:solidFill>
                    <a:srgbClr val="FFFF00"/>
                  </a:solidFill>
                  <a:latin typeface="Times New Roman" charset="0"/>
                </a:rPr>
                <a:t>t</a:t>
              </a:r>
              <a:r>
                <a:rPr lang="en-US" sz="2000" i="1" dirty="0">
                  <a:solidFill>
                    <a:srgbClr val="FFFF00"/>
                  </a:solidFill>
                  <a:latin typeface="Times New Roman" charset="0"/>
                </a:rPr>
                <a:t>).</a:t>
              </a:r>
              <a:r>
                <a:rPr lang="en-US" dirty="0">
                  <a:solidFill>
                    <a:srgbClr val="FFFF00"/>
                  </a:solidFill>
                  <a:latin typeface="Comic Sans MS" charset="0"/>
                </a:rPr>
                <a:t> They probe </a:t>
              </a:r>
            </a:p>
            <a:p>
              <a:r>
                <a:rPr lang="en-US" dirty="0">
                  <a:solidFill>
                    <a:srgbClr val="FFFF00"/>
                  </a:solidFill>
                  <a:latin typeface="Comic Sans MS" charset="0"/>
                </a:rPr>
                <a:t>the quark structure at the amplitude level.</a:t>
              </a:r>
            </a:p>
          </p:txBody>
        </p:sp>
        <p:pic>
          <p:nvPicPr>
            <p:cNvPr id="73" name="Picture 2"/>
            <p:cNvPicPr>
              <a:picLocks noChangeAspect="1" noChangeArrowheads="1"/>
            </p:cNvPicPr>
            <p:nvPr/>
          </p:nvPicPr>
          <p:blipFill>
            <a:blip r:embed="rId5">
              <a:alphaModFix/>
            </a:blip>
            <a:srcRect/>
            <a:stretch>
              <a:fillRect/>
            </a:stretch>
          </p:blipFill>
          <p:spPr bwMode="auto">
            <a:xfrm>
              <a:off x="990600" y="2057400"/>
              <a:ext cx="5553075" cy="2781300"/>
            </a:xfrm>
            <a:prstGeom prst="rect">
              <a:avLst/>
            </a:prstGeom>
            <a:noFill/>
            <a:ln w="9525">
              <a:noFill/>
              <a:miter lim="800000"/>
              <a:headEnd/>
              <a:tailEnd/>
            </a:ln>
            <a:effec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24200" y="990600"/>
            <a:ext cx="2590800" cy="762000"/>
            <a:chOff x="2112" y="576"/>
            <a:chExt cx="1632" cy="480"/>
          </a:xfrm>
        </p:grpSpPr>
        <p:grpSp>
          <p:nvGrpSpPr>
            <p:cNvPr id="3" name="Group 3"/>
            <p:cNvGrpSpPr>
              <a:grpSpLocks/>
            </p:cNvGrpSpPr>
            <p:nvPr/>
          </p:nvGrpSpPr>
          <p:grpSpPr bwMode="auto">
            <a:xfrm>
              <a:off x="2240" y="576"/>
              <a:ext cx="1426" cy="426"/>
              <a:chOff x="2240" y="672"/>
              <a:chExt cx="1426" cy="426"/>
            </a:xfrm>
          </p:grpSpPr>
          <p:sp>
            <p:nvSpPr>
              <p:cNvPr id="45095" name="Text Box 4"/>
              <p:cNvSpPr txBox="1">
                <a:spLocks noChangeArrowheads="1"/>
              </p:cNvSpPr>
              <p:nvPr/>
            </p:nvSpPr>
            <p:spPr bwMode="auto">
              <a:xfrm>
                <a:off x="2240" y="795"/>
                <a:ext cx="371" cy="231"/>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Comic Sans MS" charset="0"/>
                  </a:rPr>
                  <a:t>A =</a:t>
                </a:r>
              </a:p>
            </p:txBody>
          </p:sp>
          <p:grpSp>
            <p:nvGrpSpPr>
              <p:cNvPr id="4" name="Group 5"/>
              <p:cNvGrpSpPr>
                <a:grpSpLocks/>
              </p:cNvGrpSpPr>
              <p:nvPr/>
            </p:nvGrpSpPr>
            <p:grpSpPr bwMode="auto">
              <a:xfrm>
                <a:off x="3375" y="694"/>
                <a:ext cx="291" cy="404"/>
                <a:chOff x="2975" y="501"/>
                <a:chExt cx="291" cy="404"/>
              </a:xfrm>
            </p:grpSpPr>
            <p:sp>
              <p:nvSpPr>
                <p:cNvPr id="45100" name="Text Box 6"/>
                <p:cNvSpPr txBox="1">
                  <a:spLocks noChangeArrowheads="1"/>
                </p:cNvSpPr>
                <p:nvPr/>
              </p:nvSpPr>
              <p:spPr bwMode="auto">
                <a:xfrm>
                  <a:off x="2975" y="501"/>
                  <a:ext cx="291" cy="404"/>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Symbol" charset="2"/>
                    </a:rPr>
                    <a:t>Ds</a:t>
                  </a:r>
                </a:p>
                <a:p>
                  <a:pPr algn="ctr" eaLnBrk="1" hangingPunct="1"/>
                  <a:r>
                    <a:rPr lang="en-US" b="1" dirty="0">
                      <a:latin typeface="Symbol" charset="2"/>
                    </a:rPr>
                    <a:t>2s</a:t>
                  </a:r>
                </a:p>
              </p:txBody>
            </p:sp>
            <p:sp>
              <p:nvSpPr>
                <p:cNvPr id="45101" name="Line 7"/>
                <p:cNvSpPr>
                  <a:spLocks noChangeShapeType="1"/>
                </p:cNvSpPr>
                <p:nvPr/>
              </p:nvSpPr>
              <p:spPr bwMode="auto">
                <a:xfrm>
                  <a:off x="2976" y="720"/>
                  <a:ext cx="288" cy="0"/>
                </a:xfrm>
                <a:prstGeom prst="line">
                  <a:avLst/>
                </a:prstGeom>
                <a:noFill/>
                <a:ln w="19050">
                  <a:solidFill>
                    <a:schemeClr val="tx1"/>
                  </a:solidFill>
                  <a:round/>
                  <a:headEnd/>
                  <a:tailEnd/>
                </a:ln>
              </p:spPr>
              <p:txBody>
                <a:bodyPr>
                  <a:prstTxWarp prst="textNoShape">
                    <a:avLst/>
                  </a:prstTxWarp>
                </a:bodyPr>
                <a:lstStyle/>
                <a:p>
                  <a:endParaRPr lang="en-US" dirty="0"/>
                </a:p>
              </p:txBody>
            </p:sp>
          </p:grpSp>
          <p:sp>
            <p:nvSpPr>
              <p:cNvPr id="45097" name="Text Box 8"/>
              <p:cNvSpPr txBox="1">
                <a:spLocks noChangeArrowheads="1"/>
              </p:cNvSpPr>
              <p:nvPr/>
            </p:nvSpPr>
            <p:spPr bwMode="auto">
              <a:xfrm>
                <a:off x="2595" y="672"/>
                <a:ext cx="553" cy="407"/>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Symbol" charset="2"/>
                  </a:rPr>
                  <a:t>s</a:t>
                </a:r>
                <a:r>
                  <a:rPr lang="en-US" b="1" baseline="30000" dirty="0">
                    <a:latin typeface="Symbol" charset="2"/>
                  </a:rPr>
                  <a:t>+</a:t>
                </a:r>
                <a:r>
                  <a:rPr lang="en-US" b="1" dirty="0">
                    <a:latin typeface="Symbol" charset="2"/>
                  </a:rPr>
                  <a:t> - </a:t>
                </a:r>
                <a:r>
                  <a:rPr lang="en-US" b="1" dirty="0">
                    <a:latin typeface="Symbol" charset="2"/>
                  </a:rPr>
                  <a:t>s</a:t>
                </a:r>
                <a:r>
                  <a:rPr lang="en-US" b="1" baseline="30000" dirty="0">
                    <a:latin typeface="Symbol" charset="2"/>
                  </a:rPr>
                  <a:t>-</a:t>
                </a:r>
              </a:p>
              <a:p>
                <a:pPr algn="ctr" eaLnBrk="1" hangingPunct="1"/>
                <a:r>
                  <a:rPr lang="en-US" b="1" dirty="0">
                    <a:latin typeface="Symbol" charset="2"/>
                  </a:rPr>
                  <a:t>s</a:t>
                </a:r>
                <a:r>
                  <a:rPr lang="en-US" b="1" baseline="30000" dirty="0">
                    <a:latin typeface="Symbol" charset="2"/>
                  </a:rPr>
                  <a:t>+</a:t>
                </a:r>
                <a:r>
                  <a:rPr lang="en-US" b="1" dirty="0">
                    <a:latin typeface="Symbol" charset="2"/>
                  </a:rPr>
                  <a:t> + </a:t>
                </a:r>
                <a:r>
                  <a:rPr lang="en-US" b="1" dirty="0">
                    <a:latin typeface="Symbol" charset="2"/>
                  </a:rPr>
                  <a:t>s</a:t>
                </a:r>
                <a:r>
                  <a:rPr lang="en-US" b="1" baseline="30000" dirty="0">
                    <a:latin typeface="Symbol" charset="2"/>
                  </a:rPr>
                  <a:t>-</a:t>
                </a:r>
              </a:p>
            </p:txBody>
          </p:sp>
          <p:sp>
            <p:nvSpPr>
              <p:cNvPr id="45098" name="Line 9"/>
              <p:cNvSpPr>
                <a:spLocks noChangeShapeType="1"/>
              </p:cNvSpPr>
              <p:nvPr/>
            </p:nvSpPr>
            <p:spPr bwMode="auto">
              <a:xfrm>
                <a:off x="2592" y="913"/>
                <a:ext cx="528" cy="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45099" name="Text Box 10"/>
              <p:cNvSpPr txBox="1">
                <a:spLocks noChangeArrowheads="1"/>
              </p:cNvSpPr>
              <p:nvPr/>
            </p:nvSpPr>
            <p:spPr bwMode="auto">
              <a:xfrm>
                <a:off x="3162" y="814"/>
                <a:ext cx="204" cy="231"/>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Comic Sans MS" charset="0"/>
                  </a:rPr>
                  <a:t>=</a:t>
                </a:r>
              </a:p>
            </p:txBody>
          </p:sp>
        </p:grpSp>
        <p:sp>
          <p:nvSpPr>
            <p:cNvPr id="45094" name="Rectangle 11"/>
            <p:cNvSpPr>
              <a:spLocks noChangeArrowheads="1"/>
            </p:cNvSpPr>
            <p:nvPr/>
          </p:nvSpPr>
          <p:spPr bwMode="auto">
            <a:xfrm>
              <a:off x="2112" y="576"/>
              <a:ext cx="1632" cy="48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grpSp>
      <p:sp>
        <p:nvSpPr>
          <p:cNvPr id="45059" name="Text Box 12"/>
          <p:cNvSpPr txBox="1">
            <a:spLocks noChangeArrowheads="1"/>
          </p:cNvSpPr>
          <p:nvPr/>
        </p:nvSpPr>
        <p:spPr bwMode="auto">
          <a:xfrm>
            <a:off x="914400" y="106363"/>
            <a:ext cx="81534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dirty="0">
                <a:solidFill>
                  <a:srgbClr val="FFFF00"/>
                </a:solidFill>
              </a:rPr>
              <a:t>Measuring GPDs through polarization</a:t>
            </a:r>
          </a:p>
        </p:txBody>
      </p:sp>
      <p:grpSp>
        <p:nvGrpSpPr>
          <p:cNvPr id="5" name="Group 13"/>
          <p:cNvGrpSpPr>
            <a:grpSpLocks/>
          </p:cNvGrpSpPr>
          <p:nvPr/>
        </p:nvGrpSpPr>
        <p:grpSpPr bwMode="auto">
          <a:xfrm>
            <a:off x="415925" y="5267325"/>
            <a:ext cx="8462963" cy="981075"/>
            <a:chOff x="262" y="3318"/>
            <a:chExt cx="5331" cy="618"/>
          </a:xfrm>
        </p:grpSpPr>
        <p:sp>
          <p:nvSpPr>
            <p:cNvPr id="45086" name="Text Box 14"/>
            <p:cNvSpPr txBox="1">
              <a:spLocks noChangeArrowheads="1"/>
            </p:cNvSpPr>
            <p:nvPr/>
          </p:nvSpPr>
          <p:spPr bwMode="auto">
            <a:xfrm>
              <a:off x="262" y="3318"/>
              <a:ext cx="2509" cy="233"/>
            </a:xfrm>
            <a:prstGeom prst="rect">
              <a:avLst/>
            </a:prstGeom>
            <a:noFill/>
            <a:ln w="9525">
              <a:noFill/>
              <a:miter lim="800000"/>
              <a:headEnd/>
              <a:tailEnd/>
            </a:ln>
          </p:spPr>
          <p:txBody>
            <a:bodyPr wrap="none">
              <a:prstTxWarp prst="textNoShape">
                <a:avLst/>
              </a:prstTxWarp>
              <a:spAutoFit/>
            </a:bodyPr>
            <a:lstStyle/>
            <a:p>
              <a:pPr algn="ctr" eaLnBrk="1" hangingPunct="1"/>
              <a:r>
                <a:rPr lang="en-US" dirty="0">
                  <a:latin typeface="Arial" charset="0"/>
                </a:rPr>
                <a:t>Unpolarized</a:t>
              </a:r>
              <a:r>
                <a:rPr lang="en-US" dirty="0">
                  <a:latin typeface="Arial" charset="0"/>
                </a:rPr>
                <a:t> beam, transverse target:</a:t>
              </a:r>
            </a:p>
          </p:txBody>
        </p:sp>
        <p:sp>
          <p:nvSpPr>
            <p:cNvPr id="45087" name="Rectangle 15"/>
            <p:cNvSpPr>
              <a:spLocks noChangeArrowheads="1"/>
            </p:cNvSpPr>
            <p:nvPr/>
          </p:nvSpPr>
          <p:spPr bwMode="auto">
            <a:xfrm>
              <a:off x="384" y="3600"/>
              <a:ext cx="2496" cy="336"/>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dirty="0"/>
            </a:p>
          </p:txBody>
        </p:sp>
        <p:sp>
          <p:nvSpPr>
            <p:cNvPr id="45088" name="Text Box 16"/>
            <p:cNvSpPr txBox="1">
              <a:spLocks noChangeArrowheads="1"/>
            </p:cNvSpPr>
            <p:nvPr/>
          </p:nvSpPr>
          <p:spPr bwMode="auto">
            <a:xfrm>
              <a:off x="288" y="3644"/>
              <a:ext cx="2427" cy="252"/>
            </a:xfrm>
            <a:prstGeom prst="rect">
              <a:avLst/>
            </a:prstGeom>
            <a:noFill/>
            <a:ln w="9525">
              <a:noFill/>
              <a:miter lim="800000"/>
              <a:headEnd/>
              <a:tailEnd/>
            </a:ln>
          </p:spPr>
          <p:txBody>
            <a:bodyPr wrap="none">
              <a:prstTxWarp prst="textNoShape">
                <a:avLst/>
              </a:prstTxWarp>
              <a:spAutoFit/>
            </a:bodyPr>
            <a:lstStyle/>
            <a:p>
              <a:pPr eaLnBrk="1" hangingPunct="1"/>
              <a:r>
                <a:rPr lang="en-US" b="1" dirty="0">
                  <a:latin typeface="Symbol" charset="2"/>
                </a:rPr>
                <a:t>Ds</a:t>
              </a:r>
              <a:r>
                <a:rPr lang="en-US" b="1" baseline="-25000" dirty="0">
                  <a:latin typeface="Comic Sans MS" charset="0"/>
                </a:rPr>
                <a:t>UT</a:t>
              </a:r>
              <a:r>
                <a:rPr lang="en-US" b="1" dirty="0">
                  <a:latin typeface="Symbol" charset="2"/>
                </a:rPr>
                <a:t> </a:t>
              </a:r>
              <a:r>
                <a:rPr lang="en-US" dirty="0"/>
                <a:t>~</a:t>
              </a:r>
              <a:r>
                <a:rPr lang="en-US" dirty="0" smtClean="0"/>
                <a:t> </a:t>
              </a:r>
              <a:r>
                <a:rPr lang="en-US" dirty="0" smtClean="0">
                  <a:solidFill>
                    <a:srgbClr val="FFFF00"/>
                  </a:solidFill>
                </a:rPr>
                <a:t>cos</a:t>
              </a:r>
              <a:r>
                <a:rPr lang="en-US" b="1" dirty="0" smtClean="0">
                  <a:solidFill>
                    <a:srgbClr val="FFFF00"/>
                  </a:solidFill>
                  <a:latin typeface="Symbol" charset="2"/>
                </a:rPr>
                <a:t>f</a:t>
              </a:r>
              <a:r>
                <a:rPr lang="en-US" dirty="0"/>
                <a:t>{k(F</a:t>
              </a:r>
              <a:r>
                <a:rPr lang="en-US" baseline="-25000" dirty="0"/>
                <a:t>2</a:t>
              </a:r>
              <a:r>
                <a:rPr lang="en-US" sz="2000" i="1" dirty="0">
                  <a:solidFill>
                    <a:srgbClr val="FFFF00"/>
                  </a:solidFill>
                  <a:latin typeface="Times New Roman" charset="0"/>
                  <a:ea typeface="Arial Unicode MS" charset="0"/>
                  <a:cs typeface="Arial Unicode MS" charset="0"/>
                </a:rPr>
                <a:t>H</a:t>
              </a:r>
              <a:r>
                <a:rPr lang="en-US" dirty="0">
                  <a:latin typeface="Times New Roman" charset="0"/>
                </a:rPr>
                <a:t> – </a:t>
              </a:r>
              <a:r>
                <a:rPr lang="en-US" dirty="0">
                  <a:latin typeface="Arial" charset="0"/>
                </a:rPr>
                <a:t>F</a:t>
              </a:r>
              <a:r>
                <a:rPr lang="en-US" baseline="-25000" dirty="0">
                  <a:latin typeface="Arial" charset="0"/>
                </a:rPr>
                <a:t>1</a:t>
              </a:r>
              <a:r>
                <a:rPr lang="en-US" sz="2000" i="1" dirty="0">
                  <a:solidFill>
                    <a:srgbClr val="FFFF00"/>
                  </a:solidFill>
                  <a:latin typeface="Times New Roman" charset="0"/>
                </a:rPr>
                <a:t>E</a:t>
              </a:r>
              <a:r>
                <a:rPr lang="en-US" dirty="0">
                  <a:latin typeface="Times New Roman" charset="0"/>
                </a:rPr>
                <a:t>) </a:t>
              </a:r>
              <a:r>
                <a:rPr lang="en-US" dirty="0"/>
                <a:t>+ ….</a:t>
              </a:r>
              <a:r>
                <a:rPr lang="en-US" dirty="0">
                  <a:latin typeface="Symbol" charset="2"/>
                </a:rPr>
                <a:t>.</a:t>
              </a:r>
              <a:r>
                <a:rPr lang="en-US" baseline="30000" dirty="0">
                  <a:latin typeface="Times New Roman" charset="0"/>
                </a:rPr>
                <a:t> </a:t>
              </a:r>
              <a:r>
                <a:rPr lang="en-US" dirty="0"/>
                <a:t>}</a:t>
              </a:r>
              <a:r>
                <a:rPr lang="en-US" dirty="0"/>
                <a:t>d</a:t>
              </a:r>
              <a:r>
                <a:rPr lang="en-US" b="1" dirty="0">
                  <a:latin typeface="Symbol" charset="2"/>
                </a:rPr>
                <a:t>f</a:t>
              </a:r>
              <a:endParaRPr lang="en-US" b="1" dirty="0"/>
            </a:p>
          </p:txBody>
        </p:sp>
        <p:sp>
          <p:nvSpPr>
            <p:cNvPr id="45091" name="AutoShape 19"/>
            <p:cNvSpPr>
              <a:spLocks noChangeArrowheads="1"/>
            </p:cNvSpPr>
            <p:nvPr/>
          </p:nvSpPr>
          <p:spPr bwMode="auto">
            <a:xfrm>
              <a:off x="3792" y="3648"/>
              <a:ext cx="392" cy="240"/>
            </a:xfrm>
            <a:custGeom>
              <a:avLst/>
              <a:gdLst>
                <a:gd name="T0" fmla="*/ 294 w 21600"/>
                <a:gd name="T1" fmla="*/ 0 h 21600"/>
                <a:gd name="T2" fmla="*/ 0 w 21600"/>
                <a:gd name="T3" fmla="*/ 120 h 21600"/>
                <a:gd name="T4" fmla="*/ 294 w 21600"/>
                <a:gd name="T5" fmla="*/ 240 h 21600"/>
                <a:gd name="T6" fmla="*/ 392 w 21600"/>
                <a:gd name="T7" fmla="*/ 120 h 21600"/>
                <a:gd name="T8" fmla="*/ 3 60000 65536"/>
                <a:gd name="T9" fmla="*/ 2 60000 65536"/>
                <a:gd name="T10" fmla="*/ 1 60000 65536"/>
                <a:gd name="T11" fmla="*/ 0 60000 65536"/>
                <a:gd name="T12" fmla="*/ 3361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dirty="0"/>
            </a:p>
          </p:txBody>
        </p:sp>
        <p:sp>
          <p:nvSpPr>
            <p:cNvPr id="45092" name="Text Box 20"/>
            <p:cNvSpPr txBox="1">
              <a:spLocks noChangeArrowheads="1"/>
            </p:cNvSpPr>
            <p:nvPr/>
          </p:nvSpPr>
          <p:spPr bwMode="auto">
            <a:xfrm>
              <a:off x="4398" y="3596"/>
              <a:ext cx="1195" cy="291"/>
            </a:xfrm>
            <a:prstGeom prst="rect">
              <a:avLst/>
            </a:prstGeom>
            <a:noFill/>
            <a:ln w="9525">
              <a:noFill/>
              <a:miter lim="800000"/>
              <a:headEnd/>
              <a:tailEnd/>
            </a:ln>
          </p:spPr>
          <p:txBody>
            <a:bodyPr wrap="none">
              <a:prstTxWarp prst="textNoShape">
                <a:avLst/>
              </a:prstTxWarp>
              <a:spAutoFit/>
            </a:bodyPr>
            <a:lstStyle/>
            <a:p>
              <a:pPr algn="ctr" eaLnBrk="1" hangingPunct="1"/>
              <a:r>
                <a:rPr lang="en-US" sz="2400" i="1" dirty="0">
                  <a:solidFill>
                    <a:srgbClr val="FFFF00"/>
                  </a:solidFill>
                  <a:latin typeface="Times New Roman" charset="0"/>
                </a:rPr>
                <a:t>H</a:t>
              </a:r>
              <a:r>
                <a:rPr lang="en-US" sz="2400" i="1" dirty="0">
                  <a:solidFill>
                    <a:srgbClr val="FFFF00"/>
                  </a:solidFill>
                  <a:latin typeface="Arial" charset="0"/>
                </a:rPr>
                <a:t>(</a:t>
              </a:r>
              <a:r>
                <a:rPr lang="en-US" sz="2400" i="1" dirty="0">
                  <a:solidFill>
                    <a:srgbClr val="FFFF00"/>
                  </a:solidFill>
                  <a:latin typeface="Symbol" charset="2"/>
                </a:rPr>
                <a:t>x,</a:t>
              </a:r>
              <a:r>
                <a:rPr lang="en-US" sz="2400" i="1" dirty="0">
                  <a:solidFill>
                    <a:srgbClr val="FFFF00"/>
                  </a:solidFill>
                  <a:latin typeface="Times New Roman" charset="0"/>
                </a:rPr>
                <a:t>t</a:t>
              </a:r>
              <a:r>
                <a:rPr lang="en-US" sz="2400" i="1" dirty="0">
                  <a:solidFill>
                    <a:srgbClr val="FFFF00"/>
                  </a:solidFill>
                  <a:latin typeface="Arial" charset="0"/>
                </a:rPr>
                <a:t>), </a:t>
              </a:r>
              <a:r>
                <a:rPr lang="en-US" sz="2400" i="1" dirty="0">
                  <a:solidFill>
                    <a:srgbClr val="FFFF00"/>
                  </a:solidFill>
                  <a:latin typeface="Times New Roman" charset="0"/>
                </a:rPr>
                <a:t>E</a:t>
              </a:r>
              <a:r>
                <a:rPr lang="en-US" sz="2400" i="1" dirty="0">
                  <a:solidFill>
                    <a:srgbClr val="FFFF00"/>
                  </a:solidFill>
                  <a:latin typeface="Arial" charset="0"/>
                </a:rPr>
                <a:t>(</a:t>
              </a:r>
              <a:r>
                <a:rPr lang="en-US" sz="2400" i="1" dirty="0">
                  <a:solidFill>
                    <a:srgbClr val="FFFF00"/>
                  </a:solidFill>
                  <a:latin typeface="Symbol" charset="2"/>
                </a:rPr>
                <a:t>x,</a:t>
              </a:r>
              <a:r>
                <a:rPr lang="en-US" sz="2400" i="1" dirty="0">
                  <a:solidFill>
                    <a:srgbClr val="FFFF00"/>
                  </a:solidFill>
                  <a:latin typeface="Arial" charset="0"/>
                </a:rPr>
                <a:t>t</a:t>
              </a:r>
              <a:r>
                <a:rPr lang="en-US" sz="2400" i="1" dirty="0">
                  <a:solidFill>
                    <a:srgbClr val="FFFF00"/>
                  </a:solidFill>
                  <a:latin typeface="Arial" charset="0"/>
                </a:rPr>
                <a:t>)</a:t>
              </a:r>
            </a:p>
          </p:txBody>
        </p:sp>
      </p:grpSp>
      <p:sp>
        <p:nvSpPr>
          <p:cNvPr id="45061" name="Rectangle 21"/>
          <p:cNvSpPr>
            <a:spLocks noChangeArrowheads="1"/>
          </p:cNvSpPr>
          <p:nvPr/>
        </p:nvSpPr>
        <p:spPr bwMode="auto">
          <a:xfrm>
            <a:off x="457200" y="2271713"/>
            <a:ext cx="4572000" cy="533400"/>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dirty="0"/>
          </a:p>
        </p:txBody>
      </p:sp>
      <p:sp>
        <p:nvSpPr>
          <p:cNvPr id="45062" name="Text Box 22"/>
          <p:cNvSpPr txBox="1">
            <a:spLocks noChangeArrowheads="1"/>
          </p:cNvSpPr>
          <p:nvPr/>
        </p:nvSpPr>
        <p:spPr bwMode="auto">
          <a:xfrm>
            <a:off x="509588" y="2316163"/>
            <a:ext cx="4006225" cy="400110"/>
          </a:xfrm>
          <a:prstGeom prst="rect">
            <a:avLst/>
          </a:prstGeom>
          <a:noFill/>
          <a:ln w="9525">
            <a:noFill/>
            <a:miter lim="800000"/>
            <a:headEnd/>
            <a:tailEnd/>
          </a:ln>
        </p:spPr>
        <p:txBody>
          <a:bodyPr wrap="none">
            <a:prstTxWarp prst="textNoShape">
              <a:avLst/>
            </a:prstTxWarp>
            <a:spAutoFit/>
          </a:bodyPr>
          <a:lstStyle/>
          <a:p>
            <a:pPr eaLnBrk="1" hangingPunct="1"/>
            <a:r>
              <a:rPr lang="en-US" b="1" dirty="0">
                <a:latin typeface="Symbol" charset="2"/>
              </a:rPr>
              <a:t>Ds</a:t>
            </a:r>
            <a:r>
              <a:rPr lang="en-US" b="1" baseline="-25000" dirty="0">
                <a:latin typeface="Comic Sans MS" charset="0"/>
              </a:rPr>
              <a:t>LU</a:t>
            </a:r>
            <a:r>
              <a:rPr lang="en-US" b="1" dirty="0">
                <a:latin typeface="Symbol" charset="2"/>
              </a:rPr>
              <a:t> </a:t>
            </a:r>
            <a:r>
              <a:rPr lang="en-US" dirty="0"/>
              <a:t>~ </a:t>
            </a:r>
            <a:r>
              <a:rPr lang="en-US" dirty="0">
                <a:solidFill>
                  <a:srgbClr val="FFFF00"/>
                </a:solidFill>
              </a:rPr>
              <a:t>sin</a:t>
            </a:r>
            <a:r>
              <a:rPr lang="en-US" b="1" dirty="0">
                <a:solidFill>
                  <a:srgbClr val="FFFF00"/>
                </a:solidFill>
                <a:latin typeface="Symbol" charset="2"/>
              </a:rPr>
              <a:t>f</a:t>
            </a:r>
            <a:r>
              <a:rPr lang="en-US" dirty="0"/>
              <a:t>{F</a:t>
            </a:r>
            <a:r>
              <a:rPr lang="en-US" baseline="-25000" dirty="0"/>
              <a:t>1</a:t>
            </a:r>
            <a:r>
              <a:rPr lang="en-US" sz="2000" i="1" dirty="0">
                <a:solidFill>
                  <a:srgbClr val="FFFF00"/>
                </a:solidFill>
                <a:latin typeface="Times New Roman" charset="0"/>
              </a:rPr>
              <a:t>H</a:t>
            </a:r>
            <a:r>
              <a:rPr lang="en-US" dirty="0">
                <a:solidFill>
                  <a:schemeClr val="hlink"/>
                </a:solidFill>
                <a:latin typeface="Times New Roman" charset="0"/>
              </a:rPr>
              <a:t> </a:t>
            </a:r>
            <a:r>
              <a:rPr lang="en-US" dirty="0"/>
              <a:t>+ </a:t>
            </a:r>
            <a:r>
              <a:rPr lang="el-GR" dirty="0">
                <a:ea typeface="Tahoma" charset="0"/>
                <a:cs typeface="Tahoma" charset="0"/>
              </a:rPr>
              <a:t>ξ</a:t>
            </a:r>
            <a:r>
              <a:rPr lang="en-US" dirty="0"/>
              <a:t>(F</a:t>
            </a:r>
            <a:r>
              <a:rPr lang="en-US" baseline="-25000" dirty="0"/>
              <a:t>1</a:t>
            </a:r>
            <a:r>
              <a:rPr lang="en-US" dirty="0"/>
              <a:t>+F</a:t>
            </a:r>
            <a:r>
              <a:rPr lang="en-US" baseline="-25000" dirty="0"/>
              <a:t>2</a:t>
            </a:r>
            <a:r>
              <a:rPr lang="en-US" dirty="0"/>
              <a:t>)</a:t>
            </a:r>
            <a:r>
              <a:rPr lang="en-US" sz="2000" i="1" dirty="0">
                <a:solidFill>
                  <a:srgbClr val="FFFF00"/>
                </a:solidFill>
                <a:latin typeface="Times New Roman" charset="0"/>
              </a:rPr>
              <a:t>H</a:t>
            </a:r>
            <a:r>
              <a:rPr lang="en-US" dirty="0" smtClean="0">
                <a:solidFill>
                  <a:srgbClr val="FF3300"/>
                </a:solidFill>
                <a:latin typeface="Times New Roman" charset="0"/>
              </a:rPr>
              <a:t> </a:t>
            </a:r>
            <a:r>
              <a:rPr lang="en-US" dirty="0" smtClean="0"/>
              <a:t>+…</a:t>
            </a:r>
            <a:r>
              <a:rPr lang="en-US" dirty="0" smtClean="0"/>
              <a:t>}</a:t>
            </a:r>
            <a:r>
              <a:rPr lang="en-US" dirty="0"/>
              <a:t>d</a:t>
            </a:r>
            <a:r>
              <a:rPr lang="en-US" b="1" dirty="0">
                <a:latin typeface="Symbol" charset="2"/>
              </a:rPr>
              <a:t>f</a:t>
            </a:r>
            <a:endParaRPr lang="en-US" b="1" dirty="0"/>
          </a:p>
        </p:txBody>
      </p:sp>
      <p:sp>
        <p:nvSpPr>
          <p:cNvPr id="45063" name="Rectangle 23"/>
          <p:cNvSpPr>
            <a:spLocks noChangeArrowheads="1"/>
          </p:cNvSpPr>
          <p:nvPr/>
        </p:nvSpPr>
        <p:spPr bwMode="auto">
          <a:xfrm>
            <a:off x="3498850" y="2149475"/>
            <a:ext cx="158750" cy="3651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400" b="1" dirty="0">
                <a:solidFill>
                  <a:srgbClr val="FFFF00"/>
                </a:solidFill>
                <a:latin typeface="Times New Roman" charset="0"/>
              </a:rPr>
              <a:t>~</a:t>
            </a:r>
            <a:endParaRPr lang="en-US" sz="2400" b="1" dirty="0">
              <a:solidFill>
                <a:srgbClr val="FFFF00"/>
              </a:solidFill>
            </a:endParaRPr>
          </a:p>
        </p:txBody>
      </p:sp>
      <p:sp>
        <p:nvSpPr>
          <p:cNvPr id="45064" name="Text Box 24"/>
          <p:cNvSpPr txBox="1">
            <a:spLocks noChangeArrowheads="1"/>
          </p:cNvSpPr>
          <p:nvPr/>
        </p:nvSpPr>
        <p:spPr bwMode="auto">
          <a:xfrm>
            <a:off x="450954" y="1824038"/>
            <a:ext cx="3828843" cy="369332"/>
          </a:xfrm>
          <a:prstGeom prst="rect">
            <a:avLst/>
          </a:prstGeom>
          <a:noFill/>
          <a:ln w="9525">
            <a:noFill/>
            <a:miter lim="800000"/>
            <a:headEnd/>
            <a:tailEnd/>
          </a:ln>
        </p:spPr>
        <p:txBody>
          <a:bodyPr wrap="none">
            <a:prstTxWarp prst="textNoShape">
              <a:avLst/>
            </a:prstTxWarp>
            <a:spAutoFit/>
          </a:bodyPr>
          <a:lstStyle/>
          <a:p>
            <a:pPr algn="ctr" eaLnBrk="1" hangingPunct="1"/>
            <a:r>
              <a:rPr lang="en-US" dirty="0">
                <a:latin typeface="Arial" charset="0"/>
              </a:rPr>
              <a:t>Polarized beam, </a:t>
            </a:r>
            <a:r>
              <a:rPr lang="en-US" dirty="0">
                <a:latin typeface="Arial" charset="0"/>
              </a:rPr>
              <a:t>unpolarized</a:t>
            </a:r>
            <a:r>
              <a:rPr lang="en-US" dirty="0">
                <a:latin typeface="Arial" charset="0"/>
              </a:rPr>
              <a:t> target:</a:t>
            </a:r>
          </a:p>
        </p:txBody>
      </p:sp>
      <p:sp>
        <p:nvSpPr>
          <p:cNvPr id="45065" name="Text Box 25"/>
          <p:cNvSpPr txBox="1">
            <a:spLocks noChangeArrowheads="1"/>
          </p:cNvSpPr>
          <p:nvPr/>
        </p:nvSpPr>
        <p:spPr bwMode="auto">
          <a:xfrm>
            <a:off x="6878110" y="2209800"/>
            <a:ext cx="1018643" cy="461665"/>
          </a:xfrm>
          <a:prstGeom prst="rect">
            <a:avLst/>
          </a:prstGeom>
          <a:noFill/>
          <a:ln w="9525">
            <a:noFill/>
            <a:miter lim="800000"/>
            <a:headEnd/>
            <a:tailEnd/>
          </a:ln>
        </p:spPr>
        <p:txBody>
          <a:bodyPr wrap="none">
            <a:prstTxWarp prst="textNoShape">
              <a:avLst/>
            </a:prstTxWarp>
            <a:spAutoFit/>
          </a:bodyPr>
          <a:lstStyle/>
          <a:p>
            <a:pPr algn="ctr" eaLnBrk="1" hangingPunct="1"/>
            <a:r>
              <a:rPr lang="en-US" sz="2400" i="1" dirty="0">
                <a:solidFill>
                  <a:srgbClr val="FFFF00"/>
                </a:solidFill>
                <a:latin typeface="Times New Roman" charset="0"/>
              </a:rPr>
              <a:t>H</a:t>
            </a:r>
            <a:r>
              <a:rPr lang="en-US" sz="2400" i="1" dirty="0">
                <a:solidFill>
                  <a:srgbClr val="FFFF00"/>
                </a:solidFill>
                <a:latin typeface="Arial" charset="0"/>
              </a:rPr>
              <a:t>(</a:t>
            </a:r>
            <a:r>
              <a:rPr lang="en-US" sz="2400" i="1" dirty="0">
                <a:solidFill>
                  <a:srgbClr val="FFFF00"/>
                </a:solidFill>
                <a:latin typeface="Symbol" charset="2"/>
              </a:rPr>
              <a:t>x</a:t>
            </a:r>
            <a:r>
              <a:rPr lang="en-US" sz="2400" i="1" dirty="0">
                <a:solidFill>
                  <a:srgbClr val="FFFF00"/>
                </a:solidFill>
                <a:latin typeface="Times New Roman" charset="0"/>
              </a:rPr>
              <a:t>,t</a:t>
            </a:r>
            <a:r>
              <a:rPr lang="en-US" sz="2400" i="1" dirty="0">
                <a:solidFill>
                  <a:srgbClr val="FFFF00"/>
                </a:solidFill>
                <a:latin typeface="Arial" charset="0"/>
              </a:rPr>
              <a:t>)</a:t>
            </a:r>
          </a:p>
        </p:txBody>
      </p:sp>
      <p:sp>
        <p:nvSpPr>
          <p:cNvPr id="45066" name="AutoShape 26"/>
          <p:cNvSpPr>
            <a:spLocks noChangeArrowheads="1"/>
          </p:cNvSpPr>
          <p:nvPr/>
        </p:nvSpPr>
        <p:spPr bwMode="auto">
          <a:xfrm>
            <a:off x="5930900" y="2292350"/>
            <a:ext cx="622300" cy="381000"/>
          </a:xfrm>
          <a:custGeom>
            <a:avLst/>
            <a:gdLst>
              <a:gd name="T0" fmla="*/ 466725 w 21600"/>
              <a:gd name="T1" fmla="*/ 0 h 21600"/>
              <a:gd name="T2" fmla="*/ 0 w 21600"/>
              <a:gd name="T3" fmla="*/ 190500 h 21600"/>
              <a:gd name="T4" fmla="*/ 466725 w 21600"/>
              <a:gd name="T5" fmla="*/ 381000 h 21600"/>
              <a:gd name="T6" fmla="*/ 622300 w 21600"/>
              <a:gd name="T7" fmla="*/ 1905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dirty="0"/>
          </a:p>
        </p:txBody>
      </p:sp>
      <p:sp>
        <p:nvSpPr>
          <p:cNvPr id="45070" name="Rectangle 30"/>
          <p:cNvSpPr>
            <a:spLocks noChangeArrowheads="1"/>
          </p:cNvSpPr>
          <p:nvPr/>
        </p:nvSpPr>
        <p:spPr bwMode="auto">
          <a:xfrm>
            <a:off x="6705600" y="1219200"/>
            <a:ext cx="1828800" cy="838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p>
        </p:txBody>
      </p:sp>
      <p:sp>
        <p:nvSpPr>
          <p:cNvPr id="45071" name="Text Box 31"/>
          <p:cNvSpPr txBox="1">
            <a:spLocks noChangeArrowheads="1"/>
          </p:cNvSpPr>
          <p:nvPr/>
        </p:nvSpPr>
        <p:spPr bwMode="auto">
          <a:xfrm>
            <a:off x="6865938" y="1295400"/>
            <a:ext cx="1587500" cy="396875"/>
          </a:xfrm>
          <a:prstGeom prst="rect">
            <a:avLst/>
          </a:prstGeom>
          <a:solidFill>
            <a:schemeClr val="bg1"/>
          </a:solidFill>
          <a:ln w="9525">
            <a:noFill/>
            <a:miter lim="800000"/>
            <a:headEnd/>
            <a:tailEnd/>
          </a:ln>
        </p:spPr>
        <p:txBody>
          <a:bodyPr wrap="none">
            <a:prstTxWarp prst="textNoShape">
              <a:avLst/>
            </a:prstTxWarp>
            <a:spAutoFit/>
          </a:bodyPr>
          <a:lstStyle/>
          <a:p>
            <a:pPr algn="ctr" eaLnBrk="1" hangingPunct="1"/>
            <a:r>
              <a:rPr lang="el-GR" sz="2000">
                <a:ea typeface="Tahoma" charset="0"/>
                <a:cs typeface="Tahoma" charset="0"/>
              </a:rPr>
              <a:t>ξ</a:t>
            </a:r>
            <a:r>
              <a:rPr lang="en-US" sz="2000" dirty="0">
                <a:latin typeface="Arial" charset="0"/>
              </a:rPr>
              <a:t> </a:t>
            </a:r>
            <a:r>
              <a:rPr lang="en-US" sz="2000" dirty="0">
                <a:latin typeface="Arial" charset="0"/>
                <a:ea typeface="Arial" charset="0"/>
                <a:cs typeface="Arial" charset="0"/>
              </a:rPr>
              <a:t>~</a:t>
            </a:r>
            <a:r>
              <a:rPr lang="en-US" sz="2000" dirty="0">
                <a:latin typeface="Arial" charset="0"/>
              </a:rPr>
              <a:t> x</a:t>
            </a:r>
            <a:r>
              <a:rPr lang="en-US" sz="2000" baseline="-25000" dirty="0">
                <a:latin typeface="Arial" charset="0"/>
              </a:rPr>
              <a:t>B</a:t>
            </a:r>
            <a:r>
              <a:rPr lang="en-US" sz="2000" dirty="0">
                <a:latin typeface="Arial" charset="0"/>
              </a:rPr>
              <a:t>/(2-x</a:t>
            </a:r>
            <a:r>
              <a:rPr lang="en-US" sz="2000" baseline="-25000" dirty="0">
                <a:latin typeface="Arial" charset="0"/>
              </a:rPr>
              <a:t>B</a:t>
            </a:r>
            <a:r>
              <a:rPr lang="en-US" sz="2000" dirty="0">
                <a:latin typeface="Arial" charset="0"/>
              </a:rPr>
              <a:t>) </a:t>
            </a:r>
          </a:p>
        </p:txBody>
      </p:sp>
      <p:grpSp>
        <p:nvGrpSpPr>
          <p:cNvPr id="6" name="Group 32"/>
          <p:cNvGrpSpPr>
            <a:grpSpLocks/>
          </p:cNvGrpSpPr>
          <p:nvPr/>
        </p:nvGrpSpPr>
        <p:grpSpPr bwMode="auto">
          <a:xfrm>
            <a:off x="457200" y="3576640"/>
            <a:ext cx="7600951" cy="981075"/>
            <a:chOff x="240" y="2253"/>
            <a:chExt cx="4788" cy="618"/>
          </a:xfrm>
        </p:grpSpPr>
        <p:sp>
          <p:nvSpPr>
            <p:cNvPr id="45075" name="Text Box 33"/>
            <p:cNvSpPr txBox="1">
              <a:spLocks noChangeArrowheads="1"/>
            </p:cNvSpPr>
            <p:nvPr/>
          </p:nvSpPr>
          <p:spPr bwMode="auto">
            <a:xfrm>
              <a:off x="261" y="2253"/>
              <a:ext cx="2566" cy="233"/>
            </a:xfrm>
            <a:prstGeom prst="rect">
              <a:avLst/>
            </a:prstGeom>
            <a:noFill/>
            <a:ln w="9525">
              <a:noFill/>
              <a:miter lim="800000"/>
              <a:headEnd/>
              <a:tailEnd/>
            </a:ln>
          </p:spPr>
          <p:txBody>
            <a:bodyPr wrap="none">
              <a:prstTxWarp prst="textNoShape">
                <a:avLst/>
              </a:prstTxWarp>
              <a:spAutoFit/>
            </a:bodyPr>
            <a:lstStyle/>
            <a:p>
              <a:pPr algn="ctr" eaLnBrk="1" hangingPunct="1"/>
              <a:r>
                <a:rPr lang="en-US" dirty="0">
                  <a:latin typeface="Arial" charset="0"/>
                </a:rPr>
                <a:t>Unpolarized</a:t>
              </a:r>
              <a:r>
                <a:rPr lang="en-US" dirty="0">
                  <a:latin typeface="Arial" charset="0"/>
                </a:rPr>
                <a:t> beam, longitudinal target:</a:t>
              </a:r>
            </a:p>
          </p:txBody>
        </p:sp>
        <p:sp>
          <p:nvSpPr>
            <p:cNvPr id="45076" name="Rectangle 34"/>
            <p:cNvSpPr>
              <a:spLocks noChangeArrowheads="1"/>
            </p:cNvSpPr>
            <p:nvPr/>
          </p:nvSpPr>
          <p:spPr bwMode="auto">
            <a:xfrm>
              <a:off x="240" y="2535"/>
              <a:ext cx="2832" cy="336"/>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dirty="0"/>
            </a:p>
          </p:txBody>
        </p:sp>
        <p:sp>
          <p:nvSpPr>
            <p:cNvPr id="45077" name="Text Box 35"/>
            <p:cNvSpPr txBox="1">
              <a:spLocks noChangeArrowheads="1"/>
            </p:cNvSpPr>
            <p:nvPr/>
          </p:nvSpPr>
          <p:spPr bwMode="auto">
            <a:xfrm>
              <a:off x="240" y="2576"/>
              <a:ext cx="2419" cy="233"/>
            </a:xfrm>
            <a:prstGeom prst="rect">
              <a:avLst/>
            </a:prstGeom>
            <a:noFill/>
            <a:ln w="9525">
              <a:noFill/>
              <a:miter lim="800000"/>
              <a:headEnd/>
              <a:tailEnd/>
            </a:ln>
          </p:spPr>
          <p:txBody>
            <a:bodyPr wrap="none">
              <a:prstTxWarp prst="textNoShape">
                <a:avLst/>
              </a:prstTxWarp>
              <a:spAutoFit/>
            </a:bodyPr>
            <a:lstStyle/>
            <a:p>
              <a:pPr eaLnBrk="1" hangingPunct="1"/>
              <a:r>
                <a:rPr lang="en-US" b="1" dirty="0">
                  <a:latin typeface="Symbol" charset="2"/>
                </a:rPr>
                <a:t>Ds</a:t>
              </a:r>
              <a:r>
                <a:rPr lang="en-US" b="1" baseline="-25000" dirty="0">
                  <a:latin typeface="Comic Sans MS" charset="0"/>
                </a:rPr>
                <a:t>UL</a:t>
              </a:r>
              <a:r>
                <a:rPr lang="en-US" dirty="0">
                  <a:latin typeface="Symbol" charset="2"/>
                </a:rPr>
                <a:t> </a:t>
              </a:r>
              <a:r>
                <a:rPr lang="en-US" dirty="0"/>
                <a:t>~ </a:t>
              </a:r>
              <a:r>
                <a:rPr lang="en-US" dirty="0">
                  <a:solidFill>
                    <a:srgbClr val="FFFF00"/>
                  </a:solidFill>
                </a:rPr>
                <a:t>sin</a:t>
              </a:r>
              <a:r>
                <a:rPr lang="en-US" b="1" dirty="0">
                  <a:solidFill>
                    <a:srgbClr val="FFFF00"/>
                  </a:solidFill>
                  <a:latin typeface="Symbol" charset="2"/>
                </a:rPr>
                <a:t>f</a:t>
              </a:r>
              <a:r>
                <a:rPr lang="en-US" dirty="0"/>
                <a:t>{F</a:t>
              </a:r>
              <a:r>
                <a:rPr lang="en-US" baseline="-25000" dirty="0"/>
                <a:t>1</a:t>
              </a:r>
              <a:r>
                <a:rPr lang="en-US" i="1" dirty="0">
                  <a:solidFill>
                    <a:srgbClr val="FFFF00"/>
                  </a:solidFill>
                  <a:latin typeface="Times New Roman" charset="0"/>
                </a:rPr>
                <a:t>H</a:t>
              </a:r>
              <a:r>
                <a:rPr lang="en-US" dirty="0"/>
                <a:t>+</a:t>
              </a:r>
              <a:r>
                <a:rPr lang="el-GR" dirty="0">
                  <a:ea typeface="Tahoma" charset="0"/>
                  <a:cs typeface="Tahoma" charset="0"/>
                </a:rPr>
                <a:t>ξ</a:t>
              </a:r>
              <a:r>
                <a:rPr lang="en-US" dirty="0"/>
                <a:t>(F</a:t>
              </a:r>
              <a:r>
                <a:rPr lang="en-US" baseline="-25000" dirty="0"/>
                <a:t>1</a:t>
              </a:r>
              <a:r>
                <a:rPr lang="en-US" dirty="0"/>
                <a:t>+F</a:t>
              </a:r>
              <a:r>
                <a:rPr lang="en-US" baseline="-25000" dirty="0"/>
                <a:t>2</a:t>
              </a:r>
              <a:r>
                <a:rPr lang="en-US" dirty="0" smtClean="0"/>
                <a:t>)</a:t>
              </a:r>
              <a:r>
                <a:rPr lang="en-US" i="1" dirty="0" smtClean="0">
                  <a:solidFill>
                    <a:srgbClr val="FFFF00"/>
                  </a:solidFill>
                  <a:latin typeface="Times New Roman" charset="0"/>
                </a:rPr>
                <a:t>H</a:t>
              </a:r>
              <a:r>
                <a:rPr lang="en-US" dirty="0" smtClean="0">
                  <a:solidFill>
                    <a:srgbClr val="FF3300"/>
                  </a:solidFill>
                  <a:latin typeface="Times New Roman" charset="0"/>
                </a:rPr>
                <a:t> </a:t>
              </a:r>
              <a:r>
                <a:rPr lang="en-US" dirty="0" smtClean="0">
                  <a:latin typeface="Times New Roman" charset="0"/>
                </a:rPr>
                <a:t> </a:t>
              </a:r>
              <a:r>
                <a:rPr lang="en-US" dirty="0">
                  <a:latin typeface="Times New Roman" charset="0"/>
                </a:rPr>
                <a:t>-..  </a:t>
              </a:r>
              <a:r>
                <a:rPr lang="en-US" dirty="0"/>
                <a:t>}</a:t>
              </a:r>
              <a:r>
                <a:rPr lang="en-US" dirty="0"/>
                <a:t>d</a:t>
              </a:r>
              <a:r>
                <a:rPr lang="en-US" b="1" dirty="0">
                  <a:latin typeface="Symbol" charset="2"/>
                </a:rPr>
                <a:t>f</a:t>
              </a:r>
              <a:endParaRPr lang="en-US" b="1" dirty="0"/>
            </a:p>
          </p:txBody>
        </p:sp>
        <p:sp>
          <p:nvSpPr>
            <p:cNvPr id="45078" name="Rectangle 36"/>
            <p:cNvSpPr>
              <a:spLocks noChangeArrowheads="1"/>
            </p:cNvSpPr>
            <p:nvPr/>
          </p:nvSpPr>
          <p:spPr bwMode="auto">
            <a:xfrm>
              <a:off x="1248" y="2458"/>
              <a:ext cx="100" cy="23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400" b="1" dirty="0">
                  <a:solidFill>
                    <a:srgbClr val="FFFF00"/>
                  </a:solidFill>
                  <a:latin typeface="Times New Roman" charset="0"/>
                </a:rPr>
                <a:t>~</a:t>
              </a:r>
              <a:endParaRPr lang="en-US" sz="2400" b="1" dirty="0">
                <a:solidFill>
                  <a:srgbClr val="FFFF00"/>
                </a:solidFill>
              </a:endParaRPr>
            </a:p>
          </p:txBody>
        </p:sp>
        <p:sp>
          <p:nvSpPr>
            <p:cNvPr id="45079" name="AutoShape 37"/>
            <p:cNvSpPr>
              <a:spLocks noChangeArrowheads="1"/>
            </p:cNvSpPr>
            <p:nvPr/>
          </p:nvSpPr>
          <p:spPr bwMode="auto">
            <a:xfrm>
              <a:off x="3736" y="2592"/>
              <a:ext cx="392" cy="240"/>
            </a:xfrm>
            <a:custGeom>
              <a:avLst/>
              <a:gdLst>
                <a:gd name="T0" fmla="*/ 294 w 21600"/>
                <a:gd name="T1" fmla="*/ 0 h 21600"/>
                <a:gd name="T2" fmla="*/ 0 w 21600"/>
                <a:gd name="T3" fmla="*/ 120 h 21600"/>
                <a:gd name="T4" fmla="*/ 294 w 21600"/>
                <a:gd name="T5" fmla="*/ 240 h 21600"/>
                <a:gd name="T6" fmla="*/ 392 w 21600"/>
                <a:gd name="T7" fmla="*/ 120 h 21600"/>
                <a:gd name="T8" fmla="*/ 3 60000 65536"/>
                <a:gd name="T9" fmla="*/ 2 60000 65536"/>
                <a:gd name="T10" fmla="*/ 1 60000 65536"/>
                <a:gd name="T11" fmla="*/ 0 60000 65536"/>
                <a:gd name="T12" fmla="*/ 3361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noFill/>
              <a:miter lim="800000"/>
              <a:headEnd/>
              <a:tailEnd/>
            </a:ln>
          </p:spPr>
          <p:txBody>
            <a:bodyPr wrap="none" anchor="ctr">
              <a:prstTxWarp prst="textNoShape">
                <a:avLst/>
              </a:prstTxWarp>
            </a:bodyPr>
            <a:lstStyle/>
            <a:p>
              <a:endParaRPr lang="en-US" dirty="0"/>
            </a:p>
          </p:txBody>
        </p:sp>
        <p:sp>
          <p:nvSpPr>
            <p:cNvPr id="45081" name="Text Box 39"/>
            <p:cNvSpPr txBox="1">
              <a:spLocks noChangeArrowheads="1"/>
            </p:cNvSpPr>
            <p:nvPr/>
          </p:nvSpPr>
          <p:spPr bwMode="auto">
            <a:xfrm>
              <a:off x="3902" y="2540"/>
              <a:ext cx="1126" cy="291"/>
            </a:xfrm>
            <a:prstGeom prst="rect">
              <a:avLst/>
            </a:prstGeom>
            <a:noFill/>
            <a:ln w="9525">
              <a:noFill/>
              <a:miter lim="800000"/>
              <a:headEnd/>
              <a:tailEnd/>
            </a:ln>
          </p:spPr>
          <p:txBody>
            <a:bodyPr wrap="none">
              <a:prstTxWarp prst="textNoShape">
                <a:avLst/>
              </a:prstTxWarp>
              <a:spAutoFit/>
            </a:bodyPr>
            <a:lstStyle/>
            <a:p>
              <a:pPr algn="ctr" eaLnBrk="1" hangingPunct="1"/>
              <a:r>
                <a:rPr lang="en-US" sz="2400" i="1" dirty="0">
                  <a:solidFill>
                    <a:srgbClr val="FFFF00"/>
                  </a:solidFill>
                  <a:latin typeface="Times New Roman" charset="0"/>
                </a:rPr>
                <a:t>          </a:t>
              </a:r>
              <a:r>
                <a:rPr lang="en-US" sz="2400" i="1" dirty="0">
                  <a:solidFill>
                    <a:srgbClr val="FFFF00"/>
                  </a:solidFill>
                  <a:latin typeface="Times New Roman" charset="0"/>
                </a:rPr>
                <a:t>H</a:t>
              </a:r>
              <a:r>
                <a:rPr lang="en-US" sz="2400" i="1" dirty="0">
                  <a:solidFill>
                    <a:srgbClr val="FFFF00"/>
                  </a:solidFill>
                  <a:latin typeface="Arial" charset="0"/>
                </a:rPr>
                <a:t>(</a:t>
              </a:r>
              <a:r>
                <a:rPr lang="en-US" sz="2400" i="1" dirty="0">
                  <a:solidFill>
                    <a:srgbClr val="FFFF00"/>
                  </a:solidFill>
                  <a:latin typeface="Symbol" charset="2"/>
                </a:rPr>
                <a:t>x</a:t>
              </a:r>
              <a:r>
                <a:rPr lang="en-US" sz="2400" i="1" dirty="0">
                  <a:solidFill>
                    <a:srgbClr val="FFFF00"/>
                  </a:solidFill>
                  <a:latin typeface="Times New Roman" charset="0"/>
                </a:rPr>
                <a:t>,t</a:t>
              </a:r>
              <a:r>
                <a:rPr lang="en-US" sz="2400" i="1" dirty="0">
                  <a:solidFill>
                    <a:srgbClr val="FFFF00"/>
                  </a:solidFill>
                  <a:latin typeface="Arial" charset="0"/>
                </a:rPr>
                <a:t>)</a:t>
              </a:r>
            </a:p>
          </p:txBody>
        </p:sp>
        <p:sp>
          <p:nvSpPr>
            <p:cNvPr id="45082" name="Rectangle 40"/>
            <p:cNvSpPr>
              <a:spLocks noChangeArrowheads="1"/>
            </p:cNvSpPr>
            <p:nvPr/>
          </p:nvSpPr>
          <p:spPr bwMode="auto">
            <a:xfrm>
              <a:off x="4540" y="2400"/>
              <a:ext cx="116" cy="269"/>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800" b="1" dirty="0">
                  <a:solidFill>
                    <a:srgbClr val="FFFF00"/>
                  </a:solidFill>
                  <a:latin typeface="Times New Roman" charset="0"/>
                </a:rPr>
                <a:t>~</a:t>
              </a:r>
              <a:endParaRPr lang="en-US" sz="2800" b="1" dirty="0">
                <a:solidFill>
                  <a:srgbClr val="FFFF00"/>
                </a:solidFill>
              </a:endParaRPr>
            </a:p>
          </p:txBody>
        </p:sp>
      </p:grpSp>
      <p:sp>
        <p:nvSpPr>
          <p:cNvPr id="45073" name="Text Box 44"/>
          <p:cNvSpPr txBox="1">
            <a:spLocks noChangeArrowheads="1"/>
          </p:cNvSpPr>
          <p:nvPr/>
        </p:nvSpPr>
        <p:spPr bwMode="auto">
          <a:xfrm>
            <a:off x="6930752" y="1660525"/>
            <a:ext cx="1199108" cy="400110"/>
          </a:xfrm>
          <a:prstGeom prst="rect">
            <a:avLst/>
          </a:prstGeom>
          <a:noFill/>
          <a:ln w="9525">
            <a:noFill/>
            <a:miter lim="800000"/>
            <a:headEnd/>
            <a:tailEnd/>
          </a:ln>
        </p:spPr>
        <p:txBody>
          <a:bodyPr wrap="none">
            <a:prstTxWarp prst="textNoShape">
              <a:avLst/>
            </a:prstTxWarp>
            <a:spAutoFit/>
          </a:bodyPr>
          <a:lstStyle/>
          <a:p>
            <a:pPr algn="ctr" eaLnBrk="1" hangingPunct="1"/>
            <a:r>
              <a:rPr lang="en-US" sz="2000" dirty="0">
                <a:latin typeface="Arial" charset="0"/>
              </a:rPr>
              <a:t>k</a:t>
            </a:r>
            <a:r>
              <a:rPr lang="en-US" sz="2000" dirty="0">
                <a:latin typeface="Arial" charset="0"/>
              </a:rPr>
              <a:t> = t/4M</a:t>
            </a:r>
            <a:r>
              <a:rPr lang="en-US" sz="2000" baseline="30000" dirty="0">
                <a:latin typeface="Arial" charset="0"/>
              </a:rPr>
              <a:t>2</a:t>
            </a:r>
            <a:r>
              <a:rPr lang="en-US" sz="2000" dirty="0">
                <a:latin typeface="Arial" charset="0"/>
              </a:rPr>
              <a:t> </a:t>
            </a:r>
          </a:p>
        </p:txBody>
      </p:sp>
      <p:sp>
        <p:nvSpPr>
          <p:cNvPr id="45074" name="Text Box 45"/>
          <p:cNvSpPr txBox="1">
            <a:spLocks noChangeArrowheads="1"/>
          </p:cNvSpPr>
          <p:nvPr/>
        </p:nvSpPr>
        <p:spPr bwMode="auto">
          <a:xfrm>
            <a:off x="7086600" y="1309688"/>
            <a:ext cx="315913" cy="3968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latin typeface="Times New Roman" charset="0"/>
                <a:ea typeface="Times New Roman" charset="0"/>
                <a:cs typeface="Times New Roman" charset="0"/>
              </a:rPr>
              <a:t>~</a:t>
            </a:r>
          </a:p>
        </p:txBody>
      </p:sp>
      <p:sp>
        <p:nvSpPr>
          <p:cNvPr id="46" name="Text Box 29"/>
          <p:cNvSpPr txBox="1">
            <a:spLocks noChangeArrowheads="1"/>
          </p:cNvSpPr>
          <p:nvPr/>
        </p:nvSpPr>
        <p:spPr bwMode="auto">
          <a:xfrm>
            <a:off x="2101850" y="2971800"/>
            <a:ext cx="2774950" cy="366713"/>
          </a:xfrm>
          <a:prstGeom prst="rect">
            <a:avLst/>
          </a:prstGeom>
          <a:noFill/>
          <a:ln w="9525">
            <a:noFill/>
            <a:miter lim="800000"/>
            <a:headEnd/>
            <a:tailEnd/>
          </a:ln>
        </p:spPr>
        <p:txBody>
          <a:bodyPr wrap="none">
            <a:prstTxWarp prst="textNoShape">
              <a:avLst/>
            </a:prstTxWarp>
            <a:spAutoFit/>
          </a:bodyPr>
          <a:lstStyle/>
          <a:p>
            <a:pPr algn="ctr" eaLnBrk="1" hangingPunct="1"/>
            <a:r>
              <a:rPr lang="en-US" dirty="0">
                <a:solidFill>
                  <a:srgbClr val="FFFF00"/>
                </a:solidFill>
                <a:latin typeface="Arial" charset="0"/>
              </a:rPr>
              <a:t>Kinematically</a:t>
            </a:r>
            <a:r>
              <a:rPr lang="en-US" dirty="0">
                <a:solidFill>
                  <a:srgbClr val="FFFF00"/>
                </a:solidFill>
                <a:latin typeface="Arial" charset="0"/>
              </a:rPr>
              <a:t> suppressed</a:t>
            </a:r>
          </a:p>
        </p:txBody>
      </p:sp>
      <p:sp>
        <p:nvSpPr>
          <p:cNvPr id="47" name="Line 42"/>
          <p:cNvSpPr>
            <a:spLocks noChangeShapeType="1"/>
          </p:cNvSpPr>
          <p:nvPr/>
        </p:nvSpPr>
        <p:spPr bwMode="auto">
          <a:xfrm flipV="1">
            <a:off x="3505200" y="281940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48" name="Line 42"/>
          <p:cNvSpPr>
            <a:spLocks noChangeShapeType="1"/>
          </p:cNvSpPr>
          <p:nvPr/>
        </p:nvSpPr>
        <p:spPr bwMode="auto">
          <a:xfrm flipV="1">
            <a:off x="3352800" y="457200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50" name="Text Box 29"/>
          <p:cNvSpPr txBox="1">
            <a:spLocks noChangeArrowheads="1"/>
          </p:cNvSpPr>
          <p:nvPr/>
        </p:nvSpPr>
        <p:spPr bwMode="auto">
          <a:xfrm>
            <a:off x="1981200" y="4724400"/>
            <a:ext cx="2774950" cy="366713"/>
          </a:xfrm>
          <a:prstGeom prst="rect">
            <a:avLst/>
          </a:prstGeom>
          <a:noFill/>
          <a:ln w="9525">
            <a:noFill/>
            <a:miter lim="800000"/>
            <a:headEnd/>
            <a:tailEnd/>
          </a:ln>
        </p:spPr>
        <p:txBody>
          <a:bodyPr wrap="none">
            <a:prstTxWarp prst="textNoShape">
              <a:avLst/>
            </a:prstTxWarp>
            <a:spAutoFit/>
          </a:bodyPr>
          <a:lstStyle/>
          <a:p>
            <a:pPr algn="ctr" eaLnBrk="1" hangingPunct="1"/>
            <a:r>
              <a:rPr lang="en-US" dirty="0">
                <a:solidFill>
                  <a:srgbClr val="FFFF00"/>
                </a:solidFill>
                <a:latin typeface="Arial" charset="0"/>
              </a:rPr>
              <a:t>Kinematically</a:t>
            </a:r>
            <a:r>
              <a:rPr lang="en-US" dirty="0">
                <a:solidFill>
                  <a:srgbClr val="FFFF00"/>
                </a:solidFill>
                <a:latin typeface="Arial" charset="0"/>
              </a:rPr>
              <a:t> suppressed</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p:txBody>
          <a:bodyPr/>
          <a:lstStyle/>
          <a:p>
            <a:pPr eaLnBrk="1" hangingPunct="1">
              <a:defRPr/>
            </a:pPr>
            <a:endParaRPr lang="en-US" dirty="0">
              <a:ea typeface="+mn-ea"/>
              <a:cs typeface="+mn-cs"/>
            </a:endParaRPr>
          </a:p>
        </p:txBody>
      </p:sp>
      <p:pic>
        <p:nvPicPr>
          <p:cNvPr id="67587" name="Picture 3"/>
          <p:cNvPicPr>
            <a:picLocks noChangeAspect="1" noChangeArrowheads="1"/>
          </p:cNvPicPr>
          <p:nvPr/>
        </p:nvPicPr>
        <p:blipFill>
          <a:blip r:embed="rId4"/>
          <a:srcRect/>
          <a:stretch>
            <a:fillRect/>
          </a:stretch>
        </p:blipFill>
        <p:spPr bwMode="auto">
          <a:xfrm>
            <a:off x="609600" y="1112838"/>
            <a:ext cx="7848600" cy="5135562"/>
          </a:xfrm>
          <a:prstGeom prst="rect">
            <a:avLst/>
          </a:prstGeom>
          <a:noFill/>
          <a:ln w="9525">
            <a:noFill/>
            <a:miter lim="800000"/>
            <a:headEnd/>
            <a:tailEnd/>
          </a:ln>
        </p:spPr>
      </p:pic>
      <p:sp>
        <p:nvSpPr>
          <p:cNvPr id="67588" name="AutoShape 4"/>
          <p:cNvSpPr>
            <a:spLocks noChangeAspect="1" noChangeArrowheads="1"/>
          </p:cNvSpPr>
          <p:nvPr/>
        </p:nvSpPr>
        <p:spPr bwMode="auto">
          <a:xfrm>
            <a:off x="196850" y="565150"/>
            <a:ext cx="1958975" cy="1235075"/>
          </a:xfrm>
          <a:prstGeom prst="rect">
            <a:avLst/>
          </a:prstGeom>
          <a:noFill/>
          <a:ln w="9525">
            <a:noFill/>
            <a:miter lim="800000"/>
            <a:headEnd/>
            <a:tailEnd/>
          </a:ln>
        </p:spPr>
        <p:txBody>
          <a:bodyPr>
            <a:prstTxWarp prst="textNoShape">
              <a:avLst/>
            </a:prstTxWarp>
          </a:bodyPr>
          <a:lstStyle/>
          <a:p>
            <a:endParaRPr lang="en-US" dirty="0"/>
          </a:p>
        </p:txBody>
      </p:sp>
      <p:grpSp>
        <p:nvGrpSpPr>
          <p:cNvPr id="2" name="Group 5"/>
          <p:cNvGrpSpPr>
            <a:grpSpLocks/>
          </p:cNvGrpSpPr>
          <p:nvPr/>
        </p:nvGrpSpPr>
        <p:grpSpPr bwMode="auto">
          <a:xfrm>
            <a:off x="5521325" y="2463800"/>
            <a:ext cx="1616075" cy="2184400"/>
            <a:chOff x="3478" y="1552"/>
            <a:chExt cx="1018" cy="1376"/>
          </a:xfrm>
        </p:grpSpPr>
        <p:grpSp>
          <p:nvGrpSpPr>
            <p:cNvPr id="67592" name="Group 6"/>
            <p:cNvGrpSpPr>
              <a:grpSpLocks/>
            </p:cNvGrpSpPr>
            <p:nvPr/>
          </p:nvGrpSpPr>
          <p:grpSpPr bwMode="auto">
            <a:xfrm rot="-9990624">
              <a:off x="3478" y="1923"/>
              <a:ext cx="554" cy="1005"/>
              <a:chOff x="3286" y="2496"/>
              <a:chExt cx="554" cy="1005"/>
            </a:xfrm>
          </p:grpSpPr>
          <p:sp>
            <p:nvSpPr>
              <p:cNvPr id="67594" name="Oval 7"/>
              <p:cNvSpPr>
                <a:spLocks noChangeArrowheads="1"/>
              </p:cNvSpPr>
              <p:nvPr/>
            </p:nvSpPr>
            <p:spPr bwMode="auto">
              <a:xfrm rot="-1968856">
                <a:off x="3426" y="2496"/>
                <a:ext cx="414" cy="434"/>
              </a:xfrm>
              <a:prstGeom prst="ellipse">
                <a:avLst/>
              </a:prstGeom>
              <a:noFill/>
              <a:ln w="36000">
                <a:solidFill>
                  <a:srgbClr val="23FF23"/>
                </a:solidFill>
                <a:round/>
                <a:headEnd/>
                <a:tailEnd/>
              </a:ln>
            </p:spPr>
            <p:txBody>
              <a:bodyPr wrap="none" anchor="ctr">
                <a:prstTxWarp prst="textNoShape">
                  <a:avLst/>
                </a:prstTxWarp>
              </a:bodyPr>
              <a:lstStyle/>
              <a:p>
                <a:endParaRPr lang="en-US" dirty="0"/>
              </a:p>
            </p:txBody>
          </p:sp>
          <p:sp>
            <p:nvSpPr>
              <p:cNvPr id="67595" name="Line 8"/>
              <p:cNvSpPr>
                <a:spLocks noChangeShapeType="1"/>
              </p:cNvSpPr>
              <p:nvPr/>
            </p:nvSpPr>
            <p:spPr bwMode="auto">
              <a:xfrm rot="18900000" flipH="1">
                <a:off x="3205" y="3033"/>
                <a:ext cx="549" cy="387"/>
              </a:xfrm>
              <a:prstGeom prst="line">
                <a:avLst/>
              </a:prstGeom>
              <a:noFill/>
              <a:ln w="36000">
                <a:solidFill>
                  <a:srgbClr val="3DEB3D"/>
                </a:solidFill>
                <a:round/>
                <a:headEnd/>
                <a:tailEnd type="triangle" w="lg" len="lg"/>
              </a:ln>
            </p:spPr>
            <p:txBody>
              <a:bodyPr>
                <a:prstTxWarp prst="textNoShape">
                  <a:avLst/>
                </a:prstTxWarp>
              </a:bodyPr>
              <a:lstStyle/>
              <a:p>
                <a:endParaRPr lang="en-US" dirty="0"/>
              </a:p>
            </p:txBody>
          </p:sp>
        </p:grpSp>
        <p:sp>
          <p:nvSpPr>
            <p:cNvPr id="67593" name="Text Box 9"/>
            <p:cNvSpPr txBox="1">
              <a:spLocks noChangeArrowheads="1"/>
            </p:cNvSpPr>
            <p:nvPr/>
          </p:nvSpPr>
          <p:spPr bwMode="auto">
            <a:xfrm>
              <a:off x="3820" y="1552"/>
              <a:ext cx="676" cy="327"/>
            </a:xfrm>
            <a:prstGeom prst="rect">
              <a:avLst/>
            </a:prstGeom>
            <a:noFill/>
            <a:ln w="9525">
              <a:noFill/>
              <a:miter lim="800000"/>
              <a:headEnd/>
              <a:tailEnd/>
            </a:ln>
          </p:spPr>
          <p:txBody>
            <a:bodyPr wrap="none">
              <a:prstTxWarp prst="textNoShape">
                <a:avLst/>
              </a:prstTxWarp>
              <a:spAutoFit/>
            </a:bodyPr>
            <a:lstStyle/>
            <a:p>
              <a:pPr eaLnBrk="1" hangingPunct="1"/>
              <a:r>
                <a:rPr lang="en-US" sz="2800" b="1" i="1" dirty="0">
                  <a:solidFill>
                    <a:srgbClr val="00CC00"/>
                  </a:solidFill>
                  <a:latin typeface="Times New Roman" charset="0"/>
                </a:rPr>
                <a:t>CLAS</a:t>
              </a:r>
            </a:p>
          </p:txBody>
        </p:sp>
      </p:grpSp>
      <p:sp>
        <p:nvSpPr>
          <p:cNvPr id="67590" name="Text Box 10"/>
          <p:cNvSpPr txBox="1">
            <a:spLocks noChangeArrowheads="1"/>
          </p:cNvSpPr>
          <p:nvPr/>
        </p:nvSpPr>
        <p:spPr bwMode="auto">
          <a:xfrm>
            <a:off x="200025" y="165100"/>
            <a:ext cx="8967788" cy="579438"/>
          </a:xfrm>
          <a:prstGeom prst="rect">
            <a:avLst/>
          </a:prstGeom>
          <a:noFill/>
          <a:ln w="9525">
            <a:noFill/>
            <a:miter lim="800000"/>
            <a:headEnd/>
            <a:tailEnd/>
          </a:ln>
        </p:spPr>
        <p:txBody>
          <a:bodyPr wrap="none">
            <a:prstTxWarp prst="textNoShape">
              <a:avLst/>
            </a:prstTxWarp>
            <a:spAutoFit/>
          </a:bodyPr>
          <a:lstStyle/>
          <a:p>
            <a:pPr eaLnBrk="1" hangingPunct="1"/>
            <a:r>
              <a:rPr lang="en-US" sz="3200" b="1" dirty="0"/>
              <a:t>JLab</a:t>
            </a:r>
            <a:r>
              <a:rPr lang="en-US" sz="3200" b="1" dirty="0"/>
              <a:t> Site: The 6 GeV  Electron Accelerator  </a:t>
            </a:r>
          </a:p>
        </p:txBody>
      </p:sp>
      <p:sp>
        <p:nvSpPr>
          <p:cNvPr id="142348" name="Text Box 12"/>
          <p:cNvSpPr txBox="1">
            <a:spLocks noChangeArrowheads="1"/>
          </p:cNvSpPr>
          <p:nvPr/>
        </p:nvSpPr>
        <p:spPr bwMode="auto">
          <a:xfrm>
            <a:off x="944563" y="5308600"/>
            <a:ext cx="4942379" cy="584776"/>
          </a:xfrm>
          <a:prstGeom prst="rect">
            <a:avLst/>
          </a:prstGeom>
          <a:solidFill>
            <a:srgbClr val="FFFF00"/>
          </a:solidFill>
          <a:ln w="9525">
            <a:solidFill>
              <a:srgbClr val="FF0000"/>
            </a:solidFill>
            <a:miter lim="800000"/>
            <a:headEnd/>
            <a:tailEnd/>
          </a:ln>
        </p:spPr>
        <p:txBody>
          <a:bodyPr wrap="none">
            <a:prstTxWarp prst="textNoShape">
              <a:avLst/>
            </a:prstTxWarp>
            <a:spAutoFit/>
          </a:bodyPr>
          <a:lstStyle/>
          <a:p>
            <a:pPr eaLnBrk="1" hangingPunct="1">
              <a:buClr>
                <a:srgbClr val="FF0000"/>
              </a:buClr>
              <a:buFont typeface="Wingdings" charset="2"/>
              <a:buChar char="Ø"/>
            </a:pPr>
            <a:r>
              <a:rPr lang="en-US" sz="1600" dirty="0">
                <a:solidFill>
                  <a:schemeClr val="bg1"/>
                </a:solidFill>
                <a:latin typeface="Comic Sans MS" charset="0"/>
              </a:rPr>
              <a:t> 3 independent beams with energies up to 6 GeV</a:t>
            </a:r>
          </a:p>
          <a:p>
            <a:pPr eaLnBrk="1" hangingPunct="1">
              <a:buClr>
                <a:srgbClr val="FF0000"/>
              </a:buClr>
              <a:buFont typeface="Wingdings" charset="2"/>
              <a:buChar char="Ø"/>
            </a:pPr>
            <a:r>
              <a:rPr lang="en-US" sz="1600" dirty="0">
                <a:solidFill>
                  <a:schemeClr val="bg1"/>
                </a:solidFill>
                <a:latin typeface="Comic Sans MS" charset="0"/>
              </a:rPr>
              <a:t> Dynamic range in beam current: </a:t>
            </a:r>
            <a:r>
              <a:rPr lang="en-US" sz="1600" dirty="0" smtClean="0">
                <a:solidFill>
                  <a:schemeClr val="bg1"/>
                </a:solidFill>
                <a:latin typeface="Comic Sans MS" charset="0"/>
              </a:rPr>
              <a:t>10</a:t>
            </a:r>
            <a:r>
              <a:rPr lang="en-US" sz="1600" baseline="30000" dirty="0" smtClean="0">
                <a:solidFill>
                  <a:schemeClr val="bg1"/>
                </a:solidFill>
                <a:latin typeface="Comic Sans MS" charset="0"/>
              </a:rPr>
              <a:t>6</a:t>
            </a:r>
            <a:endParaRPr lang="en-US" sz="1600" dirty="0" smtClean="0">
              <a:solidFill>
                <a:schemeClr val="bg1"/>
              </a:solidFill>
              <a:latin typeface="Comic Sans MS"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62000" y="304800"/>
            <a:ext cx="8077200" cy="1219200"/>
          </a:xfrm>
        </p:spPr>
        <p:txBody>
          <a:bodyPr/>
          <a:lstStyle/>
          <a:p>
            <a:pPr algn="ctr" eaLnBrk="1" hangingPunct="1">
              <a:defRPr/>
            </a:pPr>
            <a:r>
              <a:rPr lang="en-US" sz="3000" dirty="0">
                <a:solidFill>
                  <a:srgbClr val="FFFF00"/>
                </a:solidFill>
                <a:ea typeface="+mj-ea"/>
                <a:cs typeface="+mj-cs"/>
              </a:rPr>
              <a:t>C</a:t>
            </a:r>
            <a:r>
              <a:rPr lang="en-US" sz="3000" dirty="0">
                <a:solidFill>
                  <a:schemeClr val="tx1"/>
                </a:solidFill>
                <a:ea typeface="+mj-ea"/>
                <a:cs typeface="+mj-cs"/>
              </a:rPr>
              <a:t>EBAF </a:t>
            </a:r>
            <a:r>
              <a:rPr lang="en-US" sz="3000" dirty="0">
                <a:solidFill>
                  <a:srgbClr val="FFFF00"/>
                </a:solidFill>
                <a:ea typeface="+mj-ea"/>
                <a:cs typeface="+mj-cs"/>
              </a:rPr>
              <a:t>L</a:t>
            </a:r>
            <a:r>
              <a:rPr lang="en-US" sz="3000" dirty="0">
                <a:solidFill>
                  <a:schemeClr val="tx1"/>
                </a:solidFill>
                <a:ea typeface="+mj-ea"/>
                <a:cs typeface="+mj-cs"/>
              </a:rPr>
              <a:t>arge </a:t>
            </a:r>
            <a:r>
              <a:rPr lang="en-US" sz="3000" dirty="0">
                <a:solidFill>
                  <a:srgbClr val="FFFF00"/>
                </a:solidFill>
                <a:ea typeface="+mj-ea"/>
                <a:cs typeface="+mj-cs"/>
              </a:rPr>
              <a:t>A</a:t>
            </a:r>
            <a:r>
              <a:rPr lang="en-US" sz="3000" dirty="0">
                <a:solidFill>
                  <a:schemeClr val="tx1"/>
                </a:solidFill>
                <a:ea typeface="+mj-ea"/>
                <a:cs typeface="+mj-cs"/>
              </a:rPr>
              <a:t>cceptance </a:t>
            </a:r>
            <a:r>
              <a:rPr lang="en-US" sz="3000" dirty="0">
                <a:solidFill>
                  <a:srgbClr val="FFFF00"/>
                </a:solidFill>
                <a:ea typeface="+mj-ea"/>
                <a:cs typeface="+mj-cs"/>
              </a:rPr>
              <a:t>S</a:t>
            </a:r>
            <a:r>
              <a:rPr lang="en-US" sz="3000" dirty="0">
                <a:solidFill>
                  <a:schemeClr val="tx1"/>
                </a:solidFill>
                <a:ea typeface="+mj-ea"/>
                <a:cs typeface="+mj-cs"/>
              </a:rPr>
              <a:t>pectrometer</a:t>
            </a:r>
            <a:r>
              <a:rPr lang="en-US" sz="3000" dirty="0">
                <a:solidFill>
                  <a:schemeClr val="tx1"/>
                </a:solidFill>
                <a:latin typeface="Comic Sans MS" charset="0"/>
                <a:ea typeface="+mj-ea"/>
                <a:cs typeface="+mj-cs"/>
              </a:rPr>
              <a:t> </a:t>
            </a:r>
            <a:r>
              <a:rPr lang="en-US" sz="3200" dirty="0">
                <a:solidFill>
                  <a:srgbClr val="FFFF00"/>
                </a:solidFill>
                <a:ea typeface="+mj-ea"/>
                <a:cs typeface="+mj-cs"/>
              </a:rPr>
              <a:t>CLAS</a:t>
            </a:r>
            <a:r>
              <a:rPr lang="en-US" sz="3200" dirty="0">
                <a:ea typeface="+mj-ea"/>
                <a:cs typeface="+mj-cs"/>
              </a:rPr>
              <a:t> </a:t>
            </a:r>
          </a:p>
        </p:txBody>
      </p:sp>
      <p:pic>
        <p:nvPicPr>
          <p:cNvPr id="69636" name="Picture 4" descr="clas6_color"/>
          <p:cNvPicPr>
            <a:picLocks noChangeAspect="1" noChangeArrowheads="1"/>
          </p:cNvPicPr>
          <p:nvPr/>
        </p:nvPicPr>
        <p:blipFill>
          <a:blip r:embed="rId3"/>
          <a:srcRect/>
          <a:stretch>
            <a:fillRect/>
          </a:stretch>
        </p:blipFill>
        <p:spPr bwMode="auto">
          <a:xfrm>
            <a:off x="4267200" y="1905000"/>
            <a:ext cx="4290303" cy="4290491"/>
          </a:xfrm>
          <a:prstGeom prst="rect">
            <a:avLst/>
          </a:prstGeom>
          <a:noFill/>
          <a:ln w="9525">
            <a:noFill/>
            <a:miter lim="800000"/>
            <a:headEnd/>
            <a:tailEnd/>
          </a:ln>
        </p:spPr>
      </p:pic>
      <p:sp>
        <p:nvSpPr>
          <p:cNvPr id="17" name="TextBox 16"/>
          <p:cNvSpPr txBox="1"/>
          <p:nvPr/>
        </p:nvSpPr>
        <p:spPr>
          <a:xfrm>
            <a:off x="76200" y="2935069"/>
            <a:ext cx="4198585" cy="1754327"/>
          </a:xfrm>
          <a:prstGeom prst="rect">
            <a:avLst/>
          </a:prstGeom>
          <a:noFill/>
        </p:spPr>
        <p:txBody>
          <a:bodyPr wrap="none" rtlCol="0">
            <a:spAutoFit/>
          </a:bodyPr>
          <a:lstStyle/>
          <a:p>
            <a:endParaRPr lang="en-US" dirty="0" smtClean="0"/>
          </a:p>
          <a:p>
            <a:pPr>
              <a:buFont typeface="Arial"/>
              <a:buChar char="•"/>
            </a:pPr>
            <a:r>
              <a:rPr lang="en-US" dirty="0" smtClean="0"/>
              <a:t> Operating Luminosity 2 10</a:t>
            </a:r>
            <a:r>
              <a:rPr lang="en-US" baseline="30000" dirty="0" smtClean="0"/>
              <a:t>34</a:t>
            </a:r>
            <a:r>
              <a:rPr lang="en-US" dirty="0" smtClean="0"/>
              <a:t> cm</a:t>
            </a:r>
            <a:r>
              <a:rPr lang="en-US" baseline="30000" dirty="0" smtClean="0"/>
              <a:t>-2</a:t>
            </a:r>
            <a:r>
              <a:rPr lang="en-US" dirty="0" smtClean="0"/>
              <a:t> s</a:t>
            </a:r>
            <a:r>
              <a:rPr lang="en-US" baseline="30000" dirty="0" smtClean="0"/>
              <a:t>-1</a:t>
            </a:r>
          </a:p>
          <a:p>
            <a:pPr>
              <a:buFont typeface="Arial"/>
              <a:buChar char="•"/>
            </a:pPr>
            <a:r>
              <a:rPr lang="en-US" dirty="0" smtClean="0"/>
              <a:t> Integrated Luminosity ~45 fb</a:t>
            </a:r>
            <a:r>
              <a:rPr lang="en-US" baseline="30000" dirty="0" smtClean="0"/>
              <a:t>-1</a:t>
            </a:r>
          </a:p>
          <a:p>
            <a:pPr>
              <a:buFont typeface="Arial"/>
              <a:buChar char="•"/>
            </a:pPr>
            <a:r>
              <a:rPr lang="en-US" dirty="0" smtClean="0"/>
              <a:t> Beam Polarization ~85%  </a:t>
            </a:r>
          </a:p>
          <a:p>
            <a:pPr>
              <a:buFont typeface="Arial"/>
              <a:buChar char="•"/>
            </a:pPr>
            <a:r>
              <a:rPr lang="en-US" dirty="0" smtClean="0"/>
              <a:t> Almost </a:t>
            </a:r>
            <a:r>
              <a:rPr lang="en-US" dirty="0" smtClean="0"/>
              <a:t>4</a:t>
            </a:r>
            <a:r>
              <a:rPr lang="en-US" dirty="0" smtClean="0">
                <a:latin typeface="Symbol" charset="2"/>
                <a:cs typeface="Symbol" charset="2"/>
              </a:rPr>
              <a:t>p </a:t>
            </a:r>
            <a:r>
              <a:rPr lang="en-US" dirty="0" smtClean="0"/>
              <a:t>acceptance</a:t>
            </a:r>
            <a:endParaRPr lang="en-US" dirty="0" smtClean="0"/>
          </a:p>
          <a:p>
            <a:pPr>
              <a:buFont typeface="Arial"/>
              <a:buChar char="•"/>
            </a:pPr>
            <a:r>
              <a:rPr lang="en-US" dirty="0" smtClean="0"/>
              <a:t> H</a:t>
            </a:r>
            <a:r>
              <a:rPr lang="en-US" baseline="-25000" dirty="0" smtClean="0"/>
              <a:t>2</a:t>
            </a:r>
            <a:r>
              <a:rPr lang="en-US" dirty="0" smtClean="0"/>
              <a:t> and longitudinally polarized targets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8" name="Rectangle 6"/>
          <p:cNvSpPr>
            <a:spLocks noChangeArrowheads="1"/>
          </p:cNvSpPr>
          <p:nvPr/>
        </p:nvSpPr>
        <p:spPr bwMode="auto">
          <a:xfrm>
            <a:off x="685800" y="152400"/>
            <a:ext cx="8458200" cy="685800"/>
          </a:xfrm>
          <a:prstGeom prst="rect">
            <a:avLst/>
          </a:prstGeom>
          <a:noFill/>
          <a:ln w="9525">
            <a:noFill/>
            <a:miter lim="800000"/>
            <a:headEnd/>
            <a:tailEnd/>
          </a:ln>
          <a:effectLst/>
        </p:spPr>
        <p:txBody>
          <a:bodyPr anchor="ctr">
            <a:prstTxWarp prst="textNoShape">
              <a:avLst/>
            </a:prstTxWarp>
          </a:bodyPr>
          <a:lstStyle/>
          <a:p>
            <a:pPr eaLnBrk="1" hangingPunct="1">
              <a:defRPr/>
            </a:pPr>
            <a:r>
              <a:rPr lang="en-US" sz="4000" b="1" dirty="0" smtClean="0">
                <a:solidFill>
                  <a:srgbClr val="FFFF00"/>
                </a:solidFill>
                <a:effectLst>
                  <a:outerShdw blurRad="38100" dist="38100" dir="2700000" algn="tl">
                    <a:srgbClr val="000000"/>
                  </a:outerShdw>
                </a:effectLst>
              </a:rPr>
              <a:t>DVCS kinematics</a:t>
            </a:r>
            <a:endParaRPr lang="en-US" sz="4000" b="1" dirty="0">
              <a:solidFill>
                <a:srgbClr val="FFFF00"/>
              </a:solidFill>
              <a:effectLst>
                <a:outerShdw blurRad="38100" dist="38100" dir="2700000" algn="tl">
                  <a:srgbClr val="000000"/>
                </a:outerShdw>
              </a:effectLst>
            </a:endParaRPr>
          </a:p>
        </p:txBody>
      </p:sp>
      <p:sp>
        <p:nvSpPr>
          <p:cNvPr id="151560" name="AutoShape 8"/>
          <p:cNvSpPr>
            <a:spLocks noChangeArrowheads="1"/>
          </p:cNvSpPr>
          <p:nvPr/>
        </p:nvSpPr>
        <p:spPr bwMode="auto">
          <a:xfrm rot="-5025760">
            <a:off x="5374482" y="3083718"/>
            <a:ext cx="1219200" cy="385763"/>
          </a:xfrm>
          <a:custGeom>
            <a:avLst/>
            <a:gdLst>
              <a:gd name="T0" fmla="*/ 853779 w 21600"/>
              <a:gd name="T1" fmla="*/ 0 h 21600"/>
              <a:gd name="T2" fmla="*/ 853779 w 21600"/>
              <a:gd name="T3" fmla="*/ 217135 h 21600"/>
              <a:gd name="T4" fmla="*/ 182711 w 21600"/>
              <a:gd name="T5" fmla="*/ 385763 h 21600"/>
              <a:gd name="T6" fmla="*/ 1219200 w 21600"/>
              <a:gd name="T7" fmla="*/ 108567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dirty="0"/>
          </a:p>
        </p:txBody>
      </p:sp>
      <p:pic>
        <p:nvPicPr>
          <p:cNvPr id="21" name="Picture 20" descr="KineSpace.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371600" y="838200"/>
            <a:ext cx="7586188" cy="3625850"/>
          </a:xfrm>
          <a:prstGeom prst="rect">
            <a:avLst/>
          </a:prstGeom>
        </p:spPr>
      </p:pic>
      <p:sp>
        <p:nvSpPr>
          <p:cNvPr id="22" name="TextBox 21"/>
          <p:cNvSpPr txBox="1"/>
          <p:nvPr/>
        </p:nvSpPr>
        <p:spPr>
          <a:xfrm>
            <a:off x="7992350" y="3962400"/>
            <a:ext cx="389650" cy="369332"/>
          </a:xfrm>
          <a:prstGeom prst="rect">
            <a:avLst/>
          </a:prstGeom>
          <a:noFill/>
        </p:spPr>
        <p:txBody>
          <a:bodyPr wrap="none" rtlCol="0">
            <a:spAutoFit/>
          </a:bodyPr>
          <a:lstStyle/>
          <a:p>
            <a:r>
              <a:rPr lang="en-US" dirty="0" smtClean="0"/>
              <a:t>x</a:t>
            </a:r>
            <a:r>
              <a:rPr lang="en-US" baseline="-25000" dirty="0" smtClean="0"/>
              <a:t>B</a:t>
            </a:r>
            <a:endParaRPr lang="en-US" baseline="-25000" dirty="0"/>
          </a:p>
        </p:txBody>
      </p:sp>
      <p:sp>
        <p:nvSpPr>
          <p:cNvPr id="23" name="TextBox 22"/>
          <p:cNvSpPr txBox="1"/>
          <p:nvPr/>
        </p:nvSpPr>
        <p:spPr>
          <a:xfrm>
            <a:off x="5630150" y="3974068"/>
            <a:ext cx="389650" cy="369332"/>
          </a:xfrm>
          <a:prstGeom prst="rect">
            <a:avLst/>
          </a:prstGeom>
          <a:noFill/>
        </p:spPr>
        <p:txBody>
          <a:bodyPr wrap="none" rtlCol="0">
            <a:spAutoFit/>
          </a:bodyPr>
          <a:lstStyle/>
          <a:p>
            <a:r>
              <a:rPr lang="en-US" dirty="0" smtClean="0"/>
              <a:t>x</a:t>
            </a:r>
            <a:r>
              <a:rPr lang="en-US" baseline="-25000" dirty="0" smtClean="0"/>
              <a:t>B</a:t>
            </a:r>
            <a:endParaRPr lang="en-US" baseline="-25000" dirty="0"/>
          </a:p>
        </p:txBody>
      </p:sp>
      <p:graphicFrame>
        <p:nvGraphicFramePr>
          <p:cNvPr id="15" name="Table 14"/>
          <p:cNvGraphicFramePr>
            <a:graphicFrameLocks noGrp="1"/>
          </p:cNvGraphicFramePr>
          <p:nvPr/>
        </p:nvGraphicFramePr>
        <p:xfrm>
          <a:off x="1905000" y="4495800"/>
          <a:ext cx="6096000" cy="185420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endParaRPr lang="en-US" dirty="0"/>
                    </a:p>
                  </a:txBody>
                  <a:tcPr/>
                </a:tc>
                <a:tc>
                  <a:txBody>
                    <a:bodyPr/>
                    <a:lstStyle/>
                    <a:p>
                      <a:pPr algn="ctr"/>
                      <a:r>
                        <a:rPr lang="en-US" dirty="0" smtClean="0"/>
                        <a:t>Min</a:t>
                      </a:r>
                      <a:endParaRPr lang="en-US" dirty="0">
                        <a:solidFill>
                          <a:schemeClr val="bg1"/>
                        </a:solidFill>
                      </a:endParaRPr>
                    </a:p>
                  </a:txBody>
                  <a:tcPr/>
                </a:tc>
                <a:tc>
                  <a:txBody>
                    <a:bodyPr/>
                    <a:lstStyle/>
                    <a:p>
                      <a:pPr algn="ctr"/>
                      <a:r>
                        <a:rPr lang="en-US" dirty="0" smtClean="0"/>
                        <a:t>Max</a:t>
                      </a:r>
                      <a:endParaRPr lang="en-US" dirty="0">
                        <a:solidFill>
                          <a:srgbClr val="000066"/>
                        </a:solidFill>
                      </a:endParaRPr>
                    </a:p>
                  </a:txBody>
                  <a:tcPr/>
                </a:tc>
              </a:tr>
              <a:tr h="370840">
                <a:tc>
                  <a:txBody>
                    <a:bodyPr/>
                    <a:lstStyle/>
                    <a:p>
                      <a:pPr algn="ctr"/>
                      <a:r>
                        <a:rPr lang="en-US" dirty="0" smtClean="0"/>
                        <a:t>Q</a:t>
                      </a:r>
                      <a:r>
                        <a:rPr lang="en-US" baseline="30000" dirty="0" smtClean="0"/>
                        <a:t>2</a:t>
                      </a:r>
                      <a:r>
                        <a:rPr lang="en-US" dirty="0" smtClean="0"/>
                        <a:t> </a:t>
                      </a:r>
                      <a:endParaRPr lang="en-US" dirty="0"/>
                    </a:p>
                  </a:txBody>
                  <a:tcPr/>
                </a:tc>
                <a:tc>
                  <a:txBody>
                    <a:bodyPr/>
                    <a:lstStyle/>
                    <a:p>
                      <a:pPr algn="ctr"/>
                      <a:r>
                        <a:rPr lang="en-US" dirty="0" smtClean="0"/>
                        <a:t>1</a:t>
                      </a:r>
                      <a:r>
                        <a:rPr lang="en-US" baseline="0" dirty="0" smtClean="0"/>
                        <a:t> </a:t>
                      </a:r>
                      <a:r>
                        <a:rPr lang="en-US" dirty="0" smtClean="0"/>
                        <a:t>GeV</a:t>
                      </a:r>
                      <a:r>
                        <a:rPr lang="en-US" baseline="30000" dirty="0" smtClean="0"/>
                        <a:t>2</a:t>
                      </a:r>
                      <a:endParaRPr lang="en-US" baseline="30000" dirty="0"/>
                    </a:p>
                  </a:txBody>
                  <a:tcPr/>
                </a:tc>
                <a:tc>
                  <a:txBody>
                    <a:bodyPr/>
                    <a:lstStyle/>
                    <a:p>
                      <a:pPr algn="ctr"/>
                      <a:r>
                        <a:rPr lang="en-US" dirty="0" smtClean="0"/>
                        <a:t>5  </a:t>
                      </a:r>
                      <a:r>
                        <a:rPr lang="en-US" dirty="0" smtClean="0"/>
                        <a:t>GeV</a:t>
                      </a:r>
                      <a:r>
                        <a:rPr lang="en-US" baseline="30000" dirty="0" smtClean="0"/>
                        <a:t>2</a:t>
                      </a:r>
                      <a:endParaRPr lang="en-US" dirty="0"/>
                    </a:p>
                  </a:txBody>
                  <a:tcPr/>
                </a:tc>
              </a:tr>
              <a:tr h="370840">
                <a:tc>
                  <a:txBody>
                    <a:bodyPr/>
                    <a:lstStyle/>
                    <a:p>
                      <a:pPr algn="ctr"/>
                      <a:r>
                        <a:rPr lang="en-US" baseline="-25000" dirty="0" smtClean="0"/>
                        <a:t>xB</a:t>
                      </a:r>
                      <a:endParaRPr lang="en-US" baseline="-25000" dirty="0"/>
                    </a:p>
                  </a:txBody>
                  <a:tcPr/>
                </a:tc>
                <a:tc>
                  <a:txBody>
                    <a:bodyPr/>
                    <a:lstStyle/>
                    <a:p>
                      <a:pPr algn="ctr"/>
                      <a:r>
                        <a:rPr lang="en-US" dirty="0" smtClean="0"/>
                        <a:t>0.1</a:t>
                      </a:r>
                      <a:r>
                        <a:rPr lang="en-US" dirty="0" smtClean="0"/>
                        <a:t> </a:t>
                      </a:r>
                      <a:endParaRPr lang="en-US" dirty="0"/>
                    </a:p>
                  </a:txBody>
                  <a:tcPr/>
                </a:tc>
                <a:tc>
                  <a:txBody>
                    <a:bodyPr/>
                    <a:lstStyle/>
                    <a:p>
                      <a:pPr algn="ctr"/>
                      <a:r>
                        <a:rPr lang="en-US" dirty="0" smtClean="0"/>
                        <a:t>0.6</a:t>
                      </a:r>
                      <a:endParaRPr lang="en-US" dirty="0"/>
                    </a:p>
                  </a:txBody>
                  <a:tcPr/>
                </a:tc>
              </a:tr>
              <a:tr h="370840">
                <a:tc>
                  <a:txBody>
                    <a:bodyPr/>
                    <a:lstStyle/>
                    <a:p>
                      <a:pPr algn="ctr"/>
                      <a:r>
                        <a:rPr lang="en-US" dirty="0" smtClean="0"/>
                        <a:t>-t</a:t>
                      </a:r>
                      <a:endParaRPr lang="en-US" dirty="0"/>
                    </a:p>
                  </a:txBody>
                  <a:tcPr/>
                </a:tc>
                <a:tc>
                  <a:txBody>
                    <a:bodyPr/>
                    <a:lstStyle/>
                    <a:p>
                      <a:pPr algn="ctr"/>
                      <a:r>
                        <a:rPr lang="en-US" baseline="0" dirty="0" smtClean="0"/>
                        <a:t>tmin</a:t>
                      </a:r>
                      <a:endParaRPr lang="en-US" baseline="30000" dirty="0"/>
                    </a:p>
                  </a:txBody>
                  <a:tcPr/>
                </a:tc>
                <a:tc>
                  <a:txBody>
                    <a:bodyPr/>
                    <a:lstStyle/>
                    <a:p>
                      <a:pPr algn="ctr"/>
                      <a:r>
                        <a:rPr lang="en-US" dirty="0" smtClean="0"/>
                        <a:t>1 GeV</a:t>
                      </a:r>
                      <a:r>
                        <a:rPr lang="en-US" baseline="30000" dirty="0" smtClean="0"/>
                        <a:t>2</a:t>
                      </a:r>
                      <a:endParaRPr lang="en-US" baseline="30000" dirty="0"/>
                    </a:p>
                  </a:txBody>
                  <a:tcPr/>
                </a:tc>
              </a:tr>
              <a:tr h="370840">
                <a:tc>
                  <a:txBody>
                    <a:bodyPr/>
                    <a:lstStyle/>
                    <a:p>
                      <a:pPr algn="ctr"/>
                      <a:r>
                        <a:rPr lang="en-US" dirty="0" smtClean="0"/>
                        <a:t>W</a:t>
                      </a:r>
                      <a:endParaRPr lang="en-US" dirty="0"/>
                    </a:p>
                  </a:txBody>
                  <a:tcPr/>
                </a:tc>
                <a:tc>
                  <a:txBody>
                    <a:bodyPr/>
                    <a:lstStyle/>
                    <a:p>
                      <a:pPr algn="ctr"/>
                      <a:r>
                        <a:rPr lang="en-US" dirty="0" smtClean="0"/>
                        <a:t>2 GeV</a:t>
                      </a:r>
                      <a:endParaRPr lang="en-US" dirty="0"/>
                    </a:p>
                  </a:txBody>
                  <a:tcPr/>
                </a:tc>
                <a:tc>
                  <a:txBody>
                    <a:bodyPr/>
                    <a:lstStyle/>
                    <a:p>
                      <a:pPr algn="ctr"/>
                      <a:r>
                        <a:rPr lang="en-US" dirty="0" smtClean="0"/>
                        <a:t>3 GeV</a:t>
                      </a:r>
                      <a:endParaRPr lang="en-US" dirty="0"/>
                    </a:p>
                  </a:txBody>
                  <a:tcPr/>
                </a:tc>
              </a:tr>
            </a:tbl>
          </a:graphicData>
        </a:graphic>
      </p:graphicFrame>
      <p:sp>
        <p:nvSpPr>
          <p:cNvPr id="16" name="TextBox 15"/>
          <p:cNvSpPr txBox="1"/>
          <p:nvPr/>
        </p:nvSpPr>
        <p:spPr>
          <a:xfrm>
            <a:off x="304800" y="2438400"/>
            <a:ext cx="940732" cy="369332"/>
          </a:xfrm>
          <a:prstGeom prst="rect">
            <a:avLst/>
          </a:prstGeom>
          <a:solidFill>
            <a:schemeClr val="accent2">
              <a:lumMod val="20000"/>
              <a:lumOff val="80000"/>
            </a:schemeClr>
          </a:solidFill>
          <a:ln>
            <a:solidFill>
              <a:srgbClr val="660066"/>
            </a:solidFill>
          </a:ln>
        </p:spPr>
        <p:txBody>
          <a:bodyPr wrap="none" rtlCol="0">
            <a:spAutoFit/>
          </a:bodyPr>
          <a:lstStyle/>
          <a:p>
            <a:r>
              <a:rPr lang="en-US" dirty="0" smtClean="0">
                <a:solidFill>
                  <a:srgbClr val="000066"/>
                </a:solidFill>
                <a:latin typeface="Symbol" charset="2"/>
                <a:cs typeface="Symbol" charset="2"/>
              </a:rPr>
              <a:t>Q</a:t>
            </a:r>
            <a:r>
              <a:rPr lang="en-US" baseline="-25000" dirty="0" smtClean="0">
                <a:solidFill>
                  <a:srgbClr val="000066"/>
                </a:solidFill>
              </a:rPr>
              <a:t>e</a:t>
            </a:r>
            <a:r>
              <a:rPr lang="en-US" dirty="0" smtClean="0">
                <a:solidFill>
                  <a:srgbClr val="000066"/>
                </a:solidFill>
              </a:rPr>
              <a:t>&lt;45</a:t>
            </a:r>
            <a:r>
              <a:rPr lang="en-US" baseline="30000" dirty="0" smtClean="0">
                <a:solidFill>
                  <a:srgbClr val="000066"/>
                </a:solidFill>
              </a:rPr>
              <a:t>0</a:t>
            </a:r>
            <a:endParaRPr lang="en-US" baseline="30000" dirty="0">
              <a:solidFill>
                <a:srgbClr val="000066"/>
              </a:solidFill>
            </a:endParaRPr>
          </a:p>
        </p:txBody>
      </p:sp>
      <p:sp>
        <p:nvSpPr>
          <p:cNvPr id="17" name="TextBox 16"/>
          <p:cNvSpPr txBox="1"/>
          <p:nvPr/>
        </p:nvSpPr>
        <p:spPr>
          <a:xfrm>
            <a:off x="304800" y="4431268"/>
            <a:ext cx="889900" cy="369332"/>
          </a:xfrm>
          <a:prstGeom prst="rect">
            <a:avLst/>
          </a:prstGeom>
          <a:solidFill>
            <a:schemeClr val="accent2">
              <a:lumMod val="20000"/>
              <a:lumOff val="80000"/>
            </a:schemeClr>
          </a:solidFill>
          <a:ln>
            <a:solidFill>
              <a:srgbClr val="660066"/>
            </a:solidFill>
          </a:ln>
        </p:spPr>
        <p:txBody>
          <a:bodyPr wrap="none" rtlCol="0">
            <a:spAutoFit/>
          </a:bodyPr>
          <a:lstStyle/>
          <a:p>
            <a:r>
              <a:rPr lang="en-US" dirty="0" smtClean="0">
                <a:solidFill>
                  <a:srgbClr val="000066"/>
                </a:solidFill>
                <a:latin typeface="Symbol" charset="2"/>
                <a:cs typeface="Symbol" charset="2"/>
              </a:rPr>
              <a:t>q</a:t>
            </a:r>
            <a:r>
              <a:rPr lang="en-US" baseline="-25000" dirty="0" smtClean="0">
                <a:solidFill>
                  <a:srgbClr val="000066"/>
                </a:solidFill>
              </a:rPr>
              <a:t>e</a:t>
            </a:r>
            <a:r>
              <a:rPr lang="en-US" dirty="0" smtClean="0">
                <a:solidFill>
                  <a:srgbClr val="000066"/>
                </a:solidFill>
              </a:rPr>
              <a:t>&gt;21</a:t>
            </a:r>
            <a:r>
              <a:rPr lang="en-US" baseline="30000" dirty="0" smtClean="0">
                <a:solidFill>
                  <a:srgbClr val="000066"/>
                </a:solidFill>
              </a:rPr>
              <a:t>0</a:t>
            </a:r>
            <a:endParaRPr lang="en-US" baseline="30000" dirty="0">
              <a:solidFill>
                <a:srgbClr val="000066"/>
              </a:solidFill>
            </a:endParaRPr>
          </a:p>
        </p:txBody>
      </p:sp>
      <p:sp>
        <p:nvSpPr>
          <p:cNvPr id="18" name="TextBox 17"/>
          <p:cNvSpPr txBox="1"/>
          <p:nvPr/>
        </p:nvSpPr>
        <p:spPr>
          <a:xfrm>
            <a:off x="4267200" y="3124200"/>
            <a:ext cx="1107996" cy="381000"/>
          </a:xfrm>
          <a:prstGeom prst="rect">
            <a:avLst/>
          </a:prstGeom>
          <a:solidFill>
            <a:schemeClr val="accent2">
              <a:lumMod val="20000"/>
              <a:lumOff val="80000"/>
            </a:schemeClr>
          </a:solidFill>
          <a:ln>
            <a:solidFill>
              <a:srgbClr val="660066"/>
            </a:solidFill>
          </a:ln>
        </p:spPr>
        <p:txBody>
          <a:bodyPr wrap="square" rtlCol="0">
            <a:spAutoFit/>
          </a:bodyPr>
          <a:lstStyle/>
          <a:p>
            <a:r>
              <a:rPr lang="en-US" dirty="0" smtClean="0">
                <a:solidFill>
                  <a:srgbClr val="000066"/>
                </a:solidFill>
                <a:latin typeface="+mn-lt"/>
                <a:cs typeface="Symbol" charset="2"/>
              </a:rPr>
              <a:t>W&gt;2GeV</a:t>
            </a:r>
            <a:endParaRPr lang="en-US" baseline="30000" dirty="0">
              <a:solidFill>
                <a:srgbClr val="000066"/>
              </a:solidFill>
              <a:latin typeface="+mn-lt"/>
            </a:endParaRPr>
          </a:p>
        </p:txBody>
      </p:sp>
      <p:sp>
        <p:nvSpPr>
          <p:cNvPr id="19" name="Bent Arrow 18"/>
          <p:cNvSpPr/>
          <p:nvPr/>
        </p:nvSpPr>
        <p:spPr bwMode="auto">
          <a:xfrm rot="4456215">
            <a:off x="1680847" y="2016374"/>
            <a:ext cx="813816" cy="1417155"/>
          </a:xfrm>
          <a:prstGeom prst="bentArrow">
            <a:avLst>
              <a:gd name="adj1" fmla="val 25000"/>
              <a:gd name="adj2" fmla="val 25000"/>
              <a:gd name="adj3" fmla="val 21879"/>
              <a:gd name="adj4" fmla="val 43750"/>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28" name="Bent Arrow 27"/>
          <p:cNvSpPr/>
          <p:nvPr/>
        </p:nvSpPr>
        <p:spPr bwMode="auto">
          <a:xfrm rot="4456215">
            <a:off x="1970916" y="3395071"/>
            <a:ext cx="813816" cy="1954935"/>
          </a:xfrm>
          <a:prstGeom prst="bentArrow">
            <a:avLst>
              <a:gd name="adj1" fmla="val 25000"/>
              <a:gd name="adj2" fmla="val 25000"/>
              <a:gd name="adj3" fmla="val 21879"/>
              <a:gd name="adj4" fmla="val 50239"/>
            </a:avLst>
          </a:prstGeom>
          <a:solidFill>
            <a:schemeClr val="accent1">
              <a:lumMod val="60000"/>
              <a:lumOff val="40000"/>
            </a:schemeClr>
          </a:solidFill>
          <a:ln w="9525" cap="flat" cmpd="sng" algn="ctr">
            <a:noFill/>
            <a:prstDash val="solid"/>
            <a:round/>
            <a:headEnd type="none" w="med" len="med"/>
            <a:tailEnd type="none" w="med" len="med"/>
          </a:ln>
          <a:effectLst/>
          <a:scene3d>
            <a:camera prst="perspectiveFront">
              <a:rot lat="10800000" lon="6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29" name="Left Arrow 28"/>
          <p:cNvSpPr/>
          <p:nvPr/>
        </p:nvSpPr>
        <p:spPr bwMode="auto">
          <a:xfrm rot="2821431">
            <a:off x="7982522" y="3102547"/>
            <a:ext cx="717159" cy="348104"/>
          </a:xfrm>
          <a:prstGeom prst="leftArrow">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30" name="TextBox 29"/>
          <p:cNvSpPr txBox="1"/>
          <p:nvPr/>
        </p:nvSpPr>
        <p:spPr>
          <a:xfrm>
            <a:off x="7883604" y="3581400"/>
            <a:ext cx="1107996" cy="369332"/>
          </a:xfrm>
          <a:prstGeom prst="rect">
            <a:avLst/>
          </a:prstGeom>
          <a:solidFill>
            <a:schemeClr val="accent2">
              <a:lumMod val="20000"/>
              <a:lumOff val="80000"/>
            </a:schemeClr>
          </a:solidFill>
          <a:ln>
            <a:solidFill>
              <a:srgbClr val="660066"/>
            </a:solidFill>
          </a:ln>
        </p:spPr>
        <p:txBody>
          <a:bodyPr wrap="square" rtlCol="0">
            <a:spAutoFit/>
          </a:bodyPr>
          <a:lstStyle/>
          <a:p>
            <a:r>
              <a:rPr lang="en-US" dirty="0" smtClean="0">
                <a:solidFill>
                  <a:srgbClr val="000066"/>
                </a:solidFill>
                <a:latin typeface="+mn-lt"/>
                <a:cs typeface="Symbol" charset="2"/>
              </a:rPr>
              <a:t>t</a:t>
            </a:r>
            <a:r>
              <a:rPr lang="en-US" dirty="0" smtClean="0">
                <a:solidFill>
                  <a:srgbClr val="000066"/>
                </a:solidFill>
                <a:latin typeface="+mn-lt"/>
                <a:cs typeface="Symbol" charset="2"/>
              </a:rPr>
              <a:t>&gt;</a:t>
            </a:r>
            <a:r>
              <a:rPr lang="en-US" dirty="0" smtClean="0">
                <a:solidFill>
                  <a:srgbClr val="000066"/>
                </a:solidFill>
                <a:latin typeface="+mn-lt"/>
                <a:cs typeface="Symbol" charset="2"/>
              </a:rPr>
              <a:t>t</a:t>
            </a:r>
            <a:r>
              <a:rPr lang="en-US" baseline="-25000" dirty="0" smtClean="0">
                <a:solidFill>
                  <a:srgbClr val="000066"/>
                </a:solidFill>
                <a:latin typeface="+mn-lt"/>
                <a:cs typeface="Symbol" charset="2"/>
              </a:rPr>
              <a:t>min</a:t>
            </a:r>
            <a:endParaRPr lang="en-US" baseline="-25000" dirty="0">
              <a:solidFill>
                <a:srgbClr val="000066"/>
              </a:solidFill>
              <a:latin typeface="+mn-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560"/>
                                        </p:tgtEl>
                                        <p:attrNameLst>
                                          <p:attrName>style.visibility</p:attrName>
                                        </p:attrNameLst>
                                      </p:cBhvr>
                                      <p:to>
                                        <p:strVal val="visible"/>
                                      </p:to>
                                    </p:set>
                                    <p:animEffect transition="in" filter="fade">
                                      <p:cBhvr>
                                        <p:cTn id="7" dur="2000"/>
                                        <p:tgtEl>
                                          <p:spTgt spid="151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5" name="Rectangle 5"/>
          <p:cNvSpPr>
            <a:spLocks noChangeArrowheads="1"/>
          </p:cNvSpPr>
          <p:nvPr/>
        </p:nvSpPr>
        <p:spPr bwMode="auto">
          <a:xfrm>
            <a:off x="990600" y="152400"/>
            <a:ext cx="7772400" cy="685800"/>
          </a:xfrm>
          <a:prstGeom prst="rect">
            <a:avLst/>
          </a:prstGeom>
          <a:noFill/>
          <a:ln w="9525">
            <a:noFill/>
            <a:miter lim="800000"/>
            <a:headEnd/>
            <a:tailEnd/>
          </a:ln>
          <a:effectLst/>
        </p:spPr>
        <p:txBody>
          <a:bodyPr anchor="ctr">
            <a:prstTxWarp prst="textNoShape">
              <a:avLst/>
            </a:prstTxWarp>
          </a:bodyPr>
          <a:lstStyle/>
          <a:p>
            <a:pPr eaLnBrk="1" hangingPunct="1">
              <a:defRPr/>
            </a:pPr>
            <a:r>
              <a:rPr lang="en-US" sz="4400" b="1" dirty="0" smtClean="0">
                <a:solidFill>
                  <a:srgbClr val="FFFF00"/>
                </a:solidFill>
                <a:effectLst>
                  <a:outerShdw blurRad="38100" dist="38100" dir="2700000" algn="tl">
                    <a:srgbClr val="000000"/>
                  </a:outerShdw>
                </a:effectLst>
              </a:rPr>
              <a:t>DVCS BSA  A</a:t>
            </a:r>
            <a:r>
              <a:rPr lang="en-US" sz="4400" b="1" baseline="-25000" dirty="0" smtClean="0">
                <a:solidFill>
                  <a:srgbClr val="FFFF00"/>
                </a:solidFill>
                <a:effectLst>
                  <a:outerShdw blurRad="38100" dist="38100" dir="2700000" algn="tl">
                    <a:srgbClr val="000000"/>
                  </a:outerShdw>
                </a:effectLst>
              </a:rPr>
              <a:t>LU</a:t>
            </a:r>
            <a:endParaRPr lang="en-US" sz="4400" b="1" baseline="-25000" dirty="0">
              <a:solidFill>
                <a:srgbClr val="FFFF00"/>
              </a:solidFill>
              <a:effectLst>
                <a:outerShdw blurRad="38100" dist="38100" dir="2700000" algn="tl">
                  <a:srgbClr val="000000"/>
                </a:outerShdw>
              </a:effectLst>
            </a:endParaRPr>
          </a:p>
        </p:txBody>
      </p:sp>
      <p:sp>
        <p:nvSpPr>
          <p:cNvPr id="153607" name="Text Box 7"/>
          <p:cNvSpPr txBox="1">
            <a:spLocks noChangeArrowheads="1"/>
          </p:cNvSpPr>
          <p:nvPr/>
        </p:nvSpPr>
        <p:spPr bwMode="auto">
          <a:xfrm>
            <a:off x="0" y="2819400"/>
            <a:ext cx="3886200" cy="2431435"/>
          </a:xfrm>
          <a:prstGeom prst="rect">
            <a:avLst/>
          </a:prstGeom>
          <a:noFill/>
          <a:ln w="9525">
            <a:solidFill>
              <a:schemeClr val="tx1"/>
            </a:solidFill>
            <a:miter lim="800000"/>
            <a:headEnd/>
            <a:tailEnd/>
          </a:ln>
        </p:spPr>
        <p:txBody>
          <a:bodyPr wrap="square">
            <a:prstTxWarp prst="textNoShape">
              <a:avLst/>
            </a:prstTxWarp>
            <a:spAutoFit/>
          </a:bodyPr>
          <a:lstStyle/>
          <a:p>
            <a:pPr eaLnBrk="1" hangingPunct="1">
              <a:buClr>
                <a:srgbClr val="FF0000"/>
              </a:buClr>
              <a:buFont typeface="Wingdings" charset="2"/>
              <a:buNone/>
            </a:pPr>
            <a:r>
              <a:rPr lang="en-US" dirty="0">
                <a:solidFill>
                  <a:srgbClr val="FFFF00"/>
                </a:solidFill>
                <a:latin typeface="Comic Sans MS" charset="0"/>
              </a:rPr>
              <a:t>VGG</a:t>
            </a:r>
            <a:r>
              <a:rPr lang="en-US" dirty="0">
                <a:latin typeface="Comic Sans MS" charset="0"/>
              </a:rPr>
              <a:t> parameterization reproduces –</a:t>
            </a:r>
            <a:r>
              <a:rPr lang="en-US" dirty="0">
                <a:latin typeface="Comic Sans MS" charset="0"/>
              </a:rPr>
              <a:t>t</a:t>
            </a:r>
            <a:r>
              <a:rPr lang="en-US" dirty="0">
                <a:latin typeface="Comic Sans MS" charset="0"/>
              </a:rPr>
              <a:t> &gt; 0.5GeV</a:t>
            </a:r>
            <a:r>
              <a:rPr lang="en-US" baseline="30000" dirty="0">
                <a:latin typeface="Comic Sans MS" charset="0"/>
              </a:rPr>
              <a:t>2</a:t>
            </a:r>
            <a:r>
              <a:rPr lang="en-US" dirty="0">
                <a:latin typeface="Comic Sans MS" charset="0"/>
              </a:rPr>
              <a:t> behavior, and overshoots asymmetry at small </a:t>
            </a:r>
            <a:r>
              <a:rPr lang="en-US" dirty="0">
                <a:latin typeface="Comic Sans MS" charset="0"/>
              </a:rPr>
              <a:t>t</a:t>
            </a:r>
            <a:r>
              <a:rPr lang="en-US" dirty="0">
                <a:latin typeface="Comic Sans MS" charset="0"/>
              </a:rPr>
              <a:t>. </a:t>
            </a:r>
          </a:p>
          <a:p>
            <a:pPr eaLnBrk="1" hangingPunct="1"/>
            <a:endParaRPr lang="en-US" dirty="0" smtClean="0">
              <a:latin typeface="Comic Sans MS" charset="0"/>
            </a:endParaRPr>
          </a:p>
          <a:p>
            <a:pPr eaLnBrk="1" hangingPunct="1"/>
            <a:endParaRPr lang="en-US" sz="1600" dirty="0" smtClean="0">
              <a:latin typeface="Comic Sans MS" charset="0"/>
            </a:endParaRPr>
          </a:p>
          <a:p>
            <a:pPr eaLnBrk="1" hangingPunct="1"/>
            <a:r>
              <a:rPr lang="en-US" sz="1600" dirty="0" smtClean="0">
                <a:solidFill>
                  <a:srgbClr val="FFFF00"/>
                </a:solidFill>
              </a:rPr>
              <a:t>Regge model (J-M Laget)</a:t>
            </a:r>
            <a:r>
              <a:rPr lang="en-US" sz="1600" dirty="0" smtClean="0"/>
              <a:t> is in fair agreement in some kinematic bins with our results.</a:t>
            </a:r>
          </a:p>
          <a:p>
            <a:pPr eaLnBrk="1" hangingPunct="1"/>
            <a:endParaRPr lang="en-US" sz="1600" dirty="0">
              <a:latin typeface="Comic Sans MS" charset="0"/>
            </a:endParaRPr>
          </a:p>
        </p:txBody>
      </p:sp>
      <p:sp>
        <p:nvSpPr>
          <p:cNvPr id="81927" name="Text Box 14"/>
          <p:cNvSpPr txBox="1">
            <a:spLocks noChangeArrowheads="1"/>
          </p:cNvSpPr>
          <p:nvPr/>
        </p:nvSpPr>
        <p:spPr bwMode="auto">
          <a:xfrm>
            <a:off x="6097587" y="990600"/>
            <a:ext cx="2970213" cy="376238"/>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Arial" charset="0"/>
              </a:rPr>
              <a:t>Fit: A</a:t>
            </a:r>
            <a:r>
              <a:rPr lang="en-US" baseline="-25000" dirty="0">
                <a:latin typeface="Arial" charset="0"/>
              </a:rPr>
              <a:t>LU</a:t>
            </a:r>
            <a:r>
              <a:rPr lang="en-US" dirty="0">
                <a:latin typeface="Arial" charset="0"/>
              </a:rPr>
              <a:t>  = </a:t>
            </a:r>
            <a:r>
              <a:rPr lang="en-US" dirty="0">
                <a:latin typeface="Symbol" charset="2"/>
              </a:rPr>
              <a:t>a</a:t>
            </a:r>
            <a:r>
              <a:rPr lang="en-US" dirty="0">
                <a:latin typeface="Arial" charset="0"/>
              </a:rPr>
              <a:t>sin</a:t>
            </a:r>
            <a:r>
              <a:rPr lang="en-US" dirty="0">
                <a:latin typeface="Symbol" charset="2"/>
              </a:rPr>
              <a:t>f/(1 + </a:t>
            </a:r>
            <a:r>
              <a:rPr lang="en-US" dirty="0">
                <a:latin typeface="Symbol" charset="2"/>
              </a:rPr>
              <a:t>b</a:t>
            </a:r>
            <a:r>
              <a:rPr lang="en-US" dirty="0">
                <a:latin typeface="Arial" charset="0"/>
              </a:rPr>
              <a:t>cos</a:t>
            </a:r>
            <a:r>
              <a:rPr lang="en-US" dirty="0">
                <a:latin typeface="Symbol" charset="2"/>
              </a:rPr>
              <a:t>f</a:t>
            </a:r>
            <a:r>
              <a:rPr lang="en-US" dirty="0">
                <a:latin typeface="Symbol" charset="2"/>
              </a:rPr>
              <a:t>)</a:t>
            </a:r>
          </a:p>
        </p:txBody>
      </p:sp>
      <p:grpSp>
        <p:nvGrpSpPr>
          <p:cNvPr id="10" name="Group 10"/>
          <p:cNvGrpSpPr>
            <a:grpSpLocks/>
          </p:cNvGrpSpPr>
          <p:nvPr/>
        </p:nvGrpSpPr>
        <p:grpSpPr bwMode="auto">
          <a:xfrm>
            <a:off x="6096000" y="152400"/>
            <a:ext cx="2590800" cy="762000"/>
            <a:chOff x="2112" y="576"/>
            <a:chExt cx="1632" cy="480"/>
          </a:xfrm>
        </p:grpSpPr>
        <p:grpSp>
          <p:nvGrpSpPr>
            <p:cNvPr id="11" name="Group 11"/>
            <p:cNvGrpSpPr>
              <a:grpSpLocks/>
            </p:cNvGrpSpPr>
            <p:nvPr/>
          </p:nvGrpSpPr>
          <p:grpSpPr bwMode="auto">
            <a:xfrm>
              <a:off x="2176" y="576"/>
              <a:ext cx="1490" cy="426"/>
              <a:chOff x="2176" y="672"/>
              <a:chExt cx="1490" cy="426"/>
            </a:xfrm>
          </p:grpSpPr>
          <p:sp>
            <p:nvSpPr>
              <p:cNvPr id="13" name="Text Box 12"/>
              <p:cNvSpPr txBox="1">
                <a:spLocks noChangeArrowheads="1"/>
              </p:cNvSpPr>
              <p:nvPr/>
            </p:nvSpPr>
            <p:spPr bwMode="auto">
              <a:xfrm>
                <a:off x="2176" y="795"/>
                <a:ext cx="499" cy="233"/>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smtClean="0">
                    <a:latin typeface="Comic Sans MS" charset="0"/>
                  </a:rPr>
                  <a:t>A</a:t>
                </a:r>
                <a:r>
                  <a:rPr lang="en-US" b="1" baseline="-25000" dirty="0" smtClean="0">
                    <a:latin typeface="Comic Sans MS" charset="0"/>
                  </a:rPr>
                  <a:t>LU</a:t>
                </a:r>
                <a:r>
                  <a:rPr lang="en-US" b="1" dirty="0" smtClean="0">
                    <a:latin typeface="Comic Sans MS" charset="0"/>
                  </a:rPr>
                  <a:t> </a:t>
                </a:r>
                <a:r>
                  <a:rPr lang="en-US" b="1" dirty="0">
                    <a:latin typeface="Comic Sans MS" charset="0"/>
                  </a:rPr>
                  <a:t>=</a:t>
                </a:r>
              </a:p>
            </p:txBody>
          </p:sp>
          <p:grpSp>
            <p:nvGrpSpPr>
              <p:cNvPr id="14" name="Group 13"/>
              <p:cNvGrpSpPr>
                <a:grpSpLocks/>
              </p:cNvGrpSpPr>
              <p:nvPr/>
            </p:nvGrpSpPr>
            <p:grpSpPr bwMode="auto">
              <a:xfrm>
                <a:off x="3375" y="694"/>
                <a:ext cx="291" cy="404"/>
                <a:chOff x="2975" y="501"/>
                <a:chExt cx="291" cy="404"/>
              </a:xfrm>
            </p:grpSpPr>
            <p:sp>
              <p:nvSpPr>
                <p:cNvPr id="18" name="Text Box 14"/>
                <p:cNvSpPr txBox="1">
                  <a:spLocks noChangeArrowheads="1"/>
                </p:cNvSpPr>
                <p:nvPr/>
              </p:nvSpPr>
              <p:spPr bwMode="auto">
                <a:xfrm>
                  <a:off x="2975" y="501"/>
                  <a:ext cx="291" cy="404"/>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Symbol" charset="2"/>
                    </a:rPr>
                    <a:t>Ds</a:t>
                  </a:r>
                </a:p>
                <a:p>
                  <a:pPr algn="ctr" eaLnBrk="1" hangingPunct="1"/>
                  <a:r>
                    <a:rPr lang="en-US" b="1" dirty="0">
                      <a:latin typeface="Symbol" charset="2"/>
                    </a:rPr>
                    <a:t>2s</a:t>
                  </a:r>
                </a:p>
              </p:txBody>
            </p:sp>
            <p:sp>
              <p:nvSpPr>
                <p:cNvPr id="19" name="Line 15"/>
                <p:cNvSpPr>
                  <a:spLocks noChangeShapeType="1"/>
                </p:cNvSpPr>
                <p:nvPr/>
              </p:nvSpPr>
              <p:spPr bwMode="auto">
                <a:xfrm>
                  <a:off x="2976" y="720"/>
                  <a:ext cx="288" cy="0"/>
                </a:xfrm>
                <a:prstGeom prst="line">
                  <a:avLst/>
                </a:prstGeom>
                <a:noFill/>
                <a:ln w="19050">
                  <a:solidFill>
                    <a:schemeClr val="tx1"/>
                  </a:solidFill>
                  <a:round/>
                  <a:headEnd/>
                  <a:tailEnd/>
                </a:ln>
              </p:spPr>
              <p:txBody>
                <a:bodyPr>
                  <a:prstTxWarp prst="textNoShape">
                    <a:avLst/>
                  </a:prstTxWarp>
                </a:bodyPr>
                <a:lstStyle/>
                <a:p>
                  <a:endParaRPr lang="en-US" dirty="0"/>
                </a:p>
              </p:txBody>
            </p:sp>
          </p:grpSp>
          <p:sp>
            <p:nvSpPr>
              <p:cNvPr id="15" name="Text Box 16"/>
              <p:cNvSpPr txBox="1">
                <a:spLocks noChangeArrowheads="1"/>
              </p:cNvSpPr>
              <p:nvPr/>
            </p:nvSpPr>
            <p:spPr bwMode="auto">
              <a:xfrm>
                <a:off x="2595" y="672"/>
                <a:ext cx="553" cy="407"/>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Symbol" charset="2"/>
                  </a:rPr>
                  <a:t>s</a:t>
                </a:r>
                <a:r>
                  <a:rPr lang="en-US" b="1" baseline="30000" dirty="0">
                    <a:latin typeface="Symbol" charset="2"/>
                  </a:rPr>
                  <a:t>+</a:t>
                </a:r>
                <a:r>
                  <a:rPr lang="en-US" b="1" dirty="0">
                    <a:latin typeface="Symbol" charset="2"/>
                  </a:rPr>
                  <a:t> - </a:t>
                </a:r>
                <a:r>
                  <a:rPr lang="en-US" b="1" dirty="0">
                    <a:latin typeface="Symbol" charset="2"/>
                  </a:rPr>
                  <a:t>s</a:t>
                </a:r>
                <a:r>
                  <a:rPr lang="en-US" b="1" baseline="30000" dirty="0">
                    <a:latin typeface="Symbol" charset="2"/>
                  </a:rPr>
                  <a:t>-</a:t>
                </a:r>
              </a:p>
              <a:p>
                <a:pPr algn="ctr" eaLnBrk="1" hangingPunct="1"/>
                <a:r>
                  <a:rPr lang="en-US" b="1" dirty="0">
                    <a:latin typeface="Symbol" charset="2"/>
                  </a:rPr>
                  <a:t>s</a:t>
                </a:r>
                <a:r>
                  <a:rPr lang="en-US" b="1" baseline="30000" dirty="0">
                    <a:latin typeface="Symbol" charset="2"/>
                  </a:rPr>
                  <a:t>+</a:t>
                </a:r>
                <a:r>
                  <a:rPr lang="en-US" b="1" dirty="0">
                    <a:latin typeface="Symbol" charset="2"/>
                  </a:rPr>
                  <a:t> + </a:t>
                </a:r>
                <a:r>
                  <a:rPr lang="en-US" b="1" dirty="0">
                    <a:latin typeface="Symbol" charset="2"/>
                  </a:rPr>
                  <a:t>s</a:t>
                </a:r>
                <a:r>
                  <a:rPr lang="en-US" b="1" baseline="30000" dirty="0">
                    <a:latin typeface="Symbol" charset="2"/>
                  </a:rPr>
                  <a:t>-</a:t>
                </a:r>
              </a:p>
            </p:txBody>
          </p:sp>
          <p:sp>
            <p:nvSpPr>
              <p:cNvPr id="16" name="Line 17"/>
              <p:cNvSpPr>
                <a:spLocks noChangeShapeType="1"/>
              </p:cNvSpPr>
              <p:nvPr/>
            </p:nvSpPr>
            <p:spPr bwMode="auto">
              <a:xfrm>
                <a:off x="2592" y="913"/>
                <a:ext cx="528" cy="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17" name="Text Box 18"/>
              <p:cNvSpPr txBox="1">
                <a:spLocks noChangeArrowheads="1"/>
              </p:cNvSpPr>
              <p:nvPr/>
            </p:nvSpPr>
            <p:spPr bwMode="auto">
              <a:xfrm>
                <a:off x="3162" y="814"/>
                <a:ext cx="204" cy="231"/>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latin typeface="Comic Sans MS" charset="0"/>
                  </a:rPr>
                  <a:t>=</a:t>
                </a:r>
              </a:p>
            </p:txBody>
          </p:sp>
        </p:grpSp>
        <p:sp>
          <p:nvSpPr>
            <p:cNvPr id="12" name="Rectangle 19"/>
            <p:cNvSpPr>
              <a:spLocks noChangeArrowheads="1"/>
            </p:cNvSpPr>
            <p:nvPr/>
          </p:nvSpPr>
          <p:spPr bwMode="auto">
            <a:xfrm>
              <a:off x="2112" y="576"/>
              <a:ext cx="1632" cy="48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grpSp>
      <p:pic>
        <p:nvPicPr>
          <p:cNvPr id="20" name="Picture 19" descr="NEWPoster_CLAS_ALU.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962400" y="1721422"/>
            <a:ext cx="5105400" cy="5060378"/>
          </a:xfrm>
          <a:prstGeom prst="rect">
            <a:avLst/>
          </a:prstGeom>
        </p:spPr>
      </p:pic>
      <p:sp>
        <p:nvSpPr>
          <p:cNvPr id="24" name="Text Box 22"/>
          <p:cNvSpPr txBox="1">
            <a:spLocks noChangeArrowheads="1"/>
          </p:cNvSpPr>
          <p:nvPr/>
        </p:nvSpPr>
        <p:spPr bwMode="auto">
          <a:xfrm>
            <a:off x="76200" y="1219200"/>
            <a:ext cx="4006225" cy="400110"/>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b="1" dirty="0">
                <a:latin typeface="Symbol" charset="2"/>
              </a:rPr>
              <a:t>Ds</a:t>
            </a:r>
            <a:r>
              <a:rPr lang="en-US" b="1" baseline="-25000" dirty="0">
                <a:latin typeface="Comic Sans MS" charset="0"/>
              </a:rPr>
              <a:t>LU</a:t>
            </a:r>
            <a:r>
              <a:rPr lang="en-US" b="1" dirty="0">
                <a:latin typeface="Symbol" charset="2"/>
              </a:rPr>
              <a:t> </a:t>
            </a:r>
            <a:r>
              <a:rPr lang="en-US" dirty="0"/>
              <a:t>~ </a:t>
            </a:r>
            <a:r>
              <a:rPr lang="en-US" dirty="0">
                <a:solidFill>
                  <a:srgbClr val="FFFF00"/>
                </a:solidFill>
              </a:rPr>
              <a:t>sin</a:t>
            </a:r>
            <a:r>
              <a:rPr lang="en-US" b="1" dirty="0">
                <a:solidFill>
                  <a:srgbClr val="FFFF00"/>
                </a:solidFill>
                <a:latin typeface="Symbol" charset="2"/>
              </a:rPr>
              <a:t>f</a:t>
            </a:r>
            <a:r>
              <a:rPr lang="en-US" dirty="0"/>
              <a:t>{F</a:t>
            </a:r>
            <a:r>
              <a:rPr lang="en-US" baseline="-25000" dirty="0"/>
              <a:t>1</a:t>
            </a:r>
            <a:r>
              <a:rPr lang="en-US" sz="2000" i="1" dirty="0">
                <a:solidFill>
                  <a:srgbClr val="FFFF00"/>
                </a:solidFill>
                <a:latin typeface="Times New Roman" charset="0"/>
              </a:rPr>
              <a:t>H</a:t>
            </a:r>
            <a:r>
              <a:rPr lang="en-US" dirty="0">
                <a:solidFill>
                  <a:schemeClr val="hlink"/>
                </a:solidFill>
                <a:latin typeface="Times New Roman" charset="0"/>
              </a:rPr>
              <a:t> </a:t>
            </a:r>
            <a:r>
              <a:rPr lang="en-US" dirty="0"/>
              <a:t>+ </a:t>
            </a:r>
            <a:r>
              <a:rPr lang="el-GR" dirty="0">
                <a:ea typeface="Tahoma" charset="0"/>
                <a:cs typeface="Tahoma" charset="0"/>
              </a:rPr>
              <a:t>ξ</a:t>
            </a:r>
            <a:r>
              <a:rPr lang="en-US" dirty="0"/>
              <a:t>(F</a:t>
            </a:r>
            <a:r>
              <a:rPr lang="en-US" baseline="-25000" dirty="0"/>
              <a:t>1</a:t>
            </a:r>
            <a:r>
              <a:rPr lang="en-US" dirty="0"/>
              <a:t>+F</a:t>
            </a:r>
            <a:r>
              <a:rPr lang="en-US" baseline="-25000" dirty="0"/>
              <a:t>2</a:t>
            </a:r>
            <a:r>
              <a:rPr lang="en-US" dirty="0"/>
              <a:t>)</a:t>
            </a:r>
            <a:r>
              <a:rPr lang="en-US" sz="2000" i="1" dirty="0">
                <a:solidFill>
                  <a:srgbClr val="FFFF00"/>
                </a:solidFill>
                <a:latin typeface="Times New Roman" charset="0"/>
              </a:rPr>
              <a:t>H</a:t>
            </a:r>
            <a:r>
              <a:rPr lang="en-US" dirty="0" smtClean="0">
                <a:solidFill>
                  <a:srgbClr val="FF3300"/>
                </a:solidFill>
                <a:latin typeface="Times New Roman" charset="0"/>
              </a:rPr>
              <a:t> </a:t>
            </a:r>
            <a:r>
              <a:rPr lang="en-US" dirty="0" smtClean="0"/>
              <a:t>+…</a:t>
            </a:r>
            <a:r>
              <a:rPr lang="en-US" dirty="0" smtClean="0"/>
              <a:t>}</a:t>
            </a:r>
            <a:r>
              <a:rPr lang="en-US" dirty="0"/>
              <a:t>d</a:t>
            </a:r>
            <a:r>
              <a:rPr lang="en-US" b="1" dirty="0">
                <a:latin typeface="Symbol" charset="2"/>
              </a:rPr>
              <a:t>f</a:t>
            </a:r>
            <a:endParaRPr lang="en-US" b="1" dirty="0"/>
          </a:p>
        </p:txBody>
      </p:sp>
      <p:sp>
        <p:nvSpPr>
          <p:cNvPr id="25" name="Rectangle 24"/>
          <p:cNvSpPr/>
          <p:nvPr/>
        </p:nvSpPr>
        <p:spPr>
          <a:xfrm>
            <a:off x="228600" y="5909846"/>
            <a:ext cx="3429000" cy="338554"/>
          </a:xfrm>
          <a:prstGeom prst="rect">
            <a:avLst/>
          </a:prstGeom>
          <a:ln>
            <a:solidFill>
              <a:schemeClr val="tx1"/>
            </a:solidFill>
          </a:ln>
        </p:spPr>
        <p:txBody>
          <a:bodyPr wrap="square">
            <a:spAutoFit/>
          </a:bodyPr>
          <a:lstStyle/>
          <a:p>
            <a:r>
              <a:rPr lang="en-US" sz="1600" dirty="0" smtClean="0"/>
              <a:t>Phys.Rev.Lett</a:t>
            </a:r>
            <a:r>
              <a:rPr lang="en-US" sz="1600" dirty="0" smtClean="0"/>
              <a:t> 100:162002, </a:t>
            </a:r>
            <a:r>
              <a:rPr lang="en-US" sz="1600" dirty="0" smtClean="0">
                <a:solidFill>
                  <a:srgbClr val="FFFF00"/>
                </a:solidFill>
              </a:rPr>
              <a:t>2008</a:t>
            </a:r>
            <a:endParaRPr lang="en-US" sz="1600" dirty="0">
              <a:solidFill>
                <a:srgbClr val="FFFF00"/>
              </a:solidFill>
            </a:endParaRPr>
          </a:p>
        </p:txBody>
      </p:sp>
      <p:sp>
        <p:nvSpPr>
          <p:cNvPr id="26" name="TextBox 25"/>
          <p:cNvSpPr txBox="1"/>
          <p:nvPr/>
        </p:nvSpPr>
        <p:spPr>
          <a:xfrm>
            <a:off x="-609600" y="2006600"/>
            <a:ext cx="184666" cy="369332"/>
          </a:xfrm>
          <a:prstGeom prst="rect">
            <a:avLst/>
          </a:prstGeom>
          <a:noFill/>
        </p:spPr>
        <p:txBody>
          <a:bodyPr wrap="none" rtlCol="0">
            <a:spAutoFit/>
          </a:bodyPr>
          <a:lstStyle/>
          <a:p>
            <a:endParaRPr lang="en-US"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3.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8.9"/>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8.1|15.2"/>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6|24|46.7|9.3"/>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50.2"/>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4"/>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44178</TotalTime>
  <Words>2421</Words>
  <Application>Microsoft Macintosh PowerPoint</Application>
  <PresentationFormat>On-screen Show (4:3)</PresentationFormat>
  <Paragraphs>258</Paragraphs>
  <Slides>29</Slides>
  <Notes>16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Shimmer</vt:lpstr>
      <vt:lpstr>Equation</vt:lpstr>
      <vt:lpstr>Microsoft Equation</vt:lpstr>
      <vt:lpstr>Deeply Virtual Exclusive Reactions with CLAS</vt:lpstr>
      <vt:lpstr>Outline</vt:lpstr>
      <vt:lpstr>Slide 3</vt:lpstr>
      <vt:lpstr>Slide 4</vt:lpstr>
      <vt:lpstr>Slide 5</vt:lpstr>
      <vt:lpstr>Slide 6</vt:lpstr>
      <vt:lpstr>CEBAF Large Acceptance Spectrometer CLAS </vt:lpstr>
      <vt:lpstr>Slide 8</vt:lpstr>
      <vt:lpstr>Slide 9</vt:lpstr>
      <vt:lpstr>Target Spin Asymmetry AUL (new data taken @2010)</vt:lpstr>
      <vt:lpstr>Extraction of Compton Form Factors from CLAS DVCS data</vt:lpstr>
      <vt:lpstr>Global Analysis of the Compton FF (Jlab data)</vt:lpstr>
      <vt:lpstr>Deeply Virtual Meson production  CLAS results</vt:lpstr>
      <vt:lpstr>Structure Functions sT+esL   sTT   sLT</vt:lpstr>
      <vt:lpstr>Comparison with J.M. Laget Regge model</vt:lpstr>
      <vt:lpstr>t - distribution</vt:lpstr>
      <vt:lpstr>t-Slope Parameter as a Function of xB and Q2</vt:lpstr>
      <vt:lpstr>h/p0 Ratio </vt:lpstr>
      <vt:lpstr>Slide 19</vt:lpstr>
      <vt:lpstr>Slide 20</vt:lpstr>
      <vt:lpstr>sL sT separation SCHC  S-channel helicity conservation</vt:lpstr>
      <vt:lpstr>Partonic approach</vt:lpstr>
      <vt:lpstr>  CLAS data</vt:lpstr>
      <vt:lpstr>Slide 24</vt:lpstr>
      <vt:lpstr>Slide 25</vt:lpstr>
      <vt:lpstr>VGG "meson-like contribution"</vt:lpstr>
      <vt:lpstr>Slide 27</vt:lpstr>
      <vt:lpstr>Slide 28</vt:lpstr>
      <vt:lpstr>Summary </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Deeply Virtual Meson Electroproduction with CLAS  </dc:title>
  <dc:creator>Valery</dc:creator>
  <cp:lastModifiedBy>Valery Kubarovsky</cp:lastModifiedBy>
  <cp:revision>157</cp:revision>
  <dcterms:created xsi:type="dcterms:W3CDTF">2010-07-14T23:36:15Z</dcterms:created>
  <dcterms:modified xsi:type="dcterms:W3CDTF">2010-07-19T22:28:23Z</dcterms:modified>
</cp:coreProperties>
</file>