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96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308" r:id="rId4"/>
    <p:sldId id="259" r:id="rId5"/>
    <p:sldId id="261" r:id="rId6"/>
    <p:sldId id="262" r:id="rId7"/>
    <p:sldId id="263" r:id="rId8"/>
    <p:sldId id="264" r:id="rId9"/>
    <p:sldId id="292" r:id="rId10"/>
    <p:sldId id="293" r:id="rId11"/>
    <p:sldId id="266" r:id="rId12"/>
    <p:sldId id="267" r:id="rId13"/>
    <p:sldId id="268" r:id="rId14"/>
    <p:sldId id="269" r:id="rId15"/>
    <p:sldId id="290" r:id="rId16"/>
    <p:sldId id="306" r:id="rId17"/>
    <p:sldId id="302" r:id="rId18"/>
    <p:sldId id="303" r:id="rId19"/>
    <p:sldId id="304" r:id="rId20"/>
    <p:sldId id="305" r:id="rId21"/>
    <p:sldId id="299" r:id="rId22"/>
    <p:sldId id="300" r:id="rId23"/>
    <p:sldId id="289" r:id="rId24"/>
    <p:sldId id="286" r:id="rId25"/>
    <p:sldId id="287" r:id="rId26"/>
    <p:sldId id="288" r:id="rId27"/>
    <p:sldId id="294" r:id="rId28"/>
    <p:sldId id="295" r:id="rId29"/>
    <p:sldId id="307" r:id="rId30"/>
    <p:sldId id="270" r:id="rId31"/>
    <p:sldId id="297" r:id="rId32"/>
    <p:sldId id="298" r:id="rId33"/>
    <p:sldId id="280" r:id="rId34"/>
    <p:sldId id="271" r:id="rId35"/>
    <p:sldId id="310" r:id="rId36"/>
    <p:sldId id="282" r:id="rId37"/>
    <p:sldId id="309" r:id="rId38"/>
    <p:sldId id="296" r:id="rId39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FF00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9962" autoAdjust="0"/>
    <p:restoredTop sz="94660" autoAdjust="0"/>
  </p:normalViewPr>
  <p:slideViewPr>
    <p:cSldViewPr snapToGrid="0" snapToObjects="1">
      <p:cViewPr varScale="1">
        <p:scale>
          <a:sx n="100" d="100"/>
          <a:sy n="100" d="100"/>
        </p:scale>
        <p:origin x="-136" y="-96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2480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A8549-DCBB-CD43-93F6-9FD5C93AA97F}" type="datetimeFigureOut">
              <a:rPr lang="en-US" smtClean="0"/>
              <a:pPr/>
              <a:t>9/2/10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12966-17BA-B440-80E8-088EB299C8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37B14-2A11-5A40-A012-5094EBDDD4D7}" type="datetimeFigureOut">
              <a:rPr lang="en-US" smtClean="0"/>
              <a:pPr/>
              <a:t>9/2/10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18A1-CBD2-2646-BCAC-D75F0C3E8E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618A1-CBD2-2646-BCAC-D75F0C3E8ED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618A1-CBD2-2646-BCAC-D75F0C3E8ED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6870" y="933708"/>
            <a:ext cx="4353671" cy="336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292388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Some of the topics to be addressed are – the 3D structure of the nucleon which is a new frontier of hadron physics. This requires measurements of GPDs and TMDs in deeply exclusive and semi-inclusive processes.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4E56B-4D14-1B42-860C-7B4769FF41CB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A98C77-3A2C-384C-8EA2-D726793C7C29}" type="slidenum">
              <a:rPr lang="en-US">
                <a:latin typeface="Arial" charset="0"/>
              </a:rPr>
              <a:pPr/>
              <a:t>34</a:t>
            </a:fld>
            <a:endParaRPr lang="en-US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9675" y="685800"/>
            <a:ext cx="44386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455DB1-361A-AF46-99F3-549262B9052F}" type="slidenum">
              <a:rPr lang="en-US">
                <a:ea typeface="ＭＳ Ｐゴシック" charset="-128"/>
                <a:cs typeface="ＭＳ Ｐゴシック" charset="-128"/>
              </a:rPr>
              <a:pPr/>
              <a:t>36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4506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812" y="4709160"/>
            <a:ext cx="8296433" cy="1148080"/>
          </a:xfrm>
        </p:spPr>
        <p:txBody>
          <a:bodyPr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12" y="5928360"/>
            <a:ext cx="8296433" cy="1168401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6213-B4C4-4C5C-8EAE-01416D175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" y="4490719"/>
            <a:ext cx="8344281" cy="762000"/>
          </a:xfrm>
        </p:spPr>
        <p:txBody>
          <a:bodyPr anchor="b">
            <a:normAutofit/>
          </a:bodyPr>
          <a:lstStyle>
            <a:lvl1pPr algn="ctr">
              <a:defRPr sz="4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12153" y="518160"/>
            <a:ext cx="3234096" cy="3332099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101882" tIns="50941" rIns="101882" bIns="50941" rtlCol="0">
            <a:normAutofit/>
          </a:bodyPr>
          <a:lstStyle>
            <a:lvl1pPr marL="0" indent="0" algn="l" defTabSz="1018824" rtl="0" eaLnBrk="1" latinLnBrk="0" hangingPunct="1">
              <a:spcBef>
                <a:spcPts val="2228"/>
              </a:spcBef>
              <a:buFontTx/>
              <a:buNone/>
              <a:defRPr sz="27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" y="5257800"/>
            <a:ext cx="8344281" cy="1554480"/>
          </a:xfrm>
        </p:spPr>
        <p:txBody>
          <a:bodyPr vert="horz" lIns="101882" tIns="50941" rIns="101882" bIns="50941" rtlCol="0">
            <a:normAutofit/>
          </a:bodyPr>
          <a:lstStyle>
            <a:lvl1pPr marL="0" indent="0" algn="ctr">
              <a:buNone/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marL="0" lvl="0" indent="0" algn="ctr" defTabSz="1018824" rtl="0" eaLnBrk="1" latinLnBrk="0" hangingPunct="1">
              <a:spcBef>
                <a:spcPts val="2228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87046" y="7358592"/>
            <a:ext cx="710454" cy="413808"/>
          </a:xfrm>
          <a:prstGeom prst="rect">
            <a:avLst/>
          </a:prstGeom>
        </p:spPr>
        <p:txBody>
          <a:bodyPr lIns="101882" tIns="50941" rIns="101882" bIns="50941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2" y="7513320"/>
            <a:ext cx="1238995" cy="259800"/>
            <a:chOff x="1" y="6629400"/>
            <a:chExt cx="1126359" cy="229235"/>
          </a:xfrm>
        </p:grpSpPr>
        <p:pic>
          <p:nvPicPr>
            <p:cNvPr id="9" name="Picture 8" descr="JLab_logo_white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960" y="6629400"/>
              <a:ext cx="787400" cy="228600"/>
            </a:xfrm>
            <a:prstGeom prst="rect">
              <a:avLst/>
            </a:prstGeom>
          </p:spPr>
        </p:pic>
        <p:pic>
          <p:nvPicPr>
            <p:cNvPr id="10" name="Picture 9" descr="jsa_logo.jpg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6630035"/>
              <a:ext cx="338959" cy="2286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7046" y="7358592"/>
            <a:ext cx="710454" cy="413808"/>
          </a:xfrm>
          <a:prstGeom prst="rect">
            <a:avLst/>
          </a:prstGeom>
        </p:spPr>
        <p:txBody>
          <a:bodyPr lIns="101882" tIns="50941" rIns="101882" bIns="50941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7513320"/>
            <a:ext cx="1238995" cy="259800"/>
            <a:chOff x="1" y="6629400"/>
            <a:chExt cx="1126359" cy="229235"/>
          </a:xfrm>
        </p:grpSpPr>
        <p:pic>
          <p:nvPicPr>
            <p:cNvPr id="8" name="Picture 7" descr="JLab_logo_white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960" y="6629400"/>
              <a:ext cx="787400" cy="228600"/>
            </a:xfrm>
            <a:prstGeom prst="rect">
              <a:avLst/>
            </a:prstGeom>
          </p:spPr>
        </p:pic>
        <p:pic>
          <p:nvPicPr>
            <p:cNvPr id="9" name="Picture 8" descr="jsa_logo.jpg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6630035"/>
              <a:ext cx="338959" cy="2286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1302" y="472440"/>
            <a:ext cx="2134945" cy="6355081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2811" y="469217"/>
            <a:ext cx="6759323" cy="63583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7046" y="7358592"/>
            <a:ext cx="710454" cy="413808"/>
          </a:xfrm>
          <a:prstGeom prst="rect">
            <a:avLst/>
          </a:prstGeom>
        </p:spPr>
        <p:txBody>
          <a:bodyPr lIns="101882" tIns="50941" rIns="101882" bIns="50941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7513320"/>
            <a:ext cx="1238995" cy="259800"/>
            <a:chOff x="1" y="6629400"/>
            <a:chExt cx="1126359" cy="229235"/>
          </a:xfrm>
        </p:grpSpPr>
        <p:pic>
          <p:nvPicPr>
            <p:cNvPr id="8" name="Picture 7" descr="JLab_logo_white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960" y="6629400"/>
              <a:ext cx="787400" cy="228600"/>
            </a:xfrm>
            <a:prstGeom prst="rect">
              <a:avLst/>
            </a:prstGeom>
          </p:spPr>
        </p:pic>
        <p:pic>
          <p:nvPicPr>
            <p:cNvPr id="9" name="Picture 8" descr="jsa_logo.jpg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6630035"/>
              <a:ext cx="338959" cy="2286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7046" y="7358592"/>
            <a:ext cx="710454" cy="413808"/>
          </a:xfrm>
          <a:prstGeom prst="rect">
            <a:avLst/>
          </a:prstGeom>
        </p:spPr>
        <p:txBody>
          <a:bodyPr lIns="101882" tIns="50941" rIns="101882" bIns="50941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7513320"/>
            <a:ext cx="1238995" cy="259800"/>
            <a:chOff x="1" y="6629400"/>
            <a:chExt cx="1126359" cy="229235"/>
          </a:xfrm>
        </p:grpSpPr>
        <p:pic>
          <p:nvPicPr>
            <p:cNvPr id="8" name="Picture 7" descr="JLab_logo_white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960" y="6629400"/>
              <a:ext cx="787400" cy="228600"/>
            </a:xfrm>
            <a:prstGeom prst="rect">
              <a:avLst/>
            </a:prstGeom>
          </p:spPr>
        </p:pic>
        <p:pic>
          <p:nvPicPr>
            <p:cNvPr id="9" name="Picture 8" descr="jsa_logo.jpg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6630035"/>
              <a:ext cx="338959" cy="2286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11" y="1381548"/>
            <a:ext cx="8296434" cy="2220172"/>
          </a:xfrm>
        </p:spPr>
        <p:txBody>
          <a:bodyPr vert="horz" lIns="101882" tIns="50941" rIns="101882" bIns="50941" rtlCol="0" anchor="b" anchorCtr="0">
            <a:noAutofit/>
          </a:bodyPr>
          <a:lstStyle>
            <a:lvl1pPr algn="ctr" defTabSz="1018824" rtl="0" eaLnBrk="1" latinLnBrk="0" hangingPunct="1"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11" y="3654109"/>
            <a:ext cx="8296434" cy="1700212"/>
          </a:xfrm>
        </p:spPr>
        <p:txBody>
          <a:bodyPr vert="horz" lIns="101882" tIns="50941" rIns="101882" bIns="50941" rtlCol="0">
            <a:normAutofit/>
          </a:bodyPr>
          <a:lstStyle>
            <a:lvl1pPr marL="0" indent="0" algn="ctr" defTabSz="1018824" rtl="0" eaLnBrk="1" latinLnBrk="0" hangingPunct="1">
              <a:spcBef>
                <a:spcPts val="334"/>
              </a:spcBef>
              <a:buFontTx/>
              <a:buNone/>
              <a:defRPr sz="27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E. Pasyuk           Confinement IX        Madrid      August 30 – September 3, 2010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7513320"/>
            <a:ext cx="1238995" cy="259800"/>
            <a:chOff x="1" y="6629400"/>
            <a:chExt cx="1126359" cy="229235"/>
          </a:xfrm>
        </p:grpSpPr>
        <p:pic>
          <p:nvPicPr>
            <p:cNvPr id="8" name="Picture 7" descr="JLab_logo_white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960" y="6629400"/>
              <a:ext cx="787400" cy="228600"/>
            </a:xfrm>
            <a:prstGeom prst="rect">
              <a:avLst/>
            </a:prstGeom>
          </p:spPr>
        </p:pic>
        <p:pic>
          <p:nvPicPr>
            <p:cNvPr id="9" name="Picture 8" descr="jsa_logo.jpg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6630035"/>
              <a:ext cx="338959" cy="2286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0058400" cy="103632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408" y="2144608"/>
            <a:ext cx="4023360" cy="4505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4139" y="2144608"/>
            <a:ext cx="4023360" cy="4505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2" y="7513320"/>
            <a:ext cx="1238995" cy="259800"/>
            <a:chOff x="1" y="6629400"/>
            <a:chExt cx="1126359" cy="229235"/>
          </a:xfrm>
        </p:grpSpPr>
        <p:pic>
          <p:nvPicPr>
            <p:cNvPr id="9" name="Picture 8" descr="JLab_logo_white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960" y="6629400"/>
              <a:ext cx="787400" cy="228600"/>
            </a:xfrm>
            <a:prstGeom prst="rect">
              <a:avLst/>
            </a:prstGeom>
          </p:spPr>
        </p:pic>
        <p:pic>
          <p:nvPicPr>
            <p:cNvPr id="10" name="Picture 9" descr="jsa_logo.jpg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6630035"/>
              <a:ext cx="338959" cy="2286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0058399" cy="10363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408" y="1996441"/>
            <a:ext cx="4023360" cy="584198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408" y="2712719"/>
            <a:ext cx="4023360" cy="393699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74139" y="1996441"/>
            <a:ext cx="4023360" cy="584198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74139" y="2712719"/>
            <a:ext cx="4023360" cy="393699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" y="7513320"/>
            <a:ext cx="1238995" cy="259800"/>
            <a:chOff x="1" y="6629400"/>
            <a:chExt cx="1126359" cy="229235"/>
          </a:xfrm>
        </p:grpSpPr>
        <p:pic>
          <p:nvPicPr>
            <p:cNvPr id="7" name="Picture 6" descr="JLab_logo_white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960" y="6629400"/>
              <a:ext cx="787400" cy="228600"/>
            </a:xfrm>
            <a:prstGeom prst="rect">
              <a:avLst/>
            </a:prstGeom>
          </p:spPr>
        </p:pic>
        <p:pic>
          <p:nvPicPr>
            <p:cNvPr id="8" name="Picture 7" descr="jsa_logo.jpg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6630035"/>
              <a:ext cx="338959" cy="2286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" y="7513320"/>
            <a:ext cx="1238995" cy="259800"/>
            <a:chOff x="1" y="6629400"/>
            <a:chExt cx="1126359" cy="229235"/>
          </a:xfrm>
        </p:grpSpPr>
        <p:pic>
          <p:nvPicPr>
            <p:cNvPr id="6" name="Picture 5" descr="JLab_logo_white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960" y="6629400"/>
              <a:ext cx="787400" cy="228600"/>
            </a:xfrm>
            <a:prstGeom prst="rect">
              <a:avLst/>
            </a:prstGeom>
          </p:spPr>
        </p:pic>
        <p:pic>
          <p:nvPicPr>
            <p:cNvPr id="7" name="Picture 6" descr="jsa_logo.jpg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6630035"/>
              <a:ext cx="338959" cy="2286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922" y="518161"/>
            <a:ext cx="3922776" cy="1554480"/>
          </a:xfrm>
        </p:spPr>
        <p:txBody>
          <a:bodyPr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2632" y="518161"/>
            <a:ext cx="3922776" cy="613156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922" y="2072641"/>
            <a:ext cx="3922776" cy="4145280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2" y="7513320"/>
            <a:ext cx="1238995" cy="259800"/>
            <a:chOff x="1" y="6629400"/>
            <a:chExt cx="1126359" cy="229235"/>
          </a:xfrm>
        </p:grpSpPr>
        <p:pic>
          <p:nvPicPr>
            <p:cNvPr id="9" name="Picture 8" descr="JLab_logo_white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960" y="6629400"/>
              <a:ext cx="787400" cy="228600"/>
            </a:xfrm>
            <a:prstGeom prst="rect">
              <a:avLst/>
            </a:prstGeom>
          </p:spPr>
        </p:pic>
        <p:pic>
          <p:nvPicPr>
            <p:cNvPr id="10" name="Picture 9" descr="jsa_logo.jpg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6630035"/>
              <a:ext cx="338959" cy="2286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" y="518160"/>
            <a:ext cx="3922776" cy="1554480"/>
          </a:xfrm>
        </p:spPr>
        <p:txBody>
          <a:bodyPr anchor="b">
            <a:normAutofit/>
          </a:bodyPr>
          <a:lstStyle>
            <a:lvl1pPr algn="ctr">
              <a:defRPr sz="4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93442" y="1899920"/>
            <a:ext cx="3273171" cy="3372358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" y="2072640"/>
            <a:ext cx="3922776" cy="4145280"/>
          </a:xfrm>
        </p:spPr>
        <p:txBody>
          <a:bodyPr vert="horz" lIns="101882" tIns="50941" rIns="101882" bIns="50941" rtlCol="0">
            <a:normAutofit/>
          </a:bodyPr>
          <a:lstStyle>
            <a:lvl1pPr marL="0" indent="0" algn="ctr">
              <a:buNone/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marL="0" lvl="0" indent="0" algn="ctr" defTabSz="1018824" rtl="0" eaLnBrk="1" latinLnBrk="0" hangingPunct="1">
              <a:spcBef>
                <a:spcPts val="2228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2" y="7513320"/>
            <a:ext cx="1238995" cy="259800"/>
            <a:chOff x="1" y="6629400"/>
            <a:chExt cx="1126359" cy="229235"/>
          </a:xfrm>
        </p:grpSpPr>
        <p:pic>
          <p:nvPicPr>
            <p:cNvPr id="9" name="Picture 8" descr="JLab_logo_white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960" y="6629400"/>
              <a:ext cx="787400" cy="228600"/>
            </a:xfrm>
            <a:prstGeom prst="rect">
              <a:avLst/>
            </a:prstGeom>
          </p:spPr>
        </p:pic>
        <p:pic>
          <p:nvPicPr>
            <p:cNvPr id="10" name="Picture 9" descr="jsa_logo.jpg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6630035"/>
              <a:ext cx="338959" cy="2286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0"/>
            <a:ext cx="10035698" cy="1036320"/>
          </a:xfrm>
          <a:prstGeom prst="rect">
            <a:avLst/>
          </a:prstGeom>
        </p:spPr>
        <p:txBody>
          <a:bodyPr vert="horz" lIns="101882" tIns="50941" rIns="101882" bIns="50941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409" y="2133600"/>
            <a:ext cx="8340091" cy="4480561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5111" y="7514040"/>
            <a:ext cx="6175645" cy="259080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E. Pasyuk           Confinement IX        Madrid      August 30 – September 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20200" y="7514040"/>
            <a:ext cx="838200" cy="259080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3AB48756-0AFE-8B4C-829B-F9F669A661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</p:sldLayoutIdLst>
  <p:hf hdr="0" dt="0"/>
  <p:txStyles>
    <p:titleStyle>
      <a:lvl1pPr algn="ctr" defTabSz="1018824" rtl="0" eaLnBrk="1" latinLnBrk="0" hangingPunct="1">
        <a:spcBef>
          <a:spcPct val="0"/>
        </a:spcBef>
        <a:buNone/>
        <a:defRPr sz="45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  <a:reflection blurRad="6350" stA="60000" endA="900" endPos="580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449273" indent="-449273" algn="l" defTabSz="1018824" rtl="0" eaLnBrk="1" latinLnBrk="0" hangingPunct="1">
        <a:spcBef>
          <a:spcPts val="2228"/>
        </a:spcBef>
        <a:buFontTx/>
        <a:buBlip>
          <a:blip r:embed="rId14"/>
        </a:buBlip>
        <a:defRPr sz="27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98547" indent="-449273" algn="l" defTabSz="1018824" rtl="0" eaLnBrk="1" latinLnBrk="0" hangingPunct="1">
        <a:spcBef>
          <a:spcPts val="669"/>
        </a:spcBef>
        <a:buFontTx/>
        <a:buBlip>
          <a:blip r:embed="rId14"/>
        </a:buBlip>
        <a:defRPr sz="25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273531" indent="-374984" algn="l" defTabSz="1018824" rtl="0" eaLnBrk="1" latinLnBrk="0" hangingPunct="1">
        <a:spcBef>
          <a:spcPts val="669"/>
        </a:spcBef>
        <a:buFontTx/>
        <a:buBlip>
          <a:blip r:embed="rId14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662665" indent="-389134" algn="l" defTabSz="1018824" rtl="0" eaLnBrk="1" latinLnBrk="0" hangingPunct="1">
        <a:spcBef>
          <a:spcPts val="669"/>
        </a:spcBef>
        <a:buFontTx/>
        <a:buBlip>
          <a:blip r:embed="rId14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2037649" indent="-374984" algn="l" defTabSz="1018824" rtl="0" eaLnBrk="1" latinLnBrk="0" hangingPunct="1">
        <a:spcBef>
          <a:spcPts val="669"/>
        </a:spcBef>
        <a:buFontTx/>
        <a:buBlip>
          <a:blip r:embed="rId14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4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Relationship Id="rId17" Type="http://schemas.openxmlformats.org/officeDocument/2006/relationships/image" Target="../media/image70.png"/><Relationship Id="rId18" Type="http://schemas.openxmlformats.org/officeDocument/2006/relationships/image" Target="../media/image71.png"/><Relationship Id="rId19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Relationship Id="rId15" Type="http://schemas.openxmlformats.org/officeDocument/2006/relationships/image" Target="../media/image86.png"/><Relationship Id="rId16" Type="http://schemas.openxmlformats.org/officeDocument/2006/relationships/image" Target="../media/image87.png"/><Relationship Id="rId17" Type="http://schemas.openxmlformats.org/officeDocument/2006/relationships/image" Target="../media/image88.png"/><Relationship Id="rId18" Type="http://schemas.openxmlformats.org/officeDocument/2006/relationships/image" Target="../media/image89.png"/><Relationship Id="rId19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4" Type="http://schemas.openxmlformats.org/officeDocument/2006/relationships/image" Target="../media/image93.wmf"/><Relationship Id="rId5" Type="http://schemas.openxmlformats.org/officeDocument/2006/relationships/image" Target="../media/image94.wmf"/><Relationship Id="rId6" Type="http://schemas.openxmlformats.org/officeDocument/2006/relationships/image" Target="../media/image95.wmf"/><Relationship Id="rId7" Type="http://schemas.openxmlformats.org/officeDocument/2006/relationships/image" Target="../media/image96.wmf"/><Relationship Id="rId8" Type="http://schemas.openxmlformats.org/officeDocument/2006/relationships/image" Target="../media/image97.wmf"/><Relationship Id="rId9" Type="http://schemas.openxmlformats.org/officeDocument/2006/relationships/image" Target="../media/image98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hoton beam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" y="1802686"/>
            <a:ext cx="10057809" cy="103619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812" y="4170393"/>
            <a:ext cx="8296433" cy="114808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Hadron Spectroscopy with CLAS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600" y="6140015"/>
            <a:ext cx="4571203" cy="501764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Eugene Pasyuk</a:t>
            </a:r>
          </a:p>
        </p:txBody>
      </p:sp>
      <p:pic>
        <p:nvPicPr>
          <p:cNvPr id="4" name="Picture 3" descr="nucleon_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647" y="383695"/>
            <a:ext cx="3492500" cy="3986953"/>
          </a:xfrm>
          <a:prstGeom prst="rect">
            <a:avLst/>
          </a:prstGeom>
          <a:effectLst>
            <a:outerShdw blurRad="120650" dist="279400" dir="2700000" algn="tl" rotWithShape="0">
              <a:srgbClr val="000000">
                <a:alpha val="24000"/>
              </a:srgbClr>
            </a:outerShdw>
          </a:effec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504674" y="7219082"/>
            <a:ext cx="3049053" cy="532815"/>
            <a:chOff x="0" y="6309360"/>
            <a:chExt cx="3234754" cy="548640"/>
          </a:xfrm>
          <a:scene3d>
            <a:camera prst="obliqueTopRight">
              <a:rot lat="0" lon="0" rev="0"/>
            </a:camera>
            <a:lightRig rig="threePt" dir="t"/>
          </a:scene3d>
        </p:grpSpPr>
        <p:pic>
          <p:nvPicPr>
            <p:cNvPr id="6" name="Picture 5" descr="JLab_logo_text_white2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0738" y="6309360"/>
              <a:ext cx="2414016" cy="548640"/>
            </a:xfrm>
            <a:prstGeom prst="rect">
              <a:avLst/>
            </a:prstGeom>
          </p:spPr>
        </p:pic>
        <p:pic>
          <p:nvPicPr>
            <p:cNvPr id="7" name="Picture 6" descr="jsa_logo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309360"/>
              <a:ext cx="813500" cy="54864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812" y="-31222"/>
            <a:ext cx="2067560" cy="1093893"/>
          </a:xfrm>
          <a:prstGeom prst="rect">
            <a:avLst/>
          </a:prstGeom>
          <a:effectLst>
            <a:outerShdw blurRad="63500" dist="50800" dir="2700000" algn="br">
              <a:srgbClr val="000000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146616" y="0"/>
            <a:ext cx="5001939" cy="379876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1800" b="1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j-lt"/>
              </a:rPr>
              <a:t>Quark Confinement and the Hadron Spectrum IX </a:t>
            </a:r>
            <a:endParaRPr lang="en-US" sz="1800" b="1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46617" y="383695"/>
            <a:ext cx="2841684" cy="502986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r>
              <a:rPr lang="en-US" sz="1300" i="1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Universidad </a:t>
            </a:r>
            <a:r>
              <a:rPr lang="en-US" sz="1300" i="1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Complutense</a:t>
            </a:r>
            <a:r>
              <a:rPr lang="en-US" sz="1300" i="1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de Madrid </a:t>
            </a:r>
          </a:p>
          <a:p>
            <a:r>
              <a:rPr lang="en-US" sz="1300" i="1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August 30th – September 3rd, 2010</a:t>
            </a:r>
            <a:endParaRPr lang="en-US" sz="1300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855383" cy="1010412"/>
          </a:xfrm>
          <a:prstGeom prst="rect">
            <a:avLst/>
          </a:prstGeom>
        </p:spPr>
      </p:pic>
      <p:pic>
        <p:nvPicPr>
          <p:cNvPr id="17" name="Picture 16" descr="bubl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302487" y="2832343"/>
            <a:ext cx="995188" cy="658489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bubl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729494" y="572602"/>
            <a:ext cx="1070586" cy="751959"/>
          </a:xfrm>
          <a:prstGeom prst="rect">
            <a:avLst/>
          </a:prstGeom>
          <a:effectLst>
            <a:outerShdw blurRad="50800" dist="139700" dir="8100000" algn="bl">
              <a:srgbClr val="000000">
                <a:alpha val="43000"/>
              </a:srgbClr>
            </a:outerShdw>
          </a:effectLst>
        </p:spPr>
      </p:pic>
      <p:pic>
        <p:nvPicPr>
          <p:cNvPr id="19" name="Picture 18" descr="bubl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9466" y="1324561"/>
            <a:ext cx="1061639" cy="745674"/>
          </a:xfrm>
          <a:prstGeom prst="rect">
            <a:avLst/>
          </a:prstGeom>
          <a:effectLst>
            <a:outerShdw blurRad="50800" dist="2032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image_previe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8542" y="7284751"/>
            <a:ext cx="899281" cy="487648"/>
          </a:xfrm>
          <a:prstGeom prst="rect">
            <a:avLst/>
          </a:prstGeom>
        </p:spPr>
      </p:pic>
      <p:pic>
        <p:nvPicPr>
          <p:cNvPr id="24" name="Picture 23" descr="DOE logo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" y="6844569"/>
            <a:ext cx="902799" cy="927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Performance of FROST during g9 experiment</a:t>
            </a: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95AB-EC5C-A247-9E2C-61CB11CE9DD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/>
          <a:srcRect l="4534" t="20570" r="9320" b="24200"/>
          <a:stretch>
            <a:fillRect/>
          </a:stretch>
        </p:blipFill>
        <p:spPr bwMode="auto">
          <a:xfrm>
            <a:off x="379399" y="1584658"/>
            <a:ext cx="9299604" cy="460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20412" y="5769168"/>
            <a:ext cx="1470248" cy="410654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longitudinal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87838" y="5769168"/>
            <a:ext cx="1346391" cy="410654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transverse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Photonuclear cross sections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7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93743" y="1530005"/>
            <a:ext cx="6393022" cy="5071850"/>
          </a:xfr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323736" y="1325326"/>
            <a:ext cx="2738014" cy="1930859"/>
            <a:chOff x="6335486" y="1089496"/>
            <a:chExt cx="2744218" cy="1877413"/>
          </a:xfrm>
        </p:grpSpPr>
        <p:pic>
          <p:nvPicPr>
            <p:cNvPr id="4" name="Content Placeholder 3" descr="respi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7544021" y="1089496"/>
              <a:ext cx="1535683" cy="18774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5132" name="Straight Arrow Connector 8"/>
            <p:cNvCxnSpPr>
              <a:cxnSpLocks noChangeShapeType="1"/>
            </p:cNvCxnSpPr>
            <p:nvPr/>
          </p:nvCxnSpPr>
          <p:spPr bwMode="auto">
            <a:xfrm flipV="1">
              <a:off x="6335486" y="2028203"/>
              <a:ext cx="1208153" cy="731326"/>
            </a:xfrm>
            <a:prstGeom prst="straightConnector1">
              <a:avLst/>
            </a:prstGeom>
            <a:noFill/>
            <a:ln w="63500" cmpd="tri" algn="ctr">
              <a:solidFill>
                <a:srgbClr val="FF0000"/>
              </a:solidFill>
              <a:round/>
              <a:headEnd type="none" w="lg" len="lg"/>
              <a:tailEnd type="stealth" w="lg" len="lg"/>
            </a:ln>
            <a:effectLst>
              <a:outerShdw blurRad="50800" dist="38100" dir="18900000" algn="tr">
                <a:srgbClr val="000000">
                  <a:alpha val="43000"/>
                </a:srgbClr>
              </a:outerShdw>
            </a:effectLst>
          </p:spPr>
        </p:cxn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6323736" y="3471632"/>
            <a:ext cx="2738014" cy="1930858"/>
            <a:chOff x="6335486" y="3176887"/>
            <a:chExt cx="2744218" cy="1877413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grpSpPr>
        <p:pic>
          <p:nvPicPr>
            <p:cNvPr id="6" name="Picture 5" descr="resetaN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4021" y="3176887"/>
              <a:ext cx="1535683" cy="18774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5130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6335486" y="3918857"/>
              <a:ext cx="1208153" cy="228600"/>
            </a:xfrm>
            <a:prstGeom prst="straightConnector1">
              <a:avLst/>
            </a:prstGeom>
            <a:noFill/>
            <a:ln w="63500" cmpd="tri" algn="ctr">
              <a:solidFill>
                <a:srgbClr val="AA26A1"/>
              </a:solidFill>
              <a:round/>
              <a:headEnd/>
              <a:tailEnd type="stealth" w="lg" len="lg"/>
            </a:ln>
            <a:effectLst>
              <a:outerShdw blurRad="50800" dist="38100" dir="18900000" algn="tr">
                <a:srgbClr val="000000">
                  <a:alpha val="43000"/>
                </a:srgbClr>
              </a:outerShdw>
            </a:effectLst>
          </p:spPr>
        </p:cxnSp>
      </p:grp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6586765" y="5141341"/>
            <a:ext cx="2474987" cy="2425407"/>
            <a:chOff x="6599079" y="4800598"/>
            <a:chExt cx="2480625" cy="2359585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grpSpPr>
        <p:pic>
          <p:nvPicPr>
            <p:cNvPr id="7" name="Picture 6" descr="resKL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4003" y="5283313"/>
              <a:ext cx="1535701" cy="18768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5128" name="Straight Arrow Connector 13"/>
            <p:cNvCxnSpPr>
              <a:cxnSpLocks noChangeShapeType="1"/>
            </p:cNvCxnSpPr>
            <p:nvPr/>
          </p:nvCxnSpPr>
          <p:spPr bwMode="auto">
            <a:xfrm rot="16200000" flipH="1">
              <a:off x="6360920" y="5038757"/>
              <a:ext cx="1420878" cy="944560"/>
            </a:xfrm>
            <a:prstGeom prst="straightConnector1">
              <a:avLst/>
            </a:prstGeom>
            <a:noFill/>
            <a:ln w="63500" cmpd="tri" algn="ctr">
              <a:solidFill>
                <a:schemeClr val="tx1"/>
              </a:solidFill>
              <a:round/>
              <a:headEnd/>
              <a:tailEnd type="stealth" w="lg" len="lg"/>
            </a:ln>
            <a:effectLst>
              <a:outerShdw blurRad="50800" dist="38100" dir="18900000" algn="tr">
                <a:srgbClr val="000000">
                  <a:alpha val="43000"/>
                </a:srgbClr>
              </a:outerShdw>
            </a:effectLst>
          </p:spPr>
        </p:cxnSp>
      </p:grp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Baryon Resonance Spectrum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854906" y="1018479"/>
            <a:ext cx="4889764" cy="6427490"/>
            <a:chOff x="4864100" y="990600"/>
            <a:chExt cx="4899026" cy="6251576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4868863" y="990600"/>
              <a:ext cx="4894263" cy="3332163"/>
              <a:chOff x="4868863" y="990600"/>
              <a:chExt cx="4894263" cy="3332163"/>
            </a:xfrm>
          </p:grpSpPr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68863" y="990600"/>
                <a:ext cx="4894263" cy="33321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25965" dir="2700000" algn="ctr" rotWithShape="0">
                  <a:srgbClr val="808080"/>
                </a:outerShdw>
              </a:effectLst>
            </p:spPr>
          </p:pic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7032625" y="3422651"/>
                <a:ext cx="519113" cy="438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5000" rIns="90000" bIns="45000"/>
              <a:lstStyle/>
              <a:p>
                <a:pPr defTabSz="462097">
                  <a:defRPr/>
                </a:pPr>
                <a:r>
                  <a:rPr lang="en-GB" sz="25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N*</a:t>
                </a:r>
              </a:p>
            </p:txBody>
          </p:sp>
        </p:grpSp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4864100" y="4316413"/>
              <a:ext cx="4892675" cy="2925763"/>
              <a:chOff x="4864100" y="4316413"/>
              <a:chExt cx="4892675" cy="2925763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64100" y="4316414"/>
                <a:ext cx="4892676" cy="29257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25965" dir="2700000" algn="ctr" rotWithShape="0">
                  <a:srgbClr val="808080"/>
                </a:outerShdw>
              </a:effectLst>
            </p:spPr>
          </p:pic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7315201" y="6362701"/>
                <a:ext cx="368300" cy="4635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5000" rIns="90000" bIns="45000"/>
              <a:lstStyle/>
              <a:p>
                <a:pPr defTabSz="462097">
                  <a:lnSpc>
                    <a:spcPct val="102000"/>
                  </a:lnSpc>
                  <a:defRPr/>
                </a:pPr>
                <a:r>
                  <a:rPr lang="en-GB" sz="25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charset="2"/>
                  </a:rPr>
                  <a:t>D</a:t>
                </a:r>
              </a:p>
            </p:txBody>
          </p:sp>
        </p:grpSp>
      </p:grp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8" y="1124570"/>
            <a:ext cx="3175336" cy="6110849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QuarkDiQuar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1106" y="3440621"/>
            <a:ext cx="1806732" cy="58151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259858" y="2017368"/>
            <a:ext cx="9487980" cy="4491735"/>
            <a:chOff x="260350" y="1962150"/>
            <a:chExt cx="9505950" cy="4368800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grpSpPr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5283200" y="1962150"/>
              <a:ext cx="4483100" cy="4368800"/>
              <a:chOff x="5283200" y="1962150"/>
              <a:chExt cx="4483100" cy="4368800"/>
            </a:xfrm>
          </p:grpSpPr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>
                <a:off x="5302250" y="1962150"/>
                <a:ext cx="4432300" cy="1384300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25000"/>
                </a:srgbClr>
              </a:solidFill>
              <a:ln w="36720">
                <a:solidFill>
                  <a:srgbClr val="00B05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defTabSz="462097">
                  <a:defRPr/>
                </a:pPr>
                <a:endParaRPr lang="en-US" dirty="0">
                  <a:latin typeface="+mn-lt"/>
                  <a:cs typeface="+mn-cs"/>
                </a:endParaRPr>
              </a:p>
            </p:txBody>
          </p:sp>
          <p:sp>
            <p:nvSpPr>
              <p:cNvPr id="10" name="AutoShape 8"/>
              <p:cNvSpPr>
                <a:spLocks noChangeArrowheads="1"/>
              </p:cNvSpPr>
              <p:nvPr/>
            </p:nvSpPr>
            <p:spPr bwMode="auto">
              <a:xfrm>
                <a:off x="5283200" y="5168900"/>
                <a:ext cx="4483100" cy="1162050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25000"/>
                </a:srgbClr>
              </a:solidFill>
              <a:ln w="36720">
                <a:solidFill>
                  <a:srgbClr val="00B05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defTabSz="462097">
                  <a:defRPr/>
                </a:pPr>
                <a:endParaRPr lang="en-US"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60350" y="2174876"/>
              <a:ext cx="3462338" cy="4116388"/>
              <a:chOff x="164" y="1370"/>
              <a:chExt cx="2181" cy="259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AutoShape 11"/>
              <p:cNvSpPr>
                <a:spLocks noChangeArrowheads="1"/>
              </p:cNvSpPr>
              <p:nvPr/>
            </p:nvSpPr>
            <p:spPr bwMode="auto">
              <a:xfrm>
                <a:off x="188" y="1370"/>
                <a:ext cx="2158" cy="1327"/>
              </a:xfrm>
              <a:prstGeom prst="roundRect">
                <a:avLst>
                  <a:gd name="adj" fmla="val 2134"/>
                </a:avLst>
              </a:prstGeom>
              <a:solidFill>
                <a:srgbClr val="FFFF00">
                  <a:alpha val="29999"/>
                </a:srgbClr>
              </a:solidFill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62097">
                  <a:defRPr/>
                </a:pPr>
                <a:endParaRPr lang="en-US" dirty="0">
                  <a:latin typeface="+mn-lt"/>
                  <a:cs typeface="+mn-cs"/>
                </a:endParaRPr>
              </a:p>
            </p:txBody>
          </p:sp>
          <p:sp>
            <p:nvSpPr>
              <p:cNvPr id="14" name="AutoShape 12"/>
              <p:cNvSpPr>
                <a:spLocks noChangeArrowheads="1"/>
              </p:cNvSpPr>
              <p:nvPr/>
            </p:nvSpPr>
            <p:spPr bwMode="auto">
              <a:xfrm>
                <a:off x="164" y="2896"/>
                <a:ext cx="2158" cy="1068"/>
              </a:xfrm>
              <a:prstGeom prst="roundRect">
                <a:avLst>
                  <a:gd name="adj" fmla="val 4264"/>
                </a:avLst>
              </a:prstGeom>
              <a:solidFill>
                <a:srgbClr val="FFFF00">
                  <a:alpha val="29999"/>
                </a:srgbClr>
              </a:solidFill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62097">
                  <a:defRPr/>
                </a:pPr>
                <a:endParaRPr lang="en-US" dirty="0">
                  <a:latin typeface="+mn-lt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From the Experiment to Theory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361497" y="1266566"/>
            <a:ext cx="9075782" cy="5990069"/>
            <a:chOff x="362178" y="1231899"/>
            <a:chExt cx="9092972" cy="5826125"/>
          </a:xfrm>
        </p:grpSpPr>
        <p:sp>
          <p:nvSpPr>
            <p:cNvPr id="7172" name="Oval 3"/>
            <p:cNvSpPr>
              <a:spLocks noChangeArrowheads="1"/>
            </p:cNvSpPr>
            <p:nvPr/>
          </p:nvSpPr>
          <p:spPr bwMode="auto">
            <a:xfrm>
              <a:off x="3892550" y="2008716"/>
              <a:ext cx="1981200" cy="932180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Maiandra GD" charset="0"/>
                <a:cs typeface="Lucida Sans Unicode" charset="0"/>
              </a:endParaRPr>
            </a:p>
          </p:txBody>
        </p:sp>
        <p:sp>
          <p:nvSpPr>
            <p:cNvPr id="7173" name="Oval 4"/>
            <p:cNvSpPr>
              <a:spLocks noChangeArrowheads="1"/>
            </p:cNvSpPr>
            <p:nvPr/>
          </p:nvSpPr>
          <p:spPr bwMode="auto">
            <a:xfrm>
              <a:off x="3740150" y="2164079"/>
              <a:ext cx="2057400" cy="85449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Maiandra GD" charset="0"/>
                <a:cs typeface="Lucida Sans Unicode" charset="0"/>
              </a:endParaRPr>
            </a:p>
          </p:txBody>
        </p:sp>
        <p:sp>
          <p:nvSpPr>
            <p:cNvPr id="55" name="Oval 5"/>
            <p:cNvSpPr>
              <a:spLocks noChangeArrowheads="1"/>
            </p:cNvSpPr>
            <p:nvPr/>
          </p:nvSpPr>
          <p:spPr bwMode="auto">
            <a:xfrm>
              <a:off x="3130550" y="1231899"/>
              <a:ext cx="3124200" cy="2019300"/>
            </a:xfrm>
            <a:prstGeom prst="ellipse">
              <a:avLst/>
            </a:prstGeom>
            <a:solidFill>
              <a:srgbClr val="00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0000" tIns="46800" rIns="90000" bIns="46800" anchor="ctr"/>
            <a:lstStyle/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b="1" u="sng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Experiment</a:t>
              </a:r>
            </a:p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cross section, </a:t>
              </a:r>
            </a:p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spin observables</a:t>
              </a:r>
            </a:p>
          </p:txBody>
        </p:sp>
        <p:sp>
          <p:nvSpPr>
            <p:cNvPr id="56" name="Oval 6"/>
            <p:cNvSpPr>
              <a:spLocks noChangeArrowheads="1"/>
            </p:cNvSpPr>
            <p:nvPr/>
          </p:nvSpPr>
          <p:spPr bwMode="auto">
            <a:xfrm>
              <a:off x="3130550" y="5116512"/>
              <a:ext cx="3124200" cy="1941512"/>
            </a:xfrm>
            <a:prstGeom prst="ellipse">
              <a:avLst/>
            </a:prstGeom>
            <a:solidFill>
              <a:srgbClr val="CC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0000" tIns="46800" rIns="90000" bIns="46800" anchor="ctr"/>
            <a:lstStyle/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b="1" u="sng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Theory</a:t>
              </a:r>
            </a:p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LQCD,</a:t>
              </a:r>
            </a:p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quark models,</a:t>
              </a:r>
            </a:p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QCD sum rules</a:t>
              </a:r>
              <a:r>
                <a:rPr lang="en-GB" dirty="0">
                  <a:solidFill>
                    <a:srgbClr val="000000"/>
                  </a:solidFill>
                  <a:latin typeface="+mn-lt"/>
                  <a:cs typeface="+mn-cs"/>
                </a:rPr>
                <a:t>,</a:t>
              </a:r>
            </a:p>
            <a:p>
              <a:pPr algn="ctr" defTabSz="462097"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dirty="0">
                  <a:solidFill>
                    <a:srgbClr val="000000"/>
                  </a:solidFill>
                  <a:latin typeface="+mn-lt"/>
                  <a:cs typeface="+mn-cs"/>
                </a:rPr>
                <a:t>…</a:t>
              </a:r>
            </a:p>
          </p:txBody>
        </p:sp>
        <p:sp>
          <p:nvSpPr>
            <p:cNvPr id="57" name="Oval 7"/>
            <p:cNvSpPr>
              <a:spLocks noChangeArrowheads="1"/>
            </p:cNvSpPr>
            <p:nvPr/>
          </p:nvSpPr>
          <p:spPr bwMode="auto">
            <a:xfrm>
              <a:off x="5949950" y="3406774"/>
              <a:ext cx="2743200" cy="170973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0000" tIns="46800" rIns="90000" bIns="46800" anchor="ctr"/>
            <a:lstStyle/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</a:tabLst>
                <a:defRPr/>
              </a:pPr>
              <a:r>
                <a:rPr lang="en-GB" b="1" u="sng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Reaction Theory</a:t>
              </a:r>
            </a:p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dynamical frameworks</a:t>
              </a:r>
            </a:p>
          </p:txBody>
        </p:sp>
        <p:sp>
          <p:nvSpPr>
            <p:cNvPr id="58" name="Oval 8"/>
            <p:cNvSpPr>
              <a:spLocks noChangeArrowheads="1"/>
            </p:cNvSpPr>
            <p:nvPr/>
          </p:nvSpPr>
          <p:spPr bwMode="auto">
            <a:xfrm>
              <a:off x="661988" y="3236912"/>
              <a:ext cx="3008312" cy="1844675"/>
            </a:xfrm>
            <a:prstGeom prst="ellipse">
              <a:avLst/>
            </a:prstGeom>
            <a:solidFill>
              <a:srgbClr val="0070C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0000" tIns="46800" rIns="90000" bIns="46800" anchor="ctr"/>
            <a:lstStyle/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endParaRPr lang="en-GB" b="1" u="sng" dirty="0">
                <a:solidFill>
                  <a:srgbClr val="99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charset="0"/>
                <a:cs typeface="+mn-cs"/>
              </a:endParaRPr>
            </a:p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b="1" u="sng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Amplitude analysis</a:t>
              </a:r>
            </a:p>
            <a:p>
              <a:pPr algn="ctr" defTabSz="462097"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→</a:t>
              </a:r>
              <a:r>
                <a:rPr lang="en-GB" dirty="0" err="1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multipole</a:t>
              </a: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 amplitudes</a:t>
              </a:r>
            </a:p>
            <a:p>
              <a:pPr algn="ctr" defTabSz="462097"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→</a:t>
              </a: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phase shifts</a:t>
              </a:r>
            </a:p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endParaRPr lang="en-GB" dirty="0">
                <a:solidFill>
                  <a:srgbClr val="99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charset="0"/>
                <a:cs typeface="+mn-cs"/>
              </a:endParaRPr>
            </a:p>
          </p:txBody>
        </p:sp>
        <p:sp>
          <p:nvSpPr>
            <p:cNvPr id="59" name="Line 9"/>
            <p:cNvSpPr>
              <a:spLocks noChangeShapeType="1"/>
            </p:cNvSpPr>
            <p:nvPr/>
          </p:nvSpPr>
          <p:spPr bwMode="auto">
            <a:xfrm flipH="1">
              <a:off x="3357563" y="3095624"/>
              <a:ext cx="460375" cy="544513"/>
            </a:xfrm>
            <a:prstGeom prst="line">
              <a:avLst/>
            </a:prstGeom>
            <a:noFill/>
            <a:ln w="76320">
              <a:solidFill>
                <a:srgbClr val="9999FF"/>
              </a:solidFill>
              <a:miter lim="800000"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007777"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Line 10"/>
            <p:cNvSpPr>
              <a:spLocks noChangeShapeType="1"/>
            </p:cNvSpPr>
            <p:nvPr/>
          </p:nvSpPr>
          <p:spPr bwMode="auto">
            <a:xfrm flipH="1" flipV="1">
              <a:off x="3357563" y="4725987"/>
              <a:ext cx="536575" cy="469900"/>
            </a:xfrm>
            <a:prstGeom prst="line">
              <a:avLst/>
            </a:prstGeom>
            <a:noFill/>
            <a:ln w="76320">
              <a:solidFill>
                <a:srgbClr val="9999FF"/>
              </a:solidFill>
              <a:miter lim="800000"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007777"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 flipH="1">
              <a:off x="5795963" y="4805362"/>
              <a:ext cx="460375" cy="542925"/>
            </a:xfrm>
            <a:prstGeom prst="line">
              <a:avLst/>
            </a:prstGeom>
            <a:noFill/>
            <a:ln w="76320">
              <a:solidFill>
                <a:srgbClr val="9999FF"/>
              </a:solidFill>
              <a:miter lim="800000"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007777"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Line 12"/>
            <p:cNvSpPr>
              <a:spLocks noChangeShapeType="1"/>
            </p:cNvSpPr>
            <p:nvPr/>
          </p:nvSpPr>
          <p:spPr bwMode="auto">
            <a:xfrm flipH="1" flipV="1">
              <a:off x="5795963" y="3171824"/>
              <a:ext cx="536575" cy="469900"/>
            </a:xfrm>
            <a:prstGeom prst="line">
              <a:avLst/>
            </a:prstGeom>
            <a:noFill/>
            <a:ln w="76320">
              <a:solidFill>
                <a:srgbClr val="9999FF"/>
              </a:solidFill>
              <a:miter lim="800000"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007777"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3" name="Text Box 14"/>
            <p:cNvSpPr txBox="1">
              <a:spLocks noChangeArrowheads="1"/>
            </p:cNvSpPr>
            <p:nvPr/>
          </p:nvSpPr>
          <p:spPr bwMode="auto">
            <a:xfrm>
              <a:off x="6680200" y="1543049"/>
              <a:ext cx="2774950" cy="15745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</a:tabLst>
                <a:defRPr/>
              </a:pPr>
              <a:r>
                <a:rPr lang="en-GB" sz="12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rPr>
                <a:t>σ,dσ</a:t>
              </a:r>
              <a:r>
                <a:rPr lang="en-GB" sz="12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rPr>
                <a:t>/</a:t>
              </a:r>
              <a:r>
                <a:rPr lang="en-GB" sz="12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rPr>
                <a:t>dΩ,Σ,P,T</a:t>
              </a:r>
              <a:endParaRPr lang="en-GB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endParaRPr>
            </a:p>
            <a:p>
              <a:pPr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</a:rPr>
                <a:t>(beam-target)</a:t>
              </a: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 E,F,G,H,</a:t>
              </a:r>
            </a:p>
            <a:p>
              <a:pPr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</a:rPr>
                <a:t>(beam-recoil)</a:t>
              </a: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 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C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x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,C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z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,O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x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,O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z</a:t>
              </a: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</a:t>
              </a:r>
            </a:p>
            <a:p>
              <a:pPr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</a:rPr>
                <a:t>(target-recoil)</a:t>
              </a: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 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L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x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,L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z</a:t>
              </a: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 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T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x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,T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z</a:t>
              </a: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</a:t>
              </a:r>
            </a:p>
            <a:p>
              <a:pPr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</a:tabLst>
                <a:defRPr/>
              </a:pPr>
              <a:endParaRPr lang="en-GB" sz="1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iandra GD" charset="0"/>
              </a:endParaRPr>
            </a:p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</a:tabLst>
                <a:defRPr/>
              </a:pPr>
              <a:endParaRPr lang="en-GB" baseline="-25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iandra GD" charset="0"/>
                <a:cs typeface="+mn-cs"/>
              </a:endParaRPr>
            </a:p>
          </p:txBody>
        </p:sp>
        <p:sp>
          <p:nvSpPr>
            <p:cNvPr id="64" name="Text Box 15"/>
            <p:cNvSpPr txBox="1">
              <a:spLocks noChangeArrowheads="1"/>
            </p:cNvSpPr>
            <p:nvPr/>
          </p:nvSpPr>
          <p:spPr bwMode="auto">
            <a:xfrm>
              <a:off x="362178" y="5487987"/>
              <a:ext cx="182102" cy="401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</a:tabLst>
                <a:defRPr/>
              </a:pPr>
              <a:endParaRPr lang="en-GB" dirty="0">
                <a:solidFill>
                  <a:srgbClr val="99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charset="0"/>
                <a:cs typeface="+mn-cs"/>
              </a:endParaRPr>
            </a:p>
          </p:txBody>
        </p:sp>
        <p:sp>
          <p:nvSpPr>
            <p:cNvPr id="65" name="Text Box 16"/>
            <p:cNvSpPr txBox="1">
              <a:spLocks noChangeArrowheads="1"/>
            </p:cNvSpPr>
            <p:nvPr/>
          </p:nvSpPr>
          <p:spPr bwMode="auto">
            <a:xfrm>
              <a:off x="6515943" y="5376862"/>
              <a:ext cx="2689125" cy="10548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Coupled channels:</a:t>
              </a:r>
            </a:p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 resonance parameter </a:t>
              </a:r>
            </a:p>
            <a:p>
              <a:pPr algn="ctr" defTabSz="462097">
                <a:lnSpc>
                  <a:spcPct val="104000"/>
                </a:lnSpc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extraction</a:t>
              </a:r>
            </a:p>
          </p:txBody>
        </p:sp>
        <p:sp>
          <p:nvSpPr>
            <p:cNvPr id="66" name="Line 17"/>
            <p:cNvSpPr>
              <a:spLocks noChangeShapeType="1"/>
            </p:cNvSpPr>
            <p:nvPr/>
          </p:nvSpPr>
          <p:spPr bwMode="auto">
            <a:xfrm flipH="1">
              <a:off x="3943350" y="4137024"/>
              <a:ext cx="1847850" cy="15875"/>
            </a:xfrm>
            <a:prstGeom prst="line">
              <a:avLst/>
            </a:prstGeom>
            <a:noFill/>
            <a:ln w="76320">
              <a:solidFill>
                <a:srgbClr val="9999FF"/>
              </a:solidFill>
              <a:miter lim="800000"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007777"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Polarization observables in </a:t>
            </a:r>
            <a:r>
              <a:rPr lang="en-US" sz="3600" dirty="0" err="1" smtClean="0"/>
              <a:t>pseudoscalar</a:t>
            </a:r>
            <a:r>
              <a:rPr lang="en-US" sz="3600" dirty="0" smtClean="0"/>
              <a:t> meson production</a:t>
            </a:r>
            <a:endParaRPr lang="en-US" sz="36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8518" y="1850886"/>
            <a:ext cx="7312463" cy="5211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4420755" y="7178292"/>
            <a:ext cx="4259133" cy="25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5722" rIns="91440" bIns="45722">
            <a:spAutoFit/>
          </a:bodyPr>
          <a:lstStyle/>
          <a:p>
            <a:pPr defTabSz="1007777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I. S. Barker, A. </a:t>
            </a:r>
            <a:r>
              <a:rPr lang="en-US" sz="1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Donnachie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, J. K. </a:t>
            </a:r>
            <a:r>
              <a:rPr lang="en-US" sz="1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Storrow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, </a:t>
            </a:r>
            <a:r>
              <a:rPr lang="en-US" sz="1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Nucl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. Phys. B95</a:t>
            </a: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,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347 (1975).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6402" y="1067442"/>
            <a:ext cx="8137987" cy="721787"/>
          </a:xfrm>
          <a:prstGeom prst="rect">
            <a:avLst/>
          </a:prstGeom>
          <a:noFill/>
        </p:spPr>
        <p:txBody>
          <a:bodyPr lIns="91440" tIns="45722" rIns="91440" bIns="45722">
            <a:spAutoFit/>
          </a:bodyPr>
          <a:lstStyle/>
          <a:p>
            <a:pPr defTabSz="1007777">
              <a:defRPr/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4</a:t>
            </a:r>
            <a:r>
              <a:rPr lang="en-GB" dirty="0">
                <a:solidFill>
                  <a:srgbClr val="99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Complex amplitudes </a:t>
            </a:r>
            <a:r>
              <a:rPr lang="en-GB" dirty="0">
                <a:solidFill>
                  <a:srgbClr val="99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- 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16</a:t>
            </a:r>
            <a:r>
              <a:rPr lang="en-GB" dirty="0">
                <a:solidFill>
                  <a:srgbClr val="99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real polarization observables</a:t>
            </a:r>
            <a:r>
              <a:rPr lang="en-GB" dirty="0">
                <a:solidFill>
                  <a:srgbClr val="99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.</a:t>
            </a:r>
          </a:p>
          <a:p>
            <a:pPr defTabSz="1007777"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 </a:t>
            </a:r>
            <a:r>
              <a:rPr lang="en-US" i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complete measurement from</a:t>
            </a:r>
            <a:r>
              <a:rPr lang="en-US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8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carefully chosen observables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measure with CLAS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57409" y="1036319"/>
            <a:ext cx="8340091" cy="6145424"/>
          </a:xfrm>
        </p:spPr>
        <p:txBody>
          <a:bodyPr/>
          <a:lstStyle/>
          <a:p>
            <a:pPr marL="376972" indent="-254657">
              <a:lnSpc>
                <a:spcPct val="82000"/>
              </a:lnSpc>
              <a:spcBef>
                <a:spcPts val="669"/>
              </a:spcBef>
              <a:buSzPts val="1178"/>
            </a:pPr>
            <a:r>
              <a:rPr lang="en-GB" dirty="0" smtClean="0">
                <a:latin typeface="+mj-lt"/>
              </a:rPr>
              <a:t>γp→π</a:t>
            </a:r>
            <a:r>
              <a:rPr lang="en-GB" baseline="30000" dirty="0" smtClean="0">
                <a:latin typeface="+mj-lt"/>
              </a:rPr>
              <a:t>0</a:t>
            </a:r>
            <a:r>
              <a:rPr lang="en-GB" dirty="0" smtClean="0">
                <a:latin typeface="+mj-lt"/>
              </a:rPr>
              <a:t>p, </a:t>
            </a:r>
            <a:r>
              <a:rPr lang="en-GB" dirty="0" err="1" smtClean="0">
                <a:latin typeface="+mj-lt"/>
              </a:rPr>
              <a:t>π</a:t>
            </a:r>
            <a:r>
              <a:rPr lang="en-GB" baseline="30000" dirty="0" err="1" smtClean="0">
                <a:latin typeface="+mj-lt"/>
              </a:rPr>
              <a:t>+</a:t>
            </a:r>
            <a:r>
              <a:rPr lang="en-GB" dirty="0" err="1" smtClean="0">
                <a:latin typeface="+mj-lt"/>
              </a:rPr>
              <a:t>n</a:t>
            </a:r>
            <a:endParaRPr lang="en-GB" dirty="0" smtClean="0">
              <a:latin typeface="+mj-lt"/>
            </a:endParaRPr>
          </a:p>
          <a:p>
            <a:pPr marL="376972" indent="-254657">
              <a:lnSpc>
                <a:spcPct val="82000"/>
              </a:lnSpc>
              <a:spcBef>
                <a:spcPts val="669"/>
              </a:spcBef>
              <a:buSzPts val="1178"/>
            </a:pPr>
            <a:r>
              <a:rPr lang="en-GB" dirty="0" err="1" smtClean="0">
                <a:latin typeface="+mj-lt"/>
                <a:cs typeface="Times New Roman" pitchFamily="18"/>
              </a:rPr>
              <a:t>γp→ηp</a:t>
            </a:r>
            <a:endParaRPr lang="en-GB" dirty="0" smtClean="0">
              <a:latin typeface="+mj-lt"/>
              <a:cs typeface="Times New Roman" pitchFamily="18"/>
            </a:endParaRPr>
          </a:p>
          <a:p>
            <a:pPr marL="376972" indent="-254657">
              <a:lnSpc>
                <a:spcPct val="82000"/>
              </a:lnSpc>
              <a:spcBef>
                <a:spcPts val="669"/>
              </a:spcBef>
              <a:buSzPts val="1178"/>
            </a:pPr>
            <a:r>
              <a:rPr lang="en-GB" dirty="0" err="1" smtClean="0">
                <a:latin typeface="+mj-lt"/>
                <a:cs typeface="Times New Roman" pitchFamily="18"/>
              </a:rPr>
              <a:t>γp→η’p</a:t>
            </a:r>
            <a:endParaRPr lang="en-GB" dirty="0" smtClean="0">
              <a:latin typeface="+mj-lt"/>
              <a:cs typeface="Times New Roman" pitchFamily="18"/>
            </a:endParaRPr>
          </a:p>
          <a:p>
            <a:pPr marL="376972" indent="-254657">
              <a:lnSpc>
                <a:spcPct val="82000"/>
              </a:lnSpc>
              <a:spcBef>
                <a:spcPts val="669"/>
              </a:spcBef>
              <a:buSzPts val="1178"/>
            </a:pPr>
            <a:r>
              <a:rPr lang="en-GB" dirty="0" err="1" smtClean="0">
                <a:latin typeface="+mj-lt"/>
                <a:cs typeface="Times New Roman" pitchFamily="18"/>
              </a:rPr>
              <a:t>γp→KY</a:t>
            </a:r>
            <a:r>
              <a:rPr lang="en-GB" dirty="0" smtClean="0">
                <a:latin typeface="+mj-lt"/>
                <a:cs typeface="Times New Roman" pitchFamily="18"/>
              </a:rPr>
              <a:t> (K</a:t>
            </a:r>
            <a:r>
              <a:rPr lang="en-GB" baseline="30000" dirty="0" smtClean="0">
                <a:latin typeface="+mj-lt"/>
                <a:cs typeface="Times New Roman" pitchFamily="18"/>
              </a:rPr>
              <a:t>+</a:t>
            </a:r>
            <a:r>
              <a:rPr lang="en-GB" dirty="0" smtClean="0">
                <a:latin typeface="+mj-lt"/>
                <a:cs typeface="Times New Roman" pitchFamily="18"/>
              </a:rPr>
              <a:t>Λ, K</a:t>
            </a:r>
            <a:r>
              <a:rPr lang="en-GB" baseline="30000" dirty="0" smtClean="0">
                <a:latin typeface="+mj-lt"/>
                <a:cs typeface="Times New Roman" pitchFamily="18"/>
              </a:rPr>
              <a:t>+</a:t>
            </a:r>
            <a:r>
              <a:rPr lang="en-GB" dirty="0" smtClean="0">
                <a:latin typeface="+mj-lt"/>
                <a:cs typeface="Times New Roman" pitchFamily="18"/>
              </a:rPr>
              <a:t>Σ</a:t>
            </a:r>
            <a:r>
              <a:rPr lang="en-GB" baseline="30000" dirty="0" smtClean="0">
                <a:latin typeface="+mj-lt"/>
                <a:cs typeface="Times New Roman" pitchFamily="18"/>
              </a:rPr>
              <a:t>0</a:t>
            </a:r>
            <a:r>
              <a:rPr lang="en-GB" dirty="0" smtClean="0">
                <a:latin typeface="+mj-lt"/>
                <a:cs typeface="Times New Roman" pitchFamily="18"/>
              </a:rPr>
              <a:t>, K</a:t>
            </a:r>
            <a:r>
              <a:rPr lang="en-GB" baseline="30000" dirty="0" smtClean="0">
                <a:latin typeface="+mj-lt"/>
                <a:cs typeface="Times New Roman" pitchFamily="18"/>
              </a:rPr>
              <a:t>0</a:t>
            </a:r>
            <a:r>
              <a:rPr lang="en-GB" dirty="0" smtClean="0">
                <a:latin typeface="+mj-lt"/>
                <a:cs typeface="Times New Roman" pitchFamily="18"/>
              </a:rPr>
              <a:t>Σ</a:t>
            </a:r>
            <a:r>
              <a:rPr lang="en-GB" baseline="30000" dirty="0" smtClean="0">
                <a:latin typeface="+mj-lt"/>
                <a:cs typeface="Times New Roman" pitchFamily="18"/>
              </a:rPr>
              <a:t>+</a:t>
            </a:r>
            <a:r>
              <a:rPr lang="en-GB" dirty="0" smtClean="0">
                <a:latin typeface="+mj-lt"/>
                <a:cs typeface="Times New Roman" pitchFamily="18"/>
              </a:rPr>
              <a:t>)</a:t>
            </a:r>
            <a:endParaRPr lang="en-GB" baseline="-33000" dirty="0" smtClean="0">
              <a:latin typeface="+mj-lt"/>
              <a:cs typeface="Times New Roman" pitchFamily="18"/>
            </a:endParaRPr>
          </a:p>
          <a:p>
            <a:pPr marL="376972" indent="-254657">
              <a:lnSpc>
                <a:spcPct val="82000"/>
              </a:lnSpc>
              <a:spcBef>
                <a:spcPts val="669"/>
              </a:spcBef>
              <a:buSzPts val="1178"/>
            </a:pPr>
            <a:r>
              <a:rPr lang="en-GB" dirty="0" err="1" smtClean="0">
                <a:latin typeface="+mj-lt"/>
                <a:cs typeface="Times New Roman" pitchFamily="18"/>
              </a:rPr>
              <a:t>γp→π</a:t>
            </a:r>
            <a:r>
              <a:rPr lang="en-GB" baseline="30000" dirty="0" err="1" smtClean="0">
                <a:latin typeface="+mj-lt"/>
                <a:cs typeface="Times New Roman" pitchFamily="18"/>
              </a:rPr>
              <a:t>+</a:t>
            </a:r>
            <a:r>
              <a:rPr lang="en-GB" dirty="0" err="1" smtClean="0">
                <a:latin typeface="+mj-lt"/>
                <a:cs typeface="Times New Roman" pitchFamily="18"/>
              </a:rPr>
              <a:t>π</a:t>
            </a:r>
            <a:r>
              <a:rPr lang="en-GB" baseline="30000" dirty="0" err="1" smtClean="0">
                <a:latin typeface="+mj-lt"/>
                <a:cs typeface="Times New Roman" pitchFamily="18"/>
              </a:rPr>
              <a:t>-</a:t>
            </a:r>
            <a:r>
              <a:rPr lang="en-GB" dirty="0" err="1" smtClean="0">
                <a:latin typeface="+mj-lt"/>
                <a:cs typeface="Times New Roman" pitchFamily="18"/>
              </a:rPr>
              <a:t>p</a:t>
            </a:r>
            <a:r>
              <a:rPr lang="en-GB" dirty="0" smtClean="0">
                <a:latin typeface="+mj-lt"/>
                <a:cs typeface="Times New Roman" pitchFamily="18"/>
              </a:rPr>
              <a:t> </a:t>
            </a:r>
            <a:r>
              <a:rPr lang="en-GB" dirty="0" err="1" smtClean="0">
                <a:latin typeface="+mj-lt"/>
                <a:cs typeface="Times New Roman" pitchFamily="18"/>
              </a:rPr>
              <a:t>ω</a:t>
            </a:r>
            <a:r>
              <a:rPr lang="en-GB" dirty="0" err="1" smtClean="0">
                <a:latin typeface="+mj-lt"/>
              </a:rPr>
              <a:t>p</a:t>
            </a:r>
            <a:r>
              <a:rPr lang="en-GB" dirty="0" smtClean="0">
                <a:latin typeface="+mj-lt"/>
              </a:rPr>
              <a:t>, </a:t>
            </a:r>
            <a:r>
              <a:rPr lang="en-GB" dirty="0" err="1" smtClean="0">
                <a:latin typeface="+mj-lt"/>
                <a:cs typeface="Symbol" charset="2"/>
              </a:rPr>
              <a:t>ρ</a:t>
            </a:r>
            <a:r>
              <a:rPr lang="en-GB" dirty="0" err="1" smtClean="0">
                <a:latin typeface="+mj-lt"/>
              </a:rPr>
              <a:t>p</a:t>
            </a:r>
            <a:r>
              <a:rPr lang="en-GB" dirty="0" smtClean="0">
                <a:latin typeface="+mj-lt"/>
              </a:rPr>
              <a:t>, </a:t>
            </a:r>
            <a:r>
              <a:rPr lang="en-GB" dirty="0" err="1" smtClean="0">
                <a:latin typeface="Lucida Grande"/>
                <a:ea typeface="Lucida Grande"/>
                <a:cs typeface="Lucida Grande"/>
              </a:rPr>
              <a:t>ϕ</a:t>
            </a:r>
            <a:r>
              <a:rPr lang="en-GB" dirty="0" err="1" smtClean="0">
                <a:latin typeface="+mj-lt"/>
              </a:rPr>
              <a:t>p</a:t>
            </a:r>
            <a:endParaRPr lang="en-GB" dirty="0" smtClean="0">
              <a:latin typeface="+mj-lt"/>
            </a:endParaRPr>
          </a:p>
          <a:p>
            <a:pPr marL="376972" indent="-254657">
              <a:lnSpc>
                <a:spcPct val="82000"/>
              </a:lnSpc>
              <a:spcBef>
                <a:spcPts val="669"/>
              </a:spcBef>
              <a:buSzPts val="1178"/>
              <a:buNone/>
            </a:pPr>
            <a:endParaRPr lang="en-GB" dirty="0" smtClean="0">
              <a:latin typeface="+mj-lt"/>
              <a:cs typeface="Times New Roman" pitchFamily="18"/>
            </a:endParaRPr>
          </a:p>
          <a:p>
            <a:pPr marL="376972" indent="-254657">
              <a:lnSpc>
                <a:spcPct val="82000"/>
              </a:lnSpc>
              <a:spcBef>
                <a:spcPts val="669"/>
              </a:spcBef>
              <a:buSzPts val="1178"/>
            </a:pPr>
            <a:r>
              <a:rPr lang="en-US" dirty="0" err="1" smtClean="0">
                <a:latin typeface="+mj-lt"/>
              </a:rPr>
              <a:t>γnπ</a:t>
            </a:r>
            <a:r>
              <a:rPr lang="en-US" baseline="30000" dirty="0" err="1" smtClean="0">
                <a:latin typeface="+mj-lt"/>
              </a:rPr>
              <a:t>-</a:t>
            </a:r>
            <a:r>
              <a:rPr lang="en-US" dirty="0" err="1" smtClean="0">
                <a:latin typeface="+mj-lt"/>
              </a:rPr>
              <a:t>p</a:t>
            </a:r>
            <a:endParaRPr lang="en-US" dirty="0" smtClean="0">
              <a:latin typeface="+mj-lt"/>
            </a:endParaRPr>
          </a:p>
          <a:p>
            <a:pPr marL="376972" indent="-254657">
              <a:lnSpc>
                <a:spcPct val="82000"/>
              </a:lnSpc>
              <a:spcBef>
                <a:spcPts val="669"/>
              </a:spcBef>
              <a:buSzPts val="1178"/>
            </a:pPr>
            <a:r>
              <a:rPr lang="en-GB" dirty="0" err="1" smtClean="0">
                <a:latin typeface="+mj-lt"/>
                <a:cs typeface="Times New Roman" pitchFamily="18"/>
              </a:rPr>
              <a:t>γn→π</a:t>
            </a:r>
            <a:r>
              <a:rPr lang="en-GB" baseline="30000" dirty="0" err="1" smtClean="0">
                <a:latin typeface="+mj-lt"/>
                <a:cs typeface="Times New Roman" pitchFamily="18"/>
              </a:rPr>
              <a:t>+</a:t>
            </a:r>
            <a:r>
              <a:rPr lang="en-GB" dirty="0" err="1" smtClean="0">
                <a:latin typeface="+mj-lt"/>
                <a:cs typeface="Times New Roman" pitchFamily="18"/>
              </a:rPr>
              <a:t>π</a:t>
            </a:r>
            <a:r>
              <a:rPr lang="en-GB" baseline="30000" dirty="0" err="1" smtClean="0">
                <a:latin typeface="+mj-lt"/>
                <a:cs typeface="Times New Roman" pitchFamily="18"/>
              </a:rPr>
              <a:t>-</a:t>
            </a:r>
            <a:r>
              <a:rPr lang="en-GB" dirty="0" err="1" smtClean="0">
                <a:latin typeface="+mj-lt"/>
                <a:cs typeface="Times New Roman" pitchFamily="18"/>
              </a:rPr>
              <a:t>n</a:t>
            </a:r>
            <a:endParaRPr lang="en-US" dirty="0" smtClean="0">
              <a:latin typeface="+mj-lt"/>
            </a:endParaRPr>
          </a:p>
          <a:p>
            <a:pPr marL="376972" indent="-254657">
              <a:lnSpc>
                <a:spcPct val="82000"/>
              </a:lnSpc>
              <a:spcBef>
                <a:spcPts val="669"/>
              </a:spcBef>
              <a:buSzPts val="1178"/>
            </a:pPr>
            <a:r>
              <a:rPr lang="en-US" dirty="0" err="1" smtClean="0">
                <a:latin typeface="+mj-lt"/>
              </a:rPr>
              <a:t>γnΣ</a:t>
            </a:r>
            <a:r>
              <a:rPr lang="en-US" baseline="30000" dirty="0" smtClean="0">
                <a:latin typeface="+mj-lt"/>
              </a:rPr>
              <a:t>-</a:t>
            </a:r>
            <a:r>
              <a:rPr lang="en-US" dirty="0" smtClean="0">
                <a:latin typeface="+mj-lt"/>
              </a:rPr>
              <a:t>K</a:t>
            </a:r>
            <a:r>
              <a:rPr lang="en-US" baseline="30000" dirty="0" smtClean="0">
                <a:latin typeface="+mj-lt"/>
              </a:rPr>
              <a:t>+</a:t>
            </a:r>
            <a:r>
              <a:rPr lang="en-US" dirty="0" smtClean="0">
                <a:latin typeface="+mj-lt"/>
              </a:rPr>
              <a:t> , ΛK</a:t>
            </a:r>
            <a:r>
              <a:rPr lang="en-US" baseline="30000" dirty="0" smtClean="0">
                <a:latin typeface="+mj-lt"/>
              </a:rPr>
              <a:t>0</a:t>
            </a:r>
            <a:r>
              <a:rPr lang="en-US" dirty="0" smtClean="0">
                <a:latin typeface="+mj-lt"/>
              </a:rPr>
              <a:t> …..</a:t>
            </a:r>
            <a:endParaRPr lang="en-US" dirty="0"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smtClean="0">
                <a:latin typeface="Symbol" charset="2"/>
                <a:cs typeface="Symbol" charset="2"/>
              </a:rPr>
              <a:t>’</a:t>
            </a:r>
            <a:r>
              <a:rPr lang="en-US" smtClean="0"/>
              <a:t> </a:t>
            </a:r>
            <a:r>
              <a:rPr lang="en-US" dirty="0" err="1" smtClean="0"/>
              <a:t>photoproduction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 1968: 11 events from the ABBHHM bubble chamber experiment</a:t>
            </a:r>
          </a:p>
          <a:p>
            <a:pPr lvl="0"/>
            <a:r>
              <a:rPr lang="en-US" dirty="0" smtClean="0"/>
              <a:t> 1976: 7 events from the AHHM streamer chamber experiment</a:t>
            </a:r>
          </a:p>
          <a:p>
            <a:pPr lvl="0"/>
            <a:r>
              <a:rPr lang="en-US" dirty="0" smtClean="0"/>
              <a:t> 1998: 250 events from the SAPHIR collaboration (first differential cross sections)</a:t>
            </a:r>
          </a:p>
          <a:p>
            <a:pPr lvl="0"/>
            <a:r>
              <a:rPr lang="en-US" dirty="0" smtClean="0"/>
              <a:t> 2006: over 2×10</a:t>
            </a:r>
            <a:r>
              <a:rPr lang="en-US" baseline="30000" dirty="0" smtClean="0"/>
              <a:t>5</a:t>
            </a:r>
            <a:r>
              <a:rPr lang="en-US" dirty="0" smtClean="0"/>
              <a:t> events from the CLAS collaboration</a:t>
            </a:r>
          </a:p>
          <a:p>
            <a:r>
              <a:rPr lang="en-US" dirty="0" smtClean="0"/>
              <a:t>2009: another few orders of magnitude from CLAS g11 data set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err="1" smtClean="0">
                <a:latin typeface="Symbol" pitchFamily="18"/>
              </a:rPr>
              <a:t></a:t>
            </a:r>
            <a:r>
              <a:rPr lang="en-GB" b="0" dirty="0" err="1" smtClean="0">
                <a:latin typeface="Arial" pitchFamily="34"/>
              </a:rPr>
              <a:t>p</a:t>
            </a:r>
            <a:r>
              <a:rPr lang="en-GB" b="0" dirty="0" err="1" smtClean="0">
                <a:latin typeface="Symbol" pitchFamily="18"/>
              </a:rPr>
              <a:t></a:t>
            </a:r>
            <a:r>
              <a:rPr lang="en-GB" b="0" dirty="0" err="1" smtClean="0">
                <a:latin typeface="Arial" pitchFamily="34"/>
              </a:rPr>
              <a:t>p</a:t>
            </a:r>
            <a:r>
              <a:rPr lang="en-US" cap="none" dirty="0" smtClean="0"/>
              <a:t> </a:t>
            </a:r>
            <a:endParaRPr lang="en-US" cap="none" dirty="0">
              <a:latin typeface="Symbol" pitchFamily="18" charset="2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271494" y="2133600"/>
            <a:ext cx="2926006" cy="4480561"/>
          </a:xfrm>
        </p:spPr>
        <p:txBody>
          <a:bodyPr/>
          <a:lstStyle/>
          <a:p>
            <a:endParaRPr lang="en-US" dirty="0" smtClean="0"/>
          </a:p>
          <a:p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SAID  </a:t>
            </a:r>
          </a:p>
          <a:p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MAID</a:t>
            </a:r>
          </a:p>
          <a:p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NH</a:t>
            </a:r>
            <a:r>
              <a:rPr lang="en-US" sz="2000" dirty="0" smtClean="0"/>
              <a:t> (K. Nakayama and H. </a:t>
            </a:r>
            <a:r>
              <a:rPr lang="en-US" sz="2000" dirty="0" err="1" smtClean="0"/>
              <a:t>Haberzettl</a:t>
            </a:r>
            <a:r>
              <a:rPr lang="en-US" sz="2000" dirty="0" smtClean="0"/>
              <a:t>)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17</a:t>
            </a:fld>
            <a:endParaRPr kumimoji="0" lang="en-US"/>
          </a:p>
        </p:txBody>
      </p:sp>
      <p:pic>
        <p:nvPicPr>
          <p:cNvPr id="4" name="Picture 18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56697" y="1471575"/>
            <a:ext cx="5171685" cy="5325047"/>
          </a:xfrm>
          <a:prstGeom prst="rect">
            <a:avLst/>
          </a:prstGeom>
          <a:noFill/>
          <a:ln>
            <a:noFill/>
          </a:ln>
          <a:effectLst>
            <a:outerShdw dist="25965" dir="2700000" algn="tl">
              <a:srgbClr val="808080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8203" y="7010089"/>
            <a:ext cx="3504719" cy="30333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/>
          <a:lstStyle/>
          <a:p>
            <a:pPr hangingPunct="0"/>
            <a:r>
              <a:rPr lang="en-GB" sz="14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Maiandra GD" pitchFamily="18"/>
                <a:ea typeface="Lucida Sans Unicode" pitchFamily="2"/>
                <a:cs typeface="Tahoma" pitchFamily="2"/>
              </a:rPr>
              <a:t>M. Dagger et al. PRL </a:t>
            </a:r>
            <a:r>
              <a:rPr lang="en-GB" sz="1400" b="1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Maiandra GD" pitchFamily="18"/>
                <a:ea typeface="Lucida Sans Unicode" pitchFamily="2"/>
                <a:cs typeface="Tahoma" pitchFamily="2"/>
              </a:rPr>
              <a:t>96</a:t>
            </a:r>
            <a:r>
              <a:rPr lang="en-GB" sz="14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Maiandra GD" pitchFamily="18"/>
                <a:ea typeface="Lucida Sans Unicode" pitchFamily="2"/>
                <a:cs typeface="Tahoma" pitchFamily="2"/>
              </a:rPr>
              <a:t>, 062001 (2006)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" y="129129"/>
            <a:ext cx="10035698" cy="778062"/>
          </a:xfrm>
        </p:spPr>
        <p:txBody>
          <a:bodyPr wrap="square" anchorCtr="0">
            <a:spAutoFit/>
          </a:bodyPr>
          <a:lstStyle/>
          <a:p>
            <a:pPr lvl="0">
              <a:lnSpc>
                <a:spcPct val="97000"/>
              </a:lnSpc>
            </a:pPr>
            <a:r>
              <a:rPr lang="en-GB" b="0" cap="none" dirty="0" err="1" smtClean="0">
                <a:latin typeface="Symbol" pitchFamily="18"/>
              </a:rPr>
              <a:t></a:t>
            </a:r>
            <a:r>
              <a:rPr lang="en-GB" b="0" cap="none" dirty="0" err="1">
                <a:latin typeface="Arial" pitchFamily="34"/>
              </a:rPr>
              <a:t>p</a:t>
            </a:r>
            <a:r>
              <a:rPr lang="en-GB" b="0" cap="none" dirty="0" err="1">
                <a:latin typeface="Symbol" pitchFamily="18"/>
              </a:rPr>
              <a:t></a:t>
            </a:r>
            <a:r>
              <a:rPr lang="en-GB" b="0" cap="none" dirty="0" err="1">
                <a:latin typeface="Arial" pitchFamily="34"/>
              </a:rPr>
              <a:t>p</a:t>
            </a:r>
            <a:endParaRPr lang="en-GB" b="0" cap="none" dirty="0">
              <a:latin typeface="Arial" pitchFamily="34"/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>
          <a:xfrm>
            <a:off x="4704826" y="5087275"/>
            <a:ext cx="4996602" cy="2076545"/>
          </a:xfrm>
        </p:spPr>
        <p:txBody>
          <a:bodyPr wrap="square" anchor="t" anchorCtr="0"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ts val="1644"/>
              <a:buNone/>
              <a:defRPr lang="en-US" sz="3200" b="0" i="0" u="none" strike="noStrike" kern="1200">
                <a:ln>
                  <a:noFill/>
                </a:ln>
                <a:solidFill>
                  <a:srgbClr val="999999"/>
                </a:solidFill>
                <a:effectLst>
                  <a:outerShdw dist="17961" dir="2700000">
                    <a:scrgbClr r="0" g="0" b="0"/>
                  </a:outerShdw>
                </a:effectLst>
                <a:latin typeface="Maiandra GD" pitchFamily="34"/>
                <a:ea typeface="Lucida Sans Unicode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ts val="1644"/>
              <a:buBlip>
                <a:blip r:embed="rId3"/>
              </a:buBlip>
              <a:defRPr lang="en-US" sz="3200" b="0" i="0" u="none" strike="noStrike" kern="1200">
                <a:ln>
                  <a:noFill/>
                </a:ln>
                <a:solidFill>
                  <a:srgbClr val="999999"/>
                </a:solidFill>
                <a:effectLst>
                  <a:outerShdw dist="17961" dir="2700000">
                    <a:scrgbClr r="0" g="0" b="0"/>
                  </a:outerShdw>
                </a:effectLst>
                <a:latin typeface="Maiandra GD" pitchFamily="34"/>
                <a:ea typeface="Lucida Sans Unicode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ts val="1644"/>
              <a:buBlip>
                <a:blip r:embed="rId3"/>
              </a:buBlip>
              <a:defRPr lang="en-US" sz="2800" b="0" i="0" u="none" strike="noStrike" kern="1200">
                <a:ln>
                  <a:noFill/>
                </a:ln>
                <a:solidFill>
                  <a:srgbClr val="999999"/>
                </a:solidFill>
                <a:effectLst>
                  <a:outerShdw dist="17961" dir="2700000">
                    <a:scrgbClr r="0" g="0" b="0"/>
                  </a:outerShdw>
                </a:effectLst>
                <a:latin typeface="Maiandra GD" pitchFamily="34"/>
                <a:ea typeface="Lucida Sans Unicode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ts val="1644"/>
              <a:buBlip>
                <a:blip r:embed="rId3"/>
              </a:buBlip>
              <a:defRPr lang="en-US" sz="2400" b="0" i="0" u="none" strike="noStrike" kern="1200">
                <a:ln>
                  <a:noFill/>
                </a:ln>
                <a:solidFill>
                  <a:srgbClr val="999999"/>
                </a:solidFill>
                <a:effectLst>
                  <a:outerShdw dist="17961" dir="2700000">
                    <a:scrgbClr r="0" g="0" b="0"/>
                  </a:outerShdw>
                </a:effectLst>
                <a:latin typeface="Maiandra GD" pitchFamily="34"/>
                <a:ea typeface="Lucida Sans Unicode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ts val="1644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solidFill>
                  <a:srgbClr val="999999"/>
                </a:solidFill>
                <a:effectLst>
                  <a:outerShdw dist="17961" dir="2700000">
                    <a:scrgbClr r="0" g="0" b="0"/>
                  </a:outerShdw>
                </a:effectLst>
                <a:latin typeface="Maiandra GD" pitchFamily="34"/>
                <a:ea typeface="Lucida Sans Unicode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ts val="1644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solidFill>
                  <a:srgbClr val="999999"/>
                </a:solidFill>
                <a:effectLst>
                  <a:outerShdw dist="17961" dir="2700000">
                    <a:scrgbClr r="0" g="0" b="0"/>
                  </a:outerShdw>
                </a:effectLst>
                <a:latin typeface="Maiandra GD" pitchFamily="34"/>
                <a:ea typeface="Lucida Sans Unicode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ts val="1644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solidFill>
                  <a:srgbClr val="999999"/>
                </a:solidFill>
                <a:effectLst>
                  <a:outerShdw dist="17961" dir="2700000">
                    <a:scrgbClr r="0" g="0" b="0"/>
                  </a:outerShdw>
                </a:effectLst>
                <a:latin typeface="Maiandra GD" pitchFamily="34"/>
                <a:ea typeface="Lucida Sans Unicode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ts val="1644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solidFill>
                  <a:srgbClr val="999999"/>
                </a:solidFill>
                <a:effectLst>
                  <a:outerShdw dist="17961" dir="2700000">
                    <a:scrgbClr r="0" g="0" b="0"/>
                  </a:outerShdw>
                </a:effectLst>
                <a:latin typeface="Maiandra GD" pitchFamily="34"/>
                <a:ea typeface="Lucida Sans Unicode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ts val="1644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solidFill>
                  <a:srgbClr val="999999"/>
                </a:solidFill>
                <a:effectLst>
                  <a:outerShdw dist="17961" dir="2700000">
                    <a:scrgbClr r="0" g="0" b="0"/>
                  </a:outerShdw>
                </a:effectLst>
                <a:latin typeface="Maiandra GD" pitchFamily="34"/>
                <a:ea typeface="Lucida Sans Unicode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ts val="1644"/>
              <a:buBlip>
                <a:blip r:embed="rId3"/>
              </a:buBlip>
              <a:defRPr lang="en-US" sz="2000" b="0" i="0" u="none" strike="noStrike" kern="1200">
                <a:ln>
                  <a:noFill/>
                </a:ln>
                <a:solidFill>
                  <a:srgbClr val="999999"/>
                </a:solidFill>
                <a:effectLst>
                  <a:outerShdw dist="17961" dir="2700000">
                    <a:scrgbClr r="0" g="0" b="0"/>
                  </a:outerShdw>
                </a:effectLst>
                <a:latin typeface="Maiandra GD" pitchFamily="34"/>
                <a:ea typeface="Lucida Sans Unicode" pitchFamily="2"/>
                <a:cs typeface="Tahoma" pitchFamily="2"/>
              </a:defRPr>
            </a:lvl9pPr>
          </a:lstStyle>
          <a:p>
            <a:pPr marL="431646">
              <a:lnSpc>
                <a:spcPct val="104000"/>
              </a:lnSpc>
              <a:spcAft>
                <a:spcPts val="1411"/>
              </a:spcAft>
              <a:buNone/>
            </a:pPr>
            <a:r>
              <a:rPr lang="en-GB" sz="1100" dirty="0">
                <a:solidFill>
                  <a:srgbClr val="FFFFFF"/>
                </a:solidFill>
                <a:latin typeface="CMR10" pitchFamily="2"/>
              </a:rPr>
              <a:t>K. Nakayama and H. </a:t>
            </a:r>
            <a:r>
              <a:rPr lang="en-GB" sz="1100" dirty="0" err="1">
                <a:solidFill>
                  <a:srgbClr val="FFFFFF"/>
                </a:solidFill>
                <a:latin typeface="CMR10" pitchFamily="2"/>
              </a:rPr>
              <a:t>Haberzettl</a:t>
            </a:r>
            <a:r>
              <a:rPr lang="en-GB" sz="1100" dirty="0">
                <a:solidFill>
                  <a:srgbClr val="FFFFFF"/>
                </a:solidFill>
                <a:latin typeface="CMR10" pitchFamily="2"/>
              </a:rPr>
              <a:t>, Phys. Rev. C </a:t>
            </a:r>
            <a:r>
              <a:rPr lang="en-GB" sz="1100" b="1" dirty="0">
                <a:solidFill>
                  <a:srgbClr val="FFFFFF"/>
                </a:solidFill>
                <a:latin typeface="CMBX10" pitchFamily="2"/>
              </a:rPr>
              <a:t>73</a:t>
            </a:r>
            <a:r>
              <a:rPr lang="en-GB" sz="1100" dirty="0">
                <a:solidFill>
                  <a:srgbClr val="FFFFFF"/>
                </a:solidFill>
                <a:latin typeface="CMR10" pitchFamily="2"/>
              </a:rPr>
              <a:t>, 045211 (2006)</a:t>
            </a:r>
            <a:r>
              <a:rPr lang="en-GB" sz="1100" dirty="0" smtClean="0">
                <a:solidFill>
                  <a:srgbClr val="FFFFFF"/>
                </a:solidFill>
                <a:latin typeface="CMR10" pitchFamily="2"/>
              </a:rPr>
              <a:t>.</a:t>
            </a:r>
          </a:p>
          <a:p>
            <a:pPr marL="431646">
              <a:lnSpc>
                <a:spcPct val="104000"/>
              </a:lnSpc>
              <a:spcAft>
                <a:spcPts val="1411"/>
              </a:spcAft>
              <a:buSzPts val="1178"/>
            </a:pPr>
            <a:r>
              <a:rPr lang="en-GB" sz="1800" dirty="0" smtClean="0">
                <a:solidFill>
                  <a:schemeClr val="tx1"/>
                </a:solidFill>
                <a:latin typeface="CMR10" pitchFamily="2"/>
              </a:rPr>
              <a:t>Different versions of the model yield similar results for cross section, but quite different predictions for beam asymmetry</a:t>
            </a:r>
          </a:p>
          <a:p>
            <a:pPr marL="431646">
              <a:lnSpc>
                <a:spcPct val="104000"/>
              </a:lnSpc>
              <a:spcAft>
                <a:spcPts val="1411"/>
              </a:spcAft>
              <a:buSzPts val="1178"/>
            </a:pPr>
            <a:r>
              <a:rPr lang="en-GB" sz="1800" dirty="0" smtClean="0">
                <a:solidFill>
                  <a:srgbClr val="FFFFFF"/>
                </a:solidFill>
                <a:latin typeface="CMR10" pitchFamily="2"/>
              </a:rPr>
              <a:t>Predictions for beam asymmetry are quite different</a:t>
            </a:r>
            <a:endParaRPr lang="en-GB" sz="1800" dirty="0">
              <a:solidFill>
                <a:srgbClr val="FFFFFF"/>
              </a:solidFill>
              <a:latin typeface="CMR10" pitchFamily="2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18</a:t>
            </a:fld>
            <a:endParaRPr kumimoji="0"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632046" y="1319453"/>
            <a:ext cx="3602895" cy="4747147"/>
          </a:xfrm>
          <a:prstGeom prst="rect">
            <a:avLst/>
          </a:prstGeom>
          <a:noFill/>
          <a:ln>
            <a:noFill/>
          </a:ln>
          <a:effectLst>
            <a:outerShdw dist="25965" dir="2700000" algn="tl">
              <a:srgbClr val="808080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4453206" y="1319453"/>
            <a:ext cx="5248221" cy="3767822"/>
          </a:xfrm>
          <a:prstGeom prst="rect">
            <a:avLst/>
          </a:prstGeom>
          <a:noFill/>
          <a:ln>
            <a:noFill/>
          </a:ln>
          <a:effectLst>
            <a:outerShdw dist="25965" dir="2700000" algn="tl">
              <a:srgbClr val="808080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32046" y="6630521"/>
            <a:ext cx="3504719" cy="30333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/>
          <a:lstStyle/>
          <a:p>
            <a:pPr hangingPunct="0"/>
            <a:r>
              <a:rPr lang="en-GB" sz="14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Maiandra GD" pitchFamily="18"/>
                <a:ea typeface="Lucida Sans Unicode" pitchFamily="2"/>
                <a:cs typeface="Tahoma" pitchFamily="2"/>
              </a:rPr>
              <a:t>M. </a:t>
            </a:r>
            <a:r>
              <a:rPr lang="en-GB" sz="1400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Maiandra GD" pitchFamily="18"/>
                <a:ea typeface="Lucida Sans Unicode" pitchFamily="2"/>
                <a:cs typeface="Tahoma" pitchFamily="2"/>
              </a:rPr>
              <a:t>Dugger</a:t>
            </a:r>
            <a:r>
              <a:rPr lang="en-GB" sz="14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Maiandra GD" pitchFamily="18"/>
                <a:ea typeface="Lucida Sans Unicode" pitchFamily="2"/>
                <a:cs typeface="Tahoma" pitchFamily="2"/>
              </a:rPr>
              <a:t> </a:t>
            </a:r>
            <a:r>
              <a:rPr lang="en-GB" sz="14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Maiandra GD" pitchFamily="18"/>
                <a:ea typeface="Lucida Sans Unicode" pitchFamily="2"/>
                <a:cs typeface="Tahoma" pitchFamily="2"/>
              </a:rPr>
              <a:t>et al. PRL </a:t>
            </a:r>
            <a:r>
              <a:rPr lang="en-GB" sz="1400" b="1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Maiandra GD" pitchFamily="18"/>
                <a:ea typeface="Lucida Sans Unicode" pitchFamily="2"/>
                <a:cs typeface="Tahoma" pitchFamily="2"/>
              </a:rPr>
              <a:t>96</a:t>
            </a:r>
            <a:r>
              <a:rPr lang="en-GB" sz="14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Maiandra GD" pitchFamily="18"/>
                <a:ea typeface="Lucida Sans Unicode" pitchFamily="2"/>
                <a:cs typeface="Tahoma" pitchFamily="2"/>
              </a:rPr>
              <a:t>, 062001 (2006)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Variants of model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19</a:t>
            </a:fld>
            <a:endParaRPr kumimoji="0" lang="en-US"/>
          </a:p>
        </p:txBody>
      </p:sp>
      <p:grpSp>
        <p:nvGrpSpPr>
          <p:cNvPr id="3" name="Group 24"/>
          <p:cNvGrpSpPr/>
          <p:nvPr/>
        </p:nvGrpSpPr>
        <p:grpSpPr>
          <a:xfrm>
            <a:off x="1218000" y="1370572"/>
            <a:ext cx="7173119" cy="5227973"/>
            <a:chOff x="1200239" y="878759"/>
            <a:chExt cx="6989022" cy="5087020"/>
          </a:xfrm>
        </p:grpSpPr>
        <p:grpSp>
          <p:nvGrpSpPr>
            <p:cNvPr id="4" name="Group 18"/>
            <p:cNvGrpSpPr/>
            <p:nvPr/>
          </p:nvGrpSpPr>
          <p:grpSpPr>
            <a:xfrm>
              <a:off x="1200239" y="1556147"/>
              <a:ext cx="6989022" cy="4409632"/>
              <a:chOff x="1200239" y="1556147"/>
              <a:chExt cx="6989027" cy="4409638"/>
            </a:xfrm>
          </p:grpSpPr>
          <p:sp>
            <p:nvSpPr>
              <p:cNvPr id="5" name="Text Box 12"/>
              <p:cNvSpPr/>
              <p:nvPr/>
            </p:nvSpPr>
            <p:spPr>
              <a:xfrm>
                <a:off x="6864106" y="1556147"/>
                <a:ext cx="1325160" cy="437451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t" anchorCtr="0" compatLnSpc="0">
                <a:spAutoFit/>
              </a:bodyPr>
              <a:lstStyle/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S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(1535)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S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(1650)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S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(2090)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(1710)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(2100)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(1720)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(1900)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D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(1520)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D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(1700)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D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(2080)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i="1" dirty="0">
                    <a:latin typeface="Maiandra GD" pitchFamily="34"/>
                    <a:ea typeface="Lucida Sans Unicode" pitchFamily="2"/>
                    <a:cs typeface="Tahoma" pitchFamily="2"/>
                  </a:rPr>
                  <a:t>g</a:t>
                </a:r>
                <a:r>
                  <a:rPr lang="el-GR" sz="1800" i="1" baseline="-250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η</a:t>
                </a:r>
                <a:r>
                  <a:rPr lang="x-none" sz="1800" i="1" baseline="-250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´NN</a:t>
                </a:r>
                <a:r>
                  <a:rPr lang="en-US" sz="1800" baseline="-250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 </a:t>
                </a:r>
                <a:r>
                  <a:rPr lang="en-US" sz="18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= 1.91</a:t>
                </a:r>
              </a:p>
            </p:txBody>
          </p:sp>
          <p:sp>
            <p:nvSpPr>
              <p:cNvPr id="6" name="Text Box 13"/>
              <p:cNvSpPr/>
              <p:nvPr/>
            </p:nvSpPr>
            <p:spPr>
              <a:xfrm>
                <a:off x="1200239" y="1561321"/>
                <a:ext cx="1433520" cy="437451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t" anchorCtr="0" compatLnSpc="0">
                <a:spAutoFit/>
              </a:bodyPr>
              <a:lstStyle/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S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(2090)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(2100)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(1900)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D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(1700)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i="1" dirty="0">
                    <a:latin typeface="Maiandra GD" pitchFamily="34"/>
                    <a:ea typeface="Lucida Sans Unicode" pitchFamily="2"/>
                    <a:cs typeface="Tahoma" pitchFamily="2"/>
                  </a:rPr>
                  <a:t>g</a:t>
                </a:r>
                <a:r>
                  <a:rPr lang="el-GR" sz="1800" i="1" baseline="-250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η</a:t>
                </a:r>
                <a:r>
                  <a:rPr lang="x-none" sz="1800" i="1" baseline="-250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´NN</a:t>
                </a:r>
                <a:r>
                  <a:rPr lang="en-US" sz="18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 = 0.43</a:t>
                </a:r>
              </a:p>
            </p:txBody>
          </p:sp>
          <p:sp>
            <p:nvSpPr>
              <p:cNvPr id="7" name="Text Box 14"/>
              <p:cNvSpPr/>
              <p:nvPr/>
            </p:nvSpPr>
            <p:spPr>
              <a:xfrm>
                <a:off x="2576519" y="1561321"/>
                <a:ext cx="1365843" cy="440446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6800" rIns="90000" bIns="46800" anchor="t" anchorCtr="0" compatLnSpc="0">
                <a:spAutoFit/>
              </a:bodyPr>
              <a:lstStyle/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S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(2090)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(2100)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(1900)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D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(1700)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D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(2080)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i="1" dirty="0">
                    <a:latin typeface="Maiandra GD" pitchFamily="34"/>
                    <a:ea typeface="Lucida Sans Unicode" pitchFamily="2"/>
                    <a:cs typeface="Tahoma" pitchFamily="2"/>
                  </a:rPr>
                  <a:t>g</a:t>
                </a:r>
                <a:r>
                  <a:rPr lang="el-GR" sz="1800" i="1" baseline="-250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η</a:t>
                </a:r>
                <a:r>
                  <a:rPr lang="x-none" sz="1800" i="1" baseline="-250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´NN</a:t>
                </a:r>
                <a:r>
                  <a:rPr lang="en-US" sz="18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 = 0.25</a:t>
                </a:r>
              </a:p>
            </p:txBody>
          </p:sp>
          <p:sp>
            <p:nvSpPr>
              <p:cNvPr id="8" name="Text Box 15"/>
              <p:cNvSpPr/>
              <p:nvPr/>
            </p:nvSpPr>
            <p:spPr>
              <a:xfrm>
                <a:off x="3902040" y="1561320"/>
                <a:ext cx="1363320" cy="437451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t" anchorCtr="0" compatLnSpc="0">
                <a:spAutoFit/>
              </a:bodyPr>
              <a:lstStyle/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S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(1535)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S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(1650)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S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(2090)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(1710)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(2100)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(2400)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(1900)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D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(1700)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D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(2080)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i="1" dirty="0">
                    <a:latin typeface="Maiandra GD" pitchFamily="34"/>
                    <a:ea typeface="Lucida Sans Unicode" pitchFamily="2"/>
                    <a:cs typeface="Tahoma" pitchFamily="2"/>
                  </a:rPr>
                  <a:t>g</a:t>
                </a:r>
                <a:r>
                  <a:rPr lang="el-GR" sz="1800" i="1" baseline="-250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η</a:t>
                </a:r>
                <a:r>
                  <a:rPr lang="x-none" sz="1800" i="1" baseline="-250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´NN </a:t>
                </a:r>
                <a:r>
                  <a:rPr lang="en-US" sz="18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= 1.33</a:t>
                </a:r>
              </a:p>
            </p:txBody>
          </p:sp>
          <p:sp>
            <p:nvSpPr>
              <p:cNvPr id="9" name="Text Box 16"/>
              <p:cNvSpPr/>
              <p:nvPr/>
            </p:nvSpPr>
            <p:spPr>
              <a:xfrm>
                <a:off x="5230800" y="1561321"/>
                <a:ext cx="1544760" cy="437451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t" anchorCtr="0" compatLnSpc="0">
                <a:spAutoFit/>
              </a:bodyPr>
              <a:lstStyle/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S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(1535)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S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(2090)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(1710)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P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11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(2100)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D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(1700)</a:t>
                </a:r>
              </a:p>
              <a:p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D</a:t>
                </a:r>
                <a:r>
                  <a:rPr lang="en-US" sz="1800" baseline="-25000" dirty="0">
                    <a:latin typeface="Maiandra GD" pitchFamily="34"/>
                    <a:ea typeface="Lucida Sans Unicode" pitchFamily="2"/>
                    <a:cs typeface="Tahoma" pitchFamily="2"/>
                  </a:rPr>
                  <a:t>13</a:t>
                </a:r>
                <a:r>
                  <a:rPr lang="en-US" sz="1800" dirty="0">
                    <a:latin typeface="Maiandra GD" pitchFamily="34"/>
                    <a:ea typeface="Lucida Sans Unicode" pitchFamily="2"/>
                    <a:cs typeface="Tahoma" pitchFamily="2"/>
                  </a:rPr>
                  <a:t>(2080)</a:t>
                </a:r>
              </a:p>
              <a:p>
                <a:endParaRPr lang="en-US" sz="1800" dirty="0">
                  <a:latin typeface="Maiandra GD" pitchFamily="34"/>
                  <a:ea typeface="Lucida Sans Unicode" pitchFamily="2"/>
                  <a:cs typeface="Tahoma" pitchFamily="2"/>
                </a:endParaRPr>
              </a:p>
              <a:p>
                <a:r>
                  <a:rPr lang="en-US" sz="1800" i="1" dirty="0">
                    <a:latin typeface="Maiandra GD" pitchFamily="34"/>
                    <a:ea typeface="Lucida Sans Unicode" pitchFamily="2"/>
                    <a:cs typeface="Tahoma" pitchFamily="2"/>
                  </a:rPr>
                  <a:t>g</a:t>
                </a:r>
                <a:r>
                  <a:rPr lang="el-GR" sz="1800" i="1" baseline="-250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η</a:t>
                </a:r>
                <a:r>
                  <a:rPr lang="x-none" sz="1800" i="1" baseline="-250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´NN</a:t>
                </a:r>
                <a:r>
                  <a:rPr lang="en-US" sz="1800" baseline="-250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 </a:t>
                </a:r>
                <a:r>
                  <a:rPr lang="en-US" sz="1800" dirty="0">
                    <a:latin typeface="Maiandra GD" pitchFamily="34"/>
                    <a:ea typeface="Times New Roman" pitchFamily="18"/>
                    <a:cs typeface="Times New Roman" pitchFamily="18"/>
                  </a:rPr>
                  <a:t>= 0.002</a:t>
                </a:r>
              </a:p>
            </p:txBody>
          </p:sp>
        </p:grpSp>
        <p:sp>
          <p:nvSpPr>
            <p:cNvPr id="10" name="Text Box 17"/>
            <p:cNvSpPr/>
            <p:nvPr/>
          </p:nvSpPr>
          <p:spPr>
            <a:xfrm>
              <a:off x="1663918" y="878759"/>
              <a:ext cx="339120" cy="57113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0">
              <a:spAutoFit/>
            </a:bodyPr>
            <a:lstStyle/>
            <a:p>
              <a:r>
                <a:rPr lang="en-US" sz="3200" b="1" dirty="0">
                  <a:latin typeface="Arial" pitchFamily="18"/>
                  <a:ea typeface="Lucida Sans Unicode" pitchFamily="2"/>
                  <a:cs typeface="Tahoma" pitchFamily="2"/>
                </a:rPr>
                <a:t>I</a:t>
              </a:r>
            </a:p>
          </p:txBody>
        </p:sp>
        <p:sp>
          <p:nvSpPr>
            <p:cNvPr id="11" name="Text Box 19"/>
            <p:cNvSpPr/>
            <p:nvPr/>
          </p:nvSpPr>
          <p:spPr>
            <a:xfrm>
              <a:off x="3035518" y="878759"/>
              <a:ext cx="497881" cy="57113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0">
              <a:spAutoFit/>
            </a:bodyPr>
            <a:lstStyle/>
            <a:p>
              <a:r>
                <a:rPr lang="en-US" sz="3200" b="1" dirty="0">
                  <a:latin typeface="Arial" pitchFamily="18"/>
                  <a:ea typeface="Lucida Sans Unicode" pitchFamily="2"/>
                  <a:cs typeface="Tahoma" pitchFamily="2"/>
                </a:rPr>
                <a:t>II</a:t>
              </a:r>
            </a:p>
          </p:txBody>
        </p:sp>
        <p:sp>
          <p:nvSpPr>
            <p:cNvPr id="12" name="Text Box 20"/>
            <p:cNvSpPr/>
            <p:nvPr/>
          </p:nvSpPr>
          <p:spPr>
            <a:xfrm>
              <a:off x="4178516" y="878759"/>
              <a:ext cx="656280" cy="57113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0">
              <a:spAutoFit/>
            </a:bodyPr>
            <a:lstStyle/>
            <a:p>
              <a:r>
                <a:rPr lang="en-US" sz="3200" b="1" dirty="0">
                  <a:latin typeface="Arial" pitchFamily="18"/>
                  <a:ea typeface="Lucida Sans Unicode" pitchFamily="2"/>
                  <a:cs typeface="Tahoma" pitchFamily="2"/>
                </a:rPr>
                <a:t>III</a:t>
              </a:r>
            </a:p>
          </p:txBody>
        </p:sp>
        <p:sp>
          <p:nvSpPr>
            <p:cNvPr id="13" name="Text Box 21"/>
            <p:cNvSpPr/>
            <p:nvPr/>
          </p:nvSpPr>
          <p:spPr>
            <a:xfrm>
              <a:off x="5626074" y="878759"/>
              <a:ext cx="633240" cy="57113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0">
              <a:spAutoFit/>
            </a:bodyPr>
            <a:lstStyle/>
            <a:p>
              <a:r>
                <a:rPr lang="en-US" sz="3200" b="1" dirty="0">
                  <a:latin typeface="Arial" pitchFamily="18"/>
                  <a:ea typeface="Lucida Sans Unicode" pitchFamily="2"/>
                  <a:cs typeface="Tahoma" pitchFamily="2"/>
                </a:rPr>
                <a:t>IV</a:t>
              </a:r>
            </a:p>
          </p:txBody>
        </p:sp>
        <p:sp>
          <p:nvSpPr>
            <p:cNvPr id="14" name="Text Box 22"/>
            <p:cNvSpPr/>
            <p:nvPr/>
          </p:nvSpPr>
          <p:spPr>
            <a:xfrm>
              <a:off x="7607160" y="878759"/>
              <a:ext cx="474840" cy="57113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0">
              <a:spAutoFit/>
            </a:bodyPr>
            <a:lstStyle/>
            <a:p>
              <a:r>
                <a:rPr lang="en-US" sz="3200" b="1" dirty="0">
                  <a:latin typeface="Arial" pitchFamily="18"/>
                  <a:ea typeface="Lucida Sans Unicode" pitchFamily="2"/>
                  <a:cs typeface="Tahoma" pitchFamily="2"/>
                </a:rPr>
                <a:t>V</a:t>
              </a:r>
            </a:p>
          </p:txBody>
        </p:sp>
      </p:grp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156" y="2591480"/>
            <a:ext cx="8340091" cy="2589440"/>
          </a:xfrm>
        </p:spPr>
        <p:txBody>
          <a:bodyPr/>
          <a:lstStyle/>
          <a:p>
            <a:r>
              <a:rPr lang="en-US" dirty="0" smtClean="0"/>
              <a:t>Why Hall-B at Jefferson Lab is very special place</a:t>
            </a:r>
          </a:p>
          <a:p>
            <a:r>
              <a:rPr lang="en-US" dirty="0" smtClean="0"/>
              <a:t>Hadron spectroscopy status</a:t>
            </a:r>
          </a:p>
          <a:p>
            <a:r>
              <a:rPr lang="en-US" dirty="0" smtClean="0"/>
              <a:t>CLAS12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cap="none" dirty="0" err="1" smtClean="0">
                <a:latin typeface="Symbol" pitchFamily="18"/>
              </a:rPr>
              <a:t></a:t>
            </a:r>
            <a:r>
              <a:rPr lang="en-GB" b="0" cap="none" dirty="0" err="1" smtClean="0">
                <a:latin typeface="Arial" pitchFamily="34"/>
              </a:rPr>
              <a:t>p</a:t>
            </a:r>
            <a:r>
              <a:rPr lang="en-GB" b="0" cap="none" dirty="0" err="1" smtClean="0">
                <a:latin typeface="Symbol" pitchFamily="18"/>
              </a:rPr>
              <a:t></a:t>
            </a:r>
            <a:r>
              <a:rPr lang="en-GB" b="0" cap="none" dirty="0" err="1" smtClean="0">
                <a:latin typeface="Arial" pitchFamily="34"/>
              </a:rPr>
              <a:t>p</a:t>
            </a:r>
            <a:endParaRPr lang="en-US" cap="none" dirty="0"/>
          </a:p>
        </p:txBody>
      </p:sp>
      <p:pic>
        <p:nvPicPr>
          <p:cNvPr id="4" name="Content Placeholder 3" descr="dxsetap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52975" y="1675497"/>
            <a:ext cx="4573444" cy="49367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dxsetap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532" y="1675497"/>
            <a:ext cx="4573444" cy="4936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35281" y="6612257"/>
            <a:ext cx="3827510" cy="338566"/>
          </a:xfrm>
          <a:prstGeom prst="rect">
            <a:avLst/>
          </a:prstGeom>
          <a:noFill/>
        </p:spPr>
        <p:txBody>
          <a:bodyPr wrap="none" lIns="91450" tIns="45726" rIns="91450" bIns="45726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M. Williams et al. PRC 80, 045213 (2009)</a:t>
            </a:r>
            <a:endParaRPr lang="en-US" sz="1600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20</a:t>
            </a:fld>
            <a:endParaRPr kumimoji="0"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Symbol" pitchFamily="18"/>
              </a:rPr>
              <a:t></a:t>
            </a:r>
            <a:r>
              <a:rPr lang="en-GB" dirty="0" err="1" smtClean="0">
                <a:latin typeface="Franklin Gothic Medium"/>
                <a:cs typeface="Franklin Gothic Medium"/>
              </a:rPr>
              <a:t>p</a:t>
            </a:r>
            <a:r>
              <a:rPr lang="en-GB" dirty="0" err="1" smtClean="0">
                <a:latin typeface="Symbol" pitchFamily="18"/>
              </a:rPr>
              <a:t></a:t>
            </a:r>
            <a:r>
              <a:rPr lang="en-GB" sz="2800" baseline="33000" dirty="0" err="1" smtClean="0">
                <a:latin typeface="Symbol" pitchFamily="18"/>
              </a:rPr>
              <a:t></a:t>
            </a:r>
            <a:r>
              <a:rPr lang="en-GB" dirty="0" err="1" smtClean="0"/>
              <a:t>p</a:t>
            </a:r>
            <a:r>
              <a:rPr lang="en-US" dirty="0" smtClean="0"/>
              <a:t> Photon asymmetry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6249364"/>
            <a:ext cx="9555480" cy="6414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M. </a:t>
            </a:r>
            <a:r>
              <a:rPr lang="en-US" sz="1800" dirty="0" err="1" smtClean="0"/>
              <a:t>Dugger</a:t>
            </a:r>
            <a:r>
              <a:rPr lang="en-US" sz="1800" dirty="0" smtClean="0"/>
              <a:t> MENU210</a:t>
            </a:r>
            <a:endParaRPr lang="en-US" sz="1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223553" y="7492594"/>
            <a:ext cx="834847" cy="279806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21</a:t>
            </a:fld>
            <a:endParaRPr kumimoji="0"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1468120"/>
            <a:ext cx="4573444" cy="457386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11" y="1468120"/>
            <a:ext cx="4573444" cy="4573868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 smtClean="0">
                <a:latin typeface="Symbol" pitchFamily="18"/>
              </a:rPr>
              <a:t>g</a:t>
            </a:r>
            <a:r>
              <a:rPr lang="en-US" b="0" cap="none" dirty="0" err="1" smtClean="0"/>
              <a:t>p</a:t>
            </a:r>
            <a:r>
              <a:rPr lang="en-US" b="0" cap="none" dirty="0" err="1" smtClean="0">
                <a:latin typeface="Symbol" pitchFamily="18"/>
              </a:rPr>
              <a:t>p</a:t>
            </a:r>
            <a:r>
              <a:rPr lang="en-US" b="0" cap="none" baseline="30000" dirty="0" err="1" smtClean="0"/>
              <a:t>+</a:t>
            </a:r>
            <a:r>
              <a:rPr lang="en-US" b="0" cap="none" dirty="0" err="1" smtClean="0"/>
              <a:t>n</a:t>
            </a:r>
            <a:r>
              <a:rPr lang="en-US" b="0" cap="none" dirty="0" smtClean="0"/>
              <a:t> </a:t>
            </a:r>
            <a:r>
              <a:rPr lang="en-US" dirty="0" smtClean="0"/>
              <a:t>Photon asymmetry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endParaRPr lang="en-US" cap="non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223553" y="7501589"/>
            <a:ext cx="834847" cy="279806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22</a:t>
            </a:fld>
            <a:endParaRPr kumimoji="0"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35280" y="6570086"/>
            <a:ext cx="9555480" cy="6414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M. </a:t>
            </a:r>
            <a:r>
              <a:rPr lang="en-US" sz="1800" dirty="0" err="1" smtClean="0"/>
              <a:t>Dugger</a:t>
            </a:r>
            <a:r>
              <a:rPr lang="en-US" sz="1800" dirty="0" smtClean="0"/>
              <a:t> MENU210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16" y="1468121"/>
            <a:ext cx="4426085" cy="503125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163" y="1468121"/>
            <a:ext cx="4157329" cy="503125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461840">
              <a:defRPr/>
            </a:pPr>
            <a:r>
              <a:rPr lang="en-US" cap="none" dirty="0" smtClean="0"/>
              <a:t/>
            </a:r>
            <a:br>
              <a:rPr lang="en-US" cap="none" dirty="0" smtClean="0"/>
            </a:br>
            <a:r>
              <a:rPr lang="el-GR" cap="none" dirty="0" smtClean="0"/>
              <a:t>γ</a:t>
            </a:r>
            <a:r>
              <a:rPr lang="en-US" cap="none" dirty="0" err="1" smtClean="0"/>
              <a:t>p→K</a:t>
            </a:r>
            <a:r>
              <a:rPr lang="en-US" cap="none" baseline="30000" dirty="0" smtClean="0"/>
              <a:t>+</a:t>
            </a:r>
            <a:r>
              <a:rPr lang="el-GR" cap="none" dirty="0" smtClean="0"/>
              <a:t>Λ</a:t>
            </a:r>
            <a:r>
              <a:rPr lang="en-US" cap="none" dirty="0" smtClean="0"/>
              <a:t> Cross Sections</a:t>
            </a:r>
            <a:br>
              <a:rPr lang="en-US" cap="none" dirty="0" smtClean="0"/>
            </a:br>
            <a:endParaRPr lang="en-US" cap="none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94" y="1161175"/>
            <a:ext cx="9118018" cy="54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8231881" y="6611225"/>
            <a:ext cx="1356331" cy="28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2" rIns="91440" bIns="45722">
            <a:spAutoFit/>
          </a:bodyPr>
          <a:lstStyle/>
          <a:p>
            <a:r>
              <a:rPr lang="en-US" sz="1200" dirty="0">
                <a:latin typeface="Maiandra GD" charset="0"/>
                <a:cs typeface="Lucida Sans Unicode" charset="0"/>
              </a:rPr>
              <a:t>R. Schumacher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899807" y="4517124"/>
            <a:ext cx="2688402" cy="209410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2" rIns="91440" bIns="45722" numCol="1" rtlCol="0" anchor="t" anchorCtr="0" compatLnSpc="1">
            <a:prstTxWarp prst="textNoShape">
              <a:avLst/>
            </a:prstTxWarp>
          </a:bodyPr>
          <a:lstStyle/>
          <a:p>
            <a:pPr defTabSz="45720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1800" dirty="0" smtClean="0">
              <a:latin typeface="Arial" charset="0"/>
              <a:cs typeface="Lucida Sans Unico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23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8175" y="6127578"/>
            <a:ext cx="4050034" cy="48364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</a:t>
            </a:r>
            <a:r>
              <a:rPr lang="en-US" dirty="0" err="1" smtClean="0"/>
              <a:t>p→K</a:t>
            </a:r>
            <a:r>
              <a:rPr lang="en-US" baseline="30000" dirty="0" smtClean="0"/>
              <a:t>+</a:t>
            </a:r>
            <a:r>
              <a:rPr lang="el-GR" dirty="0" smtClean="0"/>
              <a:t>Λ</a:t>
            </a:r>
            <a:r>
              <a:rPr lang="en-US" dirty="0" smtClean="0"/>
              <a:t>: </a:t>
            </a:r>
            <a:r>
              <a:rPr lang="en-US" dirty="0" err="1" smtClean="0"/>
              <a:t>Cx/Cz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65" y="1195614"/>
            <a:ext cx="6965332" cy="538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264930" y="1315531"/>
            <a:ext cx="2587487" cy="594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2" rIns="91440" bIns="45722">
            <a:sp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Nikanov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et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al’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.’s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 refit of Bonn-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Gachina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 multi-coupled-channel isobar model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mix includes: S11 wave, P13(1720), P13(1900), P11(1840)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K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+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Σ</a:t>
            </a:r>
            <a:r>
              <a:rPr lang="el-GR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0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cross sections also better described with P13(1900)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Promote this “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missing”resonance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 from ** to **** status.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P13(1900) is found in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qqq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 quark models, but not in quark-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diquark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charset="0"/>
                <a:cs typeface="Lucida Sans Unicode" charset="0"/>
              </a:rPr>
              <a:t> models</a:t>
            </a: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5693866" y="6634237"/>
            <a:ext cx="1356331" cy="28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2" rIns="91440" bIns="45722">
            <a:spAutoFit/>
          </a:bodyPr>
          <a:lstStyle/>
          <a:p>
            <a:r>
              <a:rPr lang="en-US" sz="12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Maiandra GD" charset="0"/>
                <a:cs typeface="Lucida Sans Unicode" charset="0"/>
              </a:rPr>
              <a:t>Bradford et al.</a:t>
            </a:r>
            <a:endParaRPr lang="en-US" sz="1200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Maiandra GD" charset="0"/>
              <a:cs typeface="Lucida Sans Unicode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  Values for the 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0454" y="1393932"/>
            <a:ext cx="7245913" cy="5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0735" y="1393931"/>
            <a:ext cx="2359584" cy="58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48415" y="6825744"/>
            <a:ext cx="9609986" cy="411307"/>
          </a:xfrm>
          <a:prstGeom prst="rect">
            <a:avLst/>
          </a:prstGeom>
        </p:spPr>
        <p:txBody>
          <a:bodyPr lIns="91440" tIns="45722" rIns="91440" bIns="45722">
            <a:spAutoFit/>
          </a:bodyPr>
          <a:lstStyle/>
          <a:p>
            <a:pPr defTabSz="1007777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+mn-cs"/>
              </a:rPr>
              <a:t>The </a:t>
            </a: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18" charset="2"/>
                <a:cs typeface="+mn-cs"/>
              </a:rPr>
              <a:t></a:t>
            </a: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+mn-cs"/>
              </a:rPr>
              <a:t> appears 100% polarized when created with a fully polarized beam.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Average R values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6398344" y="1795119"/>
            <a:ext cx="3484823" cy="3497387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Maiandra GD" charset="0"/>
                <a:cs typeface="Lucida Sans Unicode" charset="0"/>
              </a:rPr>
              <a:t>Energy and angle averages are consistent with unity.</a:t>
            </a:r>
          </a:p>
          <a:p>
            <a:r>
              <a:rPr lang="en-US" sz="2200" dirty="0" smtClean="0">
                <a:latin typeface="Maiandra GD" charset="0"/>
                <a:cs typeface="Lucida Sans Unicode" charset="0"/>
              </a:rPr>
              <a:t>No such effect for </a:t>
            </a:r>
            <a:r>
              <a:rPr lang="en-US" sz="2200" dirty="0" smtClean="0">
                <a:latin typeface="Symbol" pitchFamily="18" charset="2"/>
                <a:cs typeface="Lucida Sans Unicode" charset="0"/>
              </a:rPr>
              <a:t>S</a:t>
            </a:r>
            <a:r>
              <a:rPr lang="en-US" sz="2200" baseline="30000" dirty="0" smtClean="0">
                <a:latin typeface="Symbol" pitchFamily="18" charset="2"/>
                <a:cs typeface="Lucida Sans Unicode" charset="0"/>
              </a:rPr>
              <a:t>0 </a:t>
            </a:r>
          </a:p>
          <a:p>
            <a:r>
              <a:rPr lang="en-US" sz="2200" u="sng" dirty="0" smtClean="0">
                <a:latin typeface="Maiandra GD" charset="0"/>
                <a:cs typeface="Lucida Sans Unicode" charset="0"/>
              </a:rPr>
              <a:t>No model predicted this CLAS result.</a:t>
            </a:r>
          </a:p>
          <a:p>
            <a:endParaRPr lang="en-US" sz="2200" baseline="30000" dirty="0" smtClean="0">
              <a:latin typeface="Symbol" pitchFamily="18" charset="2"/>
              <a:cs typeface="Lucida Sans Unicode" charset="0"/>
            </a:endParaRPr>
          </a:p>
          <a:p>
            <a:endParaRPr lang="en-US" sz="22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693" y="1227396"/>
            <a:ext cx="6082182" cy="513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9518" y="2307893"/>
            <a:ext cx="1776224" cy="40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6"/>
          <p:cNvSpPr>
            <a:spLocks noChangeArrowheads="1"/>
          </p:cNvSpPr>
          <p:nvPr/>
        </p:nvSpPr>
        <p:spPr bwMode="auto">
          <a:xfrm>
            <a:off x="1005840" y="6575954"/>
            <a:ext cx="9052560" cy="8168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0278" tIns="52145" rIns="100278" bIns="52145" anchor="ctr">
            <a:prstTxWarp prst="textNoShape">
              <a:avLst/>
            </a:prstTxWarp>
          </a:bodyPr>
          <a:lstStyle/>
          <a:p>
            <a:pPr>
              <a:buClr>
                <a:srgbClr val="333399"/>
              </a:buClr>
              <a:buSzPct val="100000"/>
              <a:tabLst>
                <a:tab pos="0" algn="l"/>
                <a:tab pos="1018824" algn="l"/>
                <a:tab pos="2037649" algn="l"/>
                <a:tab pos="3056473" algn="l"/>
                <a:tab pos="4075298" algn="l"/>
                <a:tab pos="5094122" algn="l"/>
                <a:tab pos="6112947" algn="l"/>
                <a:tab pos="7131771" algn="l"/>
                <a:tab pos="8150596" algn="l"/>
                <a:tab pos="9169420" algn="l"/>
                <a:tab pos="10188245" algn="l"/>
                <a:tab pos="11207069" algn="l"/>
              </a:tabLst>
            </a:pPr>
            <a:endParaRPr lang="en-GB" sz="2200" i="1" dirty="0">
              <a:latin typeface="Verdana" charset="0"/>
            </a:endParaRPr>
          </a:p>
        </p:txBody>
      </p:sp>
      <p:pic>
        <p:nvPicPr>
          <p:cNvPr id="175107" name="Picture 3" descr="asym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907" y="1275610"/>
            <a:ext cx="3089117" cy="1631844"/>
          </a:xfrm>
          <a:prstGeom prst="rect">
            <a:avLst/>
          </a:prstGeom>
          <a:noFill/>
        </p:spPr>
      </p:pic>
      <p:pic>
        <p:nvPicPr>
          <p:cNvPr id="175109" name="Picture 5" descr="asym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3932" y="1275610"/>
            <a:ext cx="3089117" cy="1631844"/>
          </a:xfrm>
          <a:prstGeom prst="rect">
            <a:avLst/>
          </a:prstGeom>
          <a:noFill/>
        </p:spPr>
      </p:pic>
      <p:pic>
        <p:nvPicPr>
          <p:cNvPr id="175111" name="Picture 7" descr="asym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1957" y="1275610"/>
            <a:ext cx="3089117" cy="1631844"/>
          </a:xfrm>
          <a:prstGeom prst="rect">
            <a:avLst/>
          </a:prstGeom>
          <a:noFill/>
        </p:spPr>
      </p:pic>
      <p:pic>
        <p:nvPicPr>
          <p:cNvPr id="175113" name="Picture 9" descr="asym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907" y="2988416"/>
            <a:ext cx="3089117" cy="1631844"/>
          </a:xfrm>
          <a:prstGeom prst="rect">
            <a:avLst/>
          </a:prstGeom>
          <a:noFill/>
        </p:spPr>
      </p:pic>
      <p:pic>
        <p:nvPicPr>
          <p:cNvPr id="175114" name="Picture 10" descr="asym_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3932" y="2988416"/>
            <a:ext cx="3089117" cy="1631844"/>
          </a:xfrm>
          <a:prstGeom prst="rect">
            <a:avLst/>
          </a:prstGeom>
          <a:noFill/>
        </p:spPr>
      </p:pic>
      <p:pic>
        <p:nvPicPr>
          <p:cNvPr id="175115" name="Picture 11" descr="asym_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71957" y="2988416"/>
            <a:ext cx="3089117" cy="1631844"/>
          </a:xfrm>
          <a:prstGeom prst="rect">
            <a:avLst/>
          </a:prstGeom>
          <a:noFill/>
        </p:spPr>
      </p:pic>
      <p:pic>
        <p:nvPicPr>
          <p:cNvPr id="175116" name="Picture 12" descr="asym_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5907" y="4703022"/>
            <a:ext cx="3089117" cy="1631845"/>
          </a:xfrm>
          <a:prstGeom prst="rect">
            <a:avLst/>
          </a:prstGeom>
          <a:noFill/>
        </p:spPr>
      </p:pic>
      <p:pic>
        <p:nvPicPr>
          <p:cNvPr id="175117" name="Picture 13" descr="asym_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23932" y="4703022"/>
            <a:ext cx="3089117" cy="1631845"/>
          </a:xfrm>
          <a:prstGeom prst="rect">
            <a:avLst/>
          </a:prstGeom>
          <a:noFill/>
        </p:spPr>
      </p:pic>
      <p:pic>
        <p:nvPicPr>
          <p:cNvPr id="175118" name="Picture 14" descr="asym_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71957" y="4703022"/>
            <a:ext cx="3089117" cy="1631845"/>
          </a:xfrm>
          <a:prstGeom prst="rect">
            <a:avLst/>
          </a:prstGeom>
          <a:noFill/>
        </p:spPr>
      </p:pic>
      <p:pic>
        <p:nvPicPr>
          <p:cNvPr id="175170" name="Picture 66" descr="asym_9_al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71957" y="4703022"/>
            <a:ext cx="3089117" cy="1631845"/>
          </a:xfrm>
          <a:prstGeom prst="rect">
            <a:avLst/>
          </a:prstGeom>
          <a:noFill/>
        </p:spPr>
      </p:pic>
      <p:pic>
        <p:nvPicPr>
          <p:cNvPr id="175171" name="Picture 67" descr="asym_8_all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23932" y="4703022"/>
            <a:ext cx="3089117" cy="1631845"/>
          </a:xfrm>
          <a:prstGeom prst="rect">
            <a:avLst/>
          </a:prstGeom>
          <a:noFill/>
        </p:spPr>
      </p:pic>
      <p:pic>
        <p:nvPicPr>
          <p:cNvPr id="175172" name="Picture 68" descr="asym_7_al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5907" y="4703022"/>
            <a:ext cx="3089117" cy="1631845"/>
          </a:xfrm>
          <a:prstGeom prst="rect">
            <a:avLst/>
          </a:prstGeom>
          <a:noFill/>
        </p:spPr>
      </p:pic>
      <p:pic>
        <p:nvPicPr>
          <p:cNvPr id="175173" name="Picture 69" descr="asym_4_al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5907" y="2988416"/>
            <a:ext cx="3089117" cy="1631844"/>
          </a:xfrm>
          <a:prstGeom prst="rect">
            <a:avLst/>
          </a:prstGeom>
          <a:noFill/>
        </p:spPr>
      </p:pic>
      <p:pic>
        <p:nvPicPr>
          <p:cNvPr id="175174" name="Picture 70" descr="asym_5_al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23932" y="2988416"/>
            <a:ext cx="3089117" cy="1631844"/>
          </a:xfrm>
          <a:prstGeom prst="rect">
            <a:avLst/>
          </a:prstGeom>
          <a:noFill/>
        </p:spPr>
      </p:pic>
      <p:pic>
        <p:nvPicPr>
          <p:cNvPr id="175175" name="Picture 71" descr="asym_6_all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771957" y="2988416"/>
            <a:ext cx="3089117" cy="1631844"/>
          </a:xfrm>
          <a:prstGeom prst="rect">
            <a:avLst/>
          </a:prstGeom>
          <a:noFill/>
        </p:spPr>
      </p:pic>
      <p:pic>
        <p:nvPicPr>
          <p:cNvPr id="175176" name="Picture 72" descr="asym_3_all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771957" y="1275610"/>
            <a:ext cx="3089117" cy="1631844"/>
          </a:xfrm>
          <a:prstGeom prst="rect">
            <a:avLst/>
          </a:prstGeom>
          <a:noFill/>
        </p:spPr>
      </p:pic>
      <p:pic>
        <p:nvPicPr>
          <p:cNvPr id="175177" name="Picture 73" descr="asym_1_all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75907" y="1275610"/>
            <a:ext cx="3089117" cy="1631844"/>
          </a:xfrm>
          <a:prstGeom prst="rect">
            <a:avLst/>
          </a:prstGeom>
          <a:noFill/>
        </p:spPr>
      </p:pic>
      <p:pic>
        <p:nvPicPr>
          <p:cNvPr id="175178" name="Picture 74" descr="asym_2_all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523932" y="1275610"/>
            <a:ext cx="3089117" cy="1631844"/>
          </a:xfrm>
          <a:prstGeom prst="rect">
            <a:avLst/>
          </a:prstGeom>
          <a:noFill/>
        </p:spPr>
      </p:pic>
      <p:sp>
        <p:nvSpPr>
          <p:cNvPr id="175180" name="Text Box 10"/>
          <p:cNvSpPr txBox="1">
            <a:spLocks noChangeArrowheads="1"/>
          </p:cNvSpPr>
          <p:nvPr/>
        </p:nvSpPr>
        <p:spPr bwMode="auto">
          <a:xfrm rot="-2700000">
            <a:off x="3207862" y="3641513"/>
            <a:ext cx="3677603" cy="7070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0278" tIns="50139" rIns="100278" bIns="50139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tabLst>
                <a:tab pos="0" algn="l"/>
                <a:tab pos="1018824" algn="l"/>
                <a:tab pos="2037649" algn="l"/>
                <a:tab pos="3056473" algn="l"/>
                <a:tab pos="4075298" algn="l"/>
                <a:tab pos="5094122" algn="l"/>
                <a:tab pos="6112947" algn="l"/>
                <a:tab pos="7131771" algn="l"/>
                <a:tab pos="8150596" algn="l"/>
                <a:tab pos="9169420" algn="l"/>
                <a:tab pos="10188245" algn="l"/>
                <a:tab pos="11207069" algn="l"/>
              </a:tabLst>
            </a:pPr>
            <a:r>
              <a:rPr lang="en-GB" sz="4000" b="1" dirty="0">
                <a:solidFill>
                  <a:srgbClr val="FF66CC">
                    <a:alpha val="50000"/>
                  </a:srgb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Utopia" pitchFamily="32" charset="0"/>
              </a:rPr>
              <a:t>PRELIMINARY</a:t>
            </a:r>
          </a:p>
        </p:txBody>
      </p:sp>
      <p:sp>
        <p:nvSpPr>
          <p:cNvPr id="175181" name="Text Box 77"/>
          <p:cNvSpPr txBox="1">
            <a:spLocks noChangeArrowheads="1"/>
          </p:cNvSpPr>
          <p:nvPr/>
        </p:nvSpPr>
        <p:spPr bwMode="auto">
          <a:xfrm>
            <a:off x="275908" y="6933988"/>
            <a:ext cx="9426258" cy="34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882" tIns="50941" rIns="101882" bIns="50941">
            <a:prstTxWarp prst="textNoShape">
              <a:avLst/>
            </a:prstTxWarp>
            <a:spAutoFit/>
          </a:bodyPr>
          <a:lstStyle/>
          <a:p>
            <a:pPr algn="l">
              <a:buClr>
                <a:srgbClr val="33CC33"/>
              </a:buClr>
              <a:buSzPct val="150000"/>
              <a:buFontTx/>
              <a:buChar char="•"/>
            </a:pPr>
            <a:r>
              <a:rPr lang="en-GB" sz="1600" dirty="0">
                <a:latin typeface="Verdana" charset="0"/>
              </a:rPr>
              <a:t> Previous data (</a:t>
            </a:r>
            <a:r>
              <a:rPr lang="en-GB" sz="1300" dirty="0" err="1"/>
              <a:t>Alspector</a:t>
            </a:r>
            <a:r>
              <a:rPr lang="en-GB" sz="1300" dirty="0"/>
              <a:t>, PRL </a:t>
            </a:r>
            <a:r>
              <a:rPr lang="en-GB" sz="1300" b="1" dirty="0"/>
              <a:t>28</a:t>
            </a:r>
            <a:r>
              <a:rPr lang="en-GB" sz="1300" dirty="0"/>
              <a:t>, 1403 (‘72), </a:t>
            </a:r>
            <a:r>
              <a:rPr lang="en-GB" sz="1300" dirty="0" err="1"/>
              <a:t>Abrahamian,SJNP</a:t>
            </a:r>
            <a:r>
              <a:rPr lang="en-GB" sz="1300" dirty="0"/>
              <a:t> 32, 69 (‘80), </a:t>
            </a:r>
            <a:r>
              <a:rPr lang="en-GB" sz="1300" dirty="0" err="1"/>
              <a:t>Adamyan</a:t>
            </a:r>
            <a:r>
              <a:rPr lang="en-GB" sz="1300" dirty="0"/>
              <a:t>, JPG </a:t>
            </a:r>
            <a:r>
              <a:rPr lang="en-GB" sz="1300" b="1" dirty="0"/>
              <a:t>15,</a:t>
            </a:r>
            <a:r>
              <a:rPr lang="en-GB" sz="1300" dirty="0"/>
              <a:t> 1797 (‘89)).</a:t>
            </a:r>
          </a:p>
        </p:txBody>
      </p:sp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275908" y="6411330"/>
            <a:ext cx="2692718" cy="325650"/>
            <a:chOff x="1882" y="3884"/>
            <a:chExt cx="1542" cy="181"/>
          </a:xfrm>
        </p:grpSpPr>
        <p:sp>
          <p:nvSpPr>
            <p:cNvPr id="175189" name="Rectangle 85"/>
            <p:cNvSpPr>
              <a:spLocks noChangeArrowheads="1"/>
            </p:cNvSpPr>
            <p:nvPr/>
          </p:nvSpPr>
          <p:spPr bwMode="auto">
            <a:xfrm>
              <a:off x="1882" y="3884"/>
              <a:ext cx="1542" cy="181"/>
            </a:xfrm>
            <a:prstGeom prst="rect">
              <a:avLst/>
            </a:prstGeom>
            <a:solidFill>
              <a:schemeClr val="accent1"/>
            </a:solidFill>
            <a:ln w="38100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0" name="Text Box 86"/>
            <p:cNvSpPr txBox="1">
              <a:spLocks noChangeArrowheads="1"/>
            </p:cNvSpPr>
            <p:nvPr/>
          </p:nvSpPr>
          <p:spPr bwMode="auto">
            <a:xfrm>
              <a:off x="2154" y="3884"/>
              <a:ext cx="49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buClr>
                  <a:srgbClr val="33CC33"/>
                </a:buClr>
                <a:buSzPct val="150000"/>
              </a:pPr>
              <a:r>
                <a:rPr lang="en-GB" sz="1300" b="1" dirty="0">
                  <a:solidFill>
                    <a:schemeClr val="bg1"/>
                  </a:solidFill>
                </a:rPr>
                <a:t>MAID 07</a:t>
              </a:r>
              <a:r>
                <a:rPr lang="en-GB" sz="1300" dirty="0">
                  <a:solidFill>
                    <a:schemeClr val="bg1"/>
                  </a:solidFill>
                </a:rPr>
                <a:t>     </a:t>
              </a:r>
            </a:p>
          </p:txBody>
        </p:sp>
        <p:sp>
          <p:nvSpPr>
            <p:cNvPr id="175191" name="Line 87"/>
            <p:cNvSpPr>
              <a:spLocks noChangeShapeType="1"/>
            </p:cNvSpPr>
            <p:nvPr/>
          </p:nvSpPr>
          <p:spPr bwMode="auto">
            <a:xfrm>
              <a:off x="1927" y="3974"/>
              <a:ext cx="1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2" name="Line 88"/>
            <p:cNvSpPr>
              <a:spLocks noChangeShapeType="1"/>
            </p:cNvSpPr>
            <p:nvPr/>
          </p:nvSpPr>
          <p:spPr bwMode="auto">
            <a:xfrm>
              <a:off x="2698" y="3974"/>
              <a:ext cx="1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3" name="Text Box 89"/>
            <p:cNvSpPr txBox="1">
              <a:spLocks noChangeArrowheads="1"/>
            </p:cNvSpPr>
            <p:nvPr/>
          </p:nvSpPr>
          <p:spPr bwMode="auto">
            <a:xfrm>
              <a:off x="2880" y="3884"/>
              <a:ext cx="49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buClr>
                  <a:srgbClr val="33CC33"/>
                </a:buClr>
                <a:buSzPct val="150000"/>
              </a:pPr>
              <a:r>
                <a:rPr lang="en-GB" sz="1300" b="1" dirty="0">
                  <a:solidFill>
                    <a:schemeClr val="bg1"/>
                  </a:solidFill>
                </a:rPr>
                <a:t>SAID 09     </a:t>
              </a:r>
            </a:p>
          </p:txBody>
        </p:sp>
      </p:grpSp>
      <p:sp>
        <p:nvSpPr>
          <p:cNvPr id="175195" name="Line 91"/>
          <p:cNvSpPr>
            <a:spLocks noChangeShapeType="1"/>
          </p:cNvSpPr>
          <p:nvPr/>
        </p:nvSpPr>
        <p:spPr bwMode="auto">
          <a:xfrm>
            <a:off x="593726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196" name="Line 92"/>
          <p:cNvSpPr>
            <a:spLocks noChangeShapeType="1"/>
          </p:cNvSpPr>
          <p:nvPr/>
        </p:nvSpPr>
        <p:spPr bwMode="auto">
          <a:xfrm>
            <a:off x="3841751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197" name="Line 93"/>
          <p:cNvSpPr>
            <a:spLocks noChangeShapeType="1"/>
          </p:cNvSpPr>
          <p:nvPr/>
        </p:nvSpPr>
        <p:spPr bwMode="auto">
          <a:xfrm>
            <a:off x="7088029" y="2090632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198" name="Line 94"/>
          <p:cNvSpPr>
            <a:spLocks noChangeShapeType="1"/>
          </p:cNvSpPr>
          <p:nvPr/>
        </p:nvSpPr>
        <p:spPr bwMode="auto">
          <a:xfrm>
            <a:off x="7088029" y="3805238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199" name="Line 95"/>
          <p:cNvSpPr>
            <a:spLocks noChangeShapeType="1"/>
          </p:cNvSpPr>
          <p:nvPr/>
        </p:nvSpPr>
        <p:spPr bwMode="auto">
          <a:xfrm>
            <a:off x="3841751" y="3805238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00" name="Line 96"/>
          <p:cNvSpPr>
            <a:spLocks noChangeShapeType="1"/>
          </p:cNvSpPr>
          <p:nvPr/>
        </p:nvSpPr>
        <p:spPr bwMode="auto">
          <a:xfrm>
            <a:off x="3841751" y="5518045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01" name="Line 97"/>
          <p:cNvSpPr>
            <a:spLocks noChangeShapeType="1"/>
          </p:cNvSpPr>
          <p:nvPr/>
        </p:nvSpPr>
        <p:spPr bwMode="auto">
          <a:xfrm>
            <a:off x="7088029" y="5518045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03" name="Line 99"/>
          <p:cNvSpPr>
            <a:spLocks noChangeShapeType="1"/>
          </p:cNvSpPr>
          <p:nvPr/>
        </p:nvSpPr>
        <p:spPr bwMode="auto">
          <a:xfrm>
            <a:off x="593726" y="5518045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04" name="Line 100"/>
          <p:cNvSpPr>
            <a:spLocks noChangeShapeType="1"/>
          </p:cNvSpPr>
          <p:nvPr/>
        </p:nvSpPr>
        <p:spPr bwMode="auto">
          <a:xfrm>
            <a:off x="593726" y="3805238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05" name="Line 101"/>
          <p:cNvSpPr>
            <a:spLocks noChangeShapeType="1"/>
          </p:cNvSpPr>
          <p:nvPr/>
        </p:nvSpPr>
        <p:spPr bwMode="auto">
          <a:xfrm>
            <a:off x="593726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06" name="Line 102"/>
          <p:cNvSpPr>
            <a:spLocks noChangeShapeType="1"/>
          </p:cNvSpPr>
          <p:nvPr/>
        </p:nvSpPr>
        <p:spPr bwMode="auto">
          <a:xfrm>
            <a:off x="3841751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07" name="Line 103"/>
          <p:cNvSpPr>
            <a:spLocks noChangeShapeType="1"/>
          </p:cNvSpPr>
          <p:nvPr/>
        </p:nvSpPr>
        <p:spPr bwMode="auto">
          <a:xfrm>
            <a:off x="7088029" y="2090632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08" name="Line 104"/>
          <p:cNvSpPr>
            <a:spLocks noChangeShapeType="1"/>
          </p:cNvSpPr>
          <p:nvPr/>
        </p:nvSpPr>
        <p:spPr bwMode="auto">
          <a:xfrm>
            <a:off x="593726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09" name="Line 105"/>
          <p:cNvSpPr>
            <a:spLocks noChangeShapeType="1"/>
          </p:cNvSpPr>
          <p:nvPr/>
        </p:nvSpPr>
        <p:spPr bwMode="auto">
          <a:xfrm>
            <a:off x="3841751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10" name="Line 106"/>
          <p:cNvSpPr>
            <a:spLocks noChangeShapeType="1"/>
          </p:cNvSpPr>
          <p:nvPr/>
        </p:nvSpPr>
        <p:spPr bwMode="auto">
          <a:xfrm>
            <a:off x="7088029" y="3805238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11" name="Line 107"/>
          <p:cNvSpPr>
            <a:spLocks noChangeShapeType="1"/>
          </p:cNvSpPr>
          <p:nvPr/>
        </p:nvSpPr>
        <p:spPr bwMode="auto">
          <a:xfrm>
            <a:off x="7088029" y="2090632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12" name="Line 108"/>
          <p:cNvSpPr>
            <a:spLocks noChangeShapeType="1"/>
          </p:cNvSpPr>
          <p:nvPr/>
        </p:nvSpPr>
        <p:spPr bwMode="auto">
          <a:xfrm>
            <a:off x="593726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13" name="Line 109"/>
          <p:cNvSpPr>
            <a:spLocks noChangeShapeType="1"/>
          </p:cNvSpPr>
          <p:nvPr/>
        </p:nvSpPr>
        <p:spPr bwMode="auto">
          <a:xfrm>
            <a:off x="3841751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14" name="Line 110"/>
          <p:cNvSpPr>
            <a:spLocks noChangeShapeType="1"/>
          </p:cNvSpPr>
          <p:nvPr/>
        </p:nvSpPr>
        <p:spPr bwMode="auto">
          <a:xfrm>
            <a:off x="3841751" y="3805238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15" name="Line 111"/>
          <p:cNvSpPr>
            <a:spLocks noChangeShapeType="1"/>
          </p:cNvSpPr>
          <p:nvPr/>
        </p:nvSpPr>
        <p:spPr bwMode="auto">
          <a:xfrm>
            <a:off x="7088029" y="3805238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16" name="Line 112"/>
          <p:cNvSpPr>
            <a:spLocks noChangeShapeType="1"/>
          </p:cNvSpPr>
          <p:nvPr/>
        </p:nvSpPr>
        <p:spPr bwMode="auto">
          <a:xfrm>
            <a:off x="7088029" y="2090632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17" name="Line 113"/>
          <p:cNvSpPr>
            <a:spLocks noChangeShapeType="1"/>
          </p:cNvSpPr>
          <p:nvPr/>
        </p:nvSpPr>
        <p:spPr bwMode="auto">
          <a:xfrm>
            <a:off x="593726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18" name="Line 114"/>
          <p:cNvSpPr>
            <a:spLocks noChangeShapeType="1"/>
          </p:cNvSpPr>
          <p:nvPr/>
        </p:nvSpPr>
        <p:spPr bwMode="auto">
          <a:xfrm>
            <a:off x="3841751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19" name="Line 115"/>
          <p:cNvSpPr>
            <a:spLocks noChangeShapeType="1"/>
          </p:cNvSpPr>
          <p:nvPr/>
        </p:nvSpPr>
        <p:spPr bwMode="auto">
          <a:xfrm>
            <a:off x="593726" y="3805238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20" name="Line 116"/>
          <p:cNvSpPr>
            <a:spLocks noChangeShapeType="1"/>
          </p:cNvSpPr>
          <p:nvPr/>
        </p:nvSpPr>
        <p:spPr bwMode="auto">
          <a:xfrm>
            <a:off x="3841751" y="3805238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21" name="Line 117"/>
          <p:cNvSpPr>
            <a:spLocks noChangeShapeType="1"/>
          </p:cNvSpPr>
          <p:nvPr/>
        </p:nvSpPr>
        <p:spPr bwMode="auto">
          <a:xfrm>
            <a:off x="7088029" y="3805238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22" name="Line 118"/>
          <p:cNvSpPr>
            <a:spLocks noChangeShapeType="1"/>
          </p:cNvSpPr>
          <p:nvPr/>
        </p:nvSpPr>
        <p:spPr bwMode="auto">
          <a:xfrm>
            <a:off x="7088029" y="2090632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23" name="Line 119"/>
          <p:cNvSpPr>
            <a:spLocks noChangeShapeType="1"/>
          </p:cNvSpPr>
          <p:nvPr/>
        </p:nvSpPr>
        <p:spPr bwMode="auto">
          <a:xfrm>
            <a:off x="593726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24" name="Line 120"/>
          <p:cNvSpPr>
            <a:spLocks noChangeShapeType="1"/>
          </p:cNvSpPr>
          <p:nvPr/>
        </p:nvSpPr>
        <p:spPr bwMode="auto">
          <a:xfrm>
            <a:off x="3841751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25" name="Line 121"/>
          <p:cNvSpPr>
            <a:spLocks noChangeShapeType="1"/>
          </p:cNvSpPr>
          <p:nvPr/>
        </p:nvSpPr>
        <p:spPr bwMode="auto">
          <a:xfrm>
            <a:off x="593726" y="5518045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26" name="Line 122"/>
          <p:cNvSpPr>
            <a:spLocks noChangeShapeType="1"/>
          </p:cNvSpPr>
          <p:nvPr/>
        </p:nvSpPr>
        <p:spPr bwMode="auto">
          <a:xfrm>
            <a:off x="593726" y="3805238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27" name="Line 123"/>
          <p:cNvSpPr>
            <a:spLocks noChangeShapeType="1"/>
          </p:cNvSpPr>
          <p:nvPr/>
        </p:nvSpPr>
        <p:spPr bwMode="auto">
          <a:xfrm>
            <a:off x="3841751" y="3805238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28" name="Line 124"/>
          <p:cNvSpPr>
            <a:spLocks noChangeShapeType="1"/>
          </p:cNvSpPr>
          <p:nvPr/>
        </p:nvSpPr>
        <p:spPr bwMode="auto">
          <a:xfrm>
            <a:off x="7088029" y="3805238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29" name="Line 125"/>
          <p:cNvSpPr>
            <a:spLocks noChangeShapeType="1"/>
          </p:cNvSpPr>
          <p:nvPr/>
        </p:nvSpPr>
        <p:spPr bwMode="auto">
          <a:xfrm>
            <a:off x="7088029" y="2090632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30" name="Line 126"/>
          <p:cNvSpPr>
            <a:spLocks noChangeShapeType="1"/>
          </p:cNvSpPr>
          <p:nvPr/>
        </p:nvSpPr>
        <p:spPr bwMode="auto">
          <a:xfrm>
            <a:off x="593726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31" name="Line 127"/>
          <p:cNvSpPr>
            <a:spLocks noChangeShapeType="1"/>
          </p:cNvSpPr>
          <p:nvPr/>
        </p:nvSpPr>
        <p:spPr bwMode="auto">
          <a:xfrm>
            <a:off x="3841751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32" name="Line 128"/>
          <p:cNvSpPr>
            <a:spLocks noChangeShapeType="1"/>
          </p:cNvSpPr>
          <p:nvPr/>
        </p:nvSpPr>
        <p:spPr bwMode="auto">
          <a:xfrm>
            <a:off x="3841751" y="5518045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33" name="Line 129"/>
          <p:cNvSpPr>
            <a:spLocks noChangeShapeType="1"/>
          </p:cNvSpPr>
          <p:nvPr/>
        </p:nvSpPr>
        <p:spPr bwMode="auto">
          <a:xfrm>
            <a:off x="593726" y="5518045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34" name="Line 130"/>
          <p:cNvSpPr>
            <a:spLocks noChangeShapeType="1"/>
          </p:cNvSpPr>
          <p:nvPr/>
        </p:nvSpPr>
        <p:spPr bwMode="auto">
          <a:xfrm>
            <a:off x="593726" y="3805238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35" name="Line 131"/>
          <p:cNvSpPr>
            <a:spLocks noChangeShapeType="1"/>
          </p:cNvSpPr>
          <p:nvPr/>
        </p:nvSpPr>
        <p:spPr bwMode="auto">
          <a:xfrm>
            <a:off x="3841751" y="3805238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36" name="Line 132"/>
          <p:cNvSpPr>
            <a:spLocks noChangeShapeType="1"/>
          </p:cNvSpPr>
          <p:nvPr/>
        </p:nvSpPr>
        <p:spPr bwMode="auto">
          <a:xfrm>
            <a:off x="7088029" y="3805238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37" name="Line 133"/>
          <p:cNvSpPr>
            <a:spLocks noChangeShapeType="1"/>
          </p:cNvSpPr>
          <p:nvPr/>
        </p:nvSpPr>
        <p:spPr bwMode="auto">
          <a:xfrm>
            <a:off x="7088029" y="2090632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38" name="Line 134"/>
          <p:cNvSpPr>
            <a:spLocks noChangeShapeType="1"/>
          </p:cNvSpPr>
          <p:nvPr/>
        </p:nvSpPr>
        <p:spPr bwMode="auto">
          <a:xfrm>
            <a:off x="593726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39" name="Line 135"/>
          <p:cNvSpPr>
            <a:spLocks noChangeShapeType="1"/>
          </p:cNvSpPr>
          <p:nvPr/>
        </p:nvSpPr>
        <p:spPr bwMode="auto">
          <a:xfrm>
            <a:off x="3841751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40" name="Line 136"/>
          <p:cNvSpPr>
            <a:spLocks noChangeShapeType="1"/>
          </p:cNvSpPr>
          <p:nvPr/>
        </p:nvSpPr>
        <p:spPr bwMode="auto">
          <a:xfrm>
            <a:off x="7088029" y="5518045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41" name="Line 137"/>
          <p:cNvSpPr>
            <a:spLocks noChangeShapeType="1"/>
          </p:cNvSpPr>
          <p:nvPr/>
        </p:nvSpPr>
        <p:spPr bwMode="auto">
          <a:xfrm>
            <a:off x="3841751" y="5518045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42" name="Line 138"/>
          <p:cNvSpPr>
            <a:spLocks noChangeShapeType="1"/>
          </p:cNvSpPr>
          <p:nvPr/>
        </p:nvSpPr>
        <p:spPr bwMode="auto">
          <a:xfrm>
            <a:off x="593726" y="5518045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43" name="Line 139"/>
          <p:cNvSpPr>
            <a:spLocks noChangeShapeType="1"/>
          </p:cNvSpPr>
          <p:nvPr/>
        </p:nvSpPr>
        <p:spPr bwMode="auto">
          <a:xfrm>
            <a:off x="593726" y="3805238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44" name="Line 140"/>
          <p:cNvSpPr>
            <a:spLocks noChangeShapeType="1"/>
          </p:cNvSpPr>
          <p:nvPr/>
        </p:nvSpPr>
        <p:spPr bwMode="auto">
          <a:xfrm>
            <a:off x="3841751" y="3805238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45" name="Line 141"/>
          <p:cNvSpPr>
            <a:spLocks noChangeShapeType="1"/>
          </p:cNvSpPr>
          <p:nvPr/>
        </p:nvSpPr>
        <p:spPr bwMode="auto">
          <a:xfrm>
            <a:off x="7088029" y="3805238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46" name="Line 142"/>
          <p:cNvSpPr>
            <a:spLocks noChangeShapeType="1"/>
          </p:cNvSpPr>
          <p:nvPr/>
        </p:nvSpPr>
        <p:spPr bwMode="auto">
          <a:xfrm>
            <a:off x="7088029" y="2090632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47" name="Line 143"/>
          <p:cNvSpPr>
            <a:spLocks noChangeShapeType="1"/>
          </p:cNvSpPr>
          <p:nvPr/>
        </p:nvSpPr>
        <p:spPr bwMode="auto">
          <a:xfrm>
            <a:off x="593726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248" name="Line 144"/>
          <p:cNvSpPr>
            <a:spLocks noChangeShapeType="1"/>
          </p:cNvSpPr>
          <p:nvPr/>
        </p:nvSpPr>
        <p:spPr bwMode="auto">
          <a:xfrm>
            <a:off x="3841751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asymmetry</a:t>
            </a:r>
            <a:r>
              <a:rPr lang="en-US" dirty="0" smtClean="0"/>
              <a:t> </a:t>
            </a:r>
            <a:r>
              <a:rPr lang="en-US" dirty="0" err="1" smtClean="0"/>
              <a:t>Σ</a:t>
            </a:r>
            <a:r>
              <a:rPr lang="en-US" dirty="0" smtClean="0"/>
              <a:t> </a:t>
            </a:r>
            <a:r>
              <a:rPr lang="en-US" dirty="0" err="1" smtClean="0">
                <a:latin typeface="Symbol" pitchFamily="18"/>
              </a:rPr>
              <a:t>g</a:t>
            </a:r>
            <a:r>
              <a:rPr lang="en-US" dirty="0" err="1" smtClean="0"/>
              <a:t>n</a:t>
            </a:r>
            <a:r>
              <a:rPr lang="en-US" dirty="0" err="1" smtClean="0">
                <a:latin typeface="Symbol" pitchFamily="18"/>
              </a:rPr>
              <a:t>p</a:t>
            </a:r>
            <a:r>
              <a:rPr lang="en-US" baseline="30000" dirty="0" err="1" smtClean="0"/>
              <a:t>-</a:t>
            </a:r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8048069" y="6411330"/>
            <a:ext cx="1524812" cy="379876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1800" dirty="0" err="1" smtClean="0"/>
              <a:t>Daria</a:t>
            </a:r>
            <a:r>
              <a:rPr lang="en-US" sz="1800" dirty="0" smtClean="0"/>
              <a:t> </a:t>
            </a:r>
            <a:r>
              <a:rPr lang="en-US" sz="1800" dirty="0" err="1" smtClean="0"/>
              <a:t>Sokhan</a:t>
            </a:r>
            <a:endParaRPr lang="en-US" sz="1800" dirty="0"/>
          </a:p>
        </p:txBody>
      </p:sp>
      <p:sp>
        <p:nvSpPr>
          <p:cNvPr id="87" name="Slide Number Placeholder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8" name="Footer Placeholder 8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5" name="Picture 15" descr="asym_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1957" y="4703022"/>
            <a:ext cx="3089117" cy="1631845"/>
          </a:xfrm>
          <a:prstGeom prst="rect">
            <a:avLst/>
          </a:prstGeom>
          <a:noFill/>
        </p:spPr>
      </p:pic>
      <p:pic>
        <p:nvPicPr>
          <p:cNvPr id="174096" name="Picture 16" descr="asym_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3932" y="4703022"/>
            <a:ext cx="3089117" cy="1631845"/>
          </a:xfrm>
          <a:prstGeom prst="rect">
            <a:avLst/>
          </a:prstGeom>
          <a:noFill/>
        </p:spPr>
      </p:pic>
      <p:pic>
        <p:nvPicPr>
          <p:cNvPr id="174097" name="Picture 17" descr="asym_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907" y="4703022"/>
            <a:ext cx="3089117" cy="1631845"/>
          </a:xfrm>
          <a:prstGeom prst="rect">
            <a:avLst/>
          </a:prstGeom>
          <a:noFill/>
        </p:spPr>
      </p:pic>
      <p:pic>
        <p:nvPicPr>
          <p:cNvPr id="174098" name="Picture 18" descr="asym_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1957" y="2988416"/>
            <a:ext cx="3089117" cy="1631844"/>
          </a:xfrm>
          <a:prstGeom prst="rect">
            <a:avLst/>
          </a:prstGeom>
          <a:noFill/>
        </p:spPr>
      </p:pic>
      <p:pic>
        <p:nvPicPr>
          <p:cNvPr id="174099" name="Picture 19" descr="asym_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3932" y="2988416"/>
            <a:ext cx="3089117" cy="1631844"/>
          </a:xfrm>
          <a:prstGeom prst="rect">
            <a:avLst/>
          </a:prstGeom>
          <a:noFill/>
        </p:spPr>
      </p:pic>
      <p:pic>
        <p:nvPicPr>
          <p:cNvPr id="174100" name="Picture 20" descr="asym_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5907" y="2988416"/>
            <a:ext cx="3089117" cy="1631844"/>
          </a:xfrm>
          <a:prstGeom prst="rect">
            <a:avLst/>
          </a:prstGeom>
          <a:noFill/>
        </p:spPr>
      </p:pic>
      <p:pic>
        <p:nvPicPr>
          <p:cNvPr id="174102" name="Picture 22" descr="asym_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23932" y="1275610"/>
            <a:ext cx="3089117" cy="1631844"/>
          </a:xfrm>
          <a:prstGeom prst="rect">
            <a:avLst/>
          </a:prstGeom>
          <a:noFill/>
        </p:spPr>
      </p:pic>
      <p:pic>
        <p:nvPicPr>
          <p:cNvPr id="174104" name="Picture 24" descr="asym_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5907" y="1275610"/>
            <a:ext cx="3089117" cy="1631844"/>
          </a:xfrm>
          <a:prstGeom prst="rect">
            <a:avLst/>
          </a:prstGeom>
          <a:noFill/>
        </p:spPr>
      </p:pic>
      <p:pic>
        <p:nvPicPr>
          <p:cNvPr id="174105" name="Picture 25" descr="asym_18_al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71957" y="4703022"/>
            <a:ext cx="3089117" cy="1631845"/>
          </a:xfrm>
          <a:prstGeom prst="rect">
            <a:avLst/>
          </a:prstGeom>
          <a:noFill/>
        </p:spPr>
      </p:pic>
      <p:pic>
        <p:nvPicPr>
          <p:cNvPr id="174106" name="Picture 26" descr="asym_17_al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23932" y="4703022"/>
            <a:ext cx="3089117" cy="1631845"/>
          </a:xfrm>
          <a:prstGeom prst="rect">
            <a:avLst/>
          </a:prstGeom>
          <a:noFill/>
        </p:spPr>
      </p:pic>
      <p:pic>
        <p:nvPicPr>
          <p:cNvPr id="174107" name="Picture 27" descr="asym_16_all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5907" y="4703022"/>
            <a:ext cx="3089117" cy="1631845"/>
          </a:xfrm>
          <a:prstGeom prst="rect">
            <a:avLst/>
          </a:prstGeom>
          <a:noFill/>
        </p:spPr>
      </p:pic>
      <p:pic>
        <p:nvPicPr>
          <p:cNvPr id="174108" name="Picture 28" descr="asym_15_al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71957" y="2988416"/>
            <a:ext cx="3089117" cy="1631844"/>
          </a:xfrm>
          <a:prstGeom prst="rect">
            <a:avLst/>
          </a:prstGeom>
          <a:noFill/>
        </p:spPr>
      </p:pic>
      <p:pic>
        <p:nvPicPr>
          <p:cNvPr id="174109" name="Picture 29" descr="asym_14_al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23932" y="2988416"/>
            <a:ext cx="3089117" cy="1631844"/>
          </a:xfrm>
          <a:prstGeom prst="rect">
            <a:avLst/>
          </a:prstGeom>
          <a:noFill/>
        </p:spPr>
      </p:pic>
      <p:pic>
        <p:nvPicPr>
          <p:cNvPr id="174110" name="Picture 30" descr="asym_13_al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75907" y="2988416"/>
            <a:ext cx="3089117" cy="1631844"/>
          </a:xfrm>
          <a:prstGeom prst="rect">
            <a:avLst/>
          </a:prstGeom>
          <a:noFill/>
        </p:spPr>
      </p:pic>
      <p:pic>
        <p:nvPicPr>
          <p:cNvPr id="174112" name="Picture 32" descr="asym_11_all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523932" y="1275610"/>
            <a:ext cx="3089117" cy="1631844"/>
          </a:xfrm>
          <a:prstGeom prst="rect">
            <a:avLst/>
          </a:prstGeom>
          <a:noFill/>
        </p:spPr>
      </p:pic>
      <p:pic>
        <p:nvPicPr>
          <p:cNvPr id="174113" name="Picture 33" descr="asym_10_all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5907" y="1275610"/>
            <a:ext cx="3089117" cy="1631844"/>
          </a:xfrm>
          <a:prstGeom prst="rect">
            <a:avLst/>
          </a:prstGeom>
          <a:noFill/>
        </p:spPr>
      </p:pic>
      <p:pic>
        <p:nvPicPr>
          <p:cNvPr id="174114" name="Picture 34" descr="asym_1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771957" y="1275610"/>
            <a:ext cx="3089117" cy="1631844"/>
          </a:xfrm>
          <a:prstGeom prst="rect">
            <a:avLst/>
          </a:prstGeom>
          <a:noFill/>
        </p:spPr>
      </p:pic>
      <p:pic>
        <p:nvPicPr>
          <p:cNvPr id="174115" name="Picture 35" descr="asym_12_all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771957" y="1275610"/>
            <a:ext cx="3089117" cy="1631844"/>
          </a:xfrm>
          <a:prstGeom prst="rect">
            <a:avLst/>
          </a:prstGeom>
          <a:noFill/>
        </p:spPr>
      </p:pic>
      <p:sp>
        <p:nvSpPr>
          <p:cNvPr id="174124" name="Line 44"/>
          <p:cNvSpPr>
            <a:spLocks noChangeShapeType="1"/>
          </p:cNvSpPr>
          <p:nvPr/>
        </p:nvSpPr>
        <p:spPr bwMode="auto">
          <a:xfrm>
            <a:off x="7088029" y="5518045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5" name="Line 45"/>
          <p:cNvSpPr>
            <a:spLocks noChangeShapeType="1"/>
          </p:cNvSpPr>
          <p:nvPr/>
        </p:nvSpPr>
        <p:spPr bwMode="auto">
          <a:xfrm>
            <a:off x="3841751" y="5518045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6" name="Line 46"/>
          <p:cNvSpPr>
            <a:spLocks noChangeShapeType="1"/>
          </p:cNvSpPr>
          <p:nvPr/>
        </p:nvSpPr>
        <p:spPr bwMode="auto">
          <a:xfrm>
            <a:off x="593726" y="5518045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7" name="Line 47"/>
          <p:cNvSpPr>
            <a:spLocks noChangeShapeType="1"/>
          </p:cNvSpPr>
          <p:nvPr/>
        </p:nvSpPr>
        <p:spPr bwMode="auto">
          <a:xfrm>
            <a:off x="593726" y="3805238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8" name="Line 48"/>
          <p:cNvSpPr>
            <a:spLocks noChangeShapeType="1"/>
          </p:cNvSpPr>
          <p:nvPr/>
        </p:nvSpPr>
        <p:spPr bwMode="auto">
          <a:xfrm>
            <a:off x="3841751" y="3805238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9" name="Line 49"/>
          <p:cNvSpPr>
            <a:spLocks noChangeShapeType="1"/>
          </p:cNvSpPr>
          <p:nvPr/>
        </p:nvSpPr>
        <p:spPr bwMode="auto">
          <a:xfrm>
            <a:off x="7088029" y="3805238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30" name="Line 50"/>
          <p:cNvSpPr>
            <a:spLocks noChangeShapeType="1"/>
          </p:cNvSpPr>
          <p:nvPr/>
        </p:nvSpPr>
        <p:spPr bwMode="auto">
          <a:xfrm>
            <a:off x="7088029" y="2090632"/>
            <a:ext cx="2771298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31" name="Line 51"/>
          <p:cNvSpPr>
            <a:spLocks noChangeShapeType="1"/>
          </p:cNvSpPr>
          <p:nvPr/>
        </p:nvSpPr>
        <p:spPr bwMode="auto">
          <a:xfrm>
            <a:off x="593726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32" name="Line 52"/>
          <p:cNvSpPr>
            <a:spLocks noChangeShapeType="1"/>
          </p:cNvSpPr>
          <p:nvPr/>
        </p:nvSpPr>
        <p:spPr bwMode="auto">
          <a:xfrm>
            <a:off x="3841751" y="2090632"/>
            <a:ext cx="2771299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ffectLst/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 Box 77"/>
          <p:cNvSpPr txBox="1">
            <a:spLocks noChangeArrowheads="1"/>
          </p:cNvSpPr>
          <p:nvPr/>
        </p:nvSpPr>
        <p:spPr bwMode="auto">
          <a:xfrm>
            <a:off x="275908" y="6933988"/>
            <a:ext cx="9426258" cy="34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882" tIns="50941" rIns="101882" bIns="50941">
            <a:prstTxWarp prst="textNoShape">
              <a:avLst/>
            </a:prstTxWarp>
            <a:spAutoFit/>
          </a:bodyPr>
          <a:lstStyle/>
          <a:p>
            <a:pPr algn="l">
              <a:buClr>
                <a:srgbClr val="33CC33"/>
              </a:buClr>
              <a:buSzPct val="150000"/>
              <a:buFontTx/>
              <a:buChar char="•"/>
            </a:pPr>
            <a:r>
              <a:rPr lang="en-GB" sz="1600" dirty="0">
                <a:latin typeface="Verdana" charset="0"/>
              </a:rPr>
              <a:t> Previous data (</a:t>
            </a:r>
            <a:r>
              <a:rPr lang="en-GB" sz="1300" dirty="0" err="1"/>
              <a:t>Alspector</a:t>
            </a:r>
            <a:r>
              <a:rPr lang="en-GB" sz="1300" dirty="0"/>
              <a:t>, PRL </a:t>
            </a:r>
            <a:r>
              <a:rPr lang="en-GB" sz="1300" b="1" dirty="0"/>
              <a:t>28</a:t>
            </a:r>
            <a:r>
              <a:rPr lang="en-GB" sz="1300" dirty="0"/>
              <a:t>, 1403 (‘72), </a:t>
            </a:r>
            <a:r>
              <a:rPr lang="en-GB" sz="1300" dirty="0" err="1"/>
              <a:t>Abrahamian,SJNP</a:t>
            </a:r>
            <a:r>
              <a:rPr lang="en-GB" sz="1300" dirty="0"/>
              <a:t> 32, 69 (‘80), </a:t>
            </a:r>
            <a:r>
              <a:rPr lang="en-GB" sz="1300" dirty="0" err="1"/>
              <a:t>Adamyan</a:t>
            </a:r>
            <a:r>
              <a:rPr lang="en-GB" sz="1300" dirty="0"/>
              <a:t>, JPG </a:t>
            </a:r>
            <a:r>
              <a:rPr lang="en-GB" sz="1300" b="1" dirty="0"/>
              <a:t>15,</a:t>
            </a:r>
            <a:r>
              <a:rPr lang="en-GB" sz="1300" dirty="0"/>
              <a:t> 1797 (‘89)).</a:t>
            </a:r>
          </a:p>
        </p:txBody>
      </p:sp>
      <p:grpSp>
        <p:nvGrpSpPr>
          <p:cNvPr id="39" name="Group 90"/>
          <p:cNvGrpSpPr>
            <a:grpSpLocks/>
          </p:cNvGrpSpPr>
          <p:nvPr/>
        </p:nvGrpSpPr>
        <p:grpSpPr bwMode="auto">
          <a:xfrm>
            <a:off x="275908" y="6411330"/>
            <a:ext cx="2692718" cy="325650"/>
            <a:chOff x="1882" y="3884"/>
            <a:chExt cx="1542" cy="181"/>
          </a:xfrm>
        </p:grpSpPr>
        <p:sp>
          <p:nvSpPr>
            <p:cNvPr id="40" name="Rectangle 85"/>
            <p:cNvSpPr>
              <a:spLocks noChangeArrowheads="1"/>
            </p:cNvSpPr>
            <p:nvPr/>
          </p:nvSpPr>
          <p:spPr bwMode="auto">
            <a:xfrm>
              <a:off x="1882" y="3884"/>
              <a:ext cx="1542" cy="181"/>
            </a:xfrm>
            <a:prstGeom prst="rect">
              <a:avLst/>
            </a:prstGeom>
            <a:solidFill>
              <a:schemeClr val="accent1"/>
            </a:solidFill>
            <a:ln w="38100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ext Box 86"/>
            <p:cNvSpPr txBox="1">
              <a:spLocks noChangeArrowheads="1"/>
            </p:cNvSpPr>
            <p:nvPr/>
          </p:nvSpPr>
          <p:spPr bwMode="auto">
            <a:xfrm>
              <a:off x="2154" y="3884"/>
              <a:ext cx="49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buClr>
                  <a:srgbClr val="33CC33"/>
                </a:buClr>
                <a:buSzPct val="150000"/>
              </a:pPr>
              <a:r>
                <a:rPr lang="en-GB" sz="1300" b="1" dirty="0">
                  <a:solidFill>
                    <a:schemeClr val="bg1"/>
                  </a:solidFill>
                </a:rPr>
                <a:t>MAID 07</a:t>
              </a:r>
              <a:r>
                <a:rPr lang="en-GB" sz="1300" dirty="0">
                  <a:solidFill>
                    <a:schemeClr val="bg1"/>
                  </a:solidFill>
                </a:rPr>
                <a:t>     </a:t>
              </a:r>
            </a:p>
          </p:txBody>
        </p:sp>
        <p:sp>
          <p:nvSpPr>
            <p:cNvPr id="42" name="Line 87"/>
            <p:cNvSpPr>
              <a:spLocks noChangeShapeType="1"/>
            </p:cNvSpPr>
            <p:nvPr/>
          </p:nvSpPr>
          <p:spPr bwMode="auto">
            <a:xfrm>
              <a:off x="1927" y="3974"/>
              <a:ext cx="1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88"/>
            <p:cNvSpPr>
              <a:spLocks noChangeShapeType="1"/>
            </p:cNvSpPr>
            <p:nvPr/>
          </p:nvSpPr>
          <p:spPr bwMode="auto">
            <a:xfrm>
              <a:off x="2698" y="3974"/>
              <a:ext cx="1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Text Box 89"/>
            <p:cNvSpPr txBox="1">
              <a:spLocks noChangeArrowheads="1"/>
            </p:cNvSpPr>
            <p:nvPr/>
          </p:nvSpPr>
          <p:spPr bwMode="auto">
            <a:xfrm>
              <a:off x="2880" y="3884"/>
              <a:ext cx="49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buClr>
                  <a:srgbClr val="33CC33"/>
                </a:buClr>
                <a:buSzPct val="150000"/>
              </a:pPr>
              <a:r>
                <a:rPr lang="en-GB" sz="1300" b="1" dirty="0">
                  <a:solidFill>
                    <a:schemeClr val="bg1"/>
                  </a:solidFill>
                </a:rPr>
                <a:t>SAID 09     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8048069" y="6411330"/>
            <a:ext cx="1524812" cy="379876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1800" dirty="0" err="1" smtClean="0"/>
              <a:t>Daria</a:t>
            </a:r>
            <a:r>
              <a:rPr lang="en-US" sz="1800" dirty="0" smtClean="0"/>
              <a:t> </a:t>
            </a:r>
            <a:r>
              <a:rPr lang="en-US" sz="1800" dirty="0" err="1" smtClean="0"/>
              <a:t>Sokhan</a:t>
            </a:r>
            <a:endParaRPr lang="en-US" sz="1800" dirty="0"/>
          </a:p>
        </p:txBody>
      </p:sp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asymmetry  </a:t>
            </a:r>
            <a:r>
              <a:rPr lang="en-US" dirty="0" err="1" smtClean="0">
                <a:latin typeface="Symbol" pitchFamily="18"/>
              </a:rPr>
              <a:t>g</a:t>
            </a:r>
            <a:r>
              <a:rPr lang="en-US" dirty="0" err="1" smtClean="0"/>
              <a:t>n</a:t>
            </a:r>
            <a:r>
              <a:rPr lang="en-US" dirty="0" err="1" smtClean="0">
                <a:latin typeface="Symbol" pitchFamily="18"/>
              </a:rPr>
              <a:t>p</a:t>
            </a:r>
            <a:r>
              <a:rPr lang="en-US" baseline="30000" dirty="0" err="1" smtClean="0"/>
              <a:t>-</a:t>
            </a:r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 rot="18900000">
            <a:off x="3207862" y="3641513"/>
            <a:ext cx="3677603" cy="7070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0278" tIns="50139" rIns="100278" bIns="50139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tabLst>
                <a:tab pos="0" algn="l"/>
                <a:tab pos="1018824" algn="l"/>
                <a:tab pos="2037649" algn="l"/>
                <a:tab pos="3056473" algn="l"/>
                <a:tab pos="4075298" algn="l"/>
                <a:tab pos="5094122" algn="l"/>
                <a:tab pos="6112947" algn="l"/>
                <a:tab pos="7131771" algn="l"/>
                <a:tab pos="8150596" algn="l"/>
                <a:tab pos="9169420" algn="l"/>
                <a:tab pos="10188245" algn="l"/>
                <a:tab pos="11207069" algn="l"/>
              </a:tabLst>
            </a:pPr>
            <a:r>
              <a:rPr lang="en-GB" sz="4000" b="1" dirty="0">
                <a:solidFill>
                  <a:srgbClr val="FF66CC">
                    <a:alpha val="50000"/>
                  </a:srgb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Utopia" pitchFamily="32" charset="0"/>
              </a:rPr>
              <a:t>PRELIMINARY</a:t>
            </a: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9" name="Footer Placeholder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2354" y="1980424"/>
            <a:ext cx="2708433" cy="266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8549" y="4572282"/>
            <a:ext cx="2682240" cy="260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3948" y="1980423"/>
            <a:ext cx="2682240" cy="26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169" y="1980422"/>
            <a:ext cx="2708434" cy="265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80424"/>
            <a:ext cx="2682240" cy="26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3949" y="4522963"/>
            <a:ext cx="2750344" cy="264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169" y="4569422"/>
            <a:ext cx="2682240" cy="258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587734"/>
            <a:ext cx="2682240" cy="257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31928" y="1456950"/>
            <a:ext cx="7126232" cy="34905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lIns="101839" tIns="50921" rIns="101839" bIns="50921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Maiandra GD"/>
              </a:rPr>
              <a:t>circularly </a:t>
            </a:r>
            <a:r>
              <a:rPr lang="en-US" sz="16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Maiandra GD"/>
              </a:rPr>
              <a:t>pplarized</a:t>
            </a:r>
            <a:r>
              <a:rPr lang="en-US" sz="1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Maiandra GD"/>
              </a:rPr>
              <a:t> </a:t>
            </a:r>
            <a:r>
              <a:rPr lang="en-US" sz="16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Maiandra GD"/>
              </a:rPr>
              <a:t>beam – </a:t>
            </a:r>
            <a:r>
              <a:rPr lang="en-US" sz="1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Maiandra GD"/>
              </a:rPr>
              <a:t>longitudinally polarized target (g9a-FROST)</a:t>
            </a:r>
            <a:endParaRPr lang="en-US" sz="1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Maiandra GD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 lIns="91432" tIns="45718" rIns="91432" bIns="45718"/>
          <a:lstStyle/>
          <a:p>
            <a:r>
              <a:rPr lang="en-US" cap="none" dirty="0" err="1" smtClean="0">
                <a:latin typeface="Symbol" pitchFamily="18"/>
              </a:rPr>
              <a:t>g</a:t>
            </a:r>
            <a:r>
              <a:rPr lang="en-US" b="0" cap="none" dirty="0" err="1" smtClean="0"/>
              <a:t>p</a:t>
            </a:r>
            <a:r>
              <a:rPr lang="en-US" b="0" cap="none" dirty="0" err="1" smtClean="0">
                <a:latin typeface="Symbol" pitchFamily="18"/>
              </a:rPr>
              <a:t>p</a:t>
            </a:r>
            <a:r>
              <a:rPr lang="en-US" b="0" cap="none" baseline="30000" dirty="0" err="1" smtClean="0"/>
              <a:t>+</a:t>
            </a:r>
            <a:r>
              <a:rPr lang="en-US" b="0" cap="none" dirty="0" err="1" smtClean="0"/>
              <a:t>n</a:t>
            </a:r>
            <a:r>
              <a:rPr lang="en-US" b="0" cap="none" dirty="0" smtClean="0"/>
              <a:t> </a:t>
            </a:r>
            <a:r>
              <a:rPr lang="en-US" dirty="0" err="1" smtClean="0"/>
              <a:t>Helicity</a:t>
            </a:r>
            <a:r>
              <a:rPr lang="en-US" dirty="0" smtClean="0"/>
              <a:t> asymmetry E </a:t>
            </a:r>
            <a:endParaRPr lang="en-US" cap="none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29</a:t>
            </a:fld>
            <a:endParaRPr kumimoji="0" lang="en-US" dirty="0"/>
          </a:p>
        </p:txBody>
      </p:sp>
      <p:sp>
        <p:nvSpPr>
          <p:cNvPr id="14" name="TextBox 13"/>
          <p:cNvSpPr txBox="1"/>
          <p:nvPr/>
        </p:nvSpPr>
        <p:spPr>
          <a:xfrm rot="20237709">
            <a:off x="2534307" y="4424670"/>
            <a:ext cx="4759279" cy="8309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2" tIns="45718" rIns="91432" bIns="45718">
            <a:spAutoFit/>
          </a:bodyPr>
          <a:lstStyle/>
          <a:p>
            <a:pPr defTabSz="1007694">
              <a:defRPr/>
            </a:pPr>
            <a:r>
              <a:rPr lang="en-US" sz="4800" dirty="0" smtClean="0">
                <a:solidFill>
                  <a:srgbClr val="0070C0">
                    <a:alpha val="34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cida Handwriting" pitchFamily="66" charset="0"/>
              </a:rPr>
              <a:t> preliminary </a:t>
            </a:r>
            <a:endParaRPr lang="en-US" sz="4800" dirty="0">
              <a:solidFill>
                <a:srgbClr val="0070C0">
                  <a:alpha val="34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ucida Handwriting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4614" y="7177474"/>
            <a:ext cx="1300922" cy="400130"/>
          </a:xfrm>
          <a:prstGeom prst="rect">
            <a:avLst/>
          </a:prstGeom>
          <a:noFill/>
        </p:spPr>
        <p:txBody>
          <a:bodyPr wrap="none" lIns="91460" tIns="45730" rIns="91460" bIns="45730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S. </a:t>
            </a:r>
            <a:r>
              <a:rPr lang="en-US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Strauch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731" y="3026047"/>
            <a:ext cx="4525330" cy="43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61933">
              <a:defRPr/>
            </a:pPr>
            <a:r>
              <a:rPr lang="en-US" dirty="0" smtClean="0"/>
              <a:t>CEBAF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13732" y="1036320"/>
            <a:ext cx="3194350" cy="198972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 err="1" smtClean="0"/>
              <a:t>Emax</a:t>
            </a:r>
            <a:r>
              <a:rPr lang="en-US" sz="1800" dirty="0" smtClean="0"/>
              <a:t> ~ 6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pPr>
              <a:spcBef>
                <a:spcPts val="0"/>
              </a:spcBef>
            </a:pPr>
            <a:r>
              <a:rPr lang="en-US" sz="1800" dirty="0" smtClean="0"/>
              <a:t>Imax ~ 200 A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Duty Factor ~ 100%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E/E ~ 2.5 10</a:t>
            </a:r>
            <a:r>
              <a:rPr lang="en-US" sz="1800" baseline="30000" dirty="0" smtClean="0"/>
              <a:t>-5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Beam P ≥ 85%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E ~ 0.5-5.8 </a:t>
            </a:r>
            <a:r>
              <a:rPr lang="en-US" sz="1800" dirty="0" err="1" smtClean="0"/>
              <a:t>GeV</a:t>
            </a:r>
            <a:r>
              <a:rPr lang="en-US" sz="1800" dirty="0" smtClean="0"/>
              <a:t> tagged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082" y="989097"/>
            <a:ext cx="6345919" cy="359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181312" y="4906308"/>
            <a:ext cx="825908" cy="40013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60" tIns="45730" rIns="91460" bIns="45730">
            <a:spAutoFit/>
          </a:bodyPr>
          <a:lstStyle/>
          <a:p>
            <a:pPr defTabSz="1007979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Hall-B</a:t>
            </a: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 bwMode="auto">
          <a:xfrm rot="16200000" flipV="1">
            <a:off x="4802497" y="4114538"/>
            <a:ext cx="1018476" cy="565063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3894030" y="4616268"/>
            <a:ext cx="1010067" cy="239040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 anchor="t">
            <a:normAutofit/>
          </a:bodyPr>
          <a:lstStyle/>
          <a:p>
            <a:r>
              <a:rPr lang="en-US" dirty="0" smtClean="0"/>
              <a:t>Status of meson </a:t>
            </a:r>
            <a:r>
              <a:rPr lang="en-US" dirty="0" err="1" smtClean="0"/>
              <a:t>photoproduction</a:t>
            </a:r>
            <a:r>
              <a:rPr lang="en-US" dirty="0" smtClean="0"/>
              <a:t>  </a:t>
            </a:r>
            <a:endParaRPr lang="en-US" dirty="0">
              <a:ln>
                <a:solidFill>
                  <a:srgbClr val="0000FF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</p:nvPr>
        </p:nvGraphicFramePr>
        <p:xfrm>
          <a:off x="812234" y="854327"/>
          <a:ext cx="8433932" cy="6018914"/>
        </p:xfrm>
        <a:graphic>
          <a:graphicData uri="http://schemas.openxmlformats.org/drawingml/2006/table">
            <a:tbl>
              <a:tblPr firstRow="1" bandRow="1">
                <a:effectLst/>
                <a:tableStyleId>{8A107856-5554-42FB-B03E-39F5DBC370BA}</a:tableStyleId>
              </a:tblPr>
              <a:tblGrid>
                <a:gridCol w="688486"/>
                <a:gridCol w="430304"/>
                <a:gridCol w="430304"/>
                <a:gridCol w="559392"/>
                <a:gridCol w="473337"/>
                <a:gridCol w="444642"/>
                <a:gridCol w="573737"/>
                <a:gridCol w="530715"/>
                <a:gridCol w="430291"/>
                <a:gridCol w="602437"/>
                <a:gridCol w="516364"/>
                <a:gridCol w="516364"/>
                <a:gridCol w="516364"/>
                <a:gridCol w="430286"/>
                <a:gridCol w="430303"/>
                <a:gridCol w="430303"/>
                <a:gridCol w="430303"/>
              </a:tblGrid>
              <a:tr h="459362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σ</a:t>
                      </a:r>
                      <a:endParaRPr lang="en-US" sz="18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Σ</a:t>
                      </a:r>
                      <a:endParaRPr lang="en-US" sz="18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  <a:endParaRPr lang="en-US" sz="18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P</a:t>
                      </a:r>
                      <a:endParaRPr lang="en-US" sz="18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E</a:t>
                      </a:r>
                      <a:endParaRPr lang="en-US" sz="18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F</a:t>
                      </a:r>
                      <a:endParaRPr lang="en-US" sz="18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G</a:t>
                      </a:r>
                      <a:endParaRPr lang="en-US" sz="18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H</a:t>
                      </a:r>
                      <a:endParaRPr lang="en-US" sz="18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800" b="1" baseline="-25000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800" b="1" baseline="-25000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800" b="1" baseline="-25000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800" b="1" baseline="-25000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800" b="1" baseline="-25000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800" b="1" baseline="-25000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800" b="1" baseline="-25000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800" b="1" baseline="-25000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800" b="1" baseline="-25000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800" b="1" baseline="-25000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800" b="1" baseline="-25000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800" b="1" baseline="-25000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800" b="1" baseline="-25000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800" b="1" baseline="-25000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 anchor="ctr">
                    <a:noFill/>
                  </a:tcPr>
                </a:tc>
              </a:tr>
              <a:tr h="337140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cs typeface="Calibri"/>
                        </a:rPr>
                        <a:t>Proton target</a:t>
                      </a:r>
                      <a:endParaRPr lang="en-US" sz="1600" b="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pπ</a:t>
                      </a:r>
                      <a:r>
                        <a:rPr lang="en-US" sz="1600" b="1" i="0" baseline="3000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0</a:t>
                      </a:r>
                      <a:endParaRPr lang="en-US" sz="1600" b="1" i="0" baseline="3000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err="1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nπ</a:t>
                      </a:r>
                      <a:r>
                        <a:rPr lang="en-US" sz="1600" b="1" i="0" baseline="3000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endParaRPr lang="en-US" sz="1600" b="1" i="0" baseline="3000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err="1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pη</a:t>
                      </a:r>
                      <a:endParaRPr lang="en-US" sz="1600" b="1" i="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pη’</a:t>
                      </a:r>
                      <a:endParaRPr lang="en-US" sz="1600" b="1" i="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err="1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pω</a:t>
                      </a:r>
                      <a:endParaRPr lang="en-US" sz="1600" b="1" i="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600" b="1" i="0" baseline="3000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600" b="1" i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Λ</a:t>
                      </a:r>
                      <a:endParaRPr lang="en-US" sz="1600" b="1" i="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600" b="1" i="0" baseline="3000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600" b="1" i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600" b="1" i="0" baseline="3000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0</a:t>
                      </a:r>
                      <a:endParaRPr lang="en-US" sz="1600" b="1" i="0" baseline="3000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600" b="1" i="0" baseline="3000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0*</a:t>
                      </a:r>
                      <a:r>
                        <a:rPr lang="en-US" sz="1600" b="1" i="0" dirty="0" err="1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600" b="1" i="0" baseline="3000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endParaRPr lang="en-US" sz="1600" b="1" i="0" baseline="3000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 smtClean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337140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Calibri"/>
                        </a:rPr>
                        <a:t>Neutron target</a:t>
                      </a:r>
                      <a:endParaRPr lang="en-US" sz="1600" b="1" i="0" baseline="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 marL="100584" marR="100584" marT="51816" marB="51816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err="1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pπ</a:t>
                      </a:r>
                      <a:r>
                        <a:rPr lang="en-US" sz="1600" b="1" i="0" baseline="3000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-</a:t>
                      </a:r>
                      <a:endParaRPr lang="en-US" sz="1600" b="1" i="0" baseline="3000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 marL="100584" marR="100584" marT="51816" marB="51816">
                    <a:noFill/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baseline="0" dirty="0" err="1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pρ</a:t>
                      </a:r>
                      <a:r>
                        <a:rPr lang="en-US" sz="1600" b="1" i="0" baseline="3000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-</a:t>
                      </a:r>
                      <a:endParaRPr lang="en-US" sz="1600" b="1" i="0" baseline="3000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baseline="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600" b="1" i="0" baseline="3000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-</a:t>
                      </a:r>
                      <a:r>
                        <a:rPr lang="en-US" sz="1600" b="1" i="0" baseline="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600" b="1" i="0" baseline="3000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+</a:t>
                      </a:r>
                      <a:endParaRPr lang="en-US" sz="1600" b="1" i="0" baseline="3000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noFill/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600" b="1" i="0" baseline="3000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600" b="1" i="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Λ</a:t>
                      </a:r>
                      <a:endParaRPr lang="en-US" sz="1600" b="1" i="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600" b="1" i="0" baseline="3000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600" b="1" i="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600" b="1" i="0" baseline="3000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endParaRPr lang="en-US" sz="1600" b="1" i="0" baseline="3000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rgbClr val="FFFF00">
                        <a:alpha val="60000"/>
                      </a:srgbClr>
                    </a:solidFill>
                  </a:tcPr>
                </a:tc>
              </a:tr>
              <a:tr h="337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600" b="1" i="0" baseline="3000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0*</a:t>
                      </a:r>
                      <a:r>
                        <a:rPr lang="en-US" sz="1600" b="1" i="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600" b="1" i="0" baseline="3000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endParaRPr lang="en-US" sz="1600" b="1" i="0" baseline="3000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 marL="100584" marR="100584" marT="51816" marB="518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4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100584" marR="100584" marT="51816" marB="51816">
                    <a:solidFill>
                      <a:schemeClr val="accent3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18394" y="6974711"/>
            <a:ext cx="4668865" cy="410654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✔ 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-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published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✔</a:t>
            </a:r>
            <a:r>
              <a:rPr lang="en-US" dirty="0" smtClean="0">
                <a:solidFill>
                  <a:srgbClr val="4F6228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- acquired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en-US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✔</a:t>
            </a:r>
            <a:r>
              <a:rPr lang="en-US" dirty="0" smtClean="0">
                <a:ln>
                  <a:solidFill>
                    <a:srgbClr val="0000FF"/>
                  </a:solidFill>
                </a:ln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dirty="0" smtClean="0">
                <a:ln>
                  <a:solidFill>
                    <a:srgbClr val="0000FF"/>
                  </a:solidFill>
                </a:ln>
                <a:solidFill>
                  <a:srgbClr val="00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-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planned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was not shown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5695" y="1244484"/>
            <a:ext cx="8817925" cy="5697636"/>
          </a:xfrm>
        </p:spPr>
        <p:txBody>
          <a:bodyPr vert="horz"/>
          <a:lstStyle/>
          <a:p>
            <a:r>
              <a:rPr lang="en-US" dirty="0" smtClean="0"/>
              <a:t>Baryon spectroscopy</a:t>
            </a:r>
          </a:p>
          <a:p>
            <a:pPr lvl="1"/>
            <a:r>
              <a:rPr lang="en-US" dirty="0" err="1" smtClean="0"/>
              <a:t>Electroproduction</a:t>
            </a:r>
            <a:r>
              <a:rPr lang="en-US" dirty="0" smtClean="0"/>
              <a:t>, N* transition </a:t>
            </a:r>
            <a:r>
              <a:rPr lang="en-US" dirty="0" err="1" smtClean="0"/>
              <a:t>formfactors</a:t>
            </a:r>
            <a:endParaRPr lang="en-US" dirty="0" smtClean="0"/>
          </a:p>
          <a:p>
            <a:pPr lvl="1"/>
            <a:r>
              <a:rPr lang="en-US" dirty="0" smtClean="0"/>
              <a:t>Excited hyperons </a:t>
            </a:r>
            <a:r>
              <a:rPr lang="en-US" dirty="0" smtClean="0">
                <a:latin typeface="Symbol" charset="2"/>
                <a:cs typeface="Symbol" charset="2"/>
              </a:rPr>
              <a:t>L(1405), L(1520), S(1385)…</a:t>
            </a:r>
          </a:p>
          <a:p>
            <a:pPr lvl="1"/>
            <a:r>
              <a:rPr lang="en-US" dirty="0" err="1" smtClean="0"/>
              <a:t>Phtoproduction</a:t>
            </a:r>
            <a:r>
              <a:rPr lang="en-US" dirty="0" smtClean="0"/>
              <a:t> of cascades</a:t>
            </a:r>
          </a:p>
          <a:p>
            <a:r>
              <a:rPr lang="en-US" dirty="0" smtClean="0"/>
              <a:t>Meson spectroscopy: </a:t>
            </a:r>
          </a:p>
          <a:p>
            <a:pPr lvl="1"/>
            <a:r>
              <a:rPr lang="en-US" dirty="0" smtClean="0"/>
              <a:t>resonances in </a:t>
            </a:r>
            <a:r>
              <a:rPr lang="en-US" dirty="0" smtClean="0">
                <a:latin typeface="Symbol" charset="2"/>
                <a:cs typeface="Symbol" charset="2"/>
              </a:rPr>
              <a:t>2p, 3p, hp…</a:t>
            </a:r>
          </a:p>
          <a:p>
            <a:pPr lvl="1"/>
            <a:r>
              <a:rPr lang="en-US" dirty="0" smtClean="0">
                <a:cs typeface="Symbol" charset="2"/>
              </a:rPr>
              <a:t>Search for exotics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….</a:t>
            </a:r>
            <a:r>
              <a:rPr lang="en-US" dirty="0" smtClean="0">
                <a:latin typeface="Symbol" charset="2"/>
                <a:cs typeface="Symbol" charset="2"/>
              </a:rPr>
              <a:t>.</a:t>
            </a:r>
          </a:p>
          <a:p>
            <a:pPr lvl="4">
              <a:buNone/>
            </a:pPr>
            <a:r>
              <a:rPr lang="en-US" dirty="0" smtClean="0">
                <a:cs typeface="Symbol" charset="2"/>
              </a:rPr>
              <a:t>talk by Marco </a:t>
            </a:r>
            <a:r>
              <a:rPr lang="en-US" dirty="0" err="1" smtClean="0">
                <a:cs typeface="Symbol" charset="2"/>
              </a:rPr>
              <a:t>Battaglieri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 Program at the Forefront of Hadron Physics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409" y="1645920"/>
            <a:ext cx="8340091" cy="448056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3D Picture of the Nucleon Structure - the new Frontier in Hadron Physics </a:t>
            </a:r>
          </a:p>
          <a:p>
            <a:r>
              <a:rPr lang="en-US" dirty="0" smtClean="0"/>
              <a:t>Nucleon </a:t>
            </a:r>
            <a:r>
              <a:rPr lang="en-US" dirty="0" err="1" smtClean="0"/>
              <a:t>GPDs</a:t>
            </a:r>
            <a:r>
              <a:rPr lang="en-US" dirty="0" smtClean="0"/>
              <a:t> and </a:t>
            </a:r>
            <a:r>
              <a:rPr lang="en-US" dirty="0" err="1" smtClean="0"/>
              <a:t>TMDs</a:t>
            </a:r>
            <a:r>
              <a:rPr lang="en-US" dirty="0" smtClean="0"/>
              <a:t> – exclusive and semi-inclusive processes with high precision</a:t>
            </a:r>
          </a:p>
          <a:p>
            <a:r>
              <a:rPr lang="en-US" dirty="0" smtClean="0"/>
              <a:t>Precision measurements of structure functions and forward </a:t>
            </a:r>
            <a:r>
              <a:rPr lang="en-US" dirty="0" err="1" smtClean="0"/>
              <a:t>parton</a:t>
            </a:r>
            <a:r>
              <a:rPr lang="en-US" dirty="0" smtClean="0"/>
              <a:t> </a:t>
            </a:r>
            <a:r>
              <a:rPr lang="en-US" dirty="0" smtClean="0"/>
              <a:t>distributions</a:t>
            </a:r>
          </a:p>
          <a:p>
            <a:r>
              <a:rPr lang="en-US" dirty="0" smtClean="0"/>
              <a:t>Elastic &amp; Transition Form Factors up to Q</a:t>
            </a:r>
            <a:r>
              <a:rPr lang="en-US" baseline="30000" dirty="0" smtClean="0"/>
              <a:t>2</a:t>
            </a:r>
            <a:r>
              <a:rPr lang="en-US" dirty="0" smtClean="0"/>
              <a:t>~12 GeV</a:t>
            </a:r>
            <a:r>
              <a:rPr lang="en-US" baseline="30000" dirty="0" smtClean="0"/>
              <a:t>2</a:t>
            </a:r>
          </a:p>
          <a:p>
            <a:r>
              <a:rPr lang="en-US" dirty="0" err="1" smtClean="0"/>
              <a:t>Hadronization</a:t>
            </a:r>
            <a:r>
              <a:rPr lang="en-US" dirty="0" smtClean="0"/>
              <a:t> and Color Transparency</a:t>
            </a:r>
          </a:p>
          <a:p>
            <a:r>
              <a:rPr lang="en-US" dirty="0" smtClean="0"/>
              <a:t>Hadron Spectroscopy – heavy baryons (</a:t>
            </a:r>
            <a:r>
              <a:rPr lang="en-US" dirty="0" err="1" smtClean="0"/>
              <a:t>Ξ</a:t>
            </a:r>
            <a:r>
              <a:rPr lang="en-US" dirty="0" smtClean="0"/>
              <a:t>, </a:t>
            </a:r>
            <a:r>
              <a:rPr lang="en-US" dirty="0" err="1" smtClean="0"/>
              <a:t>Ω</a:t>
            </a:r>
            <a:r>
              <a:rPr lang="en-US" baseline="30000" dirty="0" smtClean="0"/>
              <a:t>-</a:t>
            </a:r>
            <a:r>
              <a:rPr lang="en-US" dirty="0" smtClean="0"/>
              <a:t>), hybrid mesons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ECA7-68CB-5B4B-B095-EFA157C8DF68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70560" y="-48577"/>
            <a:ext cx="9052560" cy="912178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CLAS12</a:t>
            </a:r>
          </a:p>
        </p:txBody>
      </p:sp>
      <p:pic>
        <p:nvPicPr>
          <p:cNvPr id="409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7998" y="949961"/>
            <a:ext cx="6695123" cy="628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240982" y="998539"/>
            <a:ext cx="2753837" cy="437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  <a:spAutoFit/>
          </a:bodyPr>
          <a:lstStyle/>
          <a:p>
            <a:pPr>
              <a:spcBef>
                <a:spcPct val="15000"/>
              </a:spcBef>
            </a:pPr>
            <a:r>
              <a:rPr lang="en-US" sz="1800" b="1" dirty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Forward Detector</a:t>
            </a: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:</a:t>
            </a:r>
          </a:p>
          <a:p>
            <a:pPr>
              <a:spcBef>
                <a:spcPct val="15000"/>
              </a:spcBef>
            </a:pPr>
            <a:r>
              <a:rPr lang="en-US" sz="1600" i="1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- TORUS magnet</a:t>
            </a:r>
          </a:p>
          <a:p>
            <a:pPr>
              <a:spcBef>
                <a:spcPct val="15000"/>
              </a:spcBef>
            </a:pPr>
            <a:r>
              <a:rPr lang="en-US" sz="1600" i="1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- Forward SVT tracker</a:t>
            </a:r>
          </a:p>
          <a:p>
            <a:pPr>
              <a:spcBef>
                <a:spcPct val="15000"/>
              </a:spcBef>
              <a:buFontTx/>
              <a:buChar char="-"/>
            </a:pPr>
            <a:r>
              <a:rPr lang="en-US" sz="1600" i="1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HT Cherenkov Counter</a:t>
            </a:r>
          </a:p>
          <a:p>
            <a:pPr>
              <a:spcBef>
                <a:spcPct val="15000"/>
              </a:spcBef>
              <a:buFontTx/>
              <a:buChar char="-"/>
            </a:pPr>
            <a:r>
              <a:rPr lang="en-US" sz="1600" i="1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Drift chamber system</a:t>
            </a:r>
          </a:p>
          <a:p>
            <a:pPr>
              <a:spcBef>
                <a:spcPct val="15000"/>
              </a:spcBef>
              <a:buFontTx/>
              <a:buChar char="-"/>
            </a:pPr>
            <a:r>
              <a:rPr lang="en-US" sz="1600" i="1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LT Cherenkov Counter</a:t>
            </a:r>
          </a:p>
          <a:p>
            <a:pPr>
              <a:spcBef>
                <a:spcPct val="15000"/>
              </a:spcBef>
              <a:buFontTx/>
              <a:buChar char="-"/>
            </a:pPr>
            <a:r>
              <a:rPr lang="en-US" sz="1600" i="1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Forward </a:t>
            </a:r>
            <a:r>
              <a:rPr lang="en-US" sz="1600" i="1" dirty="0" err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ToF</a:t>
            </a:r>
            <a:r>
              <a:rPr lang="en-US" sz="1600" i="1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System</a:t>
            </a:r>
          </a:p>
          <a:p>
            <a:pPr>
              <a:spcBef>
                <a:spcPct val="15000"/>
              </a:spcBef>
              <a:buFontTx/>
              <a:buChar char="-"/>
            </a:pPr>
            <a:r>
              <a:rPr lang="en-US" sz="1600" i="1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</a:t>
            </a:r>
            <a:r>
              <a:rPr lang="en-US" sz="1600" i="1" dirty="0" err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Preshower</a:t>
            </a:r>
            <a:r>
              <a:rPr lang="en-US" sz="1600" i="1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calorimeter </a:t>
            </a:r>
          </a:p>
          <a:p>
            <a:pPr>
              <a:spcBef>
                <a:spcPct val="15000"/>
              </a:spcBef>
              <a:buFontTx/>
              <a:buChar char="-"/>
            </a:pPr>
            <a:r>
              <a:rPr lang="en-US" sz="1600" i="1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E.M. calorimeter (EC)</a:t>
            </a:r>
          </a:p>
          <a:p>
            <a:pPr>
              <a:spcBef>
                <a:spcPct val="15000"/>
              </a:spcBef>
              <a:buFontTx/>
              <a:buChar char="-"/>
            </a:pPr>
            <a:endParaRPr lang="en-US" sz="1600" i="1" dirty="0">
              <a:solidFill>
                <a:schemeClr val="bg1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Verdana" charset="0"/>
            </a:endParaRPr>
          </a:p>
          <a:p>
            <a:pPr>
              <a:spcBef>
                <a:spcPct val="15000"/>
              </a:spcBef>
            </a:pPr>
            <a:r>
              <a:rPr lang="en-US" sz="1800" b="1" dirty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Central Detector</a:t>
            </a:r>
            <a:r>
              <a:rPr lang="en-US" sz="1800" b="1" dirty="0">
                <a:solidFill>
                  <a:srgbClr val="80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:</a:t>
            </a:r>
            <a:endParaRPr lang="en-US" sz="1800" b="1" dirty="0" smtClean="0">
              <a:solidFill>
                <a:srgbClr val="800000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Verdana" charset="0"/>
            </a:endParaRPr>
          </a:p>
          <a:p>
            <a:pPr>
              <a:spcBef>
                <a:spcPct val="15000"/>
              </a:spcBef>
            </a:pPr>
            <a:r>
              <a:rPr lang="en-US" sz="1600" i="1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-SOLENOID magnet </a:t>
            </a:r>
          </a:p>
          <a:p>
            <a:pPr>
              <a:spcBef>
                <a:spcPct val="15000"/>
              </a:spcBef>
              <a:buFontTx/>
              <a:buChar char="-"/>
            </a:pPr>
            <a:r>
              <a:rPr lang="en-US" sz="1600" i="1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Barrel Silicon Tracker</a:t>
            </a:r>
          </a:p>
          <a:p>
            <a:pPr>
              <a:spcBef>
                <a:spcPct val="15000"/>
              </a:spcBef>
              <a:buFontTx/>
              <a:buChar char="-"/>
            </a:pPr>
            <a:r>
              <a:rPr lang="en-US" sz="1600" i="1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</a:t>
            </a:r>
            <a:r>
              <a:rPr lang="en-US" sz="1600" i="1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Central Time-of-Flight</a:t>
            </a:r>
          </a:p>
          <a:p>
            <a:pPr>
              <a:spcBef>
                <a:spcPct val="15000"/>
              </a:spcBef>
            </a:pPr>
            <a:endParaRPr lang="en-US" sz="1600" i="1" dirty="0">
              <a:solidFill>
                <a:schemeClr val="bg1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Verdana" charset="0"/>
            </a:endParaRPr>
          </a:p>
        </p:txBody>
      </p:sp>
      <p:sp>
        <p:nvSpPr>
          <p:cNvPr id="78868" name="Rectangle 20"/>
          <p:cNvSpPr>
            <a:spLocks noChangeArrowheads="1"/>
          </p:cNvSpPr>
          <p:nvPr/>
        </p:nvSpPr>
        <p:spPr bwMode="auto">
          <a:xfrm>
            <a:off x="251461" y="5228379"/>
            <a:ext cx="2813209" cy="151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  <a:spAutoFit/>
          </a:bodyPr>
          <a:lstStyle/>
          <a:p>
            <a:pPr>
              <a:spcBef>
                <a:spcPct val="15000"/>
              </a:spcBef>
            </a:pPr>
            <a:r>
              <a:rPr lang="en-US" sz="1800" b="1" dirty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Proposed upgrades</a:t>
            </a:r>
            <a:r>
              <a:rPr lang="en-US" sz="1800" b="1" dirty="0">
                <a:solidFill>
                  <a:srgbClr val="80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:</a:t>
            </a:r>
            <a:endParaRPr lang="en-US" sz="1800" i="1" dirty="0">
              <a:solidFill>
                <a:srgbClr val="800000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Verdana" charset="0"/>
            </a:endParaRPr>
          </a:p>
          <a:p>
            <a:pPr>
              <a:spcBef>
                <a:spcPct val="15000"/>
              </a:spcBef>
              <a:buFontTx/>
              <a:buChar char="-"/>
            </a:pPr>
            <a:r>
              <a:rPr lang="en-US" sz="1600" i="1" dirty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Micromegas</a:t>
            </a:r>
            <a:r>
              <a:rPr lang="en-US" sz="1600" i="1" dirty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(CD)</a:t>
            </a:r>
          </a:p>
          <a:p>
            <a:pPr>
              <a:spcBef>
                <a:spcPct val="15000"/>
              </a:spcBef>
              <a:buFontTx/>
              <a:buChar char="-"/>
            </a:pPr>
            <a:r>
              <a:rPr lang="en-US" sz="1600" i="1" dirty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Neutron detector (CD)</a:t>
            </a:r>
          </a:p>
          <a:p>
            <a:pPr>
              <a:spcBef>
                <a:spcPct val="15000"/>
              </a:spcBef>
              <a:buFontTx/>
              <a:buChar char="-"/>
            </a:pPr>
            <a:r>
              <a:rPr lang="en-US" sz="1600" i="1" dirty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RICH detector (FD)</a:t>
            </a:r>
          </a:p>
          <a:p>
            <a:pPr>
              <a:spcBef>
                <a:spcPct val="15000"/>
              </a:spcBef>
              <a:buFontTx/>
              <a:buChar char="-"/>
            </a:pPr>
            <a:r>
              <a:rPr lang="en-US" sz="1600" i="1" dirty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Verdana" charset="0"/>
              </a:rPr>
              <a:t> Forward Tagger (FD)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detector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23438" y="6028744"/>
            <a:ext cx="4028933" cy="1485295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500"/>
              </a:spcBef>
            </a:pPr>
            <a:r>
              <a:rPr lang="en-US" dirty="0" smtClean="0"/>
              <a:t>Superconducting  5 T Solenoid 78 cm </a:t>
            </a:r>
            <a:r>
              <a:rPr lang="en-US" dirty="0" err="1" smtClean="0"/>
              <a:t>ø</a:t>
            </a:r>
            <a:r>
              <a:rPr lang="en-US" dirty="0" smtClean="0"/>
              <a:t> warm bore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CTOF Barrel,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TOF</a:t>
            </a:r>
            <a:r>
              <a:rPr lang="en-US" dirty="0" smtClean="0"/>
              <a:t> &lt; 60 </a:t>
            </a:r>
            <a:r>
              <a:rPr lang="en-US" dirty="0" err="1" smtClean="0"/>
              <a:t>ps</a:t>
            </a:r>
            <a:endParaRPr lang="en-US" dirty="0" smtClean="0"/>
          </a:p>
          <a:p>
            <a:pPr>
              <a:spcBef>
                <a:spcPts val="500"/>
              </a:spcBef>
            </a:pPr>
            <a:r>
              <a:rPr lang="en-US" dirty="0" smtClean="0"/>
              <a:t>Central Vertex Tracker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Neutron Counter</a:t>
            </a:r>
          </a:p>
          <a:p>
            <a:pPr>
              <a:spcBef>
                <a:spcPts val="500"/>
              </a:spcBef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14273"/>
          <a:stretch>
            <a:fillRect/>
          </a:stretch>
        </p:blipFill>
        <p:spPr bwMode="auto">
          <a:xfrm>
            <a:off x="3486770" y="1447799"/>
            <a:ext cx="6107927" cy="458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687" y="1447800"/>
            <a:ext cx="312208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88080" y="1036320"/>
            <a:ext cx="6202680" cy="6045200"/>
            <a:chOff x="1447800" y="838200"/>
            <a:chExt cx="5638800" cy="5334000"/>
          </a:xfrm>
        </p:grpSpPr>
        <p:sp>
          <p:nvSpPr>
            <p:cNvPr id="44042" name="Text Box 4"/>
            <p:cNvSpPr txBox="1">
              <a:spLocks noChangeArrowheads="1"/>
            </p:cNvSpPr>
            <p:nvPr/>
          </p:nvSpPr>
          <p:spPr bwMode="auto">
            <a:xfrm>
              <a:off x="2286000" y="1524000"/>
              <a:ext cx="44196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3600" b="1" dirty="0">
                <a:latin typeface="Times New Roman" charset="0"/>
              </a:endParaRPr>
            </a:p>
          </p:txBody>
        </p:sp>
        <p:sp>
          <p:nvSpPr>
            <p:cNvPr id="44043" name="Text Box 5"/>
            <p:cNvSpPr txBox="1">
              <a:spLocks noChangeArrowheads="1"/>
            </p:cNvSpPr>
            <p:nvPr/>
          </p:nvSpPr>
          <p:spPr bwMode="auto">
            <a:xfrm>
              <a:off x="1447800" y="869950"/>
              <a:ext cx="5638800" cy="5214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		Forward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   	Central </a:t>
              </a: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		Detector     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Detector</a:t>
              </a:r>
            </a:p>
            <a:p>
              <a:r>
                <a:rPr lang="en-US" sz="1800" b="1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Angular range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</a:t>
              </a: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Tracks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	5</a:t>
              </a:r>
              <a:r>
                <a:rPr lang="en-US" sz="1800" baseline="300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0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– 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40</a:t>
              </a:r>
              <a:r>
                <a:rPr lang="en-US" sz="1800" baseline="300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0				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  35</a:t>
              </a:r>
              <a:r>
                <a:rPr lang="en-US" sz="1800" baseline="300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0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– 125</a:t>
              </a:r>
              <a:r>
                <a:rPr lang="en-US" sz="1800" baseline="300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0</a:t>
              </a:r>
              <a:endParaRPr lang="en-US" sz="18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Times New Roman" charset="0"/>
              </a:endParaRP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Photons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2.5</a:t>
              </a:r>
              <a:r>
                <a:rPr lang="en-US" sz="1800" baseline="300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0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– 40</a:t>
              </a:r>
              <a:r>
                <a:rPr lang="en-US" sz="1800" baseline="300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0</a:t>
              </a:r>
              <a:r>
                <a:rPr lang="en-US" sz="1800" b="1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		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---</a:t>
              </a:r>
            </a:p>
            <a:p>
              <a:r>
                <a:rPr lang="en-US" sz="1800" b="1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Resolution</a:t>
              </a: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	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d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p/p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(%)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		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&lt; 1 @ 5 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GeV/c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		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 &lt; 5 @ 1.5 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GeV/c</a:t>
              </a:r>
              <a:endParaRPr lang="en-US" sz="18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Times New Roman" charset="0"/>
              </a:endParaRP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	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dq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(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mr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)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&lt;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1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	 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&lt; 10 - 20	</a:t>
              </a: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	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Df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(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mr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)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&lt;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3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		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 &lt;   5   </a:t>
              </a:r>
            </a:p>
            <a:p>
              <a:r>
                <a:rPr lang="en-US" sz="1800" b="1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Photon detection</a:t>
              </a: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Energy (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MeV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)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&gt;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150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		 -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--</a:t>
              </a: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	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dq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(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mr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)</a:t>
              </a:r>
              <a:r>
                <a:rPr lang="en-US" sz="1800" b="1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4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@ 1 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GeV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	 -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--</a:t>
              </a:r>
            </a:p>
            <a:p>
              <a:r>
                <a:rPr lang="en-US" sz="1800" b="1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Neutron detection</a:t>
              </a: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N</a:t>
              </a:r>
              <a:r>
                <a:rPr lang="en-US" sz="1800" baseline="-250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eff</a:t>
              </a:r>
              <a:r>
                <a:rPr lang="en-US" sz="1800" baseline="-250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</a:t>
              </a:r>
              <a:r>
                <a:rPr lang="en-US" sz="1800" baseline="-250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&lt;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0.7 (EC+PCAL)	under development</a:t>
              </a:r>
            </a:p>
            <a:p>
              <a:r>
                <a:rPr lang="en-US" sz="1800" b="1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Particle ID</a:t>
              </a: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e</a:t>
              </a:r>
              <a:r>
                <a:rPr lang="en-US" sz="1800" b="1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/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p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		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Full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range	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 	-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--</a:t>
              </a: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	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p/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p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		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&lt;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5 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GeV/c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	 &lt;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1.25 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GeV/c</a:t>
              </a:r>
              <a:endParaRPr lang="en-US" sz="18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Times New Roman" charset="0"/>
              </a:endParaRP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	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p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/K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	&lt;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2.5 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GeV/c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	 &lt;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0.65 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GeV/c</a:t>
              </a:r>
              <a:endParaRPr lang="en-US" sz="18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Times New Roman" charset="0"/>
              </a:endParaRP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K/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p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			&lt;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4 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GeV/c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	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 	 &lt;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1.0 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</a:rPr>
                <a:t>GeV/c</a:t>
              </a:r>
              <a:endParaRPr lang="en-US" sz="18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Times New Roman" charset="0"/>
              </a:endParaRP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	p</a:t>
              </a:r>
              <a:r>
                <a:rPr lang="en-US" sz="1800" baseline="300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0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  <a:sym typeface="Symbol" charset="2"/>
                </a:rPr>
                <a:t>gg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  <a:sym typeface="Symbol" charset="2"/>
                </a:rPr>
                <a:t>	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  <a:sym typeface="Symbol" charset="2"/>
                </a:rPr>
                <a:t>Full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  <a:sym typeface="Symbol" charset="2"/>
                </a:rPr>
                <a:t>range	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  <a:sym typeface="Symbol" charset="2"/>
                </a:rPr>
                <a:t> 	 -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  <a:sym typeface="Symbol" charset="2"/>
                </a:rPr>
                <a:t>--</a:t>
              </a:r>
            </a:p>
            <a:p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	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h</a:t>
              </a:r>
              <a:r>
                <a:rPr lang="en-US" sz="1800" dirty="0" err="1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  <a:sym typeface="Symbol" charset="2"/>
                </a:rPr>
                <a:t>gg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Symbol" charset="2"/>
                  <a:sym typeface="Symbol" charset="2"/>
                </a:rPr>
                <a:t>	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  <a:sym typeface="Symbol" charset="2"/>
                </a:rPr>
                <a:t>Full 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  <a:sym typeface="Symbol" charset="2"/>
                </a:rPr>
                <a:t>range		</a:t>
              </a:r>
              <a:r>
                <a:rPr lang="en-US" sz="18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  <a:sym typeface="Symbol" charset="2"/>
                </a:rPr>
                <a:t> 	 -</a:t>
              </a:r>
              <a:r>
                <a:rPr lang="en-US" sz="1800" dirty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  <a:latin typeface="Times New Roman" charset="0"/>
                  <a:sym typeface="Symbol" charset="2"/>
                </a:rPr>
                <a:t>--</a:t>
              </a:r>
            </a:p>
          </p:txBody>
        </p:sp>
        <p:sp>
          <p:nvSpPr>
            <p:cNvPr id="44044" name="Line 6"/>
            <p:cNvSpPr>
              <a:spLocks noChangeShapeType="1"/>
            </p:cNvSpPr>
            <p:nvPr/>
          </p:nvSpPr>
          <p:spPr bwMode="auto">
            <a:xfrm>
              <a:off x="1447800" y="8382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5" name="Line 7"/>
            <p:cNvSpPr>
              <a:spLocks noChangeShapeType="1"/>
            </p:cNvSpPr>
            <p:nvPr/>
          </p:nvSpPr>
          <p:spPr bwMode="auto">
            <a:xfrm>
              <a:off x="1447800" y="14478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6" name="Line 8"/>
            <p:cNvSpPr>
              <a:spLocks noChangeShapeType="1"/>
            </p:cNvSpPr>
            <p:nvPr/>
          </p:nvSpPr>
          <p:spPr bwMode="auto">
            <a:xfrm>
              <a:off x="1447800" y="21336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7" name="Line 9"/>
            <p:cNvSpPr>
              <a:spLocks noChangeShapeType="1"/>
            </p:cNvSpPr>
            <p:nvPr/>
          </p:nvSpPr>
          <p:spPr bwMode="auto">
            <a:xfrm>
              <a:off x="1447800" y="31242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8" name="Line 10"/>
            <p:cNvSpPr>
              <a:spLocks noChangeShapeType="1"/>
            </p:cNvSpPr>
            <p:nvPr/>
          </p:nvSpPr>
          <p:spPr bwMode="auto">
            <a:xfrm>
              <a:off x="1447800" y="38862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9" name="Line 11"/>
            <p:cNvSpPr>
              <a:spLocks noChangeShapeType="1"/>
            </p:cNvSpPr>
            <p:nvPr/>
          </p:nvSpPr>
          <p:spPr bwMode="auto">
            <a:xfrm>
              <a:off x="1447800" y="43434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50" name="Line 12"/>
            <p:cNvSpPr>
              <a:spLocks noChangeShapeType="1"/>
            </p:cNvSpPr>
            <p:nvPr/>
          </p:nvSpPr>
          <p:spPr bwMode="auto">
            <a:xfrm>
              <a:off x="1447800" y="61722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51" name="Line 13"/>
            <p:cNvSpPr>
              <a:spLocks noChangeShapeType="1"/>
            </p:cNvSpPr>
            <p:nvPr/>
          </p:nvSpPr>
          <p:spPr bwMode="auto">
            <a:xfrm>
              <a:off x="1447800" y="838200"/>
              <a:ext cx="0" cy="533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52" name="Line 14"/>
            <p:cNvSpPr>
              <a:spLocks noChangeShapeType="1"/>
            </p:cNvSpPr>
            <p:nvPr/>
          </p:nvSpPr>
          <p:spPr bwMode="auto">
            <a:xfrm>
              <a:off x="3200400" y="838200"/>
              <a:ext cx="0" cy="533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53" name="Line 15"/>
            <p:cNvSpPr>
              <a:spLocks noChangeShapeType="1"/>
            </p:cNvSpPr>
            <p:nvPr/>
          </p:nvSpPr>
          <p:spPr bwMode="auto">
            <a:xfrm>
              <a:off x="5105400" y="838200"/>
              <a:ext cx="0" cy="533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54" name="Line 16"/>
            <p:cNvSpPr>
              <a:spLocks noChangeShapeType="1"/>
            </p:cNvSpPr>
            <p:nvPr/>
          </p:nvSpPr>
          <p:spPr bwMode="auto">
            <a:xfrm>
              <a:off x="7086600" y="838200"/>
              <a:ext cx="0" cy="533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1417-FA4D-154C-834C-0DE19DB15B88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0"/>
            <a:ext cx="10035699" cy="1036320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CLAS12</a:t>
            </a:r>
            <a:r>
              <a:rPr lang="en-US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en-US" i="1" dirty="0" smtClean="0">
                <a:ea typeface="Arial" charset="0"/>
                <a:cs typeface="Arial" charset="0"/>
              </a:rPr>
              <a:t>–</a:t>
            </a:r>
            <a:r>
              <a:rPr lang="en-US" dirty="0" smtClean="0"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Design Parameters</a:t>
            </a: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4037" name="Picture 18"/>
          <p:cNvPicPr>
            <a:picLocks noChangeAspect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47150" y="2418080"/>
            <a:ext cx="3557111" cy="36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TextBox 21"/>
          <p:cNvSpPr txBox="1">
            <a:spLocks noChangeArrowheads="1"/>
          </p:cNvSpPr>
          <p:nvPr/>
        </p:nvSpPr>
        <p:spPr bwMode="auto">
          <a:xfrm>
            <a:off x="1005840" y="1826155"/>
            <a:ext cx="1708109" cy="41065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101882" tIns="50941" rIns="101882" bIns="50941">
            <a:prstTxWarp prst="textNoShape">
              <a:avLst/>
            </a:prstTxWarp>
            <a:spAutoFit/>
          </a:bodyPr>
          <a:lstStyle/>
          <a:p>
            <a:r>
              <a:rPr lang="en-US"/>
              <a:t>L=10</a:t>
            </a:r>
            <a:r>
              <a:rPr lang="en-US" baseline="30000"/>
              <a:t>35</a:t>
            </a:r>
            <a:r>
              <a:rPr lang="en-US"/>
              <a:t>cm</a:t>
            </a:r>
            <a:r>
              <a:rPr lang="en-US" baseline="30000"/>
              <a:t>-2</a:t>
            </a:r>
            <a:r>
              <a:rPr lang="en-US"/>
              <a:t>s</a:t>
            </a:r>
            <a:r>
              <a:rPr lang="en-US" baseline="30000"/>
              <a:t>-1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tagger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71" y="1600200"/>
            <a:ext cx="8309658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71" y="4651021"/>
            <a:ext cx="42291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6616" y="1036320"/>
            <a:ext cx="8745169" cy="5855258"/>
          </a:xfrm>
        </p:spPr>
        <p:txBody>
          <a:bodyPr/>
          <a:lstStyle/>
          <a:p>
            <a:r>
              <a:rPr lang="en-US" dirty="0" smtClean="0"/>
              <a:t>For the first time it became possible to perform “compete experiment” in </a:t>
            </a:r>
            <a:r>
              <a:rPr lang="en-US" dirty="0" err="1" smtClean="0"/>
              <a:t>pseudoscalar</a:t>
            </a:r>
            <a:r>
              <a:rPr lang="en-US" dirty="0" smtClean="0"/>
              <a:t> </a:t>
            </a:r>
            <a:r>
              <a:rPr lang="en-US" dirty="0" err="1" smtClean="0"/>
              <a:t>photoproduction</a:t>
            </a:r>
            <a:endParaRPr lang="en-US" dirty="0" smtClean="0"/>
          </a:p>
          <a:p>
            <a:r>
              <a:rPr lang="en-US" dirty="0" smtClean="0"/>
              <a:t>Data collection with proton target is complete</a:t>
            </a:r>
          </a:p>
          <a:p>
            <a:r>
              <a:rPr lang="en-US" dirty="0" smtClean="0"/>
              <a:t>This dataset should allow reconstruction of reaction amplitude without assumptions</a:t>
            </a:r>
          </a:p>
          <a:p>
            <a:r>
              <a:rPr lang="en-US" dirty="0" smtClean="0"/>
              <a:t> With 12 </a:t>
            </a:r>
            <a:r>
              <a:rPr lang="en-US" dirty="0" err="1" smtClean="0"/>
              <a:t>GeV</a:t>
            </a:r>
            <a:r>
              <a:rPr lang="en-US" dirty="0" smtClean="0"/>
              <a:t> upgrade </a:t>
            </a:r>
            <a:r>
              <a:rPr lang="en-US" dirty="0" smtClean="0"/>
              <a:t>the spectroscopy program</a:t>
            </a:r>
            <a:r>
              <a:rPr lang="en-US" dirty="0" smtClean="0"/>
              <a:t> will </a:t>
            </a:r>
            <a:r>
              <a:rPr lang="en-US" dirty="0" smtClean="0"/>
              <a:t>extend to strange </a:t>
            </a:r>
            <a:r>
              <a:rPr lang="en-US" dirty="0" smtClean="0"/>
              <a:t> baryons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5660" y="2469476"/>
            <a:ext cx="3422517" cy="3525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br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61840">
              <a:defRPr/>
            </a:pPr>
            <a:r>
              <a:rPr lang="en-GB" dirty="0" smtClean="0"/>
              <a:t>CEBAF Large Acceptance Spectrometer</a:t>
            </a:r>
            <a:endParaRPr lang="en-US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376933" y="1645232"/>
            <a:ext cx="2722169" cy="1718677"/>
            <a:chOff x="869" y="1008"/>
            <a:chExt cx="1718" cy="1053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869" y="1008"/>
              <a:ext cx="1579" cy="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62097">
                <a:spcBef>
                  <a:spcPts val="885"/>
                </a:spcBef>
                <a:tabLst>
                  <a:tab pos="731649" algn="l"/>
                  <a:tab pos="1463304" algn="l"/>
                  <a:tab pos="2194954" algn="l"/>
                </a:tabLst>
                <a:defRPr/>
              </a:pPr>
              <a:r>
                <a:rPr lang="en-GB" sz="1400" b="1" dirty="0"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Torus magnet</a:t>
              </a:r>
            </a:p>
            <a:p>
              <a:pPr defTabSz="462097">
                <a:lnSpc>
                  <a:spcPct val="50000"/>
                </a:lnSpc>
                <a:spcBef>
                  <a:spcPts val="885"/>
                </a:spcBef>
                <a:tabLst>
                  <a:tab pos="731649" algn="l"/>
                  <a:tab pos="1463304" algn="l"/>
                  <a:tab pos="2194954" algn="l"/>
                </a:tabLst>
                <a:defRPr/>
              </a:pPr>
              <a:r>
                <a:rPr lang="en-GB" sz="14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6 superconducting coils</a:t>
              </a:r>
            </a:p>
          </p:txBody>
        </p:sp>
        <p:sp>
          <p:nvSpPr>
            <p:cNvPr id="10266" name="Line 7"/>
            <p:cNvSpPr>
              <a:spLocks noChangeShapeType="1"/>
            </p:cNvSpPr>
            <p:nvPr/>
          </p:nvSpPr>
          <p:spPr bwMode="auto">
            <a:xfrm>
              <a:off x="1670" y="1319"/>
              <a:ext cx="917" cy="74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3279913" y="4436241"/>
            <a:ext cx="3059668" cy="2670233"/>
            <a:chOff x="2016" y="2714"/>
            <a:chExt cx="1931" cy="1636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016" y="4014"/>
              <a:ext cx="1932" cy="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62097">
                <a:spcBef>
                  <a:spcPts val="885"/>
                </a:spcBef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sz="1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Gas Cherenkov counters</a:t>
              </a:r>
            </a:p>
            <a:p>
              <a:pPr defTabSz="462097">
                <a:lnSpc>
                  <a:spcPct val="50000"/>
                </a:lnSpc>
                <a:spcBef>
                  <a:spcPts val="885"/>
                </a:spcBef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sz="1400" dirty="0">
                  <a:solidFill>
                    <a:schemeClr val="accent2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e/</a:t>
              </a:r>
              <a:r>
                <a:rPr lang="en-GB" sz="1400" dirty="0">
                  <a:solidFill>
                    <a:schemeClr val="accent2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</a:t>
              </a:r>
              <a:r>
                <a:rPr lang="en-GB" sz="1400" dirty="0">
                  <a:solidFill>
                    <a:schemeClr val="accent2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 separation, 256 PMTs</a:t>
              </a:r>
            </a:p>
          </p:txBody>
        </p:sp>
        <p:sp>
          <p:nvSpPr>
            <p:cNvPr id="10264" name="Line 10"/>
            <p:cNvSpPr>
              <a:spLocks noChangeShapeType="1"/>
            </p:cNvSpPr>
            <p:nvPr/>
          </p:nvSpPr>
          <p:spPr bwMode="auto">
            <a:xfrm flipV="1">
              <a:off x="2931" y="2713"/>
              <a:ext cx="154" cy="1352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153697" y="5092378"/>
            <a:ext cx="3574630" cy="1428151"/>
            <a:chOff x="97" y="3120"/>
            <a:chExt cx="2256" cy="875"/>
          </a:xfrm>
        </p:grpSpPr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97" y="3592"/>
              <a:ext cx="2256" cy="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62097">
                <a:spcBef>
                  <a:spcPts val="885"/>
                </a:spcBef>
                <a:tabLst>
                  <a:tab pos="731649" algn="l"/>
                  <a:tab pos="1463304" algn="l"/>
                  <a:tab pos="2194954" algn="l"/>
                  <a:tab pos="2926607" algn="l"/>
                  <a:tab pos="3658256" algn="l"/>
                </a:tabLst>
                <a:defRPr/>
              </a:pPr>
              <a:r>
                <a:rPr lang="en-GB" sz="1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Time-of-flight counters</a:t>
              </a:r>
            </a:p>
            <a:p>
              <a:pPr defTabSz="462097">
                <a:lnSpc>
                  <a:spcPct val="50000"/>
                </a:lnSpc>
                <a:spcBef>
                  <a:spcPts val="898"/>
                </a:spcBef>
                <a:spcAft>
                  <a:spcPts val="291"/>
                </a:spcAft>
                <a:tabLst>
                  <a:tab pos="731649" algn="l"/>
                  <a:tab pos="1463304" algn="l"/>
                  <a:tab pos="2194954" algn="l"/>
                  <a:tab pos="2926607" algn="l"/>
                  <a:tab pos="3658256" algn="l"/>
                </a:tabLst>
                <a:defRPr/>
              </a:pPr>
              <a:r>
                <a:rPr lang="en-GB" sz="1400" dirty="0">
                  <a:solidFill>
                    <a:schemeClr val="accent2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plastic </a:t>
              </a:r>
              <a:r>
                <a:rPr lang="en-GB" sz="1400" dirty="0" err="1">
                  <a:solidFill>
                    <a:schemeClr val="accent2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scintillators</a:t>
              </a:r>
              <a:r>
                <a:rPr lang="en-GB" sz="1400" dirty="0">
                  <a:solidFill>
                    <a:schemeClr val="accent2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, 684 photomultipliers</a:t>
              </a:r>
            </a:p>
          </p:txBody>
        </p:sp>
        <p:sp>
          <p:nvSpPr>
            <p:cNvPr id="10262" name="Line 13"/>
            <p:cNvSpPr>
              <a:spLocks noChangeShapeType="1"/>
            </p:cNvSpPr>
            <p:nvPr/>
          </p:nvSpPr>
          <p:spPr bwMode="auto">
            <a:xfrm flipV="1">
              <a:off x="1261" y="3120"/>
              <a:ext cx="708" cy="472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153699" y="3329630"/>
            <a:ext cx="3801213" cy="2399292"/>
            <a:chOff x="97" y="2040"/>
            <a:chExt cx="2399" cy="147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7" y="2406"/>
              <a:ext cx="779" cy="11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257" name="Line 16"/>
            <p:cNvSpPr>
              <a:spLocks noChangeShapeType="1"/>
            </p:cNvSpPr>
            <p:nvPr/>
          </p:nvSpPr>
          <p:spPr bwMode="auto">
            <a:xfrm>
              <a:off x="1261" y="2191"/>
              <a:ext cx="1235" cy="35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97" y="2040"/>
              <a:ext cx="1680" cy="4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62097">
                <a:spcBef>
                  <a:spcPts val="885"/>
                </a:spcBef>
                <a:tabLst>
                  <a:tab pos="731649" algn="l"/>
                  <a:tab pos="1463304" algn="l"/>
                  <a:tab pos="2194954" algn="l"/>
                </a:tabLst>
                <a:defRPr/>
              </a:pPr>
              <a:r>
                <a:rPr lang="en-GB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16" charset="0"/>
                </a:rPr>
                <a:t>Drift chambers</a:t>
              </a:r>
            </a:p>
            <a:p>
              <a:pPr defTabSz="462097">
                <a:lnSpc>
                  <a:spcPct val="50000"/>
                </a:lnSpc>
                <a:spcBef>
                  <a:spcPts val="885"/>
                </a:spcBef>
                <a:tabLst>
                  <a:tab pos="731649" algn="l"/>
                  <a:tab pos="1463304" algn="l"/>
                  <a:tab pos="2194954" algn="l"/>
                </a:tabLst>
                <a:defRPr/>
              </a:pPr>
              <a:r>
                <a:rPr lang="en-GB" sz="14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35,000 cells</a:t>
              </a:r>
            </a:p>
          </p:txBody>
        </p:sp>
        <p:sp>
          <p:nvSpPr>
            <p:cNvPr id="10259" name="Line 18"/>
            <p:cNvSpPr>
              <a:spLocks noChangeShapeType="1"/>
            </p:cNvSpPr>
            <p:nvPr/>
          </p:nvSpPr>
          <p:spPr bwMode="auto">
            <a:xfrm>
              <a:off x="1261" y="2191"/>
              <a:ext cx="995" cy="35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Line 19"/>
            <p:cNvSpPr>
              <a:spLocks noChangeShapeType="1"/>
            </p:cNvSpPr>
            <p:nvPr/>
          </p:nvSpPr>
          <p:spPr bwMode="auto">
            <a:xfrm>
              <a:off x="1261" y="2191"/>
              <a:ext cx="707" cy="35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20"/>
          <p:cNvGrpSpPr>
            <a:grpSpLocks/>
          </p:cNvGrpSpPr>
          <p:nvPr/>
        </p:nvGrpSpPr>
        <p:grpSpPr bwMode="auto">
          <a:xfrm>
            <a:off x="153699" y="2681660"/>
            <a:ext cx="3953325" cy="1393874"/>
            <a:chOff x="97" y="1643"/>
            <a:chExt cx="2495" cy="854"/>
          </a:xfrm>
        </p:grpSpPr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97" y="1643"/>
              <a:ext cx="1871" cy="4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62097">
                <a:spcBef>
                  <a:spcPts val="885"/>
                </a:spcBef>
                <a:tabLst>
                  <a:tab pos="731649" algn="l"/>
                  <a:tab pos="1463304" algn="l"/>
                  <a:tab pos="2194954" algn="l"/>
                  <a:tab pos="2926607" algn="l"/>
                </a:tabLst>
                <a:defRPr/>
              </a:pPr>
              <a:r>
                <a:rPr lang="en-GB" sz="14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 </a:t>
              </a:r>
              <a:r>
                <a:rPr lang="en-GB" sz="1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target </a:t>
              </a:r>
              <a:r>
                <a:rPr lang="en-GB" sz="14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+</a:t>
              </a:r>
              <a:r>
                <a:rPr lang="en-GB" sz="1400" b="1" dirty="0" smtClean="0"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 </a:t>
              </a:r>
              <a:r>
                <a:rPr lang="en-GB" sz="1400" b="1" dirty="0"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start </a:t>
              </a:r>
              <a:r>
                <a:rPr lang="en-GB" sz="1400" b="1" dirty="0" smtClean="0"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counter</a:t>
              </a:r>
              <a:endParaRPr lang="en-GB" sz="1400" b="1" dirty="0"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  <a:latin typeface="Tahoma" pitchFamily="16" charset="0"/>
              </a:endParaRPr>
            </a:p>
          </p:txBody>
        </p:sp>
        <p:sp>
          <p:nvSpPr>
            <p:cNvPr id="10255" name="Line 22"/>
            <p:cNvSpPr>
              <a:spLocks noChangeShapeType="1"/>
            </p:cNvSpPr>
            <p:nvPr/>
          </p:nvSpPr>
          <p:spPr bwMode="auto">
            <a:xfrm>
              <a:off x="1680" y="1969"/>
              <a:ext cx="912" cy="528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5476031" y="1659921"/>
            <a:ext cx="3877270" cy="2649014"/>
            <a:chOff x="3456" y="1017"/>
            <a:chExt cx="2447" cy="1623"/>
          </a:xfrm>
        </p:grpSpPr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3559" y="1017"/>
              <a:ext cx="2345" cy="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62097">
                <a:spcBef>
                  <a:spcPts val="885"/>
                </a:spcBef>
                <a:tabLst>
                  <a:tab pos="731649" algn="l"/>
                  <a:tab pos="1463304" algn="l"/>
                  <a:tab pos="2194954" algn="l"/>
                  <a:tab pos="2926607" algn="l"/>
                  <a:tab pos="3658256" algn="l"/>
                </a:tabLst>
                <a:defRPr/>
              </a:pPr>
              <a:r>
                <a:rPr lang="en-GB" sz="1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Electromagnetic calorimeters</a:t>
              </a:r>
            </a:p>
            <a:p>
              <a:pPr defTabSz="462097">
                <a:lnSpc>
                  <a:spcPct val="50000"/>
                </a:lnSpc>
                <a:spcBef>
                  <a:spcPts val="885"/>
                </a:spcBef>
                <a:tabLst>
                  <a:tab pos="731649" algn="l"/>
                  <a:tab pos="1463304" algn="l"/>
                  <a:tab pos="2194954" algn="l"/>
                  <a:tab pos="2926607" algn="l"/>
                  <a:tab pos="3658256" algn="l"/>
                </a:tabLst>
                <a:defRPr/>
              </a:pPr>
              <a:r>
                <a:rPr lang="en-GB" sz="14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Lead/</a:t>
              </a:r>
              <a:r>
                <a:rPr lang="en-GB" sz="1400" dirty="0" err="1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scintillator</a:t>
              </a:r>
              <a:r>
                <a:rPr lang="en-GB" sz="14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, 1296 photomultipliers</a:t>
              </a:r>
            </a:p>
          </p:txBody>
        </p:sp>
        <p:sp>
          <p:nvSpPr>
            <p:cNvPr id="10252" name="Line 25"/>
            <p:cNvSpPr>
              <a:spLocks noChangeShapeType="1"/>
            </p:cNvSpPr>
            <p:nvPr/>
          </p:nvSpPr>
          <p:spPr bwMode="auto">
            <a:xfrm flipH="1">
              <a:off x="3744" y="1306"/>
              <a:ext cx="411" cy="1335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Line 26"/>
            <p:cNvSpPr>
              <a:spLocks noChangeShapeType="1"/>
            </p:cNvSpPr>
            <p:nvPr/>
          </p:nvSpPr>
          <p:spPr bwMode="auto">
            <a:xfrm flipH="1">
              <a:off x="3455" y="1296"/>
              <a:ext cx="686" cy="432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8063" y="3107655"/>
            <a:ext cx="2497171" cy="37572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4</a:t>
            </a:fld>
            <a:endParaRPr kumimoji="0"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Hall B Photon Tagger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0284" y="5842572"/>
            <a:ext cx="3837832" cy="1671468"/>
          </a:xfrm>
        </p:spPr>
        <p:txBody>
          <a:bodyPr/>
          <a:lstStyle/>
          <a:p>
            <a:pPr>
              <a:spcBef>
                <a:spcPts val="669"/>
              </a:spcBef>
            </a:pPr>
            <a:r>
              <a:rPr lang="en-US" dirty="0" err="1" smtClean="0"/>
              <a:t>E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= 20-95% of E</a:t>
            </a:r>
            <a:r>
              <a:rPr lang="en-US" baseline="-25000" dirty="0" smtClean="0"/>
              <a:t>0</a:t>
            </a:r>
          </a:p>
          <a:p>
            <a:pPr>
              <a:spcBef>
                <a:spcPts val="669"/>
              </a:spcBef>
            </a:pPr>
            <a:r>
              <a:rPr lang="en-US" dirty="0" err="1" smtClean="0"/>
              <a:t>E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up to ~5.8 </a:t>
            </a:r>
            <a:r>
              <a:rPr lang="en-US" dirty="0" err="1" smtClean="0"/>
              <a:t>GeV</a:t>
            </a:r>
            <a:endParaRPr lang="en-US" dirty="0" smtClean="0"/>
          </a:p>
          <a:p>
            <a:pPr>
              <a:spcBef>
                <a:spcPts val="669"/>
              </a:spcBef>
            </a:pPr>
            <a:r>
              <a:rPr lang="en-US" dirty="0" err="1" smtClean="0"/>
              <a:t>dE</a:t>
            </a:r>
            <a:r>
              <a:rPr lang="en-US" dirty="0" smtClean="0"/>
              <a:t>/E ~10</a:t>
            </a:r>
            <a:r>
              <a:rPr lang="en-US" baseline="30000" dirty="0" smtClean="0"/>
              <a:t>-3</a:t>
            </a:r>
            <a:r>
              <a:rPr lang="en-US" dirty="0" smtClean="0"/>
              <a:t> of E</a:t>
            </a:r>
            <a:r>
              <a:rPr lang="en-US" baseline="-25000" dirty="0" smtClean="0"/>
              <a:t>0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655027" y="1036320"/>
            <a:ext cx="6748349" cy="4806251"/>
            <a:chOff x="1504569" y="914400"/>
            <a:chExt cx="6134863" cy="4240810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04569" y="914400"/>
              <a:ext cx="6134863" cy="424081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2655564" y="3469341"/>
              <a:ext cx="1173744" cy="2598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square" lIns="90944" tIns="47290" rIns="90944" bIns="47290" anchor="b">
              <a:spAutoFit/>
            </a:bodyPr>
            <a:lstStyle/>
            <a:p>
              <a:pPr algn="r">
                <a:lnSpc>
                  <a:spcPct val="97000"/>
                </a:lnSpc>
                <a:spcBef>
                  <a:spcPts val="557"/>
                </a:spcBef>
                <a:tabLst>
                  <a:tab pos="813482" algn="l"/>
                </a:tabLst>
              </a:pPr>
              <a:r>
                <a:rPr lang="en-GB" sz="900" b="1" dirty="0">
                  <a:solidFill>
                    <a:srgbClr val="000000"/>
                  </a:solidFill>
                  <a:latin typeface="Arial Narrow" pitchFamily="32" charset="0"/>
                  <a:cs typeface="Lucida Sans Unicode" charset="0"/>
                </a:rPr>
                <a:t>61 backing counters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61840">
              <a:defRPr/>
            </a:pPr>
            <a:r>
              <a:rPr lang="en-US" dirty="0" smtClean="0"/>
              <a:t>Circularly polarized photons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69614" y="3099497"/>
            <a:ext cx="4987839" cy="256414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Circularly polarized beam produced by longitudinally polarized electrons</a:t>
            </a:r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CEBAF electron beam polarization  &gt;85%</a:t>
            </a:r>
          </a:p>
          <a:p>
            <a:pPr>
              <a:defRPr/>
            </a:pPr>
            <a:r>
              <a:rPr lang="en-GB" sz="20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tagged flux    ~ 50 - 100MHz                for </a:t>
            </a:r>
            <a:r>
              <a:rPr lang="en-GB" sz="2000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k</a:t>
            </a:r>
            <a:r>
              <a:rPr lang="en-GB" sz="20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&gt;0.5 E</a:t>
            </a:r>
            <a:r>
              <a:rPr lang="en-GB" sz="2000" baseline="-250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0</a:t>
            </a:r>
            <a:endParaRPr lang="en-GB" sz="2000" dirty="0" smtClean="0"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500" dirty="0"/>
          </a:p>
        </p:txBody>
      </p:sp>
      <p:grpSp>
        <p:nvGrpSpPr>
          <p:cNvPr id="3" name="Group 16"/>
          <p:cNvGrpSpPr>
            <a:grpSpLocks noChangeAspect="1"/>
          </p:cNvGrpSpPr>
          <p:nvPr/>
        </p:nvGrpSpPr>
        <p:grpSpPr bwMode="auto">
          <a:xfrm>
            <a:off x="5865747" y="1289007"/>
            <a:ext cx="3924420" cy="5447169"/>
            <a:chOff x="262" y="1693"/>
            <a:chExt cx="2121" cy="28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264" y="1693"/>
              <a:ext cx="2119" cy="2858"/>
              <a:chOff x="264" y="1693"/>
              <a:chExt cx="2119" cy="2858"/>
            </a:xfrm>
          </p:grpSpPr>
          <p:pic>
            <p:nvPicPr>
              <p:cNvPr id="9" name="Picture 1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4" y="1693"/>
                <a:ext cx="2116" cy="116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10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66" y="2805"/>
                <a:ext cx="2117" cy="174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</p:grpSp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 rot="16200000">
              <a:off x="-49" y="3581"/>
              <a:ext cx="773" cy="151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462097">
                <a:defRPr/>
              </a:pPr>
              <a:r>
                <a:rPr lang="en-GB" sz="1200" dirty="0">
                  <a:solidFill>
                    <a:srgbClr val="000000"/>
                  </a:solidFill>
                </a:rPr>
                <a:t>Circular polarization</a:t>
              </a:r>
            </a:p>
          </p:txBody>
        </p:sp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541" y="2743"/>
              <a:ext cx="1768" cy="1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defTabSz="462097">
                <a:tabLst>
                  <a:tab pos="731649" algn="l"/>
                  <a:tab pos="1463304" algn="l"/>
                  <a:tab pos="2194954" algn="l"/>
                </a:tabLst>
                <a:defRPr/>
              </a:pPr>
              <a:r>
                <a:rPr lang="en-GB" sz="800" dirty="0">
                  <a:solidFill>
                    <a:srgbClr val="000000"/>
                  </a:solidFill>
                </a:rPr>
                <a:t>Circular polarization from 100% polarized electron beam</a:t>
              </a:r>
            </a:p>
          </p:txBody>
        </p:sp>
      </p:grpSp>
      <p:pic>
        <p:nvPicPr>
          <p:cNvPr id="11" name="Picture 10" descr="cpo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881" y="1289416"/>
            <a:ext cx="1692246" cy="1610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7346283" y="5338888"/>
          <a:ext cx="2231708" cy="649499"/>
        </p:xfrm>
        <a:graphic>
          <a:graphicData uri="http://schemas.openxmlformats.org/presentationml/2006/ole">
            <p:oleObj spid="_x0000_s26626" name="Equation" r:id="rId6" imgW="1308100" imgH="381000" progId="Equation.3">
              <p:embed/>
            </p:oleObj>
          </a:graphicData>
        </a:graphic>
      </p:graphicFrame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6</a:t>
            </a:fld>
            <a:endParaRPr kumimoji="0"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61840">
              <a:defRPr/>
            </a:pPr>
            <a:r>
              <a:rPr lang="en-US" dirty="0" smtClean="0"/>
              <a:t>Linearly polarized photons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55108" y="3106025"/>
            <a:ext cx="5186066" cy="638179"/>
          </a:xfrm>
        </p:spPr>
        <p:txBody>
          <a:bodyPr>
            <a:normAutofit lnSpcReduction="10000"/>
          </a:bodyPr>
          <a:lstStyle/>
          <a:p>
            <a:pPr marL="434858" indent="0" defTabSz="461840">
              <a:spcAft>
                <a:spcPts val="1435"/>
              </a:spcAft>
              <a:buNone/>
              <a:defRPr/>
            </a:pPr>
            <a:r>
              <a:rPr lang="en-US" sz="1800" dirty="0" smtClean="0"/>
              <a:t>Linearly polarized photons: coherent bremsstrahlung on oriented diamond crystal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r="3281"/>
          <a:stretch>
            <a:fillRect/>
          </a:stretch>
        </p:blipFill>
        <p:spPr bwMode="auto">
          <a:xfrm>
            <a:off x="5441173" y="1349807"/>
            <a:ext cx="4358957" cy="5441659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lp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8495" y="1349809"/>
            <a:ext cx="1673231" cy="1522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mvc-003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2213" y="3953940"/>
            <a:ext cx="2281678" cy="3133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7</a:t>
            </a:fld>
            <a:endParaRPr kumimoji="0"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61840">
              <a:defRPr/>
            </a:pPr>
            <a:r>
              <a:rPr lang="en-GB" dirty="0" err="1" smtClean="0"/>
              <a:t>FROzen</a:t>
            </a:r>
            <a:r>
              <a:rPr lang="en-GB" dirty="0" smtClean="0"/>
              <a:t> Spin Target</a:t>
            </a:r>
            <a:endParaRPr lang="en-US" dirty="0"/>
          </a:p>
        </p:txBody>
      </p:sp>
      <p:sp>
        <p:nvSpPr>
          <p:cNvPr id="3" name="Rectangle 2"/>
          <p:cNvSpPr>
            <a:spLocks noChangeAspect="1"/>
          </p:cNvSpPr>
          <p:nvPr/>
        </p:nvSpPr>
        <p:spPr bwMode="auto">
          <a:xfrm>
            <a:off x="694011" y="2085917"/>
            <a:ext cx="8762280" cy="376052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5722" rIns="91440" bIns="45722"/>
          <a:lstStyle/>
          <a:p>
            <a:pPr defTabSz="457208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endParaRPr lang="en-US" sz="1800" dirty="0">
              <a:cs typeface="Lucida Sans Unicode" charset="0"/>
            </a:endParaRPr>
          </a:p>
        </p:txBody>
      </p:sp>
      <p:pic>
        <p:nvPicPr>
          <p:cNvPr id="14340" name="Picture 6" descr="f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291" y="2320952"/>
            <a:ext cx="8027072" cy="322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179" y="2227919"/>
            <a:ext cx="7757708" cy="332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8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FROST during g9 experiments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5E55-88FD-DB4C-82A7-8DD9DA19267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/>
          <a:srcRect t="12102"/>
          <a:stretch>
            <a:fillRect/>
          </a:stretch>
        </p:blipFill>
        <p:spPr bwMode="auto">
          <a:xfrm>
            <a:off x="726440" y="1223434"/>
            <a:ext cx="8787130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       Confinement IX        Madrid      August 30 – September 3,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F9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Trek">
      <a:majorFont>
        <a:latin typeface="Franklin Gothic Medium"/>
        <a:ea typeface=""/>
        <a:cs typeface=""/>
        <a:font script="Jpan" typeface="ヒラギノ角ゴ Pro W6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CONF9.potx</Template>
  <TotalTime>6754</TotalTime>
  <Words>2426</Words>
  <Application>Microsoft Macintosh PowerPoint</Application>
  <PresentationFormat>Custom</PresentationFormat>
  <Paragraphs>539</Paragraphs>
  <Slides>38</Slides>
  <Notes>8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CONF9</vt:lpstr>
      <vt:lpstr>Equation</vt:lpstr>
      <vt:lpstr>Hadron Spectroscopy with CLAS</vt:lpstr>
      <vt:lpstr>Outline</vt:lpstr>
      <vt:lpstr>CEBAF</vt:lpstr>
      <vt:lpstr>CEBAF Large Acceptance Spectrometer</vt:lpstr>
      <vt:lpstr>Hall B Photon Tagger</vt:lpstr>
      <vt:lpstr>Circularly polarized photons</vt:lpstr>
      <vt:lpstr>Linearly polarized photons</vt:lpstr>
      <vt:lpstr>FROzen Spin Target</vt:lpstr>
      <vt:lpstr>FROST during g9 experiments</vt:lpstr>
      <vt:lpstr>Performance of FROST during g9 experiment</vt:lpstr>
      <vt:lpstr>Photonuclear cross sections</vt:lpstr>
      <vt:lpstr>Baryon Resonance Spectrum</vt:lpstr>
      <vt:lpstr>From the Experiment to Theory</vt:lpstr>
      <vt:lpstr>Polarization observables in pseudoscalar meson production</vt:lpstr>
      <vt:lpstr>What we measure with CLAS</vt:lpstr>
      <vt:lpstr>h’ photoproduction</vt:lpstr>
      <vt:lpstr>pp </vt:lpstr>
      <vt:lpstr>pp</vt:lpstr>
      <vt:lpstr>Variants of model</vt:lpstr>
      <vt:lpstr>pp</vt:lpstr>
      <vt:lpstr>pp Photon asymmetry S</vt:lpstr>
      <vt:lpstr>gpp+n Photon asymmetry S</vt:lpstr>
      <vt:lpstr> γp→K+Λ Cross Sections </vt:lpstr>
      <vt:lpstr>γp→K+Λ: Cx/Cz</vt:lpstr>
      <vt:lpstr>R  Values for the </vt:lpstr>
      <vt:lpstr>Average R values</vt:lpstr>
      <vt:lpstr>Photon asymmetry Σ gnp-p</vt:lpstr>
      <vt:lpstr>Photon asymmetry  gnp-p</vt:lpstr>
      <vt:lpstr>gpp+n Helicity asymmetry E </vt:lpstr>
      <vt:lpstr>Status of meson photoproduction  </vt:lpstr>
      <vt:lpstr>What was not shown</vt:lpstr>
      <vt:lpstr>CLAS12</vt:lpstr>
      <vt:lpstr>A Program at the Forefront of Hadron Physics </vt:lpstr>
      <vt:lpstr>CLAS12</vt:lpstr>
      <vt:lpstr>Central detector</vt:lpstr>
      <vt:lpstr>CLAS12 – Design Parameters</vt:lpstr>
      <vt:lpstr>Forward tagger</vt:lpstr>
      <vt:lpstr>Summary</vt:lpstr>
    </vt:vector>
  </TitlesOfParts>
  <Manager/>
  <Company>Jefferson Lab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Hadrin Spectroscopy with CLAS</dc:title>
  <dc:subject/>
  <dc:creator>Eugene Pasyuk</dc:creator>
  <cp:keywords/>
  <dc:description/>
  <cp:lastModifiedBy>Eugene Pasyuk</cp:lastModifiedBy>
  <cp:revision>38</cp:revision>
  <cp:lastPrinted>2010-08-31T13:30:55Z</cp:lastPrinted>
  <dcterms:created xsi:type="dcterms:W3CDTF">2010-09-01T23:04:12Z</dcterms:created>
  <dcterms:modified xsi:type="dcterms:W3CDTF">2010-09-02T07:51:10Z</dcterms:modified>
  <cp:category/>
</cp:coreProperties>
</file>