
<file path=[Content_Types].xml><?xml version="1.0" encoding="utf-8"?>
<Types xmlns="http://schemas.openxmlformats.org/package/2006/content-types">
  <Override PartName="/ppt/slideLayouts/slideLayout8.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embeddings/Microsoft_Equation8.bin" ContentType="application/vnd.openxmlformats-officedocument.oleObject"/>
  <Override PartName="/ppt/tags/tag3.xml" ContentType="application/vnd.openxmlformats-officedocument.presentationml.tag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wmf" ContentType="image/x-wmf"/>
  <Override PartName="/ppt/tags/tag4.xml" ContentType="application/vnd.openxmlformats-officedocument.presentationml.tags+xml"/>
  <Override PartName="/ppt/embeddings/Microsoft_Equation2.bin" ContentType="application/vnd.openxmlformats-officedocument.oleObject"/>
  <Override PartName="/ppt/embeddings/Microsoft_Equation11.bin" ContentType="application/vnd.openxmlformats-officedocument.oleObject"/>
  <Override PartName="/ppt/embeddings/Microsoft_Equation4.bin" ContentType="application/vnd.openxmlformats-officedocument.oleObject"/>
  <Override PartName="/ppt/slides/slide13.xml" ContentType="application/vnd.openxmlformats-officedocument.presentationml.slide+xml"/>
  <Override PartName="/ppt/slides/slide14.xml" ContentType="application/vnd.openxmlformats-officedocument.presentationml.slide+xml"/>
  <Override PartName="/ppt/embeddings/Microsoft_Equation10.bin" ContentType="application/vnd.openxmlformats-officedocument.oleObject"/>
  <Override PartName="/ppt/embeddings/Microsoft_Equation5.bin" ContentType="application/vnd.openxmlformats-officedocument.oleObject"/>
  <Override PartName="/ppt/embeddings/Microsoft_Equation7.bin" ContentType="application/vnd.openxmlformats-officedocument.oleObject"/>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vml" ContentType="application/vnd.openxmlformats-officedocument.vmlDrawing"/>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embeddings/Microsoft_Equation1.bin" ContentType="application/vnd.openxmlformats-officedocument.oleObject"/>
  <Override PartName="/ppt/tags/tag5.xml" ContentType="application/vnd.openxmlformats-officedocument.presentationml.tags+xml"/>
  <Override PartName="/ppt/slideLayouts/slideLayout11.xml" ContentType="application/vnd.openxmlformats-officedocument.presentationml.slideLayout+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Override PartName="/ppt/embeddings/Microsoft_Equation9.bin" ContentType="application/vnd.openxmlformats-officedocument.oleObject"/>
  <Override PartName="/ppt/slides/slide15.xml" ContentType="application/vnd.openxmlformats-officedocument.presentationml.slide+xml"/>
  <Default Extension="bin" ContentType="application/vnd.openxmlformats-officedocument.presentationml.printerSettings"/>
  <Override PartName="/ppt/embeddings/Microsoft_Equation6.bin" ContentType="application/vnd.openxmlformats-officedocument.oleObject"/>
  <Default Extension="rels" ContentType="application/vnd.openxmlformats-package.relationships+xml"/>
  <Override PartName="/ppt/slides/slide9.xml" ContentType="application/vnd.openxmlformats-officedocument.presentationml.slide+xml"/>
  <Override PartName="/ppt/embeddings/Microsoft_Equation3.bin" ContentType="application/vnd.openxmlformats-officedocument.oleObject"/>
  <Override PartName="/ppt/tags/tag1.xml" ContentType="application/vnd.openxmlformats-officedocument.presentationml.tags+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Override PartName="/ppt/tags/tag2.xml" ContentType="application/vnd.openxmlformats-officedocument.presentationml.tag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1"/>
  </p:notesMasterIdLst>
  <p:sldIdLst>
    <p:sldId id="256" r:id="rId2"/>
    <p:sldId id="291" r:id="rId3"/>
    <p:sldId id="257" r:id="rId4"/>
    <p:sldId id="259" r:id="rId5"/>
    <p:sldId id="258" r:id="rId6"/>
    <p:sldId id="261" r:id="rId7"/>
    <p:sldId id="293" r:id="rId8"/>
    <p:sldId id="294" r:id="rId9"/>
    <p:sldId id="295" r:id="rId10"/>
    <p:sldId id="265" r:id="rId11"/>
    <p:sldId id="274" r:id="rId12"/>
    <p:sldId id="275" r:id="rId13"/>
    <p:sldId id="276" r:id="rId14"/>
    <p:sldId id="266" r:id="rId15"/>
    <p:sldId id="269" r:id="rId16"/>
    <p:sldId id="270" r:id="rId17"/>
    <p:sldId id="272" r:id="rId18"/>
    <p:sldId id="273" r:id="rId19"/>
    <p:sldId id="271" r:id="rId2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422" autoAdjust="0"/>
    <p:restoredTop sz="94698" autoAdjust="0"/>
  </p:normalViewPr>
  <p:slideViewPr>
    <p:cSldViewPr snapToGrid="0" snapToObjects="1">
      <p:cViewPr varScale="1">
        <p:scale>
          <a:sx n="112" d="100"/>
          <a:sy n="112" d="100"/>
        </p:scale>
        <p:origin x="-24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viewProps" Target="viewProps.xml"/><Relationship Id="rId25"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presProps" Target="presProps.xml"/><Relationship Id="rId4" Type="http://schemas.openxmlformats.org/officeDocument/2006/relationships/slide" Target="slides/slide3.xml"/><Relationship Id="rId26" Type="http://schemas.openxmlformats.org/officeDocument/2006/relationships/tableStyles" Target="tableStyle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printerSettings" Target="printerSettings/printerSettings1.bin"/><Relationship Id="rId21" Type="http://schemas.openxmlformats.org/officeDocument/2006/relationships/notesMaster" Target="notesMasters/notes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4.wmf"/><Relationship Id="rId4" Type="http://schemas.openxmlformats.org/officeDocument/2006/relationships/image" Target="../media/image10.wmf"/><Relationship Id="rId5" Type="http://schemas.openxmlformats.org/officeDocument/2006/relationships/image" Target="../media/image11.wmf"/><Relationship Id="rId7" Type="http://schemas.openxmlformats.org/officeDocument/2006/relationships/image" Target="../media/image13.wmf"/><Relationship Id="rId1" Type="http://schemas.openxmlformats.org/officeDocument/2006/relationships/image" Target="../media/image7.wmf"/><Relationship Id="rId2" Type="http://schemas.openxmlformats.org/officeDocument/2006/relationships/image" Target="../media/image8.wmf"/><Relationship Id="rId9" Type="http://schemas.openxmlformats.org/officeDocument/2006/relationships/image" Target="../media/image15.wmf"/><Relationship Id="rId3" Type="http://schemas.openxmlformats.org/officeDocument/2006/relationships/image" Target="../media/image9.wmf"/><Relationship Id="rId6"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74D30513-4198-484C-84A7-BFBCC6AF18F7}" type="datetimeFigureOut">
              <a:rPr lang="en-US"/>
              <a:pPr>
                <a:defRPr/>
              </a:pPr>
              <a:t>9/3/11</a:t>
            </a:fld>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16D2A384-858E-45B1-A03C-81921647CD6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13B8BD1-2F79-462E-AD4C-A6F2484F10F8}" type="datetimeFigureOut">
              <a:rPr lang="en-US"/>
              <a:pPr>
                <a:defRPr/>
              </a:pPr>
              <a:t>9/3/11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D4F166-7A79-47EA-8B16-38EE2E76F17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E8B5D3-4849-476B-8DF3-958B60B6C832}" type="datetimeFigureOut">
              <a:rPr lang="en-US"/>
              <a:pPr>
                <a:defRPr/>
              </a:pPr>
              <a:t>9/3/11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5878AF-8CD0-4EE6-B349-5C6DC517FB2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FD9DF4-C8CA-474D-9C59-C2EFDB17E332}" type="datetimeFigureOut">
              <a:rPr lang="en-US"/>
              <a:pPr>
                <a:defRPr/>
              </a:pPr>
              <a:t>9/3/11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D1619C-DB73-455B-B761-B3FBA78219E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EE3DFCB-10FB-4703-AB3B-B8EDE4054268}" type="datetimeFigureOut">
              <a:rPr lang="en-US"/>
              <a:pPr>
                <a:defRPr/>
              </a:pPr>
              <a:t>9/3/11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51061F-06BD-45A5-9080-BFD18700F87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D190A48D-3BD6-48F7-8EFB-4C4B521E94FA}" type="datetimeFigureOut">
              <a:rPr lang="en-US"/>
              <a:pPr>
                <a:defRPr/>
              </a:pPr>
              <a:t>9/3/11</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5C68874-8950-4C5F-BAB9-80069DD9CAD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F9051D9-4CFC-4685-9D85-B4285A9A09FB}" type="datetimeFigureOut">
              <a:rPr lang="en-US"/>
              <a:pPr>
                <a:defRPr/>
              </a:pPr>
              <a:t>9/3/11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00C710-D199-458C-B3A5-39C795A0A23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ADE7FA3-4E8A-4DE4-8F8B-ABEDA7017F0F}" type="datetimeFigureOut">
              <a:rPr lang="en-US"/>
              <a:pPr>
                <a:defRPr/>
              </a:pPr>
              <a:t>9/3/11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F36A76-3120-4A6A-AB29-BB604CA3168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EF8F3F1-396D-4A0A-AD23-EB3A889F1F66}" type="datetimeFigureOut">
              <a:rPr lang="en-US"/>
              <a:pPr>
                <a:defRPr/>
              </a:pPr>
              <a:t>9/3/11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18F10B-EADB-44CA-8701-A11301D1689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026D8CB-D275-43DE-95BB-31CEED7045F7}" type="datetimeFigureOut">
              <a:rPr lang="en-US"/>
              <a:pPr>
                <a:defRPr/>
              </a:pPr>
              <a:t>9/3/11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5FE4F76-4884-4178-B315-D3AF1FF593B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0D9E97-FE81-403E-8E12-A53A0D0CA7BF}" type="datetimeFigureOut">
              <a:rPr lang="en-US"/>
              <a:pPr>
                <a:defRPr/>
              </a:pPr>
              <a:t>9/3/11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12EDCEC-4BE8-42FC-AEC3-4E5510E38E0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2A50A29-415B-4B65-9080-0104CEBB1C76}" type="datetimeFigureOut">
              <a:rPr lang="en-US"/>
              <a:pPr>
                <a:defRPr/>
              </a:pPr>
              <a:t>9/3/11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8C08B0F-A47A-41A5-B436-AA4F39B179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738E28-77BA-4FDF-B553-4F5391F01F22}" type="datetimeFigureOut">
              <a:rPr lang="en-US"/>
              <a:pPr>
                <a:defRPr/>
              </a:pPr>
              <a:t>9/3/11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9BA6E58-9214-401A-9DE7-978B06C5B6E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FA8794-CE4E-4101-875F-14CB0167E8FC}" type="datetimeFigureOut">
              <a:rPr lang="en-US"/>
              <a:pPr>
                <a:defRPr/>
              </a:pPr>
              <a:t>9/3/11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AD92A9-42EA-4B37-8D7B-5DC6AA9DBE8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F90CEF0-FAFA-4E49-B782-2E32792DB3A6}" type="datetimeFigureOut">
              <a:rPr lang="en-US"/>
              <a:pPr>
                <a:defRPr/>
              </a:pPr>
              <a:t>9/3/11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30F07D6-D102-4C03-AC1F-AA9632E36DD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4" Type="http://schemas.openxmlformats.org/officeDocument/2006/relationships/oleObject" Target="../embeddings/Microsoft_Equation1.bin"/><Relationship Id="rId7" Type="http://schemas.openxmlformats.org/officeDocument/2006/relationships/oleObject" Target="../embeddings/Microsoft_Equation3.bin"/><Relationship Id="rId11" Type="http://schemas.openxmlformats.org/officeDocument/2006/relationships/oleObject" Target="../embeddings/Microsoft_Equation7.bin"/><Relationship Id="rId1" Type="http://schemas.openxmlformats.org/officeDocument/2006/relationships/vmlDrawing" Target="../drawings/vmlDrawing1.vml"/><Relationship Id="rId6" Type="http://schemas.openxmlformats.org/officeDocument/2006/relationships/oleObject" Target="../embeddings/Microsoft_Equation2.bin"/><Relationship Id="rId8" Type="http://schemas.openxmlformats.org/officeDocument/2006/relationships/oleObject" Target="../embeddings/Microsoft_Equation4.bin"/><Relationship Id="rId13" Type="http://schemas.openxmlformats.org/officeDocument/2006/relationships/oleObject" Target="../embeddings/Microsoft_Equation9.bin"/><Relationship Id="rId10" Type="http://schemas.openxmlformats.org/officeDocument/2006/relationships/oleObject" Target="../embeddings/Microsoft_Equation6.bin"/><Relationship Id="rId5" Type="http://schemas.openxmlformats.org/officeDocument/2006/relationships/image" Target="../media/image16.png"/><Relationship Id="rId12" Type="http://schemas.openxmlformats.org/officeDocument/2006/relationships/oleObject" Target="../embeddings/Microsoft_Equation8.bin"/><Relationship Id="rId2" Type="http://schemas.openxmlformats.org/officeDocument/2006/relationships/tags" Target="../tags/tag2.xml"/><Relationship Id="rId9" Type="http://schemas.openxmlformats.org/officeDocument/2006/relationships/oleObject" Target="../embeddings/Microsoft_Equation5.bin"/><Relationship Id="rId3"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4" Type="http://schemas.openxmlformats.org/officeDocument/2006/relationships/oleObject" Target="../embeddings/Microsoft_Equation10.bin"/><Relationship Id="rId1" Type="http://schemas.openxmlformats.org/officeDocument/2006/relationships/vmlDrawing" Target="../drawings/vmlDrawing2.vml"/><Relationship Id="rId2" Type="http://schemas.openxmlformats.org/officeDocument/2006/relationships/tags" Target="../tags/tag3.xml"/><Relationship Id="rId3" Type="http://schemas.openxmlformats.org/officeDocument/2006/relationships/slideLayout" Target="../slideLayouts/slideLayout2.xml"/><Relationship Id="rId5" Type="http://schemas.openxmlformats.org/officeDocument/2006/relationships/oleObject" Target="../embeddings/Microsoft_Equation11.bin"/></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image" Target="../media/image19.png"/><Relationship Id="rId1" Type="http://schemas.openxmlformats.org/officeDocument/2006/relationships/tags" Target="../tags/tag4.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3" Type="http://schemas.openxmlformats.org/officeDocument/2006/relationships/notesSlide" Target="../notesSlides/notesSlide1.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image" Target="../media/image4.png"/><Relationship Id="rId1" Type="http://schemas.openxmlformats.org/officeDocument/2006/relationships/slideLayout" Target="../slideLayouts/slideLayout12.xml"/><Relationship Id="rId2" Type="http://schemas.openxmlformats.org/officeDocument/2006/relationships/image" Target="../media/image2.pn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685800" y="1047750"/>
            <a:ext cx="7772400" cy="1470025"/>
          </a:xfrm>
        </p:spPr>
        <p:txBody>
          <a:bodyPr/>
          <a:lstStyle/>
          <a:p>
            <a:pPr eaLnBrk="1" hangingPunct="1"/>
            <a:r>
              <a:rPr lang="en-US" smtClean="0">
                <a:latin typeface="Arial" charset="0"/>
                <a:cs typeface="Arial" charset="0"/>
              </a:rPr>
              <a:t>“Complete” Measurements for </a:t>
            </a:r>
            <a:br>
              <a:rPr lang="en-US" smtClean="0">
                <a:latin typeface="Arial" charset="0"/>
                <a:cs typeface="Arial" charset="0"/>
              </a:rPr>
            </a:br>
            <a:r>
              <a:rPr lang="en-US" smtClean="0">
                <a:latin typeface="Arial" charset="0"/>
                <a:cs typeface="Arial" charset="0"/>
              </a:rPr>
              <a:t>Meson Photoproduction</a:t>
            </a:r>
          </a:p>
        </p:txBody>
      </p:sp>
      <p:sp>
        <p:nvSpPr>
          <p:cNvPr id="16386" name="Subtitle 2"/>
          <p:cNvSpPr>
            <a:spLocks noGrp="1"/>
          </p:cNvSpPr>
          <p:nvPr>
            <p:ph type="subTitle" idx="1"/>
          </p:nvPr>
        </p:nvSpPr>
        <p:spPr>
          <a:xfrm>
            <a:off x="685801" y="2903537"/>
            <a:ext cx="7909644" cy="3435647"/>
          </a:xfrm>
        </p:spPr>
        <p:txBody>
          <a:bodyPr/>
          <a:lstStyle/>
          <a:p>
            <a:pPr eaLnBrk="1" hangingPunct="1">
              <a:lnSpc>
                <a:spcPct val="80000"/>
              </a:lnSpc>
            </a:pPr>
            <a:r>
              <a:rPr lang="en-US" sz="2800" dirty="0" smtClean="0">
                <a:solidFill>
                  <a:srgbClr val="898989"/>
                </a:solidFill>
                <a:latin typeface="Arial" charset="0"/>
                <a:cs typeface="Arial" charset="0"/>
              </a:rPr>
              <a:t>An Experimentalist’s Point of View </a:t>
            </a:r>
          </a:p>
          <a:p>
            <a:pPr eaLnBrk="1" hangingPunct="1">
              <a:lnSpc>
                <a:spcPct val="80000"/>
              </a:lnSpc>
            </a:pPr>
            <a:r>
              <a:rPr lang="en-US" sz="2800" dirty="0" smtClean="0">
                <a:solidFill>
                  <a:srgbClr val="898989"/>
                </a:solidFill>
                <a:latin typeface="Arial" charset="0"/>
                <a:cs typeface="Arial" charset="0"/>
              </a:rPr>
              <a:t>with Theoretical Help</a:t>
            </a:r>
          </a:p>
          <a:p>
            <a:pPr eaLnBrk="1" hangingPunct="1">
              <a:lnSpc>
                <a:spcPct val="80000"/>
              </a:lnSpc>
            </a:pPr>
            <a:r>
              <a:rPr lang="en-US" sz="2000" dirty="0" smtClean="0">
                <a:solidFill>
                  <a:srgbClr val="898989"/>
                </a:solidFill>
                <a:latin typeface="Arial" charset="0"/>
                <a:cs typeface="Arial" charset="0"/>
              </a:rPr>
              <a:t>William J. Briscoe</a:t>
            </a:r>
          </a:p>
          <a:p>
            <a:pPr eaLnBrk="1" hangingPunct="1">
              <a:lnSpc>
                <a:spcPct val="80000"/>
              </a:lnSpc>
            </a:pPr>
            <a:r>
              <a:rPr lang="en-US" sz="2000" dirty="0" smtClean="0">
                <a:solidFill>
                  <a:srgbClr val="898989"/>
                </a:solidFill>
                <a:latin typeface="Arial" charset="0"/>
                <a:cs typeface="Arial" charset="0"/>
              </a:rPr>
              <a:t>Mark Paris</a:t>
            </a:r>
          </a:p>
          <a:p>
            <a:pPr eaLnBrk="1" hangingPunct="1">
              <a:lnSpc>
                <a:spcPct val="80000"/>
              </a:lnSpc>
            </a:pPr>
            <a:r>
              <a:rPr lang="en-US" sz="2000" dirty="0" smtClean="0">
                <a:solidFill>
                  <a:srgbClr val="898989"/>
                </a:solidFill>
                <a:latin typeface="Arial" charset="0"/>
                <a:cs typeface="Arial" charset="0"/>
              </a:rPr>
              <a:t>Igor Strakovsky</a:t>
            </a:r>
          </a:p>
          <a:p>
            <a:pPr eaLnBrk="1" hangingPunct="1">
              <a:lnSpc>
                <a:spcPct val="80000"/>
              </a:lnSpc>
            </a:pPr>
            <a:r>
              <a:rPr lang="en-US" sz="2000" dirty="0" smtClean="0">
                <a:solidFill>
                  <a:srgbClr val="898989"/>
                </a:solidFill>
                <a:latin typeface="Arial" charset="0"/>
                <a:cs typeface="Arial" charset="0"/>
              </a:rPr>
              <a:t>Ron Workman</a:t>
            </a:r>
          </a:p>
          <a:p>
            <a:pPr eaLnBrk="1" hangingPunct="1">
              <a:lnSpc>
                <a:spcPct val="80000"/>
              </a:lnSpc>
            </a:pPr>
            <a:r>
              <a:rPr lang="en-US" sz="2000" dirty="0" smtClean="0">
                <a:solidFill>
                  <a:srgbClr val="898989"/>
                </a:solidFill>
                <a:latin typeface="Arial" charset="0"/>
                <a:cs typeface="Arial" charset="0"/>
              </a:rPr>
              <a:t>The George Washington University</a:t>
            </a:r>
          </a:p>
          <a:p>
            <a:pPr eaLnBrk="1" hangingPunct="1">
              <a:lnSpc>
                <a:spcPct val="80000"/>
              </a:lnSpc>
            </a:pPr>
            <a:r>
              <a:rPr lang="en-US" sz="2000" dirty="0" smtClean="0">
                <a:solidFill>
                  <a:srgbClr val="898989"/>
                </a:solidFill>
                <a:latin typeface="Arial" charset="0"/>
                <a:cs typeface="Arial" charset="0"/>
              </a:rPr>
              <a:t>Institute for Nuclear </a:t>
            </a:r>
            <a:r>
              <a:rPr lang="en-US" sz="2000" dirty="0" smtClean="0">
                <a:solidFill>
                  <a:srgbClr val="898989"/>
                </a:solidFill>
                <a:latin typeface="Arial" charset="0"/>
                <a:cs typeface="Arial" charset="0"/>
              </a:rPr>
              <a:t>Studies</a:t>
            </a:r>
          </a:p>
          <a:p>
            <a:pPr eaLnBrk="1" hangingPunct="1">
              <a:lnSpc>
                <a:spcPct val="80000"/>
              </a:lnSpc>
            </a:pPr>
            <a:endParaRPr lang="en-US" sz="2000" dirty="0" smtClean="0">
              <a:solidFill>
                <a:srgbClr val="898989"/>
              </a:solidFill>
              <a:latin typeface="Arial" charset="0"/>
              <a:cs typeface="Arial" charset="0"/>
            </a:endParaRPr>
          </a:p>
          <a:p>
            <a:pPr eaLnBrk="1" hangingPunct="1">
              <a:lnSpc>
                <a:spcPct val="80000"/>
              </a:lnSpc>
            </a:pPr>
            <a:r>
              <a:rPr lang="en-US" sz="1400" dirty="0" smtClean="0">
                <a:solidFill>
                  <a:srgbClr val="898989"/>
                </a:solidFill>
                <a:latin typeface="Arial" charset="0"/>
                <a:cs typeface="Arial" charset="0"/>
              </a:rPr>
              <a:t>*also borrowed/revised some ideas from </a:t>
            </a:r>
            <a:r>
              <a:rPr lang="en-US" sz="1400" dirty="0" err="1" smtClean="0">
                <a:solidFill>
                  <a:srgbClr val="898989"/>
                </a:solidFill>
                <a:latin typeface="Arial" charset="0"/>
                <a:cs typeface="Arial" charset="0"/>
              </a:rPr>
              <a:t>Lothar’s</a:t>
            </a:r>
            <a:r>
              <a:rPr lang="en-US" sz="1400" dirty="0" smtClean="0">
                <a:solidFill>
                  <a:srgbClr val="898989"/>
                </a:solidFill>
                <a:latin typeface="Arial" charset="0"/>
                <a:cs typeface="Arial" charset="0"/>
              </a:rPr>
              <a:t> talk at PWA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Rectangle 2"/>
          <p:cNvSpPr>
            <a:spLocks noGrp="1"/>
          </p:cNvSpPr>
          <p:nvPr>
            <p:ph type="ctrTitle"/>
          </p:nvPr>
        </p:nvSpPr>
        <p:spPr>
          <a:xfrm>
            <a:off x="838200" y="304800"/>
            <a:ext cx="7620000" cy="788988"/>
          </a:xfrm>
        </p:spPr>
        <p:txBody>
          <a:bodyPr/>
          <a:lstStyle/>
          <a:p>
            <a:pPr eaLnBrk="1" hangingPunct="1"/>
            <a:r>
              <a:rPr lang="en-US" sz="3600" smtClean="0">
                <a:latin typeface="Arial" charset="0"/>
                <a:cs typeface="Arial" charset="0"/>
              </a:rPr>
              <a:t>The “Complete” Nucleon Experiment</a:t>
            </a:r>
          </a:p>
        </p:txBody>
      </p:sp>
      <p:sp>
        <p:nvSpPr>
          <p:cNvPr id="22530" name="Rectangle 3"/>
          <p:cNvSpPr>
            <a:spLocks noGrp="1"/>
          </p:cNvSpPr>
          <p:nvPr>
            <p:ph type="subTitle" idx="1"/>
          </p:nvPr>
        </p:nvSpPr>
        <p:spPr>
          <a:xfrm>
            <a:off x="1371600" y="1330325"/>
            <a:ext cx="6477000" cy="5070475"/>
          </a:xfrm>
        </p:spPr>
        <p:txBody>
          <a:bodyPr/>
          <a:lstStyle/>
          <a:p>
            <a:pPr eaLnBrk="1" hangingPunct="1"/>
            <a:r>
              <a:rPr lang="en-US" sz="2800" smtClean="0">
                <a:solidFill>
                  <a:schemeClr val="tx1"/>
                </a:solidFill>
                <a:latin typeface="Arial" charset="0"/>
                <a:cs typeface="Arial" charset="0"/>
              </a:rPr>
              <a:t>Why do we need photoproduction off the neutron?</a:t>
            </a:r>
          </a:p>
          <a:p>
            <a:pPr eaLnBrk="1" hangingPunct="1"/>
            <a:endParaRPr lang="en-US" sz="2800" smtClean="0">
              <a:solidFill>
                <a:schemeClr val="tx1"/>
              </a:solidFill>
              <a:latin typeface="Arial" charset="0"/>
              <a:cs typeface="Arial" charset="0"/>
            </a:endParaRPr>
          </a:p>
          <a:p>
            <a:pPr eaLnBrk="1" hangingPunct="1"/>
            <a:r>
              <a:rPr lang="en-US" sz="2800" smtClean="0">
                <a:solidFill>
                  <a:schemeClr val="tx1"/>
                </a:solidFill>
                <a:latin typeface="Arial" charset="0"/>
                <a:cs typeface="Arial" charset="0"/>
              </a:rPr>
              <a:t>Why do we need to make measurements over a wide range of energies?</a:t>
            </a:r>
          </a:p>
          <a:p>
            <a:pPr eaLnBrk="1" hangingPunct="1"/>
            <a:endParaRPr lang="en-US" sz="2800" smtClean="0">
              <a:solidFill>
                <a:schemeClr val="tx1"/>
              </a:solidFill>
              <a:latin typeface="Arial" charset="0"/>
              <a:cs typeface="Arial" charset="0"/>
            </a:endParaRPr>
          </a:p>
          <a:p>
            <a:pPr eaLnBrk="1" hangingPunct="1"/>
            <a:r>
              <a:rPr lang="en-US" sz="2800" smtClean="0">
                <a:solidFill>
                  <a:schemeClr val="tx1"/>
                </a:solidFill>
                <a:latin typeface="Arial" charset="0"/>
                <a:cs typeface="Arial" charset="0"/>
              </a:rPr>
              <a:t>Why do we need to include measurements for other production channels?</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Title 1"/>
          <p:cNvSpPr>
            <a:spLocks noGrp="1"/>
          </p:cNvSpPr>
          <p:nvPr>
            <p:ph type="ctrTitle" idx="4294967295"/>
          </p:nvPr>
        </p:nvSpPr>
        <p:spPr>
          <a:xfrm>
            <a:off x="2798763" y="1052513"/>
            <a:ext cx="4973637" cy="414337"/>
          </a:xfrm>
        </p:spPr>
        <p:txBody>
          <a:bodyPr lIns="0" rIns="0" bIns="0" anchor="b"/>
          <a:lstStyle/>
          <a:p>
            <a:r>
              <a:rPr lang="en-US" sz="2700" smtClean="0">
                <a:solidFill>
                  <a:srgbClr val="0070C0"/>
                </a:solidFill>
              </a:rPr>
              <a:t> Phases and isospin</a:t>
            </a:r>
          </a:p>
        </p:txBody>
      </p:sp>
      <p:pic>
        <p:nvPicPr>
          <p:cNvPr id="23554" name="Picture 2" descr="C:\Users\ron\Pictures\isospin.png"/>
          <p:cNvPicPr>
            <a:picLocks noChangeAspect="1" noChangeArrowheads="1"/>
          </p:cNvPicPr>
          <p:nvPr/>
        </p:nvPicPr>
        <p:blipFill>
          <a:blip r:embed="rId2"/>
          <a:srcRect/>
          <a:stretch>
            <a:fillRect/>
          </a:stretch>
        </p:blipFill>
        <p:spPr bwMode="auto">
          <a:xfrm>
            <a:off x="3048000" y="2895600"/>
            <a:ext cx="5772150" cy="3590925"/>
          </a:xfrm>
          <a:prstGeom prst="rect">
            <a:avLst/>
          </a:prstGeom>
          <a:noFill/>
          <a:ln w="9525">
            <a:noFill/>
            <a:miter lim="800000"/>
            <a:headEnd/>
            <a:tailEnd/>
          </a:ln>
        </p:spPr>
      </p:pic>
      <p:sp>
        <p:nvSpPr>
          <p:cNvPr id="23555" name="TextBox 7"/>
          <p:cNvSpPr txBox="1">
            <a:spLocks noChangeArrowheads="1"/>
          </p:cNvSpPr>
          <p:nvPr/>
        </p:nvSpPr>
        <p:spPr bwMode="auto">
          <a:xfrm>
            <a:off x="152400" y="2667000"/>
            <a:ext cx="2971800" cy="1200329"/>
          </a:xfrm>
          <a:prstGeom prst="rect">
            <a:avLst/>
          </a:prstGeom>
          <a:noFill/>
          <a:ln w="9525">
            <a:noFill/>
            <a:miter lim="800000"/>
            <a:headEnd/>
            <a:tailEnd/>
          </a:ln>
        </p:spPr>
        <p:txBody>
          <a:bodyPr wrap="square">
            <a:spAutoFit/>
          </a:bodyPr>
          <a:lstStyle/>
          <a:p>
            <a:pPr defTabSz="914400"/>
            <a:r>
              <a:rPr lang="en-US" dirty="0" smtClean="0">
                <a:latin typeface="Constantia" pitchFamily="18" charset="0"/>
              </a:rPr>
              <a:t>For </a:t>
            </a:r>
            <a:r>
              <a:rPr lang="el-GR" dirty="0" smtClean="0"/>
              <a:t>π</a:t>
            </a:r>
            <a:r>
              <a:rPr lang="en-US" baseline="30000" dirty="0" smtClean="0"/>
              <a:t>-</a:t>
            </a:r>
            <a:r>
              <a:rPr lang="en-US" dirty="0" smtClean="0"/>
              <a:t>N scattering</a:t>
            </a:r>
            <a:endParaRPr lang="en-US" dirty="0" smtClean="0">
              <a:latin typeface="Constantia" pitchFamily="18" charset="0"/>
            </a:endParaRPr>
          </a:p>
          <a:p>
            <a:pPr defTabSz="914400"/>
            <a:r>
              <a:rPr lang="en-US" dirty="0" smtClean="0">
                <a:latin typeface="Constantia" pitchFamily="18" charset="0"/>
              </a:rPr>
              <a:t>3 </a:t>
            </a:r>
            <a:r>
              <a:rPr lang="en-US" dirty="0">
                <a:latin typeface="Constantia" pitchFamily="18" charset="0"/>
              </a:rPr>
              <a:t>charge channels </a:t>
            </a:r>
          </a:p>
          <a:p>
            <a:pPr defTabSz="914400"/>
            <a:r>
              <a:rPr lang="en-US" dirty="0">
                <a:latin typeface="Constantia" pitchFamily="18" charset="0"/>
              </a:rPr>
              <a:t>2 </a:t>
            </a:r>
            <a:r>
              <a:rPr lang="en-US" dirty="0" err="1">
                <a:latin typeface="Constantia" pitchFamily="18" charset="0"/>
              </a:rPr>
              <a:t>isospin</a:t>
            </a:r>
            <a:r>
              <a:rPr lang="en-US" dirty="0">
                <a:latin typeface="Constantia" pitchFamily="18" charset="0"/>
              </a:rPr>
              <a:t> states</a:t>
            </a:r>
          </a:p>
          <a:p>
            <a:pPr defTabSz="914400"/>
            <a:r>
              <a:rPr lang="en-US" dirty="0">
                <a:latin typeface="Constantia" pitchFamily="18" charset="0"/>
              </a:rPr>
              <a:t> (triangle</a:t>
            </a:r>
            <a:r>
              <a:rPr lang="en-US" dirty="0" smtClean="0">
                <a:latin typeface="Constantia" pitchFamily="18" charset="0"/>
              </a:rPr>
              <a:t> equality)</a:t>
            </a:r>
            <a:endParaRPr lang="en-US" dirty="0">
              <a:latin typeface="Constantia" pitchFamily="18" charset="0"/>
            </a:endParaRPr>
          </a:p>
        </p:txBody>
      </p:sp>
      <p:sp>
        <p:nvSpPr>
          <p:cNvPr id="23556" name="TextBox 8"/>
          <p:cNvSpPr txBox="1">
            <a:spLocks noChangeArrowheads="1"/>
          </p:cNvSpPr>
          <p:nvPr/>
        </p:nvSpPr>
        <p:spPr bwMode="auto">
          <a:xfrm>
            <a:off x="152400" y="4572000"/>
            <a:ext cx="3429000" cy="1477328"/>
          </a:xfrm>
          <a:prstGeom prst="rect">
            <a:avLst/>
          </a:prstGeom>
          <a:noFill/>
          <a:ln w="9525">
            <a:noFill/>
            <a:miter lim="800000"/>
            <a:headEnd/>
            <a:tailEnd/>
          </a:ln>
        </p:spPr>
        <p:txBody>
          <a:bodyPr>
            <a:spAutoFit/>
          </a:bodyPr>
          <a:lstStyle/>
          <a:p>
            <a:pPr defTabSz="914400"/>
            <a:r>
              <a:rPr lang="en-US" dirty="0" smtClean="0">
                <a:latin typeface="Constantia" pitchFamily="18" charset="0"/>
              </a:rPr>
              <a:t>For </a:t>
            </a:r>
            <a:r>
              <a:rPr lang="en-US" dirty="0" err="1" smtClean="0">
                <a:latin typeface="Symbol"/>
              </a:rPr>
              <a:t>g</a:t>
            </a:r>
            <a:r>
              <a:rPr lang="en-US" dirty="0" err="1" smtClean="0">
                <a:latin typeface="Constantia" pitchFamily="18" charset="0"/>
              </a:rPr>
              <a:t>N</a:t>
            </a:r>
            <a:r>
              <a:rPr lang="en-US" dirty="0" smtClean="0">
                <a:latin typeface="Constantia" pitchFamily="18" charset="0"/>
              </a:rPr>
              <a:t> production</a:t>
            </a:r>
          </a:p>
          <a:p>
            <a:pPr defTabSz="914400"/>
            <a:r>
              <a:rPr lang="en-US" dirty="0" smtClean="0">
                <a:latin typeface="Constantia" pitchFamily="18" charset="0"/>
              </a:rPr>
              <a:t>4 </a:t>
            </a:r>
            <a:r>
              <a:rPr lang="en-US" dirty="0">
                <a:latin typeface="Constantia" pitchFamily="18" charset="0"/>
              </a:rPr>
              <a:t>charge channels</a:t>
            </a:r>
          </a:p>
          <a:p>
            <a:pPr defTabSz="914400"/>
            <a:r>
              <a:rPr lang="en-US" dirty="0">
                <a:latin typeface="Constantia" pitchFamily="18" charset="0"/>
              </a:rPr>
              <a:t>3 </a:t>
            </a:r>
            <a:r>
              <a:rPr lang="en-US" dirty="0" err="1">
                <a:latin typeface="Constantia" pitchFamily="18" charset="0"/>
              </a:rPr>
              <a:t>isospin</a:t>
            </a:r>
            <a:r>
              <a:rPr lang="en-US" dirty="0">
                <a:latin typeface="Constantia" pitchFamily="18" charset="0"/>
              </a:rPr>
              <a:t> states</a:t>
            </a:r>
            <a:endParaRPr lang="en-US" dirty="0" smtClean="0">
              <a:latin typeface="Constantia" pitchFamily="18" charset="0"/>
            </a:endParaRPr>
          </a:p>
          <a:p>
            <a:pPr defTabSz="914400"/>
            <a:r>
              <a:rPr lang="en-US" dirty="0" smtClean="0">
                <a:latin typeface="Constantia" pitchFamily="18" charset="0"/>
              </a:rPr>
              <a:t>(</a:t>
            </a:r>
            <a:r>
              <a:rPr lang="en-US" dirty="0">
                <a:latin typeface="Constantia" pitchFamily="18" charset="0"/>
              </a:rPr>
              <a:t>quadrilateral relation</a:t>
            </a:r>
            <a:r>
              <a:rPr lang="en-US" dirty="0" smtClean="0">
                <a:latin typeface="Constantia" pitchFamily="18" charset="0"/>
              </a:rPr>
              <a:t>)</a:t>
            </a:r>
          </a:p>
          <a:p>
            <a:pPr defTabSz="914400"/>
            <a:r>
              <a:rPr lang="en-US" dirty="0" smtClean="0">
                <a:latin typeface="Constantia" pitchFamily="18" charset="0"/>
              </a:rPr>
              <a:t>(ambiguity) </a:t>
            </a:r>
            <a:endParaRPr lang="en-US" dirty="0">
              <a:latin typeface="Constantia" pitchFamily="18" charset="0"/>
            </a:endParaRPr>
          </a:p>
        </p:txBody>
      </p:sp>
      <p:sp>
        <p:nvSpPr>
          <p:cNvPr id="6" name="TextBox 5"/>
          <p:cNvSpPr txBox="1">
            <a:spLocks noChangeArrowheads="1"/>
          </p:cNvSpPr>
          <p:nvPr/>
        </p:nvSpPr>
        <p:spPr bwMode="auto">
          <a:xfrm>
            <a:off x="5410200" y="1828800"/>
            <a:ext cx="3505200" cy="369888"/>
          </a:xfrm>
          <a:prstGeom prst="rect">
            <a:avLst/>
          </a:prstGeom>
          <a:noFill/>
          <a:ln w="9525">
            <a:noFill/>
            <a:miter lim="800000"/>
            <a:headEnd/>
            <a:tailEnd/>
          </a:ln>
        </p:spPr>
        <p:txBody>
          <a:bodyPr>
            <a:spAutoFit/>
          </a:bodyPr>
          <a:lstStyle/>
          <a:p>
            <a:pPr defTabSz="914400"/>
            <a:r>
              <a:rPr lang="en-US" dirty="0">
                <a:latin typeface="Constantia" pitchFamily="18" charset="0"/>
              </a:rPr>
              <a:t> </a:t>
            </a:r>
            <a:r>
              <a:rPr lang="el-GR" dirty="0"/>
              <a:t>π</a:t>
            </a:r>
            <a:r>
              <a:rPr lang="en-US" baseline="30000" dirty="0"/>
              <a:t>-</a:t>
            </a:r>
            <a:r>
              <a:rPr lang="en-US" dirty="0" err="1"/>
              <a:t>p</a:t>
            </a:r>
            <a:r>
              <a:rPr lang="en-US" dirty="0"/>
              <a:t> +</a:t>
            </a:r>
            <a:r>
              <a:rPr lang="el-GR" dirty="0"/>
              <a:t> </a:t>
            </a:r>
            <a:r>
              <a:rPr lang="en-US" b="1" dirty="0"/>
              <a:t>√</a:t>
            </a:r>
            <a:r>
              <a:rPr lang="en-US" dirty="0"/>
              <a:t>2 </a:t>
            </a:r>
            <a:r>
              <a:rPr lang="el-GR" dirty="0"/>
              <a:t>π</a:t>
            </a:r>
            <a:r>
              <a:rPr lang="en-US" baseline="30000" dirty="0"/>
              <a:t>0</a:t>
            </a:r>
            <a:r>
              <a:rPr lang="en-US" dirty="0"/>
              <a:t>n = </a:t>
            </a:r>
            <a:r>
              <a:rPr lang="el-GR" dirty="0"/>
              <a:t>π</a:t>
            </a:r>
            <a:r>
              <a:rPr lang="en-US" baseline="30000" dirty="0"/>
              <a:t>+</a:t>
            </a:r>
            <a:r>
              <a:rPr lang="en-US" dirty="0" err="1"/>
              <a:t>p</a:t>
            </a:r>
            <a:r>
              <a:rPr lang="en-US" dirty="0"/>
              <a:t> </a:t>
            </a:r>
            <a:endParaRPr lang="en-US" dirty="0">
              <a:latin typeface="Constantia" pitchFamily="18" charset="0"/>
            </a:endParaRPr>
          </a:p>
        </p:txBody>
      </p:sp>
      <p:sp>
        <p:nvSpPr>
          <p:cNvPr id="23558" name="TextBox 6"/>
          <p:cNvSpPr txBox="1">
            <a:spLocks noChangeArrowheads="1"/>
          </p:cNvSpPr>
          <p:nvPr/>
        </p:nvSpPr>
        <p:spPr bwMode="auto">
          <a:xfrm>
            <a:off x="5943600" y="4572000"/>
            <a:ext cx="2209800" cy="381000"/>
          </a:xfrm>
          <a:prstGeom prst="rect">
            <a:avLst/>
          </a:prstGeom>
          <a:noFill/>
          <a:ln w="9525">
            <a:noFill/>
            <a:miter lim="800000"/>
            <a:headEnd/>
            <a:tailEnd/>
          </a:ln>
        </p:spPr>
        <p:txBody>
          <a:bodyPr>
            <a:spAutoFit/>
          </a:bodyPr>
          <a:lstStyle/>
          <a:p>
            <a:pPr defTabSz="914400"/>
            <a:r>
              <a:rPr lang="en-US">
                <a:latin typeface="Constantia" pitchFamily="18" charset="0"/>
              </a:rPr>
              <a:t>  </a:t>
            </a:r>
          </a:p>
        </p:txBody>
      </p:sp>
      <p:sp>
        <p:nvSpPr>
          <p:cNvPr id="10" name="TextBox 9"/>
          <p:cNvSpPr txBox="1">
            <a:spLocks noChangeArrowheads="1"/>
          </p:cNvSpPr>
          <p:nvPr/>
        </p:nvSpPr>
        <p:spPr bwMode="auto">
          <a:xfrm>
            <a:off x="4953000" y="4495800"/>
            <a:ext cx="3886200" cy="369888"/>
          </a:xfrm>
          <a:prstGeom prst="rect">
            <a:avLst/>
          </a:prstGeom>
          <a:noFill/>
          <a:ln w="9525">
            <a:noFill/>
            <a:miter lim="800000"/>
            <a:headEnd/>
            <a:tailEnd/>
          </a:ln>
        </p:spPr>
        <p:txBody>
          <a:bodyPr>
            <a:spAutoFit/>
          </a:bodyPr>
          <a:lstStyle/>
          <a:p>
            <a:pPr defTabSz="914400"/>
            <a:r>
              <a:rPr lang="en-US" b="1" dirty="0"/>
              <a:t>√</a:t>
            </a:r>
            <a:r>
              <a:rPr lang="en-US" dirty="0"/>
              <a:t>2 </a:t>
            </a:r>
            <a:r>
              <a:rPr lang="el-GR" dirty="0"/>
              <a:t>π</a:t>
            </a:r>
            <a:r>
              <a:rPr lang="en-US" baseline="30000" dirty="0"/>
              <a:t>0</a:t>
            </a:r>
            <a:r>
              <a:rPr lang="en-US" dirty="0"/>
              <a:t>n + </a:t>
            </a:r>
            <a:r>
              <a:rPr lang="el-GR" dirty="0"/>
              <a:t>π</a:t>
            </a:r>
            <a:r>
              <a:rPr lang="en-US" baseline="30000" dirty="0"/>
              <a:t>+</a:t>
            </a:r>
            <a:r>
              <a:rPr lang="en-US" dirty="0" err="1"/>
              <a:t>n</a:t>
            </a:r>
            <a:r>
              <a:rPr lang="en-US" dirty="0"/>
              <a:t> + </a:t>
            </a:r>
            <a:r>
              <a:rPr lang="el-GR" dirty="0"/>
              <a:t>π</a:t>
            </a:r>
            <a:r>
              <a:rPr lang="en-US" baseline="30000" dirty="0"/>
              <a:t>-</a:t>
            </a:r>
            <a:r>
              <a:rPr lang="en-US" dirty="0" err="1"/>
              <a:t>p</a:t>
            </a:r>
            <a:r>
              <a:rPr lang="en-US" dirty="0"/>
              <a:t> = </a:t>
            </a:r>
            <a:r>
              <a:rPr lang="en-US" b="1" dirty="0"/>
              <a:t>√</a:t>
            </a:r>
            <a:r>
              <a:rPr lang="en-US" dirty="0"/>
              <a:t>2 </a:t>
            </a:r>
            <a:r>
              <a:rPr lang="el-GR" dirty="0"/>
              <a:t>π</a:t>
            </a:r>
            <a:r>
              <a:rPr lang="en-US" baseline="30000" dirty="0"/>
              <a:t>0</a:t>
            </a:r>
            <a:r>
              <a:rPr lang="en-US" dirty="0"/>
              <a:t>p      </a:t>
            </a:r>
            <a:endParaRPr lang="en-US" dirty="0">
              <a:latin typeface="Constantia" pitchFamily="18" charset="0"/>
            </a:endParaRPr>
          </a:p>
        </p:txBody>
      </p:sp>
      <p:sp>
        <p:nvSpPr>
          <p:cNvPr id="23560" name="Rectangle 11"/>
          <p:cNvSpPr>
            <a:spLocks/>
          </p:cNvSpPr>
          <p:nvPr/>
        </p:nvSpPr>
        <p:spPr bwMode="auto">
          <a:xfrm>
            <a:off x="295275" y="412750"/>
            <a:ext cx="2503488" cy="639763"/>
          </a:xfrm>
          <a:prstGeom prst="rect">
            <a:avLst/>
          </a:prstGeom>
          <a:noFill/>
          <a:ln w="9525">
            <a:noFill/>
            <a:miter lim="800000"/>
            <a:headEnd/>
            <a:tailEnd/>
          </a:ln>
        </p:spPr>
        <p:txBody>
          <a:bodyPr anchor="ctr"/>
          <a:lstStyle/>
          <a:p>
            <a:pPr algn="ctr" eaLnBrk="0" hangingPunct="0"/>
            <a:r>
              <a:rPr lang="en-US" sz="1600" dirty="0">
                <a:latin typeface="Calibri" pitchFamily="34" charset="0"/>
              </a:rPr>
              <a:t>From Ron </a:t>
            </a:r>
            <a:r>
              <a:rPr lang="en-US" sz="1600" dirty="0" smtClean="0">
                <a:latin typeface="Calibri" pitchFamily="34" charset="0"/>
              </a:rPr>
              <a:t>Workman’s talk at NSTAR 2011</a:t>
            </a:r>
            <a:endParaRPr lang="en-US" sz="1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1+#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1+#ppt_w/2"/>
                                          </p:val>
                                        </p:tav>
                                        <p:tav tm="100000">
                                          <p:val>
                                            <p:strVal val="#ppt_x"/>
                                          </p:val>
                                        </p:tav>
                                      </p:tavLst>
                                    </p:anim>
                                    <p:anim calcmode="lin" valueType="num">
                                      <p:cBhvr additive="base">
                                        <p:cTn id="14"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val 1"/>
          <p:cNvSpPr/>
          <p:nvPr/>
        </p:nvSpPr>
        <p:spPr>
          <a:xfrm>
            <a:off x="2819400" y="1219200"/>
            <a:ext cx="3048000" cy="289560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p>
        </p:txBody>
      </p:sp>
      <p:cxnSp>
        <p:nvCxnSpPr>
          <p:cNvPr id="4" name="Straight Connector 3"/>
          <p:cNvCxnSpPr/>
          <p:nvPr/>
        </p:nvCxnSpPr>
        <p:spPr>
          <a:xfrm flipV="1">
            <a:off x="838200" y="762000"/>
            <a:ext cx="4191000" cy="3124200"/>
          </a:xfrm>
          <a:prstGeom prst="line">
            <a:avLst/>
          </a:prstGeom>
          <a:ln>
            <a:solidFill>
              <a:srgbClr val="0070C0"/>
            </a:solidFill>
          </a:ln>
        </p:spPr>
        <p:style>
          <a:lnRef idx="2">
            <a:schemeClr val="dk1"/>
          </a:lnRef>
          <a:fillRef idx="0">
            <a:schemeClr val="dk1"/>
          </a:fillRef>
          <a:effectRef idx="1">
            <a:schemeClr val="dk1"/>
          </a:effectRef>
          <a:fontRef idx="minor">
            <a:schemeClr val="tx1"/>
          </a:fontRef>
        </p:style>
      </p:cxnSp>
      <p:cxnSp>
        <p:nvCxnSpPr>
          <p:cNvPr id="6" name="Straight Arrow Connector 5"/>
          <p:cNvCxnSpPr/>
          <p:nvPr/>
        </p:nvCxnSpPr>
        <p:spPr>
          <a:xfrm flipV="1">
            <a:off x="838200" y="2590800"/>
            <a:ext cx="3505200" cy="1295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rot="10800000">
            <a:off x="2819400" y="2438400"/>
            <a:ext cx="14478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a:endCxn id="2" idx="0"/>
          </p:cNvCxnSpPr>
          <p:nvPr/>
        </p:nvCxnSpPr>
        <p:spPr>
          <a:xfrm rot="5400000" flipH="1" flipV="1">
            <a:off x="3657601" y="1905000"/>
            <a:ext cx="1371600" cy="317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4582" name="TextBox 16"/>
          <p:cNvSpPr txBox="1">
            <a:spLocks noChangeArrowheads="1"/>
          </p:cNvSpPr>
          <p:nvPr/>
        </p:nvSpPr>
        <p:spPr bwMode="auto">
          <a:xfrm>
            <a:off x="1676400" y="3581400"/>
            <a:ext cx="609600" cy="369888"/>
          </a:xfrm>
          <a:prstGeom prst="rect">
            <a:avLst/>
          </a:prstGeom>
          <a:noFill/>
          <a:ln w="9525">
            <a:noFill/>
            <a:miter lim="800000"/>
            <a:headEnd/>
            <a:tailEnd/>
          </a:ln>
        </p:spPr>
        <p:txBody>
          <a:bodyPr>
            <a:spAutoFit/>
          </a:bodyPr>
          <a:lstStyle/>
          <a:p>
            <a:pPr defTabSz="914400"/>
            <a:r>
              <a:rPr lang="en-US" baseline="30000"/>
              <a:t> </a:t>
            </a:r>
            <a:r>
              <a:rPr lang="el-GR"/>
              <a:t>π</a:t>
            </a:r>
            <a:r>
              <a:rPr lang="en-US" baseline="30000"/>
              <a:t>+</a:t>
            </a:r>
            <a:r>
              <a:rPr lang="en-US"/>
              <a:t>n</a:t>
            </a:r>
            <a:endParaRPr lang="en-US">
              <a:latin typeface="Constantia" pitchFamily="18" charset="0"/>
            </a:endParaRPr>
          </a:p>
        </p:txBody>
      </p:sp>
      <p:sp>
        <p:nvSpPr>
          <p:cNvPr id="24583" name="TextBox 17"/>
          <p:cNvSpPr txBox="1">
            <a:spLocks noChangeArrowheads="1"/>
          </p:cNvSpPr>
          <p:nvPr/>
        </p:nvSpPr>
        <p:spPr bwMode="auto">
          <a:xfrm>
            <a:off x="4343400" y="1676400"/>
            <a:ext cx="838200" cy="369888"/>
          </a:xfrm>
          <a:prstGeom prst="rect">
            <a:avLst/>
          </a:prstGeom>
          <a:noFill/>
          <a:ln w="9525">
            <a:noFill/>
            <a:miter lim="800000"/>
            <a:headEnd/>
            <a:tailEnd/>
          </a:ln>
        </p:spPr>
        <p:txBody>
          <a:bodyPr>
            <a:spAutoFit/>
          </a:bodyPr>
          <a:lstStyle/>
          <a:p>
            <a:pPr defTabSz="914400"/>
            <a:r>
              <a:rPr lang="en-US" baseline="30000"/>
              <a:t> </a:t>
            </a:r>
            <a:r>
              <a:rPr lang="el-GR"/>
              <a:t>π</a:t>
            </a:r>
            <a:r>
              <a:rPr lang="en-US" baseline="30000"/>
              <a:t>0</a:t>
            </a:r>
            <a:r>
              <a:rPr lang="en-US"/>
              <a:t>p</a:t>
            </a:r>
            <a:endParaRPr lang="en-US">
              <a:latin typeface="Constantia" pitchFamily="18" charset="0"/>
            </a:endParaRPr>
          </a:p>
        </p:txBody>
      </p:sp>
      <p:sp>
        <p:nvSpPr>
          <p:cNvPr id="24584" name="TextBox 18"/>
          <p:cNvSpPr txBox="1">
            <a:spLocks noChangeArrowheads="1"/>
          </p:cNvSpPr>
          <p:nvPr/>
        </p:nvSpPr>
        <p:spPr bwMode="auto">
          <a:xfrm>
            <a:off x="838200" y="3124200"/>
            <a:ext cx="914400" cy="369888"/>
          </a:xfrm>
          <a:prstGeom prst="rect">
            <a:avLst/>
          </a:prstGeom>
          <a:noFill/>
          <a:ln w="9525">
            <a:noFill/>
            <a:miter lim="800000"/>
            <a:headEnd/>
            <a:tailEnd/>
          </a:ln>
        </p:spPr>
        <p:txBody>
          <a:bodyPr>
            <a:spAutoFit/>
          </a:bodyPr>
          <a:lstStyle/>
          <a:p>
            <a:pPr defTabSz="914400"/>
            <a:r>
              <a:rPr lang="en-US">
                <a:latin typeface="Constantia" pitchFamily="18" charset="0"/>
              </a:rPr>
              <a:t>I=3/2</a:t>
            </a:r>
          </a:p>
        </p:txBody>
      </p:sp>
      <p:sp>
        <p:nvSpPr>
          <p:cNvPr id="24585" name="TextBox 19"/>
          <p:cNvSpPr txBox="1">
            <a:spLocks noChangeArrowheads="1"/>
          </p:cNvSpPr>
          <p:nvPr/>
        </p:nvSpPr>
        <p:spPr bwMode="auto">
          <a:xfrm>
            <a:off x="6400800" y="850900"/>
            <a:ext cx="2362200" cy="366713"/>
          </a:xfrm>
          <a:prstGeom prst="rect">
            <a:avLst/>
          </a:prstGeom>
          <a:noFill/>
          <a:ln w="9525">
            <a:noFill/>
            <a:miter lim="800000"/>
            <a:headEnd/>
            <a:tailEnd/>
          </a:ln>
        </p:spPr>
        <p:txBody>
          <a:bodyPr>
            <a:spAutoFit/>
          </a:bodyPr>
          <a:lstStyle/>
          <a:p>
            <a:pPr defTabSz="914400"/>
            <a:r>
              <a:rPr lang="en-US">
                <a:latin typeface="Constantia" pitchFamily="18" charset="0"/>
              </a:rPr>
              <a:t>Fixing overall phases</a:t>
            </a:r>
          </a:p>
        </p:txBody>
      </p:sp>
      <p:sp>
        <p:nvSpPr>
          <p:cNvPr id="24586" name="TextBox 11"/>
          <p:cNvSpPr txBox="1">
            <a:spLocks noChangeArrowheads="1"/>
          </p:cNvSpPr>
          <p:nvPr/>
        </p:nvSpPr>
        <p:spPr bwMode="auto">
          <a:xfrm>
            <a:off x="5867400" y="3494088"/>
            <a:ext cx="2570163" cy="366712"/>
          </a:xfrm>
          <a:prstGeom prst="rect">
            <a:avLst/>
          </a:prstGeom>
          <a:noFill/>
          <a:ln w="9525">
            <a:noFill/>
            <a:miter lim="800000"/>
            <a:headEnd/>
            <a:tailEnd/>
          </a:ln>
        </p:spPr>
        <p:txBody>
          <a:bodyPr>
            <a:spAutoFit/>
          </a:bodyPr>
          <a:lstStyle/>
          <a:p>
            <a:pPr defTabSz="914400"/>
            <a:r>
              <a:rPr lang="el-GR">
                <a:latin typeface="Constantia" pitchFamily="18" charset="0"/>
              </a:rPr>
              <a:t>π</a:t>
            </a:r>
            <a:r>
              <a:rPr lang="en-US">
                <a:latin typeface="Constantia" pitchFamily="18" charset="0"/>
              </a:rPr>
              <a:t> </a:t>
            </a:r>
            <a:r>
              <a:rPr lang="en-US" baseline="30000">
                <a:latin typeface="Constantia" pitchFamily="18" charset="0"/>
              </a:rPr>
              <a:t>+</a:t>
            </a:r>
            <a:r>
              <a:rPr lang="en-US">
                <a:latin typeface="Constantia" pitchFamily="18" charset="0"/>
              </a:rPr>
              <a:t>n phase fixed</a:t>
            </a:r>
          </a:p>
        </p:txBody>
      </p:sp>
      <p:pic>
        <p:nvPicPr>
          <p:cNvPr id="24587" name="Picture 14" descr="iso.png"/>
          <p:cNvPicPr>
            <a:picLocks noChangeAspect="1"/>
          </p:cNvPicPr>
          <p:nvPr/>
        </p:nvPicPr>
        <p:blipFill>
          <a:blip r:embed="rId2"/>
          <a:srcRect l="30655" t="57007" r="27429" b="34204"/>
          <a:stretch>
            <a:fillRect/>
          </a:stretch>
        </p:blipFill>
        <p:spPr bwMode="auto">
          <a:xfrm>
            <a:off x="685800" y="990600"/>
            <a:ext cx="2030413" cy="603250"/>
          </a:xfrm>
          <a:prstGeom prst="rect">
            <a:avLst/>
          </a:prstGeom>
          <a:noFill/>
          <a:ln w="9525">
            <a:noFill/>
            <a:miter lim="800000"/>
            <a:headEnd/>
            <a:tailEnd/>
          </a:ln>
        </p:spPr>
      </p:pic>
      <p:sp>
        <p:nvSpPr>
          <p:cNvPr id="24588" name="TextBox 20"/>
          <p:cNvSpPr txBox="1">
            <a:spLocks noChangeArrowheads="1"/>
          </p:cNvSpPr>
          <p:nvPr/>
        </p:nvSpPr>
        <p:spPr bwMode="auto">
          <a:xfrm>
            <a:off x="5459413" y="4114800"/>
            <a:ext cx="3303587" cy="336550"/>
          </a:xfrm>
          <a:prstGeom prst="rect">
            <a:avLst/>
          </a:prstGeom>
          <a:noFill/>
          <a:ln w="9525">
            <a:noFill/>
            <a:miter lim="800000"/>
            <a:headEnd/>
            <a:tailEnd/>
          </a:ln>
        </p:spPr>
        <p:txBody>
          <a:bodyPr>
            <a:spAutoFit/>
          </a:bodyPr>
          <a:lstStyle/>
          <a:p>
            <a:pPr defTabSz="914400"/>
            <a:r>
              <a:rPr lang="en-US" sz="1600" dirty="0">
                <a:solidFill>
                  <a:srgbClr val="00B050"/>
                </a:solidFill>
                <a:latin typeface="Constantia" pitchFamily="18" charset="0"/>
              </a:rPr>
              <a:t>[ by ‘known’ high-L  part (real) ]</a:t>
            </a:r>
          </a:p>
        </p:txBody>
      </p:sp>
      <p:sp>
        <p:nvSpPr>
          <p:cNvPr id="24589" name="Rectangle 18"/>
          <p:cNvSpPr>
            <a:spLocks/>
          </p:cNvSpPr>
          <p:nvPr/>
        </p:nvSpPr>
        <p:spPr bwMode="auto">
          <a:xfrm>
            <a:off x="6278563" y="6126163"/>
            <a:ext cx="2503487" cy="639762"/>
          </a:xfrm>
          <a:prstGeom prst="rect">
            <a:avLst/>
          </a:prstGeom>
          <a:noFill/>
          <a:ln w="9525">
            <a:noFill/>
            <a:miter lim="800000"/>
            <a:headEnd/>
            <a:tailEnd/>
          </a:ln>
        </p:spPr>
        <p:txBody>
          <a:bodyPr anchor="ctr"/>
          <a:lstStyle/>
          <a:p>
            <a:pPr algn="ctr" eaLnBrk="0" hangingPunct="0"/>
            <a:r>
              <a:rPr lang="en-US" sz="1600">
                <a:latin typeface="Calibri" pitchFamily="34" charset="0"/>
              </a:rPr>
              <a:t>From Ron Workman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3" name="Straight Connector 2"/>
          <p:cNvCxnSpPr/>
          <p:nvPr/>
        </p:nvCxnSpPr>
        <p:spPr>
          <a:xfrm rot="5400000" flipH="1" flipV="1">
            <a:off x="1028700" y="1562100"/>
            <a:ext cx="4876800" cy="3886200"/>
          </a:xfrm>
          <a:prstGeom prst="line">
            <a:avLst/>
          </a:prstGeom>
          <a:ln>
            <a:solidFill>
              <a:srgbClr val="0070C0"/>
            </a:solidFill>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flipV="1">
            <a:off x="1524000" y="4419600"/>
            <a:ext cx="6096000" cy="1524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a:off x="1371600" y="2819400"/>
            <a:ext cx="24384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a:xfrm rot="16200000" flipH="1">
            <a:off x="838200" y="3352800"/>
            <a:ext cx="2057400" cy="990600"/>
          </a:xfrm>
          <a:prstGeom prst="straightConnector1">
            <a:avLst/>
          </a:prstGeom>
          <a:ln>
            <a:solidFill>
              <a:srgbClr val="FF0000"/>
            </a:solidFill>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rot="10800000">
            <a:off x="3810000" y="3048000"/>
            <a:ext cx="3733800" cy="1371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rot="16200000" flipV="1">
            <a:off x="4800600" y="1676400"/>
            <a:ext cx="3200400" cy="2286000"/>
          </a:xfrm>
          <a:prstGeom prst="straightConnector1">
            <a:avLst/>
          </a:prstGeom>
          <a:ln>
            <a:solidFill>
              <a:srgbClr val="FF0000"/>
            </a:solidFill>
            <a:tailEnd type="arrow"/>
          </a:ln>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rot="16200000" flipV="1">
            <a:off x="-114300" y="4305300"/>
            <a:ext cx="31242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5608" name="TextBox 23"/>
          <p:cNvSpPr txBox="1">
            <a:spLocks noChangeArrowheads="1"/>
          </p:cNvSpPr>
          <p:nvPr/>
        </p:nvSpPr>
        <p:spPr bwMode="auto">
          <a:xfrm>
            <a:off x="5410200" y="762000"/>
            <a:ext cx="762000" cy="369888"/>
          </a:xfrm>
          <a:prstGeom prst="rect">
            <a:avLst/>
          </a:prstGeom>
          <a:noFill/>
          <a:ln w="9525">
            <a:noFill/>
            <a:miter lim="800000"/>
            <a:headEnd/>
            <a:tailEnd/>
          </a:ln>
        </p:spPr>
        <p:txBody>
          <a:bodyPr>
            <a:spAutoFit/>
          </a:bodyPr>
          <a:lstStyle/>
          <a:p>
            <a:pPr defTabSz="914400"/>
            <a:r>
              <a:rPr lang="en-US">
                <a:latin typeface="Constantia" pitchFamily="18" charset="0"/>
              </a:rPr>
              <a:t>I=3/2</a:t>
            </a:r>
          </a:p>
        </p:txBody>
      </p:sp>
      <p:sp>
        <p:nvSpPr>
          <p:cNvPr id="25609" name="TextBox 24"/>
          <p:cNvSpPr txBox="1">
            <a:spLocks noChangeArrowheads="1"/>
          </p:cNvSpPr>
          <p:nvPr/>
        </p:nvSpPr>
        <p:spPr bwMode="auto">
          <a:xfrm>
            <a:off x="838200" y="4724400"/>
            <a:ext cx="838200" cy="369888"/>
          </a:xfrm>
          <a:prstGeom prst="rect">
            <a:avLst/>
          </a:prstGeom>
          <a:noFill/>
          <a:ln w="9525">
            <a:noFill/>
            <a:miter lim="800000"/>
            <a:headEnd/>
            <a:tailEnd/>
          </a:ln>
        </p:spPr>
        <p:txBody>
          <a:bodyPr>
            <a:spAutoFit/>
          </a:bodyPr>
          <a:lstStyle/>
          <a:p>
            <a:pPr defTabSz="914400"/>
            <a:r>
              <a:rPr lang="el-GR"/>
              <a:t>π</a:t>
            </a:r>
            <a:r>
              <a:rPr lang="en-US" baseline="30000"/>
              <a:t>+</a:t>
            </a:r>
            <a:r>
              <a:rPr lang="en-US"/>
              <a:t> n</a:t>
            </a:r>
            <a:endParaRPr lang="en-US">
              <a:latin typeface="Constantia" pitchFamily="18" charset="0"/>
            </a:endParaRPr>
          </a:p>
        </p:txBody>
      </p:sp>
      <p:sp>
        <p:nvSpPr>
          <p:cNvPr id="25610" name="TextBox 26"/>
          <p:cNvSpPr txBox="1">
            <a:spLocks noChangeArrowheads="1"/>
          </p:cNvSpPr>
          <p:nvPr/>
        </p:nvSpPr>
        <p:spPr bwMode="auto">
          <a:xfrm>
            <a:off x="2057400" y="2514600"/>
            <a:ext cx="914400" cy="369888"/>
          </a:xfrm>
          <a:prstGeom prst="rect">
            <a:avLst/>
          </a:prstGeom>
          <a:noFill/>
          <a:ln w="9525">
            <a:noFill/>
            <a:miter lim="800000"/>
            <a:headEnd/>
            <a:tailEnd/>
          </a:ln>
        </p:spPr>
        <p:txBody>
          <a:bodyPr>
            <a:spAutoFit/>
          </a:bodyPr>
          <a:lstStyle/>
          <a:p>
            <a:pPr defTabSz="914400"/>
            <a:r>
              <a:rPr lang="el-GR"/>
              <a:t>π</a:t>
            </a:r>
            <a:r>
              <a:rPr lang="en-US" baseline="30000"/>
              <a:t>0</a:t>
            </a:r>
            <a:r>
              <a:rPr lang="en-US"/>
              <a:t> p</a:t>
            </a:r>
            <a:endParaRPr lang="en-US">
              <a:latin typeface="Constantia" pitchFamily="18" charset="0"/>
            </a:endParaRPr>
          </a:p>
        </p:txBody>
      </p:sp>
      <p:sp>
        <p:nvSpPr>
          <p:cNvPr id="25611" name="TextBox 27"/>
          <p:cNvSpPr txBox="1">
            <a:spLocks noChangeArrowheads="1"/>
          </p:cNvSpPr>
          <p:nvPr/>
        </p:nvSpPr>
        <p:spPr bwMode="auto">
          <a:xfrm>
            <a:off x="5181600" y="3276600"/>
            <a:ext cx="685800" cy="369888"/>
          </a:xfrm>
          <a:prstGeom prst="rect">
            <a:avLst/>
          </a:prstGeom>
          <a:noFill/>
          <a:ln w="9525">
            <a:noFill/>
            <a:miter lim="800000"/>
            <a:headEnd/>
            <a:tailEnd/>
          </a:ln>
        </p:spPr>
        <p:txBody>
          <a:bodyPr>
            <a:spAutoFit/>
          </a:bodyPr>
          <a:lstStyle/>
          <a:p>
            <a:pPr defTabSz="914400"/>
            <a:r>
              <a:rPr lang="el-GR"/>
              <a:t>π</a:t>
            </a:r>
            <a:r>
              <a:rPr lang="en-US" baseline="30000"/>
              <a:t>0</a:t>
            </a:r>
            <a:r>
              <a:rPr lang="en-US"/>
              <a:t> n</a:t>
            </a:r>
            <a:endParaRPr lang="en-US">
              <a:latin typeface="Constantia" pitchFamily="18" charset="0"/>
            </a:endParaRPr>
          </a:p>
        </p:txBody>
      </p:sp>
      <p:sp>
        <p:nvSpPr>
          <p:cNvPr id="25612" name="TextBox 29"/>
          <p:cNvSpPr txBox="1">
            <a:spLocks noChangeArrowheads="1"/>
          </p:cNvSpPr>
          <p:nvPr/>
        </p:nvSpPr>
        <p:spPr bwMode="auto">
          <a:xfrm>
            <a:off x="4191000" y="5334000"/>
            <a:ext cx="685800" cy="381000"/>
          </a:xfrm>
          <a:prstGeom prst="rect">
            <a:avLst/>
          </a:prstGeom>
          <a:noFill/>
          <a:ln w="9525">
            <a:noFill/>
            <a:miter lim="800000"/>
            <a:headEnd/>
            <a:tailEnd/>
          </a:ln>
        </p:spPr>
        <p:txBody>
          <a:bodyPr>
            <a:spAutoFit/>
          </a:bodyPr>
          <a:lstStyle/>
          <a:p>
            <a:pPr defTabSz="914400"/>
            <a:r>
              <a:rPr lang="el-GR"/>
              <a:t>π</a:t>
            </a:r>
            <a:r>
              <a:rPr lang="en-US" baseline="30000"/>
              <a:t>-</a:t>
            </a:r>
            <a:r>
              <a:rPr lang="en-US"/>
              <a:t> p</a:t>
            </a:r>
            <a:endParaRPr lang="en-US">
              <a:latin typeface="Constantia" pitchFamily="18" charset="0"/>
            </a:endParaRPr>
          </a:p>
        </p:txBody>
      </p:sp>
      <p:sp>
        <p:nvSpPr>
          <p:cNvPr id="25613" name="TextBox 30"/>
          <p:cNvSpPr txBox="1">
            <a:spLocks noChangeArrowheads="1"/>
          </p:cNvSpPr>
          <p:nvPr/>
        </p:nvSpPr>
        <p:spPr bwMode="auto">
          <a:xfrm>
            <a:off x="228600" y="1143000"/>
            <a:ext cx="3581400" cy="369888"/>
          </a:xfrm>
          <a:prstGeom prst="rect">
            <a:avLst/>
          </a:prstGeom>
          <a:noFill/>
          <a:ln w="9525">
            <a:noFill/>
            <a:miter lim="800000"/>
            <a:headEnd/>
            <a:tailEnd/>
          </a:ln>
        </p:spPr>
        <p:txBody>
          <a:bodyPr>
            <a:spAutoFit/>
          </a:bodyPr>
          <a:lstStyle/>
          <a:p>
            <a:pPr defTabSz="914400"/>
            <a:r>
              <a:rPr lang="el-GR">
                <a:latin typeface="Constantia" pitchFamily="18" charset="0"/>
              </a:rPr>
              <a:t>π</a:t>
            </a:r>
            <a:r>
              <a:rPr lang="en-US" baseline="30000">
                <a:latin typeface="Constantia" pitchFamily="18" charset="0"/>
              </a:rPr>
              <a:t>+</a:t>
            </a:r>
            <a:r>
              <a:rPr lang="en-US">
                <a:latin typeface="Constantia" pitchFamily="18" charset="0"/>
              </a:rPr>
              <a:t> n </a:t>
            </a:r>
            <a:r>
              <a:rPr lang="en-US">
                <a:solidFill>
                  <a:srgbClr val="00B050"/>
                </a:solidFill>
                <a:latin typeface="Constantia" pitchFamily="18" charset="0"/>
              </a:rPr>
              <a:t>and</a:t>
            </a:r>
            <a:r>
              <a:rPr lang="en-US">
                <a:latin typeface="Constantia" pitchFamily="18" charset="0"/>
              </a:rPr>
              <a:t> </a:t>
            </a:r>
            <a:r>
              <a:rPr lang="el-GR">
                <a:latin typeface="Constantia" pitchFamily="18" charset="0"/>
              </a:rPr>
              <a:t>π</a:t>
            </a:r>
            <a:r>
              <a:rPr lang="en-US" baseline="30000">
                <a:latin typeface="Constantia" pitchFamily="18" charset="0"/>
              </a:rPr>
              <a:t>- </a:t>
            </a:r>
            <a:r>
              <a:rPr lang="en-US">
                <a:latin typeface="Constantia" pitchFamily="18" charset="0"/>
              </a:rPr>
              <a:t>p phases fixed</a:t>
            </a:r>
          </a:p>
        </p:txBody>
      </p:sp>
      <p:sp>
        <p:nvSpPr>
          <p:cNvPr id="25614" name="TextBox 20"/>
          <p:cNvSpPr txBox="1">
            <a:spLocks noChangeArrowheads="1"/>
          </p:cNvSpPr>
          <p:nvPr/>
        </p:nvSpPr>
        <p:spPr bwMode="auto">
          <a:xfrm>
            <a:off x="228600" y="1717675"/>
            <a:ext cx="3303588" cy="336550"/>
          </a:xfrm>
          <a:prstGeom prst="rect">
            <a:avLst/>
          </a:prstGeom>
          <a:noFill/>
          <a:ln w="9525">
            <a:noFill/>
            <a:miter lim="800000"/>
            <a:headEnd/>
            <a:tailEnd/>
          </a:ln>
        </p:spPr>
        <p:txBody>
          <a:bodyPr>
            <a:spAutoFit/>
          </a:bodyPr>
          <a:lstStyle/>
          <a:p>
            <a:pPr defTabSz="914400"/>
            <a:r>
              <a:rPr lang="en-US" sz="1600" dirty="0">
                <a:solidFill>
                  <a:srgbClr val="00B050"/>
                </a:solidFill>
                <a:latin typeface="Constantia" pitchFamily="18" charset="0"/>
              </a:rPr>
              <a:t>[ by measure proton and neutron ]</a:t>
            </a:r>
          </a:p>
        </p:txBody>
      </p:sp>
      <p:sp>
        <p:nvSpPr>
          <p:cNvPr id="25615" name="Rectangle 18"/>
          <p:cNvSpPr>
            <a:spLocks/>
          </p:cNvSpPr>
          <p:nvPr/>
        </p:nvSpPr>
        <p:spPr bwMode="auto">
          <a:xfrm>
            <a:off x="6278563" y="6126163"/>
            <a:ext cx="2503487" cy="639762"/>
          </a:xfrm>
          <a:prstGeom prst="rect">
            <a:avLst/>
          </a:prstGeom>
          <a:noFill/>
          <a:ln w="9525">
            <a:noFill/>
            <a:miter lim="800000"/>
            <a:headEnd/>
            <a:tailEnd/>
          </a:ln>
        </p:spPr>
        <p:txBody>
          <a:bodyPr anchor="ctr"/>
          <a:lstStyle/>
          <a:p>
            <a:pPr algn="ctr" eaLnBrk="0" hangingPunct="0"/>
            <a:r>
              <a:rPr lang="en-US" sz="1600">
                <a:latin typeface="Calibri" pitchFamily="34" charset="0"/>
              </a:rPr>
              <a:t>From Ron Workman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807" name="Rectangle 2"/>
          <p:cNvSpPr>
            <a:spLocks noGrp="1"/>
          </p:cNvSpPr>
          <p:nvPr>
            <p:ph type="title"/>
          </p:nvPr>
        </p:nvSpPr>
        <p:spPr>
          <a:xfrm>
            <a:off x="263525" y="274638"/>
            <a:ext cx="8616950" cy="639762"/>
          </a:xfrm>
        </p:spPr>
        <p:txBody>
          <a:bodyPr/>
          <a:lstStyle/>
          <a:p>
            <a:pPr eaLnBrk="1" hangingPunct="1"/>
            <a:r>
              <a:rPr lang="en-US" sz="2800" smtClean="0">
                <a:latin typeface="Arial" charset="0"/>
                <a:cs typeface="Arial" charset="0"/>
              </a:rPr>
              <a:t>Isospin Symmetry in the Photoproduction of Pions</a:t>
            </a:r>
          </a:p>
        </p:txBody>
      </p:sp>
      <p:sp>
        <p:nvSpPr>
          <p:cNvPr id="33808" name="Rectangle 3"/>
          <p:cNvSpPr>
            <a:spLocks noGrp="1"/>
          </p:cNvSpPr>
          <p:nvPr>
            <p:ph type="body" sz="half" idx="1"/>
          </p:nvPr>
        </p:nvSpPr>
        <p:spPr>
          <a:xfrm>
            <a:off x="457200" y="914400"/>
            <a:ext cx="8423275" cy="5364163"/>
          </a:xfrm>
        </p:spPr>
        <p:txBody>
          <a:bodyPr/>
          <a:lstStyle/>
          <a:p>
            <a:pPr eaLnBrk="1" hangingPunct="1"/>
            <a:r>
              <a:rPr lang="en-US" sz="2400" dirty="0" smtClean="0">
                <a:latin typeface="Arial" charset="0"/>
                <a:cs typeface="Arial" charset="0"/>
              </a:rPr>
              <a:t>The nucleon current is given by</a:t>
            </a:r>
          </a:p>
          <a:p>
            <a:pPr eaLnBrk="1" hangingPunct="1"/>
            <a:r>
              <a:rPr lang="en-US" sz="2400" dirty="0" err="1" smtClean="0">
                <a:latin typeface="Arial" charset="0"/>
                <a:cs typeface="Arial" charset="0"/>
              </a:rPr>
              <a:t>e</a:t>
            </a:r>
            <a:r>
              <a:rPr lang="en-US" sz="2400" baseline="-25000" dirty="0" err="1" smtClean="0">
                <a:latin typeface="Arial" charset="0"/>
                <a:cs typeface="Arial" charset="0"/>
              </a:rPr>
              <a:t>N</a:t>
            </a:r>
            <a:r>
              <a:rPr lang="en-US" sz="2400" baseline="-25000" dirty="0" smtClean="0">
                <a:latin typeface="Arial" charset="0"/>
                <a:cs typeface="Arial" charset="0"/>
              </a:rPr>
              <a:t> </a:t>
            </a:r>
            <a:r>
              <a:rPr lang="en-US" sz="2400" dirty="0" smtClean="0">
                <a:latin typeface="Arial" charset="0"/>
                <a:cs typeface="Arial" charset="0"/>
              </a:rPr>
              <a:t>is the nucleon charge ( </a:t>
            </a:r>
            <a:r>
              <a:rPr lang="en-US" sz="2400" dirty="0" err="1" smtClean="0">
                <a:latin typeface="Arial" charset="0"/>
                <a:cs typeface="Arial" charset="0"/>
              </a:rPr>
              <a:t>e</a:t>
            </a:r>
            <a:r>
              <a:rPr lang="en-US" sz="2400" baseline="-25000" dirty="0" err="1" smtClean="0">
                <a:latin typeface="Arial" charset="0"/>
                <a:cs typeface="Arial" charset="0"/>
              </a:rPr>
              <a:t>p</a:t>
            </a:r>
            <a:r>
              <a:rPr lang="en-US" sz="2400" dirty="0" smtClean="0">
                <a:latin typeface="Arial" charset="0"/>
                <a:cs typeface="Arial" charset="0"/>
              </a:rPr>
              <a:t> = +1 , e</a:t>
            </a:r>
            <a:r>
              <a:rPr lang="en-US" sz="2400" baseline="-25000" dirty="0" smtClean="0">
                <a:latin typeface="Arial" charset="0"/>
                <a:cs typeface="Arial" charset="0"/>
              </a:rPr>
              <a:t>n</a:t>
            </a:r>
            <a:r>
              <a:rPr lang="en-US" sz="2400" dirty="0" smtClean="0">
                <a:latin typeface="Arial" charset="0"/>
                <a:cs typeface="Arial" charset="0"/>
              </a:rPr>
              <a:t> = 0 )  in units of proton charge, -</a:t>
            </a:r>
            <a:r>
              <a:rPr lang="en-US" sz="2400" dirty="0" err="1" smtClean="0">
                <a:latin typeface="Arial" charset="0"/>
                <a:cs typeface="Arial" charset="0"/>
              </a:rPr>
              <a:t>e</a:t>
            </a:r>
            <a:r>
              <a:rPr lang="en-US" sz="2400" dirty="0" smtClean="0">
                <a:latin typeface="Arial" charset="0"/>
                <a:cs typeface="Arial" charset="0"/>
              </a:rPr>
              <a:t>. </a:t>
            </a:r>
          </a:p>
          <a:p>
            <a:pPr eaLnBrk="1" hangingPunct="1"/>
            <a:r>
              <a:rPr lang="en-US" sz="2400" dirty="0" smtClean="0">
                <a:latin typeface="Arial" charset="0"/>
                <a:cs typeface="Arial" charset="0"/>
              </a:rPr>
              <a:t>Operator in </a:t>
            </a:r>
            <a:r>
              <a:rPr lang="en-US" sz="2400" dirty="0" err="1" smtClean="0">
                <a:latin typeface="Arial" charset="0"/>
                <a:cs typeface="Arial" charset="0"/>
              </a:rPr>
              <a:t>isospin</a:t>
            </a:r>
            <a:r>
              <a:rPr lang="en-US" sz="2400" dirty="0" smtClean="0">
                <a:latin typeface="Arial" charset="0"/>
                <a:cs typeface="Arial" charset="0"/>
              </a:rPr>
              <a:t> space:</a:t>
            </a:r>
          </a:p>
          <a:p>
            <a:pPr lvl="1" eaLnBrk="1" hangingPunct="1"/>
            <a:r>
              <a:rPr lang="en-US" sz="2400" dirty="0" smtClean="0">
                <a:latin typeface="Arial" charset="0"/>
                <a:cs typeface="Arial" charset="0"/>
              </a:rPr>
              <a:t>  </a:t>
            </a:r>
            <a:r>
              <a:rPr lang="en-US" sz="2400" dirty="0" err="1" smtClean="0">
                <a:latin typeface="Arial" charset="0"/>
                <a:cs typeface="Arial" charset="0"/>
              </a:rPr>
              <a:t>e</a:t>
            </a:r>
            <a:r>
              <a:rPr lang="en-US" sz="2400" baseline="-25000" dirty="0" err="1" smtClean="0">
                <a:latin typeface="Arial" charset="0"/>
                <a:cs typeface="Arial" charset="0"/>
              </a:rPr>
              <a:t>N</a:t>
            </a:r>
            <a:r>
              <a:rPr lang="en-US" sz="2400" dirty="0" smtClean="0">
                <a:latin typeface="Arial" charset="0"/>
                <a:cs typeface="Arial" charset="0"/>
              </a:rPr>
              <a:t> = ½ (    +      )     where</a:t>
            </a:r>
          </a:p>
          <a:p>
            <a:pPr eaLnBrk="1" hangingPunct="1"/>
            <a:r>
              <a:rPr lang="en-US" sz="2400" dirty="0" smtClean="0">
                <a:latin typeface="Arial" charset="0"/>
                <a:cs typeface="Arial" charset="0"/>
              </a:rPr>
              <a:t>Decompose nuclear current into </a:t>
            </a:r>
            <a:r>
              <a:rPr lang="en-US" sz="2400" dirty="0" err="1" smtClean="0">
                <a:latin typeface="Arial" charset="0"/>
                <a:cs typeface="Arial" charset="0"/>
              </a:rPr>
              <a:t>isoscalar</a:t>
            </a:r>
            <a:r>
              <a:rPr lang="en-US" sz="2400" dirty="0" smtClean="0">
                <a:latin typeface="Arial" charset="0"/>
                <a:cs typeface="Arial" charset="0"/>
              </a:rPr>
              <a:t> and </a:t>
            </a:r>
            <a:r>
              <a:rPr lang="en-US" sz="2400" dirty="0" err="1" smtClean="0">
                <a:latin typeface="Arial" charset="0"/>
                <a:cs typeface="Arial" charset="0"/>
              </a:rPr>
              <a:t>isovector</a:t>
            </a:r>
            <a:r>
              <a:rPr lang="en-US" sz="2400" dirty="0" smtClean="0">
                <a:latin typeface="Arial" charset="0"/>
                <a:cs typeface="Arial" charset="0"/>
              </a:rPr>
              <a:t> components.</a:t>
            </a:r>
          </a:p>
          <a:p>
            <a:pPr eaLnBrk="1" hangingPunct="1"/>
            <a:endParaRPr lang="en-US" sz="2400" dirty="0" smtClean="0">
              <a:latin typeface="Arial" charset="0"/>
              <a:cs typeface="Arial" charset="0"/>
            </a:endParaRPr>
          </a:p>
          <a:p>
            <a:pPr eaLnBrk="1" hangingPunct="1"/>
            <a:r>
              <a:rPr lang="en-US" sz="2400" dirty="0" smtClean="0">
                <a:latin typeface="Arial" charset="0"/>
                <a:cs typeface="Arial" charset="0"/>
              </a:rPr>
              <a:t>Where:                                            with</a:t>
            </a:r>
          </a:p>
          <a:p>
            <a:pPr eaLnBrk="1" hangingPunct="1"/>
            <a:endParaRPr lang="en-US" sz="2400" dirty="0" smtClean="0">
              <a:latin typeface="Arial" charset="0"/>
              <a:cs typeface="Arial" charset="0"/>
            </a:endParaRPr>
          </a:p>
          <a:p>
            <a:pPr eaLnBrk="1" hangingPunct="1">
              <a:buNone/>
            </a:pPr>
            <a:endParaRPr lang="en-US" sz="2400" dirty="0" smtClean="0">
              <a:latin typeface="Arial" charset="0"/>
              <a:cs typeface="Arial" charset="0"/>
            </a:endParaRPr>
          </a:p>
          <a:p>
            <a:pPr eaLnBrk="1" hangingPunct="1"/>
            <a:r>
              <a:rPr lang="en-US" sz="2400" dirty="0" smtClean="0">
                <a:latin typeface="Arial" charset="0"/>
                <a:cs typeface="Arial" charset="0"/>
              </a:rPr>
              <a:t>We note that</a:t>
            </a:r>
          </a:p>
          <a:p>
            <a:pPr eaLnBrk="1" hangingPunct="1">
              <a:buFont typeface="Arial" charset="0"/>
              <a:buNone/>
            </a:pPr>
            <a:endParaRPr lang="en-US" sz="2400" dirty="0" smtClean="0">
              <a:latin typeface="Arial" charset="0"/>
              <a:cs typeface="Arial" charset="0"/>
            </a:endParaRPr>
          </a:p>
        </p:txBody>
      </p:sp>
      <p:graphicFrame>
        <p:nvGraphicFramePr>
          <p:cNvPr id="33796" name="Object 4"/>
          <p:cNvGraphicFramePr>
            <a:graphicFrameLocks noChangeAspect="1"/>
          </p:cNvGraphicFramePr>
          <p:nvPr>
            <p:ph sz="quarter" idx="2"/>
          </p:nvPr>
        </p:nvGraphicFramePr>
        <p:xfrm>
          <a:off x="5443538" y="914400"/>
          <a:ext cx="3144837" cy="490538"/>
        </p:xfrm>
        <a:graphic>
          <a:graphicData uri="http://schemas.openxmlformats.org/presentationml/2006/ole">
            <p:oleObj spid="_x0000_s33796" name="Equation" r:id="rId4" imgW="1625400" imgH="253800" progId="Equation.3">
              <p:embed/>
            </p:oleObj>
          </a:graphicData>
        </a:graphic>
      </p:graphicFrame>
      <p:pic>
        <p:nvPicPr>
          <p:cNvPr id="33809" name="Picture 5"/>
          <p:cNvPicPr>
            <a:picLocks noChangeAspect="1" noChangeArrowheads="1"/>
          </p:cNvPicPr>
          <p:nvPr/>
        </p:nvPicPr>
        <p:blipFill>
          <a:blip r:embed="rId5"/>
          <a:srcRect/>
          <a:stretch>
            <a:fillRect/>
          </a:stretch>
        </p:blipFill>
        <p:spPr bwMode="auto">
          <a:xfrm>
            <a:off x="2665413" y="2681288"/>
            <a:ext cx="192087" cy="304800"/>
          </a:xfrm>
          <a:prstGeom prst="rect">
            <a:avLst/>
          </a:prstGeom>
          <a:noFill/>
          <a:ln w="9525">
            <a:noFill/>
            <a:miter lim="800000"/>
            <a:headEnd/>
            <a:tailEnd/>
          </a:ln>
        </p:spPr>
      </p:pic>
      <p:graphicFrame>
        <p:nvGraphicFramePr>
          <p:cNvPr id="33798" name="Object 6"/>
          <p:cNvGraphicFramePr>
            <a:graphicFrameLocks noChangeAspect="1"/>
          </p:cNvGraphicFramePr>
          <p:nvPr>
            <p:ph sz="quarter" idx="3"/>
          </p:nvPr>
        </p:nvGraphicFramePr>
        <p:xfrm>
          <a:off x="3136900" y="2586038"/>
          <a:ext cx="384175" cy="457200"/>
        </p:xfrm>
        <a:graphic>
          <a:graphicData uri="http://schemas.openxmlformats.org/presentationml/2006/ole">
            <p:oleObj spid="_x0000_s33798" name="Equation" r:id="rId6" imgW="203040" imgH="241200" progId="Equation.3">
              <p:embed/>
            </p:oleObj>
          </a:graphicData>
        </a:graphic>
      </p:graphicFrame>
      <p:graphicFrame>
        <p:nvGraphicFramePr>
          <p:cNvPr id="33799" name="Object 7"/>
          <p:cNvGraphicFramePr>
            <a:graphicFrameLocks noChangeAspect="1"/>
          </p:cNvGraphicFramePr>
          <p:nvPr/>
        </p:nvGraphicFramePr>
        <p:xfrm>
          <a:off x="5200650" y="2398713"/>
          <a:ext cx="1519238" cy="801687"/>
        </p:xfrm>
        <a:graphic>
          <a:graphicData uri="http://schemas.openxmlformats.org/presentationml/2006/ole">
            <p:oleObj spid="_x0000_s33799" name="Equation" r:id="rId7" imgW="723600" imgH="380880" progId="Equation.3">
              <p:embed/>
            </p:oleObj>
          </a:graphicData>
        </a:graphic>
      </p:graphicFrame>
      <p:graphicFrame>
        <p:nvGraphicFramePr>
          <p:cNvPr id="33800" name="Object 8"/>
          <p:cNvGraphicFramePr>
            <a:graphicFrameLocks noChangeAspect="1"/>
          </p:cNvGraphicFramePr>
          <p:nvPr/>
        </p:nvGraphicFramePr>
        <p:xfrm>
          <a:off x="2944813" y="3405188"/>
          <a:ext cx="2846387" cy="495300"/>
        </p:xfrm>
        <a:graphic>
          <a:graphicData uri="http://schemas.openxmlformats.org/presentationml/2006/ole">
            <p:oleObj spid="_x0000_s33800" name="Equation" r:id="rId8" imgW="1384200" imgH="241200" progId="Equation.3">
              <p:embed/>
            </p:oleObj>
          </a:graphicData>
        </a:graphic>
      </p:graphicFrame>
      <p:graphicFrame>
        <p:nvGraphicFramePr>
          <p:cNvPr id="33801" name="Object 9"/>
          <p:cNvGraphicFramePr>
            <a:graphicFrameLocks noChangeAspect="1"/>
          </p:cNvGraphicFramePr>
          <p:nvPr/>
        </p:nvGraphicFramePr>
        <p:xfrm>
          <a:off x="1962150" y="3992563"/>
          <a:ext cx="1998663" cy="412750"/>
        </p:xfrm>
        <a:graphic>
          <a:graphicData uri="http://schemas.openxmlformats.org/presentationml/2006/ole">
            <p:oleObj spid="_x0000_s33801" name="Equation" r:id="rId9" imgW="1168200" imgH="241200" progId="Equation.3">
              <p:embed/>
            </p:oleObj>
          </a:graphicData>
        </a:graphic>
      </p:graphicFrame>
      <p:graphicFrame>
        <p:nvGraphicFramePr>
          <p:cNvPr id="33802" name="Object 10"/>
          <p:cNvGraphicFramePr>
            <a:graphicFrameLocks noChangeAspect="1"/>
          </p:cNvGraphicFramePr>
          <p:nvPr/>
        </p:nvGraphicFramePr>
        <p:xfrm>
          <a:off x="4176713" y="4000500"/>
          <a:ext cx="768350" cy="404813"/>
        </p:xfrm>
        <a:graphic>
          <a:graphicData uri="http://schemas.openxmlformats.org/presentationml/2006/ole">
            <p:oleObj spid="_x0000_s33802" name="Equation" r:id="rId10" imgW="431640" imgH="228600" progId="Equation.3">
              <p:embed/>
            </p:oleObj>
          </a:graphicData>
        </a:graphic>
      </p:graphicFrame>
      <p:pic>
        <p:nvPicPr>
          <p:cNvPr id="33810" name="Picture 11"/>
          <p:cNvPicPr>
            <a:picLocks noChangeAspect="1" noChangeArrowheads="1"/>
          </p:cNvPicPr>
          <p:nvPr/>
        </p:nvPicPr>
        <p:blipFill>
          <a:blip r:embed="rId5"/>
          <a:srcRect/>
          <a:stretch>
            <a:fillRect/>
          </a:stretch>
        </p:blipFill>
        <p:spPr bwMode="auto">
          <a:xfrm>
            <a:off x="3960813" y="4086225"/>
            <a:ext cx="136525" cy="217488"/>
          </a:xfrm>
          <a:prstGeom prst="rect">
            <a:avLst/>
          </a:prstGeom>
          <a:noFill/>
          <a:ln w="9525">
            <a:noFill/>
            <a:miter lim="800000"/>
            <a:headEnd/>
            <a:tailEnd/>
          </a:ln>
        </p:spPr>
      </p:pic>
      <p:graphicFrame>
        <p:nvGraphicFramePr>
          <p:cNvPr id="33804" name="Object 12"/>
          <p:cNvGraphicFramePr>
            <a:graphicFrameLocks noChangeAspect="1"/>
          </p:cNvGraphicFramePr>
          <p:nvPr/>
        </p:nvGraphicFramePr>
        <p:xfrm>
          <a:off x="1962150" y="4498975"/>
          <a:ext cx="3103563" cy="419100"/>
        </p:xfrm>
        <a:graphic>
          <a:graphicData uri="http://schemas.openxmlformats.org/presentationml/2006/ole">
            <p:oleObj spid="_x0000_s33804" name="Equation" r:id="rId11" imgW="1790640" imgH="241200" progId="Equation.3">
              <p:embed/>
            </p:oleObj>
          </a:graphicData>
        </a:graphic>
      </p:graphicFrame>
      <p:graphicFrame>
        <p:nvGraphicFramePr>
          <p:cNvPr id="33805" name="Object 13"/>
          <p:cNvGraphicFramePr>
            <a:graphicFrameLocks noChangeAspect="1"/>
          </p:cNvGraphicFramePr>
          <p:nvPr/>
        </p:nvGraphicFramePr>
        <p:xfrm>
          <a:off x="6334125" y="4086225"/>
          <a:ext cx="1798638" cy="711200"/>
        </p:xfrm>
        <a:graphic>
          <a:graphicData uri="http://schemas.openxmlformats.org/presentationml/2006/ole">
            <p:oleObj spid="_x0000_s33805" name="Equation" r:id="rId12" imgW="1091880" imgH="431640" progId="Equation.3">
              <p:embed/>
            </p:oleObj>
          </a:graphicData>
        </a:graphic>
      </p:graphicFrame>
      <p:graphicFrame>
        <p:nvGraphicFramePr>
          <p:cNvPr id="33806" name="Object 14"/>
          <p:cNvGraphicFramePr>
            <a:graphicFrameLocks noChangeAspect="1"/>
          </p:cNvGraphicFramePr>
          <p:nvPr/>
        </p:nvGraphicFramePr>
        <p:xfrm>
          <a:off x="3103563" y="5359400"/>
          <a:ext cx="4265612" cy="865188"/>
        </p:xfrm>
        <a:graphic>
          <a:graphicData uri="http://schemas.openxmlformats.org/presentationml/2006/ole">
            <p:oleObj spid="_x0000_s33806" name="Equation" r:id="rId13" imgW="2628720" imgH="533160" progId="Equation.3">
              <p:embed/>
            </p:oleObj>
          </a:graphicData>
        </a:graphic>
      </p:graphicFrame>
    </p:spTree>
    <p:custDataLst>
      <p:tags r:id="rId2"/>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73" name="Rectangle 2"/>
          <p:cNvSpPr>
            <a:spLocks noGrp="1"/>
          </p:cNvSpPr>
          <p:nvPr>
            <p:ph type="title"/>
          </p:nvPr>
        </p:nvSpPr>
        <p:spPr>
          <a:xfrm>
            <a:off x="457200" y="274638"/>
            <a:ext cx="8229600" cy="736600"/>
          </a:xfrm>
        </p:spPr>
        <p:txBody>
          <a:bodyPr/>
          <a:lstStyle/>
          <a:p>
            <a:pPr eaLnBrk="1" hangingPunct="1"/>
            <a:r>
              <a:rPr lang="en-US" sz="3600" smtClean="0">
                <a:latin typeface="Arial" charset="0"/>
                <a:cs typeface="Arial" charset="0"/>
              </a:rPr>
              <a:t>Photoproduction Transition Amplitude</a:t>
            </a:r>
          </a:p>
        </p:txBody>
      </p:sp>
      <p:sp>
        <p:nvSpPr>
          <p:cNvPr id="36874" name="Rectangle 3"/>
          <p:cNvSpPr>
            <a:spLocks noGrp="1"/>
          </p:cNvSpPr>
          <p:nvPr>
            <p:ph type="body" idx="1"/>
          </p:nvPr>
        </p:nvSpPr>
        <p:spPr>
          <a:xfrm>
            <a:off x="685800" y="2984500"/>
            <a:ext cx="8229600" cy="965200"/>
          </a:xfrm>
        </p:spPr>
        <p:txBody>
          <a:bodyPr/>
          <a:lstStyle/>
          <a:p>
            <a:pPr eaLnBrk="1" hangingPunct="1">
              <a:lnSpc>
                <a:spcPct val="110000"/>
              </a:lnSpc>
            </a:pPr>
            <a:r>
              <a:rPr lang="en-US" sz="2400" i="1" u="sng" dirty="0" smtClean="0">
                <a:latin typeface="Arial" charset="0"/>
                <a:cs typeface="Arial" charset="0"/>
              </a:rPr>
              <a:t>NB</a:t>
            </a:r>
            <a:r>
              <a:rPr lang="en-US" sz="2400" dirty="0" smtClean="0">
                <a:latin typeface="Arial" charset="0"/>
                <a:cs typeface="Arial" charset="0"/>
              </a:rPr>
              <a:t>: </a:t>
            </a:r>
            <a:r>
              <a:rPr lang="en-US" sz="2400" dirty="0" err="1" smtClean="0">
                <a:latin typeface="Arial" charset="0"/>
                <a:cs typeface="Arial" charset="0"/>
              </a:rPr>
              <a:t>Isospin</a:t>
            </a:r>
            <a:r>
              <a:rPr lang="en-US" sz="2400" dirty="0" smtClean="0">
                <a:latin typeface="Arial" charset="0"/>
                <a:cs typeface="Arial" charset="0"/>
              </a:rPr>
              <a:t> symmetry </a:t>
            </a:r>
            <a:r>
              <a:rPr lang="en-US" sz="2400" i="1" dirty="0" smtClean="0">
                <a:latin typeface="Arial" charset="0"/>
                <a:cs typeface="Arial" charset="0"/>
              </a:rPr>
              <a:t>does not constrain </a:t>
            </a:r>
            <a:r>
              <a:rPr lang="en-US" sz="2400" dirty="0" smtClean="0">
                <a:latin typeface="Arial" charset="0"/>
                <a:cs typeface="Arial" charset="0"/>
              </a:rPr>
              <a:t>the three independent amplitudes:  V</a:t>
            </a:r>
            <a:r>
              <a:rPr lang="en-US" sz="2400" baseline="50000" dirty="0" smtClean="0">
                <a:latin typeface="Arial" charset="0"/>
                <a:cs typeface="Arial" charset="0"/>
              </a:rPr>
              <a:t>(3/2) </a:t>
            </a:r>
            <a:r>
              <a:rPr lang="en-US" sz="2400" dirty="0" smtClean="0">
                <a:latin typeface="Arial" charset="0"/>
                <a:cs typeface="Arial" charset="0"/>
              </a:rPr>
              <a:t>;  V</a:t>
            </a:r>
            <a:r>
              <a:rPr lang="en-US" sz="2400" baseline="-20000" dirty="0" smtClean="0">
                <a:latin typeface="Arial" charset="0"/>
                <a:cs typeface="Arial" charset="0"/>
              </a:rPr>
              <a:t>p</a:t>
            </a:r>
            <a:r>
              <a:rPr lang="en-US" sz="2400" baseline="50000" dirty="0" smtClean="0">
                <a:latin typeface="Arial" charset="0"/>
                <a:cs typeface="Arial" charset="0"/>
              </a:rPr>
              <a:t>(1/2)  </a:t>
            </a:r>
            <a:r>
              <a:rPr lang="en-US" sz="2400" dirty="0" smtClean="0">
                <a:latin typeface="Arial" charset="0"/>
                <a:cs typeface="Arial" charset="0"/>
              </a:rPr>
              <a:t>;   V</a:t>
            </a:r>
            <a:r>
              <a:rPr lang="en-US" sz="2400" baseline="-20000" dirty="0" smtClean="0">
                <a:latin typeface="Arial" charset="0"/>
                <a:cs typeface="Arial" charset="0"/>
              </a:rPr>
              <a:t>n</a:t>
            </a:r>
            <a:r>
              <a:rPr lang="en-US" sz="2400" baseline="50000" dirty="0" smtClean="0">
                <a:latin typeface="Arial" charset="0"/>
                <a:cs typeface="Arial" charset="0"/>
              </a:rPr>
              <a:t>(1/2)</a:t>
            </a:r>
            <a:r>
              <a:rPr lang="en-US" sz="2400" dirty="0" smtClean="0">
                <a:latin typeface="Arial" charset="0"/>
                <a:cs typeface="Arial" charset="0"/>
              </a:rPr>
              <a:t>.</a:t>
            </a:r>
          </a:p>
        </p:txBody>
      </p:sp>
      <p:graphicFrame>
        <p:nvGraphicFramePr>
          <p:cNvPr id="36868" name="Object 4"/>
          <p:cNvGraphicFramePr>
            <a:graphicFrameLocks noChangeAspect="1"/>
          </p:cNvGraphicFramePr>
          <p:nvPr>
            <p:ph idx="4294967295"/>
          </p:nvPr>
        </p:nvGraphicFramePr>
        <p:xfrm>
          <a:off x="685800" y="1011238"/>
          <a:ext cx="6019800" cy="1973262"/>
        </p:xfrm>
        <a:graphic>
          <a:graphicData uri="http://schemas.openxmlformats.org/presentationml/2006/ole">
            <p:oleObj spid="_x0000_s36868" name="Equation" r:id="rId4" imgW="3022560" imgH="990360" progId="Equation.3">
              <p:embed/>
            </p:oleObj>
          </a:graphicData>
        </a:graphic>
      </p:graphicFrame>
      <p:graphicFrame>
        <p:nvGraphicFramePr>
          <p:cNvPr id="36872" name="Object 8"/>
          <p:cNvGraphicFramePr>
            <a:graphicFrameLocks noChangeAspect="1"/>
          </p:cNvGraphicFramePr>
          <p:nvPr/>
        </p:nvGraphicFramePr>
        <p:xfrm>
          <a:off x="2605088" y="3949700"/>
          <a:ext cx="3810000" cy="2452688"/>
        </p:xfrm>
        <a:graphic>
          <a:graphicData uri="http://schemas.openxmlformats.org/presentationml/2006/ole">
            <p:oleObj spid="_x0000_s36872" name="Equation" r:id="rId5" imgW="1854000" imgH="1193760" progId="Equation.3">
              <p:embed/>
            </p:oleObj>
          </a:graphicData>
        </a:graphic>
      </p:graphicFrame>
    </p:spTree>
    <p:custDataLst>
      <p:tags r:id="rId2"/>
    </p:custData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Rectangle 2"/>
          <p:cNvSpPr>
            <a:spLocks noGrp="1"/>
          </p:cNvSpPr>
          <p:nvPr>
            <p:ph type="title"/>
          </p:nvPr>
        </p:nvSpPr>
        <p:spPr>
          <a:xfrm>
            <a:off x="457200" y="274638"/>
            <a:ext cx="8229600" cy="654050"/>
          </a:xfrm>
        </p:spPr>
        <p:txBody>
          <a:bodyPr/>
          <a:lstStyle/>
          <a:p>
            <a:pPr eaLnBrk="1" hangingPunct="1"/>
            <a:r>
              <a:rPr lang="en-US" sz="3600" smtClean="0">
                <a:latin typeface="Arial" charset="0"/>
                <a:cs typeface="Arial" charset="0"/>
              </a:rPr>
              <a:t>Photoproduction Dynamics</a:t>
            </a:r>
          </a:p>
        </p:txBody>
      </p:sp>
      <p:sp>
        <p:nvSpPr>
          <p:cNvPr id="37890" name="Rectangle 3"/>
          <p:cNvSpPr>
            <a:spLocks noGrp="1"/>
          </p:cNvSpPr>
          <p:nvPr>
            <p:ph type="body" idx="1"/>
          </p:nvPr>
        </p:nvSpPr>
        <p:spPr>
          <a:xfrm>
            <a:off x="263525" y="928688"/>
            <a:ext cx="5430838" cy="5197475"/>
          </a:xfrm>
        </p:spPr>
        <p:txBody>
          <a:bodyPr/>
          <a:lstStyle/>
          <a:p>
            <a:pPr eaLnBrk="1" hangingPunct="1"/>
            <a:r>
              <a:rPr lang="en-US" sz="1800" dirty="0" smtClean="0">
                <a:latin typeface="Arial" charset="0"/>
                <a:cs typeface="Arial" charset="0"/>
              </a:rPr>
              <a:t>Our objective is not just to collect some of the individual amplitudes, but to learn something about the dynamics, </a:t>
            </a:r>
            <a:r>
              <a:rPr lang="en-US" sz="1800" i="1" dirty="0" smtClean="0">
                <a:latin typeface="Arial" charset="0"/>
                <a:cs typeface="Arial" charset="0"/>
              </a:rPr>
              <a:t>i.e.</a:t>
            </a:r>
            <a:r>
              <a:rPr lang="en-US" sz="1800" dirty="0" smtClean="0">
                <a:latin typeface="Arial" charset="0"/>
                <a:cs typeface="Arial" charset="0"/>
              </a:rPr>
              <a:t> V, of the pion photoproduction process.</a:t>
            </a:r>
            <a:endParaRPr lang="en-US" sz="1800" dirty="0" smtClean="0">
              <a:latin typeface="Arial" charset="0"/>
              <a:cs typeface="Arial" charset="0"/>
              <a:sym typeface="Symbol" pitchFamily="18" charset="2"/>
            </a:endParaRPr>
          </a:p>
          <a:p>
            <a:pPr eaLnBrk="1" hangingPunct="1"/>
            <a:endParaRPr lang="en-US" sz="1800" dirty="0" smtClean="0">
              <a:latin typeface="Arial" charset="0"/>
              <a:cs typeface="Arial" charset="0"/>
              <a:sym typeface="Symbol" pitchFamily="18" charset="2"/>
            </a:endParaRPr>
          </a:p>
          <a:p>
            <a:pPr eaLnBrk="1" hangingPunct="1"/>
            <a:r>
              <a:rPr lang="en-US" sz="1800" dirty="0" smtClean="0">
                <a:latin typeface="Arial" charset="0"/>
                <a:cs typeface="Arial" charset="0"/>
                <a:sym typeface="Symbol" pitchFamily="18" charset="2"/>
              </a:rPr>
              <a:t>The interaction, V is composed of many interaction mechanisms – </a:t>
            </a:r>
            <a:r>
              <a:rPr lang="en-US" sz="1800" i="1" dirty="0" smtClean="0">
                <a:latin typeface="Arial" charset="0"/>
                <a:cs typeface="Arial" charset="0"/>
                <a:sym typeface="Symbol" pitchFamily="18" charset="2"/>
              </a:rPr>
              <a:t>e.g.</a:t>
            </a:r>
            <a:r>
              <a:rPr lang="en-US" sz="1800" dirty="0" smtClean="0">
                <a:latin typeface="Arial" charset="0"/>
                <a:cs typeface="Arial" charset="0"/>
                <a:sym typeface="Symbol" pitchFamily="18" charset="2"/>
              </a:rPr>
              <a:t> a multichannel model for the NN transition amplitude can have a V with 50100 </a:t>
            </a:r>
            <a:r>
              <a:rPr lang="en-US" sz="1800" dirty="0" smtClean="0">
                <a:latin typeface="Arial" charset="0"/>
                <a:cs typeface="Arial" charset="0"/>
                <a:sym typeface="Symbol" pitchFamily="18" charset="2"/>
              </a:rPr>
              <a:t>terms. </a:t>
            </a:r>
            <a:r>
              <a:rPr lang="en-US" sz="1800" dirty="0" smtClean="0">
                <a:latin typeface="Arial" charset="0"/>
                <a:cs typeface="Arial" charset="0"/>
                <a:sym typeface="Symbol" pitchFamily="18" charset="2"/>
              </a:rPr>
              <a:t>Some simple tree-level diagrams are shown here.</a:t>
            </a:r>
          </a:p>
          <a:p>
            <a:pPr eaLnBrk="1" hangingPunct="1"/>
            <a:endParaRPr lang="en-US" sz="1800" dirty="0" smtClean="0">
              <a:latin typeface="Arial" charset="0"/>
              <a:cs typeface="Arial" charset="0"/>
              <a:sym typeface="Symbol" pitchFamily="18" charset="2"/>
            </a:endParaRPr>
          </a:p>
          <a:p>
            <a:pPr eaLnBrk="1" hangingPunct="1"/>
            <a:r>
              <a:rPr lang="en-US" sz="1800" dirty="0" smtClean="0">
                <a:latin typeface="Arial" charset="0"/>
                <a:cs typeface="Arial" charset="0"/>
                <a:sym typeface="Symbol" pitchFamily="18" charset="2"/>
              </a:rPr>
              <a:t>The photoproduction amplitude from proton and neutron are distinguished by linearly independent combinations of these mechanisms yielding independent observables and permitting detailed analysis of the relative contribution of such mechanisms </a:t>
            </a:r>
          </a:p>
        </p:txBody>
      </p:sp>
      <p:pic>
        <p:nvPicPr>
          <p:cNvPr id="37891" name="Picture 4" descr="pt140x400"/>
          <p:cNvPicPr>
            <a:picLocks noChangeAspect="1" noChangeArrowheads="1"/>
          </p:cNvPicPr>
          <p:nvPr/>
        </p:nvPicPr>
        <p:blipFill>
          <a:blip r:embed="rId3"/>
          <a:srcRect/>
          <a:stretch>
            <a:fillRect/>
          </a:stretch>
        </p:blipFill>
        <p:spPr bwMode="auto">
          <a:xfrm>
            <a:off x="6054725" y="868363"/>
            <a:ext cx="1960563" cy="5257800"/>
          </a:xfrm>
          <a:prstGeom prst="rect">
            <a:avLst/>
          </a:prstGeom>
          <a:noFill/>
          <a:ln w="9525">
            <a:noFill/>
            <a:miter lim="800000"/>
            <a:headEnd/>
            <a:tailEnd/>
          </a:ln>
        </p:spPr>
      </p:pic>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Rectangle 7"/>
          <p:cNvSpPr>
            <a:spLocks noGrp="1"/>
          </p:cNvSpPr>
          <p:nvPr>
            <p:ph type="title"/>
          </p:nvPr>
        </p:nvSpPr>
        <p:spPr>
          <a:xfrm>
            <a:off x="6278563" y="6126163"/>
            <a:ext cx="2503487" cy="639762"/>
          </a:xfrm>
        </p:spPr>
        <p:txBody>
          <a:bodyPr/>
          <a:lstStyle/>
          <a:p>
            <a:r>
              <a:rPr lang="en-US" sz="1600" smtClean="0"/>
              <a:t>From Igor Strakovsky</a:t>
            </a:r>
          </a:p>
        </p:txBody>
      </p:sp>
      <p:pic>
        <p:nvPicPr>
          <p:cNvPr id="38914" name="Picture 6"/>
          <p:cNvPicPr>
            <a:picLocks noGrp="1" noChangeAspect="1" noChangeArrowheads="1"/>
          </p:cNvPicPr>
          <p:nvPr>
            <p:ph idx="1"/>
          </p:nvPr>
        </p:nvPicPr>
        <p:blipFill>
          <a:blip r:embed="rId2"/>
          <a:srcRect t="1840" r="2585"/>
          <a:stretch>
            <a:fillRect/>
          </a:stretch>
        </p:blipFill>
        <p:spPr>
          <a:xfrm>
            <a:off x="504825" y="395288"/>
            <a:ext cx="7783513" cy="5464175"/>
          </a:xfrm>
        </p:spPr>
      </p:pic>
      <p:sp>
        <p:nvSpPr>
          <p:cNvPr id="38915" name="Rectangle 8"/>
          <p:cNvSpPr>
            <a:spLocks/>
          </p:cNvSpPr>
          <p:nvPr/>
        </p:nvSpPr>
        <p:spPr bwMode="auto">
          <a:xfrm>
            <a:off x="6278563" y="6126163"/>
            <a:ext cx="2503487" cy="639762"/>
          </a:xfrm>
          <a:prstGeom prst="rect">
            <a:avLst/>
          </a:prstGeom>
          <a:noFill/>
          <a:ln w="9525">
            <a:noFill/>
            <a:miter lim="800000"/>
            <a:headEnd/>
            <a:tailEnd/>
          </a:ln>
        </p:spPr>
        <p:txBody>
          <a:bodyPr anchor="ctr"/>
          <a:lstStyle/>
          <a:p>
            <a:pPr algn="ctr" eaLnBrk="0" hangingPunct="0"/>
            <a:r>
              <a:rPr lang="en-US" sz="1600">
                <a:latin typeface="Calibri" pitchFamily="34" charset="0"/>
              </a:rPr>
              <a:t>From Igor Strakovsky</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9937" name="Picture 4"/>
          <p:cNvPicPr>
            <a:picLocks noGrp="1" noChangeAspect="1" noChangeArrowheads="1"/>
          </p:cNvPicPr>
          <p:nvPr>
            <p:ph type="body" idx="1"/>
          </p:nvPr>
        </p:nvPicPr>
        <p:blipFill>
          <a:blip r:embed="rId2"/>
          <a:srcRect/>
          <a:stretch>
            <a:fillRect/>
          </a:stretch>
        </p:blipFill>
        <p:spPr>
          <a:xfrm>
            <a:off x="1038225" y="279400"/>
            <a:ext cx="7307263" cy="5491163"/>
          </a:xfrm>
        </p:spPr>
      </p:pic>
      <p:sp>
        <p:nvSpPr>
          <p:cNvPr id="39938" name="Rectangle 6"/>
          <p:cNvSpPr>
            <a:spLocks noGrp="1"/>
          </p:cNvSpPr>
          <p:nvPr>
            <p:ph type="title"/>
          </p:nvPr>
        </p:nvSpPr>
        <p:spPr>
          <a:xfrm>
            <a:off x="6278563" y="6126163"/>
            <a:ext cx="2503487" cy="639762"/>
          </a:xfrm>
        </p:spPr>
        <p:txBody>
          <a:bodyPr/>
          <a:lstStyle/>
          <a:p>
            <a:r>
              <a:rPr lang="en-US" sz="1600" smtClean="0"/>
              <a:t>From Igor Strakovsky</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Rectangle 2"/>
          <p:cNvSpPr>
            <a:spLocks noGrp="1"/>
          </p:cNvSpPr>
          <p:nvPr>
            <p:ph type="title"/>
          </p:nvPr>
        </p:nvSpPr>
        <p:spPr>
          <a:xfrm>
            <a:off x="457200" y="274638"/>
            <a:ext cx="8229600" cy="736600"/>
          </a:xfrm>
        </p:spPr>
        <p:txBody>
          <a:bodyPr/>
          <a:lstStyle/>
          <a:p>
            <a:pPr eaLnBrk="1" hangingPunct="1"/>
            <a:r>
              <a:rPr lang="en-US" sz="3200" smtClean="0">
                <a:latin typeface="Arial" charset="0"/>
                <a:cs typeface="Arial" charset="0"/>
              </a:rPr>
              <a:t>Conclusion</a:t>
            </a:r>
          </a:p>
        </p:txBody>
      </p:sp>
      <p:sp>
        <p:nvSpPr>
          <p:cNvPr id="40962" name="Rectangle 3"/>
          <p:cNvSpPr>
            <a:spLocks noGrp="1"/>
          </p:cNvSpPr>
          <p:nvPr>
            <p:ph type="body" sz="half" idx="2"/>
          </p:nvPr>
        </p:nvSpPr>
        <p:spPr>
          <a:xfrm>
            <a:off x="803275" y="1011238"/>
            <a:ext cx="8035925" cy="5465762"/>
          </a:xfrm>
        </p:spPr>
        <p:txBody>
          <a:bodyPr/>
          <a:lstStyle/>
          <a:p>
            <a:pPr eaLnBrk="1" hangingPunct="1"/>
            <a:endParaRPr lang="en-US" sz="2400" dirty="0" smtClean="0">
              <a:latin typeface="Arial" charset="0"/>
              <a:cs typeface="Arial" charset="0"/>
            </a:endParaRPr>
          </a:p>
          <a:p>
            <a:pPr eaLnBrk="1" hangingPunct="1"/>
            <a:r>
              <a:rPr lang="en-US" sz="2400" dirty="0" smtClean="0">
                <a:latin typeface="Arial" charset="0"/>
                <a:cs typeface="Arial" charset="0"/>
              </a:rPr>
              <a:t>Since the object is to study the properties of the nucleon and learn about the photoproduction dynamics, the complete nucleon experiment includes more than just performing a</a:t>
            </a:r>
            <a:r>
              <a:rPr lang="en-US" sz="2400" dirty="0" smtClean="0">
                <a:latin typeface="Arial" charset="0"/>
                <a:cs typeface="Arial" charset="0"/>
              </a:rPr>
              <a:t> “complete experiment” </a:t>
            </a:r>
            <a:r>
              <a:rPr lang="en-US" sz="2400" dirty="0" smtClean="0">
                <a:latin typeface="Arial" charset="0"/>
                <a:cs typeface="Arial" charset="0"/>
              </a:rPr>
              <a:t>on a single channel.</a:t>
            </a:r>
          </a:p>
          <a:p>
            <a:pPr lvl="1" eaLnBrk="1" hangingPunct="1"/>
            <a:r>
              <a:rPr lang="en-US" sz="2000" dirty="0" smtClean="0">
                <a:latin typeface="Arial" charset="0"/>
                <a:cs typeface="Arial" charset="0"/>
              </a:rPr>
              <a:t>To obtain independent information on </a:t>
            </a:r>
            <a:r>
              <a:rPr lang="en-US" sz="2000" dirty="0" err="1" smtClean="0">
                <a:latin typeface="Arial" charset="0"/>
                <a:cs typeface="Arial" charset="0"/>
              </a:rPr>
              <a:t>hadronic</a:t>
            </a:r>
            <a:r>
              <a:rPr lang="en-US" sz="2000" dirty="0" smtClean="0">
                <a:latin typeface="Arial" charset="0"/>
                <a:cs typeface="Arial" charset="0"/>
              </a:rPr>
              <a:t> couplings (both resonant and non resonant)  one must make a “complete” set of measurements for meson photoproduction off both the proton and the neutron.</a:t>
            </a:r>
          </a:p>
          <a:p>
            <a:pPr lvl="1" eaLnBrk="1" hangingPunct="1"/>
            <a:r>
              <a:rPr lang="en-US" sz="2000" dirty="0" smtClean="0">
                <a:latin typeface="Arial" charset="0"/>
                <a:cs typeface="Arial" charset="0"/>
              </a:rPr>
              <a:t>Measurements must made over a wide range of energies.</a:t>
            </a:r>
          </a:p>
          <a:p>
            <a:pPr lvl="1" eaLnBrk="1" hangingPunct="1"/>
            <a:r>
              <a:rPr lang="en-US" sz="2000" dirty="0" smtClean="0">
                <a:latin typeface="Arial" charset="0"/>
                <a:cs typeface="Arial" charset="0"/>
              </a:rPr>
              <a:t>Measurements need to include different production products. i.e. complete here does not means a complete measurement of a single photoproduction channel, but rather multiple channels.</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274638"/>
            <a:ext cx="8229600" cy="722312"/>
          </a:xfrm>
        </p:spPr>
        <p:txBody>
          <a:bodyPr/>
          <a:lstStyle/>
          <a:p>
            <a:pPr eaLnBrk="1" hangingPunct="1"/>
            <a:r>
              <a:rPr lang="en-US" sz="3600" smtClean="0"/>
              <a:t>Motivation</a:t>
            </a:r>
          </a:p>
        </p:txBody>
      </p:sp>
      <p:sp>
        <p:nvSpPr>
          <p:cNvPr id="17410" name="Rectangle 6"/>
          <p:cNvSpPr>
            <a:spLocks noGrp="1"/>
          </p:cNvSpPr>
          <p:nvPr>
            <p:ph type="body" idx="4294967295"/>
          </p:nvPr>
        </p:nvSpPr>
        <p:spPr>
          <a:xfrm>
            <a:off x="457200" y="996950"/>
            <a:ext cx="8229600" cy="5129213"/>
          </a:xfrm>
        </p:spPr>
        <p:txBody>
          <a:bodyPr/>
          <a:lstStyle/>
          <a:p>
            <a:pPr eaLnBrk="1" hangingPunct="1">
              <a:lnSpc>
                <a:spcPct val="90000"/>
              </a:lnSpc>
            </a:pPr>
            <a:r>
              <a:rPr lang="en-US" sz="2800" dirty="0" smtClean="0"/>
              <a:t>The goal of performing “complete experiments” for photoproduction is now being realized at three international laboratories – JLab, ELSA, MAMI.</a:t>
            </a:r>
          </a:p>
          <a:p>
            <a:pPr eaLnBrk="1" hangingPunct="1">
              <a:lnSpc>
                <a:spcPct val="90000"/>
              </a:lnSpc>
            </a:pPr>
            <a:r>
              <a:rPr lang="en-US" sz="2800" dirty="0" smtClean="0"/>
              <a:t>Realizing this goal may be cut short by a lack of understanding as to what is involved in obtaining a “complete” set of measurements for what should be more properly referred to as the “complete nucleon experiment”.  </a:t>
            </a:r>
          </a:p>
          <a:p>
            <a:pPr lvl="1" eaLnBrk="1" hangingPunct="1">
              <a:lnSpc>
                <a:spcPct val="90000"/>
              </a:lnSpc>
            </a:pPr>
            <a:r>
              <a:rPr lang="en-US" sz="2400" dirty="0" smtClean="0"/>
              <a:t>After all, we are studying the properties of the nucleon!</a:t>
            </a:r>
          </a:p>
          <a:p>
            <a:pPr eaLnBrk="1" hangingPunct="1">
              <a:lnSpc>
                <a:spcPct val="90000"/>
              </a:lnSpc>
            </a:pPr>
            <a:r>
              <a:rPr lang="en-US" sz="2800" dirty="0" smtClean="0"/>
              <a:t>For measurements to be truly “complete” they must be extensive and include all possible initial and final </a:t>
            </a:r>
            <a:r>
              <a:rPr lang="en-US" sz="2800" dirty="0" err="1" smtClean="0"/>
              <a:t>isospin</a:t>
            </a:r>
            <a:r>
              <a:rPr lang="en-US" sz="2800" dirty="0" smtClean="0"/>
              <a:t> states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274638"/>
            <a:ext cx="8229600" cy="819150"/>
          </a:xfrm>
        </p:spPr>
        <p:txBody>
          <a:bodyPr/>
          <a:lstStyle/>
          <a:p>
            <a:pPr eaLnBrk="1" hangingPunct="1"/>
            <a:r>
              <a:rPr lang="en-US" sz="3600" smtClean="0"/>
              <a:t>Current Experimental Situation</a:t>
            </a:r>
          </a:p>
        </p:txBody>
      </p:sp>
      <p:sp>
        <p:nvSpPr>
          <p:cNvPr id="18434" name="Content Placeholder 2"/>
          <p:cNvSpPr>
            <a:spLocks noGrp="1"/>
          </p:cNvSpPr>
          <p:nvPr>
            <p:ph idx="1"/>
          </p:nvPr>
        </p:nvSpPr>
        <p:spPr>
          <a:xfrm>
            <a:off x="457200" y="1600200"/>
            <a:ext cx="8478838" cy="4525963"/>
          </a:xfrm>
        </p:spPr>
        <p:txBody>
          <a:bodyPr/>
          <a:lstStyle/>
          <a:p>
            <a:pPr eaLnBrk="1" hangingPunct="1">
              <a:lnSpc>
                <a:spcPct val="90000"/>
              </a:lnSpc>
            </a:pPr>
            <a:r>
              <a:rPr lang="en-US" sz="3000" dirty="0" smtClean="0">
                <a:latin typeface="Arial" charset="0"/>
              </a:rPr>
              <a:t>MAMI, ELSA and JLab:</a:t>
            </a:r>
          </a:p>
          <a:p>
            <a:pPr lvl="1" eaLnBrk="1" hangingPunct="1">
              <a:lnSpc>
                <a:spcPct val="90000"/>
              </a:lnSpc>
            </a:pPr>
            <a:r>
              <a:rPr lang="en-US" sz="2600" i="1" dirty="0" smtClean="0">
                <a:latin typeface="Arial" charset="0"/>
              </a:rPr>
              <a:t>“complete experiments”</a:t>
            </a:r>
            <a:r>
              <a:rPr lang="en-US" sz="2600" dirty="0" smtClean="0">
                <a:latin typeface="Arial" charset="0"/>
              </a:rPr>
              <a:t> for  </a:t>
            </a:r>
            <a:r>
              <a:rPr lang="en-US" sz="2600" i="1" dirty="0" smtClean="0">
                <a:latin typeface="Arial" charset="0"/>
              </a:rPr>
              <a:t>e.g.</a:t>
            </a:r>
            <a:r>
              <a:rPr lang="en-US" sz="2600" dirty="0" smtClean="0">
                <a:latin typeface="Arial" charset="0"/>
              </a:rPr>
              <a:t> </a:t>
            </a:r>
            <a:r>
              <a:rPr lang="en-US" sz="2600" dirty="0" err="1" smtClean="0">
                <a:latin typeface="Symbol" pitchFamily="18" charset="2"/>
              </a:rPr>
              <a:t>g,p</a:t>
            </a:r>
            <a:r>
              <a:rPr lang="en-US" sz="2600" dirty="0" smtClean="0">
                <a:latin typeface="Symbol" pitchFamily="18" charset="2"/>
              </a:rPr>
              <a:t>  </a:t>
            </a:r>
            <a:r>
              <a:rPr lang="en-US" sz="2600" dirty="0" err="1" smtClean="0">
                <a:latin typeface="Symbol" pitchFamily="18" charset="2"/>
              </a:rPr>
              <a:t>g,h</a:t>
            </a:r>
            <a:r>
              <a:rPr lang="en-US" sz="2600" dirty="0" smtClean="0">
                <a:latin typeface="Symbol" pitchFamily="18" charset="2"/>
              </a:rPr>
              <a:t>  </a:t>
            </a:r>
            <a:r>
              <a:rPr lang="en-US" sz="2600" dirty="0" err="1" smtClean="0">
                <a:latin typeface="Symbol" pitchFamily="18" charset="2"/>
              </a:rPr>
              <a:t>g,K</a:t>
            </a:r>
            <a:r>
              <a:rPr lang="en-US" sz="2600" dirty="0" smtClean="0">
                <a:latin typeface="Symbol" pitchFamily="18" charset="2"/>
              </a:rPr>
              <a:t> </a:t>
            </a:r>
            <a:endParaRPr lang="en-US" sz="2600" dirty="0" smtClean="0">
              <a:latin typeface="Arial" charset="0"/>
            </a:endParaRPr>
          </a:p>
          <a:p>
            <a:pPr lvl="1" eaLnBrk="1" hangingPunct="1">
              <a:lnSpc>
                <a:spcPct val="90000"/>
              </a:lnSpc>
            </a:pPr>
            <a:r>
              <a:rPr lang="en-US" sz="2600" dirty="0" smtClean="0">
                <a:latin typeface="Arial" charset="0"/>
              </a:rPr>
              <a:t>Some measurements for </a:t>
            </a:r>
            <a:r>
              <a:rPr lang="en-US" sz="2600" i="1" dirty="0" smtClean="0">
                <a:latin typeface="Arial" charset="0"/>
              </a:rPr>
              <a:t>e.g.</a:t>
            </a:r>
            <a:r>
              <a:rPr lang="en-US" sz="2600" dirty="0" smtClean="0">
                <a:latin typeface="Arial" charset="0"/>
              </a:rPr>
              <a:t> </a:t>
            </a:r>
            <a:r>
              <a:rPr lang="en-US" sz="2600" dirty="0" smtClean="0">
                <a:latin typeface="Symbol" pitchFamily="18" charset="2"/>
              </a:rPr>
              <a:t>pp</a:t>
            </a:r>
            <a:r>
              <a:rPr lang="en-US" sz="2600" dirty="0" smtClean="0">
                <a:latin typeface="Arial" charset="0"/>
              </a:rPr>
              <a:t>, </a:t>
            </a:r>
            <a:r>
              <a:rPr lang="en-US" sz="2600" dirty="0" smtClean="0">
                <a:latin typeface="Symbol" pitchFamily="18" charset="2"/>
              </a:rPr>
              <a:t>ph</a:t>
            </a:r>
          </a:p>
          <a:p>
            <a:pPr lvl="1" eaLnBrk="1" hangingPunct="1">
              <a:lnSpc>
                <a:spcPct val="90000"/>
              </a:lnSpc>
            </a:pPr>
            <a:r>
              <a:rPr lang="en-US" sz="2600" dirty="0" smtClean="0">
                <a:latin typeface="Arial" charset="0"/>
              </a:rPr>
              <a:t>linearly and circularly polarized photons</a:t>
            </a:r>
          </a:p>
          <a:p>
            <a:pPr lvl="1" eaLnBrk="1" hangingPunct="1">
              <a:lnSpc>
                <a:spcPct val="90000"/>
              </a:lnSpc>
            </a:pPr>
            <a:r>
              <a:rPr lang="en-US" sz="2600" dirty="0" smtClean="0">
                <a:latin typeface="Arial" charset="0"/>
              </a:rPr>
              <a:t>longitudinal and transverse polarized targets</a:t>
            </a:r>
          </a:p>
          <a:p>
            <a:pPr lvl="1" eaLnBrk="1" hangingPunct="1">
              <a:lnSpc>
                <a:spcPct val="90000"/>
              </a:lnSpc>
            </a:pPr>
            <a:r>
              <a:rPr lang="en-US" sz="2600" dirty="0" smtClean="0">
                <a:latin typeface="Arial" charset="0"/>
              </a:rPr>
              <a:t>recoil polarization of outgoing nucleon </a:t>
            </a:r>
          </a:p>
          <a:p>
            <a:pPr lvl="2" eaLnBrk="1" hangingPunct="1">
              <a:lnSpc>
                <a:spcPct val="90000"/>
              </a:lnSpc>
            </a:pPr>
            <a:r>
              <a:rPr lang="en-US" sz="2100" dirty="0" smtClean="0">
                <a:latin typeface="Arial" charset="0"/>
              </a:rPr>
              <a:t>recoil </a:t>
            </a:r>
            <a:r>
              <a:rPr lang="en-US" sz="2100" dirty="0" err="1" smtClean="0">
                <a:latin typeface="Arial" charset="0"/>
              </a:rPr>
              <a:t>polarimeter</a:t>
            </a:r>
            <a:r>
              <a:rPr lang="en-US" sz="2100" dirty="0" smtClean="0">
                <a:latin typeface="Arial" charset="0"/>
              </a:rPr>
              <a:t> - only at MAMI</a:t>
            </a:r>
          </a:p>
          <a:p>
            <a:pPr lvl="2" eaLnBrk="1" hangingPunct="1">
              <a:lnSpc>
                <a:spcPct val="90000"/>
              </a:lnSpc>
            </a:pPr>
            <a:r>
              <a:rPr lang="en-US" sz="2100" dirty="0" smtClean="0">
                <a:latin typeface="Arial" charset="0"/>
              </a:rPr>
              <a:t>Magnet - one can rotate to measure both </a:t>
            </a:r>
            <a:r>
              <a:rPr lang="en-US" sz="2100" dirty="0" smtClean="0">
                <a:latin typeface="Arial" charset="0"/>
              </a:rPr>
              <a:t>polarizations</a:t>
            </a:r>
          </a:p>
          <a:p>
            <a:pPr lvl="3" eaLnBrk="1" hangingPunct="1">
              <a:lnSpc>
                <a:spcPct val="90000"/>
              </a:lnSpc>
            </a:pPr>
            <a:r>
              <a:rPr lang="en-US" sz="1700" dirty="0" smtClean="0">
                <a:latin typeface="Arial" charset="0"/>
              </a:rPr>
              <a:t>Last done for </a:t>
            </a:r>
            <a:r>
              <a:rPr lang="en-US" sz="1700" dirty="0" smtClean="0">
                <a:latin typeface="Arial" charset="0"/>
              </a:rPr>
              <a:t> </a:t>
            </a:r>
            <a:r>
              <a:rPr lang="en-US" sz="1800" dirty="0" err="1" smtClean="0">
                <a:latin typeface="Symbol" pitchFamily="18" charset="2"/>
              </a:rPr>
              <a:t>p</a:t>
            </a:r>
            <a:r>
              <a:rPr lang="en-US" sz="1800" dirty="0" err="1" smtClean="0">
                <a:latin typeface="Arial"/>
              </a:rPr>
              <a:t>N</a:t>
            </a:r>
            <a:r>
              <a:rPr lang="en-US" sz="1800" dirty="0" smtClean="0">
                <a:latin typeface="Arial"/>
              </a:rPr>
              <a:t> measurement at LAMPF</a:t>
            </a:r>
            <a:endParaRPr lang="en-US" sz="2400" dirty="0" smtClean="0">
              <a:latin typeface="Arial" charset="0"/>
            </a:endParaRPr>
          </a:p>
          <a:p>
            <a:pPr eaLnBrk="1" hangingPunct="1">
              <a:lnSpc>
                <a:spcPct val="90000"/>
              </a:lnSpc>
            </a:pPr>
            <a:r>
              <a:rPr lang="en-US" sz="2400" dirty="0" smtClean="0">
                <a:latin typeface="Arial" charset="0"/>
              </a:rPr>
              <a:t>Looking for new pion beam lines for more precise πN data.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274638"/>
            <a:ext cx="8229600" cy="847725"/>
          </a:xfrm>
        </p:spPr>
        <p:txBody>
          <a:bodyPr/>
          <a:lstStyle/>
          <a:p>
            <a:pPr eaLnBrk="1" hangingPunct="1"/>
            <a:r>
              <a:rPr lang="en-US" sz="3600" smtClean="0"/>
              <a:t>Current Phenomenology</a:t>
            </a:r>
            <a:r>
              <a:rPr lang="en-US" smtClean="0"/>
              <a:t> </a:t>
            </a:r>
          </a:p>
        </p:txBody>
      </p:sp>
      <p:sp>
        <p:nvSpPr>
          <p:cNvPr id="19458" name="Content Placeholder 2"/>
          <p:cNvSpPr>
            <a:spLocks noGrp="1"/>
          </p:cNvSpPr>
          <p:nvPr>
            <p:ph idx="1"/>
          </p:nvPr>
        </p:nvSpPr>
        <p:spPr>
          <a:xfrm>
            <a:off x="457200" y="1122363"/>
            <a:ext cx="8229600" cy="5003800"/>
          </a:xfrm>
        </p:spPr>
        <p:txBody>
          <a:bodyPr/>
          <a:lstStyle/>
          <a:p>
            <a:pPr eaLnBrk="1" hangingPunct="1"/>
            <a:r>
              <a:rPr lang="en-US" dirty="0" smtClean="0"/>
              <a:t>Coupled-channel (multi-channel) analyses </a:t>
            </a:r>
          </a:p>
          <a:p>
            <a:pPr lvl="1" eaLnBrk="1" hangingPunct="1"/>
            <a:r>
              <a:rPr lang="en-US" dirty="0" smtClean="0"/>
              <a:t>Database still limited </a:t>
            </a:r>
          </a:p>
          <a:p>
            <a:pPr eaLnBrk="1" hangingPunct="1"/>
            <a:r>
              <a:rPr lang="en-US" dirty="0" smtClean="0"/>
              <a:t>High-precision analyses of </a:t>
            </a:r>
            <a:r>
              <a:rPr lang="en-US" dirty="0" err="1" smtClean="0"/>
              <a:t>π</a:t>
            </a:r>
            <a:r>
              <a:rPr lang="en-US" dirty="0" smtClean="0"/>
              <a:t>, </a:t>
            </a:r>
            <a:r>
              <a:rPr lang="en-US" dirty="0" err="1" smtClean="0"/>
              <a:t>η</a:t>
            </a:r>
            <a:r>
              <a:rPr lang="en-US" dirty="0" smtClean="0"/>
              <a:t>, KY photoproduction are in progress </a:t>
            </a:r>
          </a:p>
          <a:p>
            <a:pPr lvl="1" eaLnBrk="1" hangingPunct="1"/>
            <a:r>
              <a:rPr lang="en-US" dirty="0" smtClean="0"/>
              <a:t>SAID (GW – Institute for Nuclear Studies)</a:t>
            </a:r>
          </a:p>
          <a:p>
            <a:pPr lvl="1" eaLnBrk="1" hangingPunct="1"/>
            <a:r>
              <a:rPr lang="en-US" dirty="0" smtClean="0"/>
              <a:t>MAID (JGU – KPH)</a:t>
            </a:r>
          </a:p>
          <a:p>
            <a:pPr lvl="1" eaLnBrk="1" hangingPunct="1"/>
            <a:r>
              <a:rPr lang="en-US" dirty="0" err="1" smtClean="0"/>
              <a:t>BoGa</a:t>
            </a:r>
            <a:r>
              <a:rPr lang="en-US" dirty="0" smtClean="0"/>
              <a:t> (UB – HISKP)</a:t>
            </a:r>
          </a:p>
          <a:p>
            <a:pPr lvl="1" eaLnBrk="1" hangingPunct="1"/>
            <a:r>
              <a:rPr lang="en-US" dirty="0" smtClean="0"/>
              <a:t>EBAC (JLab – Theory Center)</a:t>
            </a:r>
          </a:p>
        </p:txBody>
      </p:sp>
      <p:sp>
        <p:nvSpPr>
          <p:cNvPr id="19459" name="TextBox 3"/>
          <p:cNvSpPr txBox="1">
            <a:spLocks noChangeArrowheads="1"/>
          </p:cNvSpPr>
          <p:nvPr/>
        </p:nvSpPr>
        <p:spPr bwMode="auto">
          <a:xfrm>
            <a:off x="5448300" y="942975"/>
            <a:ext cx="185738" cy="368300"/>
          </a:xfrm>
          <a:prstGeom prst="rect">
            <a:avLst/>
          </a:prstGeom>
          <a:noFill/>
          <a:ln w="9525">
            <a:noFill/>
            <a:miter lim="800000"/>
            <a:headEnd/>
            <a:tailEnd/>
          </a:ln>
        </p:spPr>
        <p:txBody>
          <a:bodyPr wrap="none">
            <a:spAutoFit/>
          </a:bodyPr>
          <a:lstStyle/>
          <a:p>
            <a:endParaRPr lang="en-US">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z="3200" smtClean="0">
                <a:latin typeface="Arial" charset="0"/>
                <a:cs typeface="Arial" charset="0"/>
              </a:rPr>
              <a:t>Complete Experiments</a:t>
            </a:r>
            <a:br>
              <a:rPr lang="en-US" sz="3200" smtClean="0">
                <a:latin typeface="Arial" charset="0"/>
                <a:cs typeface="Arial" charset="0"/>
              </a:rPr>
            </a:br>
            <a:r>
              <a:rPr lang="en-US" sz="3200" smtClean="0">
                <a:latin typeface="Arial" charset="0"/>
                <a:cs typeface="Arial" charset="0"/>
              </a:rPr>
              <a:t>in the Traditional Sense</a:t>
            </a:r>
          </a:p>
        </p:txBody>
      </p:sp>
      <p:sp>
        <p:nvSpPr>
          <p:cNvPr id="20482" name="Content Placeholder 2"/>
          <p:cNvSpPr>
            <a:spLocks noGrp="1"/>
          </p:cNvSpPr>
          <p:nvPr>
            <p:ph idx="1"/>
          </p:nvPr>
        </p:nvSpPr>
        <p:spPr>
          <a:xfrm>
            <a:off x="231775" y="1600200"/>
            <a:ext cx="8455025" cy="4525963"/>
          </a:xfrm>
        </p:spPr>
        <p:txBody>
          <a:bodyPr/>
          <a:lstStyle/>
          <a:p>
            <a:pPr eaLnBrk="1" hangingPunct="1"/>
            <a:r>
              <a:rPr lang="en-US" sz="2800" dirty="0" smtClean="0">
                <a:latin typeface="Arial" charset="0"/>
                <a:cs typeface="Arial" charset="0"/>
              </a:rPr>
              <a:t>For Meson Photoproduction:</a:t>
            </a:r>
          </a:p>
          <a:p>
            <a:pPr lvl="1" eaLnBrk="1" hangingPunct="1"/>
            <a:r>
              <a:rPr lang="en-US" sz="2400" dirty="0" smtClean="0">
                <a:latin typeface="Arial" charset="0"/>
                <a:cs typeface="Arial" charset="0"/>
              </a:rPr>
              <a:t>16 possible observables for each individual channel</a:t>
            </a:r>
          </a:p>
          <a:p>
            <a:pPr lvl="1" eaLnBrk="1" hangingPunct="1"/>
            <a:r>
              <a:rPr lang="en-US" sz="2400" dirty="0" smtClean="0">
                <a:latin typeface="Arial" charset="0"/>
                <a:cs typeface="Arial" charset="0"/>
              </a:rPr>
              <a:t>8 are needed for</a:t>
            </a:r>
            <a:r>
              <a:rPr lang="en-US" sz="2400" dirty="0" smtClean="0">
                <a:latin typeface="Arial" charset="0"/>
                <a:cs typeface="Arial" charset="0"/>
              </a:rPr>
              <a:t> complete experiment </a:t>
            </a:r>
            <a:r>
              <a:rPr lang="en-US" sz="2400" dirty="0" smtClean="0">
                <a:latin typeface="Arial" charset="0"/>
                <a:cs typeface="Arial" charset="0"/>
              </a:rPr>
              <a:t>for each channel</a:t>
            </a:r>
          </a:p>
          <a:p>
            <a:pPr lvl="2" eaLnBrk="1" hangingPunct="1"/>
            <a:r>
              <a:rPr lang="en-US" sz="1800" dirty="0" smtClean="0">
                <a:latin typeface="Arial" charset="0"/>
                <a:cs typeface="Arial" charset="0"/>
              </a:rPr>
              <a:t>for amplitude </a:t>
            </a:r>
            <a:r>
              <a:rPr lang="en-US" sz="1800" dirty="0" smtClean="0">
                <a:latin typeface="Arial" charset="0"/>
                <a:cs typeface="Arial" charset="0"/>
              </a:rPr>
              <a:t>analysis</a:t>
            </a:r>
          </a:p>
          <a:p>
            <a:pPr lvl="1" eaLnBrk="1" hangingPunct="1"/>
            <a:r>
              <a:rPr lang="en-US" sz="2400" dirty="0" smtClean="0">
                <a:latin typeface="Arial" charset="0"/>
                <a:cs typeface="Arial" charset="0"/>
              </a:rPr>
              <a:t>Recoil Polarization must be included</a:t>
            </a:r>
          </a:p>
          <a:p>
            <a:pPr lvl="2" eaLnBrk="1" hangingPunct="1"/>
            <a:r>
              <a:rPr lang="en-US" sz="1800" dirty="0" smtClean="0">
                <a:latin typeface="Arial" charset="0"/>
                <a:cs typeface="Arial" charset="0"/>
              </a:rPr>
              <a:t>Difficult but not impossible and sometimes get it free – </a:t>
            </a:r>
            <a:r>
              <a:rPr lang="en-US" sz="1800" i="1" dirty="0" smtClean="0">
                <a:latin typeface="Arial" charset="0"/>
                <a:cs typeface="Arial" charset="0"/>
              </a:rPr>
              <a:t>e.g.</a:t>
            </a:r>
            <a:r>
              <a:rPr lang="en-US" sz="1800" dirty="0" smtClean="0">
                <a:latin typeface="Arial" charset="0"/>
                <a:cs typeface="Arial" charset="0"/>
              </a:rPr>
              <a:t> KY</a:t>
            </a:r>
          </a:p>
          <a:p>
            <a:pPr lvl="1" eaLnBrk="1" hangingPunct="1"/>
            <a:r>
              <a:rPr lang="en-US" sz="2400" dirty="0" smtClean="0">
                <a:latin typeface="Arial" charset="0"/>
                <a:cs typeface="Arial" charset="0"/>
              </a:rPr>
              <a:t>These need to be for each </a:t>
            </a:r>
            <a:r>
              <a:rPr lang="en-US" sz="2400" dirty="0" err="1" smtClean="0">
                <a:latin typeface="Arial" charset="0"/>
                <a:cs typeface="Arial" charset="0"/>
              </a:rPr>
              <a:t>isospin</a:t>
            </a:r>
            <a:r>
              <a:rPr lang="en-US" sz="2400" dirty="0" smtClean="0">
                <a:latin typeface="Arial" charset="0"/>
                <a:cs typeface="Arial" charset="0"/>
              </a:rPr>
              <a:t> state of the meson and target to determine phases in </a:t>
            </a:r>
            <a:r>
              <a:rPr lang="en-US" sz="2400" dirty="0" err="1" smtClean="0">
                <a:latin typeface="Arial" charset="0"/>
                <a:cs typeface="Arial" charset="0"/>
              </a:rPr>
              <a:t>multipole</a:t>
            </a:r>
            <a:r>
              <a:rPr lang="en-US" sz="2400" dirty="0" smtClean="0">
                <a:latin typeface="Arial" charset="0"/>
                <a:cs typeface="Arial" charset="0"/>
              </a:rPr>
              <a:t> approach.</a:t>
            </a:r>
          </a:p>
          <a:p>
            <a:pPr lvl="3" eaLnBrk="1" hangingPunct="1"/>
            <a:r>
              <a:rPr lang="en-US" sz="1800" dirty="0" smtClean="0">
                <a:latin typeface="Arial" charset="0"/>
                <a:cs typeface="Arial" charset="0"/>
              </a:rPr>
              <a:t>Some channels have charged products – some neutral.</a:t>
            </a:r>
          </a:p>
          <a:p>
            <a:pPr lvl="3" eaLnBrk="1" hangingPunct="1"/>
            <a:r>
              <a:rPr lang="en-US" sz="1800" dirty="0" smtClean="0">
                <a:latin typeface="Arial" charset="0"/>
                <a:cs typeface="Arial" charset="0"/>
              </a:rPr>
              <a:t>Production off the neutron lags behind</a:t>
            </a:r>
          </a:p>
          <a:p>
            <a:pPr lvl="4" eaLnBrk="1" hangingPunct="1"/>
            <a:r>
              <a:rPr lang="en-US" sz="1800" dirty="0" smtClean="0">
                <a:latin typeface="Arial" charset="0"/>
                <a:cs typeface="Arial" charset="0"/>
              </a:rPr>
              <a:t>No free neutron target </a:t>
            </a:r>
          </a:p>
          <a:p>
            <a:pPr lvl="3" eaLnBrk="1" hangingPunct="1"/>
            <a:r>
              <a:rPr lang="en-US" sz="1800" dirty="0" smtClean="0">
                <a:latin typeface="Arial" charset="0"/>
                <a:cs typeface="Arial" charset="0"/>
              </a:rPr>
              <a:t>Problem with final state </a:t>
            </a:r>
            <a:r>
              <a:rPr lang="en-US" sz="1800" dirty="0" smtClean="0">
                <a:latin typeface="Arial" charset="0"/>
                <a:cs typeface="Arial" charset="0"/>
              </a:rPr>
              <a:t>interactions</a:t>
            </a:r>
          </a:p>
          <a:p>
            <a:pPr lvl="4" eaLnBrk="1" hangingPunct="1"/>
            <a:r>
              <a:rPr lang="en-US" sz="1800" dirty="0" smtClean="0">
                <a:latin typeface="Arial" charset="0"/>
                <a:cs typeface="Arial" charset="0"/>
              </a:rPr>
              <a:t>GW/ITEP/Duke code development</a:t>
            </a:r>
            <a:endParaRPr lang="en-US" sz="1800" dirty="0" smtClean="0">
              <a:latin typeface="Arial" charset="0"/>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Rectangle 48"/>
          <p:cNvSpPr>
            <a:spLocks noGrp="1"/>
          </p:cNvSpPr>
          <p:nvPr>
            <p:ph type="title" idx="4294967295"/>
          </p:nvPr>
        </p:nvSpPr>
        <p:spPr/>
        <p:txBody>
          <a:bodyPr/>
          <a:lstStyle/>
          <a:p>
            <a:pPr eaLnBrk="1" hangingPunct="1"/>
            <a:r>
              <a:rPr lang="en-US" smtClean="0"/>
              <a:t>Polarization Observables</a:t>
            </a:r>
          </a:p>
        </p:txBody>
      </p:sp>
      <p:sp>
        <p:nvSpPr>
          <p:cNvPr id="21506" name="Rectangle 55"/>
          <p:cNvSpPr>
            <a:spLocks noGrp="1"/>
          </p:cNvSpPr>
          <p:nvPr>
            <p:ph type="body" sz="half" idx="4294967295"/>
          </p:nvPr>
        </p:nvSpPr>
        <p:spPr>
          <a:xfrm>
            <a:off x="246063" y="1224744"/>
            <a:ext cx="4249737" cy="5227843"/>
          </a:xfrm>
        </p:spPr>
        <p:txBody>
          <a:bodyPr/>
          <a:lstStyle/>
          <a:p>
            <a:pPr eaLnBrk="1" hangingPunct="1"/>
            <a:r>
              <a:rPr lang="en-US" sz="1800" dirty="0" smtClean="0">
                <a:latin typeface="Arial" charset="0"/>
                <a:cs typeface="Arial" charset="0"/>
              </a:rPr>
              <a:t>Assuming we wish to make the theorist and phenomenologist happy, we should provide measurements of a good fraction of the above over an energy range, say, from threshold through third resonance </a:t>
            </a:r>
            <a:r>
              <a:rPr lang="en-US" sz="1800" dirty="0" smtClean="0">
                <a:latin typeface="Arial" charset="0"/>
                <a:cs typeface="Arial" charset="0"/>
              </a:rPr>
              <a:t>region.</a:t>
            </a:r>
            <a:endParaRPr lang="en-US" sz="1800" dirty="0" smtClean="0">
              <a:latin typeface="Arial" charset="0"/>
              <a:cs typeface="Arial" charset="0"/>
            </a:endParaRPr>
          </a:p>
          <a:p>
            <a:pPr eaLnBrk="1" hangingPunct="1"/>
            <a:r>
              <a:rPr lang="en-US" sz="1800" dirty="0" smtClean="0">
                <a:latin typeface="Arial" charset="0"/>
                <a:cs typeface="Arial" charset="0"/>
              </a:rPr>
              <a:t>For </a:t>
            </a:r>
            <a:r>
              <a:rPr lang="en-US" sz="1800" i="1" dirty="0" smtClean="0">
                <a:latin typeface="Arial" charset="0"/>
                <a:cs typeface="Arial" charset="0"/>
              </a:rPr>
              <a:t>amplitude analysis of a single channel</a:t>
            </a:r>
            <a:r>
              <a:rPr lang="en-US" sz="1800" dirty="0" smtClean="0">
                <a:latin typeface="Arial" charset="0"/>
                <a:cs typeface="Arial" charset="0"/>
              </a:rPr>
              <a:t> this is eight carefully selected observables.</a:t>
            </a:r>
            <a:r>
              <a:rPr lang="en-US" sz="1800" dirty="0" smtClean="0">
                <a:latin typeface="Arial" charset="0"/>
                <a:cs typeface="Arial" charset="0"/>
              </a:rPr>
              <a:t> </a:t>
            </a:r>
          </a:p>
          <a:p>
            <a:pPr eaLnBrk="1" hangingPunct="1"/>
            <a:r>
              <a:rPr lang="en-US" sz="1800" dirty="0" smtClean="0">
                <a:latin typeface="Arial" charset="0"/>
                <a:cs typeface="Arial" charset="0"/>
              </a:rPr>
              <a:t>No </a:t>
            </a:r>
            <a:r>
              <a:rPr lang="en-US" sz="1800" dirty="0" smtClean="0">
                <a:latin typeface="Arial" charset="0"/>
                <a:cs typeface="Arial" charset="0"/>
              </a:rPr>
              <a:t>agreement as to what is needed for </a:t>
            </a:r>
            <a:r>
              <a:rPr lang="en-US" sz="1800" i="1" dirty="0" err="1" smtClean="0">
                <a:latin typeface="Arial" charset="0"/>
                <a:cs typeface="Arial" charset="0"/>
              </a:rPr>
              <a:t>multipole</a:t>
            </a:r>
            <a:r>
              <a:rPr lang="en-US" sz="1800" i="1" dirty="0" smtClean="0">
                <a:latin typeface="Arial" charset="0"/>
                <a:cs typeface="Arial" charset="0"/>
              </a:rPr>
              <a:t> </a:t>
            </a:r>
            <a:r>
              <a:rPr lang="en-US" sz="1800" i="1" dirty="0" smtClean="0">
                <a:latin typeface="Arial" charset="0"/>
                <a:cs typeface="Arial" charset="0"/>
              </a:rPr>
              <a:t>analysis</a:t>
            </a:r>
            <a:r>
              <a:rPr lang="en-US" sz="1800" dirty="0" smtClean="0">
                <a:latin typeface="Arial" charset="0"/>
                <a:cs typeface="Arial" charset="0"/>
              </a:rPr>
              <a:t>, which is what we do now.</a:t>
            </a:r>
            <a:endParaRPr lang="en-US" sz="1800" dirty="0" smtClean="0">
              <a:latin typeface="Arial" charset="0"/>
              <a:cs typeface="Arial" charset="0"/>
            </a:endParaRPr>
          </a:p>
          <a:p>
            <a:pPr eaLnBrk="1" hangingPunct="1"/>
            <a:r>
              <a:rPr lang="en-US" sz="1800" dirty="0" smtClean="0">
                <a:latin typeface="Arial" charset="0"/>
                <a:cs typeface="Arial" charset="0"/>
              </a:rPr>
              <a:t>Measurements should include all combinations of </a:t>
            </a:r>
            <a:r>
              <a:rPr lang="en-US" sz="1800" dirty="0" err="1" smtClean="0">
                <a:latin typeface="Arial" charset="0"/>
                <a:cs typeface="Arial" charset="0"/>
              </a:rPr>
              <a:t>isospin</a:t>
            </a:r>
            <a:r>
              <a:rPr lang="en-US" sz="1800" dirty="0" smtClean="0">
                <a:latin typeface="Arial" charset="0"/>
                <a:cs typeface="Arial" charset="0"/>
              </a:rPr>
              <a:t>.</a:t>
            </a:r>
          </a:p>
          <a:p>
            <a:pPr lvl="1" eaLnBrk="1" hangingPunct="1"/>
            <a:r>
              <a:rPr lang="en-US" sz="1800" dirty="0" smtClean="0">
                <a:latin typeface="Arial" charset="0"/>
                <a:cs typeface="Arial" charset="0"/>
              </a:rPr>
              <a:t>possible only if measurements off the proton and neutron.</a:t>
            </a:r>
            <a:endParaRPr lang="en-US" sz="1800" dirty="0" smtClean="0"/>
          </a:p>
        </p:txBody>
      </p:sp>
      <p:pic>
        <p:nvPicPr>
          <p:cNvPr id="21507" name="Picture 53" descr="Picture1"/>
          <p:cNvPicPr>
            <a:picLocks noGrp="1" noChangeAspect="1" noChangeArrowheads="1"/>
          </p:cNvPicPr>
          <p:nvPr>
            <p:ph sz="half" idx="4294967295"/>
          </p:nvPr>
        </p:nvPicPr>
        <p:blipFill>
          <a:blip r:embed="rId2"/>
          <a:srcRect/>
          <a:stretch>
            <a:fillRect/>
          </a:stretch>
        </p:blipFill>
        <p:spPr>
          <a:xfrm>
            <a:off x="4495800" y="2076450"/>
            <a:ext cx="4495800" cy="2909888"/>
          </a:xfr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457200" y="274638"/>
            <a:ext cx="8229600" cy="569912"/>
          </a:xfrm>
        </p:spPr>
        <p:txBody>
          <a:bodyPr/>
          <a:lstStyle/>
          <a:p>
            <a:pPr eaLnBrk="1" hangingPunct="1"/>
            <a:r>
              <a:rPr lang="en-US" sz="3200" smtClean="0">
                <a:latin typeface="Arial" charset="0"/>
                <a:cs typeface="Arial" charset="0"/>
              </a:rPr>
              <a:t>Polarization Observables</a:t>
            </a:r>
          </a:p>
        </p:txBody>
      </p:sp>
      <p:sp>
        <p:nvSpPr>
          <p:cNvPr id="22530" name="Rectangle 3"/>
          <p:cNvSpPr>
            <a:spLocks noGrp="1"/>
          </p:cNvSpPr>
          <p:nvPr>
            <p:ph type="body" idx="1"/>
          </p:nvPr>
        </p:nvSpPr>
        <p:spPr>
          <a:xfrm>
            <a:off x="246063" y="844550"/>
            <a:ext cx="8694737" cy="5280025"/>
          </a:xfrm>
        </p:spPr>
        <p:txBody>
          <a:bodyPr/>
          <a:lstStyle/>
          <a:p>
            <a:pPr eaLnBrk="1" hangingPunct="1">
              <a:lnSpc>
                <a:spcPct val="90000"/>
              </a:lnSpc>
            </a:pPr>
            <a:r>
              <a:rPr lang="en-US" sz="2400" dirty="0" smtClean="0">
                <a:latin typeface="Arial" charset="0"/>
                <a:cs typeface="Arial" charset="0"/>
              </a:rPr>
              <a:t>Ignoring </a:t>
            </a:r>
            <a:r>
              <a:rPr lang="en-US" sz="2400" dirty="0" smtClean="0">
                <a:latin typeface="Arial" charset="0"/>
                <a:cs typeface="Arial" charset="0"/>
              </a:rPr>
              <a:t>the controversy over signs and frames of reference.</a:t>
            </a:r>
          </a:p>
          <a:p>
            <a:pPr lvl="1" eaLnBrk="1" hangingPunct="1">
              <a:lnSpc>
                <a:spcPct val="90000"/>
              </a:lnSpc>
            </a:pPr>
            <a:r>
              <a:rPr lang="en-US" sz="1800" dirty="0" smtClean="0">
                <a:latin typeface="Arial" charset="0"/>
                <a:cs typeface="Arial" charset="0"/>
              </a:rPr>
              <a:t>Dick Arndt: “There ought to be a law requiring ALL measurements be done in the cm frame.</a:t>
            </a:r>
            <a:r>
              <a:rPr lang="en-US" sz="1800" dirty="0" smtClean="0">
                <a:latin typeface="Arial" charset="0"/>
                <a:cs typeface="Arial" charset="0"/>
              </a:rPr>
              <a:t>” </a:t>
            </a:r>
          </a:p>
          <a:p>
            <a:pPr eaLnBrk="1" hangingPunct="1">
              <a:lnSpc>
                <a:spcPct val="90000"/>
              </a:lnSpc>
            </a:pPr>
            <a:r>
              <a:rPr lang="en-US" sz="2400" dirty="0" smtClean="0">
                <a:latin typeface="Arial" charset="0"/>
                <a:cs typeface="Arial" charset="0"/>
              </a:rPr>
              <a:t>T</a:t>
            </a:r>
            <a:r>
              <a:rPr lang="en-US" sz="2400" dirty="0" smtClean="0">
                <a:latin typeface="Arial" charset="0"/>
                <a:cs typeface="Arial" charset="0"/>
              </a:rPr>
              <a:t>he </a:t>
            </a:r>
            <a:r>
              <a:rPr lang="en-US" sz="2400" dirty="0" smtClean="0">
                <a:latin typeface="Arial" charset="0"/>
                <a:cs typeface="Arial" charset="0"/>
              </a:rPr>
              <a:t>traditional convention</a:t>
            </a:r>
            <a:r>
              <a:rPr lang="en-US" sz="2400" dirty="0" smtClean="0">
                <a:latin typeface="Arial" charset="0"/>
                <a:cs typeface="Arial" charset="0"/>
              </a:rPr>
              <a:t> is of </a:t>
            </a:r>
            <a:r>
              <a:rPr lang="en-US" sz="2400" dirty="0" smtClean="0">
                <a:latin typeface="Arial" charset="0"/>
                <a:cs typeface="Arial" charset="0"/>
              </a:rPr>
              <a:t>Barker, </a:t>
            </a:r>
            <a:r>
              <a:rPr lang="en-US" sz="2400" dirty="0" err="1" smtClean="0">
                <a:latin typeface="Arial" charset="0"/>
                <a:cs typeface="Arial" charset="0"/>
              </a:rPr>
              <a:t>Donnachie</a:t>
            </a:r>
            <a:r>
              <a:rPr lang="en-US" sz="2400" dirty="0" smtClean="0">
                <a:latin typeface="Arial" charset="0"/>
                <a:cs typeface="Arial" charset="0"/>
              </a:rPr>
              <a:t>, and </a:t>
            </a:r>
            <a:r>
              <a:rPr lang="en-US" sz="2400" dirty="0" err="1" smtClean="0">
                <a:latin typeface="Arial" charset="0"/>
                <a:cs typeface="Arial" charset="0"/>
              </a:rPr>
              <a:t>Storrow</a:t>
            </a:r>
            <a:r>
              <a:rPr lang="en-US" sz="2400" dirty="0" smtClean="0">
                <a:latin typeface="Arial" charset="0"/>
                <a:cs typeface="Arial" charset="0"/>
              </a:rPr>
              <a:t> (1975) </a:t>
            </a:r>
            <a:r>
              <a:rPr lang="en-US" sz="2400" dirty="0" err="1" smtClean="0">
                <a:latin typeface="Arial" charset="0"/>
                <a:cs typeface="Arial" charset="0"/>
              </a:rPr>
              <a:t>wrt</a:t>
            </a:r>
            <a:r>
              <a:rPr lang="en-US" sz="2400" dirty="0" smtClean="0">
                <a:latin typeface="Arial" charset="0"/>
                <a:cs typeface="Arial" charset="0"/>
              </a:rPr>
              <a:t> signs and number of measurements.</a:t>
            </a:r>
          </a:p>
          <a:p>
            <a:pPr lvl="1" eaLnBrk="1" hangingPunct="1">
              <a:lnSpc>
                <a:spcPct val="90000"/>
              </a:lnSpc>
            </a:pPr>
            <a:r>
              <a:rPr lang="en-US" sz="1800" dirty="0" smtClean="0">
                <a:latin typeface="Arial" charset="0"/>
                <a:cs typeface="Arial" charset="0"/>
              </a:rPr>
              <a:t>“In order to determine the amplitudes uniquely (up to an overall phase of course) one must make five double polarization measurements in all, provided that no four of them come from the same set.”</a:t>
            </a:r>
          </a:p>
          <a:p>
            <a:pPr eaLnBrk="1" hangingPunct="1">
              <a:lnSpc>
                <a:spcPct val="90000"/>
              </a:lnSpc>
            </a:pPr>
            <a:r>
              <a:rPr lang="en-US" sz="2400" dirty="0" smtClean="0">
                <a:latin typeface="Arial" charset="0"/>
                <a:cs typeface="Arial" charset="0"/>
              </a:rPr>
              <a:t>Keaton, Workman (1996) and </a:t>
            </a:r>
            <a:r>
              <a:rPr lang="en-US" sz="2400" dirty="0" err="1" smtClean="0">
                <a:latin typeface="Arial" charset="0"/>
                <a:cs typeface="Arial" charset="0"/>
              </a:rPr>
              <a:t>Chiang,Tabakin</a:t>
            </a:r>
            <a:r>
              <a:rPr lang="en-US" sz="2400" dirty="0" smtClean="0">
                <a:latin typeface="Arial" charset="0"/>
                <a:cs typeface="Arial" charset="0"/>
              </a:rPr>
              <a:t> (1997):</a:t>
            </a:r>
          </a:p>
          <a:p>
            <a:pPr lvl="1" eaLnBrk="1" hangingPunct="1">
              <a:lnSpc>
                <a:spcPct val="90000"/>
              </a:lnSpc>
            </a:pPr>
            <a:r>
              <a:rPr lang="en-US" sz="1800" dirty="0" smtClean="0">
                <a:latin typeface="Arial" charset="0"/>
                <a:cs typeface="Arial" charset="0"/>
              </a:rPr>
              <a:t>“a carefully chosen set of 8 observables is sufficient.”</a:t>
            </a:r>
          </a:p>
          <a:p>
            <a:pPr lvl="1" eaLnBrk="1" hangingPunct="1">
              <a:lnSpc>
                <a:spcPct val="90000"/>
              </a:lnSpc>
            </a:pPr>
            <a:r>
              <a:rPr lang="en-US" sz="1800" dirty="0" smtClean="0">
                <a:latin typeface="Arial" charset="0"/>
                <a:cs typeface="Arial" charset="0"/>
              </a:rPr>
              <a:t>This takes into account that the same information may be obtained in more than one of the above measurements.</a:t>
            </a:r>
            <a:r>
              <a:rPr lang="en-US" sz="1800" dirty="0" smtClean="0">
                <a:latin typeface="Arial" charset="0"/>
                <a:cs typeface="Arial" charset="0"/>
              </a:rPr>
              <a:t> </a:t>
            </a:r>
          </a:p>
          <a:p>
            <a:pPr eaLnBrk="1" hangingPunct="1">
              <a:lnSpc>
                <a:spcPct val="90000"/>
              </a:lnSpc>
            </a:pPr>
            <a:r>
              <a:rPr lang="en-US" sz="2400" dirty="0" smtClean="0">
                <a:latin typeface="Arial" charset="0"/>
                <a:cs typeface="Arial" charset="0"/>
              </a:rPr>
              <a:t>Some feel we can do with fewer double-polarization measurements –</a:t>
            </a:r>
            <a:r>
              <a:rPr lang="en-US" sz="2400" dirty="0" smtClean="0">
                <a:latin typeface="Arial" charset="0"/>
                <a:cs typeface="Arial" charset="0"/>
              </a:rPr>
              <a:t> mostly in </a:t>
            </a:r>
            <a:r>
              <a:rPr lang="en-US" sz="2400" i="1" dirty="0" err="1" smtClean="0">
                <a:latin typeface="Arial" charset="0"/>
                <a:cs typeface="Arial" charset="0"/>
              </a:rPr>
              <a:t>multipole</a:t>
            </a:r>
            <a:r>
              <a:rPr lang="en-US" sz="2400" i="1" dirty="0" smtClean="0">
                <a:latin typeface="Arial" charset="0"/>
                <a:cs typeface="Arial" charset="0"/>
              </a:rPr>
              <a:t> analysis</a:t>
            </a:r>
            <a:r>
              <a:rPr lang="en-US" sz="2400" dirty="0" smtClean="0">
                <a:latin typeface="Arial" charset="0"/>
                <a:cs typeface="Arial" charset="0"/>
              </a:rPr>
              <a:t>. </a:t>
            </a:r>
            <a:endParaRPr lang="en-US" sz="2400" dirty="0" smtClean="0">
              <a:latin typeface="Arial" charset="0"/>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2"/>
          <p:cNvSpPr>
            <a:spLocks noGrp="1"/>
          </p:cNvSpPr>
          <p:nvPr>
            <p:ph type="title"/>
          </p:nvPr>
        </p:nvSpPr>
        <p:spPr>
          <a:xfrm>
            <a:off x="457200" y="274637"/>
            <a:ext cx="8229600" cy="984127"/>
          </a:xfrm>
        </p:spPr>
        <p:txBody>
          <a:bodyPr/>
          <a:lstStyle/>
          <a:p>
            <a:pPr eaLnBrk="1" hangingPunct="1"/>
            <a:r>
              <a:rPr lang="en-US" sz="2800" dirty="0" smtClean="0">
                <a:latin typeface="Arial" charset="0"/>
                <a:cs typeface="Arial" charset="0"/>
              </a:rPr>
              <a:t>Double-Polarization </a:t>
            </a:r>
            <a:r>
              <a:rPr lang="en-US" sz="2800" dirty="0" smtClean="0">
                <a:latin typeface="Arial" charset="0"/>
                <a:cs typeface="Arial" charset="0"/>
              </a:rPr>
              <a:t>Observables</a:t>
            </a:r>
            <a:br>
              <a:rPr lang="en-US" sz="2800" dirty="0" smtClean="0">
                <a:latin typeface="Arial" charset="0"/>
                <a:cs typeface="Arial" charset="0"/>
              </a:rPr>
            </a:br>
            <a:r>
              <a:rPr lang="en-US" sz="1800" dirty="0" smtClean="0">
                <a:latin typeface="Arial" charset="0"/>
                <a:cs typeface="Arial" charset="0"/>
              </a:rPr>
              <a:t>(From </a:t>
            </a:r>
            <a:r>
              <a:rPr lang="en-US" sz="1800" dirty="0" err="1" smtClean="0">
                <a:latin typeface="Arial" charset="0"/>
                <a:cs typeface="Arial" charset="0"/>
              </a:rPr>
              <a:t>Lothar’s</a:t>
            </a:r>
            <a:r>
              <a:rPr lang="en-US" sz="1800" dirty="0" smtClean="0">
                <a:latin typeface="Arial" charset="0"/>
                <a:cs typeface="Arial" charset="0"/>
              </a:rPr>
              <a:t> talk at PWA Workshop)</a:t>
            </a:r>
            <a:endParaRPr lang="en-US" sz="2800" dirty="0" smtClean="0">
              <a:latin typeface="Arial" charset="0"/>
              <a:cs typeface="Arial" charset="0"/>
            </a:endParaRPr>
          </a:p>
        </p:txBody>
      </p:sp>
      <p:sp>
        <p:nvSpPr>
          <p:cNvPr id="23554" name="Rectangle 3"/>
          <p:cNvSpPr>
            <a:spLocks noGrp="1"/>
          </p:cNvSpPr>
          <p:nvPr>
            <p:ph type="body" sz="half" idx="1"/>
          </p:nvPr>
        </p:nvSpPr>
        <p:spPr>
          <a:xfrm>
            <a:off x="457200" y="1258765"/>
            <a:ext cx="3557032" cy="5238750"/>
          </a:xfrm>
        </p:spPr>
        <p:txBody>
          <a:bodyPr/>
          <a:lstStyle/>
          <a:p>
            <a:pPr eaLnBrk="1" hangingPunct="1"/>
            <a:r>
              <a:rPr lang="en-US" sz="2000" dirty="0" smtClean="0">
                <a:latin typeface="Arial" charset="0"/>
                <a:cs typeface="Arial" charset="0"/>
              </a:rPr>
              <a:t>BT: polarized photons and polarized target</a:t>
            </a:r>
          </a:p>
          <a:p>
            <a:pPr eaLnBrk="1" hangingPunct="1"/>
            <a:endParaRPr lang="en-US" sz="2000" dirty="0" smtClean="0">
              <a:latin typeface="Arial" charset="0"/>
              <a:cs typeface="Arial" charset="0"/>
            </a:endParaRPr>
          </a:p>
          <a:p>
            <a:pPr eaLnBrk="1" hangingPunct="1">
              <a:buNone/>
            </a:pPr>
            <a:r>
              <a:rPr lang="en-US" sz="2000" dirty="0" smtClean="0">
                <a:latin typeface="Arial" charset="0"/>
                <a:cs typeface="Arial" charset="0"/>
              </a:rPr>
              <a:t>(red signs change in different conventions.)</a:t>
            </a:r>
            <a:endParaRPr lang="en-US" sz="2000" dirty="0" smtClean="0">
              <a:latin typeface="Arial" charset="0"/>
              <a:cs typeface="Arial" charset="0"/>
            </a:endParaRPr>
          </a:p>
          <a:p>
            <a:pPr eaLnBrk="1" hangingPunct="1"/>
            <a:endParaRPr lang="en-US" sz="2000" dirty="0" smtClean="0">
              <a:latin typeface="Arial" charset="0"/>
              <a:cs typeface="Arial" charset="0"/>
            </a:endParaRPr>
          </a:p>
          <a:p>
            <a:pPr eaLnBrk="1" hangingPunct="1"/>
            <a:r>
              <a:rPr lang="en-US" sz="2000" dirty="0" smtClean="0">
                <a:latin typeface="Arial" charset="0"/>
                <a:cs typeface="Arial" charset="0"/>
              </a:rPr>
              <a:t>BR: polarized photons and recoil polarization</a:t>
            </a:r>
          </a:p>
          <a:p>
            <a:pPr eaLnBrk="1" hangingPunct="1"/>
            <a:endParaRPr lang="en-US" sz="2000" dirty="0" smtClean="0">
              <a:latin typeface="Arial" charset="0"/>
              <a:cs typeface="Arial" charset="0"/>
            </a:endParaRPr>
          </a:p>
          <a:p>
            <a:pPr eaLnBrk="1" hangingPunct="1"/>
            <a:endParaRPr lang="en-US" sz="2000" dirty="0" smtClean="0">
              <a:latin typeface="Arial" charset="0"/>
              <a:cs typeface="Arial" charset="0"/>
            </a:endParaRPr>
          </a:p>
          <a:p>
            <a:pPr eaLnBrk="1" hangingPunct="1"/>
            <a:endParaRPr lang="en-US" sz="2000" dirty="0" smtClean="0">
              <a:latin typeface="Arial" charset="0"/>
              <a:cs typeface="Arial" charset="0"/>
            </a:endParaRPr>
          </a:p>
          <a:p>
            <a:pPr eaLnBrk="1" hangingPunct="1"/>
            <a:r>
              <a:rPr lang="en-US" sz="2000" dirty="0" smtClean="0">
                <a:latin typeface="Arial" charset="0"/>
                <a:cs typeface="Arial" charset="0"/>
              </a:rPr>
              <a:t>TR: polarized target and recoil polarization</a:t>
            </a:r>
          </a:p>
          <a:p>
            <a:pPr eaLnBrk="1" hangingPunct="1"/>
            <a:endParaRPr lang="en-US" sz="2000" dirty="0" smtClean="0">
              <a:latin typeface="Arial" charset="0"/>
              <a:cs typeface="Arial" charset="0"/>
            </a:endParaRPr>
          </a:p>
          <a:p>
            <a:pPr eaLnBrk="1" hangingPunct="1"/>
            <a:endParaRPr lang="en-US" sz="2000" dirty="0" smtClean="0">
              <a:latin typeface="Arial" charset="0"/>
              <a:cs typeface="Arial" charset="0"/>
            </a:endParaRPr>
          </a:p>
        </p:txBody>
      </p:sp>
      <p:pic>
        <p:nvPicPr>
          <p:cNvPr id="23555" name="Picture 13" descr="bt"/>
          <p:cNvPicPr>
            <a:picLocks noGrp="1" noChangeAspect="1" noChangeArrowheads="1"/>
          </p:cNvPicPr>
          <p:nvPr>
            <p:ph sz="half" idx="2"/>
          </p:nvPr>
        </p:nvPicPr>
        <p:blipFill>
          <a:blip r:embed="rId2"/>
          <a:srcRect/>
          <a:stretch>
            <a:fillRect/>
          </a:stretch>
        </p:blipFill>
        <p:spPr>
          <a:xfrm>
            <a:off x="4648200" y="1410885"/>
            <a:ext cx="3887788" cy="1763712"/>
          </a:xfrm>
        </p:spPr>
      </p:pic>
      <p:pic>
        <p:nvPicPr>
          <p:cNvPr id="23556" name="Picture 14" descr="br"/>
          <p:cNvPicPr>
            <a:picLocks noChangeAspect="1" noChangeArrowheads="1"/>
          </p:cNvPicPr>
          <p:nvPr/>
        </p:nvPicPr>
        <p:blipFill>
          <a:blip r:embed="rId3"/>
          <a:srcRect/>
          <a:stretch>
            <a:fillRect/>
          </a:stretch>
        </p:blipFill>
        <p:spPr bwMode="auto">
          <a:xfrm>
            <a:off x="4648200" y="3379387"/>
            <a:ext cx="3887788" cy="1560512"/>
          </a:xfrm>
          <a:prstGeom prst="rect">
            <a:avLst/>
          </a:prstGeom>
          <a:noFill/>
          <a:ln w="9525">
            <a:noFill/>
            <a:miter lim="800000"/>
            <a:headEnd/>
            <a:tailEnd/>
          </a:ln>
        </p:spPr>
      </p:pic>
      <p:pic>
        <p:nvPicPr>
          <p:cNvPr id="23557" name="Picture 15" descr="tr"/>
          <p:cNvPicPr>
            <a:picLocks noChangeAspect="1" noChangeArrowheads="1"/>
          </p:cNvPicPr>
          <p:nvPr/>
        </p:nvPicPr>
        <p:blipFill>
          <a:blip r:embed="rId4"/>
          <a:srcRect/>
          <a:stretch>
            <a:fillRect/>
          </a:stretch>
        </p:blipFill>
        <p:spPr bwMode="auto">
          <a:xfrm>
            <a:off x="4403725" y="5310187"/>
            <a:ext cx="4132263" cy="9683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2"/>
          <p:cNvSpPr>
            <a:spLocks noGrp="1"/>
          </p:cNvSpPr>
          <p:nvPr>
            <p:ph type="title"/>
          </p:nvPr>
        </p:nvSpPr>
        <p:spPr>
          <a:xfrm>
            <a:off x="457200" y="274638"/>
            <a:ext cx="8229600" cy="654050"/>
          </a:xfrm>
        </p:spPr>
        <p:txBody>
          <a:bodyPr/>
          <a:lstStyle/>
          <a:p>
            <a:pPr eaLnBrk="1" hangingPunct="1"/>
            <a:r>
              <a:rPr lang="en-US" sz="2800" smtClean="0">
                <a:latin typeface="Arial" charset="0"/>
                <a:cs typeface="Arial" charset="0"/>
              </a:rPr>
              <a:t>Complete Experiment for Pion Photoproduction</a:t>
            </a:r>
          </a:p>
        </p:txBody>
      </p:sp>
      <p:sp>
        <p:nvSpPr>
          <p:cNvPr id="24578" name="Rectangle 3"/>
          <p:cNvSpPr>
            <a:spLocks noGrp="1"/>
          </p:cNvSpPr>
          <p:nvPr>
            <p:ph type="body" idx="1"/>
          </p:nvPr>
        </p:nvSpPr>
        <p:spPr>
          <a:xfrm>
            <a:off x="457200" y="1163638"/>
            <a:ext cx="8229600" cy="4962525"/>
          </a:xfrm>
        </p:spPr>
        <p:txBody>
          <a:bodyPr/>
          <a:lstStyle/>
          <a:p>
            <a:pPr eaLnBrk="1" hangingPunct="1"/>
            <a:r>
              <a:rPr lang="en-US" sz="2400" dirty="0" smtClean="0">
                <a:latin typeface="Arial" charset="0"/>
                <a:cs typeface="Arial" charset="0"/>
              </a:rPr>
              <a:t>Assuming the experimenter wishes to make the theorists and </a:t>
            </a:r>
            <a:r>
              <a:rPr lang="en-US" sz="2400" dirty="0" err="1" smtClean="0">
                <a:latin typeface="Arial" charset="0"/>
                <a:cs typeface="Arial" charset="0"/>
              </a:rPr>
              <a:t>phenomenologists</a:t>
            </a:r>
            <a:r>
              <a:rPr lang="en-US" sz="2400" dirty="0" smtClean="0">
                <a:latin typeface="Arial" charset="0"/>
                <a:cs typeface="Arial" charset="0"/>
              </a:rPr>
              <a:t> happy</a:t>
            </a:r>
            <a:r>
              <a:rPr lang="en-US" sz="2400" dirty="0" smtClean="0">
                <a:latin typeface="Arial" charset="0"/>
                <a:cs typeface="Arial" charset="0"/>
              </a:rPr>
              <a:t> most feel that they </a:t>
            </a:r>
            <a:r>
              <a:rPr lang="en-US" sz="2400" dirty="0" smtClean="0">
                <a:latin typeface="Arial" charset="0"/>
                <a:cs typeface="Arial" charset="0"/>
              </a:rPr>
              <a:t>should at least provide the measurements as prescribed above by Barker, </a:t>
            </a:r>
            <a:r>
              <a:rPr lang="en-US" sz="2400" dirty="0" err="1" smtClean="0">
                <a:latin typeface="Arial" charset="0"/>
                <a:cs typeface="Arial" charset="0"/>
              </a:rPr>
              <a:t>Donnachie</a:t>
            </a:r>
            <a:r>
              <a:rPr lang="en-US" sz="2400" dirty="0" smtClean="0">
                <a:latin typeface="Arial" charset="0"/>
                <a:cs typeface="Arial" charset="0"/>
              </a:rPr>
              <a:t>, and </a:t>
            </a:r>
            <a:r>
              <a:rPr lang="en-US" sz="2400" dirty="0" err="1" smtClean="0">
                <a:latin typeface="Arial" charset="0"/>
                <a:cs typeface="Arial" charset="0"/>
              </a:rPr>
              <a:t>Storrow</a:t>
            </a:r>
            <a:r>
              <a:rPr lang="en-US" sz="2400" dirty="0" smtClean="0">
                <a:latin typeface="Arial" charset="0"/>
                <a:cs typeface="Arial" charset="0"/>
              </a:rPr>
              <a:t> (or the others) over as wide an energy range as possible, but especially including threshold through the third resonance region.</a:t>
            </a:r>
          </a:p>
          <a:p>
            <a:pPr lvl="1" eaLnBrk="1" hangingPunct="1"/>
            <a:r>
              <a:rPr lang="en-US" sz="2000" i="1" dirty="0" smtClean="0">
                <a:latin typeface="Arial" charset="0"/>
                <a:cs typeface="Arial" charset="0"/>
              </a:rPr>
              <a:t>N.B.</a:t>
            </a:r>
            <a:r>
              <a:rPr lang="en-US" sz="2000" dirty="0" smtClean="0">
                <a:latin typeface="Arial" charset="0"/>
                <a:cs typeface="Arial" charset="0"/>
              </a:rPr>
              <a:t> only MAMI boost a recoil </a:t>
            </a:r>
            <a:r>
              <a:rPr lang="en-US" sz="2000" dirty="0" err="1" smtClean="0">
                <a:latin typeface="Arial" charset="0"/>
                <a:cs typeface="Arial" charset="0"/>
              </a:rPr>
              <a:t>polarimeter</a:t>
            </a:r>
            <a:r>
              <a:rPr lang="en-US" sz="2000" dirty="0" smtClean="0">
                <a:latin typeface="Arial" charset="0"/>
                <a:cs typeface="Arial" charset="0"/>
              </a:rPr>
              <a:t> – with a magnet can obtain both recoil polarizations</a:t>
            </a:r>
            <a:r>
              <a:rPr lang="en-US" sz="2000" dirty="0" smtClean="0">
                <a:latin typeface="Arial" charset="0"/>
                <a:cs typeface="Arial" charset="0"/>
              </a:rPr>
              <a:t>. </a:t>
            </a:r>
            <a:endParaRPr lang="en-US" sz="2400" dirty="0" smtClean="0">
              <a:latin typeface="Arial" charset="0"/>
              <a:cs typeface="Arial" charset="0"/>
            </a:endParaRPr>
          </a:p>
          <a:p>
            <a:pPr eaLnBrk="1" hangingPunct="1"/>
            <a:r>
              <a:rPr lang="en-US" sz="2400" dirty="0" smtClean="0">
                <a:latin typeface="Arial" charset="0"/>
                <a:cs typeface="Arial" charset="0"/>
              </a:rPr>
              <a:t>Measurements should include all combinations of </a:t>
            </a:r>
            <a:r>
              <a:rPr lang="en-US" sz="2400" dirty="0" err="1" smtClean="0">
                <a:latin typeface="Arial" charset="0"/>
                <a:cs typeface="Arial" charset="0"/>
              </a:rPr>
              <a:t>isospin</a:t>
            </a:r>
            <a:r>
              <a:rPr lang="en-US" sz="2400" dirty="0" smtClean="0">
                <a:latin typeface="Arial" charset="0"/>
                <a:cs typeface="Arial" charset="0"/>
              </a:rPr>
              <a:t>.</a:t>
            </a:r>
          </a:p>
          <a:p>
            <a:pPr lvl="1" eaLnBrk="1" hangingPunct="1"/>
            <a:r>
              <a:rPr lang="en-US" sz="2000" dirty="0" smtClean="0">
                <a:latin typeface="Arial" charset="0"/>
                <a:cs typeface="Arial" charset="0"/>
              </a:rPr>
              <a:t>This </a:t>
            </a:r>
            <a:r>
              <a:rPr lang="en-US" sz="2000" dirty="0" smtClean="0">
                <a:latin typeface="Arial" charset="0"/>
                <a:cs typeface="Arial" charset="0"/>
              </a:rPr>
              <a:t>is only possible if measurements of production off the proton and neutron are made.</a:t>
            </a:r>
          </a:p>
        </p:txBody>
      </p:sp>
    </p:spTree>
  </p:cSld>
  <p:clrMapOvr>
    <a:masterClrMapping/>
  </p:clrMapOvr>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OPREFERENCE" val="False"/>
  <p:tag name="DELIMITERS" val="3.1"/>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OPREFERENCE" val="False"/>
  <p:tag name="DELIMITERS" val="3.1"/>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OPREFERENCE" val="False"/>
  <p:tag name="DELIMITERS" val="3.1"/>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OPREFERENCE" val="False"/>
  <p:tag name="DELIMITERS" val="3.1"/>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1831</TotalTime>
  <Words>1301</Words>
  <Application>Microsoft Macintosh PowerPoint</Application>
  <PresentationFormat>On-screen Show (4:3)</PresentationFormat>
  <Paragraphs>141</Paragraphs>
  <Slides>19</Slides>
  <Notes>1</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Equation</vt:lpstr>
      <vt:lpstr>“Complete” Measurements for  Meson Photoproduction</vt:lpstr>
      <vt:lpstr>Motivation</vt:lpstr>
      <vt:lpstr>Current Experimental Situation</vt:lpstr>
      <vt:lpstr>Current Phenomenology </vt:lpstr>
      <vt:lpstr>Complete Experiments in the Traditional Sense</vt:lpstr>
      <vt:lpstr>Polarization Observables</vt:lpstr>
      <vt:lpstr>Polarization Observables</vt:lpstr>
      <vt:lpstr>Double-Polarization Observables (From Lothar’s talk at PWA Workshop)</vt:lpstr>
      <vt:lpstr>Complete Experiment for Pion Photoproduction</vt:lpstr>
      <vt:lpstr>The “Complete” Nucleon Experiment</vt:lpstr>
      <vt:lpstr> Phases and isospin</vt:lpstr>
      <vt:lpstr>Slide 12</vt:lpstr>
      <vt:lpstr>Slide 13</vt:lpstr>
      <vt:lpstr>Isospin Symmetry in the Photoproduction of Pions</vt:lpstr>
      <vt:lpstr>Photoproduction Transition Amplitude</vt:lpstr>
      <vt:lpstr>Photoproduction Dynamics</vt:lpstr>
      <vt:lpstr>From Igor Strakovsky</vt:lpstr>
      <vt:lpstr>From Igor Strakovsky</vt:lpstr>
      <vt:lpstr>Conclusion</vt:lpstr>
    </vt:vector>
  </TitlesOfParts>
  <Manager/>
  <Company>The George Washington University</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Complete Experiments in  Meson Photoproduction</dc:title>
  <dc:subject/>
  <dc:creator>William Briscoe</dc:creator>
  <cp:keywords/>
  <dc:description/>
  <cp:lastModifiedBy>William Briscoe</cp:lastModifiedBy>
  <cp:revision>15</cp:revision>
  <dcterms:created xsi:type="dcterms:W3CDTF">2011-09-03T12:32:52Z</dcterms:created>
  <dcterms:modified xsi:type="dcterms:W3CDTF">2011-09-04T02:58:02Z</dcterms:modified>
  <cp:category/>
</cp:coreProperties>
</file>