
<file path=[Content_Types].xml><?xml version="1.0" encoding="utf-8"?>
<Types xmlns="http://schemas.openxmlformats.org/package/2006/content-types">
  <Override PartName="/ppt/embeddings/Microsoft_Equation24.bin" ContentType="application/vnd.openxmlformats-officedocument.oleObject"/>
  <Override PartName="/ppt/slides/slide14.xml" ContentType="application/vnd.openxmlformats-officedocument.presentationml.slide+xml"/>
  <Override PartName="/ppt/embeddings/Microsoft_Equation33.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embeddings/Microsoft_Equation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Microsoft_Equation32.bin" ContentType="application/vnd.openxmlformats-officedocument.oleObject"/>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embeddings/Microsoft_Equation15.bin" ContentType="application/vnd.openxmlformats-officedocument.oleObject"/>
  <Override PartName="/ppt/handoutMasters/handoutMaster1.xml" ContentType="application/vnd.openxmlformats-officedocument.presentationml.handoutMaster+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embeddings/Microsoft_Equation22.bin" ContentType="application/vnd.openxmlformats-officedocument.oleObject"/>
  <Override PartName="/ppt/slideLayouts/slideLayout4.xml" ContentType="application/vnd.openxmlformats-officedocument.presentationml.slideLayout+xml"/>
  <Override PartName="/ppt/slides/slide12.xml" ContentType="application/vnd.openxmlformats-officedocument.presentationml.slide+xml"/>
  <Override PartName="/ppt/embeddings/Microsoft_Equation31.bin" ContentType="application/vnd.openxmlformats-officedocument.oleObject"/>
  <Override PartName="/ppt/notesSlides/notesSlide6.xml" ContentType="application/vnd.openxmlformats-officedocument.presentationml.notesSlide+xml"/>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Default Extension="pict" ContentType="image/pi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Microsoft_Equation21.bin" ContentType="application/vnd.openxmlformats-officedocument.oleObject"/>
  <Override PartName="/ppt/embeddings/Microsoft_Equation37.bin" ContentType="application/vnd.openxmlformats-officedocument.oleObject"/>
  <Override PartName="/ppt/slides/slide11.xml" ContentType="application/vnd.openxmlformats-officedocument.presentationml.slide+xml"/>
  <Override PartName="/ppt/embeddings/Microsoft_Equation9.bin" ContentType="application/vnd.openxmlformats-officedocument.oleObject"/>
  <Override PartName="/ppt/embeddings/Microsoft_Equation30.bin" ContentType="application/vnd.openxmlformats-officedocument.oleObject"/>
  <Override PartName="/ppt/notesSlides/notesSlide5.xml" ContentType="application/vnd.openxmlformats-officedocument.presentationml.notesSlide+xml"/>
  <Override PartName="/ppt/embeddings/Microsoft_Equation13.bin" ContentType="application/vnd.openxmlformats-officedocument.oleObject"/>
  <Override PartName="/ppt/embeddings/Microsoft_Equation2.bin" ContentType="application/vnd.openxmlformats-officedocument.oleObject"/>
  <Override PartName="/ppt/embeddings/Microsoft_Equation29.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embeddings/Microsoft_Equation20.bin" ContentType="application/vnd.openxmlformats-officedocument.oleObject"/>
  <Override PartName="/ppt/embeddings/Microsoft_Equation36.bin" ContentType="application/vnd.openxmlformats-officedocument.oleObject"/>
  <Override PartName="/ppt/slides/slide10.xml" ContentType="application/vnd.openxmlformats-officedocument.presentationml.slide+xml"/>
  <Override PartName="/ppt/embeddings/Microsoft_Equation8.bin" ContentType="application/vnd.openxmlformats-officedocument.oleObject"/>
  <Override PartName="/ppt/embeddings/Microsoft_Equation19.bin" ContentType="application/vnd.openxmlformats-officedocument.oleObject"/>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2.bin" ContentType="application/vnd.openxmlformats-officedocument.oleObject"/>
  <Override PartName="/ppt/embeddings/Microsoft_Equation1.bin" ContentType="application/vnd.openxmlformats-officedocument.oleObject"/>
  <Override PartName="/ppt/theme/theme3.xml" ContentType="application/vnd.openxmlformats-officedocument.theme+xml"/>
  <Override PartName="/ppt/embeddings/Microsoft_Equation28.bin" ContentType="application/vnd.openxmlformats-officedocument.oleObject"/>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Microsoft_Equation35.bin" ContentType="application/vnd.openxmlformats-officedocument.oleObject"/>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embeddings/Microsoft_Equation27.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embeddings/Microsoft_Equation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embeddings/Microsoft_Equation34.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embeddings/Microsoft_Equation10.bin" ContentType="application/vnd.openxmlformats-officedocument.oleObject"/>
  <Override PartName="/ppt/embeddings/Microsoft_Equation26.bin" ContentType="application/vnd.openxmlformats-officedocument.oleObject"/>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7"/>
  </p:notesMasterIdLst>
  <p:handoutMasterIdLst>
    <p:handoutMasterId r:id="rId28"/>
  </p:handoutMasterIdLst>
  <p:sldIdLst>
    <p:sldId id="257" r:id="rId2"/>
    <p:sldId id="368" r:id="rId3"/>
    <p:sldId id="369" r:id="rId4"/>
    <p:sldId id="370" r:id="rId5"/>
    <p:sldId id="330" r:id="rId6"/>
    <p:sldId id="329" r:id="rId7"/>
    <p:sldId id="274" r:id="rId8"/>
    <p:sldId id="335" r:id="rId9"/>
    <p:sldId id="365" r:id="rId10"/>
    <p:sldId id="346" r:id="rId11"/>
    <p:sldId id="347" r:id="rId12"/>
    <p:sldId id="353" r:id="rId13"/>
    <p:sldId id="354" r:id="rId14"/>
    <p:sldId id="358" r:id="rId15"/>
    <p:sldId id="360" r:id="rId16"/>
    <p:sldId id="364" r:id="rId17"/>
    <p:sldId id="375" r:id="rId18"/>
    <p:sldId id="371" r:id="rId19"/>
    <p:sldId id="372" r:id="rId20"/>
    <p:sldId id="373" r:id="rId21"/>
    <p:sldId id="374" r:id="rId22"/>
    <p:sldId id="376" r:id="rId23"/>
    <p:sldId id="377" r:id="rId24"/>
    <p:sldId id="378" r:id="rId25"/>
    <p:sldId id="3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C5310"/>
    <a:srgbClr val="8B0000"/>
    <a:srgbClr val="00FF00"/>
    <a:srgbClr val="D84BC3"/>
    <a:srgbClr val="000000"/>
    <a:srgbClr val="6188D8"/>
    <a:srgbClr val="83AF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7" autoAdjust="0"/>
    <p:restoredTop sz="58298" autoAdjust="0"/>
  </p:normalViewPr>
  <p:slideViewPr>
    <p:cSldViewPr snapToObjects="1">
      <p:cViewPr varScale="1">
        <p:scale>
          <a:sx n="72" d="100"/>
          <a:sy n="72" d="100"/>
        </p:scale>
        <p:origin x="-17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193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pict"/><Relationship Id="rId4" Type="http://schemas.openxmlformats.org/officeDocument/2006/relationships/image" Target="../media/image5.pict"/><Relationship Id="rId5" Type="http://schemas.openxmlformats.org/officeDocument/2006/relationships/image" Target="../media/image6.pict"/><Relationship Id="rId1" Type="http://schemas.openxmlformats.org/officeDocument/2006/relationships/image" Target="../media/image2.pict"/><Relationship Id="rId2" Type="http://schemas.openxmlformats.org/officeDocument/2006/relationships/image" Target="../media/image3.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pict"/><Relationship Id="rId3"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822F87-7E12-CB47-8796-E3487A709051}" type="datetime1">
              <a:rPr lang="en-US" smtClean="0"/>
              <a:pPr/>
              <a:t>4/30/11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D734C3-7337-2D42-8957-FF1B581C191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5DAD2-C190-F44B-9F80-4FA6FB56B791}" type="datetime1">
              <a:rPr lang="en-US" smtClean="0"/>
              <a:pPr/>
              <a:t>4/30/11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F1FF9-3E74-E84C-B6BF-7091BD28C45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F1FF9-3E74-E84C-B6BF-7091BD28C45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car, like this Ford 1950, costs</a:t>
            </a:r>
            <a:r>
              <a:rPr lang="en-US" baseline="0" dirty="0" smtClean="0"/>
              <a:t> $1750.</a:t>
            </a:r>
          </a:p>
          <a:p>
            <a:r>
              <a:rPr lang="en-US" baseline="0" dirty="0" smtClean="0"/>
              <a:t>This British BW </a:t>
            </a:r>
            <a:r>
              <a:rPr lang="en-US" baseline="0" dirty="0" err="1" smtClean="0"/>
              <a:t>tv</a:t>
            </a:r>
            <a:r>
              <a:rPr lang="en-US" baseline="0" dirty="0" smtClean="0"/>
              <a:t>, “Bush Model” had only one channel, “the </a:t>
            </a:r>
            <a:r>
              <a:rPr lang="en-US" baseline="0" dirty="0" err="1" smtClean="0"/>
              <a:t>bbc</a:t>
            </a:r>
            <a:r>
              <a:rPr lang="en-US" baseline="0" dirty="0" smtClean="0"/>
              <a:t>”. Price: 70 pounds ($200)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Chicago </a:t>
            </a:r>
            <a:r>
              <a:rPr lang="en-US" sz="1200" b="0" kern="1200" baseline="0" dirty="0" err="1" smtClean="0">
                <a:solidFill>
                  <a:schemeClr val="tx1"/>
                </a:solidFill>
                <a:latin typeface="+mn-lt"/>
                <a:ea typeface="+mn-ea"/>
                <a:cs typeface="+mn-cs"/>
              </a:rPr>
              <a:t>Cyclotrone</a:t>
            </a:r>
            <a:r>
              <a:rPr lang="en-US" sz="1200" b="0" kern="1200" baseline="0" dirty="0" smtClean="0">
                <a:solidFill>
                  <a:schemeClr val="tx1"/>
                </a:solidFill>
                <a:latin typeface="+mn-lt"/>
                <a:ea typeface="+mn-ea"/>
                <a:cs typeface="+mn-cs"/>
              </a:rPr>
              <a:t> construction started in 1947. It would take 4 years and 2.5 million dollars to complete. It started collecting data on pi-meson on protons. In 1951, a structure was observed in pi meson scattering experiments off protons, at ~160 MeV </a:t>
            </a:r>
            <a:r>
              <a:rPr lang="en-US" sz="1200" b="0" kern="1200" baseline="0" dirty="0" err="1" smtClean="0">
                <a:solidFill>
                  <a:schemeClr val="tx1"/>
                </a:solidFill>
                <a:latin typeface="+mn-lt"/>
                <a:ea typeface="+mn-ea"/>
                <a:cs typeface="+mn-cs"/>
              </a:rPr>
              <a:t>n</a:t>
            </a:r>
            <a:r>
              <a:rPr lang="en-US" sz="1200" b="0" kern="1200" baseline="0" dirty="0" smtClean="0">
                <a:solidFill>
                  <a:schemeClr val="tx1"/>
                </a:solidFill>
                <a:latin typeface="+mn-lt"/>
                <a:ea typeface="+mn-ea"/>
                <a:cs typeface="+mn-cs"/>
              </a:rPr>
              <a:t> the </a:t>
            </a:r>
            <a:r>
              <a:rPr lang="en-US" sz="1200" b="0" kern="1200" baseline="0" dirty="0" err="1" smtClean="0">
                <a:solidFill>
                  <a:schemeClr val="tx1"/>
                </a:solidFill>
                <a:latin typeface="+mn-lt"/>
                <a:ea typeface="+mn-ea"/>
                <a:cs typeface="+mn-cs"/>
              </a:rPr>
              <a:t>c.m</a:t>
            </a:r>
            <a:r>
              <a:rPr lang="en-US" sz="1200" b="0" kern="1200" baseline="0" dirty="0" smtClean="0">
                <a:solidFill>
                  <a:schemeClr val="tx1"/>
                </a:solidFill>
                <a:latin typeface="+mn-lt"/>
                <a:ea typeface="+mn-ea"/>
                <a:cs typeface="+mn-cs"/>
              </a:rPr>
              <a:t>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err="1" smtClean="0">
                <a:solidFill>
                  <a:schemeClr val="tx1"/>
                </a:solidFill>
                <a:latin typeface="+mn-lt"/>
                <a:ea typeface="+mn-ea"/>
                <a:cs typeface="+mn-cs"/>
              </a:rPr>
              <a:t>Brueckner</a:t>
            </a:r>
            <a:r>
              <a:rPr lang="en-US" sz="1200" b="0" kern="1200" baseline="0" dirty="0" smtClean="0">
                <a:solidFill>
                  <a:schemeClr val="tx1"/>
                </a:solidFill>
                <a:latin typeface="+mn-lt"/>
                <a:ea typeface="+mn-ea"/>
                <a:cs typeface="+mn-cs"/>
              </a:rPr>
              <a:t> interpreted as a </a:t>
            </a:r>
            <a:r>
              <a:rPr lang="en-US" sz="1200" b="0" kern="1200" baseline="0" dirty="0" err="1" smtClean="0">
                <a:solidFill>
                  <a:schemeClr val="tx1"/>
                </a:solidFill>
                <a:latin typeface="+mn-lt"/>
                <a:ea typeface="+mn-ea"/>
                <a:cs typeface="+mn-cs"/>
              </a:rPr>
              <a:t>isospin</a:t>
            </a:r>
            <a:r>
              <a:rPr lang="en-US" sz="1200" b="0" kern="1200" baseline="0" dirty="0" smtClean="0">
                <a:solidFill>
                  <a:schemeClr val="tx1"/>
                </a:solidFill>
                <a:latin typeface="+mn-lt"/>
                <a:ea typeface="+mn-ea"/>
                <a:cs typeface="+mn-cs"/>
              </a:rPr>
              <a:t> 3/2, spin 3/2 resonance. A few month later Fermi, with pi- and pi+ scattering off protons, confirmed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What </a:t>
            </a:r>
            <a:r>
              <a:rPr lang="en-US" sz="1200" b="0" kern="1200" baseline="0" dirty="0" err="1" smtClean="0">
                <a:solidFill>
                  <a:schemeClr val="tx1"/>
                </a:solidFill>
                <a:latin typeface="+mn-lt"/>
                <a:ea typeface="+mn-ea"/>
                <a:cs typeface="+mn-cs"/>
              </a:rPr>
              <a:t>Brueckner</a:t>
            </a:r>
            <a:r>
              <a:rPr lang="en-US" sz="1200" b="0" kern="1200" baseline="0" dirty="0" smtClean="0">
                <a:solidFill>
                  <a:schemeClr val="tx1"/>
                </a:solidFill>
                <a:latin typeface="+mn-lt"/>
                <a:ea typeface="+mn-ea"/>
                <a:cs typeface="+mn-cs"/>
              </a:rPr>
              <a:t> measured was the ratio of the </a:t>
            </a:r>
            <a:r>
              <a:rPr lang="en-US" sz="1200" b="0" kern="1200" baseline="0" dirty="0" err="1" smtClean="0">
                <a:solidFill>
                  <a:schemeClr val="tx1"/>
                </a:solidFill>
                <a:latin typeface="+mn-lt"/>
                <a:ea typeface="+mn-ea"/>
                <a:cs typeface="+mn-cs"/>
              </a:rPr>
              <a:t>pi+P</a:t>
            </a:r>
            <a:r>
              <a:rPr lang="en-US" sz="1200" b="0" kern="1200" baseline="0" dirty="0" smtClean="0">
                <a:solidFill>
                  <a:schemeClr val="tx1"/>
                </a:solidFill>
                <a:latin typeface="+mn-lt"/>
                <a:ea typeface="+mn-ea"/>
                <a:cs typeface="+mn-cs"/>
              </a:rPr>
              <a:t> pi-P cross section – and the reason simple: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if you decompose the initial state into states with I=3/2 and I=1/2, using clebsch gordan coefficients,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obtains that these processes are proportional to the amplitudes A3/2 and A1/2 like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Now, if you assume that there is an intermediate state, or resonance, it has to have A=3/2 (cant be ½ because of the first reaction).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If that’s the case, the ratio of </a:t>
            </a:r>
            <a:r>
              <a:rPr lang="en-US" sz="1200" b="0" kern="1200" baseline="0" dirty="0" err="1" smtClean="0">
                <a:solidFill>
                  <a:schemeClr val="tx1"/>
                </a:solidFill>
                <a:latin typeface="+mn-lt"/>
                <a:ea typeface="+mn-ea"/>
                <a:cs typeface="+mn-cs"/>
              </a:rPr>
              <a:t>pi+P</a:t>
            </a:r>
            <a:r>
              <a:rPr lang="en-US" sz="1200" b="0" kern="1200" baseline="0" dirty="0" smtClean="0">
                <a:solidFill>
                  <a:schemeClr val="tx1"/>
                </a:solidFill>
                <a:latin typeface="+mn-lt"/>
                <a:ea typeface="+mn-ea"/>
                <a:cs typeface="+mn-cs"/>
              </a:rPr>
              <a:t> to pi-P cross sections should be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9</a:t>
            </a:r>
            <a:r>
              <a:rPr lang="en-US" sz="1200" b="0" kern="1200" baseline="0" dirty="0" smtClean="0">
                <a:solidFill>
                  <a:schemeClr val="tx1"/>
                </a:solidFill>
                <a:latin typeface="+mn-lt"/>
                <a:ea typeface="+mn-ea"/>
                <a:cs typeface="+mn-cs"/>
                <a:sym typeface="Wingdings"/>
              </a:rPr>
              <a:t>: (2+1) = 3:1. Fermi measurements seems to confirm that.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Fermi was impressed: “it’s like scattering gold from uranium”: meaning: it’s like we’re scattering from something, that has structure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was the first indication of structure [within the proton]” – as our</a:t>
            </a:r>
            <a:r>
              <a:rPr lang="en-US" sz="1200" baseline="0" dirty="0" smtClean="0"/>
              <a:t> director Hugh Montgomery, who worked with at </a:t>
            </a:r>
            <a:r>
              <a:rPr lang="en-US" sz="1200" baseline="0" dirty="0" err="1" smtClean="0"/>
              <a:t>fermilab</a:t>
            </a:r>
            <a:r>
              <a:rPr lang="en-US" sz="1200" baseline="0" dirty="0" smtClean="0"/>
              <a:t> in the 80’s, said in an interview.</a:t>
            </a:r>
            <a:endParaRPr lang="en-US" sz="1200" b="0" kern="1200" baseline="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sym typeface="Wingdings"/>
              </a:rPr>
              <a:t>As regarding the spin, the angular distribution in the center of mass suggest that this is a P-wave with spin 3/2.</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55F97C7-3A77-304B-85D8-C2B8D128B87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scientist was University </a:t>
            </a:r>
            <a:r>
              <a:rPr lang="en-US" sz="1200" b="0" kern="1200" baseline="0" dirty="0" err="1" smtClean="0">
                <a:solidFill>
                  <a:schemeClr val="tx1"/>
                </a:solidFill>
                <a:latin typeface="+mn-lt"/>
                <a:ea typeface="+mn-ea"/>
                <a:cs typeface="+mn-cs"/>
              </a:rPr>
              <a:t>og</a:t>
            </a:r>
            <a:r>
              <a:rPr lang="en-US" sz="1200" b="0" kern="1200" baseline="0" dirty="0" smtClean="0">
                <a:solidFill>
                  <a:schemeClr val="tx1"/>
                </a:solidFill>
                <a:latin typeface="+mn-lt"/>
                <a:ea typeface="+mn-ea"/>
                <a:cs typeface="+mn-cs"/>
              </a:rPr>
              <a:t> Michigan Peter Frank, who Andrew Watson recalled calling gel </a:t>
            </a:r>
            <a:r>
              <a:rPr lang="en-US" sz="1200" b="0" kern="1200" baseline="0" dirty="0" err="1" smtClean="0">
                <a:solidFill>
                  <a:schemeClr val="tx1"/>
                </a:solidFill>
                <a:latin typeface="+mn-lt"/>
                <a:ea typeface="+mn-ea"/>
                <a:cs typeface="+mn-cs"/>
              </a:rPr>
              <a:t>mann</a:t>
            </a:r>
            <a:r>
              <a:rPr lang="en-US" sz="1200" b="0" kern="1200" baseline="0" dirty="0" smtClean="0">
                <a:solidFill>
                  <a:schemeClr val="tx1"/>
                </a:solidFill>
                <a:latin typeface="+mn-lt"/>
                <a:ea typeface="+mn-ea"/>
                <a:cs typeface="+mn-cs"/>
              </a:rPr>
              <a:t> at midnight to report on his hunt for quarks in oysters.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He had a student, D.M. Rank, whom thesis dissertation was the search of quarks in oysters, sea weeds and plankton.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Perhaps the best known free quark search in bulk matter is that of William Fairbank and his colleagues at Stanford, who in 1977 reported the discovery of a free quark.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They use </a:t>
            </a:r>
            <a:r>
              <a:rPr lang="en-US" sz="1200" b="0" kern="1200" baseline="0" dirty="0" err="1" smtClean="0">
                <a:solidFill>
                  <a:schemeClr val="tx1"/>
                </a:solidFill>
                <a:latin typeface="+mn-lt"/>
                <a:ea typeface="+mn-ea"/>
                <a:cs typeface="+mn-cs"/>
              </a:rPr>
              <a:t>millikan</a:t>
            </a:r>
            <a:r>
              <a:rPr lang="en-US" sz="1200" b="0" kern="1200" baseline="0" dirty="0" smtClean="0">
                <a:solidFill>
                  <a:schemeClr val="tx1"/>
                </a:solidFill>
                <a:latin typeface="+mn-lt"/>
                <a:ea typeface="+mn-ea"/>
                <a:cs typeface="+mn-cs"/>
              </a:rPr>
              <a:t> like experiment with niobium balls. His report at the APS conference in Washington was in front of an audience so large, that people could not fit the room.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err="1" smtClean="0">
                <a:solidFill>
                  <a:schemeClr val="tx1"/>
                </a:solidFill>
                <a:latin typeface="+mn-lt"/>
                <a:ea typeface="+mn-ea"/>
                <a:cs typeface="+mn-cs"/>
              </a:rPr>
              <a:t>Giacomo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Morpurgo</a:t>
            </a:r>
            <a:r>
              <a:rPr lang="en-US" sz="1200" b="0" kern="1200" baseline="0" dirty="0" smtClean="0">
                <a:solidFill>
                  <a:schemeClr val="tx1"/>
                </a:solidFill>
                <a:latin typeface="+mn-lt"/>
                <a:ea typeface="+mn-ea"/>
                <a:cs typeface="+mn-cs"/>
              </a:rPr>
              <a:t>, one of the main contributors to the  CQM model,  I had the honor to attend his wonderful class during my </a:t>
            </a:r>
            <a:r>
              <a:rPr lang="en-US" sz="1200" b="0" kern="1200" baseline="0" dirty="0" err="1" smtClean="0">
                <a:solidFill>
                  <a:schemeClr val="tx1"/>
                </a:solidFill>
                <a:latin typeface="+mn-lt"/>
                <a:ea typeface="+mn-ea"/>
                <a:cs typeface="+mn-cs"/>
              </a:rPr>
              <a:t>Laurea</a:t>
            </a:r>
            <a:r>
              <a:rPr lang="en-US" sz="1200" b="0" kern="1200" baseline="0" dirty="0" smtClean="0">
                <a:solidFill>
                  <a:schemeClr val="tx1"/>
                </a:solidFill>
                <a:latin typeface="+mn-lt"/>
                <a:ea typeface="+mn-ea"/>
                <a:cs typeface="+mn-cs"/>
              </a:rPr>
              <a:t> at the </a:t>
            </a:r>
            <a:r>
              <a:rPr lang="en-US" sz="1200" b="0" kern="1200" baseline="0" dirty="0" err="1" smtClean="0">
                <a:solidFill>
                  <a:schemeClr val="tx1"/>
                </a:solidFill>
                <a:latin typeface="+mn-lt"/>
                <a:ea typeface="+mn-ea"/>
                <a:cs typeface="+mn-cs"/>
              </a:rPr>
              <a:t>universita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genova</a:t>
            </a:r>
            <a:r>
              <a:rPr lang="en-US" sz="1200" b="0" kern="1200" baseline="0" dirty="0" smtClean="0">
                <a:solidFill>
                  <a:schemeClr val="tx1"/>
                </a:solidFill>
                <a:latin typeface="+mn-lt"/>
                <a:ea typeface="+mn-ea"/>
                <a:cs typeface="+mn-cs"/>
              </a:rPr>
              <a:t>, also looked at fractional charges. He had a precision of very small fraction of charge by levitating steel balls and grains of graphite, in experiment that spanned 15 years. but never found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More recent experiments, still inspired by </a:t>
            </a:r>
            <a:r>
              <a:rPr lang="en-US" sz="1200" b="0" kern="1200" baseline="0" dirty="0" err="1" smtClean="0">
                <a:solidFill>
                  <a:schemeClr val="tx1"/>
                </a:solidFill>
                <a:latin typeface="+mn-lt"/>
                <a:ea typeface="+mn-ea"/>
                <a:cs typeface="+mn-cs"/>
              </a:rPr>
              <a:t>millikan</a:t>
            </a:r>
            <a:r>
              <a:rPr lang="en-US" sz="1200" b="0" kern="1200" baseline="0" dirty="0" smtClean="0">
                <a:solidFill>
                  <a:schemeClr val="tx1"/>
                </a:solidFill>
                <a:latin typeface="+mn-lt"/>
                <a:ea typeface="+mn-ea"/>
                <a:cs typeface="+mn-cs"/>
              </a:rPr>
              <a:t> drops in 1996 at SLAC, found that, if free quarks exist, they are present in quantities less than one per 2x10^20 nucleons</a:t>
            </a:r>
            <a:r>
              <a:rPr lang="en-US" sz="1200" b="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5F97C7-3A77-304B-85D8-C2B8D128B87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CQM is still being developed and is still  useful to shade light certain mechanism.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EXAMPLE: unquenched CQM, CQM with Form factors (from clas12 N* proposal)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Nobel prizes: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1969-1970:Scaling Discovered</a:t>
            </a:r>
            <a:r>
              <a:rPr lang="en-US" sz="1800" dirty="0" smtClean="0"/>
              <a:t> </a:t>
            </a:r>
            <a:br>
              <a:rPr lang="en-US" sz="1800" dirty="0" smtClean="0"/>
            </a:br>
            <a:r>
              <a:rPr lang="en-US" sz="1200" dirty="0" smtClean="0"/>
              <a:t>(Nobel Prize: </a:t>
            </a:r>
            <a:r>
              <a:rPr lang="en-US" sz="1200" dirty="0" err="1" smtClean="0"/>
              <a:t>Friedman,Taylor</a:t>
            </a:r>
            <a:r>
              <a:rPr lang="en-US" sz="1200" dirty="0" smtClean="0"/>
              <a:t>, Kendall)</a:t>
            </a:r>
            <a:r>
              <a:rPr lang="en-US" sz="1800" dirty="0" smtClean="0"/>
              <a:t/>
            </a:r>
            <a:br>
              <a:rPr lang="en-US" sz="1800" dirty="0" smtClean="0"/>
            </a:br>
            <a:r>
              <a:rPr lang="en-US" sz="1800" dirty="0" smtClean="0"/>
              <a:t/>
            </a:r>
            <a:br>
              <a:rPr lang="en-US" sz="1800" dirty="0" smtClean="0"/>
            </a:br>
            <a:r>
              <a:rPr lang="en-US" sz="1400" dirty="0" smtClean="0"/>
              <a:t>Early 1970’s Parton model </a:t>
            </a:r>
            <a:br>
              <a:rPr lang="en-US" sz="1400" dirty="0" smtClean="0"/>
            </a:br>
            <a:r>
              <a:rPr lang="en-US" sz="1200" dirty="0" smtClean="0"/>
              <a:t>Quarks exist!  </a:t>
            </a:r>
            <a:r>
              <a:rPr lang="en-US" sz="1200" dirty="0" err="1" smtClean="0"/>
              <a:t>Pointlike</a:t>
            </a:r>
            <a:r>
              <a:rPr lang="en-US" sz="1200" dirty="0" smtClean="0"/>
              <a:t> objects</a:t>
            </a:r>
            <a:br>
              <a:rPr lang="en-US" sz="1200" dirty="0" smtClean="0"/>
            </a:br>
            <a:r>
              <a:rPr lang="en-US" sz="1400" dirty="0" smtClean="0"/>
              <a:t>(</a:t>
            </a:r>
            <a:r>
              <a:rPr lang="en-US" sz="1200" dirty="0" err="1" smtClean="0"/>
              <a:t>Feynman,Bjorken</a:t>
            </a:r>
            <a:r>
              <a:rPr lang="en-US" sz="1200" dirty="0" smtClean="0"/>
              <a:t>…)</a:t>
            </a:r>
            <a:br>
              <a:rPr lang="en-US" sz="1200" dirty="0" smtClean="0"/>
            </a:br>
            <a:r>
              <a:rPr lang="en-US" sz="1200" dirty="0" smtClean="0"/>
              <a:t/>
            </a:r>
            <a:br>
              <a:rPr lang="en-US" sz="1200" dirty="0" smtClean="0"/>
            </a:br>
            <a:r>
              <a:rPr lang="en-US" sz="1400" dirty="0" smtClean="0"/>
              <a:t>1970’s: </a:t>
            </a:r>
            <a:r>
              <a:rPr lang="en-US" sz="1400" dirty="0" err="1" smtClean="0"/>
              <a:t>p</a:t>
            </a:r>
            <a:r>
              <a:rPr lang="en-US" sz="1200" dirty="0" err="1" smtClean="0"/>
              <a:t>QCD</a:t>
            </a:r>
            <a:r>
              <a:rPr lang="en-US" sz="1200" dirty="0" smtClean="0"/>
              <a:t>, </a:t>
            </a:r>
            <a:r>
              <a:rPr lang="en-US" sz="1200" dirty="0" err="1" smtClean="0"/>
              <a:t>Assymptotic</a:t>
            </a:r>
            <a:r>
              <a:rPr lang="en-US" sz="1200" dirty="0" smtClean="0"/>
              <a:t> freedom.</a:t>
            </a:r>
            <a:br>
              <a:rPr lang="en-US" sz="1200" dirty="0" smtClean="0"/>
            </a:br>
            <a:r>
              <a:rPr lang="en-US" sz="1200" dirty="0" smtClean="0"/>
              <a:t>(Nobel Prize: Gross, </a:t>
            </a:r>
            <a:r>
              <a:rPr lang="en-US" sz="1200" dirty="0" err="1" smtClean="0"/>
              <a:t>Politzer</a:t>
            </a:r>
            <a:r>
              <a:rPr lang="en-US" sz="1200" b="1" dirty="0" err="1" smtClean="0"/>
              <a:t>,</a:t>
            </a:r>
            <a:r>
              <a:rPr lang="en-US" sz="1200" dirty="0" err="1" smtClean="0"/>
              <a:t>Wilczek</a:t>
            </a:r>
            <a:r>
              <a:rPr lang="en-US" sz="1200" dirty="0" smtClean="0"/>
              <a:t>)</a:t>
            </a:r>
            <a:br>
              <a:rPr lang="en-US" sz="1200" dirty="0" smtClean="0"/>
            </a:b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QCD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As result of intense theoretical and experimental effort, it became increasingly clear that the structure of the nucleon and its excited states is much more complex than what could be describe in term of constituent quark only.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structure of low-lying baryon states is well explored by electromagnetic probes. At very low momentum transferred by phenomenologically adding meson/baryon effects to the predictions of CQM. Furthermore, CQM have been refined by using relativist approach, including sea quark components,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In addressing these issues one is confronted with the challenge of understanding the role of quarks and gluon in nuclei – and if you want to address and solve these issues you have to step into the domain of relativistic quantum field theory where the key phenomena can only be understood with non-perturbative methods.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Even as we speak, we need to solve the essential nature of quark confinement. This might be extracted from QCD, LQCD?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Furthermore, </a:t>
            </a:r>
            <a:r>
              <a:rPr lang="en-US" sz="1200" b="0" kern="1200" baseline="0" dirty="0" err="1" smtClean="0">
                <a:solidFill>
                  <a:schemeClr val="tx1"/>
                </a:solidFill>
                <a:latin typeface="+mn-lt"/>
                <a:ea typeface="+mn-ea"/>
                <a:cs typeface="+mn-cs"/>
              </a:rPr>
              <a:t>pQCD</a:t>
            </a:r>
            <a:r>
              <a:rPr lang="en-US" sz="1200" b="0" kern="1200" baseline="0" dirty="0" smtClean="0">
                <a:solidFill>
                  <a:schemeClr val="tx1"/>
                </a:solidFill>
                <a:latin typeface="+mn-lt"/>
                <a:ea typeface="+mn-ea"/>
                <a:cs typeface="+mn-cs"/>
              </a:rPr>
              <a:t> can’t: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0" kern="1200" baseline="0" dirty="0" smtClean="0">
                <a:solidFill>
                  <a:schemeClr val="tx1"/>
                </a:solidFill>
                <a:latin typeface="+mn-lt"/>
                <a:ea typeface="+mn-ea"/>
                <a:cs typeface="+mn-cs"/>
              </a:rPr>
              <a:t>produce mass in the </a:t>
            </a:r>
            <a:r>
              <a:rPr lang="en-US" sz="1200" b="0" kern="1200" baseline="0" dirty="0" err="1" smtClean="0">
                <a:solidFill>
                  <a:schemeClr val="tx1"/>
                </a:solidFill>
                <a:latin typeface="+mn-lt"/>
                <a:ea typeface="+mn-ea"/>
                <a:cs typeface="+mn-cs"/>
              </a:rPr>
              <a:t>chiral</a:t>
            </a:r>
            <a:r>
              <a:rPr lang="en-US" sz="1200" b="0" kern="1200" baseline="0" dirty="0" smtClean="0">
                <a:solidFill>
                  <a:schemeClr val="tx1"/>
                </a:solidFill>
                <a:latin typeface="+mn-lt"/>
                <a:ea typeface="+mn-ea"/>
                <a:cs typeface="+mn-cs"/>
              </a:rPr>
              <a:t> limit (I’ll expand on this in a few minutes)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0" kern="1200" baseline="0" dirty="0" smtClean="0">
                <a:solidFill>
                  <a:schemeClr val="tx1"/>
                </a:solidFill>
                <a:latin typeface="+mn-lt"/>
                <a:ea typeface="+mn-ea"/>
                <a:cs typeface="+mn-cs"/>
              </a:rPr>
              <a:t>can’t explain dynamics of quark-gluon interaction at low energy. What we need is QCD inspired  alternatives.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Search for Quark dynamics in the nucleon: vigorous experimental program (list the labs)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Constituent Counting Rule tell us what will happen at high Q2. In CLAS, we’re starting to actually see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5F97C7-3A77-304B-85D8-C2B8D128B87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At CLAS an</a:t>
            </a:r>
            <a:r>
              <a:rPr lang="en-US" baseline="0" dirty="0" smtClean="0"/>
              <a:t> intense program is underway </a:t>
            </a:r>
            <a:r>
              <a:rPr lang="en-US" dirty="0" smtClean="0"/>
              <a:t>with single, double meson</a:t>
            </a:r>
            <a:r>
              <a:rPr lang="en-US" baseline="0" dirty="0" smtClean="0"/>
              <a:t> electroproduction</a:t>
            </a:r>
          </a:p>
          <a:p>
            <a:r>
              <a:rPr lang="en-US" baseline="0" dirty="0" smtClean="0"/>
              <a:t>Impressive results already, pi+, double meson production… this presentation regards the upcoming </a:t>
            </a:r>
            <a:r>
              <a:rPr lang="en-US" baseline="0" dirty="0" smtClean="0"/>
              <a:t>pi0 </a:t>
            </a:r>
            <a:r>
              <a:rPr lang="en-US" baseline="0" dirty="0" smtClean="0"/>
              <a:t>results.</a:t>
            </a: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 longstanding challenge in </a:t>
            </a:r>
            <a:r>
              <a:rPr lang="en-US" dirty="0" err="1" smtClean="0">
                <a:solidFill>
                  <a:srgbClr val="000000"/>
                </a:solidFill>
              </a:rPr>
              <a:t>Hadronic</a:t>
            </a:r>
            <a:r>
              <a:rPr lang="en-US" dirty="0" smtClean="0">
                <a:solidFill>
                  <a:srgbClr val="000000"/>
                </a:solidFill>
              </a:rPr>
              <a:t> Physics is </a:t>
            </a:r>
            <a:r>
              <a:rPr lang="en-US" sz="1600" b="1" dirty="0" smtClean="0">
                <a:solidFill>
                  <a:srgbClr val="000000"/>
                </a:solidFill>
              </a:rPr>
              <a:t>to understand the spectroscopy of these resonant states</a:t>
            </a:r>
            <a:r>
              <a:rPr lang="en-US" dirty="0" smtClean="0">
                <a:solidFill>
                  <a:srgbClr val="000000"/>
                </a:solidFill>
              </a:rPr>
              <a:t>, including their electromagnetic and strong decays, within</a:t>
            </a:r>
            <a:r>
              <a:rPr lang="en-US" baseline="0" dirty="0" smtClean="0">
                <a:solidFill>
                  <a:srgbClr val="000000"/>
                </a:solidFill>
              </a:rPr>
              <a:t> a </a:t>
            </a:r>
            <a:r>
              <a:rPr lang="en-US" dirty="0" smtClean="0">
                <a:solidFill>
                  <a:srgbClr val="000000"/>
                </a:solidFill>
              </a:rPr>
              <a:t>framework consistent with QCD.</a:t>
            </a:r>
          </a:p>
          <a:p>
            <a:pPr marL="457200" marR="0" indent="-457200" algn="l" defTabSz="457200" rtl="0" eaLnBrk="1" fontAlgn="auto" latinLnBrk="0" hangingPunct="1">
              <a:lnSpc>
                <a:spcPct val="100000"/>
              </a:lnSpc>
              <a:spcBef>
                <a:spcPts val="0"/>
              </a:spcBef>
              <a:spcAft>
                <a:spcPts val="0"/>
              </a:spcAft>
              <a:buClrTx/>
              <a:buSzTx/>
              <a:buFontTx/>
              <a:buChar char="•"/>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If you want to take on this challenge</a:t>
            </a:r>
            <a:r>
              <a:rPr lang="en-US" baseline="0" dirty="0" smtClean="0">
                <a:solidFill>
                  <a:srgbClr val="000000"/>
                </a:solidFill>
              </a:rPr>
              <a:t> </a:t>
            </a:r>
            <a:r>
              <a:rPr lang="en-US" sz="1200" b="0" kern="1200" baseline="0" dirty="0" smtClean="0">
                <a:solidFill>
                  <a:schemeClr val="tx1"/>
                </a:solidFill>
                <a:latin typeface="+mn-lt"/>
                <a:ea typeface="+mn-ea"/>
                <a:cs typeface="+mn-cs"/>
              </a:rPr>
              <a:t>of understanding the role of quarks and gluon in nuclei you have to step into the domain of relativistic quantum field theory where the key phenomena can only be understood with non-perturbative methods. </a:t>
            </a:r>
          </a:p>
          <a:p>
            <a:endParaRPr lang="en-US" dirty="0" smtClean="0"/>
          </a:p>
          <a:p>
            <a:endParaRPr lang="en-US" dirty="0" smtClean="0"/>
          </a:p>
          <a:p>
            <a:r>
              <a:rPr lang="en-US" dirty="0" smtClean="0"/>
              <a:t>LQCD: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New techniques allow the calculation of baryon spectra not only in the ground state (proton, roper, S11) but also of the EXCITED states.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Data are from H.W. Lin calculations that involves for the first time radial excitations in the calculation of the form factors, and a way to extract signal to noise that help the extraction at high Q2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At low q2 the unphysical </a:t>
            </a:r>
            <a:r>
              <a:rPr lang="en-US" sz="1200" b="0" kern="1200" baseline="0" dirty="0" err="1" smtClean="0">
                <a:solidFill>
                  <a:schemeClr val="tx1"/>
                </a:solidFill>
                <a:latin typeface="+mn-lt"/>
                <a:ea typeface="+mn-ea"/>
                <a:cs typeface="+mn-cs"/>
              </a:rPr>
              <a:t>pion</a:t>
            </a:r>
            <a:r>
              <a:rPr lang="en-US" sz="1200" b="0" kern="1200" baseline="0" dirty="0" smtClean="0">
                <a:solidFill>
                  <a:schemeClr val="tx1"/>
                </a:solidFill>
                <a:latin typeface="+mn-lt"/>
                <a:ea typeface="+mn-ea"/>
                <a:cs typeface="+mn-cs"/>
              </a:rPr>
              <a:t> masses how large deviation from the experiment. This also might be due to coupling of the meson cloud with the resonances.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However at higher q2 results, given the limitation of these calculation, are promising.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framework of DSE is a framework that has marked success on DCSB study and hadrons observables… and these guys are just getting 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extensive, international study of nucleon electromagnetic form factors has been recently completed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et al (</a:t>
            </a:r>
            <a:r>
              <a:rPr lang="en-US" sz="1200" b="0" kern="1200" baseline="0" dirty="0" err="1" smtClean="0">
                <a:solidFill>
                  <a:schemeClr val="tx1"/>
                </a:solidFill>
                <a:latin typeface="+mn-lt"/>
                <a:ea typeface="+mn-ea"/>
                <a:cs typeface="+mn-cs"/>
              </a:rPr>
              <a:t>argonne</a:t>
            </a:r>
            <a:r>
              <a:rPr lang="en-US" sz="1200" b="0" kern="1200" baseline="0" dirty="0" smtClean="0">
                <a:solidFill>
                  <a:schemeClr val="tx1"/>
                </a:solidFill>
                <a:latin typeface="+mn-lt"/>
                <a:ea typeface="+mn-ea"/>
                <a:cs typeface="+mn-cs"/>
              </a:rPr>
              <a:t>). In their calculations dressed quarks are the degrees of freedom and correlations are expressed with </a:t>
            </a:r>
            <a:r>
              <a:rPr lang="en-US" sz="1200" b="0" kern="1200" baseline="0" dirty="0" err="1" smtClean="0">
                <a:solidFill>
                  <a:schemeClr val="tx1"/>
                </a:solidFill>
                <a:latin typeface="+mn-lt"/>
                <a:ea typeface="+mn-ea"/>
                <a:cs typeface="+mn-cs"/>
              </a:rPr>
              <a:t>di</a:t>
            </a:r>
            <a:r>
              <a:rPr lang="en-US" sz="1200" b="0" kern="1200" baseline="0" dirty="0" smtClean="0">
                <a:solidFill>
                  <a:schemeClr val="tx1"/>
                </a:solidFill>
                <a:latin typeface="+mn-lt"/>
                <a:ea typeface="+mn-ea"/>
                <a:cs typeface="+mn-cs"/>
              </a:rPr>
              <a:t>-quarks. The </a:t>
            </a:r>
            <a:r>
              <a:rPr lang="en-US" sz="1200" b="0" kern="1200" baseline="0" dirty="0" err="1" smtClean="0">
                <a:solidFill>
                  <a:schemeClr val="tx1"/>
                </a:solidFill>
                <a:latin typeface="+mn-lt"/>
                <a:ea typeface="+mn-ea"/>
                <a:cs typeface="+mn-cs"/>
              </a:rPr>
              <a:t>diquark</a:t>
            </a:r>
            <a:r>
              <a:rPr lang="en-US" sz="1200" b="0" kern="1200" baseline="0" dirty="0" smtClean="0">
                <a:solidFill>
                  <a:schemeClr val="tx1"/>
                </a:solidFill>
                <a:latin typeface="+mn-lt"/>
                <a:ea typeface="+mn-ea"/>
                <a:cs typeface="+mn-cs"/>
              </a:rPr>
              <a:t> current depends on their charge radius.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Here’s the key: we can use high precision measurement of nucleon-resonance transition form factor to chart the momentum evolution of the dressed-quark mass.  In particular, the transition between current and constituent quark domains. This is believed to happen between 5-10 GeV2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example of the role of transition form factor is the N-&gt;Delta. The calculation reported here,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Bentz</a:t>
            </a:r>
            <a:r>
              <a:rPr lang="en-US" sz="1200" b="0" kern="1200" baseline="0" dirty="0" smtClean="0">
                <a:solidFill>
                  <a:schemeClr val="tx1"/>
                </a:solidFill>
                <a:latin typeface="+mn-lt"/>
                <a:ea typeface="+mn-ea"/>
                <a:cs typeface="+mn-cs"/>
              </a:rPr>
              <a:t> and Thomas. The FF lacks significant strength at 0 (its value should be 3) but qualitatively it’s very promising. This calculation is done without the running of the dress quark mass with its momentum. Following this calculation, the framework of the </a:t>
            </a:r>
            <a:r>
              <a:rPr lang="en-US" sz="1200" b="0" kern="1200" baseline="0" dirty="0" err="1" smtClean="0">
                <a:solidFill>
                  <a:schemeClr val="tx1"/>
                </a:solidFill>
                <a:latin typeface="+mn-lt"/>
                <a:ea typeface="+mn-ea"/>
                <a:cs typeface="+mn-cs"/>
              </a:rPr>
              <a:t>Faddeev</a:t>
            </a:r>
            <a:r>
              <a:rPr lang="en-US" sz="1200" b="0" kern="1200" baseline="0" dirty="0" smtClean="0">
                <a:solidFill>
                  <a:schemeClr val="tx1"/>
                </a:solidFill>
                <a:latin typeface="+mn-lt"/>
                <a:ea typeface="+mn-ea"/>
                <a:cs typeface="+mn-cs"/>
              </a:rPr>
              <a:t> equation and the dressed-quark mass variation predicted by the DSE, will be performed.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marR="0" indent="-457200" algn="l" defTabSz="457200" rtl="0" eaLnBrk="1" fontAlgn="auto" latinLnBrk="0" hangingPunct="1">
              <a:lnSpc>
                <a:spcPct val="100000"/>
              </a:lnSpc>
              <a:spcBef>
                <a:spcPts val="0"/>
              </a:spcBef>
              <a:spcAft>
                <a:spcPts val="0"/>
              </a:spcAft>
              <a:buClrTx/>
              <a:buSzTx/>
              <a:buFontTx/>
              <a:buChar char="•"/>
              <a:tabLst/>
              <a:defRPr/>
            </a:pPr>
            <a:r>
              <a:rPr lang="en-US" dirty="0" smtClean="0">
                <a:solidFill>
                  <a:srgbClr val="000000"/>
                </a:solidFill>
              </a:rPr>
              <a:t>A longstanding challenge in </a:t>
            </a:r>
            <a:r>
              <a:rPr lang="en-US" dirty="0" err="1" smtClean="0">
                <a:solidFill>
                  <a:srgbClr val="000000"/>
                </a:solidFill>
              </a:rPr>
              <a:t>Hadronic</a:t>
            </a:r>
            <a:r>
              <a:rPr lang="en-US" dirty="0" smtClean="0">
                <a:solidFill>
                  <a:srgbClr val="000000"/>
                </a:solidFill>
              </a:rPr>
              <a:t> Physics is </a:t>
            </a:r>
            <a:r>
              <a:rPr lang="en-US" sz="1600" b="1" dirty="0" smtClean="0">
                <a:solidFill>
                  <a:srgbClr val="000000"/>
                </a:solidFill>
              </a:rPr>
              <a:t>to understand the spectroscopy of these resonant states</a:t>
            </a:r>
            <a:r>
              <a:rPr lang="en-US" dirty="0" smtClean="0">
                <a:solidFill>
                  <a:srgbClr val="000000"/>
                </a:solidFill>
              </a:rPr>
              <a:t>, including their electromagnetic and strong decays, within a framework consistent with QCD.</a:t>
            </a:r>
          </a:p>
          <a:p>
            <a:pPr marL="457200" marR="0" indent="-457200" algn="l" defTabSz="457200" rtl="0" eaLnBrk="1" fontAlgn="auto" latinLnBrk="0" hangingPunct="1">
              <a:lnSpc>
                <a:spcPct val="100000"/>
              </a:lnSpc>
              <a:spcBef>
                <a:spcPts val="0"/>
              </a:spcBef>
              <a:spcAft>
                <a:spcPts val="0"/>
              </a:spcAft>
              <a:buClrTx/>
              <a:buSzTx/>
              <a:buFontTx/>
              <a:buChar char="•"/>
              <a:tabLst/>
              <a:defRPr/>
            </a:pPr>
            <a:endParaRPr lang="en-US" dirty="0" smtClean="0">
              <a:solidFill>
                <a:srgbClr val="000000"/>
              </a:solidFill>
            </a:endParaRPr>
          </a:p>
          <a:p>
            <a:r>
              <a:rPr lang="en-US" dirty="0" smtClean="0"/>
              <a:t>At CLAS an</a:t>
            </a:r>
            <a:r>
              <a:rPr lang="en-US" baseline="0" dirty="0" smtClean="0"/>
              <a:t> intense program is underway </a:t>
            </a:r>
            <a:r>
              <a:rPr lang="en-US" dirty="0" smtClean="0"/>
              <a:t>with single, double meson</a:t>
            </a:r>
            <a:r>
              <a:rPr lang="en-US" baseline="0" dirty="0" smtClean="0"/>
              <a:t> electroproduction</a:t>
            </a:r>
          </a:p>
          <a:p>
            <a:r>
              <a:rPr lang="en-US" baseline="0" dirty="0" smtClean="0"/>
              <a:t>Impressive results already, pi+, double meson production… this presentation regards the upcoming pi0, eta results.</a:t>
            </a: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GB" sz="1200" b="1" dirty="0" smtClean="0">
              <a:solidFill>
                <a:srgbClr val="000000"/>
              </a:solidFill>
              <a:ea typeface="Times New Roman" charset="0"/>
              <a:cs typeface="Times New Roman" charset="0"/>
            </a:endParaRPr>
          </a:p>
          <a:p>
            <a:pPr marL="457200" indent="-457200">
              <a:buFontTx/>
              <a:buNone/>
            </a:pPr>
            <a:endParaRPr lang="en-US" sz="1200" dirty="0" smtClean="0"/>
          </a:p>
          <a:p>
            <a:pPr marL="457200" indent="-457200">
              <a:buFontTx/>
              <a:buNone/>
            </a:pPr>
            <a:r>
              <a:rPr lang="en-US" sz="1200" baseline="0" dirty="0" smtClean="0"/>
              <a:t>will extract asymmetries as well</a:t>
            </a:r>
            <a:endParaRPr lang="en-US" sz="1200" dirty="0" smtClean="0"/>
          </a:p>
          <a:p>
            <a:pPr marL="457200" indent="-457200">
              <a:buFontTx/>
              <a:buChar char="•"/>
            </a:pPr>
            <a:endParaRPr lang="en-US" sz="1200" dirty="0" smtClean="0"/>
          </a:p>
          <a:p>
            <a:pPr marL="457200" indent="-457200">
              <a:buFontTx/>
              <a:buChar char="•"/>
            </a:pPr>
            <a:r>
              <a:rPr lang="en-US" sz="1200" dirty="0" smtClean="0"/>
              <a:t>Why high Q</a:t>
            </a:r>
            <a:r>
              <a:rPr lang="en-US" sz="1200" baseline="30000" dirty="0" smtClean="0"/>
              <a:t>2</a:t>
            </a:r>
            <a:r>
              <a:rPr lang="en-US" sz="1200" dirty="0" smtClean="0"/>
              <a:t>? </a:t>
            </a:r>
          </a:p>
          <a:p>
            <a:pPr marL="457200" indent="-457200"/>
            <a:r>
              <a:rPr lang="en-US" sz="1200" dirty="0" smtClean="0"/>
              <a:t>		Constraints on short range behavior-correlations.</a:t>
            </a:r>
          </a:p>
          <a:p>
            <a:pPr marL="457200" indent="-457200"/>
            <a:r>
              <a:rPr lang="en-US" sz="1200" dirty="0" smtClean="0"/>
              <a:t>		Simplifications in treating  reaction  mechanism.</a:t>
            </a:r>
          </a:p>
          <a:p>
            <a:pPr marL="457200" indent="-457200">
              <a:buFont typeface="Arial" charset="0"/>
              <a:buNone/>
            </a:pPr>
            <a:endParaRPr lang="en-US" sz="1200" dirty="0" smtClean="0"/>
          </a:p>
          <a:p>
            <a:pPr marL="457200" indent="-457200">
              <a:buFont typeface="Arial" charset="0"/>
              <a:buAutoNum type="arabicPeriod"/>
            </a:pPr>
            <a:endParaRPr lang="en-US" sz="1200" dirty="0" smtClean="0"/>
          </a:p>
          <a:p>
            <a:pPr marL="457200" indent="-457200">
              <a:buFont typeface="Arial" charset="0"/>
              <a:buAutoNum type="arabicPeriod"/>
            </a:pPr>
            <a:r>
              <a:rPr lang="en-US" sz="1200" dirty="0" smtClean="0"/>
              <a:t>Measurement. Cross sections, asymmetries.</a:t>
            </a:r>
          </a:p>
          <a:p>
            <a:pPr marL="457200" indent="-457200">
              <a:buFont typeface="Arial" charset="0"/>
              <a:buAutoNum type="arabicPeriod"/>
            </a:pPr>
            <a:r>
              <a:rPr lang="en-US" sz="1200" dirty="0" smtClean="0"/>
              <a:t>Extraction of elastic and resonance form factors.</a:t>
            </a:r>
          </a:p>
          <a:p>
            <a:pPr marL="457200" indent="-457200">
              <a:buFont typeface="Arial" charset="0"/>
              <a:buAutoNum type="arabicPeriod"/>
            </a:pPr>
            <a:r>
              <a:rPr lang="en-US" sz="1200" dirty="0" smtClean="0"/>
              <a:t>Impact physics.</a:t>
            </a:r>
          </a:p>
          <a:p>
            <a:endParaRPr lang="en-US" dirty="0" smtClean="0"/>
          </a:p>
          <a:p>
            <a:endParaRPr lang="en-US" baseline="0" dirty="0" smtClean="0"/>
          </a:p>
          <a:p>
            <a:r>
              <a:rPr lang="en-US" baseline="0" dirty="0" smtClean="0"/>
              <a:t>eta </a:t>
            </a:r>
            <a:r>
              <a:rPr lang="en-US" baseline="0" dirty="0" err="1" smtClean="0"/>
              <a:t>cpuples</a:t>
            </a:r>
            <a:r>
              <a:rPr lang="en-US" baseline="0" dirty="0" smtClean="0"/>
              <a:t> only </a:t>
            </a:r>
            <a:r>
              <a:rPr lang="en-US" baseline="0" dirty="0" err="1" smtClean="0"/>
              <a:t>wth</a:t>
            </a:r>
            <a:r>
              <a:rPr lang="en-US" baseline="0" dirty="0" smtClean="0"/>
              <a:t> I=1/2</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0" dirty="0" smtClean="0">
              <a:solidFill>
                <a:srgbClr val="000000"/>
              </a:solidFill>
              <a:effectLst>
                <a:outerShdw blurRad="38100" dist="38100" dir="2700000" algn="tl">
                  <a:srgbClr val="DDDDDD"/>
                </a:outerShdw>
              </a:effectLst>
              <a:ea typeface="Luxi Sans" charset="0"/>
              <a:cs typeface="Luxi Sans" charset="0"/>
            </a:endParaRP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0" dirty="0" smtClean="0">
              <a:solidFill>
                <a:srgbClr val="000000"/>
              </a:solidFill>
              <a:effectLst>
                <a:outerShdw blurRad="38100" dist="38100" dir="2700000" algn="tl">
                  <a:srgbClr val="DDDDDD"/>
                </a:outerShdw>
              </a:effectLst>
              <a:ea typeface="Luxi Sans" charset="0"/>
              <a:cs typeface="Luxi Sans" charset="0"/>
            </a:endParaRP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We must understand  the Hadrons Structure in order to</a:t>
            </a: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understand why the world is the way it is.</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smtClean="0">
              <a:solidFill>
                <a:srgbClr val="000000"/>
              </a:solidFill>
              <a:effectLst>
                <a:outerShdw blurRad="38100" dist="38100" dir="2700000" algn="tl">
                  <a:srgbClr val="DDDDDD"/>
                </a:outerShdw>
              </a:effectLst>
              <a:ea typeface="Luxi Sans" charset="0"/>
              <a:cs typeface="Luxi Sans" charset="0"/>
            </a:endParaRPr>
          </a:p>
          <a:p>
            <a:pPr marL="457200" indent="-457200">
              <a:buFontTx/>
              <a:buChar char="•"/>
            </a:pPr>
            <a:r>
              <a:rPr lang="en-US" sz="1200" dirty="0" smtClean="0"/>
              <a:t>Elastic scattering and transitions to excited states  are equally</a:t>
            </a:r>
          </a:p>
          <a:p>
            <a:pPr marL="457200" indent="-457200"/>
            <a:r>
              <a:rPr lang="en-US" sz="1200" dirty="0" smtClean="0"/>
              <a:t>	fundamental and together constrain physics inputs.</a:t>
            </a:r>
          </a:p>
          <a:p>
            <a:pPr marL="457200" indent="-457200"/>
            <a:endParaRPr lang="en-US" sz="1200" dirty="0" smtClean="0"/>
          </a:p>
          <a:p>
            <a:pPr marL="457200" indent="-457200">
              <a:buFontTx/>
              <a:buChar char="•"/>
            </a:pPr>
            <a:r>
              <a:rPr lang="en-US" sz="1200" dirty="0" smtClean="0"/>
              <a:t>They put different constraints  depending on spin and parity</a:t>
            </a:r>
          </a:p>
          <a:p>
            <a:pPr marL="457200" indent="-457200"/>
            <a:r>
              <a:rPr lang="en-US" sz="1200" dirty="0" smtClean="0"/>
              <a:t>	and structure of ground and excited states.</a:t>
            </a:r>
          </a:p>
          <a:p>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a:t>
            </a:r>
            <a:r>
              <a:rPr lang="en-US" dirty="0" err="1" smtClean="0"/>
              <a:t>asubstantially</a:t>
            </a:r>
            <a:r>
              <a:rPr lang="en-US" dirty="0" smtClean="0"/>
              <a:t> affect</a:t>
            </a:r>
            <a:r>
              <a:rPr lang="en-US" baseline="0" dirty="0" smtClean="0"/>
              <a:t> other channels with lower cross section (lambda </a:t>
            </a:r>
            <a:r>
              <a:rPr lang="en-US" baseline="0" dirty="0" err="1" smtClean="0"/>
              <a:t>k</a:t>
            </a:r>
            <a:r>
              <a:rPr lang="en-US" baseline="0" smtClean="0"/>
              <a:t>, </a:t>
            </a:r>
            <a:r>
              <a:rPr lang="en-US" baseline="0" dirty="0" smtClean="0"/>
              <a:t>sigma </a:t>
            </a:r>
            <a:r>
              <a:rPr lang="en-US" baseline="0" dirty="0" err="1" smtClean="0"/>
              <a:t>k</a:t>
            </a:r>
            <a:r>
              <a:rPr lang="en-US" baseline="0" dirty="0" smtClean="0"/>
              <a:t>)</a:t>
            </a:r>
            <a:endParaRPr lang="en-US" dirty="0"/>
          </a:p>
        </p:txBody>
      </p:sp>
      <p:sp>
        <p:nvSpPr>
          <p:cNvPr id="4" name="Date Placeholder 3"/>
          <p:cNvSpPr>
            <a:spLocks noGrp="1"/>
          </p:cNvSpPr>
          <p:nvPr>
            <p:ph type="dt" idx="10"/>
          </p:nvPr>
        </p:nvSpPr>
        <p:spPr/>
        <p:txBody>
          <a:bodyPr/>
          <a:lstStyle/>
          <a:p>
            <a:r>
              <a:rPr lang="en-US" smtClean="0"/>
              <a:t>5/20/10</a:t>
            </a:r>
            <a:endParaRPr lang="en-US"/>
          </a:p>
        </p:txBody>
      </p:sp>
      <p:sp>
        <p:nvSpPr>
          <p:cNvPr id="5" name="Footer Placeholder 4"/>
          <p:cNvSpPr>
            <a:spLocks noGrp="1"/>
          </p:cNvSpPr>
          <p:nvPr>
            <p:ph type="ftr" sz="quarter" idx="11"/>
          </p:nvPr>
        </p:nvSpPr>
        <p:spPr/>
        <p:txBody>
          <a:bodyPr/>
          <a:lstStyle/>
          <a:p>
            <a:r>
              <a:rPr lang="en-US" smtClean="0"/>
              <a:t>Exclusive</a:t>
            </a:r>
            <a:endParaRPr lang="en-US"/>
          </a:p>
        </p:txBody>
      </p:sp>
      <p:sp>
        <p:nvSpPr>
          <p:cNvPr id="6" name="Slide Number Placeholder 5"/>
          <p:cNvSpPr>
            <a:spLocks noGrp="1"/>
          </p:cNvSpPr>
          <p:nvPr>
            <p:ph type="sldNum" sz="quarter" idx="12"/>
          </p:nvPr>
        </p:nvSpPr>
        <p:spPr/>
        <p:txBody>
          <a:bodyPr/>
          <a:lstStyle/>
          <a:p>
            <a:fld id="{6D91F5E0-1892-5E44-928C-CB3353A230B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to be done</a:t>
            </a:r>
          </a:p>
          <a:p>
            <a:endParaRPr lang="en-US" dirty="0" smtClean="0"/>
          </a:p>
          <a:p>
            <a:r>
              <a:rPr lang="en-US" dirty="0" smtClean="0"/>
              <a:t>so, what I’ll show you</a:t>
            </a:r>
            <a:r>
              <a:rPr lang="en-US" baseline="0" dirty="0" smtClean="0"/>
              <a:t> are counts for each W,Q2,cost, phi bins</a:t>
            </a: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
            <a:ext cx="7772400" cy="1066800"/>
          </a:xfrm>
        </p:spPr>
        <p:txBody>
          <a:bodyPr/>
          <a:lstStyle>
            <a:lvl1pPr>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M.Ungaro</a:t>
            </a:r>
            <a:endParaRPr lang="en-US" dirty="0"/>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Slide Number Placeholder 5"/>
          <p:cNvSpPr>
            <a:spLocks noGrp="1"/>
          </p:cNvSpPr>
          <p:nvPr>
            <p:ph type="sldNum" sz="quarter" idx="12"/>
          </p:nvPr>
        </p:nvSpPr>
        <p:spPr/>
        <p:txBody>
          <a:bodyPr/>
          <a:lstStyle/>
          <a:p>
            <a:r>
              <a:rPr lang="en-US" dirty="0" smtClean="0"/>
              <a:t>Williamsburg, VA                   </a:t>
            </a:r>
            <a:fld id="{B745C004-AECF-1B44-BB05-599F8CB84B74}" type="slidenum">
              <a:rPr lang="en-US" smtClean="0"/>
              <a:pPr/>
              <a:t>‹#›</a:t>
            </a:fld>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APS Meeting, April 30 2011</a:t>
            </a:r>
            <a:endParaRPr lang="en-US" dirty="0"/>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M.Ungaro</a:t>
            </a:r>
            <a:endParaRPr lang="en-US"/>
          </a:p>
        </p:txBody>
      </p:sp>
      <p:sp>
        <p:nvSpPr>
          <p:cNvPr id="8" name="Footer Placeholder 7"/>
          <p:cNvSpPr>
            <a:spLocks noGrp="1"/>
          </p:cNvSpPr>
          <p:nvPr>
            <p:ph type="ftr" sz="quarter" idx="11"/>
          </p:nvPr>
        </p:nvSpPr>
        <p:spPr/>
        <p:txBody>
          <a:bodyPr/>
          <a:lstStyle/>
          <a:p>
            <a:r>
              <a:rPr lang="en-US" smtClean="0"/>
              <a:t>APS Meeting, April 30 2011</a:t>
            </a:r>
            <a:endParaRPr lang="en-US"/>
          </a:p>
        </p:txBody>
      </p:sp>
      <p:sp>
        <p:nvSpPr>
          <p:cNvPr id="9" name="Slide Number Placeholder 8"/>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M.Ungaro</a:t>
            </a:r>
            <a:endParaRPr lang="en-US"/>
          </a:p>
        </p:txBody>
      </p:sp>
      <p:sp>
        <p:nvSpPr>
          <p:cNvPr id="4" name="Footer Placeholder 3"/>
          <p:cNvSpPr>
            <a:spLocks noGrp="1"/>
          </p:cNvSpPr>
          <p:nvPr>
            <p:ph type="ftr" sz="quarter" idx="11"/>
          </p:nvPr>
        </p:nvSpPr>
        <p:spPr/>
        <p:txBody>
          <a:bodyPr/>
          <a:lstStyle/>
          <a:p>
            <a:r>
              <a:rPr lang="en-US" smtClean="0"/>
              <a:t>APS Meeting, April 30 2011</a:t>
            </a:r>
            <a:endParaRPr lang="en-US" dirty="0"/>
          </a:p>
        </p:txBody>
      </p:sp>
      <p:sp>
        <p:nvSpPr>
          <p:cNvPr id="5" name="Slide Number Placeholder 4"/>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APS Meeting, April 30 2011</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APS Meeting, April 30 2011</a:t>
            </a:r>
            <a:endParaRPr lang="en-US"/>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APS Meeting, April 30 2011</a:t>
            </a:r>
            <a:endParaRPr lang="en-US"/>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2">
                <a:lumMod val="40000"/>
                <a:lumOff val="60000"/>
              </a:schemeClr>
            </a:gs>
            <a:gs pos="100000">
              <a:srgbClr val="6188D8"/>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M.Ungaro</a:t>
            </a:r>
            <a:endParaRPr lang="en-US" dirty="0"/>
          </a:p>
        </p:txBody>
      </p:sp>
      <p:sp>
        <p:nvSpPr>
          <p:cNvPr id="5" name="Footer Placeholder 4"/>
          <p:cNvSpPr>
            <a:spLocks noGrp="1"/>
          </p:cNvSpPr>
          <p:nvPr>
            <p:ph type="ftr" sz="quarter" idx="3"/>
          </p:nvPr>
        </p:nvSpPr>
        <p:spPr>
          <a:xfrm>
            <a:off x="2590800" y="6356350"/>
            <a:ext cx="3810000" cy="365125"/>
          </a:xfrm>
          <a:prstGeom prst="rect">
            <a:avLst/>
          </a:prstGeom>
        </p:spPr>
        <p:txBody>
          <a:bodyPr vert="horz" lIns="91440" tIns="45720" rIns="91440" bIns="45720" rtlCol="0" anchor="ctr"/>
          <a:lstStyle>
            <a:lvl1pPr algn="ctr">
              <a:defRPr sz="1200">
                <a:solidFill>
                  <a:srgbClr val="000000"/>
                </a:solidFill>
              </a:defRPr>
            </a:lvl1pPr>
          </a:lstStyle>
          <a:p>
            <a:r>
              <a:rPr lang="en-US" smtClean="0"/>
              <a:t>APS Meeting, April 30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r>
              <a:rPr lang="en-US" dirty="0" smtClean="0"/>
              <a:t>Anaheim, CA                   </a:t>
            </a:r>
            <a:fld id="{B745C004-AECF-1B44-BB05-599F8CB84B7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6" Type="http://schemas.openxmlformats.org/officeDocument/2006/relationships/image" Target="../media/image28.gi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Microsoft_Equation18.bin"/><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oleObject" Target="../embeddings/Microsoft_Equation19.bin"/><Relationship Id="rId5" Type="http://schemas.openxmlformats.org/officeDocument/2006/relationships/oleObject" Target="../embeddings/Microsoft_Equation20.bin"/><Relationship Id="rId6" Type="http://schemas.openxmlformats.org/officeDocument/2006/relationships/oleObject" Target="../embeddings/Microsoft_Equation21.bin"/><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oleObject" Target="../embeddings/Microsoft_Equation22.bin"/><Relationship Id="rId5" Type="http://schemas.openxmlformats.org/officeDocument/2006/relationships/oleObject" Target="../embeddings/Microsoft_Equation23.bin"/><Relationship Id="rId6" Type="http://schemas.openxmlformats.org/officeDocument/2006/relationships/oleObject" Target="../embeddings/Microsoft_Equation24.bin"/><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oleObject" Target="../embeddings/Microsoft_Equation25.bin"/><Relationship Id="rId5" Type="http://schemas.openxmlformats.org/officeDocument/2006/relationships/oleObject" Target="../embeddings/Microsoft_Equation26.bin"/><Relationship Id="rId6" Type="http://schemas.openxmlformats.org/officeDocument/2006/relationships/oleObject" Target="../embeddings/Microsoft_Equation27.bin"/><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oleObject" Target="../embeddings/Microsoft_Equation28.bin"/><Relationship Id="rId5" Type="http://schemas.openxmlformats.org/officeDocument/2006/relationships/oleObject" Target="../embeddings/Microsoft_Equation29.bin"/><Relationship Id="rId6" Type="http://schemas.openxmlformats.org/officeDocument/2006/relationships/oleObject" Target="../embeddings/Microsoft_Equation30.bin"/><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quation31.bin"/><Relationship Id="rId4" Type="http://schemas.openxmlformats.org/officeDocument/2006/relationships/image" Target="../media/image31.gi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quation32.bin"/><Relationship Id="rId4" Type="http://schemas.openxmlformats.org/officeDocument/2006/relationships/image" Target="../media/image34.tiff"/><Relationship Id="rId5" Type="http://schemas.openxmlformats.org/officeDocument/2006/relationships/image" Target="../media/image35.gi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image" Target="../media/image34.tiff"/><Relationship Id="rId5" Type="http://schemas.openxmlformats.org/officeDocument/2006/relationships/image" Target="../media/image36.gi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oleObject" Target="../embeddings/Microsoft_Equation6.bin"/><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34.bin"/><Relationship Id="rId4" Type="http://schemas.openxmlformats.org/officeDocument/2006/relationships/image" Target="../media/image37.gi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35.bin"/><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quation36.bin"/><Relationship Id="rId4" Type="http://schemas.openxmlformats.org/officeDocument/2006/relationships/image" Target="../media/image40.gi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image" Target="../media/image41.gif"/><Relationship Id="rId5" Type="http://schemas.openxmlformats.org/officeDocument/2006/relationships/image" Target="../media/image42.gif"/><Relationship Id="rId6" Type="http://schemas.openxmlformats.org/officeDocument/2006/relationships/image" Target="../media/image43.gif"/><Relationship Id="rId7" Type="http://schemas.openxmlformats.org/officeDocument/2006/relationships/image" Target="../media/image44.gif"/><Relationship Id="rId8" Type="http://schemas.openxmlformats.org/officeDocument/2006/relationships/image" Target="../media/image45.gi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png"/><Relationship Id="rId5" Type="http://schemas.openxmlformats.org/officeDocument/2006/relationships/oleObject" Target="../embeddings/Microsoft_Equation7.bin"/><Relationship Id="rId6" Type="http://schemas.openxmlformats.org/officeDocument/2006/relationships/oleObject" Target="../embeddings/Microsoft_Equation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8.tiff"/><Relationship Id="rId5" Type="http://schemas.openxmlformats.org/officeDocument/2006/relationships/oleObject" Target="../embeddings/Microsoft_Equation9.bin"/><Relationship Id="rId6"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10.bin"/><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jpe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12.bin"/><Relationship Id="rId5" Type="http://schemas.openxmlformats.org/officeDocument/2006/relationships/image" Target="../media/image23.gif"/><Relationship Id="rId6" Type="http://schemas.openxmlformats.org/officeDocument/2006/relationships/image" Target="../media/image24.gi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AutoShape 2"/>
          <p:cNvSpPr>
            <a:spLocks noGrp="1" noChangeArrowheads="1"/>
          </p:cNvSpPr>
          <p:nvPr>
            <p:ph type="title"/>
          </p:nvPr>
        </p:nvSpPr>
        <p:spPr/>
        <p:txBody>
          <a:bodyPr>
            <a:normAutofit fontScale="90000"/>
          </a:bodyPr>
          <a:lstStyle/>
          <a:p>
            <a:pPr algn="ctr"/>
            <a:r>
              <a:rPr lang="en-US" dirty="0">
                <a:solidFill>
                  <a:schemeClr val="bg1"/>
                </a:solidFill>
                <a:cs typeface="Arial" charset="0"/>
              </a:rPr>
              <a:t>Exclusive </a:t>
            </a:r>
            <a:r>
              <a:rPr lang="el-GR" dirty="0" smtClean="0">
                <a:solidFill>
                  <a:schemeClr val="bg1"/>
                </a:solidFill>
                <a:cs typeface="Arial" charset="0"/>
              </a:rPr>
              <a:t>π</a:t>
            </a:r>
            <a:r>
              <a:rPr lang="en-US" baseline="30000" dirty="0" smtClean="0">
                <a:solidFill>
                  <a:schemeClr val="bg1"/>
                </a:solidFill>
                <a:cs typeface="Arial" charset="0"/>
              </a:rPr>
              <a:t>0 </a:t>
            </a:r>
            <a:r>
              <a:rPr lang="en-US" dirty="0">
                <a:solidFill>
                  <a:schemeClr val="bg1"/>
                </a:solidFill>
                <a:cs typeface="Arial" charset="0"/>
              </a:rPr>
              <a:t>e</a:t>
            </a:r>
            <a:r>
              <a:rPr lang="en-US" dirty="0">
                <a:solidFill>
                  <a:schemeClr val="bg1"/>
                </a:solidFill>
              </a:rPr>
              <a:t>lectroproduction</a:t>
            </a:r>
            <a:br>
              <a:rPr lang="en-US" dirty="0">
                <a:solidFill>
                  <a:schemeClr val="bg1"/>
                </a:solidFill>
              </a:rPr>
            </a:br>
            <a:r>
              <a:rPr lang="en-US" dirty="0">
                <a:solidFill>
                  <a:schemeClr val="bg1"/>
                </a:solidFill>
              </a:rPr>
              <a:t>in the resonance </a:t>
            </a:r>
            <a:r>
              <a:rPr lang="en-US" dirty="0" smtClean="0">
                <a:solidFill>
                  <a:schemeClr val="bg1"/>
                </a:solidFill>
              </a:rPr>
              <a:t>region at high Q</a:t>
            </a:r>
            <a:r>
              <a:rPr lang="en-US" baseline="30000" dirty="0" smtClean="0">
                <a:solidFill>
                  <a:schemeClr val="bg1"/>
                </a:solidFill>
              </a:rPr>
              <a:t>2</a:t>
            </a:r>
            <a:r>
              <a:rPr lang="en-US" dirty="0" smtClean="0">
                <a:solidFill>
                  <a:schemeClr val="bg1"/>
                </a:solidFill>
              </a:rPr>
              <a:t>.</a:t>
            </a:r>
            <a:endParaRPr lang="en-US" dirty="0">
              <a:solidFill>
                <a:schemeClr val="bg1"/>
              </a:solidFill>
            </a:endParaRPr>
          </a:p>
        </p:txBody>
      </p:sp>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4098" name="Equation" r:id="rId4" imgW="114120" imgH="215640" progId="Equation.3">
              <p:embed/>
            </p:oleObj>
          </a:graphicData>
        </a:graphic>
      </p:graphicFrame>
      <p:sp>
        <p:nvSpPr>
          <p:cNvPr id="2053" name="Text Box 5"/>
          <p:cNvSpPr txBox="1">
            <a:spLocks noChangeArrowheads="1"/>
          </p:cNvSpPr>
          <p:nvPr/>
        </p:nvSpPr>
        <p:spPr bwMode="auto">
          <a:xfrm>
            <a:off x="2671366" y="2362269"/>
            <a:ext cx="3915568" cy="2349361"/>
          </a:xfrm>
          <a:prstGeom prst="rect">
            <a:avLst/>
          </a:prstGeom>
          <a:noFill/>
          <a:ln w="9525">
            <a:noFill/>
            <a:miter lim="800000"/>
            <a:headEnd/>
            <a:tailEnd/>
          </a:ln>
          <a:effectLst/>
        </p:spPr>
        <p:txBody>
          <a:bodyPr wrap="none">
            <a:spAutoFit/>
          </a:bodyPr>
          <a:lstStyle/>
          <a:p>
            <a:pPr algn="ctr"/>
            <a:r>
              <a:rPr lang="en-US" sz="2200" dirty="0" smtClean="0">
                <a:solidFill>
                  <a:srgbClr val="000000"/>
                </a:solidFill>
              </a:rPr>
              <a:t>Maurizio </a:t>
            </a:r>
            <a:r>
              <a:rPr lang="en-US" sz="2200" dirty="0" err="1" smtClean="0">
                <a:solidFill>
                  <a:srgbClr val="000000"/>
                </a:solidFill>
              </a:rPr>
              <a:t>Ungaro</a:t>
            </a:r>
            <a:r>
              <a:rPr lang="en-US" sz="2200" dirty="0" smtClean="0">
                <a:solidFill>
                  <a:srgbClr val="000000"/>
                </a:solidFill>
              </a:rPr>
              <a:t>, </a:t>
            </a:r>
            <a:r>
              <a:rPr lang="en-US" sz="2200" dirty="0" err="1">
                <a:solidFill>
                  <a:srgbClr val="000000"/>
                </a:solidFill>
              </a:rPr>
              <a:t>Kyungseon</a:t>
            </a:r>
            <a:r>
              <a:rPr lang="en-US" sz="2200" dirty="0">
                <a:solidFill>
                  <a:srgbClr val="000000"/>
                </a:solidFill>
              </a:rPr>
              <a:t> </a:t>
            </a:r>
            <a:r>
              <a:rPr lang="en-US" sz="2200" dirty="0" err="1" smtClean="0">
                <a:solidFill>
                  <a:srgbClr val="000000"/>
                </a:solidFill>
              </a:rPr>
              <a:t>Joo</a:t>
            </a:r>
            <a:endParaRPr lang="en-US" sz="2200" dirty="0" smtClean="0">
              <a:solidFill>
                <a:srgbClr val="000000"/>
              </a:solidFill>
            </a:endParaRPr>
          </a:p>
          <a:p>
            <a:pPr algn="ctr"/>
            <a:endParaRPr lang="en-US" sz="2200" baseline="30000" dirty="0" smtClean="0">
              <a:solidFill>
                <a:srgbClr val="000000"/>
              </a:solidFill>
            </a:endParaRPr>
          </a:p>
          <a:p>
            <a:pPr algn="ctr"/>
            <a:r>
              <a:rPr lang="en-US" sz="2200" dirty="0" smtClean="0">
                <a:solidFill>
                  <a:srgbClr val="000000"/>
                </a:solidFill>
              </a:rPr>
              <a:t>University </a:t>
            </a:r>
            <a:r>
              <a:rPr lang="en-US" sz="2200" dirty="0">
                <a:solidFill>
                  <a:srgbClr val="000000"/>
                </a:solidFill>
              </a:rPr>
              <a:t>of </a:t>
            </a:r>
            <a:r>
              <a:rPr lang="en-US" sz="2200" dirty="0" smtClean="0">
                <a:solidFill>
                  <a:srgbClr val="000000"/>
                </a:solidFill>
              </a:rPr>
              <a:t>Connecticut</a:t>
            </a:r>
          </a:p>
          <a:p>
            <a:pPr algn="ctr"/>
            <a:r>
              <a:rPr lang="en-US" sz="2200" dirty="0" smtClean="0">
                <a:solidFill>
                  <a:srgbClr val="000000"/>
                </a:solidFill>
              </a:rPr>
              <a:t>Jefferson Laboratory</a:t>
            </a:r>
          </a:p>
          <a:p>
            <a:pPr algn="ctr"/>
            <a:endParaRPr lang="en-US" sz="2200" dirty="0" smtClean="0">
              <a:solidFill>
                <a:srgbClr val="000000"/>
              </a:solidFill>
            </a:endParaRPr>
          </a:p>
          <a:p>
            <a:pPr algn="ctr"/>
            <a:endParaRPr lang="en-US" sz="2200" dirty="0" smtClean="0">
              <a:solidFill>
                <a:srgbClr val="000000"/>
              </a:solidFill>
            </a:endParaRPr>
          </a:p>
          <a:p>
            <a:pPr algn="ctr"/>
            <a:r>
              <a:rPr lang="en-US" sz="2200" dirty="0" smtClean="0">
                <a:solidFill>
                  <a:srgbClr val="000000"/>
                </a:solidFill>
              </a:rPr>
              <a:t>for the CLAS collaboration</a:t>
            </a:r>
          </a:p>
        </p:txBody>
      </p:sp>
      <p:sp>
        <p:nvSpPr>
          <p:cNvPr id="7" name="Slide Number Placeholder 6"/>
          <p:cNvSpPr>
            <a:spLocks noGrp="1"/>
          </p:cNvSpPr>
          <p:nvPr>
            <p:ph type="sldNum" sz="quarter" idx="12"/>
          </p:nvPr>
        </p:nvSpPr>
        <p:spPr/>
        <p:txBody>
          <a:bodyPr/>
          <a:lstStyle/>
          <a:p>
            <a:r>
              <a:rPr lang="en-US" dirty="0" smtClean="0"/>
              <a:t>1</a:t>
            </a:r>
          </a:p>
        </p:txBody>
      </p:sp>
      <p:sp>
        <p:nvSpPr>
          <p:cNvPr id="8" name="Footer Placeholder 7"/>
          <p:cNvSpPr>
            <a:spLocks noGrp="1"/>
          </p:cNvSpPr>
          <p:nvPr>
            <p:ph type="ftr" sz="quarter" idx="11"/>
          </p:nvPr>
        </p:nvSpPr>
        <p:spPr/>
        <p:txBody>
          <a:bodyPr/>
          <a:lstStyle/>
          <a:p>
            <a:r>
              <a:rPr lang="en-US" smtClean="0"/>
              <a:t>APS Meeting, April 30 2011</a:t>
            </a:r>
            <a:endParaRPr lang="en-US" dirty="0"/>
          </a:p>
        </p:txBody>
      </p:sp>
      <p:sp>
        <p:nvSpPr>
          <p:cNvPr id="9" name="Date Placeholder 8"/>
          <p:cNvSpPr>
            <a:spLocks noGrp="1"/>
          </p:cNvSpPr>
          <p:nvPr>
            <p:ph type="dt" sz="half" idx="10"/>
          </p:nvPr>
        </p:nvSpPr>
        <p:spPr/>
        <p:txBody>
          <a:bodyPr/>
          <a:lstStyle/>
          <a:p>
            <a:r>
              <a:rPr lang="en-US" smtClean="0"/>
              <a:t>M.Ungaro</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10</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grpSp>
        <p:nvGrpSpPr>
          <p:cNvPr id="2" name="Group 10"/>
          <p:cNvGrpSpPr/>
          <p:nvPr/>
        </p:nvGrpSpPr>
        <p:grpSpPr>
          <a:xfrm>
            <a:off x="561975" y="2159000"/>
            <a:ext cx="2227263" cy="1928813"/>
            <a:chOff x="1095375" y="4510088"/>
            <a:chExt cx="2227263" cy="1928813"/>
          </a:xfrm>
        </p:grpSpPr>
        <p:graphicFrame>
          <p:nvGraphicFramePr>
            <p:cNvPr id="31747" name="Object 3"/>
            <p:cNvGraphicFramePr>
              <a:graphicFrameLocks noChangeAspect="1"/>
            </p:cNvGraphicFramePr>
            <p:nvPr/>
          </p:nvGraphicFramePr>
          <p:xfrm>
            <a:off x="1371600" y="4510088"/>
            <a:ext cx="1676400" cy="433388"/>
          </p:xfrm>
          <a:graphic>
            <a:graphicData uri="http://schemas.openxmlformats.org/presentationml/2006/ole">
              <p:oleObj spid="_x0000_s228354" name="Equation" r:id="rId3" imgW="838080" imgH="215640" progId="Equation.3">
                <p:embed/>
              </p:oleObj>
            </a:graphicData>
          </a:graphic>
        </p:graphicFrame>
        <p:graphicFrame>
          <p:nvGraphicFramePr>
            <p:cNvPr id="31748" name="Object 4"/>
            <p:cNvGraphicFramePr>
              <a:graphicFrameLocks noChangeAspect="1"/>
            </p:cNvGraphicFramePr>
            <p:nvPr/>
          </p:nvGraphicFramePr>
          <p:xfrm>
            <a:off x="1095375" y="5084763"/>
            <a:ext cx="2227263" cy="679450"/>
          </p:xfrm>
          <a:graphic>
            <a:graphicData uri="http://schemas.openxmlformats.org/presentationml/2006/ole">
              <p:oleObj spid="_x0000_s228355" name="Equation" r:id="rId4" imgW="1333500" imgH="406400" progId="Equation.3">
                <p:embed/>
              </p:oleObj>
            </a:graphicData>
          </a:graphic>
        </p:graphicFrame>
        <p:graphicFrame>
          <p:nvGraphicFramePr>
            <p:cNvPr id="31749" name="Object 5"/>
            <p:cNvGraphicFramePr>
              <a:graphicFrameLocks noChangeAspect="1"/>
            </p:cNvGraphicFramePr>
            <p:nvPr/>
          </p:nvGraphicFramePr>
          <p:xfrm>
            <a:off x="1371600" y="5729288"/>
            <a:ext cx="1524000" cy="709613"/>
          </p:xfrm>
          <a:graphic>
            <a:graphicData uri="http://schemas.openxmlformats.org/presentationml/2006/ole">
              <p:oleObj spid="_x0000_s228356" name="Equation" r:id="rId5" imgW="927000" imgH="431640" progId="Equation.3">
                <p:embed/>
              </p:oleObj>
            </a:graphicData>
          </a:graphic>
        </p:graphicFrame>
      </p:gr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6"/>
          <a:stretch>
            <a:fillRect/>
          </a:stretch>
        </p:blipFill>
        <p:spPr>
          <a:xfrm>
            <a:off x="3987800" y="1722264"/>
            <a:ext cx="4699000" cy="4557321"/>
          </a:xfrm>
          <a:prstGeom prst="rect">
            <a:avLst/>
          </a:prstGeom>
        </p:spPr>
      </p:pic>
      <p:sp>
        <p:nvSpPr>
          <p:cNvPr id="13" name="TextBox 12"/>
          <p:cNvSpPr txBox="1"/>
          <p:nvPr/>
        </p:nvSpPr>
        <p:spPr>
          <a:xfrm>
            <a:off x="1069426" y="4771072"/>
            <a:ext cx="1172116" cy="646331"/>
          </a:xfrm>
          <a:prstGeom prst="rect">
            <a:avLst/>
          </a:prstGeom>
          <a:noFill/>
        </p:spPr>
        <p:txBody>
          <a:bodyPr wrap="none" rtlCol="0">
            <a:spAutoFit/>
          </a:bodyPr>
          <a:lstStyle/>
          <a:p>
            <a:pPr algn="ctr"/>
            <a:r>
              <a:rPr lang="en-US" dirty="0" smtClean="0">
                <a:solidFill>
                  <a:schemeClr val="bg1"/>
                </a:solidFill>
              </a:rPr>
              <a:t>240 points</a:t>
            </a:r>
          </a:p>
          <a:p>
            <a:pPr algn="ctr"/>
            <a:r>
              <a:rPr lang="en-US" dirty="0" smtClean="0">
                <a:solidFill>
                  <a:schemeClr val="bg1"/>
                </a:solidFill>
              </a:rPr>
              <a:t>out of 75K</a:t>
            </a:r>
          </a:p>
        </p:txBody>
      </p:sp>
      <p:sp>
        <p:nvSpPr>
          <p:cNvPr id="14" name="TextBox 13"/>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11</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3"/>
          <a:stretch>
            <a:fillRect/>
          </a:stretch>
        </p:blipFill>
        <p:spPr>
          <a:xfrm>
            <a:off x="4006280" y="1740187"/>
            <a:ext cx="4662039" cy="4521475"/>
          </a:xfrm>
          <a:prstGeom prst="rect">
            <a:avLst/>
          </a:prstGeom>
        </p:spPr>
      </p:pic>
      <p:sp>
        <p:nvSpPr>
          <p:cNvPr id="13" name="TextBox 12"/>
          <p:cNvSpPr txBox="1"/>
          <p:nvPr/>
        </p:nvSpPr>
        <p:spPr>
          <a:xfrm>
            <a:off x="1069426" y="4771072"/>
            <a:ext cx="1172116" cy="646331"/>
          </a:xfrm>
          <a:prstGeom prst="rect">
            <a:avLst/>
          </a:prstGeom>
          <a:noFill/>
        </p:spPr>
        <p:txBody>
          <a:bodyPr wrap="none" rtlCol="0">
            <a:spAutoFit/>
          </a:bodyPr>
          <a:lstStyle/>
          <a:p>
            <a:pPr algn="ctr"/>
            <a:r>
              <a:rPr lang="en-US" dirty="0" smtClean="0">
                <a:solidFill>
                  <a:schemeClr val="bg1"/>
                </a:solidFill>
              </a:rPr>
              <a:t>240 points</a:t>
            </a:r>
          </a:p>
          <a:p>
            <a:pPr algn="ctr"/>
            <a:r>
              <a:rPr lang="en-US" dirty="0" smtClean="0">
                <a:solidFill>
                  <a:schemeClr val="bg1"/>
                </a:solidFill>
              </a:rPr>
              <a:t>out of 75K</a:t>
            </a:r>
          </a:p>
        </p:txBody>
      </p:sp>
      <p:sp>
        <p:nvSpPr>
          <p:cNvPr id="14" name="TextBox 13"/>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29383" name="Object 7"/>
          <p:cNvGraphicFramePr>
            <a:graphicFrameLocks noChangeAspect="1"/>
          </p:cNvGraphicFramePr>
          <p:nvPr/>
        </p:nvGraphicFramePr>
        <p:xfrm>
          <a:off x="838200" y="2159000"/>
          <a:ext cx="1676400" cy="433388"/>
        </p:xfrm>
        <a:graphic>
          <a:graphicData uri="http://schemas.openxmlformats.org/presentationml/2006/ole">
            <p:oleObj spid="_x0000_s229383" name="Equation" r:id="rId4" imgW="838080" imgH="215640" progId="Equation.3">
              <p:embed/>
            </p:oleObj>
          </a:graphicData>
        </a:graphic>
      </p:graphicFrame>
      <p:graphicFrame>
        <p:nvGraphicFramePr>
          <p:cNvPr id="229384" name="Object 8"/>
          <p:cNvGraphicFramePr>
            <a:graphicFrameLocks noChangeAspect="1"/>
          </p:cNvGraphicFramePr>
          <p:nvPr/>
        </p:nvGraphicFramePr>
        <p:xfrm>
          <a:off x="561975" y="2733675"/>
          <a:ext cx="2227263" cy="679450"/>
        </p:xfrm>
        <a:graphic>
          <a:graphicData uri="http://schemas.openxmlformats.org/presentationml/2006/ole">
            <p:oleObj spid="_x0000_s229384" name="Equation" r:id="rId5" imgW="1333500" imgH="406400" progId="Equation.3">
              <p:embed/>
            </p:oleObj>
          </a:graphicData>
        </a:graphic>
      </p:graphicFrame>
      <p:graphicFrame>
        <p:nvGraphicFramePr>
          <p:cNvPr id="229385" name="Object 9"/>
          <p:cNvGraphicFramePr>
            <a:graphicFrameLocks noChangeAspect="1"/>
          </p:cNvGraphicFramePr>
          <p:nvPr/>
        </p:nvGraphicFramePr>
        <p:xfrm>
          <a:off x="838200" y="3378200"/>
          <a:ext cx="1524000" cy="709613"/>
        </p:xfrm>
        <a:graphic>
          <a:graphicData uri="http://schemas.openxmlformats.org/presentationml/2006/ole">
            <p:oleObj spid="_x0000_s229385" name="Equation" r:id="rId6" imgW="927000" imgH="4316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12</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3"/>
          <a:stretch>
            <a:fillRect/>
          </a:stretch>
        </p:blipFill>
        <p:spPr>
          <a:xfrm>
            <a:off x="3999920" y="1734019"/>
            <a:ext cx="4674758" cy="4533810"/>
          </a:xfrm>
          <a:prstGeom prst="rect">
            <a:avLst/>
          </a:prstGeom>
        </p:spPr>
      </p:pic>
      <p:sp>
        <p:nvSpPr>
          <p:cNvPr id="14" name="Oval 13"/>
          <p:cNvSpPr/>
          <p:nvPr/>
        </p:nvSpPr>
        <p:spPr>
          <a:xfrm>
            <a:off x="2527300" y="977900"/>
            <a:ext cx="13208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pSp>
        <p:nvGrpSpPr>
          <p:cNvPr id="17" name="Group 16"/>
          <p:cNvGrpSpPr/>
          <p:nvPr/>
        </p:nvGrpSpPr>
        <p:grpSpPr>
          <a:xfrm>
            <a:off x="714375" y="2868613"/>
            <a:ext cx="2227263" cy="1928813"/>
            <a:chOff x="714375" y="2868613"/>
            <a:chExt cx="2227263" cy="1928813"/>
          </a:xfrm>
        </p:grpSpPr>
        <p:graphicFrame>
          <p:nvGraphicFramePr>
            <p:cNvPr id="235527" name="Object 7"/>
            <p:cNvGraphicFramePr>
              <a:graphicFrameLocks noChangeAspect="1"/>
            </p:cNvGraphicFramePr>
            <p:nvPr/>
          </p:nvGraphicFramePr>
          <p:xfrm>
            <a:off x="990600" y="2868613"/>
            <a:ext cx="1676400" cy="433388"/>
          </p:xfrm>
          <a:graphic>
            <a:graphicData uri="http://schemas.openxmlformats.org/presentationml/2006/ole">
              <p:oleObj spid="_x0000_s235527" name="Equation" r:id="rId4" imgW="838080" imgH="215640" progId="Equation.3">
                <p:embed/>
              </p:oleObj>
            </a:graphicData>
          </a:graphic>
        </p:graphicFrame>
        <p:graphicFrame>
          <p:nvGraphicFramePr>
            <p:cNvPr id="235528" name="Object 8"/>
            <p:cNvGraphicFramePr>
              <a:graphicFrameLocks noChangeAspect="1"/>
            </p:cNvGraphicFramePr>
            <p:nvPr/>
          </p:nvGraphicFramePr>
          <p:xfrm>
            <a:off x="714375" y="3443288"/>
            <a:ext cx="2227263" cy="679450"/>
          </p:xfrm>
          <a:graphic>
            <a:graphicData uri="http://schemas.openxmlformats.org/presentationml/2006/ole">
              <p:oleObj spid="_x0000_s235528" name="Equation" r:id="rId5" imgW="1333500" imgH="406400" progId="Equation.3">
                <p:embed/>
              </p:oleObj>
            </a:graphicData>
          </a:graphic>
        </p:graphicFrame>
        <p:graphicFrame>
          <p:nvGraphicFramePr>
            <p:cNvPr id="235529" name="Object 9"/>
            <p:cNvGraphicFramePr>
              <a:graphicFrameLocks noChangeAspect="1"/>
            </p:cNvGraphicFramePr>
            <p:nvPr/>
          </p:nvGraphicFramePr>
          <p:xfrm>
            <a:off x="990600" y="4087813"/>
            <a:ext cx="1524000" cy="709613"/>
          </p:xfrm>
          <a:graphic>
            <a:graphicData uri="http://schemas.openxmlformats.org/presentationml/2006/ole">
              <p:oleObj spid="_x0000_s235529" name="Equation" r:id="rId6" imgW="927000" imgH="431640" progId="Equation.3">
                <p:embed/>
              </p:oleObj>
            </a:graphicData>
          </a:graphic>
        </p:graphicFrame>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13</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3"/>
          <a:stretch>
            <a:fillRect/>
          </a:stretch>
        </p:blipFill>
        <p:spPr>
          <a:xfrm>
            <a:off x="3999920" y="1734019"/>
            <a:ext cx="4674757" cy="4533810"/>
          </a:xfrm>
          <a:prstGeom prst="rect">
            <a:avLst/>
          </a:prstGeom>
        </p:spPr>
      </p:pic>
      <p:sp>
        <p:nvSpPr>
          <p:cNvPr id="14" name="Oval 13"/>
          <p:cNvSpPr/>
          <p:nvPr/>
        </p:nvSpPr>
        <p:spPr>
          <a:xfrm>
            <a:off x="2527300" y="977900"/>
            <a:ext cx="13208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36557" name="Object 13"/>
          <p:cNvGraphicFramePr>
            <a:graphicFrameLocks noChangeAspect="1"/>
          </p:cNvGraphicFramePr>
          <p:nvPr/>
        </p:nvGraphicFramePr>
        <p:xfrm>
          <a:off x="990600" y="2868613"/>
          <a:ext cx="1676400" cy="433387"/>
        </p:xfrm>
        <a:graphic>
          <a:graphicData uri="http://schemas.openxmlformats.org/presentationml/2006/ole">
            <p:oleObj spid="_x0000_s236557" name="Equation" r:id="rId4" imgW="838080" imgH="215640" progId="Equation.3">
              <p:embed/>
            </p:oleObj>
          </a:graphicData>
        </a:graphic>
      </p:graphicFrame>
      <p:graphicFrame>
        <p:nvGraphicFramePr>
          <p:cNvPr id="236558" name="Object 14"/>
          <p:cNvGraphicFramePr>
            <a:graphicFrameLocks noChangeAspect="1"/>
          </p:cNvGraphicFramePr>
          <p:nvPr/>
        </p:nvGraphicFramePr>
        <p:xfrm>
          <a:off x="714375" y="3443288"/>
          <a:ext cx="2227263" cy="679450"/>
        </p:xfrm>
        <a:graphic>
          <a:graphicData uri="http://schemas.openxmlformats.org/presentationml/2006/ole">
            <p:oleObj spid="_x0000_s236558" name="Equation" r:id="rId5" imgW="1333500" imgH="406400" progId="Equation.3">
              <p:embed/>
            </p:oleObj>
          </a:graphicData>
        </a:graphic>
      </p:graphicFrame>
      <p:graphicFrame>
        <p:nvGraphicFramePr>
          <p:cNvPr id="236559" name="Object 15"/>
          <p:cNvGraphicFramePr>
            <a:graphicFrameLocks noChangeAspect="1"/>
          </p:cNvGraphicFramePr>
          <p:nvPr/>
        </p:nvGraphicFramePr>
        <p:xfrm>
          <a:off x="990600" y="4087813"/>
          <a:ext cx="1524000" cy="709612"/>
        </p:xfrm>
        <a:graphic>
          <a:graphicData uri="http://schemas.openxmlformats.org/presentationml/2006/ole">
            <p:oleObj spid="_x0000_s236559" name="Equation" r:id="rId6" imgW="927000" imgH="43164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14</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3"/>
          <a:stretch>
            <a:fillRect/>
          </a:stretch>
        </p:blipFill>
        <p:spPr>
          <a:xfrm>
            <a:off x="4030717" y="1763887"/>
            <a:ext cx="4613162" cy="4474072"/>
          </a:xfrm>
          <a:prstGeom prst="rect">
            <a:avLst/>
          </a:prstGeom>
        </p:spPr>
      </p:pic>
      <p:sp>
        <p:nvSpPr>
          <p:cNvPr id="14" name="Oval 13"/>
          <p:cNvSpPr/>
          <p:nvPr/>
        </p:nvSpPr>
        <p:spPr>
          <a:xfrm>
            <a:off x="4229100" y="10922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40650" name="Object 10"/>
          <p:cNvGraphicFramePr>
            <a:graphicFrameLocks noChangeAspect="1"/>
          </p:cNvGraphicFramePr>
          <p:nvPr/>
        </p:nvGraphicFramePr>
        <p:xfrm>
          <a:off x="990600" y="2868613"/>
          <a:ext cx="1676400" cy="433387"/>
        </p:xfrm>
        <a:graphic>
          <a:graphicData uri="http://schemas.openxmlformats.org/presentationml/2006/ole">
            <p:oleObj spid="_x0000_s240650" name="Equation" r:id="rId4" imgW="838080" imgH="215640" progId="Equation.3">
              <p:embed/>
            </p:oleObj>
          </a:graphicData>
        </a:graphic>
      </p:graphicFrame>
      <p:graphicFrame>
        <p:nvGraphicFramePr>
          <p:cNvPr id="240651" name="Object 11"/>
          <p:cNvGraphicFramePr>
            <a:graphicFrameLocks noChangeAspect="1"/>
          </p:cNvGraphicFramePr>
          <p:nvPr/>
        </p:nvGraphicFramePr>
        <p:xfrm>
          <a:off x="714375" y="3443288"/>
          <a:ext cx="2227263" cy="679450"/>
        </p:xfrm>
        <a:graphic>
          <a:graphicData uri="http://schemas.openxmlformats.org/presentationml/2006/ole">
            <p:oleObj spid="_x0000_s240651" name="Equation" r:id="rId5" imgW="1333500" imgH="406400" progId="Equation.3">
              <p:embed/>
            </p:oleObj>
          </a:graphicData>
        </a:graphic>
      </p:graphicFrame>
      <p:graphicFrame>
        <p:nvGraphicFramePr>
          <p:cNvPr id="240652" name="Object 12"/>
          <p:cNvGraphicFramePr>
            <a:graphicFrameLocks noChangeAspect="1"/>
          </p:cNvGraphicFramePr>
          <p:nvPr/>
        </p:nvGraphicFramePr>
        <p:xfrm>
          <a:off x="990600" y="4087813"/>
          <a:ext cx="1524000" cy="709612"/>
        </p:xfrm>
        <a:graphic>
          <a:graphicData uri="http://schemas.openxmlformats.org/presentationml/2006/ole">
            <p:oleObj spid="_x0000_s240652" name="Equation" r:id="rId6" imgW="927000" imgH="43164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15</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sp>
        <p:nvSpPr>
          <p:cNvPr id="10" name="Rectangle 9"/>
          <p:cNvSpPr/>
          <p:nvPr/>
        </p:nvSpPr>
        <p:spPr>
          <a:xfrm>
            <a:off x="838200" y="1079500"/>
            <a:ext cx="76200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2e(e+1)s</a:t>
            </a:r>
            <a:r>
              <a:rPr lang="en-US" sz="2400" baseline="-25000" dirty="0" smtClean="0">
                <a:solidFill>
                  <a:srgbClr val="000000"/>
                </a:solidFill>
                <a:latin typeface="Arial" charset="0"/>
              </a:rPr>
              <a:t>LT</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pic>
        <p:nvPicPr>
          <p:cNvPr id="12" name="Picture 11" descr="Picture 16.jpg"/>
          <p:cNvPicPr>
            <a:picLocks noChangeAspect="1"/>
          </p:cNvPicPr>
          <p:nvPr/>
        </p:nvPicPr>
        <p:blipFill>
          <a:blip r:embed="rId3"/>
          <a:stretch>
            <a:fillRect/>
          </a:stretch>
        </p:blipFill>
        <p:spPr>
          <a:xfrm>
            <a:off x="4039173" y="1772088"/>
            <a:ext cx="4596249" cy="4457669"/>
          </a:xfrm>
          <a:prstGeom prst="rect">
            <a:avLst/>
          </a:prstGeom>
        </p:spPr>
      </p:pic>
      <p:sp>
        <p:nvSpPr>
          <p:cNvPr id="14" name="Oval 13"/>
          <p:cNvSpPr/>
          <p:nvPr/>
        </p:nvSpPr>
        <p:spPr>
          <a:xfrm>
            <a:off x="6896100" y="11049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42698" name="Object 10"/>
          <p:cNvGraphicFramePr>
            <a:graphicFrameLocks noChangeAspect="1"/>
          </p:cNvGraphicFramePr>
          <p:nvPr/>
        </p:nvGraphicFramePr>
        <p:xfrm>
          <a:off x="990600" y="2868613"/>
          <a:ext cx="1676400" cy="433387"/>
        </p:xfrm>
        <a:graphic>
          <a:graphicData uri="http://schemas.openxmlformats.org/presentationml/2006/ole">
            <p:oleObj spid="_x0000_s242698" name="Equation" r:id="rId4" imgW="838080" imgH="215640" progId="Equation.3">
              <p:embed/>
            </p:oleObj>
          </a:graphicData>
        </a:graphic>
      </p:graphicFrame>
      <p:graphicFrame>
        <p:nvGraphicFramePr>
          <p:cNvPr id="242699" name="Object 11"/>
          <p:cNvGraphicFramePr>
            <a:graphicFrameLocks noChangeAspect="1"/>
          </p:cNvGraphicFramePr>
          <p:nvPr/>
        </p:nvGraphicFramePr>
        <p:xfrm>
          <a:off x="714375" y="3443288"/>
          <a:ext cx="2227263" cy="679450"/>
        </p:xfrm>
        <a:graphic>
          <a:graphicData uri="http://schemas.openxmlformats.org/presentationml/2006/ole">
            <p:oleObj spid="_x0000_s242699" name="Equation" r:id="rId5" imgW="1333500" imgH="406400" progId="Equation.3">
              <p:embed/>
            </p:oleObj>
          </a:graphicData>
        </a:graphic>
      </p:graphicFrame>
      <p:graphicFrame>
        <p:nvGraphicFramePr>
          <p:cNvPr id="242700" name="Object 12"/>
          <p:cNvGraphicFramePr>
            <a:graphicFrameLocks noChangeAspect="1"/>
          </p:cNvGraphicFramePr>
          <p:nvPr/>
        </p:nvGraphicFramePr>
        <p:xfrm>
          <a:off x="990600" y="4087813"/>
          <a:ext cx="1524000" cy="709612"/>
        </p:xfrm>
        <a:graphic>
          <a:graphicData uri="http://schemas.openxmlformats.org/presentationml/2006/ole">
            <p:oleObj spid="_x0000_s242700" name="Equation" r:id="rId6" imgW="927000" imgH="43164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a:xfrm>
            <a:off x="6324600" y="6356350"/>
            <a:ext cx="2133600" cy="365125"/>
          </a:xfrm>
        </p:spPr>
        <p:txBody>
          <a:bodyPr/>
          <a:lstStyle/>
          <a:p>
            <a:fld id="{00C5DC3E-D595-C542-9640-5C392F0E0330}" type="slidenum">
              <a:rPr lang="en-US" smtClean="0"/>
              <a:pPr/>
              <a:t>16</a:t>
            </a:fld>
            <a:endParaRPr lang="en-US"/>
          </a:p>
        </p:txBody>
      </p:sp>
      <p:sp>
        <p:nvSpPr>
          <p:cNvPr id="8"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Summary, Outlook</a:t>
            </a:r>
          </a:p>
        </p:txBody>
      </p:sp>
      <p:graphicFrame>
        <p:nvGraphicFramePr>
          <p:cNvPr id="9" name="Object 4"/>
          <p:cNvGraphicFramePr>
            <a:graphicFrameLocks noChangeAspect="1"/>
          </p:cNvGraphicFramePr>
          <p:nvPr/>
        </p:nvGraphicFramePr>
        <p:xfrm>
          <a:off x="4514850" y="3321050"/>
          <a:ext cx="114300" cy="215900"/>
        </p:xfrm>
        <a:graphic>
          <a:graphicData uri="http://schemas.openxmlformats.org/presentationml/2006/ole">
            <p:oleObj spid="_x0000_s246786" name="Equation" r:id="rId3" imgW="114120" imgH="215640" progId="Equation.3">
              <p:embed/>
            </p:oleObj>
          </a:graphicData>
        </a:graphic>
      </p:graphicFrame>
      <p:grpSp>
        <p:nvGrpSpPr>
          <p:cNvPr id="16" name="Group 15"/>
          <p:cNvGrpSpPr/>
          <p:nvPr/>
        </p:nvGrpSpPr>
        <p:grpSpPr>
          <a:xfrm>
            <a:off x="533400" y="1707435"/>
            <a:ext cx="3886200" cy="3931365"/>
            <a:chOff x="3999920" y="1458421"/>
            <a:chExt cx="4674757" cy="4938822"/>
          </a:xfrm>
        </p:grpSpPr>
        <p:pic>
          <p:nvPicPr>
            <p:cNvPr id="13" name="Picture 12" descr="Picture 16.jpg"/>
            <p:cNvPicPr>
              <a:picLocks noChangeAspect="1"/>
            </p:cNvPicPr>
            <p:nvPr/>
          </p:nvPicPr>
          <p:blipFill>
            <a:blip r:embed="rId4"/>
            <a:stretch>
              <a:fillRect/>
            </a:stretch>
          </p:blipFill>
          <p:spPr>
            <a:xfrm>
              <a:off x="3999920" y="1734019"/>
              <a:ext cx="4674757" cy="4533810"/>
            </a:xfrm>
            <a:prstGeom prst="rect">
              <a:avLst/>
            </a:prstGeom>
          </p:spPr>
        </p:pic>
        <p:sp>
          <p:nvSpPr>
            <p:cNvPr id="15" name="TextBox 14"/>
            <p:cNvSpPr txBox="1"/>
            <p:nvPr/>
          </p:nvSpPr>
          <p:spPr>
            <a:xfrm rot="18551630">
              <a:off x="3931389" y="3539092"/>
              <a:ext cx="4938822" cy="777479"/>
            </a:xfrm>
            <a:prstGeom prst="rect">
              <a:avLst/>
            </a:prstGeom>
            <a:noFill/>
          </p:spPr>
          <p:txBody>
            <a:bodyPr wrap="square" rtlCol="0">
              <a:spAutoFit/>
            </a:bodyPr>
            <a:lstStyle/>
            <a:p>
              <a:r>
                <a:rPr lang="en-US" sz="3600" dirty="0" smtClean="0">
                  <a:solidFill>
                    <a:srgbClr val="008000">
                      <a:alpha val="18000"/>
                    </a:srgbClr>
                  </a:solidFill>
                </a:rPr>
                <a:t>CLAS Preliminary</a:t>
              </a:r>
              <a:endParaRPr lang="en-US" sz="3600" dirty="0">
                <a:solidFill>
                  <a:srgbClr val="008000">
                    <a:alpha val="18000"/>
                  </a:srgbClr>
                </a:solidFill>
              </a:endParaRPr>
            </a:p>
          </p:txBody>
        </p:sp>
      </p:grpSp>
      <p:sp>
        <p:nvSpPr>
          <p:cNvPr id="17" name="TextBox 16"/>
          <p:cNvSpPr txBox="1"/>
          <p:nvPr/>
        </p:nvSpPr>
        <p:spPr>
          <a:xfrm>
            <a:off x="5029200" y="1555035"/>
            <a:ext cx="3657600" cy="4278094"/>
          </a:xfrm>
          <a:prstGeom prst="rect">
            <a:avLst/>
          </a:prstGeom>
          <a:noFill/>
        </p:spPr>
        <p:txBody>
          <a:bodyPr wrap="square" rtlCol="0">
            <a:spAutoFit/>
          </a:bodyPr>
          <a:lstStyle/>
          <a:p>
            <a:r>
              <a:rPr lang="en-US" sz="1600" dirty="0" smtClean="0">
                <a:solidFill>
                  <a:srgbClr val="8B0000"/>
                </a:solidFill>
              </a:rPr>
              <a:t>To do list:</a:t>
            </a:r>
          </a:p>
          <a:p>
            <a:r>
              <a:rPr lang="en-US" sz="1600" dirty="0" smtClean="0">
                <a:solidFill>
                  <a:srgbClr val="8B0000"/>
                </a:solidFill>
              </a:rPr>
              <a:t>JANR, </a:t>
            </a:r>
            <a:r>
              <a:rPr lang="en-US" sz="1600" dirty="0" smtClean="0">
                <a:solidFill>
                  <a:srgbClr val="8B0000"/>
                </a:solidFill>
              </a:rPr>
              <a:t>DR</a:t>
            </a:r>
            <a:r>
              <a:rPr lang="en-US" sz="1600" dirty="0" smtClean="0">
                <a:solidFill>
                  <a:srgbClr val="8B0000"/>
                </a:solidFill>
              </a:rPr>
              <a:t> (Being Done)</a:t>
            </a:r>
            <a:endParaRPr lang="en-US" sz="1600" dirty="0" smtClean="0">
              <a:solidFill>
                <a:srgbClr val="8B0000"/>
              </a:solidFill>
            </a:endParaRPr>
          </a:p>
          <a:p>
            <a:r>
              <a:rPr lang="en-US" sz="1600" dirty="0" smtClean="0">
                <a:solidFill>
                  <a:srgbClr val="8B0000"/>
                </a:solidFill>
              </a:rPr>
              <a:t>SAID </a:t>
            </a:r>
            <a:r>
              <a:rPr lang="en-US" sz="1600" dirty="0" smtClean="0">
                <a:solidFill>
                  <a:srgbClr val="8B0000"/>
                </a:solidFill>
              </a:rPr>
              <a:t>analysis</a:t>
            </a:r>
          </a:p>
          <a:p>
            <a:endParaRPr lang="en-US" sz="1600" dirty="0" smtClean="0">
              <a:solidFill>
                <a:schemeClr val="bg1"/>
              </a:solidFill>
            </a:endParaRPr>
          </a:p>
          <a:p>
            <a:r>
              <a:rPr lang="en-US" sz="1600" dirty="0" smtClean="0">
                <a:solidFill>
                  <a:srgbClr val="1C5310"/>
                </a:solidFill>
              </a:rPr>
              <a:t>Review:</a:t>
            </a:r>
          </a:p>
          <a:p>
            <a:r>
              <a:rPr lang="en-US" sz="1600" dirty="0" smtClean="0">
                <a:solidFill>
                  <a:srgbClr val="1C5310"/>
                </a:solidFill>
                <a:latin typeface="Symbol" charset="2"/>
                <a:cs typeface="Symbol" charset="2"/>
              </a:rPr>
              <a:t>p</a:t>
            </a:r>
            <a:r>
              <a:rPr lang="en-US" sz="1600" baseline="30000" dirty="0" smtClean="0">
                <a:solidFill>
                  <a:srgbClr val="1C5310"/>
                </a:solidFill>
              </a:rPr>
              <a:t>0</a:t>
            </a:r>
            <a:r>
              <a:rPr lang="en-US" sz="1600" dirty="0" smtClean="0">
                <a:solidFill>
                  <a:srgbClr val="1C5310"/>
                </a:solidFill>
              </a:rPr>
              <a:t> (by this summer)</a:t>
            </a:r>
          </a:p>
          <a:p>
            <a:r>
              <a:rPr lang="en-US" sz="1600" dirty="0" err="1" smtClean="0">
                <a:solidFill>
                  <a:srgbClr val="1C5310"/>
                </a:solidFill>
                <a:latin typeface="Symbol" charset="2"/>
                <a:cs typeface="Symbol" charset="2"/>
              </a:rPr>
              <a:t>h</a:t>
            </a:r>
            <a:r>
              <a:rPr lang="en-US" sz="1600" dirty="0" smtClean="0">
                <a:solidFill>
                  <a:srgbClr val="1C5310"/>
                </a:solidFill>
              </a:rPr>
              <a:t> (by this fall/winter)</a:t>
            </a:r>
          </a:p>
          <a:p>
            <a:endParaRPr lang="en-US" sz="1600" dirty="0" smtClean="0">
              <a:solidFill>
                <a:schemeClr val="bg1"/>
              </a:solidFill>
            </a:endParaRPr>
          </a:p>
          <a:p>
            <a:r>
              <a:rPr lang="en-US" sz="1600" dirty="0" smtClean="0">
                <a:solidFill>
                  <a:schemeClr val="bg1"/>
                </a:solidFill>
              </a:rPr>
              <a:t>The combined analysis of single and double meson channels is key to the N* program and to provide a high definition picture of the nucleon</a:t>
            </a:r>
            <a:endParaRPr lang="en-US" sz="1600" dirty="0" smtClean="0">
              <a:solidFill>
                <a:schemeClr val="bg1"/>
              </a:solidFill>
            </a:endParaRPr>
          </a:p>
          <a:p>
            <a:endParaRPr lang="en-US" sz="1600" dirty="0" smtClean="0">
              <a:solidFill>
                <a:schemeClr val="bg1"/>
              </a:solidFill>
            </a:endParaRPr>
          </a:p>
          <a:p>
            <a:r>
              <a:rPr lang="en-US" sz="1600" dirty="0" smtClean="0">
                <a:solidFill>
                  <a:schemeClr val="bg1"/>
                </a:solidFill>
              </a:rPr>
              <a:t>Explore the non-perturbative strong interactions responsible for nucleon formation and the origin of quark confinement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Slide Number Placeholder 5"/>
          <p:cNvSpPr>
            <a:spLocks noGrp="1"/>
          </p:cNvSpPr>
          <p:nvPr>
            <p:ph type="sldNum" sz="quarter" idx="12"/>
          </p:nvPr>
        </p:nvSpPr>
        <p:spPr/>
        <p:txBody>
          <a:bodyPr/>
          <a:lstStyle/>
          <a:p>
            <a:fld id="{B745C004-AECF-1B44-BB05-599F8CB84B7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275458"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7" name="Text Box 5"/>
          <p:cNvSpPr txBox="1">
            <a:spLocks noChangeArrowheads="1"/>
          </p:cNvSpPr>
          <p:nvPr/>
        </p:nvSpPr>
        <p:spPr bwMode="auto">
          <a:xfrm>
            <a:off x="457200" y="3032452"/>
            <a:ext cx="4800600" cy="2864504"/>
          </a:xfrm>
          <a:prstGeom prst="rect">
            <a:avLst/>
          </a:prstGeom>
          <a:noFill/>
          <a:ln w="9525">
            <a:noFill/>
            <a:round/>
            <a:headEnd/>
            <a:tailEnd/>
          </a:ln>
          <a:effectLst/>
        </p:spPr>
        <p:txBody>
          <a:bodyPr wrap="square" lIns="90000" tIns="46800" rIns="90000" bIns="46800">
            <a:prstTxWarp prst="textNoShape">
              <a:avLst/>
            </a:prstTxWarp>
            <a:spAutoFit/>
          </a:bodyPr>
          <a:lstStyle/>
          <a:p>
            <a:pPr algn="ctr">
              <a:lnSpc>
                <a:spcPct val="100000"/>
              </a:lnSpc>
              <a:buClr>
                <a:srgbClr val="006633"/>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000000"/>
                </a:solidFill>
                <a:latin typeface="Calibri"/>
                <a:ea typeface="Luxi Sans" charset="0"/>
                <a:cs typeface="Calibri"/>
              </a:rPr>
              <a:t>exclurad</a:t>
            </a:r>
            <a:r>
              <a:rPr lang="en-GB" sz="3600" b="1" dirty="0" smtClean="0">
                <a:solidFill>
                  <a:srgbClr val="000000"/>
                </a:solidFill>
                <a:latin typeface="Calibri"/>
                <a:ea typeface="Luxi Sans" charset="0"/>
                <a:cs typeface="Calibri"/>
              </a:rPr>
              <a:t> </a:t>
            </a:r>
            <a:endParaRPr lang="en-GB" sz="3600" b="1" dirty="0">
              <a:solidFill>
                <a:srgbClr val="000000"/>
              </a:solidFill>
              <a:latin typeface="Calibri"/>
              <a:ea typeface="Luxi Sans" charset="0"/>
              <a:cs typeface="Calibri"/>
            </a:endParaRP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latin typeface="Calibri"/>
                <a:ea typeface="Luxi Sans" charset="0"/>
                <a:cs typeface="Calibri"/>
              </a:rPr>
              <a:t>(</a:t>
            </a:r>
            <a:r>
              <a:rPr lang="en-GB" b="1" i="1" dirty="0" err="1">
                <a:solidFill>
                  <a:srgbClr val="000000"/>
                </a:solidFill>
                <a:latin typeface="Calibri"/>
                <a:ea typeface="Luxi Sans" charset="0"/>
                <a:cs typeface="Calibri"/>
              </a:rPr>
              <a:t>Afanasev</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Akushevich</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Burkert</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Joo</a:t>
            </a:r>
            <a:r>
              <a:rPr lang="en-GB" b="1" i="1" dirty="0">
                <a:solidFill>
                  <a:srgbClr val="000000"/>
                </a:solidFill>
                <a:latin typeface="Calibri"/>
                <a:ea typeface="Luxi Sans" charset="0"/>
                <a:cs typeface="Calibri"/>
              </a:rPr>
              <a:t>)</a:t>
            </a: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latin typeface="Calibri"/>
                <a:ea typeface="Luxi Sans" charset="0"/>
                <a:cs typeface="Calibri"/>
              </a:rPr>
              <a:t>Input:</a:t>
            </a:r>
            <a:r>
              <a:rPr lang="en-GB" b="1" dirty="0" smtClean="0">
                <a:solidFill>
                  <a:srgbClr val="000000"/>
                </a:solidFill>
                <a:latin typeface="Calibri"/>
                <a:ea typeface="Luxi Sans" charset="0"/>
                <a:cs typeface="Calibri"/>
              </a:rPr>
              <a:t> Exclusive cross </a:t>
            </a:r>
            <a:r>
              <a:rPr lang="en-GB" b="1" dirty="0">
                <a:solidFill>
                  <a:srgbClr val="000000"/>
                </a:solidFill>
                <a:latin typeface="Calibri"/>
                <a:ea typeface="Luxi Sans" charset="0"/>
                <a:cs typeface="Calibri"/>
              </a:rPr>
              <a:t>section</a:t>
            </a:r>
          </a:p>
          <a:p>
            <a:pPr>
              <a:lnSpc>
                <a:spcPct val="100000"/>
              </a:lnSpc>
              <a:buClr>
                <a:srgbClr val="00663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peaking approximation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soft-hard photon discrimination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Radiation </a:t>
            </a:r>
            <a:r>
              <a:rPr lang="en-GB" b="1" dirty="0">
                <a:solidFill>
                  <a:srgbClr val="000000"/>
                </a:solidFill>
                <a:latin typeface="Calibri"/>
                <a:ea typeface="Luxi Sans" charset="0"/>
                <a:cs typeface="Calibri"/>
              </a:rPr>
              <a:t>of 4 SF with angular dependence of each </a:t>
            </a:r>
            <a:r>
              <a:rPr lang="en-GB" b="1" dirty="0" smtClean="0">
                <a:solidFill>
                  <a:srgbClr val="000000"/>
                </a:solidFill>
                <a:latin typeface="Calibri"/>
                <a:ea typeface="Luxi Sans" charset="0"/>
                <a:cs typeface="Calibri"/>
              </a:rPr>
              <a:t>one (</a:t>
            </a:r>
            <a:r>
              <a:rPr lang="en-GB" b="1" dirty="0">
                <a:solidFill>
                  <a:srgbClr val="000000"/>
                </a:solidFill>
                <a:latin typeface="Calibri"/>
                <a:ea typeface="Luxi Sans" charset="0"/>
                <a:cs typeface="Calibri"/>
              </a:rPr>
              <a:t>exclusive </a:t>
            </a:r>
            <a:r>
              <a:rPr lang="en-GB" b="1" dirty="0" err="1">
                <a:solidFill>
                  <a:srgbClr val="000000"/>
                </a:solidFill>
                <a:latin typeface="Calibri"/>
                <a:ea typeface="Luxi Sans" charset="0"/>
                <a:cs typeface="Calibri"/>
              </a:rPr>
              <a:t>electroproduction</a:t>
            </a:r>
            <a:r>
              <a:rPr lang="en-GB" b="1" dirty="0">
                <a:solidFill>
                  <a:srgbClr val="000000"/>
                </a:solidFill>
                <a:latin typeface="Calibri"/>
                <a:ea typeface="Luxi Sans" charset="0"/>
                <a:cs typeface="Calibri"/>
              </a:rPr>
              <a:t>)</a:t>
            </a:r>
          </a:p>
          <a:p>
            <a:pPr algn="ctr">
              <a:lnSpc>
                <a:spcPct val="100000"/>
              </a:lnSpc>
              <a:buClr>
                <a:srgbClr val="996600"/>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000000"/>
              </a:solidFill>
              <a:latin typeface="Calibri"/>
              <a:ea typeface="Luxi Sans" charset="0"/>
              <a:cs typeface="Calibri"/>
            </a:endParaRPr>
          </a:p>
        </p:txBody>
      </p:sp>
      <p:sp>
        <p:nvSpPr>
          <p:cNvPr id="8" name="TextBox 7"/>
          <p:cNvSpPr txBox="1"/>
          <p:nvPr/>
        </p:nvSpPr>
        <p:spPr>
          <a:xfrm>
            <a:off x="457200" y="1567190"/>
            <a:ext cx="314824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solidFill>
                  <a:srgbClr val="000000"/>
                </a:solidFill>
              </a:rPr>
              <a:t>Radiative</a:t>
            </a:r>
            <a:r>
              <a:rPr lang="en-US" sz="2800" dirty="0" smtClean="0">
                <a:solidFill>
                  <a:srgbClr val="000000"/>
                </a:solidFill>
              </a:rPr>
              <a:t> Correction</a:t>
            </a:r>
            <a:endParaRPr lang="en-US" sz="2800" dirty="0">
              <a:solidFill>
                <a:srgbClr val="000000"/>
              </a:solidFill>
            </a:endParaRPr>
          </a:p>
        </p:txBody>
      </p:sp>
      <p:pic>
        <p:nvPicPr>
          <p:cNvPr id="9" name="Picture 8" descr="afan.tiff"/>
          <p:cNvPicPr>
            <a:picLocks noChangeAspect="1"/>
          </p:cNvPicPr>
          <p:nvPr/>
        </p:nvPicPr>
        <p:blipFill>
          <a:blip r:embed="rId4"/>
          <a:srcRect l="9937" t="20162" r="53764" b="37842"/>
          <a:stretch>
            <a:fillRect/>
          </a:stretch>
        </p:blipFill>
        <p:spPr>
          <a:xfrm>
            <a:off x="5638800" y="1058766"/>
            <a:ext cx="2819400" cy="2478184"/>
          </a:xfrm>
          <a:prstGeom prst="rect">
            <a:avLst/>
          </a:prstGeom>
        </p:spPr>
      </p:pic>
      <p:pic>
        <p:nvPicPr>
          <p:cNvPr id="10" name="Picture 9" descr="rad_cor_thetaphi_vcut0.08_W_1.29_Q2_3.50.gif"/>
          <p:cNvPicPr>
            <a:picLocks noChangeAspect="1"/>
          </p:cNvPicPr>
          <p:nvPr/>
        </p:nvPicPr>
        <p:blipFill>
          <a:blip r:embed="rId5"/>
          <a:srcRect l="1493" t="67315" r="50822" b="6018"/>
          <a:stretch>
            <a:fillRect/>
          </a:stretch>
        </p:blipFill>
        <p:spPr>
          <a:xfrm>
            <a:off x="5638800" y="3886200"/>
            <a:ext cx="2947757" cy="1828800"/>
          </a:xfrm>
          <a:prstGeom prst="rect">
            <a:avLst/>
          </a:prstGeom>
        </p:spPr>
      </p:pic>
      <p:sp>
        <p:nvSpPr>
          <p:cNvPr id="11" name="TextBox 10"/>
          <p:cNvSpPr txBox="1"/>
          <p:nvPr/>
        </p:nvSpPr>
        <p:spPr>
          <a:xfrm>
            <a:off x="6680200" y="5726668"/>
            <a:ext cx="914245" cy="369332"/>
          </a:xfrm>
          <a:prstGeom prst="rect">
            <a:avLst/>
          </a:prstGeom>
          <a:noFill/>
        </p:spPr>
        <p:txBody>
          <a:bodyPr wrap="none" rtlCol="0">
            <a:spAutoFit/>
          </a:bodyPr>
          <a:lstStyle/>
          <a:p>
            <a:r>
              <a:rPr lang="en-US" dirty="0" smtClean="0">
                <a:solidFill>
                  <a:srgbClr val="000000"/>
                </a:solidFill>
              </a:rPr>
              <a:t>W=1.29</a:t>
            </a:r>
            <a:endParaRPr lang="en-US" dirty="0">
              <a:solidFill>
                <a:srgbClr val="000000"/>
              </a:solidFill>
            </a:endParaRPr>
          </a:p>
        </p:txBody>
      </p:sp>
      <p:cxnSp>
        <p:nvCxnSpPr>
          <p:cNvPr id="13" name="Straight Arrow Connector 12"/>
          <p:cNvCxnSpPr/>
          <p:nvPr/>
        </p:nvCxnSpPr>
        <p:spPr>
          <a:xfrm rot="5400000" flipH="1" flipV="1">
            <a:off x="6247606" y="3199606"/>
            <a:ext cx="1066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276482"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7" name="Text Box 5"/>
          <p:cNvSpPr txBox="1">
            <a:spLocks noChangeArrowheads="1"/>
          </p:cNvSpPr>
          <p:nvPr/>
        </p:nvSpPr>
        <p:spPr bwMode="auto">
          <a:xfrm>
            <a:off x="457200" y="3032452"/>
            <a:ext cx="4800600" cy="2864504"/>
          </a:xfrm>
          <a:prstGeom prst="rect">
            <a:avLst/>
          </a:prstGeom>
          <a:noFill/>
          <a:ln w="9525">
            <a:noFill/>
            <a:round/>
            <a:headEnd/>
            <a:tailEnd/>
          </a:ln>
          <a:effectLst/>
        </p:spPr>
        <p:txBody>
          <a:bodyPr wrap="square" lIns="90000" tIns="46800" rIns="90000" bIns="46800">
            <a:prstTxWarp prst="textNoShape">
              <a:avLst/>
            </a:prstTxWarp>
            <a:spAutoFit/>
          </a:bodyPr>
          <a:lstStyle/>
          <a:p>
            <a:pPr algn="ctr">
              <a:lnSpc>
                <a:spcPct val="100000"/>
              </a:lnSpc>
              <a:buClr>
                <a:srgbClr val="006633"/>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000000"/>
                </a:solidFill>
                <a:latin typeface="Calibri"/>
                <a:ea typeface="Luxi Sans" charset="0"/>
                <a:cs typeface="Calibri"/>
              </a:rPr>
              <a:t>exclurad</a:t>
            </a:r>
            <a:r>
              <a:rPr lang="en-GB" sz="3600" b="1" dirty="0" smtClean="0">
                <a:solidFill>
                  <a:srgbClr val="000000"/>
                </a:solidFill>
                <a:latin typeface="Calibri"/>
                <a:ea typeface="Luxi Sans" charset="0"/>
                <a:cs typeface="Calibri"/>
              </a:rPr>
              <a:t> </a:t>
            </a:r>
            <a:endParaRPr lang="en-GB" sz="3600" b="1" dirty="0">
              <a:solidFill>
                <a:srgbClr val="000000"/>
              </a:solidFill>
              <a:latin typeface="Calibri"/>
              <a:ea typeface="Luxi Sans" charset="0"/>
              <a:cs typeface="Calibri"/>
            </a:endParaRP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latin typeface="Calibri"/>
                <a:ea typeface="Luxi Sans" charset="0"/>
                <a:cs typeface="Calibri"/>
              </a:rPr>
              <a:t>(</a:t>
            </a:r>
            <a:r>
              <a:rPr lang="en-GB" b="1" i="1" dirty="0" err="1">
                <a:solidFill>
                  <a:srgbClr val="000000"/>
                </a:solidFill>
                <a:latin typeface="Calibri"/>
                <a:ea typeface="Luxi Sans" charset="0"/>
                <a:cs typeface="Calibri"/>
              </a:rPr>
              <a:t>Afanasev</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Akushevich</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Burkert</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Joo</a:t>
            </a:r>
            <a:r>
              <a:rPr lang="en-GB" b="1" i="1" dirty="0">
                <a:solidFill>
                  <a:srgbClr val="000000"/>
                </a:solidFill>
                <a:latin typeface="Calibri"/>
                <a:ea typeface="Luxi Sans" charset="0"/>
                <a:cs typeface="Calibri"/>
              </a:rPr>
              <a:t>)</a:t>
            </a: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latin typeface="Calibri"/>
                <a:ea typeface="Luxi Sans" charset="0"/>
                <a:cs typeface="Calibri"/>
              </a:rPr>
              <a:t>Input:</a:t>
            </a:r>
            <a:r>
              <a:rPr lang="en-GB" b="1" dirty="0" smtClean="0">
                <a:solidFill>
                  <a:srgbClr val="000000"/>
                </a:solidFill>
                <a:latin typeface="Calibri"/>
                <a:ea typeface="Luxi Sans" charset="0"/>
                <a:cs typeface="Calibri"/>
              </a:rPr>
              <a:t> Exclusive cross </a:t>
            </a:r>
            <a:r>
              <a:rPr lang="en-GB" b="1" dirty="0">
                <a:solidFill>
                  <a:srgbClr val="000000"/>
                </a:solidFill>
                <a:latin typeface="Calibri"/>
                <a:ea typeface="Luxi Sans" charset="0"/>
                <a:cs typeface="Calibri"/>
              </a:rPr>
              <a:t>section</a:t>
            </a:r>
          </a:p>
          <a:p>
            <a:pPr>
              <a:lnSpc>
                <a:spcPct val="100000"/>
              </a:lnSpc>
              <a:buClr>
                <a:srgbClr val="00663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peaking approximation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soft-hard photon discrimination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Radiation </a:t>
            </a:r>
            <a:r>
              <a:rPr lang="en-GB" b="1" dirty="0">
                <a:solidFill>
                  <a:srgbClr val="000000"/>
                </a:solidFill>
                <a:latin typeface="Calibri"/>
                <a:ea typeface="Luxi Sans" charset="0"/>
                <a:cs typeface="Calibri"/>
              </a:rPr>
              <a:t>of 4 SF with angular dependence of each </a:t>
            </a:r>
            <a:r>
              <a:rPr lang="en-GB" b="1" dirty="0" smtClean="0">
                <a:solidFill>
                  <a:srgbClr val="000000"/>
                </a:solidFill>
                <a:latin typeface="Calibri"/>
                <a:ea typeface="Luxi Sans" charset="0"/>
                <a:cs typeface="Calibri"/>
              </a:rPr>
              <a:t>one (</a:t>
            </a:r>
            <a:r>
              <a:rPr lang="en-GB" b="1" dirty="0">
                <a:solidFill>
                  <a:srgbClr val="000000"/>
                </a:solidFill>
                <a:latin typeface="Calibri"/>
                <a:ea typeface="Luxi Sans" charset="0"/>
                <a:cs typeface="Calibri"/>
              </a:rPr>
              <a:t>exclusive </a:t>
            </a:r>
            <a:r>
              <a:rPr lang="en-GB" b="1" dirty="0" err="1">
                <a:solidFill>
                  <a:srgbClr val="000000"/>
                </a:solidFill>
                <a:latin typeface="Calibri"/>
                <a:ea typeface="Luxi Sans" charset="0"/>
                <a:cs typeface="Calibri"/>
              </a:rPr>
              <a:t>electroproduction</a:t>
            </a:r>
            <a:r>
              <a:rPr lang="en-GB" b="1" dirty="0">
                <a:solidFill>
                  <a:srgbClr val="000000"/>
                </a:solidFill>
                <a:latin typeface="Calibri"/>
                <a:ea typeface="Luxi Sans" charset="0"/>
                <a:cs typeface="Calibri"/>
              </a:rPr>
              <a:t>)</a:t>
            </a:r>
          </a:p>
          <a:p>
            <a:pPr algn="ctr">
              <a:lnSpc>
                <a:spcPct val="100000"/>
              </a:lnSpc>
              <a:buClr>
                <a:srgbClr val="996600"/>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000000"/>
              </a:solidFill>
              <a:latin typeface="Calibri"/>
              <a:ea typeface="Luxi Sans" charset="0"/>
              <a:cs typeface="Calibri"/>
            </a:endParaRPr>
          </a:p>
        </p:txBody>
      </p:sp>
      <p:sp>
        <p:nvSpPr>
          <p:cNvPr id="8" name="TextBox 7"/>
          <p:cNvSpPr txBox="1"/>
          <p:nvPr/>
        </p:nvSpPr>
        <p:spPr>
          <a:xfrm>
            <a:off x="457200" y="1567190"/>
            <a:ext cx="314824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solidFill>
                  <a:srgbClr val="000000"/>
                </a:solidFill>
              </a:rPr>
              <a:t>Radiative</a:t>
            </a:r>
            <a:r>
              <a:rPr lang="en-US" sz="2800" dirty="0" smtClean="0">
                <a:solidFill>
                  <a:srgbClr val="000000"/>
                </a:solidFill>
              </a:rPr>
              <a:t> Correction</a:t>
            </a:r>
            <a:endParaRPr lang="en-US" sz="2800" dirty="0">
              <a:solidFill>
                <a:srgbClr val="000000"/>
              </a:solidFill>
            </a:endParaRPr>
          </a:p>
        </p:txBody>
      </p:sp>
      <p:pic>
        <p:nvPicPr>
          <p:cNvPr id="9" name="Picture 8" descr="afan.tiff"/>
          <p:cNvPicPr>
            <a:picLocks noChangeAspect="1"/>
          </p:cNvPicPr>
          <p:nvPr/>
        </p:nvPicPr>
        <p:blipFill>
          <a:blip r:embed="rId4"/>
          <a:srcRect l="9937" t="20162" r="53764" b="37842"/>
          <a:stretch>
            <a:fillRect/>
          </a:stretch>
        </p:blipFill>
        <p:spPr>
          <a:xfrm>
            <a:off x="5638800" y="1058766"/>
            <a:ext cx="2819400" cy="2478184"/>
          </a:xfrm>
          <a:prstGeom prst="rect">
            <a:avLst/>
          </a:prstGeom>
        </p:spPr>
      </p:pic>
      <p:sp>
        <p:nvSpPr>
          <p:cNvPr id="11" name="TextBox 10"/>
          <p:cNvSpPr txBox="1"/>
          <p:nvPr/>
        </p:nvSpPr>
        <p:spPr>
          <a:xfrm>
            <a:off x="6680200" y="5726668"/>
            <a:ext cx="914245" cy="369332"/>
          </a:xfrm>
          <a:prstGeom prst="rect">
            <a:avLst/>
          </a:prstGeom>
          <a:noFill/>
        </p:spPr>
        <p:txBody>
          <a:bodyPr wrap="none" rtlCol="0">
            <a:spAutoFit/>
          </a:bodyPr>
          <a:lstStyle/>
          <a:p>
            <a:r>
              <a:rPr lang="en-US" dirty="0" smtClean="0">
                <a:solidFill>
                  <a:srgbClr val="000000"/>
                </a:solidFill>
              </a:rPr>
              <a:t>W=1.63</a:t>
            </a:r>
            <a:endParaRPr lang="en-US" dirty="0">
              <a:solidFill>
                <a:srgbClr val="000000"/>
              </a:solidFill>
            </a:endParaRPr>
          </a:p>
        </p:txBody>
      </p:sp>
      <p:cxnSp>
        <p:nvCxnSpPr>
          <p:cNvPr id="13" name="Straight Arrow Connector 12"/>
          <p:cNvCxnSpPr/>
          <p:nvPr/>
        </p:nvCxnSpPr>
        <p:spPr>
          <a:xfrm rot="5400000" flipH="1" flipV="1">
            <a:off x="7238206" y="3199606"/>
            <a:ext cx="1066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descr="rad_cor_thetaphi_vcut0.08_W_1.63_Q2_3.50.gif"/>
          <p:cNvPicPr>
            <a:picLocks noChangeAspect="1"/>
          </p:cNvPicPr>
          <p:nvPr/>
        </p:nvPicPr>
        <p:blipFill>
          <a:blip r:embed="rId5"/>
          <a:srcRect l="3698" t="67106" r="50976" b="5385"/>
          <a:stretch>
            <a:fillRect/>
          </a:stretch>
        </p:blipFill>
        <p:spPr>
          <a:xfrm>
            <a:off x="5638800" y="3840162"/>
            <a:ext cx="2801937" cy="1886506"/>
          </a:xfrm>
          <a:prstGeom prst="rect">
            <a:avLst/>
          </a:prstGeom>
        </p:spPr>
      </p:pic>
      <p:sp>
        <p:nvSpPr>
          <p:cNvPr id="16"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647"/>
          </a:xfrm>
        </p:spPr>
        <p:txBody>
          <a:bodyPr/>
          <a:lstStyle/>
          <a:p>
            <a:r>
              <a:rPr lang="en-US" dirty="0" smtClean="0"/>
              <a:t>Resonance Discovery</a:t>
            </a:r>
            <a:endParaRPr lang="en-US" dirty="0"/>
          </a:p>
        </p:txBody>
      </p:sp>
      <p:pic>
        <p:nvPicPr>
          <p:cNvPr id="14" name="Picture 13" descr="Picture 1.png"/>
          <p:cNvPicPr>
            <a:picLocks noChangeAspect="1"/>
          </p:cNvPicPr>
          <p:nvPr/>
        </p:nvPicPr>
        <p:blipFill>
          <a:blip r:embed="rId4"/>
          <a:stretch>
            <a:fillRect/>
          </a:stretch>
        </p:blipFill>
        <p:spPr>
          <a:xfrm>
            <a:off x="411833" y="3823354"/>
            <a:ext cx="2713497" cy="2272646"/>
          </a:xfrm>
          <a:prstGeom prst="rect">
            <a:avLst/>
          </a:prstGeom>
        </p:spPr>
      </p:pic>
      <p:grpSp>
        <p:nvGrpSpPr>
          <p:cNvPr id="4" name="Group 20"/>
          <p:cNvGrpSpPr/>
          <p:nvPr/>
        </p:nvGrpSpPr>
        <p:grpSpPr>
          <a:xfrm>
            <a:off x="4143688" y="1177378"/>
            <a:ext cx="4771712" cy="2033407"/>
            <a:chOff x="3840556" y="1782019"/>
            <a:chExt cx="4595571" cy="2742478"/>
          </a:xfrm>
        </p:grpSpPr>
        <p:sp>
          <p:nvSpPr>
            <p:cNvPr id="16" name="TextBox 15"/>
            <p:cNvSpPr txBox="1"/>
            <p:nvPr/>
          </p:nvSpPr>
          <p:spPr>
            <a:xfrm>
              <a:off x="3840556" y="1782019"/>
              <a:ext cx="2211663" cy="2615142"/>
            </a:xfrm>
            <a:prstGeom prst="rect">
              <a:avLst/>
            </a:prstGeom>
            <a:noFill/>
          </p:spPr>
          <p:txBody>
            <a:bodyPr wrap="square" rtlCol="0">
              <a:spAutoFit/>
            </a:bodyPr>
            <a:lstStyle/>
            <a:p>
              <a:r>
                <a:rPr lang="en-US" sz="2400" dirty="0" err="1" smtClean="0">
                  <a:solidFill>
                    <a:schemeClr val="bg1"/>
                  </a:solidFill>
                  <a:latin typeface="Symbol" charset="2"/>
                  <a:cs typeface="Symbol" charset="2"/>
                </a:rPr>
                <a:t>p</a:t>
              </a:r>
              <a:r>
                <a:rPr lang="en-US" sz="2400" baseline="30000" dirty="0" smtClean="0">
                  <a:solidFill>
                    <a:schemeClr val="bg1"/>
                  </a:solidFill>
                </a:rPr>
                <a:t>+</a:t>
              </a:r>
              <a:r>
                <a:rPr lang="en-US" sz="2400" dirty="0" smtClean="0">
                  <a:solidFill>
                    <a:schemeClr val="bg1"/>
                  </a:solidFill>
                </a:rPr>
                <a:t> + P  </a:t>
              </a:r>
              <a:r>
                <a:rPr lang="en-US" sz="2400" dirty="0" err="1" smtClean="0">
                  <a:solidFill>
                    <a:schemeClr val="bg1"/>
                  </a:solidFill>
                  <a:sym typeface="Wingdings"/>
                </a:rPr>
                <a:t></a:t>
              </a:r>
              <a:r>
                <a:rPr lang="en-US" sz="2400" dirty="0" smtClean="0">
                  <a:solidFill>
                    <a:schemeClr val="bg1"/>
                  </a:solidFill>
                  <a:sym typeface="Wingdings"/>
                </a:rPr>
                <a:t>  </a:t>
              </a:r>
              <a:r>
                <a:rPr lang="en-US" sz="2400" dirty="0" err="1">
                  <a:solidFill>
                    <a:schemeClr val="bg1"/>
                  </a:solidFill>
                  <a:latin typeface="Symbol" charset="2"/>
                  <a:cs typeface="Symbol" charset="2"/>
                  <a:sym typeface="Wingdings"/>
                </a:rPr>
                <a:t>p</a:t>
              </a:r>
              <a:r>
                <a:rPr lang="en-US" sz="2400" baseline="30000" dirty="0" smtClean="0">
                  <a:solidFill>
                    <a:schemeClr val="bg1"/>
                  </a:solidFill>
                  <a:sym typeface="Wingdings"/>
                </a:rPr>
                <a:t>+</a:t>
              </a:r>
              <a:r>
                <a:rPr lang="en-US" sz="2400" dirty="0" smtClean="0">
                  <a:solidFill>
                    <a:schemeClr val="bg1"/>
                  </a:solidFill>
                  <a:sym typeface="Wingdings"/>
                </a:rPr>
                <a:t> + P</a:t>
              </a:r>
            </a:p>
            <a:p>
              <a:r>
                <a:rPr lang="en-US" sz="2400" dirty="0" smtClean="0">
                  <a:solidFill>
                    <a:schemeClr val="bg1"/>
                  </a:solidFill>
                  <a:sym typeface="Wingdings"/>
                </a:rPr>
                <a:t> </a:t>
              </a:r>
            </a:p>
            <a:p>
              <a:r>
                <a:rPr lang="en-US" sz="2400" dirty="0" err="1" smtClean="0">
                  <a:solidFill>
                    <a:schemeClr val="bg1"/>
                  </a:solidFill>
                  <a:latin typeface="Symbol" charset="2"/>
                  <a:cs typeface="Symbol" charset="2"/>
                </a:rPr>
                <a:t>p</a:t>
              </a:r>
              <a:r>
                <a:rPr lang="en-US" sz="2400" baseline="30000" dirty="0">
                  <a:solidFill>
                    <a:schemeClr val="bg1"/>
                  </a:solidFill>
                </a:rPr>
                <a:t>-</a:t>
              </a:r>
              <a:r>
                <a:rPr lang="en-US" sz="2400" dirty="0" smtClean="0">
                  <a:solidFill>
                    <a:schemeClr val="bg1"/>
                  </a:solidFill>
                </a:rPr>
                <a:t> + P  </a:t>
              </a:r>
              <a:r>
                <a:rPr lang="en-US" sz="2400" dirty="0" err="1" smtClean="0">
                  <a:solidFill>
                    <a:schemeClr val="bg1"/>
                  </a:solidFill>
                  <a:sym typeface="Wingdings"/>
                </a:rPr>
                <a:t></a:t>
              </a:r>
              <a:r>
                <a:rPr lang="en-US" sz="2400" dirty="0" smtClean="0">
                  <a:solidFill>
                    <a:schemeClr val="bg1"/>
                  </a:solidFill>
                  <a:sym typeface="Wingdings"/>
                </a:rPr>
                <a:t>  </a:t>
              </a:r>
              <a:r>
                <a:rPr lang="en-US" sz="2400" dirty="0" err="1" smtClean="0">
                  <a:solidFill>
                    <a:schemeClr val="bg1"/>
                  </a:solidFill>
                  <a:latin typeface="Symbol" charset="2"/>
                  <a:cs typeface="Symbol" charset="2"/>
                  <a:sym typeface="Wingdings"/>
                </a:rPr>
                <a:t>p</a:t>
              </a:r>
              <a:r>
                <a:rPr lang="en-US" sz="2400" baseline="30000" dirty="0">
                  <a:solidFill>
                    <a:schemeClr val="bg1"/>
                  </a:solidFill>
                  <a:sym typeface="Wingdings"/>
                </a:rPr>
                <a:t>-</a:t>
              </a:r>
              <a:r>
                <a:rPr lang="en-US" sz="2400" dirty="0" smtClean="0">
                  <a:solidFill>
                    <a:schemeClr val="bg1"/>
                  </a:solidFill>
                  <a:sym typeface="Wingdings"/>
                </a:rPr>
                <a:t> + P        </a:t>
              </a:r>
              <a:endParaRPr lang="en-US" sz="2400" dirty="0" smtClean="0">
                <a:solidFill>
                  <a:schemeClr val="bg1"/>
                </a:solidFill>
              </a:endParaRPr>
            </a:p>
            <a:p>
              <a:endParaRPr lang="en-US" sz="2400" dirty="0" smtClean="0">
                <a:solidFill>
                  <a:schemeClr val="bg1"/>
                </a:solidFill>
                <a:latin typeface="Symbol" charset="2"/>
                <a:cs typeface="Symbol" charset="2"/>
              </a:endParaRPr>
            </a:p>
            <a:p>
              <a:r>
                <a:rPr lang="en-US" sz="2400" dirty="0" err="1" smtClean="0">
                  <a:solidFill>
                    <a:schemeClr val="bg1"/>
                  </a:solidFill>
                  <a:latin typeface="Symbol" charset="2"/>
                  <a:cs typeface="Symbol" charset="2"/>
                </a:rPr>
                <a:t>p</a:t>
              </a:r>
              <a:r>
                <a:rPr lang="en-US" sz="2400" baseline="30000" dirty="0">
                  <a:solidFill>
                    <a:schemeClr val="bg1"/>
                  </a:solidFill>
                </a:rPr>
                <a:t>-</a:t>
              </a:r>
              <a:r>
                <a:rPr lang="en-US" sz="2400" dirty="0" smtClean="0">
                  <a:solidFill>
                    <a:schemeClr val="bg1"/>
                  </a:solidFill>
                </a:rPr>
                <a:t> + P  </a:t>
              </a:r>
              <a:r>
                <a:rPr lang="en-US" sz="2400" dirty="0" err="1" smtClean="0">
                  <a:solidFill>
                    <a:schemeClr val="bg1"/>
                  </a:solidFill>
                  <a:sym typeface="Wingdings"/>
                </a:rPr>
                <a:t></a:t>
              </a:r>
              <a:r>
                <a:rPr lang="en-US" sz="2400" dirty="0" smtClean="0">
                  <a:solidFill>
                    <a:schemeClr val="bg1"/>
                  </a:solidFill>
                  <a:sym typeface="Wingdings"/>
                </a:rPr>
                <a:t>  </a:t>
              </a:r>
              <a:r>
                <a:rPr lang="en-US" sz="2400" dirty="0" smtClean="0">
                  <a:solidFill>
                    <a:schemeClr val="bg1"/>
                  </a:solidFill>
                  <a:latin typeface="Symbol" charset="2"/>
                  <a:cs typeface="Symbol" charset="2"/>
                  <a:sym typeface="Wingdings"/>
                </a:rPr>
                <a:t>p</a:t>
              </a:r>
              <a:r>
                <a:rPr lang="en-US" sz="2400" baseline="30000" dirty="0" smtClean="0">
                  <a:solidFill>
                    <a:schemeClr val="bg1"/>
                  </a:solidFill>
                  <a:sym typeface="Wingdings"/>
                </a:rPr>
                <a:t>0</a:t>
              </a:r>
              <a:r>
                <a:rPr lang="en-US" sz="2400" dirty="0" smtClean="0">
                  <a:solidFill>
                    <a:schemeClr val="bg1"/>
                  </a:solidFill>
                  <a:sym typeface="Wingdings"/>
                </a:rPr>
                <a:t> + N</a:t>
              </a:r>
              <a:endParaRPr lang="en-US" sz="2400" dirty="0">
                <a:solidFill>
                  <a:schemeClr val="bg1"/>
                </a:solidFill>
              </a:endParaRPr>
            </a:p>
          </p:txBody>
        </p:sp>
        <p:graphicFrame>
          <p:nvGraphicFramePr>
            <p:cNvPr id="20" name="Object 19"/>
            <p:cNvGraphicFramePr>
              <a:graphicFrameLocks noChangeAspect="1"/>
            </p:cNvGraphicFramePr>
            <p:nvPr/>
          </p:nvGraphicFramePr>
          <p:xfrm>
            <a:off x="6235394" y="2730825"/>
            <a:ext cx="1942676" cy="816486"/>
          </p:xfrm>
          <a:graphic>
            <a:graphicData uri="http://schemas.openxmlformats.org/presentationml/2006/ole">
              <p:oleObj spid="_x0000_s269314" name="Equation" r:id="rId5" imgW="876300" imgH="368300" progId="Equation.3">
                <p:embed/>
              </p:oleObj>
            </a:graphicData>
          </a:graphic>
        </p:graphicFrame>
        <p:graphicFrame>
          <p:nvGraphicFramePr>
            <p:cNvPr id="22531" name="Object 3"/>
            <p:cNvGraphicFramePr>
              <a:graphicFrameLocks noChangeAspect="1"/>
            </p:cNvGraphicFramePr>
            <p:nvPr/>
          </p:nvGraphicFramePr>
          <p:xfrm>
            <a:off x="6294529" y="1976213"/>
            <a:ext cx="620713" cy="393701"/>
          </p:xfrm>
          <a:graphic>
            <a:graphicData uri="http://schemas.openxmlformats.org/presentationml/2006/ole">
              <p:oleObj spid="_x0000_s269315" name="Equation" r:id="rId6" imgW="279400" imgH="177800" progId="Equation.3">
                <p:embed/>
              </p:oleObj>
            </a:graphicData>
          </a:graphic>
        </p:graphicFrame>
        <p:graphicFrame>
          <p:nvGraphicFramePr>
            <p:cNvPr id="22532" name="Object 4"/>
            <p:cNvGraphicFramePr>
              <a:graphicFrameLocks noChangeAspect="1"/>
            </p:cNvGraphicFramePr>
            <p:nvPr/>
          </p:nvGraphicFramePr>
          <p:xfrm>
            <a:off x="6239028" y="3652960"/>
            <a:ext cx="2197099" cy="871537"/>
          </p:xfrm>
          <a:graphic>
            <a:graphicData uri="http://schemas.openxmlformats.org/presentationml/2006/ole">
              <p:oleObj spid="_x0000_s269316" name="Equation" r:id="rId7" imgW="990600" imgH="393700" progId="Equation.3">
                <p:embed/>
              </p:oleObj>
            </a:graphicData>
          </a:graphic>
        </p:graphicFrame>
      </p:grpSp>
      <p:sp>
        <p:nvSpPr>
          <p:cNvPr id="22" name="TextBox 21"/>
          <p:cNvSpPr txBox="1"/>
          <p:nvPr/>
        </p:nvSpPr>
        <p:spPr>
          <a:xfrm>
            <a:off x="5145303" y="3352800"/>
            <a:ext cx="2896218" cy="800219"/>
          </a:xfrm>
          <a:prstGeom prst="rect">
            <a:avLst/>
          </a:prstGeom>
          <a:noFill/>
        </p:spPr>
        <p:txBody>
          <a:bodyPr wrap="square" rtlCol="0">
            <a:spAutoFit/>
          </a:bodyPr>
          <a:lstStyle/>
          <a:p>
            <a:r>
              <a:rPr lang="en-US" sz="2800" dirty="0" smtClean="0">
                <a:solidFill>
                  <a:srgbClr val="000000"/>
                </a:solidFill>
                <a:latin typeface="Symbol" charset="2"/>
                <a:cs typeface="Symbol" charset="2"/>
              </a:rPr>
              <a:t>s</a:t>
            </a:r>
            <a:r>
              <a:rPr lang="en-US" sz="2800" baseline="-25000" dirty="0" smtClean="0">
                <a:solidFill>
                  <a:srgbClr val="000000"/>
                </a:solidFill>
              </a:rPr>
              <a:t>++</a:t>
            </a:r>
            <a:r>
              <a:rPr lang="en-US" sz="2800" dirty="0" smtClean="0">
                <a:solidFill>
                  <a:srgbClr val="000000"/>
                </a:solidFill>
              </a:rPr>
              <a:t>:</a:t>
            </a:r>
            <a:r>
              <a:rPr lang="en-US" sz="2800" dirty="0" smtClean="0">
                <a:solidFill>
                  <a:srgbClr val="000000"/>
                </a:solidFill>
                <a:latin typeface="Symbol" charset="2"/>
                <a:cs typeface="Symbol" charset="2"/>
              </a:rPr>
              <a:t>s</a:t>
            </a:r>
            <a:r>
              <a:rPr lang="en-US" sz="2800" baseline="-25000" dirty="0" smtClean="0">
                <a:solidFill>
                  <a:srgbClr val="000000"/>
                </a:solidFill>
              </a:rPr>
              <a:t>--</a:t>
            </a:r>
            <a:r>
              <a:rPr lang="en-US" sz="2800" dirty="0" smtClean="0">
                <a:solidFill>
                  <a:srgbClr val="000000"/>
                </a:solidFill>
              </a:rPr>
              <a:t>:</a:t>
            </a:r>
            <a:r>
              <a:rPr lang="en-US" sz="2800" dirty="0" smtClean="0">
                <a:solidFill>
                  <a:srgbClr val="000000"/>
                </a:solidFill>
                <a:latin typeface="Symbol" charset="2"/>
                <a:cs typeface="Symbol" charset="2"/>
              </a:rPr>
              <a:t>s</a:t>
            </a:r>
            <a:r>
              <a:rPr lang="en-US" sz="2800" baseline="-25000" dirty="0" smtClean="0">
                <a:solidFill>
                  <a:srgbClr val="000000"/>
                </a:solidFill>
              </a:rPr>
              <a:t>-0</a:t>
            </a:r>
            <a:r>
              <a:rPr lang="en-US" sz="2800" dirty="0" smtClean="0">
                <a:solidFill>
                  <a:srgbClr val="000000"/>
                </a:solidFill>
              </a:rPr>
              <a:t>  =  9:1:2</a:t>
            </a:r>
          </a:p>
          <a:p>
            <a:endParaRPr lang="en-US" dirty="0"/>
          </a:p>
        </p:txBody>
      </p:sp>
      <p:grpSp>
        <p:nvGrpSpPr>
          <p:cNvPr id="5" name="Group 26"/>
          <p:cNvGrpSpPr/>
          <p:nvPr/>
        </p:nvGrpSpPr>
        <p:grpSpPr>
          <a:xfrm>
            <a:off x="5145303" y="4172002"/>
            <a:ext cx="3389097" cy="1722255"/>
            <a:chOff x="4356169" y="4823008"/>
            <a:chExt cx="3389097" cy="1722255"/>
          </a:xfrm>
        </p:grpSpPr>
        <p:graphicFrame>
          <p:nvGraphicFramePr>
            <p:cNvPr id="23" name="Object 22"/>
            <p:cNvGraphicFramePr>
              <a:graphicFrameLocks noChangeAspect="1"/>
            </p:cNvGraphicFramePr>
            <p:nvPr/>
          </p:nvGraphicFramePr>
          <p:xfrm>
            <a:off x="4356169" y="4823008"/>
            <a:ext cx="3389097" cy="780030"/>
          </p:xfrm>
          <a:graphic>
            <a:graphicData uri="http://schemas.openxmlformats.org/presentationml/2006/ole">
              <p:oleObj spid="_x0000_s269317" name="Equation" r:id="rId8" imgW="1600200" imgH="368300" progId="Equation.3">
                <p:embed/>
              </p:oleObj>
            </a:graphicData>
          </a:graphic>
        </p:graphicFrame>
        <p:graphicFrame>
          <p:nvGraphicFramePr>
            <p:cNvPr id="25" name="Object 24"/>
            <p:cNvGraphicFramePr>
              <a:graphicFrameLocks noChangeAspect="1"/>
            </p:cNvGraphicFramePr>
            <p:nvPr/>
          </p:nvGraphicFramePr>
          <p:xfrm>
            <a:off x="4780623" y="5959475"/>
            <a:ext cx="2170113" cy="585788"/>
          </p:xfrm>
          <a:graphic>
            <a:graphicData uri="http://schemas.openxmlformats.org/presentationml/2006/ole">
              <p:oleObj spid="_x0000_s269318" name="Equation" r:id="rId9" imgW="660400" imgH="177800" progId="Equation.3">
                <p:embed/>
              </p:oleObj>
            </a:graphicData>
          </a:graphic>
        </p:graphicFrame>
        <p:sp>
          <p:nvSpPr>
            <p:cNvPr id="26" name="Down Arrow 25"/>
            <p:cNvSpPr/>
            <p:nvPr/>
          </p:nvSpPr>
          <p:spPr>
            <a:xfrm>
              <a:off x="5614083" y="5603038"/>
              <a:ext cx="896101" cy="3564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Date Placeholder 16"/>
          <p:cNvSpPr>
            <a:spLocks noGrp="1"/>
          </p:cNvSpPr>
          <p:nvPr>
            <p:ph type="dt" sz="half" idx="10"/>
          </p:nvPr>
        </p:nvSpPr>
        <p:spPr/>
        <p:txBody>
          <a:bodyPr/>
          <a:lstStyle/>
          <a:p>
            <a:r>
              <a:rPr lang="en-US" smtClean="0"/>
              <a:t>M.Ungaro</a:t>
            </a:r>
            <a:endParaRPr lang="en-US"/>
          </a:p>
        </p:txBody>
      </p:sp>
      <p:sp>
        <p:nvSpPr>
          <p:cNvPr id="19" name="Slide Number Placeholder 18"/>
          <p:cNvSpPr>
            <a:spLocks noGrp="1"/>
          </p:cNvSpPr>
          <p:nvPr>
            <p:ph type="sldNum" sz="quarter" idx="12"/>
          </p:nvPr>
        </p:nvSpPr>
        <p:spPr/>
        <p:txBody>
          <a:bodyPr/>
          <a:lstStyle/>
          <a:p>
            <a:fld id="{B745C004-AECF-1B44-BB05-599F8CB84B74}" type="slidenum">
              <a:rPr lang="en-US" smtClean="0"/>
              <a:pPr/>
              <a:t>2</a:t>
            </a:fld>
            <a:endParaRPr lang="en-US"/>
          </a:p>
        </p:txBody>
      </p:sp>
      <p:sp>
        <p:nvSpPr>
          <p:cNvPr id="21" name="Footer Placeholder 20"/>
          <p:cNvSpPr>
            <a:spLocks noGrp="1"/>
          </p:cNvSpPr>
          <p:nvPr>
            <p:ph type="ftr" sz="quarter" idx="11"/>
          </p:nvPr>
        </p:nvSpPr>
        <p:spPr/>
        <p:txBody>
          <a:bodyPr/>
          <a:lstStyle/>
          <a:p>
            <a:r>
              <a:rPr lang="en-US" smtClean="0"/>
              <a:t>APS Meeting, April 30 2011</a:t>
            </a:r>
            <a:endParaRPr lang="en-US" dirty="0"/>
          </a:p>
        </p:txBody>
      </p:sp>
      <p:pic>
        <p:nvPicPr>
          <p:cNvPr id="24" name="Picture 23"/>
          <p:cNvPicPr>
            <a:picLocks noChangeAspect="1"/>
          </p:cNvPicPr>
          <p:nvPr/>
        </p:nvPicPr>
        <p:blipFill>
          <a:blip r:embed="rId10"/>
          <a:stretch>
            <a:fillRect/>
          </a:stretch>
        </p:blipFill>
        <p:spPr>
          <a:xfrm>
            <a:off x="457200" y="1161117"/>
            <a:ext cx="1296895" cy="719752"/>
          </a:xfrm>
          <a:prstGeom prst="rect">
            <a:avLst/>
          </a:prstGeom>
        </p:spPr>
      </p:pic>
      <p:pic>
        <p:nvPicPr>
          <p:cNvPr id="27" name="Picture 26"/>
          <p:cNvPicPr>
            <a:picLocks noChangeAspect="1"/>
          </p:cNvPicPr>
          <p:nvPr/>
        </p:nvPicPr>
        <p:blipFill>
          <a:blip r:embed="rId11"/>
          <a:stretch>
            <a:fillRect/>
          </a:stretch>
        </p:blipFill>
        <p:spPr>
          <a:xfrm>
            <a:off x="457200" y="2039957"/>
            <a:ext cx="1312843" cy="1312843"/>
          </a:xfrm>
          <a:prstGeom prst="rect">
            <a:avLst/>
          </a:prstGeom>
        </p:spPr>
      </p:pic>
      <p:sp>
        <p:nvSpPr>
          <p:cNvPr id="28" name="TextBox 27"/>
          <p:cNvSpPr txBox="1"/>
          <p:nvPr/>
        </p:nvSpPr>
        <p:spPr>
          <a:xfrm>
            <a:off x="1884747" y="1321363"/>
            <a:ext cx="769637" cy="369332"/>
          </a:xfrm>
          <a:prstGeom prst="rect">
            <a:avLst/>
          </a:prstGeom>
          <a:noFill/>
        </p:spPr>
        <p:txBody>
          <a:bodyPr wrap="none" rtlCol="0">
            <a:spAutoFit/>
          </a:bodyPr>
          <a:lstStyle/>
          <a:p>
            <a:r>
              <a:rPr lang="en-US" dirty="0" smtClean="0">
                <a:solidFill>
                  <a:srgbClr val="000000"/>
                </a:solidFill>
              </a:rPr>
              <a:t>$1750</a:t>
            </a:r>
            <a:endParaRPr lang="en-US" dirty="0">
              <a:solidFill>
                <a:srgbClr val="000000"/>
              </a:solidFill>
            </a:endParaRPr>
          </a:p>
        </p:txBody>
      </p:sp>
      <p:sp>
        <p:nvSpPr>
          <p:cNvPr id="29" name="TextBox 28"/>
          <p:cNvSpPr txBox="1"/>
          <p:nvPr/>
        </p:nvSpPr>
        <p:spPr>
          <a:xfrm>
            <a:off x="2001741" y="2564585"/>
            <a:ext cx="652643" cy="369332"/>
          </a:xfrm>
          <a:prstGeom prst="rect">
            <a:avLst/>
          </a:prstGeom>
          <a:noFill/>
        </p:spPr>
        <p:txBody>
          <a:bodyPr wrap="none" rtlCol="0">
            <a:spAutoFit/>
          </a:bodyPr>
          <a:lstStyle/>
          <a:p>
            <a:r>
              <a:rPr lang="en-US" dirty="0" smtClean="0">
                <a:solidFill>
                  <a:srgbClr val="000000"/>
                </a:solidFill>
              </a:rPr>
              <a:t>$200</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277506"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18" name="TextBox 17"/>
          <p:cNvSpPr txBox="1"/>
          <p:nvPr/>
        </p:nvSpPr>
        <p:spPr>
          <a:xfrm>
            <a:off x="4953000" y="1676400"/>
            <a:ext cx="407721" cy="369332"/>
          </a:xfrm>
          <a:prstGeom prst="rect">
            <a:avLst/>
          </a:prstGeom>
          <a:noFill/>
        </p:spPr>
        <p:txBody>
          <a:bodyPr wrap="none" rtlCol="0">
            <a:spAutoFit/>
          </a:bodyPr>
          <a:lstStyle/>
          <a:p>
            <a:r>
              <a:rPr lang="en-US" dirty="0" smtClean="0">
                <a:solidFill>
                  <a:srgbClr val="000000"/>
                </a:solidFill>
              </a:rPr>
              <a:t>S1</a:t>
            </a:r>
            <a:endParaRPr lang="en-US" dirty="0">
              <a:solidFill>
                <a:srgbClr val="000000"/>
              </a:solidFill>
            </a:endParaRPr>
          </a:p>
        </p:txBody>
      </p:sp>
      <p:sp>
        <p:nvSpPr>
          <p:cNvPr id="19" name="TextBox 18"/>
          <p:cNvSpPr txBox="1"/>
          <p:nvPr/>
        </p:nvSpPr>
        <p:spPr>
          <a:xfrm>
            <a:off x="7059879" y="1676400"/>
            <a:ext cx="407721" cy="369332"/>
          </a:xfrm>
          <a:prstGeom prst="rect">
            <a:avLst/>
          </a:prstGeom>
          <a:noFill/>
        </p:spPr>
        <p:txBody>
          <a:bodyPr wrap="none" rtlCol="0">
            <a:spAutoFit/>
          </a:bodyPr>
          <a:lstStyle/>
          <a:p>
            <a:r>
              <a:rPr lang="en-US" dirty="0" smtClean="0">
                <a:solidFill>
                  <a:srgbClr val="000000"/>
                </a:solidFill>
              </a:rPr>
              <a:t>S2</a:t>
            </a:r>
            <a:endParaRPr lang="en-US" dirty="0">
              <a:solidFill>
                <a:srgbClr val="000000"/>
              </a:solidFill>
            </a:endParaRPr>
          </a:p>
        </p:txBody>
      </p:sp>
      <p:sp>
        <p:nvSpPr>
          <p:cNvPr id="20" name="TextBox 19"/>
          <p:cNvSpPr txBox="1"/>
          <p:nvPr/>
        </p:nvSpPr>
        <p:spPr>
          <a:xfrm>
            <a:off x="4953000" y="3101848"/>
            <a:ext cx="407721" cy="369332"/>
          </a:xfrm>
          <a:prstGeom prst="rect">
            <a:avLst/>
          </a:prstGeom>
          <a:noFill/>
        </p:spPr>
        <p:txBody>
          <a:bodyPr wrap="none" rtlCol="0">
            <a:spAutoFit/>
          </a:bodyPr>
          <a:lstStyle/>
          <a:p>
            <a:r>
              <a:rPr lang="en-US" dirty="0" smtClean="0">
                <a:solidFill>
                  <a:srgbClr val="000000"/>
                </a:solidFill>
              </a:rPr>
              <a:t>S3</a:t>
            </a:r>
            <a:endParaRPr lang="en-US" dirty="0">
              <a:solidFill>
                <a:srgbClr val="000000"/>
              </a:solidFill>
            </a:endParaRPr>
          </a:p>
        </p:txBody>
      </p:sp>
      <p:sp>
        <p:nvSpPr>
          <p:cNvPr id="21" name="TextBox 20"/>
          <p:cNvSpPr txBox="1"/>
          <p:nvPr/>
        </p:nvSpPr>
        <p:spPr>
          <a:xfrm>
            <a:off x="4953000" y="4484460"/>
            <a:ext cx="407721" cy="369332"/>
          </a:xfrm>
          <a:prstGeom prst="rect">
            <a:avLst/>
          </a:prstGeom>
          <a:noFill/>
        </p:spPr>
        <p:txBody>
          <a:bodyPr wrap="none" rtlCol="0">
            <a:spAutoFit/>
          </a:bodyPr>
          <a:lstStyle/>
          <a:p>
            <a:r>
              <a:rPr lang="en-US" dirty="0" smtClean="0">
                <a:solidFill>
                  <a:srgbClr val="000000"/>
                </a:solidFill>
              </a:rPr>
              <a:t>S5</a:t>
            </a:r>
            <a:endParaRPr lang="en-US" dirty="0">
              <a:solidFill>
                <a:srgbClr val="000000"/>
              </a:solidFill>
            </a:endParaRPr>
          </a:p>
        </p:txBody>
      </p:sp>
      <p:sp>
        <p:nvSpPr>
          <p:cNvPr id="22" name="TextBox 21"/>
          <p:cNvSpPr txBox="1"/>
          <p:nvPr/>
        </p:nvSpPr>
        <p:spPr>
          <a:xfrm>
            <a:off x="7059879" y="4484460"/>
            <a:ext cx="407721" cy="369332"/>
          </a:xfrm>
          <a:prstGeom prst="rect">
            <a:avLst/>
          </a:prstGeom>
          <a:noFill/>
        </p:spPr>
        <p:txBody>
          <a:bodyPr wrap="none" rtlCol="0">
            <a:spAutoFit/>
          </a:bodyPr>
          <a:lstStyle/>
          <a:p>
            <a:r>
              <a:rPr lang="en-US" dirty="0" smtClean="0">
                <a:solidFill>
                  <a:srgbClr val="000000"/>
                </a:solidFill>
              </a:rPr>
              <a:t>S6</a:t>
            </a:r>
            <a:endParaRPr lang="en-US" dirty="0">
              <a:solidFill>
                <a:srgbClr val="000000"/>
              </a:solidFill>
            </a:endParaRPr>
          </a:p>
        </p:txBody>
      </p:sp>
      <p:sp>
        <p:nvSpPr>
          <p:cNvPr id="25" name="TextBox 24"/>
          <p:cNvSpPr txBox="1"/>
          <p:nvPr/>
        </p:nvSpPr>
        <p:spPr>
          <a:xfrm>
            <a:off x="7059879" y="3101848"/>
            <a:ext cx="407721" cy="369332"/>
          </a:xfrm>
          <a:prstGeom prst="rect">
            <a:avLst/>
          </a:prstGeom>
          <a:noFill/>
        </p:spPr>
        <p:txBody>
          <a:bodyPr wrap="none" rtlCol="0">
            <a:spAutoFit/>
          </a:bodyPr>
          <a:lstStyle/>
          <a:p>
            <a:r>
              <a:rPr lang="en-US" dirty="0" smtClean="0">
                <a:solidFill>
                  <a:srgbClr val="000000"/>
                </a:solidFill>
              </a:rPr>
              <a:t>S4</a:t>
            </a:r>
            <a:endParaRPr lang="en-US" dirty="0">
              <a:solidFill>
                <a:srgbClr val="000000"/>
              </a:solidFill>
            </a:endParaRPr>
          </a:p>
        </p:txBody>
      </p:sp>
      <p:grpSp>
        <p:nvGrpSpPr>
          <p:cNvPr id="2" name="Group 27"/>
          <p:cNvGrpSpPr/>
          <p:nvPr/>
        </p:nvGrpSpPr>
        <p:grpSpPr>
          <a:xfrm>
            <a:off x="762000" y="1426066"/>
            <a:ext cx="7791450" cy="4411123"/>
            <a:chOff x="762000" y="1426066"/>
            <a:chExt cx="7791450" cy="4411123"/>
          </a:xfrm>
        </p:grpSpPr>
        <p:grpSp>
          <p:nvGrpSpPr>
            <p:cNvPr id="3" name="Group 17"/>
            <p:cNvGrpSpPr/>
            <p:nvPr/>
          </p:nvGrpSpPr>
          <p:grpSpPr>
            <a:xfrm>
              <a:off x="762000" y="2386032"/>
              <a:ext cx="3505200" cy="1815882"/>
              <a:chOff x="457200" y="1001037"/>
              <a:chExt cx="3505200" cy="1815882"/>
            </a:xfrm>
          </p:grpSpPr>
          <p:sp>
            <p:nvSpPr>
              <p:cNvPr id="7" name="TextBox 6"/>
              <p:cNvSpPr txBox="1"/>
              <p:nvPr/>
            </p:nvSpPr>
            <p:spPr>
              <a:xfrm>
                <a:off x="457200" y="1001037"/>
                <a:ext cx="2813591" cy="1815882"/>
              </a:xfrm>
              <a:prstGeom prst="rect">
                <a:avLst/>
              </a:prstGeom>
              <a:noFill/>
            </p:spPr>
            <p:txBody>
              <a:bodyPr wrap="none" rtlCol="0">
                <a:spAutoFit/>
              </a:bodyPr>
              <a:lstStyle/>
              <a:p>
                <a:r>
                  <a:rPr lang="en-US" sz="1400" dirty="0" smtClean="0">
                    <a:solidFill>
                      <a:srgbClr val="FFFF00"/>
                    </a:solidFill>
                  </a:rPr>
                  <a:t>Normalization check:</a:t>
                </a:r>
              </a:p>
              <a:p>
                <a:pPr>
                  <a:buClr>
                    <a:srgbClr val="FFFF00"/>
                  </a:buClr>
                  <a:buFont typeface="Wingdings" charset="2"/>
                  <a:buChar char="ü"/>
                </a:pPr>
                <a:r>
                  <a:rPr lang="en-US" sz="1400" dirty="0" smtClean="0">
                    <a:solidFill>
                      <a:srgbClr val="000000"/>
                    </a:solidFill>
                  </a:rPr>
                  <a:t> Good electron PID, </a:t>
                </a:r>
                <a:r>
                  <a:rPr lang="en-US" sz="1400" dirty="0" err="1" smtClean="0">
                    <a:solidFill>
                      <a:srgbClr val="000000"/>
                    </a:solidFill>
                  </a:rPr>
                  <a:t>fiducial</a:t>
                </a:r>
                <a:r>
                  <a:rPr lang="en-US" sz="1400" dirty="0" smtClean="0">
                    <a:solidFill>
                      <a:srgbClr val="000000"/>
                    </a:solidFill>
                  </a:rPr>
                  <a:t> cut</a:t>
                </a:r>
              </a:p>
              <a:p>
                <a:pPr>
                  <a:buClr>
                    <a:srgbClr val="FFFF00"/>
                  </a:buClr>
                  <a:buFont typeface="Wingdings" charset="2"/>
                  <a:buChar char="ü"/>
                </a:pPr>
                <a:r>
                  <a:rPr lang="en-US" sz="1400" dirty="0" smtClean="0">
                    <a:solidFill>
                      <a:srgbClr val="000000"/>
                    </a:solidFill>
                  </a:rPr>
                  <a:t> Good acceptance from simulation</a:t>
                </a:r>
              </a:p>
              <a:p>
                <a:pPr>
                  <a:buClr>
                    <a:srgbClr val="FFFF00"/>
                  </a:buClr>
                  <a:buFont typeface="Wingdings" charset="2"/>
                  <a:buChar char="ü"/>
                </a:pPr>
                <a:r>
                  <a:rPr lang="en-US" sz="1400" dirty="0" smtClean="0">
                    <a:solidFill>
                      <a:srgbClr val="000000"/>
                    </a:solidFill>
                  </a:rPr>
                  <a:t> Vertex Correction, Cuts</a:t>
                </a:r>
              </a:p>
              <a:p>
                <a:pPr>
                  <a:buClr>
                    <a:srgbClr val="FFFF00"/>
                  </a:buClr>
                  <a:buFont typeface="Wingdings" charset="2"/>
                  <a:buChar char="ü"/>
                </a:pPr>
                <a:r>
                  <a:rPr lang="en-US" sz="1400" dirty="0" smtClean="0">
                    <a:solidFill>
                      <a:srgbClr val="000000"/>
                    </a:solidFill>
                  </a:rPr>
                  <a:t> Kinematic Corrections</a:t>
                </a:r>
              </a:p>
              <a:p>
                <a:pPr>
                  <a:buClr>
                    <a:srgbClr val="FFFF00"/>
                  </a:buClr>
                  <a:buFont typeface="Wingdings" charset="2"/>
                  <a:buChar char="ü"/>
                </a:pPr>
                <a:r>
                  <a:rPr lang="en-US" sz="1400" dirty="0" smtClean="0">
                    <a:solidFill>
                      <a:srgbClr val="000000"/>
                    </a:solidFill>
                  </a:rPr>
                  <a:t> Elastic Scattering</a:t>
                </a:r>
              </a:p>
              <a:p>
                <a:pPr>
                  <a:buClr>
                    <a:srgbClr val="FFFF00"/>
                  </a:buClr>
                  <a:buFont typeface="Wingdings" charset="2"/>
                  <a:buChar char="ü"/>
                </a:pPr>
                <a:r>
                  <a:rPr lang="en-US" sz="1400" dirty="0" smtClean="0">
                    <a:solidFill>
                      <a:srgbClr val="000000"/>
                    </a:solidFill>
                  </a:rPr>
                  <a:t> Inclusive scattering</a:t>
                </a:r>
              </a:p>
              <a:p>
                <a:pPr lvl="1">
                  <a:buClr>
                    <a:srgbClr val="FFFF00"/>
                  </a:buClr>
                  <a:buFont typeface="Wingdings" charset="2"/>
                  <a:buChar char="§"/>
                </a:pPr>
                <a:endParaRPr lang="en-US" sz="1400" dirty="0" smtClean="0">
                  <a:solidFill>
                    <a:srgbClr val="000000"/>
                  </a:solidFill>
                </a:endParaRPr>
              </a:p>
            </p:txBody>
          </p:sp>
          <p:cxnSp>
            <p:nvCxnSpPr>
              <p:cNvPr id="12" name="Straight Connector 11"/>
              <p:cNvCxnSpPr/>
              <p:nvPr/>
            </p:nvCxnSpPr>
            <p:spPr>
              <a:xfrm>
                <a:off x="2514600" y="2049236"/>
                <a:ext cx="1447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17" name="Picture 16" descr="INEL.gif"/>
            <p:cNvPicPr>
              <a:picLocks noChangeAspect="1"/>
            </p:cNvPicPr>
            <p:nvPr/>
          </p:nvPicPr>
          <p:blipFill>
            <a:blip r:embed="rId4"/>
            <a:srcRect l="9443" t="31895" r="18164" b="14676"/>
            <a:stretch>
              <a:fillRect/>
            </a:stretch>
          </p:blipFill>
          <p:spPr>
            <a:xfrm>
              <a:off x="4514850" y="1426066"/>
              <a:ext cx="4038600" cy="4221768"/>
            </a:xfrm>
            <a:prstGeom prst="rect">
              <a:avLst/>
            </a:prstGeom>
          </p:spPr>
        </p:pic>
        <p:grpSp>
          <p:nvGrpSpPr>
            <p:cNvPr id="8" name="Group 29"/>
            <p:cNvGrpSpPr/>
            <p:nvPr/>
          </p:nvGrpSpPr>
          <p:grpSpPr>
            <a:xfrm>
              <a:off x="2819400" y="4636860"/>
              <a:ext cx="1243136" cy="1200329"/>
              <a:chOff x="2411679" y="4636860"/>
              <a:chExt cx="1243136" cy="1200329"/>
            </a:xfrm>
          </p:grpSpPr>
          <p:sp>
            <p:nvSpPr>
              <p:cNvPr id="26" name="TextBox 25"/>
              <p:cNvSpPr txBox="1"/>
              <p:nvPr/>
            </p:nvSpPr>
            <p:spPr>
              <a:xfrm>
                <a:off x="2411679" y="4636860"/>
                <a:ext cx="1243136" cy="1200329"/>
              </a:xfrm>
              <a:prstGeom prst="rect">
                <a:avLst/>
              </a:prstGeom>
              <a:noFill/>
            </p:spPr>
            <p:txBody>
              <a:bodyPr wrap="none" rtlCol="0">
                <a:spAutoFit/>
              </a:bodyPr>
              <a:lstStyle/>
              <a:p>
                <a:pPr>
                  <a:buClr>
                    <a:srgbClr val="FF0000"/>
                  </a:buClr>
                  <a:buFont typeface="Wingdings" charset="2"/>
                  <a:buChar char="§"/>
                </a:pPr>
                <a:r>
                  <a:rPr lang="en-US" dirty="0" smtClean="0">
                    <a:solidFill>
                      <a:srgbClr val="000000"/>
                    </a:solidFill>
                  </a:rPr>
                  <a:t> Data</a:t>
                </a:r>
              </a:p>
              <a:p>
                <a:r>
                  <a:rPr lang="en-US" dirty="0" smtClean="0">
                    <a:solidFill>
                      <a:srgbClr val="000000"/>
                    </a:solidFill>
                  </a:rPr>
                  <a:t>        Keppel</a:t>
                </a:r>
              </a:p>
              <a:p>
                <a:r>
                  <a:rPr lang="en-US" dirty="0" smtClean="0">
                    <a:solidFill>
                      <a:srgbClr val="000000"/>
                    </a:solidFill>
                  </a:rPr>
                  <a:t>        </a:t>
                </a:r>
                <a:r>
                  <a:rPr lang="en-US" dirty="0" err="1" smtClean="0">
                    <a:solidFill>
                      <a:srgbClr val="000000"/>
                    </a:solidFill>
                  </a:rPr>
                  <a:t>Brasse</a:t>
                </a:r>
                <a:endParaRPr lang="en-US" dirty="0" smtClean="0">
                  <a:solidFill>
                    <a:srgbClr val="000000"/>
                  </a:solidFill>
                </a:endParaRPr>
              </a:p>
              <a:p>
                <a:endParaRPr lang="en-US" dirty="0">
                  <a:solidFill>
                    <a:srgbClr val="000000"/>
                  </a:solidFill>
                </a:endParaRPr>
              </a:p>
            </p:txBody>
          </p:sp>
          <p:cxnSp>
            <p:nvCxnSpPr>
              <p:cNvPr id="27" name="Straight Connector 26"/>
              <p:cNvCxnSpPr/>
              <p:nvPr/>
            </p:nvCxnSpPr>
            <p:spPr>
              <a:xfrm>
                <a:off x="2411679" y="5128080"/>
                <a:ext cx="407721"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411679" y="5368020"/>
                <a:ext cx="407721" cy="1588"/>
              </a:xfrm>
              <a:prstGeom prst="line">
                <a:avLst/>
              </a:prstGeom>
              <a:ln>
                <a:solidFill>
                  <a:srgbClr val="D84BC3"/>
                </a:solidFill>
              </a:ln>
            </p:spPr>
            <p:style>
              <a:lnRef idx="2">
                <a:schemeClr val="accent1"/>
              </a:lnRef>
              <a:fillRef idx="0">
                <a:schemeClr val="accent1"/>
              </a:fillRef>
              <a:effectRef idx="1">
                <a:schemeClr val="accent1"/>
              </a:effectRef>
              <a:fontRef idx="minor">
                <a:schemeClr val="tx1"/>
              </a:fontRef>
            </p:style>
          </p:cxnSp>
        </p:grpSp>
      </p:grpSp>
      <p:sp>
        <p:nvSpPr>
          <p:cNvPr id="31" name="TextBox 30"/>
          <p:cNvSpPr txBox="1"/>
          <p:nvPr/>
        </p:nvSpPr>
        <p:spPr>
          <a:xfrm>
            <a:off x="5674969" y="2578100"/>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2" name="TextBox 31"/>
          <p:cNvSpPr txBox="1"/>
          <p:nvPr/>
        </p:nvSpPr>
        <p:spPr>
          <a:xfrm>
            <a:off x="5674969" y="39975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3" name="TextBox 32"/>
          <p:cNvSpPr txBox="1"/>
          <p:nvPr/>
        </p:nvSpPr>
        <p:spPr>
          <a:xfrm>
            <a:off x="5674969" y="54072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4" name="TextBox 33"/>
          <p:cNvSpPr txBox="1"/>
          <p:nvPr/>
        </p:nvSpPr>
        <p:spPr>
          <a:xfrm>
            <a:off x="7757769" y="2578100"/>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5" name="TextBox 34"/>
          <p:cNvSpPr txBox="1"/>
          <p:nvPr/>
        </p:nvSpPr>
        <p:spPr>
          <a:xfrm>
            <a:off x="7757769" y="39975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6" name="TextBox 35"/>
          <p:cNvSpPr txBox="1"/>
          <p:nvPr/>
        </p:nvSpPr>
        <p:spPr>
          <a:xfrm>
            <a:off x="7757769" y="54072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8"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278530" name="Equation" r:id="rId4"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7" name="TextBox 6"/>
          <p:cNvSpPr txBox="1"/>
          <p:nvPr/>
        </p:nvSpPr>
        <p:spPr>
          <a:xfrm>
            <a:off x="457200" y="1231880"/>
            <a:ext cx="3390672" cy="3693319"/>
          </a:xfrm>
          <a:prstGeom prst="rect">
            <a:avLst/>
          </a:prstGeom>
          <a:noFill/>
        </p:spPr>
        <p:txBody>
          <a:bodyPr wrap="none" rtlCol="0">
            <a:spAutoFit/>
          </a:bodyPr>
          <a:lstStyle/>
          <a:p>
            <a:r>
              <a:rPr lang="en-US" b="1" dirty="0" smtClean="0">
                <a:solidFill>
                  <a:srgbClr val="FFFF00"/>
                </a:solidFill>
              </a:rPr>
              <a:t>Data:</a:t>
            </a:r>
          </a:p>
          <a:p>
            <a:endParaRPr lang="en-US" dirty="0" smtClean="0">
              <a:solidFill>
                <a:srgbClr val="FFFF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CCFFCC"/>
              </a:buClr>
              <a:buFont typeface="Wingdings" charset="2"/>
              <a:buChar char="ü"/>
            </a:pPr>
            <a:r>
              <a:rPr lang="en-US" dirty="0" smtClean="0">
                <a:solidFill>
                  <a:srgbClr val="000000"/>
                </a:solidFill>
              </a:rPr>
              <a:t> Electron Momentum Correction</a:t>
            </a:r>
          </a:p>
          <a:p>
            <a:pPr>
              <a:buClr>
                <a:srgbClr val="CCFFCC"/>
              </a:buClr>
              <a:buFont typeface="Wingdings" charset="2"/>
              <a:buChar char="ü"/>
            </a:pPr>
            <a:r>
              <a:rPr lang="en-US" dirty="0" smtClean="0">
                <a:solidFill>
                  <a:srgbClr val="000000"/>
                </a:solidFill>
              </a:rPr>
              <a:t> Proton Momentum Correction</a:t>
            </a:r>
          </a:p>
          <a:p>
            <a:pPr>
              <a:buClr>
                <a:srgbClr val="CCFFCC"/>
              </a:buClr>
              <a:buFont typeface="Wingdings" charset="2"/>
              <a:buChar char="ü"/>
            </a:pPr>
            <a:r>
              <a:rPr lang="en-US" dirty="0" smtClean="0">
                <a:solidFill>
                  <a:srgbClr val="000000"/>
                </a:solidFill>
              </a:rPr>
              <a:t> Normalization Check</a:t>
            </a:r>
          </a:p>
          <a:p>
            <a:pPr>
              <a:buClr>
                <a:srgbClr val="00FF00"/>
              </a:buClr>
              <a:buFont typeface="Wingdings" charset="2"/>
              <a:buChar char="ü"/>
            </a:pPr>
            <a:r>
              <a:rPr lang="en-US" dirty="0" smtClean="0">
                <a:solidFill>
                  <a:srgbClr val="000000"/>
                </a:solidFill>
              </a:rPr>
              <a:t> </a:t>
            </a:r>
            <a:r>
              <a:rPr lang="en-US" dirty="0" err="1" smtClean="0">
                <a:solidFill>
                  <a:srgbClr val="000000"/>
                </a:solidFill>
              </a:rPr>
              <a:t>Radiative</a:t>
            </a:r>
            <a:r>
              <a:rPr lang="en-US" dirty="0" smtClean="0">
                <a:solidFill>
                  <a:srgbClr val="000000"/>
                </a:solidFill>
              </a:rPr>
              <a:t> Correction</a:t>
            </a:r>
          </a:p>
          <a:p>
            <a:pPr>
              <a:buClr>
                <a:srgbClr val="00FF00"/>
              </a:buClr>
              <a:buFont typeface="Wingdings" charset="2"/>
              <a:buChar char="ü"/>
            </a:pPr>
            <a:r>
              <a:rPr lang="en-US" dirty="0" smtClean="0">
                <a:solidFill>
                  <a:srgbClr val="000000"/>
                </a:solidFill>
              </a:rPr>
              <a:t> Bin Averaging Correction</a:t>
            </a:r>
          </a:p>
          <a:p>
            <a:pPr>
              <a:buClr>
                <a:srgbClr val="00FF00"/>
              </a:buClr>
              <a:buFont typeface="Wingdings" charset="2"/>
              <a:buChar char="ü"/>
            </a:pPr>
            <a:r>
              <a:rPr lang="en-US" dirty="0" smtClean="0">
                <a:solidFill>
                  <a:srgbClr val="000000"/>
                </a:solidFill>
                <a:latin typeface="Symbol" charset="2"/>
                <a:cs typeface="Symbol" charset="2"/>
              </a:rPr>
              <a:t>p</a:t>
            </a:r>
            <a:r>
              <a:rPr lang="en-US" baseline="30000" dirty="0" smtClean="0">
                <a:solidFill>
                  <a:srgbClr val="000000"/>
                </a:solidFill>
              </a:rPr>
              <a:t>0</a:t>
            </a:r>
            <a:r>
              <a:rPr lang="en-US" dirty="0" smtClean="0">
                <a:solidFill>
                  <a:srgbClr val="000000"/>
                </a:solidFill>
              </a:rPr>
              <a:t>, </a:t>
            </a:r>
            <a:r>
              <a:rPr lang="en-US" dirty="0" err="1" smtClean="0">
                <a:solidFill>
                  <a:srgbClr val="000000"/>
                </a:solidFill>
                <a:latin typeface="Symbol" charset="2"/>
                <a:cs typeface="Symbol" charset="2"/>
              </a:rPr>
              <a:t>h</a:t>
            </a:r>
            <a:r>
              <a:rPr lang="en-US" dirty="0" smtClean="0">
                <a:solidFill>
                  <a:srgbClr val="000000"/>
                </a:solidFill>
              </a:rPr>
              <a:t> selection</a:t>
            </a:r>
          </a:p>
        </p:txBody>
      </p:sp>
      <p:sp>
        <p:nvSpPr>
          <p:cNvPr id="8" name="Rectangle 7"/>
          <p:cNvSpPr/>
          <p:nvPr/>
        </p:nvSpPr>
        <p:spPr>
          <a:xfrm>
            <a:off x="4648200" y="1231880"/>
            <a:ext cx="3810000" cy="2862323"/>
          </a:xfrm>
          <a:prstGeom prst="rect">
            <a:avLst/>
          </a:prstGeom>
        </p:spPr>
        <p:txBody>
          <a:bodyPr wrap="square">
            <a:spAutoFit/>
          </a:bodyPr>
          <a:lstStyle/>
          <a:p>
            <a:r>
              <a:rPr lang="en-US" b="1" dirty="0" smtClean="0">
                <a:solidFill>
                  <a:srgbClr val="FFFF00"/>
                </a:solidFill>
              </a:rPr>
              <a:t>Simulation:</a:t>
            </a:r>
          </a:p>
          <a:p>
            <a:endParaRPr lang="en-US" dirty="0" smtClean="0">
              <a:solidFill>
                <a:srgbClr val="FFFF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00FF00"/>
              </a:buClr>
              <a:buFont typeface="Wingdings" charset="2"/>
              <a:buChar char="ü"/>
            </a:pPr>
            <a:r>
              <a:rPr lang="en-US" dirty="0" smtClean="0">
                <a:solidFill>
                  <a:srgbClr val="000000"/>
                </a:solidFill>
              </a:rPr>
              <a:t> Timing Resolution Match</a:t>
            </a:r>
          </a:p>
          <a:p>
            <a:pPr>
              <a:buClr>
                <a:srgbClr val="00FF00"/>
              </a:buClr>
              <a:buFont typeface="Wingdings" charset="2"/>
              <a:buChar char="ü"/>
            </a:pPr>
            <a:r>
              <a:rPr lang="en-US" dirty="0" smtClean="0">
                <a:solidFill>
                  <a:srgbClr val="000000"/>
                </a:solidFill>
              </a:rPr>
              <a:t> Momentum Resolution Match</a:t>
            </a:r>
          </a:p>
          <a:p>
            <a:pPr>
              <a:buClr>
                <a:srgbClr val="00FF00"/>
              </a:buClr>
              <a:buFont typeface="Wingdings" charset="2"/>
              <a:buChar char="ü"/>
            </a:pPr>
            <a:r>
              <a:rPr lang="en-US" dirty="0" smtClean="0">
                <a:solidFill>
                  <a:srgbClr val="000000"/>
                </a:solidFill>
              </a:rPr>
              <a:t> Acceptance Correction</a:t>
            </a:r>
          </a:p>
        </p:txBody>
      </p:sp>
      <p:sp>
        <p:nvSpPr>
          <p:cNvPr id="9" name="Rectangle 8"/>
          <p:cNvSpPr/>
          <p:nvPr/>
        </p:nvSpPr>
        <p:spPr>
          <a:xfrm>
            <a:off x="4343400" y="4495800"/>
            <a:ext cx="3810000" cy="1477328"/>
          </a:xfrm>
          <a:prstGeom prst="rect">
            <a:avLst/>
          </a:prstGeom>
        </p:spPr>
        <p:txBody>
          <a:bodyPr wrap="square">
            <a:spAutoFit/>
          </a:bodyPr>
          <a:lstStyle/>
          <a:p>
            <a:pPr>
              <a:buClr>
                <a:srgbClr val="FFFF00"/>
              </a:buClr>
            </a:pPr>
            <a:endParaRPr lang="en-US" dirty="0" smtClean="0">
              <a:solidFill>
                <a:srgbClr val="000000"/>
              </a:solidFill>
            </a:endParaRPr>
          </a:p>
          <a:p>
            <a:pPr>
              <a:buClr>
                <a:srgbClr val="FFFF00"/>
              </a:buClr>
            </a:pPr>
            <a:r>
              <a:rPr lang="en-US" dirty="0" smtClean="0">
                <a:solidFill>
                  <a:srgbClr val="000000"/>
                </a:solidFill>
              </a:rPr>
              <a:t>To do list:</a:t>
            </a:r>
          </a:p>
          <a:p>
            <a:pPr>
              <a:buClr>
                <a:srgbClr val="FFFF00"/>
              </a:buClr>
            </a:pPr>
            <a:r>
              <a:rPr lang="en-US" dirty="0" smtClean="0">
                <a:solidFill>
                  <a:srgbClr val="000000"/>
                </a:solidFill>
              </a:rPr>
              <a:t>Finalize Systematic Errors</a:t>
            </a:r>
          </a:p>
          <a:p>
            <a:pPr>
              <a:buClr>
                <a:srgbClr val="FFFF00"/>
              </a:buClr>
            </a:pPr>
            <a:r>
              <a:rPr lang="en-US" dirty="0" smtClean="0">
                <a:solidFill>
                  <a:srgbClr val="000000"/>
                </a:solidFill>
              </a:rPr>
              <a:t>Collaboration Review</a:t>
            </a:r>
          </a:p>
          <a:p>
            <a:pPr>
              <a:buClr>
                <a:srgbClr val="FFFF00"/>
              </a:buClr>
            </a:pPr>
            <a:r>
              <a:rPr lang="en-US" dirty="0" smtClean="0">
                <a:solidFill>
                  <a:srgbClr val="000000"/>
                </a:solidFill>
              </a:rPr>
              <a:t>Amplitudes extraction (JANR, DR, SAID)</a:t>
            </a:r>
          </a:p>
        </p:txBody>
      </p:sp>
      <p:sp>
        <p:nvSpPr>
          <p:cNvPr id="11"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22</a:t>
            </a:fld>
            <a:endParaRPr lang="en-US"/>
          </a:p>
        </p:txBody>
      </p:sp>
      <p:pic>
        <p:nvPicPr>
          <p:cNvPr id="8" name="Picture 7" descr="Picture 5.jpg"/>
          <p:cNvPicPr>
            <a:picLocks noChangeAspect="1"/>
          </p:cNvPicPr>
          <p:nvPr/>
        </p:nvPicPr>
        <p:blipFill>
          <a:blip r:embed="rId2"/>
          <a:stretch>
            <a:fillRect/>
          </a:stretch>
        </p:blipFill>
        <p:spPr>
          <a:xfrm>
            <a:off x="3682477" y="1035050"/>
            <a:ext cx="5237927" cy="5080000"/>
          </a:xfrm>
          <a:prstGeom prst="rect">
            <a:avLst/>
          </a:prstGeom>
        </p:spPr>
      </p:pic>
      <p:sp>
        <p:nvSpPr>
          <p:cNvPr id="9" name="TextBox 8"/>
          <p:cNvSpPr txBox="1"/>
          <p:nvPr/>
        </p:nvSpPr>
        <p:spPr>
          <a:xfrm>
            <a:off x="95347" y="1409700"/>
            <a:ext cx="3211135" cy="5262980"/>
          </a:xfrm>
          <a:prstGeom prst="rect">
            <a:avLst/>
          </a:prstGeom>
          <a:noFill/>
        </p:spPr>
        <p:txBody>
          <a:bodyPr wrap="none" rtlCol="0">
            <a:spAutoFit/>
          </a:bodyPr>
          <a:lstStyle/>
          <a:p>
            <a:pPr algn="ctr"/>
            <a:r>
              <a:rPr lang="en-US" sz="2400" dirty="0" smtClean="0">
                <a:solidFill>
                  <a:srgbClr val="000000"/>
                </a:solidFill>
              </a:rPr>
              <a:t>24 </a:t>
            </a:r>
            <a:r>
              <a:rPr lang="en-US" sz="2400" dirty="0" err="1" smtClean="0">
                <a:solidFill>
                  <a:srgbClr val="000000"/>
                </a:solidFill>
                <a:latin typeface="Symbol" charset="2"/>
                <a:cs typeface="Symbol" charset="2"/>
              </a:rPr>
              <a:t>f</a:t>
            </a:r>
            <a:r>
              <a:rPr lang="en-US" sz="2400" dirty="0" smtClean="0">
                <a:solidFill>
                  <a:srgbClr val="000000"/>
                </a:solidFill>
              </a:rPr>
              <a:t> bins</a:t>
            </a:r>
          </a:p>
          <a:p>
            <a:pPr algn="ctr"/>
            <a:r>
              <a:rPr lang="en-US" sz="2400" dirty="0" smtClean="0">
                <a:solidFill>
                  <a:srgbClr val="000000"/>
                </a:solidFill>
              </a:rPr>
              <a:t>200M Generated Events</a:t>
            </a:r>
          </a:p>
          <a:p>
            <a:pPr algn="ctr"/>
            <a:r>
              <a:rPr lang="en-US" sz="2400" dirty="0" smtClean="0">
                <a:solidFill>
                  <a:srgbClr val="000000"/>
                </a:solidFill>
              </a:rPr>
              <a:t>MAID2007</a:t>
            </a:r>
          </a:p>
          <a:p>
            <a:pPr algn="ctr"/>
            <a:r>
              <a:rPr lang="en-US" sz="2400" dirty="0" smtClean="0">
                <a:solidFill>
                  <a:srgbClr val="000000"/>
                </a:solidFill>
              </a:rPr>
              <a:t>AAO_RAD</a:t>
            </a:r>
          </a:p>
          <a:p>
            <a:endParaRPr lang="en-US" sz="2400" dirty="0" smtClean="0">
              <a:solidFill>
                <a:srgbClr val="0000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00FF00"/>
              </a:buClr>
              <a:buFont typeface="Wingdings" charset="2"/>
              <a:buChar char="ü"/>
            </a:pPr>
            <a:r>
              <a:rPr lang="en-US" dirty="0" smtClean="0">
                <a:solidFill>
                  <a:srgbClr val="000000"/>
                </a:solidFill>
              </a:rPr>
              <a:t> Timing Resolution Match</a:t>
            </a:r>
          </a:p>
          <a:p>
            <a:pPr>
              <a:buClr>
                <a:srgbClr val="00FF00"/>
              </a:buClr>
              <a:buFont typeface="Wingdings" charset="2"/>
              <a:buChar char="ü"/>
            </a:pPr>
            <a:r>
              <a:rPr lang="en-US" dirty="0" smtClean="0">
                <a:solidFill>
                  <a:srgbClr val="000000"/>
                </a:solidFill>
              </a:rPr>
              <a:t> Momentum Resolution Match</a:t>
            </a:r>
          </a:p>
          <a:p>
            <a:pPr>
              <a:buClr>
                <a:srgbClr val="00FF00"/>
              </a:buClr>
              <a:buFont typeface="Wingdings" charset="2"/>
              <a:buChar char="ü"/>
            </a:pPr>
            <a:r>
              <a:rPr lang="en-US" dirty="0" smtClean="0">
                <a:solidFill>
                  <a:srgbClr val="000000"/>
                </a:solidFill>
              </a:rPr>
              <a:t> Drift Chamber Efficiencies</a:t>
            </a:r>
          </a:p>
          <a:p>
            <a:pPr>
              <a:buClr>
                <a:srgbClr val="00FF00"/>
              </a:buClr>
              <a:buFont typeface="Wingdings" charset="2"/>
              <a:buChar char="ü"/>
            </a:pPr>
            <a:r>
              <a:rPr lang="en-US" dirty="0" smtClean="0">
                <a:solidFill>
                  <a:srgbClr val="000000"/>
                </a:solidFill>
                <a:latin typeface="Symbol" charset="2"/>
                <a:cs typeface="Symbol" charset="2"/>
              </a:rPr>
              <a:t> p</a:t>
            </a:r>
            <a:r>
              <a:rPr lang="en-US" baseline="30000" dirty="0" smtClean="0">
                <a:solidFill>
                  <a:srgbClr val="000000"/>
                </a:solidFill>
              </a:rPr>
              <a:t>0</a:t>
            </a:r>
            <a:r>
              <a:rPr lang="en-US" dirty="0" smtClean="0">
                <a:solidFill>
                  <a:srgbClr val="000000"/>
                </a:solidFill>
              </a:rPr>
              <a:t> selection</a:t>
            </a:r>
          </a:p>
          <a:p>
            <a:endParaRPr lang="en-US" dirty="0" smtClean="0"/>
          </a:p>
          <a:p>
            <a:endParaRPr lang="en-US" dirty="0" smtClean="0"/>
          </a:p>
          <a:p>
            <a:endParaRPr lang="en-US" dirty="0"/>
          </a:p>
        </p:txBody>
      </p:sp>
      <p:sp>
        <p:nvSpPr>
          <p:cNvPr id="11"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23</a:t>
            </a:fld>
            <a:endParaRPr lang="en-US"/>
          </a:p>
        </p:txBody>
      </p:sp>
      <p:pic>
        <p:nvPicPr>
          <p:cNvPr id="8" name="Picture 7" descr="Picture 5.jpg"/>
          <p:cNvPicPr>
            <a:picLocks noChangeAspect="1"/>
          </p:cNvPicPr>
          <p:nvPr/>
        </p:nvPicPr>
        <p:blipFill>
          <a:blip r:embed="rId2"/>
          <a:stretch>
            <a:fillRect/>
          </a:stretch>
        </p:blipFill>
        <p:spPr>
          <a:xfrm>
            <a:off x="3682477" y="1035050"/>
            <a:ext cx="5237927" cy="5080000"/>
          </a:xfrm>
          <a:prstGeom prst="rect">
            <a:avLst/>
          </a:prstGeom>
        </p:spPr>
      </p:pic>
      <p:sp>
        <p:nvSpPr>
          <p:cNvPr id="11"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
        <p:nvSpPr>
          <p:cNvPr id="10" name="TextBox 9"/>
          <p:cNvSpPr txBox="1"/>
          <p:nvPr/>
        </p:nvSpPr>
        <p:spPr>
          <a:xfrm>
            <a:off x="95347" y="1409700"/>
            <a:ext cx="3211135" cy="5262980"/>
          </a:xfrm>
          <a:prstGeom prst="rect">
            <a:avLst/>
          </a:prstGeom>
          <a:noFill/>
        </p:spPr>
        <p:txBody>
          <a:bodyPr wrap="none" rtlCol="0">
            <a:spAutoFit/>
          </a:bodyPr>
          <a:lstStyle/>
          <a:p>
            <a:pPr algn="ctr"/>
            <a:r>
              <a:rPr lang="en-US" sz="2400" dirty="0" smtClean="0">
                <a:solidFill>
                  <a:srgbClr val="000000"/>
                </a:solidFill>
              </a:rPr>
              <a:t>96 </a:t>
            </a:r>
            <a:r>
              <a:rPr lang="en-US" sz="2400" dirty="0" err="1" smtClean="0">
                <a:solidFill>
                  <a:srgbClr val="000000"/>
                </a:solidFill>
                <a:latin typeface="Symbol" charset="2"/>
                <a:cs typeface="Symbol" charset="2"/>
              </a:rPr>
              <a:t>f</a:t>
            </a:r>
            <a:r>
              <a:rPr lang="en-US" sz="2400" dirty="0" smtClean="0">
                <a:solidFill>
                  <a:srgbClr val="000000"/>
                </a:solidFill>
              </a:rPr>
              <a:t> bins</a:t>
            </a:r>
          </a:p>
          <a:p>
            <a:pPr algn="ctr"/>
            <a:r>
              <a:rPr lang="en-US" sz="2400" dirty="0" smtClean="0">
                <a:solidFill>
                  <a:srgbClr val="000000"/>
                </a:solidFill>
              </a:rPr>
              <a:t>200M Generated Events</a:t>
            </a:r>
          </a:p>
          <a:p>
            <a:pPr algn="ctr"/>
            <a:r>
              <a:rPr lang="en-US" sz="2400" dirty="0" smtClean="0">
                <a:solidFill>
                  <a:srgbClr val="000000"/>
                </a:solidFill>
              </a:rPr>
              <a:t>MAID2007</a:t>
            </a:r>
          </a:p>
          <a:p>
            <a:pPr algn="ctr"/>
            <a:r>
              <a:rPr lang="en-US" sz="2400" dirty="0" smtClean="0">
                <a:solidFill>
                  <a:srgbClr val="000000"/>
                </a:solidFill>
              </a:rPr>
              <a:t>AAO_RAD</a:t>
            </a:r>
          </a:p>
          <a:p>
            <a:endParaRPr lang="en-US" sz="2400" dirty="0" smtClean="0">
              <a:solidFill>
                <a:srgbClr val="0000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00FF00"/>
              </a:buClr>
              <a:buFont typeface="Wingdings" charset="2"/>
              <a:buChar char="ü"/>
            </a:pPr>
            <a:r>
              <a:rPr lang="en-US" dirty="0" smtClean="0">
                <a:solidFill>
                  <a:srgbClr val="000000"/>
                </a:solidFill>
              </a:rPr>
              <a:t> Timing Resolution Match</a:t>
            </a:r>
          </a:p>
          <a:p>
            <a:pPr>
              <a:buClr>
                <a:srgbClr val="00FF00"/>
              </a:buClr>
              <a:buFont typeface="Wingdings" charset="2"/>
              <a:buChar char="ü"/>
            </a:pPr>
            <a:r>
              <a:rPr lang="en-US" dirty="0" smtClean="0">
                <a:solidFill>
                  <a:srgbClr val="000000"/>
                </a:solidFill>
              </a:rPr>
              <a:t> Momentum Resolution Match</a:t>
            </a:r>
          </a:p>
          <a:p>
            <a:pPr>
              <a:buClr>
                <a:srgbClr val="00FF00"/>
              </a:buClr>
              <a:buFont typeface="Wingdings" charset="2"/>
              <a:buChar char="ü"/>
            </a:pPr>
            <a:r>
              <a:rPr lang="en-US" dirty="0" smtClean="0">
                <a:solidFill>
                  <a:srgbClr val="000000"/>
                </a:solidFill>
              </a:rPr>
              <a:t> Drift Chamber Efficiencies</a:t>
            </a:r>
          </a:p>
          <a:p>
            <a:pPr>
              <a:buClr>
                <a:srgbClr val="00FF00"/>
              </a:buClr>
              <a:buFont typeface="Wingdings" charset="2"/>
              <a:buChar char="ü"/>
            </a:pPr>
            <a:r>
              <a:rPr lang="en-US" dirty="0" smtClean="0">
                <a:solidFill>
                  <a:srgbClr val="000000"/>
                </a:solidFill>
                <a:latin typeface="Symbol" charset="2"/>
                <a:cs typeface="Symbol" charset="2"/>
              </a:rPr>
              <a:t> p</a:t>
            </a:r>
            <a:r>
              <a:rPr lang="en-US" baseline="30000" dirty="0" smtClean="0">
                <a:solidFill>
                  <a:srgbClr val="000000"/>
                </a:solidFill>
              </a:rPr>
              <a:t>0</a:t>
            </a:r>
            <a:r>
              <a:rPr lang="en-US" dirty="0" smtClean="0">
                <a:solidFill>
                  <a:srgbClr val="000000"/>
                </a:solidFill>
              </a:rPr>
              <a:t> selection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24</a:t>
            </a:fld>
            <a:endParaRPr lang="en-US"/>
          </a:p>
        </p:txBody>
      </p:sp>
      <p:sp>
        <p:nvSpPr>
          <p:cNvPr id="9"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What about </a:t>
            </a:r>
            <a:r>
              <a:rPr lang="en-US" dirty="0" err="1" smtClean="0">
                <a:solidFill>
                  <a:schemeClr val="bg1"/>
                </a:solidFill>
                <a:latin typeface="Symbol" charset="2"/>
                <a:cs typeface="Symbol" charset="2"/>
              </a:rPr>
              <a:t>h</a:t>
            </a:r>
            <a:r>
              <a:rPr lang="en-US" dirty="0" smtClean="0">
                <a:solidFill>
                  <a:schemeClr val="bg1"/>
                </a:solidFill>
                <a:latin typeface="Symbol" charset="2"/>
                <a:cs typeface="Symbol" charset="2"/>
              </a:rPr>
              <a:t>?</a:t>
            </a:r>
          </a:p>
        </p:txBody>
      </p:sp>
      <p:graphicFrame>
        <p:nvGraphicFramePr>
          <p:cNvPr id="10" name="Object 4"/>
          <p:cNvGraphicFramePr>
            <a:graphicFrameLocks noChangeAspect="1"/>
          </p:cNvGraphicFramePr>
          <p:nvPr/>
        </p:nvGraphicFramePr>
        <p:xfrm>
          <a:off x="4514850" y="3321050"/>
          <a:ext cx="114300" cy="215900"/>
        </p:xfrm>
        <a:graphic>
          <a:graphicData uri="http://schemas.openxmlformats.org/presentationml/2006/ole">
            <p:oleObj spid="_x0000_s283650" name="Equation" r:id="rId3" imgW="114120" imgH="215640" progId="Equation.3">
              <p:embed/>
            </p:oleObj>
          </a:graphicData>
        </a:graphic>
      </p:graphicFrame>
      <p:pic>
        <p:nvPicPr>
          <p:cNvPr id="11" name="Picture 10" descr="c1.gif"/>
          <p:cNvPicPr>
            <a:picLocks noChangeAspect="1"/>
          </p:cNvPicPr>
          <p:nvPr/>
        </p:nvPicPr>
        <p:blipFill>
          <a:blip r:embed="rId4"/>
          <a:stretch>
            <a:fillRect/>
          </a:stretch>
        </p:blipFill>
        <p:spPr>
          <a:xfrm>
            <a:off x="1670265" y="1530350"/>
            <a:ext cx="5917769" cy="4013200"/>
          </a:xfrm>
          <a:prstGeom prst="rect">
            <a:avLst/>
          </a:prstGeom>
        </p:spPr>
      </p:pic>
      <p:sp>
        <p:nvSpPr>
          <p:cNvPr id="12" name="TextBox 11"/>
          <p:cNvSpPr txBox="1"/>
          <p:nvPr/>
        </p:nvSpPr>
        <p:spPr>
          <a:xfrm>
            <a:off x="3123857" y="5543550"/>
            <a:ext cx="3140578" cy="400110"/>
          </a:xfrm>
          <a:prstGeom prst="rect">
            <a:avLst/>
          </a:prstGeom>
          <a:noFill/>
        </p:spPr>
        <p:txBody>
          <a:bodyPr wrap="none" rtlCol="0">
            <a:spAutoFit/>
          </a:bodyPr>
          <a:lstStyle/>
          <a:p>
            <a:r>
              <a:rPr lang="en-US" sz="2000" dirty="0" err="1" smtClean="0">
                <a:solidFill>
                  <a:srgbClr val="000000"/>
                </a:solidFill>
              </a:rPr>
              <a:t>eP</a:t>
            </a:r>
            <a:r>
              <a:rPr lang="en-US" sz="2000" dirty="0" smtClean="0">
                <a:solidFill>
                  <a:srgbClr val="000000"/>
                </a:solidFill>
              </a:rPr>
              <a:t>   missing mass</a:t>
            </a:r>
            <a:r>
              <a:rPr lang="en-US" sz="2000" baseline="30000" dirty="0" smtClean="0">
                <a:solidFill>
                  <a:srgbClr val="000000"/>
                </a:solidFill>
              </a:rPr>
              <a:t>2</a:t>
            </a:r>
            <a:r>
              <a:rPr lang="en-US" sz="2000" dirty="0" smtClean="0">
                <a:solidFill>
                  <a:srgbClr val="000000"/>
                </a:solidFill>
              </a:rPr>
              <a:t>      [GeV</a:t>
            </a:r>
            <a:r>
              <a:rPr lang="en-US" sz="2000" baseline="30000" dirty="0" smtClean="0">
                <a:solidFill>
                  <a:srgbClr val="000000"/>
                </a:solidFill>
              </a:rPr>
              <a:t>2</a:t>
            </a:r>
            <a:r>
              <a:rPr lang="en-US" sz="2000" dirty="0" smtClean="0">
                <a:solidFill>
                  <a:srgbClr val="000000"/>
                </a:solidFill>
              </a:rPr>
              <a:t>]</a:t>
            </a:r>
            <a:endParaRPr lang="en-US" sz="2000" dirty="0">
              <a:solidFill>
                <a:srgbClr val="000000"/>
              </a:solidFill>
            </a:endParaRPr>
          </a:p>
        </p:txBody>
      </p:sp>
      <p:grpSp>
        <p:nvGrpSpPr>
          <p:cNvPr id="2" name="Group 13"/>
          <p:cNvGrpSpPr/>
          <p:nvPr/>
        </p:nvGrpSpPr>
        <p:grpSpPr>
          <a:xfrm>
            <a:off x="2247575" y="2096071"/>
            <a:ext cx="1288257" cy="3054674"/>
            <a:chOff x="2247575" y="2096071"/>
            <a:chExt cx="1288257" cy="3054674"/>
          </a:xfrm>
        </p:grpSpPr>
        <p:sp>
          <p:nvSpPr>
            <p:cNvPr id="15" name="Freeform 14"/>
            <p:cNvSpPr/>
            <p:nvPr/>
          </p:nvSpPr>
          <p:spPr>
            <a:xfrm>
              <a:off x="2247575" y="2096071"/>
              <a:ext cx="849240" cy="3054674"/>
            </a:xfrm>
            <a:custGeom>
              <a:avLst/>
              <a:gdLst>
                <a:gd name="connsiteX0" fmla="*/ 0 w 849240"/>
                <a:gd name="connsiteY0" fmla="*/ 3024435 h 3054674"/>
                <a:gd name="connsiteX1" fmla="*/ 90709 w 849240"/>
                <a:gd name="connsiteY1" fmla="*/ 2984116 h 3054674"/>
                <a:gd name="connsiteX2" fmla="*/ 120945 w 849240"/>
                <a:gd name="connsiteY2" fmla="*/ 2974036 h 3054674"/>
                <a:gd name="connsiteX3" fmla="*/ 151182 w 849240"/>
                <a:gd name="connsiteY3" fmla="*/ 2963956 h 3054674"/>
                <a:gd name="connsiteX4" fmla="*/ 181418 w 849240"/>
                <a:gd name="connsiteY4" fmla="*/ 2943797 h 3054674"/>
                <a:gd name="connsiteX5" fmla="*/ 221733 w 849240"/>
                <a:gd name="connsiteY5" fmla="*/ 2893398 h 3054674"/>
                <a:gd name="connsiteX6" fmla="*/ 272127 w 849240"/>
                <a:gd name="connsiteY6" fmla="*/ 2853079 h 3054674"/>
                <a:gd name="connsiteX7" fmla="*/ 312443 w 849240"/>
                <a:gd name="connsiteY7" fmla="*/ 2762361 h 3054674"/>
                <a:gd name="connsiteX8" fmla="*/ 342679 w 849240"/>
                <a:gd name="connsiteY8" fmla="*/ 2701883 h 3054674"/>
                <a:gd name="connsiteX9" fmla="*/ 362837 w 849240"/>
                <a:gd name="connsiteY9" fmla="*/ 2641405 h 3054674"/>
                <a:gd name="connsiteX10" fmla="*/ 372915 w 849240"/>
                <a:gd name="connsiteY10" fmla="*/ 2530528 h 3054674"/>
                <a:gd name="connsiteX11" fmla="*/ 382994 w 849240"/>
                <a:gd name="connsiteY11" fmla="*/ 2490209 h 3054674"/>
                <a:gd name="connsiteX12" fmla="*/ 393073 w 849240"/>
                <a:gd name="connsiteY12" fmla="*/ 2439810 h 3054674"/>
                <a:gd name="connsiteX13" fmla="*/ 403152 w 849240"/>
                <a:gd name="connsiteY13" fmla="*/ 2218056 h 3054674"/>
                <a:gd name="connsiteX14" fmla="*/ 413231 w 849240"/>
                <a:gd name="connsiteY14" fmla="*/ 2187817 h 3054674"/>
                <a:gd name="connsiteX15" fmla="*/ 433388 w 849240"/>
                <a:gd name="connsiteY15" fmla="*/ 1885424 h 3054674"/>
                <a:gd name="connsiteX16" fmla="*/ 433388 w 849240"/>
                <a:gd name="connsiteY16" fmla="*/ 1633431 h 3054674"/>
                <a:gd name="connsiteX17" fmla="*/ 453546 w 849240"/>
                <a:gd name="connsiteY17" fmla="*/ 1421757 h 3054674"/>
                <a:gd name="connsiteX18" fmla="*/ 463625 w 849240"/>
                <a:gd name="connsiteY18" fmla="*/ 1048806 h 3054674"/>
                <a:gd name="connsiteX19" fmla="*/ 473704 w 849240"/>
                <a:gd name="connsiteY19" fmla="*/ 907690 h 3054674"/>
                <a:gd name="connsiteX20" fmla="*/ 493861 w 849240"/>
                <a:gd name="connsiteY20" fmla="*/ 837132 h 3054674"/>
                <a:gd name="connsiteX21" fmla="*/ 483782 w 849240"/>
                <a:gd name="connsiteY21" fmla="*/ 514580 h 3054674"/>
                <a:gd name="connsiteX22" fmla="*/ 493861 w 849240"/>
                <a:gd name="connsiteY22" fmla="*/ 484341 h 3054674"/>
                <a:gd name="connsiteX23" fmla="*/ 503940 w 849240"/>
                <a:gd name="connsiteY23" fmla="*/ 403703 h 3054674"/>
                <a:gd name="connsiteX24" fmla="*/ 514019 w 849240"/>
                <a:gd name="connsiteY24" fmla="*/ 363384 h 3054674"/>
                <a:gd name="connsiteX25" fmla="*/ 524098 w 849240"/>
                <a:gd name="connsiteY25" fmla="*/ 302906 h 3054674"/>
                <a:gd name="connsiteX26" fmla="*/ 534176 w 849240"/>
                <a:gd name="connsiteY26" fmla="*/ 10594 h 3054674"/>
                <a:gd name="connsiteX27" fmla="*/ 544255 w 849240"/>
                <a:gd name="connsiteY27" fmla="*/ 40833 h 3054674"/>
                <a:gd name="connsiteX28" fmla="*/ 554334 w 849240"/>
                <a:gd name="connsiteY28" fmla="*/ 141630 h 3054674"/>
                <a:gd name="connsiteX29" fmla="*/ 564413 w 849240"/>
                <a:gd name="connsiteY29" fmla="*/ 353305 h 3054674"/>
                <a:gd name="connsiteX30" fmla="*/ 584570 w 849240"/>
                <a:gd name="connsiteY30" fmla="*/ 413783 h 3054674"/>
                <a:gd name="connsiteX31" fmla="*/ 594649 w 849240"/>
                <a:gd name="connsiteY31" fmla="*/ 937929 h 3054674"/>
                <a:gd name="connsiteX32" fmla="*/ 604728 w 849240"/>
                <a:gd name="connsiteY32" fmla="*/ 968169 h 3054674"/>
                <a:gd name="connsiteX33" fmla="*/ 594649 w 849240"/>
                <a:gd name="connsiteY33" fmla="*/ 1149604 h 3054674"/>
                <a:gd name="connsiteX34" fmla="*/ 604728 w 849240"/>
                <a:gd name="connsiteY34" fmla="*/ 1230242 h 3054674"/>
                <a:gd name="connsiteX35" fmla="*/ 634965 w 849240"/>
                <a:gd name="connsiteY35" fmla="*/ 1492315 h 3054674"/>
                <a:gd name="connsiteX36" fmla="*/ 624886 w 849240"/>
                <a:gd name="connsiteY36" fmla="*/ 1734228 h 3054674"/>
                <a:gd name="connsiteX37" fmla="*/ 614807 w 849240"/>
                <a:gd name="connsiteY37" fmla="*/ 1794707 h 3054674"/>
                <a:gd name="connsiteX38" fmla="*/ 645043 w 849240"/>
                <a:gd name="connsiteY38" fmla="*/ 1865265 h 3054674"/>
                <a:gd name="connsiteX39" fmla="*/ 655122 w 849240"/>
                <a:gd name="connsiteY39" fmla="*/ 1986222 h 3054674"/>
                <a:gd name="connsiteX40" fmla="*/ 665201 w 849240"/>
                <a:gd name="connsiteY40" fmla="*/ 2177737 h 3054674"/>
                <a:gd name="connsiteX41" fmla="*/ 685359 w 849240"/>
                <a:gd name="connsiteY41" fmla="*/ 2258375 h 3054674"/>
                <a:gd name="connsiteX42" fmla="*/ 695437 w 849240"/>
                <a:gd name="connsiteY42" fmla="*/ 2308773 h 3054674"/>
                <a:gd name="connsiteX43" fmla="*/ 705516 w 849240"/>
                <a:gd name="connsiteY43" fmla="*/ 2379332 h 3054674"/>
                <a:gd name="connsiteX44" fmla="*/ 715595 w 849240"/>
                <a:gd name="connsiteY44" fmla="*/ 2409571 h 3054674"/>
                <a:gd name="connsiteX45" fmla="*/ 725674 w 849240"/>
                <a:gd name="connsiteY45" fmla="*/ 2470049 h 3054674"/>
                <a:gd name="connsiteX46" fmla="*/ 745831 w 849240"/>
                <a:gd name="connsiteY46" fmla="*/ 2490209 h 3054674"/>
                <a:gd name="connsiteX47" fmla="*/ 765989 w 849240"/>
                <a:gd name="connsiteY47" fmla="*/ 2530528 h 3054674"/>
                <a:gd name="connsiteX48" fmla="*/ 776068 w 849240"/>
                <a:gd name="connsiteY48" fmla="*/ 2560767 h 3054674"/>
                <a:gd name="connsiteX49" fmla="*/ 806304 w 849240"/>
                <a:gd name="connsiteY49" fmla="*/ 2570847 h 3054674"/>
                <a:gd name="connsiteX50" fmla="*/ 816383 w 849240"/>
                <a:gd name="connsiteY50" fmla="*/ 2701883 h 3054674"/>
                <a:gd name="connsiteX51" fmla="*/ 826462 w 849240"/>
                <a:gd name="connsiteY51" fmla="*/ 3054674 h 30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9240" h="3054674">
                  <a:moveTo>
                    <a:pt x="0" y="3024435"/>
                  </a:moveTo>
                  <a:cubicBezTo>
                    <a:pt x="47916" y="2992487"/>
                    <a:pt x="18743" y="3008107"/>
                    <a:pt x="90709" y="2984116"/>
                  </a:cubicBezTo>
                  <a:lnTo>
                    <a:pt x="120945" y="2974036"/>
                  </a:lnTo>
                  <a:cubicBezTo>
                    <a:pt x="131024" y="2970676"/>
                    <a:pt x="142342" y="2969850"/>
                    <a:pt x="151182" y="2963956"/>
                  </a:cubicBezTo>
                  <a:lnTo>
                    <a:pt x="181418" y="2943797"/>
                  </a:lnTo>
                  <a:cubicBezTo>
                    <a:pt x="196382" y="2921349"/>
                    <a:pt x="201220" y="2909810"/>
                    <a:pt x="221733" y="2893398"/>
                  </a:cubicBezTo>
                  <a:cubicBezTo>
                    <a:pt x="250844" y="2870107"/>
                    <a:pt x="250491" y="2880127"/>
                    <a:pt x="272127" y="2853079"/>
                  </a:cubicBezTo>
                  <a:cubicBezTo>
                    <a:pt x="299509" y="2818848"/>
                    <a:pt x="296459" y="2810318"/>
                    <a:pt x="312443" y="2762361"/>
                  </a:cubicBezTo>
                  <a:cubicBezTo>
                    <a:pt x="349199" y="2652081"/>
                    <a:pt x="290578" y="2819119"/>
                    <a:pt x="342679" y="2701883"/>
                  </a:cubicBezTo>
                  <a:cubicBezTo>
                    <a:pt x="351309" y="2682465"/>
                    <a:pt x="362837" y="2641405"/>
                    <a:pt x="362837" y="2641405"/>
                  </a:cubicBezTo>
                  <a:cubicBezTo>
                    <a:pt x="366196" y="2604446"/>
                    <a:pt x="368011" y="2567314"/>
                    <a:pt x="372915" y="2530528"/>
                  </a:cubicBezTo>
                  <a:cubicBezTo>
                    <a:pt x="374746" y="2516796"/>
                    <a:pt x="379989" y="2503732"/>
                    <a:pt x="382994" y="2490209"/>
                  </a:cubicBezTo>
                  <a:cubicBezTo>
                    <a:pt x="386710" y="2473485"/>
                    <a:pt x="389713" y="2456610"/>
                    <a:pt x="393073" y="2439810"/>
                  </a:cubicBezTo>
                  <a:cubicBezTo>
                    <a:pt x="396433" y="2365892"/>
                    <a:pt x="397252" y="2291815"/>
                    <a:pt x="403152" y="2218056"/>
                  </a:cubicBezTo>
                  <a:cubicBezTo>
                    <a:pt x="403999" y="2207465"/>
                    <a:pt x="412524" y="2198418"/>
                    <a:pt x="413231" y="2187817"/>
                  </a:cubicBezTo>
                  <a:cubicBezTo>
                    <a:pt x="434176" y="1873622"/>
                    <a:pt x="393382" y="2005465"/>
                    <a:pt x="433388" y="1885424"/>
                  </a:cubicBezTo>
                  <a:cubicBezTo>
                    <a:pt x="415674" y="1584243"/>
                    <a:pt x="419076" y="1819506"/>
                    <a:pt x="433388" y="1633431"/>
                  </a:cubicBezTo>
                  <a:cubicBezTo>
                    <a:pt x="449389" y="1425387"/>
                    <a:pt x="423378" y="1512266"/>
                    <a:pt x="453546" y="1421757"/>
                  </a:cubicBezTo>
                  <a:cubicBezTo>
                    <a:pt x="456906" y="1297440"/>
                    <a:pt x="458752" y="1173073"/>
                    <a:pt x="463625" y="1048806"/>
                  </a:cubicBezTo>
                  <a:cubicBezTo>
                    <a:pt x="465473" y="1001684"/>
                    <a:pt x="467035" y="954375"/>
                    <a:pt x="473704" y="907690"/>
                  </a:cubicBezTo>
                  <a:cubicBezTo>
                    <a:pt x="477163" y="883476"/>
                    <a:pt x="487142" y="860651"/>
                    <a:pt x="493861" y="837132"/>
                  </a:cubicBezTo>
                  <a:cubicBezTo>
                    <a:pt x="470787" y="664054"/>
                    <a:pt x="465493" y="697494"/>
                    <a:pt x="483782" y="514580"/>
                  </a:cubicBezTo>
                  <a:cubicBezTo>
                    <a:pt x="484839" y="504008"/>
                    <a:pt x="490501" y="494421"/>
                    <a:pt x="493861" y="484341"/>
                  </a:cubicBezTo>
                  <a:cubicBezTo>
                    <a:pt x="497221" y="457462"/>
                    <a:pt x="499487" y="430423"/>
                    <a:pt x="503940" y="403703"/>
                  </a:cubicBezTo>
                  <a:cubicBezTo>
                    <a:pt x="506217" y="390038"/>
                    <a:pt x="511302" y="376968"/>
                    <a:pt x="514019" y="363384"/>
                  </a:cubicBezTo>
                  <a:cubicBezTo>
                    <a:pt x="518027" y="343343"/>
                    <a:pt x="520738" y="323065"/>
                    <a:pt x="524098" y="302906"/>
                  </a:cubicBezTo>
                  <a:cubicBezTo>
                    <a:pt x="527457" y="205469"/>
                    <a:pt x="526699" y="107802"/>
                    <a:pt x="534176" y="10594"/>
                  </a:cubicBezTo>
                  <a:cubicBezTo>
                    <a:pt x="534991" y="0"/>
                    <a:pt x="542640" y="30332"/>
                    <a:pt x="544255" y="40833"/>
                  </a:cubicBezTo>
                  <a:cubicBezTo>
                    <a:pt x="549389" y="74207"/>
                    <a:pt x="550974" y="108031"/>
                    <a:pt x="554334" y="141630"/>
                  </a:cubicBezTo>
                  <a:cubicBezTo>
                    <a:pt x="557694" y="212188"/>
                    <a:pt x="556613" y="283099"/>
                    <a:pt x="564413" y="353305"/>
                  </a:cubicBezTo>
                  <a:cubicBezTo>
                    <a:pt x="566759" y="374425"/>
                    <a:pt x="584570" y="413783"/>
                    <a:pt x="584570" y="413783"/>
                  </a:cubicBezTo>
                  <a:cubicBezTo>
                    <a:pt x="587930" y="588498"/>
                    <a:pt x="588299" y="763297"/>
                    <a:pt x="594649" y="937929"/>
                  </a:cubicBezTo>
                  <a:cubicBezTo>
                    <a:pt x="595035" y="948547"/>
                    <a:pt x="604728" y="957544"/>
                    <a:pt x="604728" y="968169"/>
                  </a:cubicBezTo>
                  <a:cubicBezTo>
                    <a:pt x="604728" y="1028741"/>
                    <a:pt x="598009" y="1089126"/>
                    <a:pt x="594649" y="1149604"/>
                  </a:cubicBezTo>
                  <a:cubicBezTo>
                    <a:pt x="598009" y="1176483"/>
                    <a:pt x="603038" y="1203206"/>
                    <a:pt x="604728" y="1230242"/>
                  </a:cubicBezTo>
                  <a:cubicBezTo>
                    <a:pt x="620789" y="1487237"/>
                    <a:pt x="557083" y="1414425"/>
                    <a:pt x="634965" y="1492315"/>
                  </a:cubicBezTo>
                  <a:cubicBezTo>
                    <a:pt x="631605" y="1572953"/>
                    <a:pt x="630254" y="1653699"/>
                    <a:pt x="624886" y="1734228"/>
                  </a:cubicBezTo>
                  <a:cubicBezTo>
                    <a:pt x="623527" y="1754620"/>
                    <a:pt x="614807" y="1774269"/>
                    <a:pt x="614807" y="1794707"/>
                  </a:cubicBezTo>
                  <a:cubicBezTo>
                    <a:pt x="614807" y="1827251"/>
                    <a:pt x="628585" y="1840575"/>
                    <a:pt x="645043" y="1865265"/>
                  </a:cubicBezTo>
                  <a:cubicBezTo>
                    <a:pt x="648403" y="1905584"/>
                    <a:pt x="652517" y="1945847"/>
                    <a:pt x="655122" y="1986222"/>
                  </a:cubicBezTo>
                  <a:cubicBezTo>
                    <a:pt x="659237" y="2050016"/>
                    <a:pt x="659893" y="2114031"/>
                    <a:pt x="665201" y="2177737"/>
                  </a:cubicBezTo>
                  <a:cubicBezTo>
                    <a:pt x="669845" y="2233472"/>
                    <a:pt x="674525" y="2215035"/>
                    <a:pt x="685359" y="2258375"/>
                  </a:cubicBezTo>
                  <a:cubicBezTo>
                    <a:pt x="689514" y="2274996"/>
                    <a:pt x="692621" y="2291874"/>
                    <a:pt x="695437" y="2308773"/>
                  </a:cubicBezTo>
                  <a:cubicBezTo>
                    <a:pt x="699342" y="2332208"/>
                    <a:pt x="700857" y="2356035"/>
                    <a:pt x="705516" y="2379332"/>
                  </a:cubicBezTo>
                  <a:cubicBezTo>
                    <a:pt x="707600" y="2389751"/>
                    <a:pt x="713290" y="2399199"/>
                    <a:pt x="715595" y="2409571"/>
                  </a:cubicBezTo>
                  <a:cubicBezTo>
                    <a:pt x="720028" y="2429522"/>
                    <a:pt x="718499" y="2450913"/>
                    <a:pt x="725674" y="2470049"/>
                  </a:cubicBezTo>
                  <a:cubicBezTo>
                    <a:pt x="729010" y="2478947"/>
                    <a:pt x="740560" y="2482302"/>
                    <a:pt x="745831" y="2490209"/>
                  </a:cubicBezTo>
                  <a:cubicBezTo>
                    <a:pt x="754165" y="2502712"/>
                    <a:pt x="760070" y="2516717"/>
                    <a:pt x="765989" y="2530528"/>
                  </a:cubicBezTo>
                  <a:cubicBezTo>
                    <a:pt x="770174" y="2540294"/>
                    <a:pt x="768555" y="2553254"/>
                    <a:pt x="776068" y="2560767"/>
                  </a:cubicBezTo>
                  <a:cubicBezTo>
                    <a:pt x="783580" y="2568280"/>
                    <a:pt x="796225" y="2567487"/>
                    <a:pt x="806304" y="2570847"/>
                  </a:cubicBezTo>
                  <a:cubicBezTo>
                    <a:pt x="849240" y="2635255"/>
                    <a:pt x="816383" y="2572105"/>
                    <a:pt x="816383" y="2701883"/>
                  </a:cubicBezTo>
                  <a:cubicBezTo>
                    <a:pt x="816383" y="2819528"/>
                    <a:pt x="826462" y="3054674"/>
                    <a:pt x="826462" y="3054674"/>
                  </a:cubicBezTo>
                </a:path>
              </a:pathLst>
            </a:custGeom>
            <a:solidFill>
              <a:srgbClr val="FF0000"/>
            </a:solidFill>
            <a:ln w="9525"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3017741" y="2096071"/>
              <a:ext cx="518091" cy="523220"/>
            </a:xfrm>
            <a:prstGeom prst="rect">
              <a:avLst/>
            </a:prstGeom>
            <a:noFill/>
          </p:spPr>
          <p:txBody>
            <a:bodyPr wrap="none" rtlCol="0">
              <a:spAutoFit/>
            </a:bodyPr>
            <a:lstStyle/>
            <a:p>
              <a:r>
                <a:rPr lang="en-US" sz="2800" b="1" dirty="0" smtClean="0">
                  <a:solidFill>
                    <a:srgbClr val="FF0000"/>
                  </a:solidFill>
                  <a:latin typeface="Symbol" charset="2"/>
                  <a:cs typeface="Symbol" charset="2"/>
                </a:rPr>
                <a:t>p</a:t>
              </a:r>
              <a:r>
                <a:rPr lang="en-US" sz="2800" b="1" baseline="30000" dirty="0" smtClean="0">
                  <a:solidFill>
                    <a:srgbClr val="FF0000"/>
                  </a:solidFill>
                </a:rPr>
                <a:t>0</a:t>
              </a:r>
              <a:endParaRPr lang="en-US" sz="2800" b="1" baseline="30000" dirty="0">
                <a:solidFill>
                  <a:srgbClr val="FF0000"/>
                </a:solidFill>
              </a:endParaRPr>
            </a:p>
          </p:txBody>
        </p:sp>
      </p:grpSp>
      <p:grpSp>
        <p:nvGrpSpPr>
          <p:cNvPr id="3" name="Group 16"/>
          <p:cNvGrpSpPr/>
          <p:nvPr/>
        </p:nvGrpSpPr>
        <p:grpSpPr>
          <a:xfrm>
            <a:off x="3894904" y="3275340"/>
            <a:ext cx="1021143" cy="1855245"/>
            <a:chOff x="3894904" y="3275340"/>
            <a:chExt cx="1021143" cy="1855245"/>
          </a:xfrm>
        </p:grpSpPr>
        <p:sp>
          <p:nvSpPr>
            <p:cNvPr id="18" name="Freeform 17"/>
            <p:cNvSpPr/>
            <p:nvPr/>
          </p:nvSpPr>
          <p:spPr>
            <a:xfrm>
              <a:off x="3894904" y="3648864"/>
              <a:ext cx="886538" cy="1481721"/>
            </a:xfrm>
            <a:custGeom>
              <a:avLst/>
              <a:gdLst>
                <a:gd name="connsiteX0" fmla="*/ 25753 w 886538"/>
                <a:gd name="connsiteY0" fmla="*/ 1481721 h 1481721"/>
                <a:gd name="connsiteX1" fmla="*/ 35832 w 886538"/>
                <a:gd name="connsiteY1" fmla="*/ 856778 h 1481721"/>
                <a:gd name="connsiteX2" fmla="*/ 136620 w 886538"/>
                <a:gd name="connsiteY2" fmla="*/ 846698 h 1481721"/>
                <a:gd name="connsiteX3" fmla="*/ 197093 w 886538"/>
                <a:gd name="connsiteY3" fmla="*/ 806379 h 1481721"/>
                <a:gd name="connsiteX4" fmla="*/ 227329 w 886538"/>
                <a:gd name="connsiteY4" fmla="*/ 786220 h 1481721"/>
                <a:gd name="connsiteX5" fmla="*/ 257566 w 886538"/>
                <a:gd name="connsiteY5" fmla="*/ 695502 h 1481721"/>
                <a:gd name="connsiteX6" fmla="*/ 267644 w 886538"/>
                <a:gd name="connsiteY6" fmla="*/ 665263 h 1481721"/>
                <a:gd name="connsiteX7" fmla="*/ 277723 w 886538"/>
                <a:gd name="connsiteY7" fmla="*/ 604784 h 1481721"/>
                <a:gd name="connsiteX8" fmla="*/ 287802 w 886538"/>
                <a:gd name="connsiteY8" fmla="*/ 554386 h 1481721"/>
                <a:gd name="connsiteX9" fmla="*/ 297881 w 886538"/>
                <a:gd name="connsiteY9" fmla="*/ 483828 h 1481721"/>
                <a:gd name="connsiteX10" fmla="*/ 307960 w 886538"/>
                <a:gd name="connsiteY10" fmla="*/ 423349 h 1481721"/>
                <a:gd name="connsiteX11" fmla="*/ 328117 w 886538"/>
                <a:gd name="connsiteY11" fmla="*/ 362871 h 1481721"/>
                <a:gd name="connsiteX12" fmla="*/ 338196 w 886538"/>
                <a:gd name="connsiteY12" fmla="*/ 201595 h 1481721"/>
                <a:gd name="connsiteX13" fmla="*/ 348275 w 886538"/>
                <a:gd name="connsiteY13" fmla="*/ 171356 h 1481721"/>
                <a:gd name="connsiteX14" fmla="*/ 358354 w 886538"/>
                <a:gd name="connsiteY14" fmla="*/ 90718 h 1481721"/>
                <a:gd name="connsiteX15" fmla="*/ 378511 w 886538"/>
                <a:gd name="connsiteY15" fmla="*/ 30239 h 1481721"/>
                <a:gd name="connsiteX16" fmla="*/ 388590 w 886538"/>
                <a:gd name="connsiteY16" fmla="*/ 0 h 1481721"/>
                <a:gd name="connsiteX17" fmla="*/ 418827 w 886538"/>
                <a:gd name="connsiteY17" fmla="*/ 10080 h 1481721"/>
                <a:gd name="connsiteX18" fmla="*/ 428905 w 886538"/>
                <a:gd name="connsiteY18" fmla="*/ 80638 h 1481721"/>
                <a:gd name="connsiteX19" fmla="*/ 449063 w 886538"/>
                <a:gd name="connsiteY19" fmla="*/ 151196 h 1481721"/>
                <a:gd name="connsiteX20" fmla="*/ 459142 w 886538"/>
                <a:gd name="connsiteY20" fmla="*/ 372950 h 1481721"/>
                <a:gd name="connsiteX21" fmla="*/ 479299 w 886538"/>
                <a:gd name="connsiteY21" fmla="*/ 433429 h 1481721"/>
                <a:gd name="connsiteX22" fmla="*/ 489378 w 886538"/>
                <a:gd name="connsiteY22" fmla="*/ 534226 h 1481721"/>
                <a:gd name="connsiteX23" fmla="*/ 509536 w 886538"/>
                <a:gd name="connsiteY23" fmla="*/ 604784 h 1481721"/>
                <a:gd name="connsiteX24" fmla="*/ 539772 w 886538"/>
                <a:gd name="connsiteY24" fmla="*/ 705582 h 1481721"/>
                <a:gd name="connsiteX25" fmla="*/ 559930 w 886538"/>
                <a:gd name="connsiteY25" fmla="*/ 745901 h 1481721"/>
                <a:gd name="connsiteX26" fmla="*/ 580087 w 886538"/>
                <a:gd name="connsiteY26" fmla="*/ 776140 h 1481721"/>
                <a:gd name="connsiteX27" fmla="*/ 620403 w 886538"/>
                <a:gd name="connsiteY27" fmla="*/ 856778 h 1481721"/>
                <a:gd name="connsiteX28" fmla="*/ 650639 w 886538"/>
                <a:gd name="connsiteY28" fmla="*/ 866857 h 1481721"/>
                <a:gd name="connsiteX29" fmla="*/ 680876 w 886538"/>
                <a:gd name="connsiteY29" fmla="*/ 887017 h 1481721"/>
                <a:gd name="connsiteX30" fmla="*/ 751427 w 886538"/>
                <a:gd name="connsiteY30" fmla="*/ 907176 h 1481721"/>
                <a:gd name="connsiteX31" fmla="*/ 781664 w 886538"/>
                <a:gd name="connsiteY31" fmla="*/ 917256 h 1481721"/>
                <a:gd name="connsiteX32" fmla="*/ 801821 w 886538"/>
                <a:gd name="connsiteY32" fmla="*/ 937416 h 1481721"/>
                <a:gd name="connsiteX33" fmla="*/ 842137 w 886538"/>
                <a:gd name="connsiteY33" fmla="*/ 947495 h 1481721"/>
                <a:gd name="connsiteX34" fmla="*/ 872373 w 886538"/>
                <a:gd name="connsiteY34" fmla="*/ 957575 h 1481721"/>
                <a:gd name="connsiteX35" fmla="*/ 882452 w 886538"/>
                <a:gd name="connsiteY35" fmla="*/ 1471642 h 148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6538" h="1481721">
                  <a:moveTo>
                    <a:pt x="25753" y="1481721"/>
                  </a:moveTo>
                  <a:cubicBezTo>
                    <a:pt x="29113" y="1273407"/>
                    <a:pt x="0" y="1062015"/>
                    <a:pt x="35832" y="856778"/>
                  </a:cubicBezTo>
                  <a:cubicBezTo>
                    <a:pt x="41639" y="823517"/>
                    <a:pt x="104394" y="856770"/>
                    <a:pt x="136620" y="846698"/>
                  </a:cubicBezTo>
                  <a:cubicBezTo>
                    <a:pt x="159744" y="839471"/>
                    <a:pt x="176935" y="819819"/>
                    <a:pt x="197093" y="806379"/>
                  </a:cubicBezTo>
                  <a:lnTo>
                    <a:pt x="227329" y="786220"/>
                  </a:lnTo>
                  <a:lnTo>
                    <a:pt x="257566" y="695502"/>
                  </a:lnTo>
                  <a:cubicBezTo>
                    <a:pt x="260925" y="685422"/>
                    <a:pt x="265897" y="675743"/>
                    <a:pt x="267644" y="665263"/>
                  </a:cubicBezTo>
                  <a:cubicBezTo>
                    <a:pt x="271004" y="645103"/>
                    <a:pt x="274067" y="624892"/>
                    <a:pt x="277723" y="604784"/>
                  </a:cubicBezTo>
                  <a:cubicBezTo>
                    <a:pt x="280787" y="587928"/>
                    <a:pt x="284986" y="571285"/>
                    <a:pt x="287802" y="554386"/>
                  </a:cubicBezTo>
                  <a:cubicBezTo>
                    <a:pt x="291708" y="530951"/>
                    <a:pt x="294269" y="507310"/>
                    <a:pt x="297881" y="483828"/>
                  </a:cubicBezTo>
                  <a:cubicBezTo>
                    <a:pt x="300988" y="463628"/>
                    <a:pt x="303004" y="443177"/>
                    <a:pt x="307960" y="423349"/>
                  </a:cubicBezTo>
                  <a:cubicBezTo>
                    <a:pt x="313113" y="402734"/>
                    <a:pt x="328117" y="362871"/>
                    <a:pt x="328117" y="362871"/>
                  </a:cubicBezTo>
                  <a:cubicBezTo>
                    <a:pt x="331477" y="309112"/>
                    <a:pt x="332558" y="255163"/>
                    <a:pt x="338196" y="201595"/>
                  </a:cubicBezTo>
                  <a:cubicBezTo>
                    <a:pt x="339308" y="191029"/>
                    <a:pt x="346375" y="181809"/>
                    <a:pt x="348275" y="171356"/>
                  </a:cubicBezTo>
                  <a:cubicBezTo>
                    <a:pt x="353120" y="144704"/>
                    <a:pt x="352679" y="117205"/>
                    <a:pt x="358354" y="90718"/>
                  </a:cubicBezTo>
                  <a:cubicBezTo>
                    <a:pt x="362806" y="69940"/>
                    <a:pt x="371792" y="50399"/>
                    <a:pt x="378511" y="30239"/>
                  </a:cubicBezTo>
                  <a:lnTo>
                    <a:pt x="388590" y="0"/>
                  </a:lnTo>
                  <a:cubicBezTo>
                    <a:pt x="398669" y="3360"/>
                    <a:pt x="414076" y="577"/>
                    <a:pt x="418827" y="10080"/>
                  </a:cubicBezTo>
                  <a:cubicBezTo>
                    <a:pt x="429451" y="31330"/>
                    <a:pt x="424656" y="57263"/>
                    <a:pt x="428905" y="80638"/>
                  </a:cubicBezTo>
                  <a:cubicBezTo>
                    <a:pt x="433967" y="108481"/>
                    <a:pt x="440428" y="125288"/>
                    <a:pt x="449063" y="151196"/>
                  </a:cubicBezTo>
                  <a:cubicBezTo>
                    <a:pt x="452423" y="225114"/>
                    <a:pt x="451260" y="299377"/>
                    <a:pt x="459142" y="372950"/>
                  </a:cubicBezTo>
                  <a:cubicBezTo>
                    <a:pt x="461406" y="394079"/>
                    <a:pt x="479299" y="433429"/>
                    <a:pt x="479299" y="433429"/>
                  </a:cubicBezTo>
                  <a:cubicBezTo>
                    <a:pt x="482659" y="467028"/>
                    <a:pt x="484603" y="500799"/>
                    <a:pt x="489378" y="534226"/>
                  </a:cubicBezTo>
                  <a:cubicBezTo>
                    <a:pt x="493879" y="565738"/>
                    <a:pt x="501331" y="576063"/>
                    <a:pt x="509536" y="604784"/>
                  </a:cubicBezTo>
                  <a:cubicBezTo>
                    <a:pt x="519180" y="638540"/>
                    <a:pt x="523807" y="673650"/>
                    <a:pt x="539772" y="705582"/>
                  </a:cubicBezTo>
                  <a:cubicBezTo>
                    <a:pt x="546491" y="719022"/>
                    <a:pt x="552476" y="732855"/>
                    <a:pt x="559930" y="745901"/>
                  </a:cubicBezTo>
                  <a:cubicBezTo>
                    <a:pt x="565940" y="756419"/>
                    <a:pt x="575167" y="765070"/>
                    <a:pt x="580087" y="776140"/>
                  </a:cubicBezTo>
                  <a:cubicBezTo>
                    <a:pt x="594705" y="809033"/>
                    <a:pt x="589041" y="837959"/>
                    <a:pt x="620403" y="856778"/>
                  </a:cubicBezTo>
                  <a:cubicBezTo>
                    <a:pt x="629513" y="862244"/>
                    <a:pt x="640560" y="863497"/>
                    <a:pt x="650639" y="866857"/>
                  </a:cubicBezTo>
                  <a:cubicBezTo>
                    <a:pt x="660718" y="873577"/>
                    <a:pt x="670041" y="881599"/>
                    <a:pt x="680876" y="887017"/>
                  </a:cubicBezTo>
                  <a:cubicBezTo>
                    <a:pt x="696991" y="895075"/>
                    <a:pt x="736351" y="902868"/>
                    <a:pt x="751427" y="907176"/>
                  </a:cubicBezTo>
                  <a:cubicBezTo>
                    <a:pt x="761642" y="910095"/>
                    <a:pt x="771585" y="913896"/>
                    <a:pt x="781664" y="917256"/>
                  </a:cubicBezTo>
                  <a:cubicBezTo>
                    <a:pt x="788383" y="923976"/>
                    <a:pt x="793322" y="933166"/>
                    <a:pt x="801821" y="937416"/>
                  </a:cubicBezTo>
                  <a:cubicBezTo>
                    <a:pt x="814211" y="943611"/>
                    <a:pt x="828818" y="943689"/>
                    <a:pt x="842137" y="947495"/>
                  </a:cubicBezTo>
                  <a:cubicBezTo>
                    <a:pt x="852352" y="950414"/>
                    <a:pt x="862294" y="954215"/>
                    <a:pt x="872373" y="957575"/>
                  </a:cubicBezTo>
                  <a:cubicBezTo>
                    <a:pt x="886538" y="1283398"/>
                    <a:pt x="882452" y="1112058"/>
                    <a:pt x="882452" y="1471642"/>
                  </a:cubicBezTo>
                </a:path>
              </a:pathLst>
            </a:custGeom>
            <a:solidFill>
              <a:srgbClr val="0000FF"/>
            </a:solidFill>
            <a:ln w="9525"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4514850" y="3275340"/>
              <a:ext cx="401197" cy="523220"/>
            </a:xfrm>
            <a:prstGeom prst="rect">
              <a:avLst/>
            </a:prstGeom>
            <a:noFill/>
          </p:spPr>
          <p:txBody>
            <a:bodyPr wrap="none" rtlCol="0">
              <a:spAutoFit/>
            </a:bodyPr>
            <a:lstStyle/>
            <a:p>
              <a:r>
                <a:rPr lang="en-US" sz="2800" b="1" dirty="0" err="1" smtClean="0">
                  <a:solidFill>
                    <a:srgbClr val="0000FF"/>
                  </a:solidFill>
                  <a:latin typeface="Symbol" charset="2"/>
                  <a:cs typeface="Symbol" charset="2"/>
                </a:rPr>
                <a:t>h</a:t>
              </a:r>
              <a:endParaRPr lang="en-US" sz="2800" b="1" baseline="300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25</a:t>
            </a:fld>
            <a:endParaRPr lang="en-US"/>
          </a:p>
        </p:txBody>
      </p:sp>
      <p:sp>
        <p:nvSpPr>
          <p:cNvPr id="9"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What about </a:t>
            </a:r>
            <a:r>
              <a:rPr lang="en-US" dirty="0" err="1" smtClean="0">
                <a:solidFill>
                  <a:schemeClr val="bg1"/>
                </a:solidFill>
                <a:latin typeface="Symbol" charset="2"/>
                <a:cs typeface="Symbol" charset="2"/>
              </a:rPr>
              <a:t>h</a:t>
            </a:r>
            <a:r>
              <a:rPr lang="en-US" dirty="0" smtClean="0">
                <a:solidFill>
                  <a:schemeClr val="bg1"/>
                </a:solidFill>
                <a:latin typeface="Symbol" charset="2"/>
                <a:cs typeface="Symbol" charset="2"/>
              </a:rPr>
              <a:t>?</a:t>
            </a:r>
          </a:p>
        </p:txBody>
      </p:sp>
      <p:graphicFrame>
        <p:nvGraphicFramePr>
          <p:cNvPr id="20" name="Object 4"/>
          <p:cNvGraphicFramePr>
            <a:graphicFrameLocks noChangeAspect="1"/>
          </p:cNvGraphicFramePr>
          <p:nvPr/>
        </p:nvGraphicFramePr>
        <p:xfrm>
          <a:off x="4514850" y="3321050"/>
          <a:ext cx="114300" cy="215900"/>
        </p:xfrm>
        <a:graphic>
          <a:graphicData uri="http://schemas.openxmlformats.org/presentationml/2006/ole">
            <p:oleObj spid="_x0000_s284674" name="Equation" r:id="rId3" imgW="114120" imgH="215640" progId="Equation.3">
              <p:embed/>
            </p:oleObj>
          </a:graphicData>
        </a:graphic>
      </p:graphicFrame>
      <p:sp>
        <p:nvSpPr>
          <p:cNvPr id="21" name="Rectangle 20"/>
          <p:cNvSpPr/>
          <p:nvPr/>
        </p:nvSpPr>
        <p:spPr>
          <a:xfrm>
            <a:off x="685800" y="4826168"/>
            <a:ext cx="2959864" cy="1015663"/>
          </a:xfrm>
          <a:prstGeom prst="rect">
            <a:avLst/>
          </a:prstGeom>
        </p:spPr>
        <p:txBody>
          <a:bodyPr wrap="none">
            <a:spAutoFit/>
          </a:bodyPr>
          <a:lstStyle/>
          <a:p>
            <a:r>
              <a:rPr lang="en-US" sz="2000" dirty="0">
                <a:solidFill>
                  <a:srgbClr val="000000"/>
                </a:solidFill>
              </a:rPr>
              <a:t>2</a:t>
            </a:r>
            <a:r>
              <a:rPr lang="en-US" sz="2000" dirty="0" smtClean="0">
                <a:solidFill>
                  <a:srgbClr val="000000"/>
                </a:solidFill>
              </a:rPr>
              <a:t>5 bins in W, </a:t>
            </a:r>
            <a:r>
              <a:rPr lang="en-US" sz="2000" dirty="0" smtClean="0">
                <a:solidFill>
                  <a:srgbClr val="000000"/>
                </a:solidFill>
                <a:latin typeface="Symbol" charset="2"/>
                <a:cs typeface="Symbol" charset="2"/>
              </a:rPr>
              <a:t>D</a:t>
            </a:r>
            <a:r>
              <a:rPr lang="en-US" sz="2000" dirty="0" smtClean="0">
                <a:solidFill>
                  <a:srgbClr val="000000"/>
                </a:solidFill>
              </a:rPr>
              <a:t>W=20 </a:t>
            </a:r>
            <a:r>
              <a:rPr lang="en-US" sz="2000" dirty="0" err="1" smtClean="0">
                <a:solidFill>
                  <a:srgbClr val="000000"/>
                </a:solidFill>
              </a:rPr>
              <a:t>MeV</a:t>
            </a:r>
            <a:endParaRPr lang="en-US" sz="2000" dirty="0" smtClean="0">
              <a:solidFill>
                <a:srgbClr val="000000"/>
              </a:solidFill>
            </a:endParaRPr>
          </a:p>
          <a:p>
            <a:r>
              <a:rPr lang="en-US" sz="2000" dirty="0" smtClean="0">
                <a:solidFill>
                  <a:srgbClr val="000000"/>
                </a:solidFill>
              </a:rPr>
              <a:t>7 bins in Q</a:t>
            </a:r>
            <a:r>
              <a:rPr lang="en-US" sz="2000" baseline="30000" dirty="0" smtClean="0">
                <a:solidFill>
                  <a:srgbClr val="000000"/>
                </a:solidFill>
              </a:rPr>
              <a:t>2</a:t>
            </a:r>
            <a:r>
              <a:rPr lang="en-US" sz="2000" dirty="0" smtClean="0">
                <a:solidFill>
                  <a:srgbClr val="000000"/>
                </a:solidFill>
              </a:rPr>
              <a:t>  DQ</a:t>
            </a:r>
            <a:r>
              <a:rPr lang="en-US" sz="2000" baseline="30000" dirty="0" smtClean="0">
                <a:solidFill>
                  <a:srgbClr val="000000"/>
                </a:solidFill>
              </a:rPr>
              <a:t>2</a:t>
            </a:r>
            <a:r>
              <a:rPr lang="en-US" sz="2000" dirty="0" smtClean="0">
                <a:solidFill>
                  <a:srgbClr val="000000"/>
                </a:solidFill>
              </a:rPr>
              <a:t>/Q</a:t>
            </a:r>
            <a:r>
              <a:rPr lang="en-US" sz="2000" baseline="30000" dirty="0" smtClean="0">
                <a:solidFill>
                  <a:srgbClr val="000000"/>
                </a:solidFill>
              </a:rPr>
              <a:t>2</a:t>
            </a:r>
            <a:r>
              <a:rPr lang="en-US" sz="2000" dirty="0" smtClean="0">
                <a:solidFill>
                  <a:srgbClr val="000000"/>
                </a:solidFill>
              </a:rPr>
              <a:t> ~ 0.18</a:t>
            </a:r>
          </a:p>
          <a:p>
            <a:endParaRPr lang="en-US" sz="2000" dirty="0">
              <a:solidFill>
                <a:srgbClr val="000000"/>
              </a:solidFill>
            </a:endParaRPr>
          </a:p>
        </p:txBody>
      </p:sp>
      <p:sp>
        <p:nvSpPr>
          <p:cNvPr id="22" name="Rectangle 21"/>
          <p:cNvSpPr/>
          <p:nvPr/>
        </p:nvSpPr>
        <p:spPr>
          <a:xfrm>
            <a:off x="5791200" y="4826168"/>
            <a:ext cx="1999691" cy="1015663"/>
          </a:xfrm>
          <a:prstGeom prst="rect">
            <a:avLst/>
          </a:prstGeom>
        </p:spPr>
        <p:txBody>
          <a:bodyPr wrap="none">
            <a:spAutoFit/>
          </a:bodyPr>
          <a:lstStyle/>
          <a:p>
            <a:r>
              <a:rPr lang="en-US" sz="2000" dirty="0" smtClean="0">
                <a:solidFill>
                  <a:srgbClr val="000000"/>
                </a:solidFill>
              </a:rPr>
              <a:t>10 bins in </a:t>
            </a:r>
            <a:r>
              <a:rPr lang="en-US" sz="2000" dirty="0" err="1" smtClean="0">
                <a:solidFill>
                  <a:srgbClr val="000000"/>
                </a:solidFill>
              </a:rPr>
              <a:t>cos(</a:t>
            </a:r>
            <a:r>
              <a:rPr lang="en-US" sz="2000" dirty="0" err="1" smtClean="0">
                <a:solidFill>
                  <a:srgbClr val="000000"/>
                </a:solidFill>
                <a:latin typeface="Symbol" charset="2"/>
                <a:cs typeface="Symbol" charset="2"/>
              </a:rPr>
              <a:t>q</a:t>
            </a:r>
            <a:r>
              <a:rPr lang="en-US" sz="2000" dirty="0" smtClean="0">
                <a:solidFill>
                  <a:srgbClr val="000000"/>
                </a:solidFill>
              </a:rPr>
              <a:t>*)</a:t>
            </a:r>
          </a:p>
          <a:p>
            <a:r>
              <a:rPr lang="en-US" sz="2000" dirty="0" smtClean="0">
                <a:solidFill>
                  <a:srgbClr val="000000"/>
                </a:solidFill>
              </a:rPr>
              <a:t>24 bins in </a:t>
            </a:r>
            <a:r>
              <a:rPr lang="en-US" sz="2000" dirty="0" err="1" smtClean="0">
                <a:solidFill>
                  <a:srgbClr val="000000"/>
                </a:solidFill>
                <a:latin typeface="Symbol" charset="2"/>
                <a:cs typeface="Symbol" charset="2"/>
              </a:rPr>
              <a:t>f</a:t>
            </a:r>
            <a:r>
              <a:rPr lang="en-US" sz="2000" dirty="0" smtClean="0">
                <a:solidFill>
                  <a:srgbClr val="000000"/>
                </a:solidFill>
                <a:latin typeface="Calibri"/>
                <a:cs typeface="Calibri"/>
              </a:rPr>
              <a:t>*</a:t>
            </a:r>
          </a:p>
          <a:p>
            <a:endParaRPr lang="en-US" sz="2000" dirty="0">
              <a:solidFill>
                <a:srgbClr val="000000"/>
              </a:solidFill>
            </a:endParaRPr>
          </a:p>
        </p:txBody>
      </p:sp>
      <p:grpSp>
        <p:nvGrpSpPr>
          <p:cNvPr id="2" name="Group 22"/>
          <p:cNvGrpSpPr/>
          <p:nvPr/>
        </p:nvGrpSpPr>
        <p:grpSpPr>
          <a:xfrm>
            <a:off x="140293" y="1349766"/>
            <a:ext cx="8698906" cy="3304090"/>
            <a:chOff x="140293" y="1349766"/>
            <a:chExt cx="8698906" cy="3304090"/>
          </a:xfrm>
        </p:grpSpPr>
        <p:grpSp>
          <p:nvGrpSpPr>
            <p:cNvPr id="3" name="Group 11"/>
            <p:cNvGrpSpPr/>
            <p:nvPr/>
          </p:nvGrpSpPr>
          <p:grpSpPr>
            <a:xfrm>
              <a:off x="140293" y="1719098"/>
              <a:ext cx="4488858" cy="2934758"/>
              <a:chOff x="144760" y="1719098"/>
              <a:chExt cx="4655840" cy="3323610"/>
            </a:xfrm>
          </p:grpSpPr>
          <p:pic>
            <p:nvPicPr>
              <p:cNvPr id="29" name="Picture 6" descr="W_Q2.gif"/>
              <p:cNvPicPr>
                <a:picLocks noChangeAspect="1"/>
              </p:cNvPicPr>
              <p:nvPr/>
            </p:nvPicPr>
            <p:blipFill>
              <a:blip r:embed="rId4"/>
              <a:stretch>
                <a:fillRect/>
              </a:stretch>
            </p:blipFill>
            <p:spPr>
              <a:xfrm>
                <a:off x="416500" y="1719098"/>
                <a:ext cx="4187266" cy="3100551"/>
              </a:xfrm>
              <a:prstGeom prst="rect">
                <a:avLst/>
              </a:prstGeom>
            </p:spPr>
          </p:pic>
          <p:sp>
            <p:nvSpPr>
              <p:cNvPr id="30" name="TextBox 29"/>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31" name="Rectangle 8"/>
              <p:cNvSpPr/>
              <p:nvPr/>
            </p:nvSpPr>
            <p:spPr>
              <a:xfrm rot="16200000">
                <a:off x="-349200"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25" name="Rectangle 24"/>
            <p:cNvSpPr/>
            <p:nvPr/>
          </p:nvSpPr>
          <p:spPr>
            <a:xfrm>
              <a:off x="1325881" y="3276600"/>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5"/>
            <p:cNvGrpSpPr/>
            <p:nvPr/>
          </p:nvGrpSpPr>
          <p:grpSpPr>
            <a:xfrm>
              <a:off x="4800601" y="1349766"/>
              <a:ext cx="4038598" cy="3107128"/>
              <a:chOff x="4800601" y="1349766"/>
              <a:chExt cx="4038598" cy="3107128"/>
            </a:xfrm>
          </p:grpSpPr>
          <p:pic>
            <p:nvPicPr>
              <p:cNvPr id="27" name="Picture 26" descr="W_1.23_q2_3.0.gif"/>
              <p:cNvPicPr>
                <a:picLocks noChangeAspect="1"/>
              </p:cNvPicPr>
              <p:nvPr/>
            </p:nvPicPr>
            <p:blipFill>
              <a:blip r:embed="rId5"/>
              <a:stretch>
                <a:fillRect/>
              </a:stretch>
            </p:blipFill>
            <p:spPr>
              <a:xfrm>
                <a:off x="4800601" y="1718074"/>
                <a:ext cx="4038598" cy="2738820"/>
              </a:xfrm>
              <a:prstGeom prst="rect">
                <a:avLst/>
              </a:prstGeom>
            </p:spPr>
          </p:pic>
          <p:sp>
            <p:nvSpPr>
              <p:cNvPr id="28" name="TextBox 27"/>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W=1.53   Q</a:t>
                </a:r>
                <a:r>
                  <a:rPr lang="en-US" baseline="30000" dirty="0" smtClean="0">
                    <a:solidFill>
                      <a:srgbClr val="000000"/>
                    </a:solidFill>
                  </a:rPr>
                  <a:t>2</a:t>
                </a:r>
                <a:r>
                  <a:rPr lang="en-US" dirty="0" smtClean="0">
                    <a:solidFill>
                      <a:srgbClr val="000000"/>
                    </a:solidFill>
                  </a:rPr>
                  <a:t>=3.0</a:t>
                </a:r>
                <a:endParaRPr lang="en-US" dirty="0">
                  <a:solidFill>
                    <a:srgbClr val="000000"/>
                  </a:solidFill>
                </a:endParaRPr>
              </a:p>
            </p:txBody>
          </p:sp>
        </p:grpSp>
      </p:grpSp>
      <p:sp>
        <p:nvSpPr>
          <p:cNvPr id="32" name="TextBox 31"/>
          <p:cNvSpPr txBox="1"/>
          <p:nvPr/>
        </p:nvSpPr>
        <p:spPr>
          <a:xfrm>
            <a:off x="3529732" y="5841830"/>
            <a:ext cx="1970236" cy="369332"/>
          </a:xfrm>
          <a:prstGeom prst="rect">
            <a:avLst/>
          </a:prstGeom>
          <a:noFill/>
        </p:spPr>
        <p:txBody>
          <a:bodyPr wrap="none" rtlCol="0">
            <a:spAutoFit/>
          </a:bodyPr>
          <a:lstStyle/>
          <a:p>
            <a:r>
              <a:rPr lang="en-US" dirty="0" smtClean="0">
                <a:solidFill>
                  <a:srgbClr val="000000"/>
                </a:solidFill>
              </a:rPr>
              <a:t>Total: 43750 points</a:t>
            </a:r>
            <a:endParaRPr lang="en-US" dirty="0">
              <a:solidFill>
                <a:srgbClr val="000000"/>
              </a:solidFill>
            </a:endParaRPr>
          </a:p>
        </p:txBody>
      </p:sp>
      <p:sp>
        <p:nvSpPr>
          <p:cNvPr id="33" name="TextBox 32"/>
          <p:cNvSpPr txBox="1"/>
          <p:nvPr/>
        </p:nvSpPr>
        <p:spPr>
          <a:xfrm>
            <a:off x="247218" y="533400"/>
            <a:ext cx="401197" cy="523220"/>
          </a:xfrm>
          <a:prstGeom prst="rect">
            <a:avLst/>
          </a:prstGeom>
          <a:noFill/>
        </p:spPr>
        <p:txBody>
          <a:bodyPr wrap="none" rtlCol="0">
            <a:spAutoFit/>
          </a:bodyPr>
          <a:lstStyle/>
          <a:p>
            <a:r>
              <a:rPr lang="en-US" sz="2800" b="1" dirty="0" err="1" smtClean="0">
                <a:solidFill>
                  <a:schemeClr val="bg1"/>
                </a:solidFill>
                <a:latin typeface="Symbol" charset="2"/>
                <a:cs typeface="Symbol" charset="2"/>
              </a:rPr>
              <a:t>h</a:t>
            </a:r>
            <a:endParaRPr lang="en-US" sz="2800" b="1" baseline="30000" dirty="0">
              <a:solidFill>
                <a:schemeClr val="bg1"/>
              </a:solidFill>
            </a:endParaRPr>
          </a:p>
        </p:txBody>
      </p:sp>
      <p:grpSp>
        <p:nvGrpSpPr>
          <p:cNvPr id="8" name="Group 33"/>
          <p:cNvGrpSpPr/>
          <p:nvPr/>
        </p:nvGrpSpPr>
        <p:grpSpPr>
          <a:xfrm>
            <a:off x="135515" y="1349766"/>
            <a:ext cx="8698906" cy="3304090"/>
            <a:chOff x="140293" y="1349766"/>
            <a:chExt cx="8698906" cy="3304090"/>
          </a:xfrm>
        </p:grpSpPr>
        <p:grpSp>
          <p:nvGrpSpPr>
            <p:cNvPr id="10" name="Group 11"/>
            <p:cNvGrpSpPr/>
            <p:nvPr/>
          </p:nvGrpSpPr>
          <p:grpSpPr>
            <a:xfrm>
              <a:off x="140293" y="1719098"/>
              <a:ext cx="4488858" cy="2934758"/>
              <a:chOff x="144760" y="1719098"/>
              <a:chExt cx="4655840" cy="3323610"/>
            </a:xfrm>
          </p:grpSpPr>
          <p:pic>
            <p:nvPicPr>
              <p:cNvPr id="40" name="Picture 39" descr="W_Q2.gif"/>
              <p:cNvPicPr>
                <a:picLocks noChangeAspect="1"/>
              </p:cNvPicPr>
              <p:nvPr/>
            </p:nvPicPr>
            <p:blipFill>
              <a:blip r:embed="rId4"/>
              <a:stretch>
                <a:fillRect/>
              </a:stretch>
            </p:blipFill>
            <p:spPr>
              <a:xfrm>
                <a:off x="416500" y="1719098"/>
                <a:ext cx="4187266" cy="3100551"/>
              </a:xfrm>
              <a:prstGeom prst="rect">
                <a:avLst/>
              </a:prstGeom>
            </p:spPr>
          </p:pic>
          <p:sp>
            <p:nvSpPr>
              <p:cNvPr id="41" name="TextBox 40"/>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42" name="Rectangle 41"/>
              <p:cNvSpPr/>
              <p:nvPr/>
            </p:nvSpPr>
            <p:spPr>
              <a:xfrm rot="16200000">
                <a:off x="-349200"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36" name="Rectangle 35"/>
            <p:cNvSpPr/>
            <p:nvPr/>
          </p:nvSpPr>
          <p:spPr>
            <a:xfrm>
              <a:off x="2011681" y="3316988"/>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5"/>
            <p:cNvGrpSpPr/>
            <p:nvPr/>
          </p:nvGrpSpPr>
          <p:grpSpPr>
            <a:xfrm>
              <a:off x="4800601" y="1349766"/>
              <a:ext cx="4038598" cy="3107127"/>
              <a:chOff x="4800601" y="1349766"/>
              <a:chExt cx="4038598" cy="3107127"/>
            </a:xfrm>
          </p:grpSpPr>
          <p:pic>
            <p:nvPicPr>
              <p:cNvPr id="38" name="Picture 37" descr="W_1.23_q2_3.0.gif"/>
              <p:cNvPicPr>
                <a:picLocks noChangeAspect="1"/>
              </p:cNvPicPr>
              <p:nvPr/>
            </p:nvPicPr>
            <p:blipFill>
              <a:blip r:embed="rId6"/>
              <a:stretch>
                <a:fillRect/>
              </a:stretch>
            </p:blipFill>
            <p:spPr>
              <a:xfrm>
                <a:off x="4800601" y="1718074"/>
                <a:ext cx="4038598" cy="2738819"/>
              </a:xfrm>
              <a:prstGeom prst="rect">
                <a:avLst/>
              </a:prstGeom>
            </p:spPr>
          </p:pic>
          <p:sp>
            <p:nvSpPr>
              <p:cNvPr id="39" name="TextBox 38"/>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W=1.65   Q</a:t>
                </a:r>
                <a:r>
                  <a:rPr lang="en-US" baseline="30000" dirty="0" smtClean="0">
                    <a:solidFill>
                      <a:srgbClr val="000000"/>
                    </a:solidFill>
                  </a:rPr>
                  <a:t>2</a:t>
                </a:r>
                <a:r>
                  <a:rPr lang="en-US" dirty="0" smtClean="0">
                    <a:solidFill>
                      <a:srgbClr val="000000"/>
                    </a:solidFill>
                  </a:rPr>
                  <a:t>=3.0</a:t>
                </a:r>
                <a:endParaRPr lang="en-US" dirty="0">
                  <a:solidFill>
                    <a:srgbClr val="000000"/>
                  </a:solidFill>
                </a:endParaRPr>
              </a:p>
            </p:txBody>
          </p:sp>
        </p:grpSp>
      </p:grpSp>
      <p:grpSp>
        <p:nvGrpSpPr>
          <p:cNvPr id="12" name="Group 42"/>
          <p:cNvGrpSpPr/>
          <p:nvPr/>
        </p:nvGrpSpPr>
        <p:grpSpPr>
          <a:xfrm>
            <a:off x="135964" y="1356659"/>
            <a:ext cx="8698906" cy="3304090"/>
            <a:chOff x="140293" y="1349766"/>
            <a:chExt cx="8698906" cy="3304090"/>
          </a:xfrm>
        </p:grpSpPr>
        <p:grpSp>
          <p:nvGrpSpPr>
            <p:cNvPr id="13" name="Group 11"/>
            <p:cNvGrpSpPr/>
            <p:nvPr/>
          </p:nvGrpSpPr>
          <p:grpSpPr>
            <a:xfrm>
              <a:off x="140293" y="1719098"/>
              <a:ext cx="4488858" cy="2934758"/>
              <a:chOff x="144760" y="1719098"/>
              <a:chExt cx="4655840" cy="3323610"/>
            </a:xfrm>
          </p:grpSpPr>
          <p:pic>
            <p:nvPicPr>
              <p:cNvPr id="49" name="Picture 48" descr="W_Q2.gif"/>
              <p:cNvPicPr>
                <a:picLocks noChangeAspect="1"/>
              </p:cNvPicPr>
              <p:nvPr/>
            </p:nvPicPr>
            <p:blipFill>
              <a:blip r:embed="rId4"/>
              <a:stretch>
                <a:fillRect/>
              </a:stretch>
            </p:blipFill>
            <p:spPr>
              <a:xfrm>
                <a:off x="416500" y="1719098"/>
                <a:ext cx="4187266" cy="3100551"/>
              </a:xfrm>
              <a:prstGeom prst="rect">
                <a:avLst/>
              </a:prstGeom>
            </p:spPr>
          </p:pic>
          <p:sp>
            <p:nvSpPr>
              <p:cNvPr id="50" name="TextBox 49"/>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51" name="Rectangle 50"/>
              <p:cNvSpPr/>
              <p:nvPr/>
            </p:nvSpPr>
            <p:spPr>
              <a:xfrm rot="16200000">
                <a:off x="-349200"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45" name="Rectangle 44"/>
            <p:cNvSpPr/>
            <p:nvPr/>
          </p:nvSpPr>
          <p:spPr>
            <a:xfrm>
              <a:off x="2697481" y="3276600"/>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5"/>
            <p:cNvGrpSpPr/>
            <p:nvPr/>
          </p:nvGrpSpPr>
          <p:grpSpPr>
            <a:xfrm>
              <a:off x="4800601" y="1349766"/>
              <a:ext cx="4038598" cy="3107127"/>
              <a:chOff x="4800601" y="1349766"/>
              <a:chExt cx="4038598" cy="3107127"/>
            </a:xfrm>
          </p:grpSpPr>
          <p:pic>
            <p:nvPicPr>
              <p:cNvPr id="47" name="Picture 46" descr="W_1.23_q2_3.0.gif"/>
              <p:cNvPicPr>
                <a:picLocks noChangeAspect="1"/>
              </p:cNvPicPr>
              <p:nvPr/>
            </p:nvPicPr>
            <p:blipFill>
              <a:blip r:embed="rId7"/>
              <a:stretch>
                <a:fillRect/>
              </a:stretch>
            </p:blipFill>
            <p:spPr>
              <a:xfrm>
                <a:off x="4800601" y="1718074"/>
                <a:ext cx="4038598" cy="2738819"/>
              </a:xfrm>
              <a:prstGeom prst="rect">
                <a:avLst/>
              </a:prstGeom>
            </p:spPr>
          </p:pic>
          <p:sp>
            <p:nvSpPr>
              <p:cNvPr id="48" name="TextBox 47"/>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W=1.79   Q</a:t>
                </a:r>
                <a:r>
                  <a:rPr lang="en-US" baseline="30000" dirty="0" smtClean="0">
                    <a:solidFill>
                      <a:srgbClr val="000000"/>
                    </a:solidFill>
                  </a:rPr>
                  <a:t>2</a:t>
                </a:r>
                <a:r>
                  <a:rPr lang="en-US" dirty="0" smtClean="0">
                    <a:solidFill>
                      <a:srgbClr val="000000"/>
                    </a:solidFill>
                  </a:rPr>
                  <a:t>=3.0</a:t>
                </a:r>
                <a:endParaRPr lang="en-US" dirty="0">
                  <a:solidFill>
                    <a:srgbClr val="000000"/>
                  </a:solidFill>
                </a:endParaRPr>
              </a:p>
            </p:txBody>
          </p:sp>
        </p:grpSp>
      </p:grpSp>
      <p:grpSp>
        <p:nvGrpSpPr>
          <p:cNvPr id="15" name="Group 51"/>
          <p:cNvGrpSpPr/>
          <p:nvPr/>
        </p:nvGrpSpPr>
        <p:grpSpPr>
          <a:xfrm>
            <a:off x="137459" y="1343213"/>
            <a:ext cx="8698906" cy="3304090"/>
            <a:chOff x="140293" y="1349766"/>
            <a:chExt cx="8698906" cy="3304090"/>
          </a:xfrm>
        </p:grpSpPr>
        <p:grpSp>
          <p:nvGrpSpPr>
            <p:cNvPr id="16" name="Group 11"/>
            <p:cNvGrpSpPr/>
            <p:nvPr/>
          </p:nvGrpSpPr>
          <p:grpSpPr>
            <a:xfrm>
              <a:off x="140293" y="1719098"/>
              <a:ext cx="4488858" cy="2934758"/>
              <a:chOff x="144760" y="1719098"/>
              <a:chExt cx="4655840" cy="3323610"/>
            </a:xfrm>
          </p:grpSpPr>
          <p:pic>
            <p:nvPicPr>
              <p:cNvPr id="58" name="Picture 57" descr="W_Q2.gif"/>
              <p:cNvPicPr>
                <a:picLocks noChangeAspect="1"/>
              </p:cNvPicPr>
              <p:nvPr/>
            </p:nvPicPr>
            <p:blipFill>
              <a:blip r:embed="rId4"/>
              <a:stretch>
                <a:fillRect/>
              </a:stretch>
            </p:blipFill>
            <p:spPr>
              <a:xfrm>
                <a:off x="416500" y="1719098"/>
                <a:ext cx="4187266" cy="3100551"/>
              </a:xfrm>
              <a:prstGeom prst="rect">
                <a:avLst/>
              </a:prstGeom>
            </p:spPr>
          </p:pic>
          <p:sp>
            <p:nvSpPr>
              <p:cNvPr id="59" name="TextBox 58"/>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60" name="Rectangle 59"/>
              <p:cNvSpPr/>
              <p:nvPr/>
            </p:nvSpPr>
            <p:spPr>
              <a:xfrm rot="16200000">
                <a:off x="-349200"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54" name="Rectangle 53"/>
            <p:cNvSpPr/>
            <p:nvPr/>
          </p:nvSpPr>
          <p:spPr>
            <a:xfrm>
              <a:off x="3429000" y="3200400"/>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5"/>
            <p:cNvGrpSpPr/>
            <p:nvPr/>
          </p:nvGrpSpPr>
          <p:grpSpPr>
            <a:xfrm>
              <a:off x="4800601" y="1349766"/>
              <a:ext cx="4038598" cy="3107127"/>
              <a:chOff x="4800601" y="1349766"/>
              <a:chExt cx="4038598" cy="3107127"/>
            </a:xfrm>
          </p:grpSpPr>
          <p:pic>
            <p:nvPicPr>
              <p:cNvPr id="56" name="Picture 55" descr="W_1.23_q2_3.0.gif"/>
              <p:cNvPicPr>
                <a:picLocks noChangeAspect="1"/>
              </p:cNvPicPr>
              <p:nvPr/>
            </p:nvPicPr>
            <p:blipFill>
              <a:blip r:embed="rId8"/>
              <a:stretch>
                <a:fillRect/>
              </a:stretch>
            </p:blipFill>
            <p:spPr>
              <a:xfrm>
                <a:off x="4800601" y="1718074"/>
                <a:ext cx="4038598" cy="2738819"/>
              </a:xfrm>
              <a:prstGeom prst="rect">
                <a:avLst/>
              </a:prstGeom>
            </p:spPr>
          </p:pic>
          <p:sp>
            <p:nvSpPr>
              <p:cNvPr id="57" name="TextBox 56"/>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W=1.95   Q</a:t>
                </a:r>
                <a:r>
                  <a:rPr lang="en-US" baseline="30000" dirty="0" smtClean="0">
                    <a:solidFill>
                      <a:srgbClr val="000000"/>
                    </a:solidFill>
                  </a:rPr>
                  <a:t>2</a:t>
                </a:r>
                <a:r>
                  <a:rPr lang="en-US" dirty="0" smtClean="0">
                    <a:solidFill>
                      <a:srgbClr val="000000"/>
                    </a:solidFill>
                  </a:rPr>
                  <a:t>=3.0</a:t>
                </a:r>
                <a:endParaRPr lang="en-US" dirty="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95"/>
            <a:ext cx="8229600" cy="851647"/>
          </a:xfrm>
        </p:spPr>
        <p:txBody>
          <a:bodyPr/>
          <a:lstStyle/>
          <a:p>
            <a:r>
              <a:rPr lang="en-US" dirty="0" smtClean="0"/>
              <a:t>Search for Quarks</a:t>
            </a:r>
            <a:endParaRPr lang="en-US" baseline="-25000" dirty="0">
              <a:latin typeface="Calibri (Headings)"/>
              <a:cs typeface="Calibri (Headings)"/>
            </a:endParaRPr>
          </a:p>
        </p:txBody>
      </p:sp>
      <p:grpSp>
        <p:nvGrpSpPr>
          <p:cNvPr id="3" name="Group 6"/>
          <p:cNvGrpSpPr/>
          <p:nvPr/>
        </p:nvGrpSpPr>
        <p:grpSpPr>
          <a:xfrm>
            <a:off x="686683" y="2003088"/>
            <a:ext cx="8109101" cy="3288579"/>
            <a:chOff x="686683" y="1523309"/>
            <a:chExt cx="8109101" cy="3288579"/>
          </a:xfrm>
        </p:grpSpPr>
        <p:pic>
          <p:nvPicPr>
            <p:cNvPr id="4" name="Picture 3" descr="Picture 1.png"/>
            <p:cNvPicPr>
              <a:picLocks noChangeAspect="1"/>
            </p:cNvPicPr>
            <p:nvPr/>
          </p:nvPicPr>
          <p:blipFill>
            <a:blip r:embed="rId3"/>
            <a:stretch>
              <a:fillRect/>
            </a:stretch>
          </p:blipFill>
          <p:spPr>
            <a:xfrm>
              <a:off x="686683" y="1523309"/>
              <a:ext cx="2324100" cy="863600"/>
            </a:xfrm>
            <a:prstGeom prst="rect">
              <a:avLst/>
            </a:prstGeom>
          </p:spPr>
        </p:pic>
        <p:sp>
          <p:nvSpPr>
            <p:cNvPr id="5" name="TextBox 4"/>
            <p:cNvSpPr txBox="1"/>
            <p:nvPr/>
          </p:nvSpPr>
          <p:spPr>
            <a:xfrm>
              <a:off x="889176" y="2386909"/>
              <a:ext cx="2121607" cy="369332"/>
            </a:xfrm>
            <a:prstGeom prst="rect">
              <a:avLst/>
            </a:prstGeom>
            <a:noFill/>
          </p:spPr>
          <p:txBody>
            <a:bodyPr wrap="none" rtlCol="0">
              <a:spAutoFit/>
            </a:bodyPr>
            <a:lstStyle/>
            <a:p>
              <a:r>
                <a:rPr lang="en-US" dirty="0" smtClean="0"/>
                <a:t>Friday, May 19, 1967</a:t>
              </a:r>
              <a:endParaRPr lang="en-US" dirty="0"/>
            </a:p>
          </p:txBody>
        </p:sp>
        <p:pic>
          <p:nvPicPr>
            <p:cNvPr id="6" name="Picture 5" descr="Picture 2.png"/>
            <p:cNvPicPr>
              <a:picLocks noChangeAspect="1"/>
            </p:cNvPicPr>
            <p:nvPr/>
          </p:nvPicPr>
          <p:blipFill>
            <a:blip r:embed="rId4"/>
            <a:stretch>
              <a:fillRect/>
            </a:stretch>
          </p:blipFill>
          <p:spPr>
            <a:xfrm>
              <a:off x="889175" y="3096303"/>
              <a:ext cx="7906609" cy="1715585"/>
            </a:xfrm>
            <a:prstGeom prst="rect">
              <a:avLst/>
            </a:prstGeom>
          </p:spPr>
        </p:pic>
      </p:grpSp>
      <p:sp>
        <p:nvSpPr>
          <p:cNvPr id="7" name="Rectangle 6"/>
          <p:cNvSpPr/>
          <p:nvPr/>
        </p:nvSpPr>
        <p:spPr>
          <a:xfrm>
            <a:off x="5562600" y="3576082"/>
            <a:ext cx="2895600" cy="233918"/>
          </a:xfrm>
          <a:prstGeom prst="rect">
            <a:avLst/>
          </a:prstGeom>
          <a:solidFill>
            <a:srgbClr val="FFFF00">
              <a:alpha val="25000"/>
            </a:srgbClr>
          </a:solidFill>
          <a:ln w="317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62982" y="4871482"/>
            <a:ext cx="6209417" cy="233918"/>
          </a:xfrm>
          <a:prstGeom prst="rect">
            <a:avLst/>
          </a:prstGeom>
          <a:solidFill>
            <a:srgbClr val="FFFF00">
              <a:alpha val="25000"/>
            </a:srgbClr>
          </a:solidFill>
          <a:ln w="317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95"/>
            <a:ext cx="8229600" cy="851647"/>
          </a:xfrm>
        </p:spPr>
        <p:txBody>
          <a:bodyPr/>
          <a:lstStyle/>
          <a:p>
            <a:r>
              <a:rPr lang="en-US" dirty="0" smtClean="0"/>
              <a:t>Beyond CQM</a:t>
            </a:r>
            <a:endParaRPr lang="en-US" baseline="-25000" dirty="0">
              <a:latin typeface="Calibri (Headings)"/>
              <a:cs typeface="Calibri (Headings)"/>
            </a:endParaRPr>
          </a:p>
        </p:txBody>
      </p:sp>
      <p:pic>
        <p:nvPicPr>
          <p:cNvPr id="110" name="Picture 109"/>
          <p:cNvPicPr>
            <a:picLocks noChangeAspect="1"/>
          </p:cNvPicPr>
          <p:nvPr/>
        </p:nvPicPr>
        <p:blipFill>
          <a:blip r:embed="rId4"/>
          <a:stretch>
            <a:fillRect/>
          </a:stretch>
        </p:blipFill>
        <p:spPr>
          <a:xfrm>
            <a:off x="4021541" y="1527210"/>
            <a:ext cx="4867041" cy="4416001"/>
          </a:xfrm>
          <a:prstGeom prst="rect">
            <a:avLst/>
          </a:prstGeom>
        </p:spPr>
      </p:pic>
      <p:grpSp>
        <p:nvGrpSpPr>
          <p:cNvPr id="3" name="Group 4"/>
          <p:cNvGrpSpPr>
            <a:grpSpLocks/>
          </p:cNvGrpSpPr>
          <p:nvPr/>
        </p:nvGrpSpPr>
        <p:grpSpPr bwMode="auto">
          <a:xfrm>
            <a:off x="661602" y="1578843"/>
            <a:ext cx="1903413" cy="1125538"/>
            <a:chOff x="2352" y="2784"/>
            <a:chExt cx="1199" cy="709"/>
          </a:xfrm>
        </p:grpSpPr>
        <p:sp>
          <p:nvSpPr>
            <p:cNvPr id="112" name="Line 5"/>
            <p:cNvSpPr>
              <a:spLocks noChangeShapeType="1"/>
            </p:cNvSpPr>
            <p:nvPr/>
          </p:nvSpPr>
          <p:spPr bwMode="auto">
            <a:xfrm>
              <a:off x="2352" y="3042"/>
              <a:ext cx="1200" cy="1"/>
            </a:xfrm>
            <a:prstGeom prst="line">
              <a:avLst/>
            </a:prstGeom>
            <a:noFill/>
            <a:ln w="38160">
              <a:solidFill>
                <a:srgbClr val="800080"/>
              </a:solidFill>
              <a:miter lim="800000"/>
              <a:headEnd/>
              <a:tailEnd/>
            </a:ln>
          </p:spPr>
          <p:txBody>
            <a:bodyPr>
              <a:prstTxWarp prst="textNoShape">
                <a:avLst/>
              </a:prstTxWarp>
            </a:bodyPr>
            <a:lstStyle/>
            <a:p>
              <a:endParaRPr lang="en-US"/>
            </a:p>
          </p:txBody>
        </p:sp>
        <p:sp>
          <p:nvSpPr>
            <p:cNvPr id="113" name="Line 6"/>
            <p:cNvSpPr>
              <a:spLocks noChangeShapeType="1"/>
            </p:cNvSpPr>
            <p:nvPr/>
          </p:nvSpPr>
          <p:spPr bwMode="auto">
            <a:xfrm>
              <a:off x="2352" y="3268"/>
              <a:ext cx="1200" cy="1"/>
            </a:xfrm>
            <a:prstGeom prst="line">
              <a:avLst/>
            </a:prstGeom>
            <a:noFill/>
            <a:ln w="38160">
              <a:solidFill>
                <a:srgbClr val="800080"/>
              </a:solidFill>
              <a:miter lim="800000"/>
              <a:headEnd/>
              <a:tailEnd/>
            </a:ln>
          </p:spPr>
          <p:txBody>
            <a:bodyPr>
              <a:prstTxWarp prst="textNoShape">
                <a:avLst/>
              </a:prstTxWarp>
            </a:bodyPr>
            <a:lstStyle/>
            <a:p>
              <a:endParaRPr lang="en-US"/>
            </a:p>
          </p:txBody>
        </p:sp>
        <p:sp>
          <p:nvSpPr>
            <p:cNvPr id="114" name="Line 7"/>
            <p:cNvSpPr>
              <a:spLocks noChangeShapeType="1"/>
            </p:cNvSpPr>
            <p:nvPr/>
          </p:nvSpPr>
          <p:spPr bwMode="auto">
            <a:xfrm>
              <a:off x="2352" y="3494"/>
              <a:ext cx="1200" cy="1"/>
            </a:xfrm>
            <a:prstGeom prst="line">
              <a:avLst/>
            </a:prstGeom>
            <a:noFill/>
            <a:ln w="38160">
              <a:solidFill>
                <a:srgbClr val="800080"/>
              </a:solidFill>
              <a:miter lim="800000"/>
              <a:headEnd/>
              <a:tailEnd/>
            </a:ln>
          </p:spPr>
          <p:txBody>
            <a:bodyPr>
              <a:prstTxWarp prst="textNoShape">
                <a:avLst/>
              </a:prstTxWarp>
            </a:bodyPr>
            <a:lstStyle/>
            <a:p>
              <a:endParaRPr lang="en-US"/>
            </a:p>
          </p:txBody>
        </p:sp>
        <p:sp>
          <p:nvSpPr>
            <p:cNvPr id="115" name="Freeform 8"/>
            <p:cNvSpPr>
              <a:spLocks noChangeArrowheads="1"/>
            </p:cNvSpPr>
            <p:nvPr/>
          </p:nvSpPr>
          <p:spPr bwMode="auto">
            <a:xfrm>
              <a:off x="2652" y="2784"/>
              <a:ext cx="135" cy="254"/>
            </a:xfrm>
            <a:custGeom>
              <a:avLst/>
              <a:gdLst>
                <a:gd name="T0" fmla="*/ 80 w 314"/>
                <a:gd name="T1" fmla="*/ 0 h 864"/>
                <a:gd name="T2" fmla="*/ 246 w 314"/>
                <a:gd name="T3" fmla="*/ 155 h 864"/>
                <a:gd name="T4" fmla="*/ 2 w 314"/>
                <a:gd name="T5" fmla="*/ 277 h 864"/>
                <a:gd name="T6" fmla="*/ 257 w 314"/>
                <a:gd name="T7" fmla="*/ 388 h 864"/>
                <a:gd name="T8" fmla="*/ 35 w 314"/>
                <a:gd name="T9" fmla="*/ 532 h 864"/>
                <a:gd name="T10" fmla="*/ 312 w 314"/>
                <a:gd name="T11" fmla="*/ 654 h 864"/>
                <a:gd name="T12" fmla="*/ 24 w 314"/>
                <a:gd name="T13" fmla="*/ 809 h 864"/>
                <a:gd name="T14" fmla="*/ 190 w 314"/>
                <a:gd name="T15" fmla="*/ 864 h 864"/>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864"/>
                <a:gd name="T26" fmla="*/ 314 w 314"/>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864">
                  <a:moveTo>
                    <a:pt x="80" y="0"/>
                  </a:moveTo>
                  <a:cubicBezTo>
                    <a:pt x="169" y="54"/>
                    <a:pt x="259" y="109"/>
                    <a:pt x="246" y="155"/>
                  </a:cubicBezTo>
                  <a:cubicBezTo>
                    <a:pt x="233" y="201"/>
                    <a:pt x="0" y="238"/>
                    <a:pt x="2" y="277"/>
                  </a:cubicBezTo>
                  <a:cubicBezTo>
                    <a:pt x="4" y="316"/>
                    <a:pt x="252" y="346"/>
                    <a:pt x="257" y="388"/>
                  </a:cubicBezTo>
                  <a:cubicBezTo>
                    <a:pt x="262" y="430"/>
                    <a:pt x="26" y="488"/>
                    <a:pt x="35" y="532"/>
                  </a:cubicBezTo>
                  <a:cubicBezTo>
                    <a:pt x="44" y="576"/>
                    <a:pt x="314" y="608"/>
                    <a:pt x="312" y="654"/>
                  </a:cubicBezTo>
                  <a:cubicBezTo>
                    <a:pt x="310" y="700"/>
                    <a:pt x="44" y="774"/>
                    <a:pt x="24" y="809"/>
                  </a:cubicBezTo>
                  <a:cubicBezTo>
                    <a:pt x="4" y="844"/>
                    <a:pt x="164" y="853"/>
                    <a:pt x="190" y="864"/>
                  </a:cubicBezTo>
                </a:path>
              </a:pathLst>
            </a:custGeom>
            <a:noFill/>
            <a:ln w="9360">
              <a:solidFill>
                <a:srgbClr val="3B812F"/>
              </a:solidFill>
              <a:round/>
              <a:headEnd/>
              <a:tailEnd/>
            </a:ln>
          </p:spPr>
          <p:txBody>
            <a:bodyPr wrap="none" anchor="ctr">
              <a:prstTxWarp prst="textNoShape">
                <a:avLst/>
              </a:prstTxWarp>
            </a:bodyPr>
            <a:lstStyle/>
            <a:p>
              <a:endParaRPr lang="en-US"/>
            </a:p>
          </p:txBody>
        </p:sp>
        <p:sp>
          <p:nvSpPr>
            <p:cNvPr id="116" name="Freeform 9"/>
            <p:cNvSpPr>
              <a:spLocks noChangeArrowheads="1"/>
            </p:cNvSpPr>
            <p:nvPr/>
          </p:nvSpPr>
          <p:spPr bwMode="auto">
            <a:xfrm>
              <a:off x="2852" y="3042"/>
              <a:ext cx="104" cy="226"/>
            </a:xfrm>
            <a:custGeom>
              <a:avLst/>
              <a:gdLst>
                <a:gd name="T0" fmla="*/ 32 w 297"/>
                <a:gd name="T1" fmla="*/ 0 h 1885"/>
                <a:gd name="T2" fmla="*/ 41 w 297"/>
                <a:gd name="T3" fmla="*/ 175 h 1885"/>
                <a:gd name="T4" fmla="*/ 102 w 297"/>
                <a:gd name="T5" fmla="*/ 393 h 1885"/>
                <a:gd name="T6" fmla="*/ 137 w 297"/>
                <a:gd name="T7" fmla="*/ 419 h 1885"/>
                <a:gd name="T8" fmla="*/ 242 w 297"/>
                <a:gd name="T9" fmla="*/ 384 h 1885"/>
                <a:gd name="T10" fmla="*/ 154 w 297"/>
                <a:gd name="T11" fmla="*/ 201 h 1885"/>
                <a:gd name="T12" fmla="*/ 67 w 297"/>
                <a:gd name="T13" fmla="*/ 218 h 1885"/>
                <a:gd name="T14" fmla="*/ 23 w 297"/>
                <a:gd name="T15" fmla="*/ 288 h 1885"/>
                <a:gd name="T16" fmla="*/ 41 w 297"/>
                <a:gd name="T17" fmla="*/ 663 h 1885"/>
                <a:gd name="T18" fmla="*/ 50 w 297"/>
                <a:gd name="T19" fmla="*/ 881 h 1885"/>
                <a:gd name="T20" fmla="*/ 215 w 297"/>
                <a:gd name="T21" fmla="*/ 943 h 1885"/>
                <a:gd name="T22" fmla="*/ 285 w 297"/>
                <a:gd name="T23" fmla="*/ 899 h 1885"/>
                <a:gd name="T24" fmla="*/ 224 w 297"/>
                <a:gd name="T25" fmla="*/ 733 h 1885"/>
                <a:gd name="T26" fmla="*/ 137 w 297"/>
                <a:gd name="T27" fmla="*/ 707 h 1885"/>
                <a:gd name="T28" fmla="*/ 58 w 297"/>
                <a:gd name="T29" fmla="*/ 768 h 1885"/>
                <a:gd name="T30" fmla="*/ 67 w 297"/>
                <a:gd name="T31" fmla="*/ 1318 h 1885"/>
                <a:gd name="T32" fmla="*/ 172 w 297"/>
                <a:gd name="T33" fmla="*/ 1510 h 1885"/>
                <a:gd name="T34" fmla="*/ 277 w 297"/>
                <a:gd name="T35" fmla="*/ 1457 h 1885"/>
                <a:gd name="T36" fmla="*/ 250 w 297"/>
                <a:gd name="T37" fmla="*/ 1292 h 1885"/>
                <a:gd name="T38" fmla="*/ 198 w 297"/>
                <a:gd name="T39" fmla="*/ 1274 h 1885"/>
                <a:gd name="T40" fmla="*/ 172 w 297"/>
                <a:gd name="T41" fmla="*/ 1265 h 1885"/>
                <a:gd name="T42" fmla="*/ 102 w 297"/>
                <a:gd name="T43" fmla="*/ 1274 h 1885"/>
                <a:gd name="T44" fmla="*/ 58 w 297"/>
                <a:gd name="T45" fmla="*/ 1318 h 1885"/>
                <a:gd name="T46" fmla="*/ 50 w 297"/>
                <a:gd name="T47" fmla="*/ 1780 h 1885"/>
                <a:gd name="T48" fmla="*/ 58 w 297"/>
                <a:gd name="T49" fmla="*/ 1885 h 1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1885"/>
                <a:gd name="T77" fmla="*/ 297 w 297"/>
                <a:gd name="T78" fmla="*/ 1885 h 18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1885">
                  <a:moveTo>
                    <a:pt x="32" y="0"/>
                  </a:moveTo>
                  <a:cubicBezTo>
                    <a:pt x="35" y="58"/>
                    <a:pt x="38" y="117"/>
                    <a:pt x="41" y="175"/>
                  </a:cubicBezTo>
                  <a:cubicBezTo>
                    <a:pt x="44" y="238"/>
                    <a:pt x="19" y="364"/>
                    <a:pt x="102" y="393"/>
                  </a:cubicBezTo>
                  <a:cubicBezTo>
                    <a:pt x="114" y="402"/>
                    <a:pt x="123" y="416"/>
                    <a:pt x="137" y="419"/>
                  </a:cubicBezTo>
                  <a:cubicBezTo>
                    <a:pt x="171" y="426"/>
                    <a:pt x="215" y="401"/>
                    <a:pt x="242" y="384"/>
                  </a:cubicBezTo>
                  <a:cubicBezTo>
                    <a:pt x="269" y="297"/>
                    <a:pt x="237" y="226"/>
                    <a:pt x="154" y="201"/>
                  </a:cubicBezTo>
                  <a:cubicBezTo>
                    <a:pt x="153" y="201"/>
                    <a:pt x="81" y="206"/>
                    <a:pt x="67" y="218"/>
                  </a:cubicBezTo>
                  <a:cubicBezTo>
                    <a:pt x="44" y="237"/>
                    <a:pt x="45" y="267"/>
                    <a:pt x="23" y="288"/>
                  </a:cubicBezTo>
                  <a:cubicBezTo>
                    <a:pt x="0" y="361"/>
                    <a:pt x="10" y="573"/>
                    <a:pt x="41" y="663"/>
                  </a:cubicBezTo>
                  <a:cubicBezTo>
                    <a:pt x="44" y="736"/>
                    <a:pt x="42" y="809"/>
                    <a:pt x="50" y="881"/>
                  </a:cubicBezTo>
                  <a:cubicBezTo>
                    <a:pt x="55" y="930"/>
                    <a:pt x="186" y="940"/>
                    <a:pt x="215" y="943"/>
                  </a:cubicBezTo>
                  <a:cubicBezTo>
                    <a:pt x="261" y="957"/>
                    <a:pt x="249" y="935"/>
                    <a:pt x="285" y="899"/>
                  </a:cubicBezTo>
                  <a:cubicBezTo>
                    <a:pt x="281" y="872"/>
                    <a:pt x="264" y="747"/>
                    <a:pt x="224" y="733"/>
                  </a:cubicBezTo>
                  <a:cubicBezTo>
                    <a:pt x="195" y="723"/>
                    <a:pt x="167" y="715"/>
                    <a:pt x="137" y="707"/>
                  </a:cubicBezTo>
                  <a:cubicBezTo>
                    <a:pt x="81" y="718"/>
                    <a:pt x="72" y="712"/>
                    <a:pt x="58" y="768"/>
                  </a:cubicBezTo>
                  <a:cubicBezTo>
                    <a:pt x="53" y="922"/>
                    <a:pt x="18" y="1177"/>
                    <a:pt x="67" y="1318"/>
                  </a:cubicBezTo>
                  <a:cubicBezTo>
                    <a:pt x="77" y="1422"/>
                    <a:pt x="65" y="1473"/>
                    <a:pt x="172" y="1510"/>
                  </a:cubicBezTo>
                  <a:cubicBezTo>
                    <a:pt x="269" y="1481"/>
                    <a:pt x="242" y="1509"/>
                    <a:pt x="277" y="1457"/>
                  </a:cubicBezTo>
                  <a:cubicBezTo>
                    <a:pt x="273" y="1401"/>
                    <a:pt x="297" y="1322"/>
                    <a:pt x="250" y="1292"/>
                  </a:cubicBezTo>
                  <a:cubicBezTo>
                    <a:pt x="234" y="1282"/>
                    <a:pt x="215" y="1280"/>
                    <a:pt x="198" y="1274"/>
                  </a:cubicBezTo>
                  <a:cubicBezTo>
                    <a:pt x="189" y="1271"/>
                    <a:pt x="172" y="1265"/>
                    <a:pt x="172" y="1265"/>
                  </a:cubicBezTo>
                  <a:cubicBezTo>
                    <a:pt x="149" y="1268"/>
                    <a:pt x="123" y="1264"/>
                    <a:pt x="102" y="1274"/>
                  </a:cubicBezTo>
                  <a:cubicBezTo>
                    <a:pt x="83" y="1283"/>
                    <a:pt x="58" y="1318"/>
                    <a:pt x="58" y="1318"/>
                  </a:cubicBezTo>
                  <a:cubicBezTo>
                    <a:pt x="10" y="1473"/>
                    <a:pt x="15" y="1613"/>
                    <a:pt x="50" y="1780"/>
                  </a:cubicBezTo>
                  <a:cubicBezTo>
                    <a:pt x="53" y="1815"/>
                    <a:pt x="58" y="1885"/>
                    <a:pt x="58" y="1885"/>
                  </a:cubicBezTo>
                </a:path>
              </a:pathLst>
            </a:custGeom>
            <a:noFill/>
            <a:ln w="9360">
              <a:solidFill>
                <a:srgbClr val="CC0000"/>
              </a:solidFill>
              <a:round/>
              <a:headEnd/>
              <a:tailEnd/>
            </a:ln>
          </p:spPr>
          <p:txBody>
            <a:bodyPr wrap="none" anchor="ctr">
              <a:prstTxWarp prst="textNoShape">
                <a:avLst/>
              </a:prstTxWarp>
            </a:bodyPr>
            <a:lstStyle/>
            <a:p>
              <a:endParaRPr lang="en-US"/>
            </a:p>
          </p:txBody>
        </p:sp>
        <p:sp>
          <p:nvSpPr>
            <p:cNvPr id="117" name="Freeform 10"/>
            <p:cNvSpPr>
              <a:spLocks noChangeArrowheads="1"/>
            </p:cNvSpPr>
            <p:nvPr/>
          </p:nvSpPr>
          <p:spPr bwMode="auto">
            <a:xfrm>
              <a:off x="3019" y="3268"/>
              <a:ext cx="104" cy="226"/>
            </a:xfrm>
            <a:custGeom>
              <a:avLst/>
              <a:gdLst>
                <a:gd name="T0" fmla="*/ 32 w 297"/>
                <a:gd name="T1" fmla="*/ 0 h 1885"/>
                <a:gd name="T2" fmla="*/ 41 w 297"/>
                <a:gd name="T3" fmla="*/ 175 h 1885"/>
                <a:gd name="T4" fmla="*/ 102 w 297"/>
                <a:gd name="T5" fmla="*/ 393 h 1885"/>
                <a:gd name="T6" fmla="*/ 137 w 297"/>
                <a:gd name="T7" fmla="*/ 419 h 1885"/>
                <a:gd name="T8" fmla="*/ 242 w 297"/>
                <a:gd name="T9" fmla="*/ 384 h 1885"/>
                <a:gd name="T10" fmla="*/ 154 w 297"/>
                <a:gd name="T11" fmla="*/ 201 h 1885"/>
                <a:gd name="T12" fmla="*/ 67 w 297"/>
                <a:gd name="T13" fmla="*/ 218 h 1885"/>
                <a:gd name="T14" fmla="*/ 23 w 297"/>
                <a:gd name="T15" fmla="*/ 288 h 1885"/>
                <a:gd name="T16" fmla="*/ 41 w 297"/>
                <a:gd name="T17" fmla="*/ 663 h 1885"/>
                <a:gd name="T18" fmla="*/ 50 w 297"/>
                <a:gd name="T19" fmla="*/ 881 h 1885"/>
                <a:gd name="T20" fmla="*/ 215 w 297"/>
                <a:gd name="T21" fmla="*/ 943 h 1885"/>
                <a:gd name="T22" fmla="*/ 285 w 297"/>
                <a:gd name="T23" fmla="*/ 899 h 1885"/>
                <a:gd name="T24" fmla="*/ 224 w 297"/>
                <a:gd name="T25" fmla="*/ 733 h 1885"/>
                <a:gd name="T26" fmla="*/ 137 w 297"/>
                <a:gd name="T27" fmla="*/ 707 h 1885"/>
                <a:gd name="T28" fmla="*/ 58 w 297"/>
                <a:gd name="T29" fmla="*/ 768 h 1885"/>
                <a:gd name="T30" fmla="*/ 67 w 297"/>
                <a:gd name="T31" fmla="*/ 1318 h 1885"/>
                <a:gd name="T32" fmla="*/ 172 w 297"/>
                <a:gd name="T33" fmla="*/ 1510 h 1885"/>
                <a:gd name="T34" fmla="*/ 277 w 297"/>
                <a:gd name="T35" fmla="*/ 1457 h 1885"/>
                <a:gd name="T36" fmla="*/ 250 w 297"/>
                <a:gd name="T37" fmla="*/ 1292 h 1885"/>
                <a:gd name="T38" fmla="*/ 198 w 297"/>
                <a:gd name="T39" fmla="*/ 1274 h 1885"/>
                <a:gd name="T40" fmla="*/ 172 w 297"/>
                <a:gd name="T41" fmla="*/ 1265 h 1885"/>
                <a:gd name="T42" fmla="*/ 102 w 297"/>
                <a:gd name="T43" fmla="*/ 1274 h 1885"/>
                <a:gd name="T44" fmla="*/ 58 w 297"/>
                <a:gd name="T45" fmla="*/ 1318 h 1885"/>
                <a:gd name="T46" fmla="*/ 50 w 297"/>
                <a:gd name="T47" fmla="*/ 1780 h 1885"/>
                <a:gd name="T48" fmla="*/ 58 w 297"/>
                <a:gd name="T49" fmla="*/ 1885 h 1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1885"/>
                <a:gd name="T77" fmla="*/ 297 w 297"/>
                <a:gd name="T78" fmla="*/ 1885 h 18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1885">
                  <a:moveTo>
                    <a:pt x="32" y="0"/>
                  </a:moveTo>
                  <a:cubicBezTo>
                    <a:pt x="35" y="58"/>
                    <a:pt x="38" y="117"/>
                    <a:pt x="41" y="175"/>
                  </a:cubicBezTo>
                  <a:cubicBezTo>
                    <a:pt x="44" y="238"/>
                    <a:pt x="19" y="364"/>
                    <a:pt x="102" y="393"/>
                  </a:cubicBezTo>
                  <a:cubicBezTo>
                    <a:pt x="114" y="402"/>
                    <a:pt x="123" y="416"/>
                    <a:pt x="137" y="419"/>
                  </a:cubicBezTo>
                  <a:cubicBezTo>
                    <a:pt x="171" y="426"/>
                    <a:pt x="215" y="401"/>
                    <a:pt x="242" y="384"/>
                  </a:cubicBezTo>
                  <a:cubicBezTo>
                    <a:pt x="269" y="297"/>
                    <a:pt x="237" y="226"/>
                    <a:pt x="154" y="201"/>
                  </a:cubicBezTo>
                  <a:cubicBezTo>
                    <a:pt x="153" y="201"/>
                    <a:pt x="81" y="206"/>
                    <a:pt x="67" y="218"/>
                  </a:cubicBezTo>
                  <a:cubicBezTo>
                    <a:pt x="44" y="237"/>
                    <a:pt x="45" y="267"/>
                    <a:pt x="23" y="288"/>
                  </a:cubicBezTo>
                  <a:cubicBezTo>
                    <a:pt x="0" y="361"/>
                    <a:pt x="10" y="573"/>
                    <a:pt x="41" y="663"/>
                  </a:cubicBezTo>
                  <a:cubicBezTo>
                    <a:pt x="44" y="736"/>
                    <a:pt x="42" y="809"/>
                    <a:pt x="50" y="881"/>
                  </a:cubicBezTo>
                  <a:cubicBezTo>
                    <a:pt x="55" y="930"/>
                    <a:pt x="186" y="940"/>
                    <a:pt x="215" y="943"/>
                  </a:cubicBezTo>
                  <a:cubicBezTo>
                    <a:pt x="261" y="957"/>
                    <a:pt x="249" y="935"/>
                    <a:pt x="285" y="899"/>
                  </a:cubicBezTo>
                  <a:cubicBezTo>
                    <a:pt x="281" y="872"/>
                    <a:pt x="264" y="747"/>
                    <a:pt x="224" y="733"/>
                  </a:cubicBezTo>
                  <a:cubicBezTo>
                    <a:pt x="195" y="723"/>
                    <a:pt x="167" y="715"/>
                    <a:pt x="137" y="707"/>
                  </a:cubicBezTo>
                  <a:cubicBezTo>
                    <a:pt x="81" y="718"/>
                    <a:pt x="72" y="712"/>
                    <a:pt x="58" y="768"/>
                  </a:cubicBezTo>
                  <a:cubicBezTo>
                    <a:pt x="53" y="922"/>
                    <a:pt x="18" y="1177"/>
                    <a:pt x="67" y="1318"/>
                  </a:cubicBezTo>
                  <a:cubicBezTo>
                    <a:pt x="77" y="1422"/>
                    <a:pt x="65" y="1473"/>
                    <a:pt x="172" y="1510"/>
                  </a:cubicBezTo>
                  <a:cubicBezTo>
                    <a:pt x="269" y="1481"/>
                    <a:pt x="242" y="1509"/>
                    <a:pt x="277" y="1457"/>
                  </a:cubicBezTo>
                  <a:cubicBezTo>
                    <a:pt x="273" y="1401"/>
                    <a:pt x="297" y="1322"/>
                    <a:pt x="250" y="1292"/>
                  </a:cubicBezTo>
                  <a:cubicBezTo>
                    <a:pt x="234" y="1282"/>
                    <a:pt x="215" y="1280"/>
                    <a:pt x="198" y="1274"/>
                  </a:cubicBezTo>
                  <a:cubicBezTo>
                    <a:pt x="189" y="1271"/>
                    <a:pt x="172" y="1265"/>
                    <a:pt x="172" y="1265"/>
                  </a:cubicBezTo>
                  <a:cubicBezTo>
                    <a:pt x="149" y="1268"/>
                    <a:pt x="123" y="1264"/>
                    <a:pt x="102" y="1274"/>
                  </a:cubicBezTo>
                  <a:cubicBezTo>
                    <a:pt x="83" y="1283"/>
                    <a:pt x="58" y="1318"/>
                    <a:pt x="58" y="1318"/>
                  </a:cubicBezTo>
                  <a:cubicBezTo>
                    <a:pt x="10" y="1473"/>
                    <a:pt x="15" y="1613"/>
                    <a:pt x="50" y="1780"/>
                  </a:cubicBezTo>
                  <a:cubicBezTo>
                    <a:pt x="53" y="1815"/>
                    <a:pt x="58" y="1885"/>
                    <a:pt x="58" y="1885"/>
                  </a:cubicBezTo>
                </a:path>
              </a:pathLst>
            </a:custGeom>
            <a:noFill/>
            <a:ln w="9360">
              <a:solidFill>
                <a:srgbClr val="CC0000"/>
              </a:solidFill>
              <a:round/>
              <a:headEnd/>
              <a:tailEnd/>
            </a:ln>
          </p:spPr>
          <p:txBody>
            <a:bodyPr wrap="none" anchor="ctr">
              <a:prstTxWarp prst="textNoShape">
                <a:avLst/>
              </a:prstTxWarp>
            </a:bodyPr>
            <a:lstStyle/>
            <a:p>
              <a:endParaRPr lang="en-US"/>
            </a:p>
          </p:txBody>
        </p:sp>
        <p:sp>
          <p:nvSpPr>
            <p:cNvPr id="118" name="Text Box 11"/>
            <p:cNvSpPr txBox="1">
              <a:spLocks noChangeArrowheads="1"/>
            </p:cNvSpPr>
            <p:nvPr/>
          </p:nvSpPr>
          <p:spPr bwMode="auto">
            <a:xfrm>
              <a:off x="2496" y="2784"/>
              <a:ext cx="173" cy="232"/>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buClr>
                  <a:srgbClr val="3B812F"/>
                </a:buClr>
                <a:buFont typeface="Symbol" pitchFamily="2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3B812F"/>
                  </a:solidFill>
                  <a:latin typeface="Symbol" pitchFamily="26" charset="2"/>
                </a:rPr>
                <a:t></a:t>
              </a:r>
            </a:p>
          </p:txBody>
        </p:sp>
        <p:sp>
          <p:nvSpPr>
            <p:cNvPr id="119" name="Text Box 12"/>
            <p:cNvSpPr txBox="1">
              <a:spLocks noChangeArrowheads="1"/>
            </p:cNvSpPr>
            <p:nvPr/>
          </p:nvSpPr>
          <p:spPr bwMode="auto">
            <a:xfrm>
              <a:off x="2952" y="3035"/>
              <a:ext cx="169" cy="232"/>
            </a:xfrm>
            <a:prstGeom prst="rect">
              <a:avLst/>
            </a:prstGeom>
            <a:noFill/>
            <a:ln w="9525">
              <a:noFill/>
              <a:round/>
              <a:headEnd/>
              <a:tailEnd/>
            </a:ln>
          </p:spPr>
          <p:txBody>
            <a:bodyPr lIns="90000" tIns="46800" rIns="90000" bIns="46800">
              <a:prstTxWarp prst="textNoShape">
                <a:avLst/>
              </a:prstTxWarp>
              <a:spAutoFit/>
            </a:bodyPr>
            <a:lstStyle/>
            <a:p>
              <a:pPr>
                <a:lnSpc>
                  <a:spcPct val="100000"/>
                </a:lnSpc>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g</a:t>
              </a:r>
            </a:p>
          </p:txBody>
        </p:sp>
        <p:sp>
          <p:nvSpPr>
            <p:cNvPr id="120" name="Text Box 13"/>
            <p:cNvSpPr txBox="1">
              <a:spLocks noChangeArrowheads="1"/>
            </p:cNvSpPr>
            <p:nvPr/>
          </p:nvSpPr>
          <p:spPr bwMode="auto">
            <a:xfrm>
              <a:off x="3119" y="3261"/>
              <a:ext cx="194" cy="232"/>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buClr>
                  <a:srgbClr val="CC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g</a:t>
              </a:r>
            </a:p>
          </p:txBody>
        </p:sp>
        <p:graphicFrame>
          <p:nvGraphicFramePr>
            <p:cNvPr id="121" name="Object 14"/>
            <p:cNvGraphicFramePr>
              <a:graphicFrameLocks noChangeAspect="1"/>
            </p:cNvGraphicFramePr>
            <p:nvPr/>
          </p:nvGraphicFramePr>
          <p:xfrm>
            <a:off x="2832" y="2832"/>
            <a:ext cx="432" cy="161"/>
          </p:xfrm>
          <a:graphic>
            <a:graphicData uri="http://schemas.openxmlformats.org/presentationml/2006/ole">
              <p:oleObj spid="_x0000_s273410" r:id="rId5" imgW="545760" imgH="203040" progId="Equation.3">
                <p:embed/>
              </p:oleObj>
            </a:graphicData>
          </a:graphic>
        </p:graphicFrame>
      </p:grpSp>
      <p:sp>
        <p:nvSpPr>
          <p:cNvPr id="122" name="TextBox 121"/>
          <p:cNvSpPr txBox="1"/>
          <p:nvPr/>
        </p:nvSpPr>
        <p:spPr>
          <a:xfrm>
            <a:off x="590382" y="3464738"/>
            <a:ext cx="2706014" cy="369332"/>
          </a:xfrm>
          <a:prstGeom prst="rect">
            <a:avLst/>
          </a:prstGeom>
          <a:noFill/>
        </p:spPr>
        <p:txBody>
          <a:bodyPr wrap="none" rtlCol="0">
            <a:spAutoFit/>
          </a:bodyPr>
          <a:lstStyle/>
          <a:p>
            <a:r>
              <a:rPr lang="en-US" dirty="0" smtClean="0">
                <a:solidFill>
                  <a:srgbClr val="000000"/>
                </a:solidFill>
              </a:rPr>
              <a:t>Constituent Counting Rule:</a:t>
            </a:r>
            <a:endParaRPr lang="en-US" dirty="0">
              <a:solidFill>
                <a:srgbClr val="000000"/>
              </a:solidFill>
            </a:endParaRPr>
          </a:p>
        </p:txBody>
      </p:sp>
      <p:graphicFrame>
        <p:nvGraphicFramePr>
          <p:cNvPr id="123" name="Object 122"/>
          <p:cNvGraphicFramePr>
            <a:graphicFrameLocks noChangeAspect="1"/>
          </p:cNvGraphicFramePr>
          <p:nvPr/>
        </p:nvGraphicFramePr>
        <p:xfrm>
          <a:off x="1078502" y="3967140"/>
          <a:ext cx="1511841" cy="1814209"/>
        </p:xfrm>
        <a:graphic>
          <a:graphicData uri="http://schemas.openxmlformats.org/presentationml/2006/ole">
            <p:oleObj spid="_x0000_s273411" name="Equation" r:id="rId6" imgW="698500" imgH="838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100000">
                                          <p:val>
                                            <p:strVal val="#ppt_x"/>
                                          </p:val>
                                        </p:tav>
                                        <p:tav>
                                          <p:val>
                                            <p:strVal val="#ppt_x"/>
                                          </p:val>
                                        </p:tav>
                                      </p:tavLst>
                                    </p:anim>
                                    <p:anim calcmode="lin" valueType="num">
                                      <p:cBhvr>
                                        <p:cTn id="8" dur="500" fill="hold"/>
                                        <p:tgtEl>
                                          <p:spTgt spid="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APS Meeting, April 30 2011</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5</a:t>
            </a:fld>
            <a:endParaRPr lang="en-US"/>
          </a:p>
        </p:txBody>
      </p:sp>
      <p:sp>
        <p:nvSpPr>
          <p:cNvPr id="5" name="TextBox 4"/>
          <p:cNvSpPr txBox="1"/>
          <p:nvPr/>
        </p:nvSpPr>
        <p:spPr>
          <a:xfrm>
            <a:off x="709730" y="1170498"/>
            <a:ext cx="7977070" cy="707886"/>
          </a:xfrm>
          <a:prstGeom prst="rect">
            <a:avLst/>
          </a:prstGeom>
          <a:noFill/>
        </p:spPr>
        <p:txBody>
          <a:bodyPr wrap="square" rtlCol="0">
            <a:spAutoFit/>
          </a:bodyPr>
          <a:lstStyle/>
          <a:p>
            <a:pPr algn="ctr"/>
            <a:r>
              <a:rPr lang="en-US" sz="2000" dirty="0" smtClean="0">
                <a:solidFill>
                  <a:srgbClr val="1F497D"/>
                </a:solidFill>
                <a:latin typeface=""/>
                <a:cs typeface=""/>
              </a:rPr>
              <a:t>Map the </a:t>
            </a:r>
            <a:r>
              <a:rPr lang="en-US" sz="2000" dirty="0" err="1" smtClean="0">
                <a:solidFill>
                  <a:srgbClr val="1F497D"/>
                </a:solidFill>
                <a:latin typeface="Symbol" charset="2"/>
                <a:cs typeface="Symbol" charset="2"/>
              </a:rPr>
              <a:t>g</a:t>
            </a:r>
            <a:r>
              <a:rPr lang="en-US" sz="2000" dirty="0" err="1" smtClean="0">
                <a:solidFill>
                  <a:srgbClr val="1F497D"/>
                </a:solidFill>
                <a:latin typeface=""/>
                <a:cs typeface=""/>
              </a:rPr>
              <a:t>NN</a:t>
            </a:r>
            <a:r>
              <a:rPr lang="en-US" sz="2000" dirty="0" smtClean="0">
                <a:solidFill>
                  <a:srgbClr val="1F497D"/>
                </a:solidFill>
                <a:latin typeface=""/>
                <a:cs typeface=""/>
              </a:rPr>
              <a:t>* </a:t>
            </a:r>
            <a:r>
              <a:rPr lang="en-US" sz="2000" dirty="0" err="1" smtClean="0">
                <a:solidFill>
                  <a:srgbClr val="1F497D"/>
                </a:solidFill>
                <a:latin typeface=""/>
                <a:cs typeface=""/>
              </a:rPr>
              <a:t>electrocouplings</a:t>
            </a:r>
            <a:r>
              <a:rPr lang="en-US" sz="2000" dirty="0" smtClean="0">
                <a:solidFill>
                  <a:srgbClr val="1F497D"/>
                </a:solidFill>
                <a:latin typeface=""/>
                <a:cs typeface=""/>
              </a:rPr>
              <a:t> as a function of photon </a:t>
            </a:r>
            <a:r>
              <a:rPr lang="en-US" sz="2000" dirty="0" err="1" smtClean="0">
                <a:solidFill>
                  <a:srgbClr val="1F497D"/>
                </a:solidFill>
                <a:latin typeface=""/>
                <a:cs typeface=""/>
              </a:rPr>
              <a:t>virtuality</a:t>
            </a:r>
            <a:r>
              <a:rPr lang="en-US" sz="2000" dirty="0" smtClean="0">
                <a:solidFill>
                  <a:srgbClr val="1F497D"/>
                </a:solidFill>
                <a:latin typeface=""/>
                <a:cs typeface=""/>
              </a:rPr>
              <a:t> with a combined analysis of electroproduction channels</a:t>
            </a:r>
            <a:endParaRPr lang="en-US" sz="2000" baseline="30000" dirty="0">
              <a:solidFill>
                <a:srgbClr val="1F497D"/>
              </a:solidFill>
              <a:latin typeface=""/>
              <a:cs typeface=""/>
            </a:endParaRPr>
          </a:p>
        </p:txBody>
      </p:sp>
      <p:sp>
        <p:nvSpPr>
          <p:cNvPr id="6" name="TextBox 5"/>
          <p:cNvSpPr txBox="1"/>
          <p:nvPr/>
        </p:nvSpPr>
        <p:spPr>
          <a:xfrm>
            <a:off x="457200" y="2814177"/>
            <a:ext cx="4361493" cy="2031325"/>
          </a:xfrm>
          <a:prstGeom prst="rect">
            <a:avLst/>
          </a:prstGeom>
          <a:noFill/>
        </p:spPr>
        <p:txBody>
          <a:bodyPr wrap="square" rtlCol="0">
            <a:spAutoFit/>
          </a:bodyPr>
          <a:lstStyle/>
          <a:p>
            <a:r>
              <a:rPr lang="en-US" dirty="0" smtClean="0">
                <a:solidFill>
                  <a:srgbClr val="000000"/>
                </a:solidFill>
              </a:rPr>
              <a:t>Access active degrees of freedom at various distances</a:t>
            </a:r>
          </a:p>
          <a:p>
            <a:endParaRPr lang="en-US" dirty="0" smtClean="0">
              <a:solidFill>
                <a:srgbClr val="000000"/>
              </a:solidFill>
            </a:endParaRPr>
          </a:p>
          <a:p>
            <a:r>
              <a:rPr lang="en-US" dirty="0" smtClean="0">
                <a:solidFill>
                  <a:srgbClr val="000000"/>
                </a:solidFill>
              </a:rPr>
              <a:t>Explore the non-perturbative strong interactions responsible for nucleon formation and the origin of quark confinement</a:t>
            </a:r>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N* Program in CLAS</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sp>
        <p:nvSpPr>
          <p:cNvPr id="17" name="Rectangle 16"/>
          <p:cNvSpPr/>
          <p:nvPr/>
        </p:nvSpPr>
        <p:spPr>
          <a:xfrm>
            <a:off x="457200" y="5030168"/>
            <a:ext cx="4572000" cy="923330"/>
          </a:xfrm>
          <a:prstGeom prst="rect">
            <a:avLst/>
          </a:prstGeom>
        </p:spPr>
        <p:txBody>
          <a:bodyPr>
            <a:spAutoFit/>
          </a:bodyPr>
          <a:lstStyle/>
          <a:p>
            <a:endParaRPr lang="en-US" dirty="0" smtClean="0">
              <a:solidFill>
                <a:srgbClr val="000000"/>
              </a:solidFill>
            </a:endParaRPr>
          </a:p>
          <a:p>
            <a:r>
              <a:rPr lang="en-US" dirty="0" smtClean="0">
                <a:solidFill>
                  <a:srgbClr val="000000"/>
                </a:solidFill>
              </a:rPr>
              <a:t>Investigate the origin of 98% of nucleon mass through DCSB</a:t>
            </a:r>
            <a:endParaRPr lang="en-US" dirty="0">
              <a:solidFill>
                <a:srgbClr val="000000"/>
              </a:solidFill>
            </a:endParaRPr>
          </a:p>
        </p:txBody>
      </p:sp>
      <p:grpSp>
        <p:nvGrpSpPr>
          <p:cNvPr id="20" name="Group 19"/>
          <p:cNvGrpSpPr/>
          <p:nvPr/>
        </p:nvGrpSpPr>
        <p:grpSpPr>
          <a:xfrm>
            <a:off x="5867400" y="2590800"/>
            <a:ext cx="2622198" cy="3169102"/>
            <a:chOff x="5867400" y="2590800"/>
            <a:chExt cx="2622198" cy="3169102"/>
          </a:xfrm>
        </p:grpSpPr>
        <p:pic>
          <p:nvPicPr>
            <p:cNvPr id="18" name="Picture 17" descr="Picture 4.png"/>
            <p:cNvPicPr>
              <a:picLocks noChangeAspect="1"/>
            </p:cNvPicPr>
            <p:nvPr/>
          </p:nvPicPr>
          <p:blipFill>
            <a:blip r:embed="rId3"/>
            <a:srcRect l="50513"/>
            <a:stretch>
              <a:fillRect/>
            </a:stretch>
          </p:blipFill>
          <p:spPr>
            <a:xfrm>
              <a:off x="5867400" y="3931102"/>
              <a:ext cx="2622198" cy="1828800"/>
            </a:xfrm>
            <a:prstGeom prst="rect">
              <a:avLst/>
            </a:prstGeom>
          </p:spPr>
        </p:pic>
        <p:sp>
          <p:nvSpPr>
            <p:cNvPr id="19" name="Rectangle 18"/>
            <p:cNvSpPr/>
            <p:nvPr/>
          </p:nvSpPr>
          <p:spPr>
            <a:xfrm>
              <a:off x="5943600" y="2590800"/>
              <a:ext cx="2329561" cy="1200329"/>
            </a:xfrm>
            <a:prstGeom prst="rect">
              <a:avLst/>
            </a:prstGeom>
          </p:spPr>
          <p:txBody>
            <a:bodyPr wrap="square">
              <a:spAutoFit/>
            </a:bodyPr>
            <a:lstStyle/>
            <a:p>
              <a:pPr algn="ctr"/>
              <a:r>
                <a:rPr lang="en-US" dirty="0" smtClean="0">
                  <a:solidFill>
                    <a:srgbClr val="000000"/>
                  </a:solidFill>
                </a:rPr>
                <a:t>JLAB</a:t>
              </a:r>
            </a:p>
            <a:p>
              <a:pPr algn="ctr"/>
              <a:r>
                <a:rPr lang="en-US" dirty="0" smtClean="0">
                  <a:solidFill>
                    <a:srgbClr val="000000"/>
                  </a:solidFill>
                </a:rPr>
                <a:t>Carnegie Mellon</a:t>
              </a:r>
            </a:p>
            <a:p>
              <a:pPr algn="ctr"/>
              <a:r>
                <a:rPr lang="en-US" dirty="0" smtClean="0">
                  <a:solidFill>
                    <a:srgbClr val="000000"/>
                  </a:solidFill>
                </a:rPr>
                <a:t>Univ. of Maryland</a:t>
              </a:r>
            </a:p>
            <a:p>
              <a:pPr algn="ctr"/>
              <a:r>
                <a:rPr lang="en-US" dirty="0" smtClean="0">
                  <a:solidFill>
                    <a:srgbClr val="000000"/>
                  </a:solidFill>
                </a:rPr>
                <a:t>Trinity College (Dublin)</a:t>
              </a:r>
              <a:endParaRPr lang="en-US" dirty="0">
                <a:solidFill>
                  <a:srgbClr val="000000"/>
                </a:solidFill>
              </a:endParaRPr>
            </a:p>
          </p:txBody>
        </p:sp>
      </p:grpSp>
      <p:grpSp>
        <p:nvGrpSpPr>
          <p:cNvPr id="21" name="Group 20"/>
          <p:cNvGrpSpPr/>
          <p:nvPr/>
        </p:nvGrpSpPr>
        <p:grpSpPr>
          <a:xfrm>
            <a:off x="5912202" y="2603304"/>
            <a:ext cx="2353883" cy="3111696"/>
            <a:chOff x="5943600" y="2590800"/>
            <a:chExt cx="2353883" cy="3111696"/>
          </a:xfrm>
        </p:grpSpPr>
        <p:pic>
          <p:nvPicPr>
            <p:cNvPr id="22" name="Picture 21" descr="Picture 4.png"/>
            <p:cNvPicPr>
              <a:picLocks noChangeAspect="1"/>
            </p:cNvPicPr>
            <p:nvPr/>
          </p:nvPicPr>
          <p:blipFill>
            <a:blip r:embed="rId4"/>
            <a:stretch>
              <a:fillRect/>
            </a:stretch>
          </p:blipFill>
          <p:spPr>
            <a:xfrm>
              <a:off x="6059514" y="3988508"/>
              <a:ext cx="2237969" cy="1713988"/>
            </a:xfrm>
            <a:prstGeom prst="rect">
              <a:avLst/>
            </a:prstGeom>
          </p:spPr>
        </p:pic>
        <p:sp>
          <p:nvSpPr>
            <p:cNvPr id="23" name="Rectangle 22"/>
            <p:cNvSpPr/>
            <p:nvPr/>
          </p:nvSpPr>
          <p:spPr>
            <a:xfrm>
              <a:off x="5943600" y="2590800"/>
              <a:ext cx="2329561" cy="646331"/>
            </a:xfrm>
            <a:prstGeom prst="rect">
              <a:avLst/>
            </a:prstGeom>
          </p:spPr>
          <p:txBody>
            <a:bodyPr wrap="square">
              <a:spAutoFit/>
            </a:bodyPr>
            <a:lstStyle/>
            <a:p>
              <a:pPr algn="ctr"/>
              <a:r>
                <a:rPr lang="en-US" dirty="0" smtClean="0">
                  <a:solidFill>
                    <a:srgbClr val="000000"/>
                  </a:solidFill>
                </a:rPr>
                <a:t>DSE  Framework</a:t>
              </a:r>
            </a:p>
            <a:p>
              <a:pPr algn="ctr"/>
              <a:r>
                <a:rPr lang="en-US" dirty="0" smtClean="0">
                  <a:solidFill>
                    <a:srgbClr val="000000"/>
                  </a:solidFill>
                </a:rPr>
                <a:t>DCSB</a:t>
              </a:r>
            </a:p>
          </p:txBody>
        </p:sp>
      </p:grpSp>
      <p:grpSp>
        <p:nvGrpSpPr>
          <p:cNvPr id="27" name="Group 26"/>
          <p:cNvGrpSpPr/>
          <p:nvPr/>
        </p:nvGrpSpPr>
        <p:grpSpPr>
          <a:xfrm>
            <a:off x="5867400" y="2590800"/>
            <a:ext cx="2411341" cy="3111696"/>
            <a:chOff x="5943600" y="2590800"/>
            <a:chExt cx="2411341" cy="3111696"/>
          </a:xfrm>
        </p:grpSpPr>
        <p:pic>
          <p:nvPicPr>
            <p:cNvPr id="28" name="Picture 27" descr="Picture 4.png"/>
            <p:cNvPicPr>
              <a:picLocks noChangeAspect="1"/>
            </p:cNvPicPr>
            <p:nvPr/>
          </p:nvPicPr>
          <p:blipFill>
            <a:blip r:embed="rId5"/>
            <a:stretch>
              <a:fillRect/>
            </a:stretch>
          </p:blipFill>
          <p:spPr>
            <a:xfrm>
              <a:off x="6002057" y="3988508"/>
              <a:ext cx="2352884" cy="1713988"/>
            </a:xfrm>
            <a:prstGeom prst="rect">
              <a:avLst/>
            </a:prstGeom>
          </p:spPr>
        </p:pic>
        <p:sp>
          <p:nvSpPr>
            <p:cNvPr id="29" name="Rectangle 28"/>
            <p:cNvSpPr/>
            <p:nvPr/>
          </p:nvSpPr>
          <p:spPr>
            <a:xfrm>
              <a:off x="5943600" y="2590800"/>
              <a:ext cx="2329561" cy="1200329"/>
            </a:xfrm>
            <a:prstGeom prst="rect">
              <a:avLst/>
            </a:prstGeom>
          </p:spPr>
          <p:txBody>
            <a:bodyPr wrap="square">
              <a:spAutoFit/>
            </a:bodyPr>
            <a:lstStyle/>
            <a:p>
              <a:pPr algn="ctr"/>
              <a:r>
                <a:rPr lang="en-US" dirty="0" smtClean="0">
                  <a:solidFill>
                    <a:srgbClr val="000000"/>
                  </a:solidFill>
                </a:rPr>
                <a:t>LCSR</a:t>
              </a:r>
            </a:p>
            <a:p>
              <a:pPr algn="ctr"/>
              <a:r>
                <a:rPr lang="en-US" dirty="0" smtClean="0">
                  <a:solidFill>
                    <a:srgbClr val="000000"/>
                  </a:solidFill>
                </a:rPr>
                <a:t>Dist. Amplitudes</a:t>
              </a:r>
            </a:p>
            <a:p>
              <a:pPr algn="ctr"/>
              <a:r>
                <a:rPr lang="en-US" dirty="0" err="1" smtClean="0">
                  <a:solidFill>
                    <a:srgbClr val="000000"/>
                  </a:solidFill>
                  <a:latin typeface="Wingdings"/>
                  <a:ea typeface="Wingdings"/>
                  <a:cs typeface="Wingdings"/>
                </a:rPr>
                <a:t></a:t>
              </a:r>
              <a:endParaRPr lang="en-US" dirty="0" smtClean="0">
                <a:solidFill>
                  <a:srgbClr val="000000"/>
                </a:solidFill>
              </a:endParaRPr>
            </a:p>
            <a:p>
              <a:pPr algn="ctr"/>
              <a:r>
                <a:rPr lang="en-US" dirty="0" smtClean="0">
                  <a:solidFill>
                    <a:srgbClr val="000000"/>
                  </a:solidFill>
                </a:rPr>
                <a:t>Form Factors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accel="50000" decel="50000" fill="hold" nodeType="clickEffect">
                                  <p:stCondLst>
                                    <p:cond delay="0"/>
                                  </p:stCondLst>
                                  <p:childTnLst>
                                    <p:anim calcmode="lin" valueType="num">
                                      <p:cBhvr additive="base">
                                        <p:cTn id="10" dur="500"/>
                                        <p:tgtEl>
                                          <p:spTgt spid="20"/>
                                        </p:tgtEl>
                                        <p:attrNameLst>
                                          <p:attrName>ppt_x</p:attrName>
                                        </p:attrNameLst>
                                      </p:cBhvr>
                                      <p:tavLst>
                                        <p:tav tm="0">
                                          <p:val>
                                            <p:strVal val="ppt_x"/>
                                          </p:val>
                                        </p:tav>
                                        <p:tav tm="100000">
                                          <p:val>
                                            <p:strVal val="ppt_x"/>
                                          </p:val>
                                        </p:tav>
                                      </p:tavLst>
                                    </p:anim>
                                    <p:anim calcmode="lin" valueType="num">
                                      <p:cBhvr additive="base">
                                        <p:cTn id="11" dur="500"/>
                                        <p:tgtEl>
                                          <p:spTgt spid="20"/>
                                        </p:tgtEl>
                                        <p:attrNameLst>
                                          <p:attrName>ppt_y</p:attrName>
                                        </p:attrNameLst>
                                      </p:cBhvr>
                                      <p:tavLst>
                                        <p:tav tm="0">
                                          <p:val>
                                            <p:strVal val="ppt_y"/>
                                          </p:val>
                                        </p:tav>
                                        <p:tav tm="100000">
                                          <p:val>
                                            <p:strVal val="1+ppt_h/2"/>
                                          </p:val>
                                        </p:tav>
                                      </p:tavLst>
                                    </p:anim>
                                    <p:set>
                                      <p:cBhvr>
                                        <p:cTn id="12" dur="1" fill="hold">
                                          <p:stCondLst>
                                            <p:cond delay="499"/>
                                          </p:stCondLst>
                                        </p:cTn>
                                        <p:tgtEl>
                                          <p:spTgt spid="20"/>
                                        </p:tgtEl>
                                        <p:attrNameLst>
                                          <p:attrName>style.visibility</p:attrName>
                                        </p:attrNameLst>
                                      </p:cBhvr>
                                      <p:to>
                                        <p:strVal val="hidden"/>
                                      </p:to>
                                    </p:set>
                                  </p:childTnLst>
                                </p:cTn>
                              </p:par>
                              <p:par>
                                <p:cTn id="13" presetID="2" presetClass="entr" presetSubtype="4" accel="50000" decel="5000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lide(fromBottom)">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accel="50000" decel="50000" fill="hold" nodeType="clickEffect">
                                  <p:stCondLst>
                                    <p:cond delay="0"/>
                                  </p:stCondLst>
                                  <p:childTnLst>
                                    <p:anim calcmode="lin" valueType="num">
                                      <p:cBhvr additive="base">
                                        <p:cTn id="23" dur="500"/>
                                        <p:tgtEl>
                                          <p:spTgt spid="21"/>
                                        </p:tgtEl>
                                        <p:attrNameLst>
                                          <p:attrName>ppt_x</p:attrName>
                                        </p:attrNameLst>
                                      </p:cBhvr>
                                      <p:tavLst>
                                        <p:tav tm="0">
                                          <p:val>
                                            <p:strVal val="ppt_x"/>
                                          </p:val>
                                        </p:tav>
                                        <p:tav tm="100000">
                                          <p:val>
                                            <p:strVal val="ppt_x"/>
                                          </p:val>
                                        </p:tav>
                                      </p:tavLst>
                                    </p:anim>
                                    <p:anim calcmode="lin" valueType="num">
                                      <p:cBhvr additive="base">
                                        <p:cTn id="24" dur="500"/>
                                        <p:tgtEl>
                                          <p:spTgt spid="21"/>
                                        </p:tgtEl>
                                        <p:attrNameLst>
                                          <p:attrName>ppt_y</p:attrName>
                                        </p:attrNameLst>
                                      </p:cBhvr>
                                      <p:tavLst>
                                        <p:tav tm="0">
                                          <p:val>
                                            <p:strVal val="ppt_y"/>
                                          </p:val>
                                        </p:tav>
                                        <p:tav tm="100000">
                                          <p:val>
                                            <p:strVal val="1+ppt_h/2"/>
                                          </p:val>
                                        </p:tav>
                                      </p:tavLst>
                                    </p:anim>
                                    <p:set>
                                      <p:cBhvr>
                                        <p:cTn id="25" dur="1" fill="hold">
                                          <p:stCondLst>
                                            <p:cond delay="499"/>
                                          </p:stCondLst>
                                        </p:cTn>
                                        <p:tgtEl>
                                          <p:spTgt spid="21"/>
                                        </p:tgtEl>
                                        <p:attrNameLst>
                                          <p:attrName>style.visibility</p:attrName>
                                        </p:attrNameLst>
                                      </p:cBhvr>
                                      <p:to>
                                        <p:strVal val="hidden"/>
                                      </p:to>
                                    </p:set>
                                  </p:childTnLst>
                                </p:cTn>
                              </p:par>
                              <p:par>
                                <p:cTn id="26" presetID="2" presetClass="entr" presetSubtype="4" accel="50000" decel="5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6</a:t>
            </a:fld>
            <a:endParaRPr lang="en-US"/>
          </a:p>
        </p:txBody>
      </p:sp>
      <p:sp>
        <p:nvSpPr>
          <p:cNvPr id="74" name="Rectangle 73"/>
          <p:cNvSpPr/>
          <p:nvPr/>
        </p:nvSpPr>
        <p:spPr>
          <a:xfrm>
            <a:off x="419100" y="3858466"/>
            <a:ext cx="1900558" cy="22250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74"/>
          <p:cNvGrpSpPr/>
          <p:nvPr/>
        </p:nvGrpSpPr>
        <p:grpSpPr>
          <a:xfrm>
            <a:off x="2571143" y="1313808"/>
            <a:ext cx="6143356" cy="5084470"/>
            <a:chOff x="2314844" y="1477065"/>
            <a:chExt cx="6143356" cy="5084470"/>
          </a:xfrm>
        </p:grpSpPr>
        <p:grpSp>
          <p:nvGrpSpPr>
            <p:cNvPr id="3" name="Group 46"/>
            <p:cNvGrpSpPr/>
            <p:nvPr/>
          </p:nvGrpSpPr>
          <p:grpSpPr>
            <a:xfrm>
              <a:off x="2314844" y="1477065"/>
              <a:ext cx="6143356" cy="4671798"/>
              <a:chOff x="2314844" y="1477065"/>
              <a:chExt cx="6143356" cy="4671798"/>
            </a:xfrm>
          </p:grpSpPr>
          <p:sp>
            <p:nvSpPr>
              <p:cNvPr id="81" name="Rectangle 80"/>
              <p:cNvSpPr/>
              <p:nvPr/>
            </p:nvSpPr>
            <p:spPr>
              <a:xfrm>
                <a:off x="4901567" y="1477065"/>
                <a:ext cx="3556633" cy="461665"/>
              </a:xfrm>
              <a:prstGeom prst="rect">
                <a:avLst/>
              </a:prstGeom>
            </p:spPr>
            <p:txBody>
              <a:bodyPr wrap="none">
                <a:spAutoFit/>
              </a:bodyPr>
              <a:lstStyle/>
              <a:p>
                <a:r>
                  <a:rPr lang="en-GB" sz="2400" i="1" dirty="0" err="1" smtClean="0">
                    <a:solidFill>
                      <a:srgbClr val="000000"/>
                    </a:solidFill>
                    <a:latin typeface="Symbol" charset="2"/>
                    <a:ea typeface="Luxi Sans" charset="0"/>
                    <a:cs typeface="Luxi Sans" charset="0"/>
                  </a:rPr>
                  <a:t></a:t>
                </a:r>
                <a:r>
                  <a:rPr lang="en-GB" sz="2400" i="1" baseline="30000" dirty="0">
                    <a:solidFill>
                      <a:srgbClr val="000000"/>
                    </a:solidFill>
                    <a:latin typeface="Symbol" charset="2"/>
                    <a:ea typeface="Luxi Sans" charset="0"/>
                    <a:cs typeface="Luxi Sans" charset="0"/>
                  </a:rPr>
                  <a:t>+</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resonance region</a:t>
                </a:r>
                <a:endParaRPr lang="en-US" sz="2400" dirty="0">
                  <a:solidFill>
                    <a:srgbClr val="000000"/>
                  </a:solidFill>
                </a:endParaRPr>
              </a:p>
            </p:txBody>
          </p:sp>
          <p:sp>
            <p:nvSpPr>
              <p:cNvPr id="82" name="TextBox 81"/>
              <p:cNvSpPr txBox="1"/>
              <p:nvPr/>
            </p:nvSpPr>
            <p:spPr>
              <a:xfrm>
                <a:off x="2314844" y="4948535"/>
                <a:ext cx="2754551" cy="1200328"/>
              </a:xfrm>
              <a:prstGeom prst="rect">
                <a:avLst/>
              </a:prstGeom>
              <a:noFill/>
            </p:spPr>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1.6 </a:t>
                </a:r>
                <a:r>
                  <a:rPr lang="en-US" sz="2400" dirty="0" err="1" smtClean="0">
                    <a:solidFill>
                      <a:srgbClr val="000000"/>
                    </a:solidFill>
                    <a:sym typeface="Wingdings"/>
                  </a:rPr>
                  <a:t></a:t>
                </a:r>
                <a:r>
                  <a:rPr lang="en-US" sz="2400" dirty="0" smtClean="0">
                    <a:solidFill>
                      <a:srgbClr val="000000"/>
                    </a:solidFill>
                    <a:sym typeface="Wingdings"/>
                  </a:rPr>
                  <a:t> 5.4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1.8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58000 data points</a:t>
                </a:r>
                <a:endParaRPr lang="en-US" sz="2400" dirty="0">
                  <a:solidFill>
                    <a:srgbClr val="000000"/>
                  </a:solidFill>
                </a:endParaRPr>
              </a:p>
            </p:txBody>
          </p:sp>
        </p:grpSp>
        <p:pic>
          <p:nvPicPr>
            <p:cNvPr id="77" name="Picture 4" descr="p11"/>
            <p:cNvPicPr>
              <a:picLocks noChangeAspect="1" noChangeArrowheads="1"/>
            </p:cNvPicPr>
            <p:nvPr/>
          </p:nvPicPr>
          <p:blipFill>
            <a:blip r:embed="rId4"/>
            <a:srcRect l="46164" t="32705" r="29332" b="32560"/>
            <a:stretch>
              <a:fillRect/>
            </a:stretch>
          </p:blipFill>
          <p:spPr bwMode="auto">
            <a:xfrm>
              <a:off x="5892580" y="2317281"/>
              <a:ext cx="2219424" cy="2084435"/>
            </a:xfrm>
            <a:prstGeom prst="rect">
              <a:avLst/>
            </a:prstGeom>
            <a:noFill/>
            <a:ln w="9525">
              <a:noFill/>
              <a:miter lim="800000"/>
              <a:headEnd/>
              <a:tailEnd/>
            </a:ln>
          </p:spPr>
        </p:pic>
        <p:grpSp>
          <p:nvGrpSpPr>
            <p:cNvPr id="7" name="Group 10"/>
            <p:cNvGrpSpPr>
              <a:grpSpLocks/>
            </p:cNvGrpSpPr>
            <p:nvPr/>
          </p:nvGrpSpPr>
          <p:grpSpPr bwMode="auto">
            <a:xfrm>
              <a:off x="5893100" y="2649194"/>
              <a:ext cx="2242749" cy="2230"/>
              <a:chOff x="3324" y="1843"/>
              <a:chExt cx="1956" cy="2230"/>
            </a:xfrm>
          </p:grpSpPr>
          <p:sp>
            <p:nvSpPr>
              <p:cNvPr id="79" name="Line 9"/>
              <p:cNvSpPr>
                <a:spLocks noChangeShapeType="1"/>
              </p:cNvSpPr>
              <p:nvPr/>
            </p:nvSpPr>
            <p:spPr bwMode="auto">
              <a:xfrm>
                <a:off x="3408" y="2592"/>
                <a:ext cx="1872" cy="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80" name="Picture 4" descr="p11"/>
              <p:cNvPicPr>
                <a:picLocks noChangeAspect="1" noChangeArrowheads="1"/>
              </p:cNvPicPr>
              <p:nvPr/>
            </p:nvPicPr>
            <p:blipFill>
              <a:blip r:embed="rId4"/>
              <a:srcRect l="70626" t="32378" r="5736" b="33533"/>
              <a:stretch>
                <a:fillRect/>
              </a:stretch>
            </p:blipFill>
            <p:spPr bwMode="auto">
              <a:xfrm>
                <a:off x="3324" y="1843"/>
                <a:ext cx="1956" cy="2230"/>
              </a:xfrm>
              <a:prstGeom prst="rect">
                <a:avLst/>
              </a:prstGeom>
              <a:noFill/>
              <a:ln w="9525">
                <a:noFill/>
                <a:miter lim="800000"/>
                <a:headEnd/>
                <a:tailEnd/>
              </a:ln>
            </p:spPr>
          </p:pic>
        </p:grpSp>
      </p:grpSp>
      <p:sp>
        <p:nvSpPr>
          <p:cNvPr id="83"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High Q</a:t>
            </a:r>
            <a:r>
              <a:rPr lang="en-US" baseline="30000" dirty="0" smtClean="0">
                <a:solidFill>
                  <a:schemeClr val="bg1"/>
                </a:solidFill>
              </a:rPr>
              <a:t>2</a:t>
            </a:r>
            <a:r>
              <a:rPr lang="en-US" dirty="0" smtClean="0">
                <a:solidFill>
                  <a:schemeClr val="bg1"/>
                </a:solidFill>
              </a:rPr>
              <a:t> </a:t>
            </a:r>
            <a:r>
              <a:rPr lang="en-GB" i="1" dirty="0" err="1" smtClean="0">
                <a:latin typeface="Symbol" charset="2"/>
                <a:ea typeface="Luxi Sans" charset="0"/>
                <a:cs typeface="Luxi Sans" charset="0"/>
              </a:rPr>
              <a:t></a:t>
            </a:r>
            <a:r>
              <a:rPr lang="en-GB" i="1" baseline="30000" dirty="0" err="1" smtClean="0">
                <a:latin typeface="Symbol" charset="2"/>
                <a:ea typeface="Luxi Sans" charset="0"/>
                <a:cs typeface="Luxi Sans" charset="0"/>
              </a:rPr>
              <a:t></a:t>
            </a:r>
            <a:r>
              <a:rPr lang="en-GB" i="1" dirty="0" smtClean="0">
                <a:latin typeface="Symbol" charset="2"/>
                <a:ea typeface="Luxi Sans" charset="0"/>
                <a:cs typeface="Luxi Sans" charset="0"/>
              </a:rPr>
              <a:t> </a:t>
            </a:r>
            <a:r>
              <a:rPr lang="en-US" dirty="0" smtClean="0">
                <a:solidFill>
                  <a:schemeClr val="bg1"/>
                </a:solidFill>
              </a:rPr>
              <a:t>electroproduction</a:t>
            </a:r>
            <a:endParaRPr lang="en-US" baseline="30000" dirty="0" smtClean="0">
              <a:solidFill>
                <a:schemeClr val="bg1"/>
              </a:solidFill>
            </a:endParaRPr>
          </a:p>
        </p:txBody>
      </p:sp>
      <p:graphicFrame>
        <p:nvGraphicFramePr>
          <p:cNvPr id="84" name="Object 4"/>
          <p:cNvGraphicFramePr>
            <a:graphicFrameLocks noChangeAspect="1"/>
          </p:cNvGraphicFramePr>
          <p:nvPr/>
        </p:nvGraphicFramePr>
        <p:xfrm>
          <a:off x="4514850" y="3321050"/>
          <a:ext cx="114300" cy="215900"/>
        </p:xfrm>
        <a:graphic>
          <a:graphicData uri="http://schemas.openxmlformats.org/presentationml/2006/ole">
            <p:oleObj spid="_x0000_s180226" name="Equation" r:id="rId5" imgW="114120" imgH="215640" progId="Equation.3">
              <p:embed/>
            </p:oleObj>
          </a:graphicData>
        </a:graphic>
      </p:graphicFrame>
      <p:grpSp>
        <p:nvGrpSpPr>
          <p:cNvPr id="8" name="Group 40"/>
          <p:cNvGrpSpPr/>
          <p:nvPr/>
        </p:nvGrpSpPr>
        <p:grpSpPr>
          <a:xfrm>
            <a:off x="567985" y="1065581"/>
            <a:ext cx="3971846" cy="2632929"/>
            <a:chOff x="4876800" y="3840744"/>
            <a:chExt cx="4610101" cy="2552919"/>
          </a:xfrm>
        </p:grpSpPr>
        <p:grpSp>
          <p:nvGrpSpPr>
            <p:cNvPr id="9" name="Group 15"/>
            <p:cNvGrpSpPr/>
            <p:nvPr/>
          </p:nvGrpSpPr>
          <p:grpSpPr>
            <a:xfrm>
              <a:off x="4876800" y="4239425"/>
              <a:ext cx="4610101" cy="2154238"/>
              <a:chOff x="685801" y="3352800"/>
              <a:chExt cx="4610101" cy="2154238"/>
            </a:xfrm>
          </p:grpSpPr>
          <p:grpSp>
            <p:nvGrpSpPr>
              <p:cNvPr id="10" name="Group 3"/>
              <p:cNvGrpSpPr>
                <a:grpSpLocks/>
              </p:cNvGrpSpPr>
              <p:nvPr/>
            </p:nvGrpSpPr>
            <p:grpSpPr bwMode="auto">
              <a:xfrm>
                <a:off x="685801" y="3540127"/>
                <a:ext cx="909638" cy="1020763"/>
                <a:chOff x="432" y="2230"/>
                <a:chExt cx="573" cy="643"/>
              </a:xfrm>
            </p:grpSpPr>
            <p:sp>
              <p:nvSpPr>
                <p:cNvPr id="106" name="Line 4"/>
                <p:cNvSpPr>
                  <a:spLocks noChangeShapeType="1"/>
                </p:cNvSpPr>
                <p:nvPr/>
              </p:nvSpPr>
              <p:spPr bwMode="auto">
                <a:xfrm flipV="1">
                  <a:off x="897" y="2230"/>
                  <a:ext cx="108" cy="379"/>
                </a:xfrm>
                <a:prstGeom prst="line">
                  <a:avLst/>
                </a:prstGeom>
                <a:noFill/>
                <a:ln w="9360">
                  <a:solidFill>
                    <a:srgbClr val="800000"/>
                  </a:solidFill>
                  <a:miter lim="800000"/>
                  <a:headEnd/>
                  <a:tailEnd type="triangle" w="med" len="med"/>
                </a:ln>
                <a:effectLst/>
              </p:spPr>
              <p:txBody>
                <a:bodyPr>
                  <a:prstTxWarp prst="textNoShape">
                    <a:avLst/>
                  </a:prstTxWarp>
                </a:bodyPr>
                <a:lstStyle/>
                <a:p>
                  <a:endParaRPr lang="en-US"/>
                </a:p>
              </p:txBody>
            </p:sp>
            <p:grpSp>
              <p:nvGrpSpPr>
                <p:cNvPr id="11" name="Group 5"/>
                <p:cNvGrpSpPr>
                  <a:grpSpLocks/>
                </p:cNvGrpSpPr>
                <p:nvPr/>
              </p:nvGrpSpPr>
              <p:grpSpPr bwMode="auto">
                <a:xfrm>
                  <a:off x="432" y="2613"/>
                  <a:ext cx="465" cy="260"/>
                  <a:chOff x="432" y="2613"/>
                  <a:chExt cx="465" cy="260"/>
                </a:xfrm>
              </p:grpSpPr>
              <p:sp>
                <p:nvSpPr>
                  <p:cNvPr id="108" name="Line 6"/>
                  <p:cNvSpPr>
                    <a:spLocks noChangeShapeType="1"/>
                  </p:cNvSpPr>
                  <p:nvPr/>
                </p:nvSpPr>
                <p:spPr bwMode="auto">
                  <a:xfrm flipV="1">
                    <a:off x="432" y="2732"/>
                    <a:ext cx="254" cy="141"/>
                  </a:xfrm>
                  <a:prstGeom prst="line">
                    <a:avLst/>
                  </a:prstGeom>
                  <a:noFill/>
                  <a:ln w="9360">
                    <a:solidFill>
                      <a:srgbClr val="800000"/>
                    </a:solidFill>
                    <a:miter lim="800000"/>
                    <a:headEnd/>
                    <a:tailEnd type="triangle" w="med" len="med"/>
                  </a:ln>
                  <a:effectLst/>
                </p:spPr>
                <p:txBody>
                  <a:bodyPr>
                    <a:prstTxWarp prst="textNoShape">
                      <a:avLst/>
                    </a:prstTxWarp>
                  </a:bodyPr>
                  <a:lstStyle/>
                  <a:p>
                    <a:endParaRPr lang="en-US"/>
                  </a:p>
                </p:txBody>
              </p:sp>
              <p:sp>
                <p:nvSpPr>
                  <p:cNvPr id="109" name="Line 7"/>
                  <p:cNvSpPr>
                    <a:spLocks noChangeShapeType="1"/>
                  </p:cNvSpPr>
                  <p:nvPr/>
                </p:nvSpPr>
                <p:spPr bwMode="auto">
                  <a:xfrm flipV="1">
                    <a:off x="667" y="2613"/>
                    <a:ext cx="230" cy="133"/>
                  </a:xfrm>
                  <a:prstGeom prst="line">
                    <a:avLst/>
                  </a:prstGeom>
                  <a:noFill/>
                  <a:ln w="9360">
                    <a:solidFill>
                      <a:srgbClr val="800000"/>
                    </a:solidFill>
                    <a:miter lim="800000"/>
                    <a:headEnd/>
                    <a:tailEnd/>
                  </a:ln>
                  <a:effectLst/>
                </p:spPr>
                <p:txBody>
                  <a:bodyPr>
                    <a:prstTxWarp prst="textNoShape">
                      <a:avLst/>
                    </a:prstTxWarp>
                  </a:bodyPr>
                  <a:lstStyle/>
                  <a:p>
                    <a:endParaRPr lang="en-US"/>
                  </a:p>
                </p:txBody>
              </p:sp>
            </p:grpSp>
          </p:grpSp>
          <p:sp>
            <p:nvSpPr>
              <p:cNvPr id="89" name="Freeform 8"/>
              <p:cNvSpPr>
                <a:spLocks noChangeArrowheads="1"/>
              </p:cNvSpPr>
              <p:nvPr/>
            </p:nvSpPr>
            <p:spPr bwMode="auto">
              <a:xfrm rot="1980000">
                <a:off x="1357313" y="4321175"/>
                <a:ext cx="914400" cy="76200"/>
              </a:xfrm>
              <a:custGeom>
                <a:avLst/>
                <a:gdLst/>
                <a:ahLst/>
                <a:cxnLst>
                  <a:cxn ang="0">
                    <a:pos x="0" y="48"/>
                  </a:cxn>
                  <a:cxn ang="0">
                    <a:pos x="48" y="0"/>
                  </a:cxn>
                  <a:cxn ang="0">
                    <a:pos x="96" y="48"/>
                  </a:cxn>
                  <a:cxn ang="0">
                    <a:pos x="144" y="0"/>
                  </a:cxn>
                  <a:cxn ang="0">
                    <a:pos x="192" y="48"/>
                  </a:cxn>
                  <a:cxn ang="0">
                    <a:pos x="240" y="0"/>
                  </a:cxn>
                  <a:cxn ang="0">
                    <a:pos x="288" y="48"/>
                  </a:cxn>
                  <a:cxn ang="0">
                    <a:pos x="336" y="0"/>
                  </a:cxn>
                  <a:cxn ang="0">
                    <a:pos x="384" y="48"/>
                  </a:cxn>
                  <a:cxn ang="0">
                    <a:pos x="432" y="0"/>
                  </a:cxn>
                  <a:cxn ang="0">
                    <a:pos x="480" y="48"/>
                  </a:cxn>
                  <a:cxn ang="0">
                    <a:pos x="528" y="0"/>
                  </a:cxn>
                  <a:cxn ang="0">
                    <a:pos x="576" y="48"/>
                  </a:cxn>
                </a:cxnLst>
                <a:rect l="0" t="0"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solidFill>
                <a:srgbClr val="000090"/>
              </a:solidFill>
              <a:ln w="9360">
                <a:solidFill>
                  <a:srgbClr val="3366FF"/>
                </a:solidFill>
                <a:round/>
                <a:headEnd/>
                <a:tailEnd/>
              </a:ln>
              <a:effectLst/>
            </p:spPr>
            <p:txBody>
              <a:bodyPr wrap="none" anchor="ctr">
                <a:prstTxWarp prst="textNoShape">
                  <a:avLst/>
                </a:prstTxWarp>
              </a:bodyPr>
              <a:lstStyle/>
              <a:p>
                <a:endParaRPr lang="en-US"/>
              </a:p>
            </p:txBody>
          </p:sp>
          <p:sp>
            <p:nvSpPr>
              <p:cNvPr id="90" name="Oval 9"/>
              <p:cNvSpPr>
                <a:spLocks noChangeArrowheads="1"/>
              </p:cNvSpPr>
              <p:nvPr/>
            </p:nvSpPr>
            <p:spPr bwMode="auto">
              <a:xfrm>
                <a:off x="2119313" y="4551363"/>
                <a:ext cx="228600" cy="228600"/>
              </a:xfrm>
              <a:prstGeom prst="ellipse">
                <a:avLst/>
              </a:prstGeom>
              <a:solidFill>
                <a:srgbClr val="66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1" name="AutoShape 10"/>
              <p:cNvSpPr>
                <a:spLocks noChangeArrowheads="1"/>
              </p:cNvSpPr>
              <p:nvPr/>
            </p:nvSpPr>
            <p:spPr bwMode="auto">
              <a:xfrm rot="1800000">
                <a:off x="1943100" y="4724400"/>
                <a:ext cx="125413" cy="644525"/>
              </a:xfrm>
              <a:prstGeom prst="upArrow">
                <a:avLst>
                  <a:gd name="adj1" fmla="val 50000"/>
                  <a:gd name="adj2" fmla="val 128481"/>
                </a:avLst>
              </a:prstGeom>
              <a:solidFill>
                <a:srgbClr val="000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2" name="Line 11"/>
              <p:cNvSpPr>
                <a:spLocks noChangeShapeType="1"/>
              </p:cNvSpPr>
              <p:nvPr/>
            </p:nvSpPr>
            <p:spPr bwMode="auto">
              <a:xfrm>
                <a:off x="2346325" y="4608513"/>
                <a:ext cx="987425" cy="1587"/>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3" name="Line 12"/>
              <p:cNvSpPr>
                <a:spLocks noChangeShapeType="1"/>
              </p:cNvSpPr>
              <p:nvPr/>
            </p:nvSpPr>
            <p:spPr bwMode="auto">
              <a:xfrm>
                <a:off x="2352675" y="4676775"/>
                <a:ext cx="987425" cy="1588"/>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4" name="Line 13"/>
              <p:cNvSpPr>
                <a:spLocks noChangeShapeType="1"/>
              </p:cNvSpPr>
              <p:nvPr/>
            </p:nvSpPr>
            <p:spPr bwMode="auto">
              <a:xfrm>
                <a:off x="2322513" y="4743450"/>
                <a:ext cx="987425" cy="1588"/>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5" name="Oval 14"/>
              <p:cNvSpPr>
                <a:spLocks noChangeArrowheads="1"/>
              </p:cNvSpPr>
              <p:nvPr/>
            </p:nvSpPr>
            <p:spPr bwMode="auto">
              <a:xfrm>
                <a:off x="3282950" y="4570413"/>
                <a:ext cx="228600" cy="228600"/>
              </a:xfrm>
              <a:prstGeom prst="ellipse">
                <a:avLst/>
              </a:prstGeom>
              <a:solidFill>
                <a:srgbClr val="339966"/>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6" name="Line 15"/>
              <p:cNvSpPr>
                <a:spLocks noChangeShapeType="1"/>
              </p:cNvSpPr>
              <p:nvPr/>
            </p:nvSpPr>
            <p:spPr bwMode="auto">
              <a:xfrm flipV="1">
                <a:off x="3467100" y="3935413"/>
                <a:ext cx="487363" cy="638175"/>
              </a:xfrm>
              <a:prstGeom prst="line">
                <a:avLst/>
              </a:prstGeom>
              <a:noFill/>
              <a:ln w="31680">
                <a:solidFill>
                  <a:srgbClr val="FF0000"/>
                </a:solidFill>
                <a:prstDash val="sysDot"/>
                <a:miter lim="800000"/>
                <a:headEnd/>
                <a:tailEnd type="triangle" w="med" len="med"/>
              </a:ln>
              <a:effectLst/>
            </p:spPr>
            <p:txBody>
              <a:bodyPr>
                <a:prstTxWarp prst="textNoShape">
                  <a:avLst/>
                </a:prstTxWarp>
              </a:bodyPr>
              <a:lstStyle/>
              <a:p>
                <a:endParaRPr lang="en-US"/>
              </a:p>
            </p:txBody>
          </p:sp>
          <p:sp>
            <p:nvSpPr>
              <p:cNvPr id="97" name="Text Box 16"/>
              <p:cNvSpPr txBox="1">
                <a:spLocks noChangeArrowheads="1"/>
              </p:cNvSpPr>
              <p:nvPr/>
            </p:nvSpPr>
            <p:spPr bwMode="auto">
              <a:xfrm>
                <a:off x="814388" y="4021138"/>
                <a:ext cx="320675" cy="368300"/>
              </a:xfrm>
              <a:prstGeom prst="rect">
                <a:avLst/>
              </a:prstGeom>
              <a:noFill/>
              <a:ln w="9525">
                <a:noFill/>
                <a:round/>
                <a:headEnd/>
                <a:tailEnd/>
              </a:ln>
              <a:effectLst/>
            </p:spPr>
            <p:txBody>
              <a:bodyPr lIns="90000" tIns="46800" rIns="90000" bIns="46800">
                <a:prstTxWarp prst="textNoShape">
                  <a:avLst/>
                </a:prstTxWarp>
                <a:spAutoFit/>
              </a:bodyPr>
              <a:lstStyle/>
              <a:p>
                <a:pPr eaLnBrk="0" hangingPunct="0">
                  <a:lnSpc>
                    <a:spcPct val="100000"/>
                  </a:lnSpc>
                  <a:buClr>
                    <a:srgbClr val="FF0000"/>
                  </a:buClr>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800000"/>
                    </a:solidFill>
                    <a:latin typeface="MS Reference Sans Serif" charset="0"/>
                    <a:ea typeface="Luxi Sans" charset="0"/>
                    <a:cs typeface="Luxi Sans" charset="0"/>
                  </a:rPr>
                  <a:t>e</a:t>
                </a:r>
                <a:endParaRPr lang="en-GB" dirty="0">
                  <a:solidFill>
                    <a:srgbClr val="800000"/>
                  </a:solidFill>
                  <a:latin typeface="MS Reference Sans Serif" charset="0"/>
                  <a:ea typeface="Luxi Sans" charset="0"/>
                  <a:cs typeface="Luxi Sans" charset="0"/>
                </a:endParaRPr>
              </a:p>
            </p:txBody>
          </p:sp>
          <p:sp>
            <p:nvSpPr>
              <p:cNvPr id="98" name="Text Box 17"/>
              <p:cNvSpPr txBox="1">
                <a:spLocks noChangeArrowheads="1"/>
              </p:cNvSpPr>
              <p:nvPr/>
            </p:nvSpPr>
            <p:spPr bwMode="auto">
              <a:xfrm>
                <a:off x="1222375" y="3352800"/>
                <a:ext cx="386942" cy="371513"/>
              </a:xfrm>
              <a:prstGeom prst="rect">
                <a:avLst/>
              </a:prstGeom>
              <a:noFill/>
              <a:ln w="9525">
                <a:noFill/>
                <a:round/>
                <a:headEnd/>
                <a:tailEnd/>
              </a:ln>
              <a:effectLst/>
            </p:spPr>
            <p:txBody>
              <a:bodyPr wrap="none" lIns="90000" tIns="46800" rIns="90000" bIns="46800">
                <a:prstTxWarp prst="textNoShape">
                  <a:avLst/>
                </a:prstTxWarp>
                <a:spAutoFit/>
              </a:bodyPr>
              <a:lstStyle/>
              <a:p>
                <a:pPr eaLnBrk="0" hangingPunct="0">
                  <a:lnSpc>
                    <a:spcPct val="100000"/>
                  </a:lnSpc>
                  <a:buClr>
                    <a:srgbClr val="FF0000"/>
                  </a:buClr>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800000"/>
                    </a:solidFill>
                    <a:latin typeface="MS Reference Sans Serif" charset="0"/>
                    <a:ea typeface="Luxi Sans" charset="0"/>
                    <a:cs typeface="Luxi Sans" charset="0"/>
                  </a:rPr>
                  <a:t>e</a:t>
                </a:r>
                <a:r>
                  <a:rPr lang="en-GB" dirty="0">
                    <a:solidFill>
                      <a:srgbClr val="800000"/>
                    </a:solidFill>
                    <a:latin typeface="MS Reference Sans Serif" charset="0"/>
                    <a:ea typeface="Luxi Sans" charset="0"/>
                    <a:cs typeface="Luxi Sans" charset="0"/>
                  </a:rPr>
                  <a:t>’</a:t>
                </a:r>
              </a:p>
            </p:txBody>
          </p:sp>
          <p:sp>
            <p:nvSpPr>
              <p:cNvPr id="99" name="Text Box 18"/>
              <p:cNvSpPr txBox="1">
                <a:spLocks noChangeArrowheads="1"/>
              </p:cNvSpPr>
              <p:nvPr/>
            </p:nvSpPr>
            <p:spPr bwMode="auto">
              <a:xfrm>
                <a:off x="1765300" y="3903663"/>
                <a:ext cx="420355" cy="463846"/>
              </a:xfrm>
              <a:prstGeom prst="rect">
                <a:avLst/>
              </a:prstGeom>
              <a:noFill/>
              <a:ln w="9525">
                <a:noFill/>
                <a:round/>
                <a:headEnd/>
                <a:tailEnd/>
              </a:ln>
              <a:effectLst/>
            </p:spPr>
            <p:txBody>
              <a:bodyPr wrap="none" lIns="90000" tIns="46800" rIns="90000" bIns="46800">
                <a:prstTxWarp prst="textNoShape">
                  <a:avLst/>
                </a:prstTxWarp>
                <a:spAutoFit/>
              </a:bodyPr>
              <a:lstStyle/>
              <a:p>
                <a:pPr eaLnBrk="0" hangingPunct="0">
                  <a:lnSpc>
                    <a:spcPct val="100000"/>
                  </a:lnSpc>
                  <a:buClr>
                    <a:srgbClr val="6699FF"/>
                  </a:buClr>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err="1">
                    <a:solidFill>
                      <a:srgbClr val="000000"/>
                    </a:solidFill>
                    <a:latin typeface="Times New Roman" charset="0"/>
                    <a:ea typeface="Times New Roman" charset="0"/>
                    <a:cs typeface="Times New Roman" charset="0"/>
                  </a:rPr>
                  <a:t>γ</a:t>
                </a:r>
                <a:r>
                  <a:rPr lang="en-GB" sz="2400" baseline="-25000" dirty="0" err="1">
                    <a:solidFill>
                      <a:srgbClr val="000000"/>
                    </a:solidFill>
                    <a:latin typeface="Times New Roman" charset="0"/>
                    <a:ea typeface="Times New Roman" charset="0"/>
                    <a:cs typeface="Times New Roman" charset="0"/>
                  </a:rPr>
                  <a:t>v</a:t>
                </a:r>
                <a:r>
                  <a:rPr lang="en-GB" sz="2400" dirty="0">
                    <a:solidFill>
                      <a:srgbClr val="000000"/>
                    </a:solidFill>
                    <a:latin typeface="Times New Roman" charset="0"/>
                    <a:ea typeface="Times New Roman" charset="0"/>
                    <a:cs typeface="Times New Roman" charset="0"/>
                  </a:rPr>
                  <a:t> </a:t>
                </a:r>
              </a:p>
            </p:txBody>
          </p:sp>
          <p:sp>
            <p:nvSpPr>
              <p:cNvPr id="100" name="Text Box 19"/>
              <p:cNvSpPr txBox="1">
                <a:spLocks noChangeArrowheads="1"/>
              </p:cNvSpPr>
              <p:nvPr/>
            </p:nvSpPr>
            <p:spPr bwMode="auto">
              <a:xfrm>
                <a:off x="2417763" y="4254500"/>
                <a:ext cx="1416050" cy="368300"/>
              </a:xfrm>
              <a:prstGeom prst="rect">
                <a:avLst/>
              </a:prstGeom>
              <a:noFill/>
              <a:ln w="9525">
                <a:noFill/>
                <a:round/>
                <a:headEnd/>
                <a:tailEnd/>
              </a:ln>
              <a:effectLst/>
            </p:spPr>
            <p:txBody>
              <a:bodyPr wrap="square" lIns="90000" tIns="46800" rIns="90000" bIns="46800">
                <a:prstTxWarp prst="textNoShape">
                  <a:avLst/>
                </a:prstTxWarp>
                <a:spAutoFit/>
              </a:bodyPr>
              <a:lstStyle/>
              <a:p>
                <a:pPr eaLnBrk="0" hangingPunct="0">
                  <a:lnSpc>
                    <a:spcPct val="100000"/>
                  </a:lnSpc>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MS Reference Sans Serif" charset="0"/>
                    <a:ea typeface="Luxi Sans" charset="0"/>
                    <a:cs typeface="Luxi Sans" charset="0"/>
                  </a:rPr>
                  <a:t>N*, △*</a:t>
                </a:r>
              </a:p>
            </p:txBody>
          </p:sp>
          <p:sp>
            <p:nvSpPr>
              <p:cNvPr id="101" name="Line 20"/>
              <p:cNvSpPr>
                <a:spLocks noChangeShapeType="1"/>
              </p:cNvSpPr>
              <p:nvPr/>
            </p:nvSpPr>
            <p:spPr bwMode="auto">
              <a:xfrm>
                <a:off x="876300" y="4105275"/>
                <a:ext cx="212725" cy="1588"/>
              </a:xfrm>
              <a:prstGeom prst="line">
                <a:avLst/>
              </a:prstGeom>
              <a:noFill/>
              <a:ln w="9360">
                <a:solidFill>
                  <a:srgbClr val="FF0000"/>
                </a:solidFill>
                <a:miter lim="800000"/>
                <a:headEnd/>
                <a:tailEnd type="triangle" w="med" len="med"/>
              </a:ln>
              <a:effectLst/>
            </p:spPr>
            <p:txBody>
              <a:bodyPr>
                <a:prstTxWarp prst="textNoShape">
                  <a:avLst/>
                </a:prstTxWarp>
              </a:bodyPr>
              <a:lstStyle/>
              <a:p>
                <a:endParaRPr lang="en-US"/>
              </a:p>
            </p:txBody>
          </p:sp>
          <p:sp>
            <p:nvSpPr>
              <p:cNvPr id="102" name="Text Box 21"/>
              <p:cNvSpPr txBox="1">
                <a:spLocks noChangeArrowheads="1"/>
              </p:cNvSpPr>
              <p:nvPr/>
            </p:nvSpPr>
            <p:spPr bwMode="auto">
              <a:xfrm>
                <a:off x="3886200" y="3600450"/>
                <a:ext cx="1409702" cy="402291"/>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008000"/>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err="1" smtClean="0">
                    <a:solidFill>
                      <a:srgbClr val="FF0000"/>
                    </a:solidFill>
                    <a:latin typeface="Symbol" charset="2"/>
                    <a:ea typeface="Luxi Sans" charset="0"/>
                    <a:cs typeface="Luxi Sans" charset="0"/>
                  </a:rPr>
                  <a:t></a:t>
                </a:r>
                <a:r>
                  <a:rPr lang="en-GB" sz="2000" i="1" baseline="30000" dirty="0">
                    <a:solidFill>
                      <a:srgbClr val="FF0000"/>
                    </a:solidFill>
                    <a:latin typeface="Symbol" charset="2"/>
                    <a:ea typeface="Luxi Sans" charset="0"/>
                    <a:cs typeface="Luxi Sans" charset="0"/>
                  </a:rPr>
                  <a:t>+</a:t>
                </a:r>
                <a:r>
                  <a:rPr lang="en-GB" sz="2000" i="1" dirty="0" smtClean="0">
                    <a:solidFill>
                      <a:srgbClr val="FF0000"/>
                    </a:solidFill>
                    <a:latin typeface="Symbol" charset="2"/>
                    <a:ea typeface="Luxi Sans" charset="0"/>
                    <a:cs typeface="Luxi Sans" charset="0"/>
                  </a:rPr>
                  <a:t>, </a:t>
                </a:r>
                <a:r>
                  <a:rPr lang="en-GB" sz="2000" i="1" dirty="0" err="1" smtClean="0">
                    <a:solidFill>
                      <a:srgbClr val="FF0000"/>
                    </a:solidFill>
                    <a:latin typeface="Symbol" charset="2"/>
                    <a:ea typeface="Luxi Sans" charset="0"/>
                    <a:cs typeface="Luxi Sans" charset="0"/>
                  </a:rPr>
                  <a:t></a:t>
                </a:r>
                <a:r>
                  <a:rPr lang="en-GB" sz="2000" i="1" baseline="30000" dirty="0" err="1" smtClean="0">
                    <a:solidFill>
                      <a:srgbClr val="FF0000"/>
                    </a:solidFill>
                    <a:latin typeface="Symbol" charset="2"/>
                    <a:ea typeface="Luxi Sans" charset="0"/>
                    <a:cs typeface="Luxi Sans" charset="0"/>
                  </a:rPr>
                  <a:t></a:t>
                </a:r>
                <a:endParaRPr lang="en-GB" sz="2000" i="1" baseline="30000" dirty="0">
                  <a:solidFill>
                    <a:srgbClr val="FF0000"/>
                  </a:solidFill>
                  <a:latin typeface="Symbol" charset="2"/>
                  <a:ea typeface="Luxi Sans" charset="0"/>
                  <a:cs typeface="Luxi Sans" charset="0"/>
                </a:endParaRPr>
              </a:p>
            </p:txBody>
          </p:sp>
          <p:sp>
            <p:nvSpPr>
              <p:cNvPr id="103" name="AutoShape 22"/>
              <p:cNvSpPr>
                <a:spLocks noChangeArrowheads="1"/>
              </p:cNvSpPr>
              <p:nvPr/>
            </p:nvSpPr>
            <p:spPr bwMode="auto">
              <a:xfrm rot="9000000">
                <a:off x="3559175" y="4748213"/>
                <a:ext cx="111125" cy="644525"/>
              </a:xfrm>
              <a:prstGeom prst="upArrow">
                <a:avLst>
                  <a:gd name="adj1" fmla="val 50000"/>
                  <a:gd name="adj2" fmla="val 145000"/>
                </a:avLst>
              </a:prstGeom>
              <a:solidFill>
                <a:srgbClr val="000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04" name="Text Box 23"/>
              <p:cNvSpPr txBox="1">
                <a:spLocks noChangeArrowheads="1"/>
              </p:cNvSpPr>
              <p:nvPr/>
            </p:nvSpPr>
            <p:spPr bwMode="auto">
              <a:xfrm>
                <a:off x="3833813" y="5138738"/>
                <a:ext cx="890587" cy="368300"/>
              </a:xfrm>
              <a:prstGeom prst="rect">
                <a:avLst/>
              </a:prstGeom>
              <a:noFill/>
              <a:ln w="9525">
                <a:noFill/>
                <a:round/>
                <a:headEnd/>
                <a:tailEnd/>
              </a:ln>
              <a:effectLst/>
            </p:spPr>
            <p:txBody>
              <a:bodyPr wrap="square" lIns="90000" tIns="46800" rIns="90000" bIns="46800">
                <a:prstTxWarp prst="textNoShape">
                  <a:avLst/>
                </a:prstTxWarp>
                <a:spAutoFit/>
              </a:bodyPr>
              <a:lstStyle/>
              <a:p>
                <a:pPr eaLnBrk="0" hangingPunct="0">
                  <a:lnSpc>
                    <a:spcPct val="100000"/>
                  </a:lnSpc>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000000"/>
                    </a:solidFill>
                    <a:latin typeface="MS Reference Sans Serif" charset="0"/>
                    <a:ea typeface="Luxi Sans" charset="0"/>
                    <a:cs typeface="Luxi Sans" charset="0"/>
                  </a:rPr>
                  <a:t>n</a:t>
                </a:r>
                <a:r>
                  <a:rPr lang="en-GB" dirty="0">
                    <a:solidFill>
                      <a:srgbClr val="000000"/>
                    </a:solidFill>
                    <a:latin typeface="MS Reference Sans Serif" charset="0"/>
                    <a:ea typeface="Luxi Sans" charset="0"/>
                    <a:cs typeface="Luxi Sans" charset="0"/>
                  </a:rPr>
                  <a:t>, </a:t>
                </a:r>
                <a:r>
                  <a:rPr lang="en-GB" dirty="0" err="1">
                    <a:solidFill>
                      <a:srgbClr val="000000"/>
                    </a:solidFill>
                    <a:latin typeface="MS Reference Sans Serif" charset="0"/>
                    <a:ea typeface="Luxi Sans" charset="0"/>
                    <a:cs typeface="Luxi Sans" charset="0"/>
                  </a:rPr>
                  <a:t>p</a:t>
                </a:r>
                <a:r>
                  <a:rPr lang="en-GB" dirty="0">
                    <a:solidFill>
                      <a:srgbClr val="000000"/>
                    </a:solidFill>
                    <a:latin typeface="MS Reference Sans Serif" charset="0"/>
                    <a:ea typeface="Luxi Sans" charset="0"/>
                    <a:cs typeface="Luxi Sans" charset="0"/>
                  </a:rPr>
                  <a:t>’</a:t>
                </a:r>
              </a:p>
            </p:txBody>
          </p:sp>
          <p:sp>
            <p:nvSpPr>
              <p:cNvPr id="105" name="Text Box 24"/>
              <p:cNvSpPr txBox="1">
                <a:spLocks noChangeArrowheads="1"/>
              </p:cNvSpPr>
              <p:nvPr/>
            </p:nvSpPr>
            <p:spPr bwMode="auto">
              <a:xfrm>
                <a:off x="1524000" y="5032375"/>
                <a:ext cx="309563" cy="39846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imes New Roman" charset="0"/>
                    <a:ea typeface="Luxi Sans" charset="0"/>
                    <a:cs typeface="Luxi Sans" charset="0"/>
                  </a:rPr>
                  <a:t>p</a:t>
                </a:r>
              </a:p>
            </p:txBody>
          </p:sp>
        </p:grpSp>
        <p:sp>
          <p:nvSpPr>
            <p:cNvPr id="87" name="TextBox 86"/>
            <p:cNvSpPr txBox="1"/>
            <p:nvPr/>
          </p:nvSpPr>
          <p:spPr>
            <a:xfrm>
              <a:off x="5786438" y="3840744"/>
              <a:ext cx="2894767" cy="626690"/>
            </a:xfrm>
            <a:prstGeom prst="rect">
              <a:avLst/>
            </a:prstGeom>
            <a:noFill/>
          </p:spPr>
          <p:txBody>
            <a:bodyPr wrap="none" rtlCol="0">
              <a:spAutoFit/>
            </a:bodyPr>
            <a:lstStyle/>
            <a:p>
              <a:r>
                <a:rPr lang="en-US" dirty="0" smtClean="0">
                  <a:solidFill>
                    <a:srgbClr val="000000"/>
                  </a:solidFill>
                </a:rPr>
                <a:t>Single </a:t>
              </a:r>
              <a:r>
                <a:rPr lang="en-GB" i="1" dirty="0" err="1" smtClean="0">
                  <a:solidFill>
                    <a:srgbClr val="000000"/>
                  </a:solidFill>
                  <a:latin typeface="Symbol" charset="2"/>
                  <a:ea typeface="Luxi Sans" charset="0"/>
                  <a:cs typeface="Luxi Sans" charset="0"/>
                </a:rPr>
                <a:t></a:t>
              </a:r>
              <a:r>
                <a:rPr lang="en-GB" i="1" baseline="30000" dirty="0" smtClean="0">
                  <a:solidFill>
                    <a:srgbClr val="000000"/>
                  </a:solidFill>
                  <a:latin typeface="Symbol" charset="2"/>
                  <a:ea typeface="Luxi Sans" charset="0"/>
                  <a:cs typeface="Luxi Sans" charset="0"/>
                </a:rPr>
                <a:t>+</a:t>
              </a:r>
              <a:r>
                <a:rPr lang="en-GB" i="1" dirty="0" smtClean="0">
                  <a:solidFill>
                    <a:srgbClr val="000000"/>
                  </a:solidFill>
                  <a:latin typeface="Symbol" charset="2"/>
                  <a:ea typeface="Luxi Sans" charset="0"/>
                  <a:cs typeface="Luxi Sans" charset="0"/>
                </a:rPr>
                <a:t>, </a:t>
              </a:r>
              <a:r>
                <a:rPr lang="en-GB" i="1" dirty="0" err="1" smtClean="0">
                  <a:solidFill>
                    <a:srgbClr val="000000"/>
                  </a:solidFill>
                  <a:latin typeface="Symbol" charset="2"/>
                  <a:ea typeface="Luxi Sans" charset="0"/>
                  <a:cs typeface="Luxi Sans" charset="0"/>
                </a:rPr>
                <a:t></a:t>
              </a:r>
              <a:r>
                <a:rPr lang="en-GB" i="1" baseline="30000" dirty="0" err="1" smtClean="0">
                  <a:solidFill>
                    <a:srgbClr val="000000"/>
                  </a:solidFill>
                  <a:latin typeface="Symbol" charset="2"/>
                  <a:ea typeface="Luxi Sans" charset="0"/>
                  <a:cs typeface="Luxi Sans" charset="0"/>
                </a:rPr>
                <a:t></a:t>
              </a:r>
              <a:r>
                <a:rPr lang="en-GB" i="1" dirty="0" smtClean="0">
                  <a:solidFill>
                    <a:srgbClr val="000000"/>
                  </a:solidFill>
                  <a:latin typeface="Symbol" charset="2"/>
                  <a:ea typeface="Luxi Sans" charset="0"/>
                  <a:cs typeface="Luxi Sans" charset="0"/>
                </a:rPr>
                <a:t>  </a:t>
              </a:r>
              <a:r>
                <a:rPr lang="en-GB" i="1" dirty="0" smtClean="0">
                  <a:solidFill>
                    <a:srgbClr val="000000"/>
                  </a:solidFill>
                  <a:latin typeface="Calibri"/>
                  <a:ea typeface="Luxi Sans" charset="0"/>
                  <a:cs typeface="Calibri"/>
                </a:rPr>
                <a:t>production</a:t>
              </a:r>
              <a:endParaRPr lang="en-GB" i="1" baseline="30000" dirty="0" smtClean="0">
                <a:solidFill>
                  <a:srgbClr val="000000"/>
                </a:solidFill>
                <a:latin typeface="Symbol" charset="2"/>
                <a:ea typeface="Luxi Sans" charset="0"/>
                <a:cs typeface="Luxi Sans" charset="0"/>
              </a:endParaRPr>
            </a:p>
            <a:p>
              <a:r>
                <a:rPr lang="en-US" dirty="0" smtClean="0"/>
                <a:t> </a:t>
              </a:r>
              <a:endParaRPr lang="en-US" dirty="0"/>
            </a:p>
          </p:txBody>
        </p:sp>
      </p:grpSp>
      <p:grpSp>
        <p:nvGrpSpPr>
          <p:cNvPr id="12" name="Group 109"/>
          <p:cNvGrpSpPr/>
          <p:nvPr/>
        </p:nvGrpSpPr>
        <p:grpSpPr>
          <a:xfrm>
            <a:off x="2571143" y="1411749"/>
            <a:ext cx="6222258" cy="4868755"/>
            <a:chOff x="2235942" y="1477065"/>
            <a:chExt cx="6222258" cy="4868755"/>
          </a:xfrm>
        </p:grpSpPr>
        <p:grpSp>
          <p:nvGrpSpPr>
            <p:cNvPr id="13" name="Group 44"/>
            <p:cNvGrpSpPr/>
            <p:nvPr/>
          </p:nvGrpSpPr>
          <p:grpSpPr>
            <a:xfrm>
              <a:off x="4943809" y="1477065"/>
              <a:ext cx="3514391" cy="4868755"/>
              <a:chOff x="4943809" y="1477065"/>
              <a:chExt cx="3514391" cy="4868755"/>
            </a:xfrm>
          </p:grpSpPr>
          <p:sp>
            <p:nvSpPr>
              <p:cNvPr id="113" name="Rectangle 112"/>
              <p:cNvSpPr/>
              <p:nvPr/>
            </p:nvSpPr>
            <p:spPr>
              <a:xfrm>
                <a:off x="5715000" y="1477065"/>
                <a:ext cx="2066591" cy="461665"/>
              </a:xfrm>
              <a:prstGeom prst="rect">
                <a:avLst/>
              </a:prstGeom>
            </p:spPr>
            <p:txBody>
              <a:bodyPr wrap="none">
                <a:spAutoFit/>
              </a:bodyPr>
              <a:lstStyle/>
              <a:p>
                <a:r>
                  <a:rPr lang="en-GB" sz="2400" i="1" dirty="0" err="1" smtClean="0">
                    <a:solidFill>
                      <a:srgbClr val="000000"/>
                    </a:solidFill>
                    <a:latin typeface="Symbol" charset="2"/>
                    <a:ea typeface="Luxi Sans" charset="0"/>
                    <a:cs typeface="Luxi Sans" charset="0"/>
                  </a:rPr>
                  <a:t></a:t>
                </a:r>
                <a:r>
                  <a:rPr lang="en-GB" sz="2400" i="1" baseline="30000" dirty="0" err="1" smtClean="0">
                    <a:solidFill>
                      <a:srgbClr val="000000"/>
                    </a:solidFill>
                    <a:latin typeface="Symbol" charset="2"/>
                    <a:ea typeface="Luxi Sans" charset="0"/>
                    <a:cs typeface="Luxi Sans" charset="0"/>
                  </a:rPr>
                  <a:t></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Delta</a:t>
                </a:r>
                <a:endParaRPr lang="en-US" sz="2400" dirty="0">
                  <a:solidFill>
                    <a:srgbClr val="000000"/>
                  </a:solidFill>
                </a:endParaRPr>
              </a:p>
            </p:txBody>
          </p:sp>
          <p:pic>
            <p:nvPicPr>
              <p:cNvPr id="114" name="Picture 1"/>
              <p:cNvPicPr>
                <a:picLocks noChangeAspect="1" noChangeArrowheads="1"/>
              </p:cNvPicPr>
              <p:nvPr/>
            </p:nvPicPr>
            <p:blipFill>
              <a:blip r:embed="rId6"/>
              <a:srcRect/>
              <a:stretch>
                <a:fillRect/>
              </a:stretch>
            </p:blipFill>
            <p:spPr bwMode="auto">
              <a:xfrm>
                <a:off x="4943809" y="1938730"/>
                <a:ext cx="3514391" cy="4407090"/>
              </a:xfrm>
              <a:prstGeom prst="rect">
                <a:avLst/>
              </a:prstGeom>
              <a:noFill/>
              <a:ln w="9525">
                <a:noFill/>
                <a:round/>
                <a:headEnd/>
                <a:tailEnd/>
              </a:ln>
              <a:effectLst/>
            </p:spPr>
          </p:pic>
        </p:grpSp>
        <p:sp>
          <p:nvSpPr>
            <p:cNvPr id="112" name="TextBox 111"/>
            <p:cNvSpPr txBox="1"/>
            <p:nvPr/>
          </p:nvSpPr>
          <p:spPr>
            <a:xfrm>
              <a:off x="2235942" y="4948535"/>
              <a:ext cx="2516347" cy="1200328"/>
            </a:xfrm>
            <a:prstGeom prst="rect">
              <a:avLst/>
            </a:prstGeom>
            <a:noFill/>
          </p:spPr>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2 </a:t>
              </a:r>
              <a:r>
                <a:rPr lang="en-US" sz="2400" dirty="0" err="1" smtClean="0">
                  <a:solidFill>
                    <a:srgbClr val="000000"/>
                  </a:solidFill>
                  <a:sym typeface="Wingdings"/>
                </a:rPr>
                <a:t></a:t>
              </a:r>
              <a:r>
                <a:rPr lang="en-US" sz="2400" dirty="0" smtClean="0">
                  <a:solidFill>
                    <a:srgbClr val="000000"/>
                  </a:solidFill>
                  <a:sym typeface="Wingdings"/>
                </a:rPr>
                <a:t> 6.5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1.4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7200 data points</a:t>
              </a:r>
              <a:endParaRPr lang="en-US" sz="2400" dirty="0">
                <a:solidFill>
                  <a:srgbClr val="000000"/>
                </a:solidFill>
              </a:endParaRPr>
            </a:p>
          </p:txBody>
        </p:sp>
      </p:grpSp>
      <p:grpSp>
        <p:nvGrpSpPr>
          <p:cNvPr id="14" name="Group 114"/>
          <p:cNvGrpSpPr/>
          <p:nvPr/>
        </p:nvGrpSpPr>
        <p:grpSpPr>
          <a:xfrm>
            <a:off x="5167885" y="1446424"/>
            <a:ext cx="3546614" cy="3482218"/>
            <a:chOff x="4901567" y="1477065"/>
            <a:chExt cx="3546614" cy="3482218"/>
          </a:xfrm>
        </p:grpSpPr>
        <p:sp>
          <p:nvSpPr>
            <p:cNvPr id="116" name="Rectangle 115"/>
            <p:cNvSpPr/>
            <p:nvPr/>
          </p:nvSpPr>
          <p:spPr>
            <a:xfrm>
              <a:off x="4901567" y="1477065"/>
              <a:ext cx="3546614" cy="830997"/>
            </a:xfrm>
            <a:prstGeom prst="rect">
              <a:avLst/>
            </a:prstGeom>
          </p:spPr>
          <p:txBody>
            <a:bodyPr wrap="none">
              <a:spAutoFit/>
            </a:bodyPr>
            <a:lstStyle/>
            <a:p>
              <a:r>
                <a:rPr lang="en-GB" sz="2400" i="1" dirty="0" smtClean="0">
                  <a:solidFill>
                    <a:srgbClr val="000000"/>
                  </a:solidFill>
                  <a:latin typeface="Calibri"/>
                  <a:ea typeface="Luxi Sans" charset="0"/>
                  <a:cs typeface="Calibri"/>
                </a:rPr>
                <a:t>Missing:</a:t>
              </a:r>
            </a:p>
            <a:p>
              <a:r>
                <a:rPr lang="en-GB" sz="2400" i="1" dirty="0" smtClean="0">
                  <a:solidFill>
                    <a:srgbClr val="000000"/>
                  </a:solidFill>
                  <a:latin typeface="Symbol" charset="2"/>
                  <a:ea typeface="Luxi Sans" charset="0"/>
                  <a:cs typeface="Luxi Sans" charset="0"/>
                </a:rPr>
                <a:t></a:t>
              </a:r>
              <a:r>
                <a:rPr lang="en-GB" sz="2400" i="1" baseline="30000" dirty="0" smtClean="0">
                  <a:solidFill>
                    <a:srgbClr val="000000"/>
                  </a:solidFill>
                  <a:latin typeface="Symbol" charset="2"/>
                  <a:ea typeface="Luxi Sans" charset="0"/>
                  <a:cs typeface="Luxi Sans" charset="0"/>
                </a:rPr>
                <a:t>0</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resonance region</a:t>
              </a:r>
              <a:endParaRPr lang="en-US" sz="2400" dirty="0">
                <a:solidFill>
                  <a:srgbClr val="000000"/>
                </a:solidFill>
              </a:endParaRPr>
            </a:p>
          </p:txBody>
        </p:sp>
        <p:sp>
          <p:nvSpPr>
            <p:cNvPr id="117" name="TextBox 116"/>
            <p:cNvSpPr txBox="1"/>
            <p:nvPr/>
          </p:nvSpPr>
          <p:spPr>
            <a:xfrm>
              <a:off x="5181600" y="3020291"/>
              <a:ext cx="2754551"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2.0 </a:t>
              </a:r>
              <a:r>
                <a:rPr lang="en-US" sz="2400" dirty="0" err="1" smtClean="0">
                  <a:solidFill>
                    <a:srgbClr val="000000"/>
                  </a:solidFill>
                  <a:sym typeface="Wingdings"/>
                </a:rPr>
                <a:t></a:t>
              </a:r>
              <a:r>
                <a:rPr lang="en-US" sz="2400" dirty="0" smtClean="0">
                  <a:solidFill>
                    <a:srgbClr val="000000"/>
                  </a:solidFill>
                  <a:sym typeface="Wingdings"/>
                </a:rPr>
                <a:t> 6.5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2.0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~75000 data points</a:t>
              </a:r>
            </a:p>
            <a:p>
              <a:endParaRPr lang="en-US" sz="2400" dirty="0" smtClean="0">
                <a:solidFill>
                  <a:srgbClr val="000000"/>
                </a:solidFill>
                <a:sym typeface="Wingdings"/>
              </a:endParaRPr>
            </a:p>
            <a:p>
              <a:pPr algn="ctr"/>
              <a:r>
                <a:rPr lang="en-US" sz="2400" dirty="0" smtClean="0">
                  <a:solidFill>
                    <a:srgbClr val="000000"/>
                  </a:solidFill>
                  <a:sym typeface="Wingdings"/>
                </a:rPr>
                <a:t>No prior data</a:t>
              </a:r>
              <a:endParaRPr lang="en-US" sz="2400" dirty="0">
                <a:solidFill>
                  <a:srgbClr val="000000"/>
                </a:solidFill>
              </a:endParaRPr>
            </a:p>
          </p:txBody>
        </p:sp>
      </p:grpSp>
      <p:sp>
        <p:nvSpPr>
          <p:cNvPr id="118" name="TextBox 117"/>
          <p:cNvSpPr txBox="1"/>
          <p:nvPr/>
        </p:nvSpPr>
        <p:spPr>
          <a:xfrm>
            <a:off x="3039100" y="5710535"/>
            <a:ext cx="5647700" cy="461665"/>
          </a:xfrm>
          <a:prstGeom prst="rect">
            <a:avLst/>
          </a:prstGeom>
          <a:noFill/>
        </p:spPr>
        <p:txBody>
          <a:bodyPr wrap="square" rtlCol="0">
            <a:spAutoFit/>
          </a:bodyPr>
          <a:lstStyle/>
          <a:p>
            <a:pPr algn="ctr"/>
            <a:r>
              <a:rPr lang="en-US" sz="2400" dirty="0" err="1" smtClean="0">
                <a:solidFill>
                  <a:srgbClr val="000000"/>
                </a:solidFill>
                <a:latin typeface="Symbol" charset="2"/>
                <a:cs typeface="Symbol" charset="2"/>
              </a:rPr>
              <a:t>h</a:t>
            </a:r>
            <a:r>
              <a:rPr lang="en-US" sz="2400" dirty="0" smtClean="0">
                <a:solidFill>
                  <a:srgbClr val="000000"/>
                </a:solidFill>
              </a:rPr>
              <a:t> electroproduction from the same dataset</a:t>
            </a:r>
          </a:p>
        </p:txBody>
      </p:sp>
      <p:sp>
        <p:nvSpPr>
          <p:cNvPr id="119" name="TextBox 118"/>
          <p:cNvSpPr txBox="1"/>
          <p:nvPr/>
        </p:nvSpPr>
        <p:spPr>
          <a:xfrm>
            <a:off x="419100" y="6083547"/>
            <a:ext cx="1921908" cy="307777"/>
          </a:xfrm>
          <a:prstGeom prst="rect">
            <a:avLst/>
          </a:prstGeom>
          <a:noFill/>
        </p:spPr>
        <p:txBody>
          <a:bodyPr wrap="none" rtlCol="0">
            <a:spAutoFit/>
          </a:bodyPr>
          <a:lstStyle/>
          <a:p>
            <a:r>
              <a:rPr lang="en-US" sz="1400" dirty="0" smtClean="0">
                <a:solidFill>
                  <a:srgbClr val="000000"/>
                </a:solidFill>
              </a:rPr>
              <a:t>1.1         </a:t>
            </a:r>
            <a:r>
              <a:rPr lang="en-US" sz="1400" dirty="0" err="1" smtClean="0">
                <a:solidFill>
                  <a:srgbClr val="000000"/>
                </a:solidFill>
                <a:sym typeface="Wingdings"/>
              </a:rPr>
              <a:t></a:t>
            </a:r>
            <a:r>
              <a:rPr lang="en-US" sz="1400" dirty="0" smtClean="0">
                <a:solidFill>
                  <a:srgbClr val="000000"/>
                </a:solidFill>
                <a:sym typeface="Wingdings"/>
              </a:rPr>
              <a:t> W </a:t>
            </a:r>
            <a:r>
              <a:rPr lang="en-US" sz="1400" dirty="0" err="1" smtClean="0">
                <a:solidFill>
                  <a:srgbClr val="000000"/>
                </a:solidFill>
                <a:sym typeface="Wingdings"/>
              </a:rPr>
              <a:t></a:t>
            </a:r>
            <a:r>
              <a:rPr lang="en-US" sz="1400" dirty="0" smtClean="0">
                <a:solidFill>
                  <a:srgbClr val="000000"/>
                </a:solidFill>
              </a:rPr>
              <a:t>        2.0    </a:t>
            </a:r>
            <a:endParaRPr lang="en-US" sz="1400" dirty="0">
              <a:solidFill>
                <a:srgbClr val="000000"/>
              </a:solidFill>
            </a:endParaRPr>
          </a:p>
        </p:txBody>
      </p:sp>
      <p:sp>
        <p:nvSpPr>
          <p:cNvPr id="120" name="TextBox 119"/>
          <p:cNvSpPr txBox="1"/>
          <p:nvPr/>
        </p:nvSpPr>
        <p:spPr>
          <a:xfrm rot="16200000">
            <a:off x="-758640" y="4868051"/>
            <a:ext cx="1995721" cy="307777"/>
          </a:xfrm>
          <a:prstGeom prst="rect">
            <a:avLst/>
          </a:prstGeom>
          <a:noFill/>
        </p:spPr>
        <p:txBody>
          <a:bodyPr wrap="none" rtlCol="0">
            <a:spAutoFit/>
          </a:bodyPr>
          <a:lstStyle/>
          <a:p>
            <a:r>
              <a:rPr lang="en-US" sz="1400" dirty="0" smtClean="0">
                <a:solidFill>
                  <a:srgbClr val="000000"/>
                </a:solidFill>
              </a:rPr>
              <a:t>0             </a:t>
            </a:r>
            <a:r>
              <a:rPr lang="en-US" sz="1400" dirty="0" err="1" smtClean="0">
                <a:solidFill>
                  <a:srgbClr val="000000"/>
                </a:solidFill>
                <a:sym typeface="Wingdings"/>
              </a:rPr>
              <a:t></a:t>
            </a:r>
            <a:r>
              <a:rPr lang="en-US" sz="1400" dirty="0" smtClean="0">
                <a:solidFill>
                  <a:srgbClr val="000000"/>
                </a:solidFill>
                <a:sym typeface="Wingdings"/>
              </a:rPr>
              <a:t> Q</a:t>
            </a:r>
            <a:r>
              <a:rPr lang="en-US" sz="1400" baseline="30000" dirty="0" smtClean="0">
                <a:solidFill>
                  <a:srgbClr val="000000"/>
                </a:solidFill>
                <a:sym typeface="Wingdings"/>
              </a:rPr>
              <a:t>2</a:t>
            </a:r>
            <a:r>
              <a:rPr lang="en-US" sz="1400" dirty="0" smtClean="0">
                <a:solidFill>
                  <a:srgbClr val="000000"/>
                </a:solidFill>
                <a:sym typeface="Wingdings"/>
              </a:rPr>
              <a:t> </a:t>
            </a:r>
            <a:r>
              <a:rPr lang="en-US" sz="1400" dirty="0" err="1" smtClean="0">
                <a:solidFill>
                  <a:srgbClr val="000000"/>
                </a:solidFill>
                <a:sym typeface="Wingdings"/>
              </a:rPr>
              <a:t></a:t>
            </a:r>
            <a:r>
              <a:rPr lang="en-US" sz="1400" dirty="0" smtClean="0">
                <a:solidFill>
                  <a:srgbClr val="000000"/>
                </a:solidFill>
              </a:rPr>
              <a:t>            6  </a:t>
            </a:r>
            <a:endParaRPr lang="en-US" sz="1400" dirty="0">
              <a:solidFill>
                <a:srgbClr val="000000"/>
              </a:solidFill>
            </a:endParaRPr>
          </a:p>
        </p:txBody>
      </p:sp>
      <p:sp>
        <p:nvSpPr>
          <p:cNvPr id="121" name="Oval 120"/>
          <p:cNvSpPr/>
          <p:nvPr/>
        </p:nvSpPr>
        <p:spPr>
          <a:xfrm>
            <a:off x="2286000" y="1131660"/>
            <a:ext cx="309780" cy="314764"/>
          </a:xfrm>
          <a:prstGeom prst="ellipse">
            <a:avLst/>
          </a:prstGeom>
          <a:solidFill>
            <a:srgbClr val="FFFF00">
              <a:alpha val="1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3713384" y="1835580"/>
            <a:ext cx="334068" cy="311487"/>
          </a:xfrm>
          <a:prstGeom prst="ellipse">
            <a:avLst/>
          </a:prstGeom>
          <a:solidFill>
            <a:srgbClr val="FFFF00">
              <a:alpha val="1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22"/>
          <p:cNvGrpSpPr/>
          <p:nvPr/>
        </p:nvGrpSpPr>
        <p:grpSpPr>
          <a:xfrm>
            <a:off x="419100" y="3941719"/>
            <a:ext cx="4795903" cy="1497059"/>
            <a:chOff x="419100" y="3941719"/>
            <a:chExt cx="4795903" cy="1497059"/>
          </a:xfrm>
        </p:grpSpPr>
        <p:sp>
          <p:nvSpPr>
            <p:cNvPr id="124" name="Rectangle 123"/>
            <p:cNvSpPr/>
            <p:nvPr/>
          </p:nvSpPr>
          <p:spPr>
            <a:xfrm>
              <a:off x="419100" y="3941719"/>
              <a:ext cx="747311" cy="1497059"/>
            </a:xfrm>
            <a:prstGeom prst="rect">
              <a:avLst/>
            </a:prstGeom>
            <a:gradFill flip="none" rotWithShape="1">
              <a:gsLst>
                <a:gs pos="0">
                  <a:schemeClr val="accent3">
                    <a:tint val="100000"/>
                    <a:shade val="100000"/>
                    <a:satMod val="130000"/>
                    <a:alpha val="63000"/>
                  </a:schemeClr>
                </a:gs>
                <a:gs pos="100000">
                  <a:schemeClr val="accent3">
                    <a:tint val="50000"/>
                    <a:shade val="100000"/>
                    <a:satMod val="350000"/>
                    <a:alpha val="6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5" name="TextBox 124"/>
            <p:cNvSpPr txBox="1"/>
            <p:nvPr/>
          </p:nvSpPr>
          <p:spPr>
            <a:xfrm>
              <a:off x="2427060" y="3977888"/>
              <a:ext cx="2787943" cy="276999"/>
            </a:xfrm>
            <a:prstGeom prst="rect">
              <a:avLst/>
            </a:prstGeom>
            <a:noFill/>
          </p:spPr>
          <p:txBody>
            <a:bodyPr wrap="none" rtlCol="0">
              <a:spAutoFit/>
            </a:bodyPr>
            <a:lstStyle/>
            <a:p>
              <a:r>
                <a:rPr lang="en-US" sz="1200" dirty="0" smtClean="0">
                  <a:solidFill>
                    <a:srgbClr val="000000"/>
                  </a:solidFill>
                </a:rPr>
                <a:t>M. </a:t>
              </a:r>
              <a:r>
                <a:rPr lang="en-US" sz="1200" dirty="0" err="1" smtClean="0">
                  <a:solidFill>
                    <a:srgbClr val="000000"/>
                  </a:solidFill>
                </a:rPr>
                <a:t>Ungaro</a:t>
              </a:r>
              <a:r>
                <a:rPr lang="en-US" sz="1200" dirty="0" smtClean="0">
                  <a:solidFill>
                    <a:srgbClr val="000000"/>
                  </a:solidFill>
                </a:rPr>
                <a:t> </a:t>
              </a:r>
              <a:r>
                <a:rPr lang="en-US" sz="1200" b="1" dirty="0" smtClean="0">
                  <a:solidFill>
                    <a:srgbClr val="000000"/>
                  </a:solidFill>
                </a:rPr>
                <a:t>Phys.Rev.Lett.97:112003,2006</a:t>
              </a:r>
              <a:endParaRPr lang="en-US" sz="1200" dirty="0">
                <a:solidFill>
                  <a:srgbClr val="000000"/>
                </a:solidFill>
              </a:endParaRPr>
            </a:p>
          </p:txBody>
        </p:sp>
        <p:cxnSp>
          <p:nvCxnSpPr>
            <p:cNvPr id="126" name="Straight Connector 125"/>
            <p:cNvCxnSpPr/>
            <p:nvPr/>
          </p:nvCxnSpPr>
          <p:spPr>
            <a:xfrm>
              <a:off x="1213529" y="4114800"/>
              <a:ext cx="1213531"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126"/>
          <p:cNvGrpSpPr/>
          <p:nvPr/>
        </p:nvGrpSpPr>
        <p:grpSpPr>
          <a:xfrm>
            <a:off x="413364" y="4116388"/>
            <a:ext cx="5050969" cy="1463480"/>
            <a:chOff x="413364" y="4116388"/>
            <a:chExt cx="5050969" cy="1463480"/>
          </a:xfrm>
        </p:grpSpPr>
        <p:sp>
          <p:nvSpPr>
            <p:cNvPr id="128" name="Rectangle 127"/>
            <p:cNvSpPr/>
            <p:nvPr/>
          </p:nvSpPr>
          <p:spPr>
            <a:xfrm>
              <a:off x="413364" y="4116388"/>
              <a:ext cx="1646798" cy="1463480"/>
            </a:xfrm>
            <a:prstGeom prst="rect">
              <a:avLst/>
            </a:prstGeom>
            <a:gradFill flip="none" rotWithShape="1">
              <a:gsLst>
                <a:gs pos="0">
                  <a:schemeClr val="accent2">
                    <a:tint val="100000"/>
                    <a:shade val="100000"/>
                    <a:satMod val="130000"/>
                    <a:alpha val="27000"/>
                  </a:schemeClr>
                </a:gs>
                <a:gs pos="100000">
                  <a:schemeClr val="accent2">
                    <a:tint val="50000"/>
                    <a:shade val="100000"/>
                    <a:satMod val="350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TextBox 128"/>
            <p:cNvSpPr txBox="1"/>
            <p:nvPr/>
          </p:nvSpPr>
          <p:spPr>
            <a:xfrm>
              <a:off x="2571143" y="4238459"/>
              <a:ext cx="2893190" cy="461665"/>
            </a:xfrm>
            <a:prstGeom prst="rect">
              <a:avLst/>
            </a:prstGeom>
            <a:noFill/>
          </p:spPr>
          <p:txBody>
            <a:bodyPr wrap="none" rtlCol="0">
              <a:spAutoFit/>
            </a:bodyPr>
            <a:lstStyle/>
            <a:p>
              <a:r>
                <a:rPr lang="en-US" sz="1200" dirty="0" smtClean="0">
                  <a:solidFill>
                    <a:srgbClr val="000000"/>
                  </a:solidFill>
                </a:rPr>
                <a:t>K. Park  </a:t>
              </a:r>
              <a:r>
                <a:rPr lang="en-US" sz="1200" b="1" dirty="0" smtClean="0">
                  <a:solidFill>
                    <a:srgbClr val="000000"/>
                  </a:solidFill>
                </a:rPr>
                <a:t>Phys.Rev.C77:015208,2008</a:t>
              </a:r>
            </a:p>
            <a:p>
              <a:r>
                <a:rPr lang="en-US" sz="1200" dirty="0" smtClean="0">
                  <a:solidFill>
                    <a:srgbClr val="000000"/>
                  </a:solidFill>
                </a:rPr>
                <a:t>I.G. </a:t>
              </a:r>
              <a:r>
                <a:rPr lang="en-US" sz="1200" dirty="0" err="1" smtClean="0">
                  <a:solidFill>
                    <a:srgbClr val="000000"/>
                  </a:solidFill>
                </a:rPr>
                <a:t>Aznauryan</a:t>
              </a:r>
              <a:r>
                <a:rPr lang="en-US" sz="1200" dirty="0" smtClean="0">
                  <a:solidFill>
                    <a:srgbClr val="000000"/>
                  </a:solidFill>
                </a:rPr>
                <a:t>   </a:t>
              </a:r>
              <a:r>
                <a:rPr lang="en-US" sz="1200" b="1" dirty="0" smtClean="0">
                  <a:solidFill>
                    <a:srgbClr val="000000"/>
                  </a:solidFill>
                </a:rPr>
                <a:t>Phys.Rev.C78:045209,2008</a:t>
              </a:r>
              <a:endParaRPr lang="en-US" sz="1200" dirty="0">
                <a:solidFill>
                  <a:srgbClr val="000000"/>
                </a:solidFill>
              </a:endParaRPr>
            </a:p>
          </p:txBody>
        </p:sp>
        <p:cxnSp>
          <p:nvCxnSpPr>
            <p:cNvPr id="130" name="Straight Connector 129"/>
            <p:cNvCxnSpPr/>
            <p:nvPr/>
          </p:nvCxnSpPr>
          <p:spPr>
            <a:xfrm>
              <a:off x="2329668" y="4396920"/>
              <a:ext cx="249792"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130"/>
          <p:cNvGrpSpPr/>
          <p:nvPr/>
        </p:nvGrpSpPr>
        <p:grpSpPr>
          <a:xfrm>
            <a:off x="413364" y="5302869"/>
            <a:ext cx="3617397" cy="787819"/>
            <a:chOff x="413364" y="5302869"/>
            <a:chExt cx="3617397" cy="787819"/>
          </a:xfrm>
        </p:grpSpPr>
        <p:sp>
          <p:nvSpPr>
            <p:cNvPr id="132" name="Rectangle 131"/>
            <p:cNvSpPr/>
            <p:nvPr/>
          </p:nvSpPr>
          <p:spPr>
            <a:xfrm>
              <a:off x="413364" y="5674244"/>
              <a:ext cx="1900558" cy="416444"/>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3" name="TextBox 132"/>
            <p:cNvSpPr txBox="1"/>
            <p:nvPr/>
          </p:nvSpPr>
          <p:spPr>
            <a:xfrm>
              <a:off x="2491908" y="5302869"/>
              <a:ext cx="1538853" cy="276999"/>
            </a:xfrm>
            <a:prstGeom prst="rect">
              <a:avLst/>
            </a:prstGeom>
            <a:noFill/>
          </p:spPr>
          <p:txBody>
            <a:bodyPr wrap="none" rtlCol="0">
              <a:spAutoFit/>
            </a:bodyPr>
            <a:lstStyle/>
            <a:p>
              <a:r>
                <a:rPr lang="en-US" sz="1200" dirty="0" smtClean="0">
                  <a:solidFill>
                    <a:srgbClr val="000000"/>
                  </a:solidFill>
                </a:rPr>
                <a:t>Nick Markov,  UCONN    </a:t>
              </a:r>
              <a:endParaRPr lang="en-US" sz="1200" dirty="0">
                <a:solidFill>
                  <a:srgbClr val="000000"/>
                </a:solidFill>
              </a:endParaRPr>
            </a:p>
          </p:txBody>
        </p:sp>
        <p:cxnSp>
          <p:nvCxnSpPr>
            <p:cNvPr id="134" name="Straight Connector 133"/>
            <p:cNvCxnSpPr>
              <a:stCxn id="132" idx="3"/>
            </p:cNvCxnSpPr>
            <p:nvPr/>
          </p:nvCxnSpPr>
          <p:spPr>
            <a:xfrm flipV="1">
              <a:off x="2313922" y="5521844"/>
              <a:ext cx="257221" cy="360622"/>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34"/>
          <p:cNvGrpSpPr/>
          <p:nvPr/>
        </p:nvGrpSpPr>
        <p:grpSpPr>
          <a:xfrm>
            <a:off x="413364" y="3941720"/>
            <a:ext cx="3783485" cy="1580124"/>
            <a:chOff x="413364" y="3941720"/>
            <a:chExt cx="3783485" cy="1580124"/>
          </a:xfrm>
        </p:grpSpPr>
        <p:sp>
          <p:nvSpPr>
            <p:cNvPr id="136" name="Rectangle 135"/>
            <p:cNvSpPr/>
            <p:nvPr/>
          </p:nvSpPr>
          <p:spPr>
            <a:xfrm>
              <a:off x="413364" y="3941720"/>
              <a:ext cx="1900558" cy="1580124"/>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7" name="TextBox 136"/>
            <p:cNvSpPr txBox="1"/>
            <p:nvPr/>
          </p:nvSpPr>
          <p:spPr>
            <a:xfrm>
              <a:off x="3229918" y="4700124"/>
              <a:ext cx="966931" cy="276999"/>
            </a:xfrm>
            <a:prstGeom prst="rect">
              <a:avLst/>
            </a:prstGeom>
            <a:noFill/>
          </p:spPr>
          <p:txBody>
            <a:bodyPr wrap="none" rtlCol="0">
              <a:spAutoFit/>
            </a:bodyPr>
            <a:lstStyle/>
            <a:p>
              <a:r>
                <a:rPr lang="en-US" sz="1200" dirty="0" smtClean="0">
                  <a:solidFill>
                    <a:srgbClr val="000000"/>
                  </a:solidFill>
                </a:rPr>
                <a:t>This analysis</a:t>
              </a:r>
              <a:endParaRPr lang="en-US" sz="12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900" decel="100000" fill="hold"/>
                                        <p:tgtEl>
                                          <p:spTgt spid="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900" decel="100000" fill="hold"/>
                                        <p:tgtEl>
                                          <p:spTgt spid="1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
                                        </p:tgtEl>
                                      </p:cBhvr>
                                    </p:animEffect>
                                    <p:anim calcmode="lin" valueType="num">
                                      <p:cBhvr>
                                        <p:cTn id="40" dur="1000"/>
                                        <p:tgtEl>
                                          <p:spTgt spid="2"/>
                                        </p:tgtEl>
                                        <p:attrNameLst>
                                          <p:attrName>ppt_x</p:attrName>
                                        </p:attrNameLst>
                                      </p:cBhvr>
                                      <p:tavLst>
                                        <p:tav tm="0">
                                          <p:val>
                                            <p:strVal val="ppt_x"/>
                                          </p:val>
                                        </p:tav>
                                        <p:tav tm="100000">
                                          <p:val>
                                            <p:strVal val="ppt_x"/>
                                          </p:val>
                                        </p:tav>
                                      </p:tavLst>
                                    </p:anim>
                                    <p:anim calcmode="lin" valueType="num">
                                      <p:cBhvr>
                                        <p:cTn id="41" dur="1000"/>
                                        <p:tgtEl>
                                          <p:spTgt spid="2"/>
                                        </p:tgtEl>
                                        <p:attrNameLst>
                                          <p:attrName>ppt_y</p:attrName>
                                        </p:attrNameLst>
                                      </p:cBhvr>
                                      <p:tavLst>
                                        <p:tav tm="0">
                                          <p:val>
                                            <p:strVal val="ppt_y"/>
                                          </p:val>
                                        </p:tav>
                                        <p:tav tm="100000">
                                          <p:val>
                                            <p:strVal val="ppt_y+.1"/>
                                          </p:val>
                                        </p:tav>
                                      </p:tavLst>
                                    </p:anim>
                                    <p:set>
                                      <p:cBhvr>
                                        <p:cTn id="42" dur="1" fill="hold">
                                          <p:stCondLst>
                                            <p:cond delay="999"/>
                                          </p:stCondLst>
                                        </p:cTn>
                                        <p:tgtEl>
                                          <p:spTgt spid="2"/>
                                        </p:tgtEl>
                                        <p:attrNameLst>
                                          <p:attrName>style.visibility</p:attrName>
                                        </p:attrNameLst>
                                      </p:cBhvr>
                                      <p:to>
                                        <p:strVal val="hidden"/>
                                      </p:to>
                                    </p:set>
                                  </p:childTnLst>
                                </p:cTn>
                              </p:par>
                              <p:par>
                                <p:cTn id="43" presetID="37"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Experiment Overview</a:t>
            </a:r>
          </a:p>
        </p:txBody>
      </p:sp>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82946" name="Equation" r:id="rId4" imgW="114120" imgH="215640" progId="Equation.3">
              <p:embed/>
            </p:oleObj>
          </a:graphicData>
        </a:graphic>
      </p:graphicFrame>
      <p:grpSp>
        <p:nvGrpSpPr>
          <p:cNvPr id="7" name="Group 25"/>
          <p:cNvGrpSpPr>
            <a:grpSpLocks/>
          </p:cNvGrpSpPr>
          <p:nvPr/>
        </p:nvGrpSpPr>
        <p:grpSpPr bwMode="auto">
          <a:xfrm>
            <a:off x="669104" y="3071118"/>
            <a:ext cx="3829049" cy="3209131"/>
            <a:chOff x="3312" y="2160"/>
            <a:chExt cx="2064" cy="1680"/>
          </a:xfrm>
        </p:grpSpPr>
        <p:sp>
          <p:nvSpPr>
            <p:cNvPr id="8" name="AutoShape 26"/>
            <p:cNvSpPr>
              <a:spLocks noChangeArrowheads="1"/>
            </p:cNvSpPr>
            <p:nvPr/>
          </p:nvSpPr>
          <p:spPr bwMode="auto">
            <a:xfrm>
              <a:off x="3312" y="2160"/>
              <a:ext cx="2064" cy="1680"/>
            </a:xfrm>
            <a:prstGeom prst="roundRect">
              <a:avLst>
                <a:gd name="adj" fmla="val 56"/>
              </a:avLst>
            </a:prstGeom>
            <a:noFill/>
            <a:ln w="9525">
              <a:noFill/>
              <a:round/>
              <a:headEnd/>
              <a:tailEnd/>
            </a:ln>
            <a:effectLst/>
          </p:spPr>
          <p:txBody>
            <a:bodyPr wrap="none" anchor="ctr">
              <a:prstTxWarp prst="textNoShape">
                <a:avLst/>
              </a:prstTxWarp>
            </a:bodyPr>
            <a:lstStyle/>
            <a:p>
              <a:endParaRPr lang="en-US"/>
            </a:p>
          </p:txBody>
        </p:sp>
        <p:sp>
          <p:nvSpPr>
            <p:cNvPr id="9" name="Rectangle 27"/>
            <p:cNvSpPr>
              <a:spLocks noChangeArrowheads="1"/>
            </p:cNvSpPr>
            <p:nvPr/>
          </p:nvSpPr>
          <p:spPr bwMode="auto">
            <a:xfrm>
              <a:off x="3312" y="2160"/>
              <a:ext cx="2064" cy="1680"/>
            </a:xfrm>
            <a:prstGeom prst="rect">
              <a:avLst/>
            </a:prstGeom>
            <a:noFill/>
            <a:ln w="9525">
              <a:solidFill>
                <a:srgbClr val="000000"/>
              </a:solidFill>
              <a:miter lim="800000"/>
              <a:headEnd/>
              <a:tailEnd/>
            </a:ln>
            <a:effectLst/>
          </p:spPr>
          <p:txBody>
            <a:bodyPr wrap="none" anchor="ctr">
              <a:prstTxWarp prst="textNoShape">
                <a:avLst/>
              </a:prstTxWarp>
            </a:bodyPr>
            <a:lstStyle/>
            <a:p>
              <a:endParaRPr lang="en-US"/>
            </a:p>
          </p:txBody>
        </p:sp>
        <p:sp>
          <p:nvSpPr>
            <p:cNvPr id="10" name="Line 28"/>
            <p:cNvSpPr>
              <a:spLocks noChangeShapeType="1"/>
            </p:cNvSpPr>
            <p:nvPr/>
          </p:nvSpPr>
          <p:spPr bwMode="auto">
            <a:xfrm flipV="1">
              <a:off x="3321" y="2171"/>
              <a:ext cx="1171" cy="197"/>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1" name="Line 29"/>
            <p:cNvSpPr>
              <a:spLocks noChangeShapeType="1"/>
            </p:cNvSpPr>
            <p:nvPr/>
          </p:nvSpPr>
          <p:spPr bwMode="auto">
            <a:xfrm>
              <a:off x="3321" y="2367"/>
              <a:ext cx="586" cy="68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2" name="Line 30"/>
            <p:cNvSpPr>
              <a:spLocks noChangeShapeType="1"/>
            </p:cNvSpPr>
            <p:nvPr/>
          </p:nvSpPr>
          <p:spPr bwMode="auto">
            <a:xfrm flipV="1">
              <a:off x="3908" y="2947"/>
              <a:ext cx="582" cy="10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3" name="Line 31"/>
            <p:cNvSpPr>
              <a:spLocks noChangeShapeType="1"/>
            </p:cNvSpPr>
            <p:nvPr/>
          </p:nvSpPr>
          <p:spPr bwMode="auto">
            <a:xfrm flipV="1">
              <a:off x="4490" y="2943"/>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4" name="Line 32"/>
            <p:cNvSpPr>
              <a:spLocks noChangeShapeType="1"/>
            </p:cNvSpPr>
            <p:nvPr/>
          </p:nvSpPr>
          <p:spPr bwMode="auto">
            <a:xfrm flipV="1">
              <a:off x="4531" y="2936"/>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5" name="Line 33"/>
            <p:cNvSpPr>
              <a:spLocks noChangeShapeType="1"/>
            </p:cNvSpPr>
            <p:nvPr/>
          </p:nvSpPr>
          <p:spPr bwMode="auto">
            <a:xfrm flipV="1">
              <a:off x="4572" y="2931"/>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6" name="Line 34"/>
            <p:cNvSpPr>
              <a:spLocks noChangeShapeType="1"/>
            </p:cNvSpPr>
            <p:nvPr/>
          </p:nvSpPr>
          <p:spPr bwMode="auto">
            <a:xfrm flipV="1">
              <a:off x="4614" y="2924"/>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7" name="Line 35"/>
            <p:cNvSpPr>
              <a:spLocks noChangeShapeType="1"/>
            </p:cNvSpPr>
            <p:nvPr/>
          </p:nvSpPr>
          <p:spPr bwMode="auto">
            <a:xfrm flipV="1">
              <a:off x="4656" y="2916"/>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8" name="Line 36"/>
            <p:cNvSpPr>
              <a:spLocks noChangeShapeType="1"/>
            </p:cNvSpPr>
            <p:nvPr/>
          </p:nvSpPr>
          <p:spPr bwMode="auto">
            <a:xfrm flipV="1">
              <a:off x="4699" y="2911"/>
              <a:ext cx="19" cy="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9" name="Line 37"/>
            <p:cNvSpPr>
              <a:spLocks noChangeShapeType="1"/>
            </p:cNvSpPr>
            <p:nvPr/>
          </p:nvSpPr>
          <p:spPr bwMode="auto">
            <a:xfrm flipV="1">
              <a:off x="4739" y="2904"/>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0" name="Line 38"/>
            <p:cNvSpPr>
              <a:spLocks noChangeShapeType="1"/>
            </p:cNvSpPr>
            <p:nvPr/>
          </p:nvSpPr>
          <p:spPr bwMode="auto">
            <a:xfrm flipV="1">
              <a:off x="4781" y="2898"/>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1" name="Line 39"/>
            <p:cNvSpPr>
              <a:spLocks noChangeShapeType="1"/>
            </p:cNvSpPr>
            <p:nvPr/>
          </p:nvSpPr>
          <p:spPr bwMode="auto">
            <a:xfrm flipV="1">
              <a:off x="4824" y="2892"/>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2" name="Line 40"/>
            <p:cNvSpPr>
              <a:spLocks noChangeShapeType="1"/>
            </p:cNvSpPr>
            <p:nvPr/>
          </p:nvSpPr>
          <p:spPr bwMode="auto">
            <a:xfrm flipV="1">
              <a:off x="4863" y="2885"/>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3" name="Line 41"/>
            <p:cNvSpPr>
              <a:spLocks noChangeShapeType="1"/>
            </p:cNvSpPr>
            <p:nvPr/>
          </p:nvSpPr>
          <p:spPr bwMode="auto">
            <a:xfrm flipV="1">
              <a:off x="4905" y="2878"/>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4" name="Line 42"/>
            <p:cNvSpPr>
              <a:spLocks noChangeShapeType="1"/>
            </p:cNvSpPr>
            <p:nvPr/>
          </p:nvSpPr>
          <p:spPr bwMode="auto">
            <a:xfrm flipV="1">
              <a:off x="4948" y="2872"/>
              <a:ext cx="21" cy="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5" name="Line 43"/>
            <p:cNvSpPr>
              <a:spLocks noChangeShapeType="1"/>
            </p:cNvSpPr>
            <p:nvPr/>
          </p:nvSpPr>
          <p:spPr bwMode="auto">
            <a:xfrm flipV="1">
              <a:off x="4990" y="2866"/>
              <a:ext cx="19"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6" name="Line 44"/>
            <p:cNvSpPr>
              <a:spLocks noChangeShapeType="1"/>
            </p:cNvSpPr>
            <p:nvPr/>
          </p:nvSpPr>
          <p:spPr bwMode="auto">
            <a:xfrm flipV="1">
              <a:off x="5030" y="2859"/>
              <a:ext cx="22"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7" name="Line 45"/>
            <p:cNvSpPr>
              <a:spLocks noChangeShapeType="1"/>
            </p:cNvSpPr>
            <p:nvPr/>
          </p:nvSpPr>
          <p:spPr bwMode="auto">
            <a:xfrm>
              <a:off x="5073" y="2856"/>
              <a:ext cx="4" cy="1"/>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8" name="Line 46"/>
            <p:cNvSpPr>
              <a:spLocks noChangeShapeType="1"/>
            </p:cNvSpPr>
            <p:nvPr/>
          </p:nvSpPr>
          <p:spPr bwMode="auto">
            <a:xfrm>
              <a:off x="4492" y="2172"/>
              <a:ext cx="391" cy="469"/>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9" name="Line 47"/>
            <p:cNvSpPr>
              <a:spLocks noChangeShapeType="1"/>
            </p:cNvSpPr>
            <p:nvPr/>
          </p:nvSpPr>
          <p:spPr bwMode="auto">
            <a:xfrm>
              <a:off x="4883" y="2641"/>
              <a:ext cx="13"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0" name="Line 48"/>
            <p:cNvSpPr>
              <a:spLocks noChangeShapeType="1"/>
            </p:cNvSpPr>
            <p:nvPr/>
          </p:nvSpPr>
          <p:spPr bwMode="auto">
            <a:xfrm>
              <a:off x="4911" y="2673"/>
              <a:ext cx="14"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1" name="Line 49"/>
            <p:cNvSpPr>
              <a:spLocks noChangeShapeType="1"/>
            </p:cNvSpPr>
            <p:nvPr/>
          </p:nvSpPr>
          <p:spPr bwMode="auto">
            <a:xfrm>
              <a:off x="4939" y="2705"/>
              <a:ext cx="13" cy="1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2" name="Line 50"/>
            <p:cNvSpPr>
              <a:spLocks noChangeShapeType="1"/>
            </p:cNvSpPr>
            <p:nvPr/>
          </p:nvSpPr>
          <p:spPr bwMode="auto">
            <a:xfrm>
              <a:off x="4967" y="2735"/>
              <a:ext cx="15"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3" name="Line 51"/>
            <p:cNvSpPr>
              <a:spLocks noChangeShapeType="1"/>
            </p:cNvSpPr>
            <p:nvPr/>
          </p:nvSpPr>
          <p:spPr bwMode="auto">
            <a:xfrm>
              <a:off x="4997" y="2766"/>
              <a:ext cx="14"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4" name="Line 52"/>
            <p:cNvSpPr>
              <a:spLocks noChangeShapeType="1"/>
            </p:cNvSpPr>
            <p:nvPr/>
          </p:nvSpPr>
          <p:spPr bwMode="auto">
            <a:xfrm>
              <a:off x="5025" y="2798"/>
              <a:ext cx="13"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5" name="Line 53"/>
            <p:cNvSpPr>
              <a:spLocks noChangeShapeType="1"/>
            </p:cNvSpPr>
            <p:nvPr/>
          </p:nvSpPr>
          <p:spPr bwMode="auto">
            <a:xfrm>
              <a:off x="5053" y="2830"/>
              <a:ext cx="14" cy="1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6" name="Line 54"/>
            <p:cNvSpPr>
              <a:spLocks noChangeShapeType="1"/>
            </p:cNvSpPr>
            <p:nvPr/>
          </p:nvSpPr>
          <p:spPr bwMode="auto">
            <a:xfrm flipV="1">
              <a:off x="3908" y="2562"/>
              <a:ext cx="1071" cy="880"/>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7" name="Line 55"/>
            <p:cNvSpPr>
              <a:spLocks noChangeShapeType="1"/>
            </p:cNvSpPr>
            <p:nvPr/>
          </p:nvSpPr>
          <p:spPr bwMode="auto">
            <a:xfrm>
              <a:off x="3908" y="3441"/>
              <a:ext cx="389" cy="392"/>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8" name="Line 56"/>
            <p:cNvSpPr>
              <a:spLocks noChangeShapeType="1"/>
            </p:cNvSpPr>
            <p:nvPr/>
          </p:nvSpPr>
          <p:spPr bwMode="auto">
            <a:xfrm flipV="1">
              <a:off x="4297" y="2953"/>
              <a:ext cx="1074" cy="881"/>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9" name="Line 57"/>
            <p:cNvSpPr>
              <a:spLocks noChangeShapeType="1"/>
            </p:cNvSpPr>
            <p:nvPr/>
          </p:nvSpPr>
          <p:spPr bwMode="auto">
            <a:xfrm>
              <a:off x="4979" y="2563"/>
              <a:ext cx="391" cy="392"/>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40" name="Line 58"/>
            <p:cNvSpPr>
              <a:spLocks noChangeShapeType="1"/>
            </p:cNvSpPr>
            <p:nvPr/>
          </p:nvSpPr>
          <p:spPr bwMode="auto">
            <a:xfrm>
              <a:off x="3517" y="2466"/>
              <a:ext cx="584" cy="1"/>
            </a:xfrm>
            <a:prstGeom prst="line">
              <a:avLst/>
            </a:prstGeom>
            <a:noFill/>
            <a:ln w="15840">
              <a:solidFill>
                <a:srgbClr val="0000FF"/>
              </a:solidFill>
              <a:miter lim="800000"/>
              <a:headEnd/>
              <a:tailEnd/>
            </a:ln>
            <a:effectLst/>
          </p:spPr>
          <p:txBody>
            <a:bodyPr>
              <a:prstTxWarp prst="textNoShape">
                <a:avLst/>
              </a:prstTxWarp>
            </a:bodyPr>
            <a:lstStyle/>
            <a:p>
              <a:endParaRPr lang="en-US"/>
            </a:p>
          </p:txBody>
        </p:sp>
        <p:sp>
          <p:nvSpPr>
            <p:cNvPr id="41" name="Freeform 59"/>
            <p:cNvSpPr>
              <a:spLocks noChangeArrowheads="1"/>
            </p:cNvSpPr>
            <p:nvPr/>
          </p:nvSpPr>
          <p:spPr bwMode="auto">
            <a:xfrm>
              <a:off x="3781" y="2436"/>
              <a:ext cx="59" cy="57"/>
            </a:xfrm>
            <a:custGeom>
              <a:avLst/>
              <a:gdLst/>
              <a:ahLst/>
              <a:cxnLst>
                <a:cxn ang="0">
                  <a:pos x="53" y="27"/>
                </a:cxn>
                <a:cxn ang="0">
                  <a:pos x="0" y="0"/>
                </a:cxn>
                <a:cxn ang="0">
                  <a:pos x="0" y="52"/>
                </a:cxn>
                <a:cxn ang="0">
                  <a:pos x="53" y="27"/>
                </a:cxn>
              </a:cxnLst>
              <a:rect l="0" t="0" r="r" b="b"/>
              <a:pathLst>
                <a:path w="53" h="52">
                  <a:moveTo>
                    <a:pt x="53" y="27"/>
                  </a:moveTo>
                  <a:lnTo>
                    <a:pt x="0" y="0"/>
                  </a:lnTo>
                  <a:lnTo>
                    <a:pt x="0" y="52"/>
                  </a:lnTo>
                  <a:lnTo>
                    <a:pt x="53" y="2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42" name="Line 60"/>
            <p:cNvSpPr>
              <a:spLocks noChangeShapeType="1"/>
            </p:cNvSpPr>
            <p:nvPr/>
          </p:nvSpPr>
          <p:spPr bwMode="auto">
            <a:xfrm flipV="1">
              <a:off x="4101" y="2269"/>
              <a:ext cx="293" cy="197"/>
            </a:xfrm>
            <a:prstGeom prst="line">
              <a:avLst/>
            </a:prstGeom>
            <a:noFill/>
            <a:ln w="15840">
              <a:solidFill>
                <a:srgbClr val="0000FF"/>
              </a:solidFill>
              <a:miter lim="800000"/>
              <a:headEnd/>
              <a:tailEnd/>
            </a:ln>
            <a:effectLst/>
          </p:spPr>
          <p:txBody>
            <a:bodyPr>
              <a:prstTxWarp prst="textNoShape">
                <a:avLst/>
              </a:prstTxWarp>
            </a:bodyPr>
            <a:lstStyle/>
            <a:p>
              <a:endParaRPr lang="en-US"/>
            </a:p>
          </p:txBody>
        </p:sp>
        <p:sp>
          <p:nvSpPr>
            <p:cNvPr id="43" name="Freeform 61"/>
            <p:cNvSpPr>
              <a:spLocks noChangeArrowheads="1"/>
            </p:cNvSpPr>
            <p:nvPr/>
          </p:nvSpPr>
          <p:spPr bwMode="auto">
            <a:xfrm>
              <a:off x="4207" y="2352"/>
              <a:ext cx="65" cy="55"/>
            </a:xfrm>
            <a:custGeom>
              <a:avLst/>
              <a:gdLst/>
              <a:ahLst/>
              <a:cxnLst>
                <a:cxn ang="0">
                  <a:pos x="59" y="0"/>
                </a:cxn>
                <a:cxn ang="0">
                  <a:pos x="0" y="6"/>
                </a:cxn>
                <a:cxn ang="0">
                  <a:pos x="30" y="50"/>
                </a:cxn>
                <a:cxn ang="0">
                  <a:pos x="59" y="0"/>
                </a:cxn>
              </a:cxnLst>
              <a:rect l="0" t="0" r="r" b="b"/>
              <a:pathLst>
                <a:path w="59" h="50">
                  <a:moveTo>
                    <a:pt x="59" y="0"/>
                  </a:moveTo>
                  <a:lnTo>
                    <a:pt x="0" y="6"/>
                  </a:lnTo>
                  <a:lnTo>
                    <a:pt x="30" y="50"/>
                  </a:lnTo>
                  <a:lnTo>
                    <a:pt x="59"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44" name="Freeform 62"/>
            <p:cNvSpPr>
              <a:spLocks noChangeArrowheads="1"/>
            </p:cNvSpPr>
            <p:nvPr/>
          </p:nvSpPr>
          <p:spPr bwMode="auto">
            <a:xfrm>
              <a:off x="4077" y="2468"/>
              <a:ext cx="101" cy="100"/>
            </a:xfrm>
            <a:custGeom>
              <a:avLst/>
              <a:gdLst/>
              <a:ahLst/>
              <a:cxnLst>
                <a:cxn ang="0">
                  <a:pos x="24" y="0"/>
                </a:cxn>
                <a:cxn ang="0">
                  <a:pos x="24" y="14"/>
                </a:cxn>
                <a:cxn ang="0">
                  <a:pos x="22" y="17"/>
                </a:cxn>
                <a:cxn ang="0">
                  <a:pos x="21" y="22"/>
                </a:cxn>
                <a:cxn ang="0">
                  <a:pos x="19" y="27"/>
                </a:cxn>
                <a:cxn ang="0">
                  <a:pos x="18" y="30"/>
                </a:cxn>
                <a:cxn ang="0">
                  <a:pos x="16" y="35"/>
                </a:cxn>
                <a:cxn ang="0">
                  <a:pos x="13" y="39"/>
                </a:cxn>
                <a:cxn ang="0">
                  <a:pos x="11" y="44"/>
                </a:cxn>
                <a:cxn ang="0">
                  <a:pos x="10" y="49"/>
                </a:cxn>
                <a:cxn ang="0">
                  <a:pos x="8" y="52"/>
                </a:cxn>
                <a:cxn ang="0">
                  <a:pos x="6" y="57"/>
                </a:cxn>
                <a:cxn ang="0">
                  <a:pos x="5" y="62"/>
                </a:cxn>
                <a:cxn ang="0">
                  <a:pos x="3" y="65"/>
                </a:cxn>
                <a:cxn ang="0">
                  <a:pos x="2" y="70"/>
                </a:cxn>
                <a:cxn ang="0">
                  <a:pos x="0" y="73"/>
                </a:cxn>
                <a:cxn ang="0">
                  <a:pos x="0" y="81"/>
                </a:cxn>
                <a:cxn ang="0">
                  <a:pos x="2" y="84"/>
                </a:cxn>
                <a:cxn ang="0">
                  <a:pos x="3" y="86"/>
                </a:cxn>
                <a:cxn ang="0">
                  <a:pos x="5" y="87"/>
                </a:cxn>
                <a:cxn ang="0">
                  <a:pos x="6" y="89"/>
                </a:cxn>
                <a:cxn ang="0">
                  <a:pos x="8" y="89"/>
                </a:cxn>
                <a:cxn ang="0">
                  <a:pos x="11" y="90"/>
                </a:cxn>
                <a:cxn ang="0">
                  <a:pos x="22" y="90"/>
                </a:cxn>
                <a:cxn ang="0">
                  <a:pos x="27" y="89"/>
                </a:cxn>
                <a:cxn ang="0">
                  <a:pos x="30" y="89"/>
                </a:cxn>
                <a:cxn ang="0">
                  <a:pos x="35" y="87"/>
                </a:cxn>
                <a:cxn ang="0">
                  <a:pos x="40" y="87"/>
                </a:cxn>
                <a:cxn ang="0">
                  <a:pos x="45" y="86"/>
                </a:cxn>
                <a:cxn ang="0">
                  <a:pos x="49" y="84"/>
                </a:cxn>
                <a:cxn ang="0">
                  <a:pos x="54" y="84"/>
                </a:cxn>
                <a:cxn ang="0">
                  <a:pos x="59" y="82"/>
                </a:cxn>
                <a:cxn ang="0">
                  <a:pos x="64" y="82"/>
                </a:cxn>
                <a:cxn ang="0">
                  <a:pos x="68" y="81"/>
                </a:cxn>
                <a:cxn ang="0">
                  <a:pos x="86" y="81"/>
                </a:cxn>
                <a:cxn ang="0">
                  <a:pos x="89" y="82"/>
                </a:cxn>
                <a:cxn ang="0">
                  <a:pos x="91" y="84"/>
                </a:cxn>
                <a:cxn ang="0">
                  <a:pos x="92" y="86"/>
                </a:cxn>
              </a:cxnLst>
              <a:rect l="0" t="0" r="r" b="b"/>
              <a:pathLst>
                <a:path w="92" h="90">
                  <a:moveTo>
                    <a:pt x="24" y="0"/>
                  </a:moveTo>
                  <a:lnTo>
                    <a:pt x="24" y="14"/>
                  </a:lnTo>
                  <a:lnTo>
                    <a:pt x="22" y="17"/>
                  </a:lnTo>
                  <a:lnTo>
                    <a:pt x="21" y="22"/>
                  </a:lnTo>
                  <a:lnTo>
                    <a:pt x="19" y="27"/>
                  </a:lnTo>
                  <a:lnTo>
                    <a:pt x="18" y="30"/>
                  </a:lnTo>
                  <a:lnTo>
                    <a:pt x="16" y="35"/>
                  </a:lnTo>
                  <a:lnTo>
                    <a:pt x="13" y="39"/>
                  </a:lnTo>
                  <a:lnTo>
                    <a:pt x="11" y="44"/>
                  </a:lnTo>
                  <a:lnTo>
                    <a:pt x="10" y="49"/>
                  </a:lnTo>
                  <a:lnTo>
                    <a:pt x="8" y="52"/>
                  </a:lnTo>
                  <a:lnTo>
                    <a:pt x="6" y="57"/>
                  </a:lnTo>
                  <a:lnTo>
                    <a:pt x="5" y="62"/>
                  </a:lnTo>
                  <a:lnTo>
                    <a:pt x="3" y="65"/>
                  </a:lnTo>
                  <a:lnTo>
                    <a:pt x="2" y="70"/>
                  </a:lnTo>
                  <a:lnTo>
                    <a:pt x="0" y="73"/>
                  </a:lnTo>
                  <a:lnTo>
                    <a:pt x="0" y="81"/>
                  </a:lnTo>
                  <a:lnTo>
                    <a:pt x="2" y="84"/>
                  </a:lnTo>
                  <a:lnTo>
                    <a:pt x="3" y="86"/>
                  </a:lnTo>
                  <a:lnTo>
                    <a:pt x="5" y="87"/>
                  </a:lnTo>
                  <a:lnTo>
                    <a:pt x="6" y="89"/>
                  </a:lnTo>
                  <a:lnTo>
                    <a:pt x="8" y="89"/>
                  </a:lnTo>
                  <a:lnTo>
                    <a:pt x="11" y="90"/>
                  </a:lnTo>
                  <a:lnTo>
                    <a:pt x="22" y="90"/>
                  </a:lnTo>
                  <a:lnTo>
                    <a:pt x="27" y="89"/>
                  </a:lnTo>
                  <a:lnTo>
                    <a:pt x="30" y="89"/>
                  </a:lnTo>
                  <a:lnTo>
                    <a:pt x="35" y="87"/>
                  </a:lnTo>
                  <a:lnTo>
                    <a:pt x="40" y="87"/>
                  </a:lnTo>
                  <a:lnTo>
                    <a:pt x="45" y="86"/>
                  </a:lnTo>
                  <a:lnTo>
                    <a:pt x="49" y="84"/>
                  </a:lnTo>
                  <a:lnTo>
                    <a:pt x="54" y="84"/>
                  </a:lnTo>
                  <a:lnTo>
                    <a:pt x="59" y="82"/>
                  </a:lnTo>
                  <a:lnTo>
                    <a:pt x="64" y="82"/>
                  </a:lnTo>
                  <a:lnTo>
                    <a:pt x="68" y="81"/>
                  </a:lnTo>
                  <a:lnTo>
                    <a:pt x="86" y="81"/>
                  </a:lnTo>
                  <a:lnTo>
                    <a:pt x="89" y="82"/>
                  </a:lnTo>
                  <a:lnTo>
                    <a:pt x="91" y="84"/>
                  </a:lnTo>
                  <a:lnTo>
                    <a:pt x="92" y="86"/>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5" name="Freeform 63"/>
            <p:cNvSpPr>
              <a:spLocks noChangeArrowheads="1"/>
            </p:cNvSpPr>
            <p:nvPr/>
          </p:nvSpPr>
          <p:spPr bwMode="auto">
            <a:xfrm>
              <a:off x="4154" y="2563"/>
              <a:ext cx="104" cy="102"/>
            </a:xfrm>
            <a:custGeom>
              <a:avLst/>
              <a:gdLst/>
              <a:ahLst/>
              <a:cxnLst>
                <a:cxn ang="0">
                  <a:pos x="22" y="0"/>
                </a:cxn>
                <a:cxn ang="0">
                  <a:pos x="24" y="1"/>
                </a:cxn>
                <a:cxn ang="0">
                  <a:pos x="26" y="3"/>
                </a:cxn>
                <a:cxn ang="0">
                  <a:pos x="26" y="9"/>
                </a:cxn>
                <a:cxn ang="0">
                  <a:pos x="24" y="12"/>
                </a:cxn>
                <a:cxn ang="0">
                  <a:pos x="24" y="16"/>
                </a:cxn>
                <a:cxn ang="0">
                  <a:pos x="22" y="19"/>
                </a:cxn>
                <a:cxn ang="0">
                  <a:pos x="21" y="23"/>
                </a:cxn>
                <a:cxn ang="0">
                  <a:pos x="19" y="27"/>
                </a:cxn>
                <a:cxn ang="0">
                  <a:pos x="18" y="31"/>
                </a:cxn>
                <a:cxn ang="0">
                  <a:pos x="16" y="36"/>
                </a:cxn>
                <a:cxn ang="0">
                  <a:pos x="14" y="41"/>
                </a:cxn>
                <a:cxn ang="0">
                  <a:pos x="11" y="46"/>
                </a:cxn>
                <a:cxn ang="0">
                  <a:pos x="10" y="51"/>
                </a:cxn>
                <a:cxn ang="0">
                  <a:pos x="8" y="54"/>
                </a:cxn>
                <a:cxn ang="0">
                  <a:pos x="6" y="58"/>
                </a:cxn>
                <a:cxn ang="0">
                  <a:pos x="5" y="63"/>
                </a:cxn>
                <a:cxn ang="0">
                  <a:pos x="3" y="66"/>
                </a:cxn>
                <a:cxn ang="0">
                  <a:pos x="2" y="71"/>
                </a:cxn>
                <a:cxn ang="0">
                  <a:pos x="2" y="74"/>
                </a:cxn>
                <a:cxn ang="0">
                  <a:pos x="0" y="78"/>
                </a:cxn>
                <a:cxn ang="0">
                  <a:pos x="0" y="81"/>
                </a:cxn>
                <a:cxn ang="0">
                  <a:pos x="2" y="82"/>
                </a:cxn>
                <a:cxn ang="0">
                  <a:pos x="2" y="86"/>
                </a:cxn>
                <a:cxn ang="0">
                  <a:pos x="3" y="87"/>
                </a:cxn>
                <a:cxn ang="0">
                  <a:pos x="5" y="89"/>
                </a:cxn>
                <a:cxn ang="0">
                  <a:pos x="6" y="90"/>
                </a:cxn>
                <a:cxn ang="0">
                  <a:pos x="10" y="90"/>
                </a:cxn>
                <a:cxn ang="0">
                  <a:pos x="11" y="92"/>
                </a:cxn>
                <a:cxn ang="0">
                  <a:pos x="22" y="92"/>
                </a:cxn>
                <a:cxn ang="0">
                  <a:pos x="27" y="90"/>
                </a:cxn>
                <a:cxn ang="0">
                  <a:pos x="32" y="90"/>
                </a:cxn>
                <a:cxn ang="0">
                  <a:pos x="37" y="89"/>
                </a:cxn>
                <a:cxn ang="0">
                  <a:pos x="41" y="89"/>
                </a:cxn>
                <a:cxn ang="0">
                  <a:pos x="46" y="87"/>
                </a:cxn>
                <a:cxn ang="0">
                  <a:pos x="51" y="86"/>
                </a:cxn>
                <a:cxn ang="0">
                  <a:pos x="56" y="86"/>
                </a:cxn>
                <a:cxn ang="0">
                  <a:pos x="61" y="84"/>
                </a:cxn>
                <a:cxn ang="0">
                  <a:pos x="65" y="84"/>
                </a:cxn>
                <a:cxn ang="0">
                  <a:pos x="69" y="82"/>
                </a:cxn>
                <a:cxn ang="0">
                  <a:pos x="88" y="82"/>
                </a:cxn>
                <a:cxn ang="0">
                  <a:pos x="89" y="84"/>
                </a:cxn>
                <a:cxn ang="0">
                  <a:pos x="92" y="86"/>
                </a:cxn>
                <a:cxn ang="0">
                  <a:pos x="94" y="87"/>
                </a:cxn>
              </a:cxnLst>
              <a:rect l="0" t="0" r="r" b="b"/>
              <a:pathLst>
                <a:path w="94" h="92">
                  <a:moveTo>
                    <a:pt x="22" y="0"/>
                  </a:moveTo>
                  <a:lnTo>
                    <a:pt x="24" y="1"/>
                  </a:lnTo>
                  <a:lnTo>
                    <a:pt x="26" y="3"/>
                  </a:lnTo>
                  <a:lnTo>
                    <a:pt x="26" y="9"/>
                  </a:lnTo>
                  <a:lnTo>
                    <a:pt x="24" y="12"/>
                  </a:lnTo>
                  <a:lnTo>
                    <a:pt x="24" y="16"/>
                  </a:lnTo>
                  <a:lnTo>
                    <a:pt x="22" y="19"/>
                  </a:lnTo>
                  <a:lnTo>
                    <a:pt x="21" y="23"/>
                  </a:lnTo>
                  <a:lnTo>
                    <a:pt x="19" y="27"/>
                  </a:lnTo>
                  <a:lnTo>
                    <a:pt x="18" y="31"/>
                  </a:lnTo>
                  <a:lnTo>
                    <a:pt x="16" y="36"/>
                  </a:lnTo>
                  <a:lnTo>
                    <a:pt x="14" y="41"/>
                  </a:lnTo>
                  <a:lnTo>
                    <a:pt x="11" y="46"/>
                  </a:lnTo>
                  <a:lnTo>
                    <a:pt x="10" y="51"/>
                  </a:lnTo>
                  <a:lnTo>
                    <a:pt x="8" y="54"/>
                  </a:lnTo>
                  <a:lnTo>
                    <a:pt x="6" y="58"/>
                  </a:lnTo>
                  <a:lnTo>
                    <a:pt x="5" y="63"/>
                  </a:lnTo>
                  <a:lnTo>
                    <a:pt x="3" y="66"/>
                  </a:lnTo>
                  <a:lnTo>
                    <a:pt x="2" y="71"/>
                  </a:lnTo>
                  <a:lnTo>
                    <a:pt x="2" y="74"/>
                  </a:lnTo>
                  <a:lnTo>
                    <a:pt x="0" y="78"/>
                  </a:lnTo>
                  <a:lnTo>
                    <a:pt x="0" y="81"/>
                  </a:lnTo>
                  <a:lnTo>
                    <a:pt x="2" y="82"/>
                  </a:lnTo>
                  <a:lnTo>
                    <a:pt x="2" y="86"/>
                  </a:lnTo>
                  <a:lnTo>
                    <a:pt x="3" y="87"/>
                  </a:lnTo>
                  <a:lnTo>
                    <a:pt x="5" y="89"/>
                  </a:lnTo>
                  <a:lnTo>
                    <a:pt x="6" y="90"/>
                  </a:lnTo>
                  <a:lnTo>
                    <a:pt x="10" y="90"/>
                  </a:lnTo>
                  <a:lnTo>
                    <a:pt x="11" y="92"/>
                  </a:lnTo>
                  <a:lnTo>
                    <a:pt x="22" y="92"/>
                  </a:lnTo>
                  <a:lnTo>
                    <a:pt x="27" y="90"/>
                  </a:lnTo>
                  <a:lnTo>
                    <a:pt x="32" y="90"/>
                  </a:lnTo>
                  <a:lnTo>
                    <a:pt x="37" y="89"/>
                  </a:lnTo>
                  <a:lnTo>
                    <a:pt x="41" y="89"/>
                  </a:lnTo>
                  <a:lnTo>
                    <a:pt x="46" y="87"/>
                  </a:lnTo>
                  <a:lnTo>
                    <a:pt x="51" y="86"/>
                  </a:lnTo>
                  <a:lnTo>
                    <a:pt x="56" y="86"/>
                  </a:lnTo>
                  <a:lnTo>
                    <a:pt x="61" y="84"/>
                  </a:lnTo>
                  <a:lnTo>
                    <a:pt x="65" y="84"/>
                  </a:lnTo>
                  <a:lnTo>
                    <a:pt x="69" y="82"/>
                  </a:lnTo>
                  <a:lnTo>
                    <a:pt x="88" y="82"/>
                  </a:lnTo>
                  <a:lnTo>
                    <a:pt x="89" y="84"/>
                  </a:lnTo>
                  <a:lnTo>
                    <a:pt x="92" y="86"/>
                  </a:lnTo>
                  <a:lnTo>
                    <a:pt x="94" y="87"/>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6" name="Freeform 64"/>
            <p:cNvSpPr>
              <a:spLocks noChangeArrowheads="1"/>
            </p:cNvSpPr>
            <p:nvPr/>
          </p:nvSpPr>
          <p:spPr bwMode="auto">
            <a:xfrm>
              <a:off x="4234" y="2659"/>
              <a:ext cx="102" cy="101"/>
            </a:xfrm>
            <a:custGeom>
              <a:avLst/>
              <a:gdLst/>
              <a:ahLst/>
              <a:cxnLst>
                <a:cxn ang="0">
                  <a:pos x="22" y="0"/>
                </a:cxn>
                <a:cxn ang="0">
                  <a:pos x="22" y="2"/>
                </a:cxn>
                <a:cxn ang="0">
                  <a:pos x="24" y="3"/>
                </a:cxn>
                <a:cxn ang="0">
                  <a:pos x="24" y="13"/>
                </a:cxn>
                <a:cxn ang="0">
                  <a:pos x="22" y="16"/>
                </a:cxn>
                <a:cxn ang="0">
                  <a:pos x="20" y="19"/>
                </a:cxn>
                <a:cxn ang="0">
                  <a:pos x="20" y="24"/>
                </a:cxn>
                <a:cxn ang="0">
                  <a:pos x="19" y="27"/>
                </a:cxn>
                <a:cxn ang="0">
                  <a:pos x="16" y="32"/>
                </a:cxn>
                <a:cxn ang="0">
                  <a:pos x="14" y="37"/>
                </a:cxn>
                <a:cxn ang="0">
                  <a:pos x="12" y="42"/>
                </a:cxn>
                <a:cxn ang="0">
                  <a:pos x="11" y="46"/>
                </a:cxn>
                <a:cxn ang="0">
                  <a:pos x="8" y="49"/>
                </a:cxn>
                <a:cxn ang="0">
                  <a:pos x="6" y="54"/>
                </a:cxn>
                <a:cxn ang="0">
                  <a:pos x="4" y="59"/>
                </a:cxn>
                <a:cxn ang="0">
                  <a:pos x="3" y="64"/>
                </a:cxn>
                <a:cxn ang="0">
                  <a:pos x="1" y="67"/>
                </a:cxn>
                <a:cxn ang="0">
                  <a:pos x="0" y="70"/>
                </a:cxn>
                <a:cxn ang="0">
                  <a:pos x="0" y="86"/>
                </a:cxn>
                <a:cxn ang="0">
                  <a:pos x="1" y="88"/>
                </a:cxn>
                <a:cxn ang="0">
                  <a:pos x="3" y="89"/>
                </a:cxn>
                <a:cxn ang="0">
                  <a:pos x="4" y="91"/>
                </a:cxn>
                <a:cxn ang="0">
                  <a:pos x="8" y="91"/>
                </a:cxn>
                <a:cxn ang="0">
                  <a:pos x="11" y="92"/>
                </a:cxn>
                <a:cxn ang="0">
                  <a:pos x="17" y="92"/>
                </a:cxn>
                <a:cxn ang="0">
                  <a:pos x="22" y="91"/>
                </a:cxn>
                <a:cxn ang="0">
                  <a:pos x="30" y="91"/>
                </a:cxn>
                <a:cxn ang="0">
                  <a:pos x="35" y="89"/>
                </a:cxn>
                <a:cxn ang="0">
                  <a:pos x="40" y="89"/>
                </a:cxn>
                <a:cxn ang="0">
                  <a:pos x="44" y="88"/>
                </a:cxn>
                <a:cxn ang="0">
                  <a:pos x="49" y="86"/>
                </a:cxn>
                <a:cxn ang="0">
                  <a:pos x="54" y="86"/>
                </a:cxn>
                <a:cxn ang="0">
                  <a:pos x="59" y="85"/>
                </a:cxn>
                <a:cxn ang="0">
                  <a:pos x="63" y="85"/>
                </a:cxn>
                <a:cxn ang="0">
                  <a:pos x="68" y="83"/>
                </a:cxn>
                <a:cxn ang="0">
                  <a:pos x="86" y="83"/>
                </a:cxn>
                <a:cxn ang="0">
                  <a:pos x="87" y="85"/>
                </a:cxn>
                <a:cxn ang="0">
                  <a:pos x="90" y="85"/>
                </a:cxn>
                <a:cxn ang="0">
                  <a:pos x="92" y="86"/>
                </a:cxn>
              </a:cxnLst>
              <a:rect l="0" t="0" r="r" b="b"/>
              <a:pathLst>
                <a:path w="92" h="92">
                  <a:moveTo>
                    <a:pt x="22" y="0"/>
                  </a:moveTo>
                  <a:lnTo>
                    <a:pt x="22" y="2"/>
                  </a:lnTo>
                  <a:lnTo>
                    <a:pt x="24" y="3"/>
                  </a:lnTo>
                  <a:lnTo>
                    <a:pt x="24" y="13"/>
                  </a:lnTo>
                  <a:lnTo>
                    <a:pt x="22" y="16"/>
                  </a:lnTo>
                  <a:lnTo>
                    <a:pt x="20" y="19"/>
                  </a:lnTo>
                  <a:lnTo>
                    <a:pt x="20" y="24"/>
                  </a:lnTo>
                  <a:lnTo>
                    <a:pt x="19" y="27"/>
                  </a:lnTo>
                  <a:lnTo>
                    <a:pt x="16" y="32"/>
                  </a:lnTo>
                  <a:lnTo>
                    <a:pt x="14" y="37"/>
                  </a:lnTo>
                  <a:lnTo>
                    <a:pt x="12" y="42"/>
                  </a:lnTo>
                  <a:lnTo>
                    <a:pt x="11" y="46"/>
                  </a:lnTo>
                  <a:lnTo>
                    <a:pt x="8" y="49"/>
                  </a:lnTo>
                  <a:lnTo>
                    <a:pt x="6" y="54"/>
                  </a:lnTo>
                  <a:lnTo>
                    <a:pt x="4" y="59"/>
                  </a:lnTo>
                  <a:lnTo>
                    <a:pt x="3" y="64"/>
                  </a:lnTo>
                  <a:lnTo>
                    <a:pt x="1" y="67"/>
                  </a:lnTo>
                  <a:lnTo>
                    <a:pt x="0" y="70"/>
                  </a:lnTo>
                  <a:lnTo>
                    <a:pt x="0" y="86"/>
                  </a:lnTo>
                  <a:lnTo>
                    <a:pt x="1" y="88"/>
                  </a:lnTo>
                  <a:lnTo>
                    <a:pt x="3" y="89"/>
                  </a:lnTo>
                  <a:lnTo>
                    <a:pt x="4" y="91"/>
                  </a:lnTo>
                  <a:lnTo>
                    <a:pt x="8" y="91"/>
                  </a:lnTo>
                  <a:lnTo>
                    <a:pt x="11" y="92"/>
                  </a:lnTo>
                  <a:lnTo>
                    <a:pt x="17" y="92"/>
                  </a:lnTo>
                  <a:lnTo>
                    <a:pt x="22" y="91"/>
                  </a:lnTo>
                  <a:lnTo>
                    <a:pt x="30" y="91"/>
                  </a:lnTo>
                  <a:lnTo>
                    <a:pt x="35" y="89"/>
                  </a:lnTo>
                  <a:lnTo>
                    <a:pt x="40" y="89"/>
                  </a:lnTo>
                  <a:lnTo>
                    <a:pt x="44" y="88"/>
                  </a:lnTo>
                  <a:lnTo>
                    <a:pt x="49" y="86"/>
                  </a:lnTo>
                  <a:lnTo>
                    <a:pt x="54" y="86"/>
                  </a:lnTo>
                  <a:lnTo>
                    <a:pt x="59" y="85"/>
                  </a:lnTo>
                  <a:lnTo>
                    <a:pt x="63" y="85"/>
                  </a:lnTo>
                  <a:lnTo>
                    <a:pt x="68" y="83"/>
                  </a:lnTo>
                  <a:lnTo>
                    <a:pt x="86" y="83"/>
                  </a:lnTo>
                  <a:lnTo>
                    <a:pt x="87" y="85"/>
                  </a:lnTo>
                  <a:lnTo>
                    <a:pt x="90" y="85"/>
                  </a:lnTo>
                  <a:lnTo>
                    <a:pt x="92" y="86"/>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7" name="Freeform 65"/>
            <p:cNvSpPr>
              <a:spLocks noChangeArrowheads="1"/>
            </p:cNvSpPr>
            <p:nvPr/>
          </p:nvSpPr>
          <p:spPr bwMode="auto">
            <a:xfrm>
              <a:off x="4311" y="2754"/>
              <a:ext cx="101" cy="104"/>
            </a:xfrm>
            <a:custGeom>
              <a:avLst/>
              <a:gdLst/>
              <a:ahLst/>
              <a:cxnLst>
                <a:cxn ang="0">
                  <a:pos x="22" y="0"/>
                </a:cxn>
                <a:cxn ang="0">
                  <a:pos x="24" y="3"/>
                </a:cxn>
                <a:cxn ang="0">
                  <a:pos x="24" y="14"/>
                </a:cxn>
                <a:cxn ang="0">
                  <a:pos x="22" y="18"/>
                </a:cxn>
                <a:cxn ang="0">
                  <a:pos x="22" y="21"/>
                </a:cxn>
                <a:cxn ang="0">
                  <a:pos x="20" y="26"/>
                </a:cxn>
                <a:cxn ang="0">
                  <a:pos x="19" y="29"/>
                </a:cxn>
                <a:cxn ang="0">
                  <a:pos x="17" y="34"/>
                </a:cxn>
                <a:cxn ang="0">
                  <a:pos x="14" y="38"/>
                </a:cxn>
                <a:cxn ang="0">
                  <a:pos x="12" y="43"/>
                </a:cxn>
                <a:cxn ang="0">
                  <a:pos x="11" y="48"/>
                </a:cxn>
                <a:cxn ang="0">
                  <a:pos x="9" y="51"/>
                </a:cxn>
                <a:cxn ang="0">
                  <a:pos x="6" y="56"/>
                </a:cxn>
                <a:cxn ang="0">
                  <a:pos x="5" y="61"/>
                </a:cxn>
                <a:cxn ang="0">
                  <a:pos x="3" y="65"/>
                </a:cxn>
                <a:cxn ang="0">
                  <a:pos x="1" y="69"/>
                </a:cxn>
                <a:cxn ang="0">
                  <a:pos x="1" y="72"/>
                </a:cxn>
                <a:cxn ang="0">
                  <a:pos x="0" y="77"/>
                </a:cxn>
                <a:cxn ang="0">
                  <a:pos x="0" y="84"/>
                </a:cxn>
                <a:cxn ang="0">
                  <a:pos x="1" y="88"/>
                </a:cxn>
                <a:cxn ang="0">
                  <a:pos x="1" y="89"/>
                </a:cxn>
                <a:cxn ang="0">
                  <a:pos x="3" y="91"/>
                </a:cxn>
                <a:cxn ang="0">
                  <a:pos x="6" y="92"/>
                </a:cxn>
                <a:cxn ang="0">
                  <a:pos x="11" y="92"/>
                </a:cxn>
                <a:cxn ang="0">
                  <a:pos x="14" y="94"/>
                </a:cxn>
                <a:cxn ang="0">
                  <a:pos x="17" y="94"/>
                </a:cxn>
                <a:cxn ang="0">
                  <a:pos x="22" y="92"/>
                </a:cxn>
                <a:cxn ang="0">
                  <a:pos x="30" y="92"/>
                </a:cxn>
                <a:cxn ang="0">
                  <a:pos x="35" y="91"/>
                </a:cxn>
                <a:cxn ang="0">
                  <a:pos x="40" y="91"/>
                </a:cxn>
                <a:cxn ang="0">
                  <a:pos x="44" y="89"/>
                </a:cxn>
                <a:cxn ang="0">
                  <a:pos x="49" y="88"/>
                </a:cxn>
                <a:cxn ang="0">
                  <a:pos x="54" y="88"/>
                </a:cxn>
                <a:cxn ang="0">
                  <a:pos x="59" y="86"/>
                </a:cxn>
                <a:cxn ang="0">
                  <a:pos x="63" y="84"/>
                </a:cxn>
                <a:cxn ang="0">
                  <a:pos x="86" y="84"/>
                </a:cxn>
                <a:cxn ang="0">
                  <a:pos x="89" y="86"/>
                </a:cxn>
                <a:cxn ang="0">
                  <a:pos x="90" y="86"/>
                </a:cxn>
                <a:cxn ang="0">
                  <a:pos x="92" y="88"/>
                </a:cxn>
              </a:cxnLst>
              <a:rect l="0" t="0" r="r" b="b"/>
              <a:pathLst>
                <a:path w="92" h="94">
                  <a:moveTo>
                    <a:pt x="22" y="0"/>
                  </a:moveTo>
                  <a:lnTo>
                    <a:pt x="24" y="3"/>
                  </a:lnTo>
                  <a:lnTo>
                    <a:pt x="24" y="14"/>
                  </a:lnTo>
                  <a:lnTo>
                    <a:pt x="22" y="18"/>
                  </a:lnTo>
                  <a:lnTo>
                    <a:pt x="22" y="21"/>
                  </a:lnTo>
                  <a:lnTo>
                    <a:pt x="20" y="26"/>
                  </a:lnTo>
                  <a:lnTo>
                    <a:pt x="19" y="29"/>
                  </a:lnTo>
                  <a:lnTo>
                    <a:pt x="17" y="34"/>
                  </a:lnTo>
                  <a:lnTo>
                    <a:pt x="14" y="38"/>
                  </a:lnTo>
                  <a:lnTo>
                    <a:pt x="12" y="43"/>
                  </a:lnTo>
                  <a:lnTo>
                    <a:pt x="11" y="48"/>
                  </a:lnTo>
                  <a:lnTo>
                    <a:pt x="9" y="51"/>
                  </a:lnTo>
                  <a:lnTo>
                    <a:pt x="6" y="56"/>
                  </a:lnTo>
                  <a:lnTo>
                    <a:pt x="5" y="61"/>
                  </a:lnTo>
                  <a:lnTo>
                    <a:pt x="3" y="65"/>
                  </a:lnTo>
                  <a:lnTo>
                    <a:pt x="1" y="69"/>
                  </a:lnTo>
                  <a:lnTo>
                    <a:pt x="1" y="72"/>
                  </a:lnTo>
                  <a:lnTo>
                    <a:pt x="0" y="77"/>
                  </a:lnTo>
                  <a:lnTo>
                    <a:pt x="0" y="84"/>
                  </a:lnTo>
                  <a:lnTo>
                    <a:pt x="1" y="88"/>
                  </a:lnTo>
                  <a:lnTo>
                    <a:pt x="1" y="89"/>
                  </a:lnTo>
                  <a:lnTo>
                    <a:pt x="3" y="91"/>
                  </a:lnTo>
                  <a:lnTo>
                    <a:pt x="6" y="92"/>
                  </a:lnTo>
                  <a:lnTo>
                    <a:pt x="11" y="92"/>
                  </a:lnTo>
                  <a:lnTo>
                    <a:pt x="14" y="94"/>
                  </a:lnTo>
                  <a:lnTo>
                    <a:pt x="17" y="94"/>
                  </a:lnTo>
                  <a:lnTo>
                    <a:pt x="22" y="92"/>
                  </a:lnTo>
                  <a:lnTo>
                    <a:pt x="30" y="92"/>
                  </a:lnTo>
                  <a:lnTo>
                    <a:pt x="35" y="91"/>
                  </a:lnTo>
                  <a:lnTo>
                    <a:pt x="40" y="91"/>
                  </a:lnTo>
                  <a:lnTo>
                    <a:pt x="44" y="89"/>
                  </a:lnTo>
                  <a:lnTo>
                    <a:pt x="49" y="88"/>
                  </a:lnTo>
                  <a:lnTo>
                    <a:pt x="54" y="88"/>
                  </a:lnTo>
                  <a:lnTo>
                    <a:pt x="59" y="86"/>
                  </a:lnTo>
                  <a:lnTo>
                    <a:pt x="63" y="84"/>
                  </a:lnTo>
                  <a:lnTo>
                    <a:pt x="86" y="84"/>
                  </a:lnTo>
                  <a:lnTo>
                    <a:pt x="89" y="86"/>
                  </a:lnTo>
                  <a:lnTo>
                    <a:pt x="90" y="86"/>
                  </a:lnTo>
                  <a:lnTo>
                    <a:pt x="92" y="88"/>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8" name="Freeform 66"/>
            <p:cNvSpPr>
              <a:spLocks noChangeArrowheads="1"/>
            </p:cNvSpPr>
            <p:nvPr/>
          </p:nvSpPr>
          <p:spPr bwMode="auto">
            <a:xfrm>
              <a:off x="4388" y="2851"/>
              <a:ext cx="102" cy="104"/>
            </a:xfrm>
            <a:custGeom>
              <a:avLst/>
              <a:gdLst/>
              <a:ahLst/>
              <a:cxnLst>
                <a:cxn ang="0">
                  <a:pos x="22" y="0"/>
                </a:cxn>
                <a:cxn ang="0">
                  <a:pos x="24" y="3"/>
                </a:cxn>
                <a:cxn ang="0">
                  <a:pos x="24" y="17"/>
                </a:cxn>
                <a:cxn ang="0">
                  <a:pos x="22" y="20"/>
                </a:cxn>
                <a:cxn ang="0">
                  <a:pos x="20" y="25"/>
                </a:cxn>
                <a:cxn ang="0">
                  <a:pos x="19" y="28"/>
                </a:cxn>
                <a:cxn ang="0">
                  <a:pos x="17" y="33"/>
                </a:cxn>
                <a:cxn ang="0">
                  <a:pos x="16" y="38"/>
                </a:cxn>
                <a:cxn ang="0">
                  <a:pos x="13" y="43"/>
                </a:cxn>
                <a:cxn ang="0">
                  <a:pos x="11" y="46"/>
                </a:cxn>
                <a:cxn ang="0">
                  <a:pos x="9" y="51"/>
                </a:cxn>
                <a:cxn ang="0">
                  <a:pos x="8" y="55"/>
                </a:cxn>
                <a:cxn ang="0">
                  <a:pos x="5" y="60"/>
                </a:cxn>
                <a:cxn ang="0">
                  <a:pos x="3" y="63"/>
                </a:cxn>
                <a:cxn ang="0">
                  <a:pos x="3" y="68"/>
                </a:cxn>
                <a:cxn ang="0">
                  <a:pos x="1" y="71"/>
                </a:cxn>
                <a:cxn ang="0">
                  <a:pos x="0" y="76"/>
                </a:cxn>
                <a:cxn ang="0">
                  <a:pos x="0" y="84"/>
                </a:cxn>
                <a:cxn ang="0">
                  <a:pos x="1" y="86"/>
                </a:cxn>
                <a:cxn ang="0">
                  <a:pos x="3" y="89"/>
                </a:cxn>
                <a:cxn ang="0">
                  <a:pos x="5" y="90"/>
                </a:cxn>
                <a:cxn ang="0">
                  <a:pos x="6" y="90"/>
                </a:cxn>
                <a:cxn ang="0">
                  <a:pos x="8" y="92"/>
                </a:cxn>
                <a:cxn ang="0">
                  <a:pos x="11" y="92"/>
                </a:cxn>
                <a:cxn ang="0">
                  <a:pos x="14" y="94"/>
                </a:cxn>
                <a:cxn ang="0">
                  <a:pos x="19" y="92"/>
                </a:cxn>
                <a:cxn ang="0">
                  <a:pos x="30" y="92"/>
                </a:cxn>
                <a:cxn ang="0">
                  <a:pos x="35" y="90"/>
                </a:cxn>
                <a:cxn ang="0">
                  <a:pos x="40" y="89"/>
                </a:cxn>
                <a:cxn ang="0">
                  <a:pos x="44" y="89"/>
                </a:cxn>
                <a:cxn ang="0">
                  <a:pos x="49" y="87"/>
                </a:cxn>
                <a:cxn ang="0">
                  <a:pos x="54" y="86"/>
                </a:cxn>
                <a:cxn ang="0">
                  <a:pos x="59" y="86"/>
                </a:cxn>
                <a:cxn ang="0">
                  <a:pos x="63" y="84"/>
                </a:cxn>
                <a:cxn ang="0">
                  <a:pos x="73" y="84"/>
                </a:cxn>
                <a:cxn ang="0">
                  <a:pos x="76" y="82"/>
                </a:cxn>
                <a:cxn ang="0">
                  <a:pos x="81" y="82"/>
                </a:cxn>
                <a:cxn ang="0">
                  <a:pos x="84" y="84"/>
                </a:cxn>
                <a:cxn ang="0">
                  <a:pos x="89" y="84"/>
                </a:cxn>
                <a:cxn ang="0">
                  <a:pos x="91" y="86"/>
                </a:cxn>
                <a:cxn ang="0">
                  <a:pos x="92" y="87"/>
                </a:cxn>
              </a:cxnLst>
              <a:rect l="0" t="0" r="r" b="b"/>
              <a:pathLst>
                <a:path w="92" h="94">
                  <a:moveTo>
                    <a:pt x="22" y="0"/>
                  </a:moveTo>
                  <a:lnTo>
                    <a:pt x="24" y="3"/>
                  </a:lnTo>
                  <a:lnTo>
                    <a:pt x="24" y="17"/>
                  </a:lnTo>
                  <a:lnTo>
                    <a:pt x="22" y="20"/>
                  </a:lnTo>
                  <a:lnTo>
                    <a:pt x="20" y="25"/>
                  </a:lnTo>
                  <a:lnTo>
                    <a:pt x="19" y="28"/>
                  </a:lnTo>
                  <a:lnTo>
                    <a:pt x="17" y="33"/>
                  </a:lnTo>
                  <a:lnTo>
                    <a:pt x="16" y="38"/>
                  </a:lnTo>
                  <a:lnTo>
                    <a:pt x="13" y="43"/>
                  </a:lnTo>
                  <a:lnTo>
                    <a:pt x="11" y="46"/>
                  </a:lnTo>
                  <a:lnTo>
                    <a:pt x="9" y="51"/>
                  </a:lnTo>
                  <a:lnTo>
                    <a:pt x="8" y="55"/>
                  </a:lnTo>
                  <a:lnTo>
                    <a:pt x="5" y="60"/>
                  </a:lnTo>
                  <a:lnTo>
                    <a:pt x="3" y="63"/>
                  </a:lnTo>
                  <a:lnTo>
                    <a:pt x="3" y="68"/>
                  </a:lnTo>
                  <a:lnTo>
                    <a:pt x="1" y="71"/>
                  </a:lnTo>
                  <a:lnTo>
                    <a:pt x="0" y="76"/>
                  </a:lnTo>
                  <a:lnTo>
                    <a:pt x="0" y="84"/>
                  </a:lnTo>
                  <a:lnTo>
                    <a:pt x="1" y="86"/>
                  </a:lnTo>
                  <a:lnTo>
                    <a:pt x="3" y="89"/>
                  </a:lnTo>
                  <a:lnTo>
                    <a:pt x="5" y="90"/>
                  </a:lnTo>
                  <a:lnTo>
                    <a:pt x="6" y="90"/>
                  </a:lnTo>
                  <a:lnTo>
                    <a:pt x="8" y="92"/>
                  </a:lnTo>
                  <a:lnTo>
                    <a:pt x="11" y="92"/>
                  </a:lnTo>
                  <a:lnTo>
                    <a:pt x="14" y="94"/>
                  </a:lnTo>
                  <a:lnTo>
                    <a:pt x="19" y="92"/>
                  </a:lnTo>
                  <a:lnTo>
                    <a:pt x="30" y="92"/>
                  </a:lnTo>
                  <a:lnTo>
                    <a:pt x="35" y="90"/>
                  </a:lnTo>
                  <a:lnTo>
                    <a:pt x="40" y="89"/>
                  </a:lnTo>
                  <a:lnTo>
                    <a:pt x="44" y="89"/>
                  </a:lnTo>
                  <a:lnTo>
                    <a:pt x="49" y="87"/>
                  </a:lnTo>
                  <a:lnTo>
                    <a:pt x="54" y="86"/>
                  </a:lnTo>
                  <a:lnTo>
                    <a:pt x="59" y="86"/>
                  </a:lnTo>
                  <a:lnTo>
                    <a:pt x="63" y="84"/>
                  </a:lnTo>
                  <a:lnTo>
                    <a:pt x="73" y="84"/>
                  </a:lnTo>
                  <a:lnTo>
                    <a:pt x="76" y="82"/>
                  </a:lnTo>
                  <a:lnTo>
                    <a:pt x="81" y="82"/>
                  </a:lnTo>
                  <a:lnTo>
                    <a:pt x="84" y="84"/>
                  </a:lnTo>
                  <a:lnTo>
                    <a:pt x="89" y="84"/>
                  </a:lnTo>
                  <a:lnTo>
                    <a:pt x="91" y="86"/>
                  </a:lnTo>
                  <a:lnTo>
                    <a:pt x="92" y="87"/>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9" name="Line 67"/>
            <p:cNvSpPr>
              <a:spLocks noChangeShapeType="1"/>
            </p:cNvSpPr>
            <p:nvPr/>
          </p:nvSpPr>
          <p:spPr bwMode="auto">
            <a:xfrm>
              <a:off x="4490" y="2947"/>
              <a:ext cx="14"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0" name="Line 68"/>
            <p:cNvSpPr>
              <a:spLocks noChangeShapeType="1"/>
            </p:cNvSpPr>
            <p:nvPr/>
          </p:nvSpPr>
          <p:spPr bwMode="auto">
            <a:xfrm>
              <a:off x="4519" y="2984"/>
              <a:ext cx="5" cy="4"/>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1" name="Line 69"/>
            <p:cNvSpPr>
              <a:spLocks noChangeShapeType="1"/>
            </p:cNvSpPr>
            <p:nvPr/>
          </p:nvSpPr>
          <p:spPr bwMode="auto">
            <a:xfrm>
              <a:off x="4542" y="3009"/>
              <a:ext cx="12"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2" name="Line 70"/>
            <p:cNvSpPr>
              <a:spLocks noChangeShapeType="1"/>
            </p:cNvSpPr>
            <p:nvPr/>
          </p:nvSpPr>
          <p:spPr bwMode="auto">
            <a:xfrm>
              <a:off x="4572" y="3045"/>
              <a:ext cx="5"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3" name="Line 71"/>
            <p:cNvSpPr>
              <a:spLocks noChangeShapeType="1"/>
            </p:cNvSpPr>
            <p:nvPr/>
          </p:nvSpPr>
          <p:spPr bwMode="auto">
            <a:xfrm>
              <a:off x="4593" y="3070"/>
              <a:ext cx="14"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4" name="Line 72"/>
            <p:cNvSpPr>
              <a:spLocks noChangeShapeType="1"/>
            </p:cNvSpPr>
            <p:nvPr/>
          </p:nvSpPr>
          <p:spPr bwMode="auto">
            <a:xfrm>
              <a:off x="4625" y="3107"/>
              <a:ext cx="3"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5" name="Line 73"/>
            <p:cNvSpPr>
              <a:spLocks noChangeShapeType="1"/>
            </p:cNvSpPr>
            <p:nvPr/>
          </p:nvSpPr>
          <p:spPr bwMode="auto">
            <a:xfrm>
              <a:off x="4646" y="3131"/>
              <a:ext cx="14" cy="18"/>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6" name="Line 74"/>
            <p:cNvSpPr>
              <a:spLocks noChangeShapeType="1"/>
            </p:cNvSpPr>
            <p:nvPr/>
          </p:nvSpPr>
          <p:spPr bwMode="auto">
            <a:xfrm>
              <a:off x="4676" y="3169"/>
              <a:ext cx="5"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7" name="Line 75"/>
            <p:cNvSpPr>
              <a:spLocks noChangeShapeType="1"/>
            </p:cNvSpPr>
            <p:nvPr/>
          </p:nvSpPr>
          <p:spPr bwMode="auto">
            <a:xfrm>
              <a:off x="4699" y="3195"/>
              <a:ext cx="12"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8" name="Line 76"/>
            <p:cNvSpPr>
              <a:spLocks noChangeShapeType="1"/>
            </p:cNvSpPr>
            <p:nvPr/>
          </p:nvSpPr>
          <p:spPr bwMode="auto">
            <a:xfrm>
              <a:off x="4729" y="3231"/>
              <a:ext cx="4" cy="4"/>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9" name="Line 77"/>
            <p:cNvSpPr>
              <a:spLocks noChangeShapeType="1"/>
            </p:cNvSpPr>
            <p:nvPr/>
          </p:nvSpPr>
          <p:spPr bwMode="auto">
            <a:xfrm>
              <a:off x="4490" y="2947"/>
              <a:ext cx="489" cy="103"/>
            </a:xfrm>
            <a:prstGeom prst="line">
              <a:avLst/>
            </a:prstGeom>
            <a:noFill/>
            <a:ln w="15840">
              <a:solidFill>
                <a:srgbClr val="FF0000"/>
              </a:solidFill>
              <a:miter lim="800000"/>
              <a:headEnd/>
              <a:tailEnd/>
            </a:ln>
            <a:effectLst/>
          </p:spPr>
          <p:txBody>
            <a:bodyPr>
              <a:prstTxWarp prst="textNoShape">
                <a:avLst/>
              </a:prstTxWarp>
            </a:bodyPr>
            <a:lstStyle/>
            <a:p>
              <a:endParaRPr lang="en-US"/>
            </a:p>
          </p:txBody>
        </p:sp>
        <p:sp>
          <p:nvSpPr>
            <p:cNvPr id="60" name="Freeform 78"/>
            <p:cNvSpPr>
              <a:spLocks noChangeArrowheads="1"/>
            </p:cNvSpPr>
            <p:nvPr/>
          </p:nvSpPr>
          <p:spPr bwMode="auto">
            <a:xfrm>
              <a:off x="4700" y="2965"/>
              <a:ext cx="63" cy="59"/>
            </a:xfrm>
            <a:custGeom>
              <a:avLst/>
              <a:gdLst/>
              <a:ahLst/>
              <a:cxnLst>
                <a:cxn ang="0">
                  <a:pos x="57" y="37"/>
                </a:cxn>
                <a:cxn ang="0">
                  <a:pos x="11" y="0"/>
                </a:cxn>
                <a:cxn ang="0">
                  <a:pos x="0" y="53"/>
                </a:cxn>
                <a:cxn ang="0">
                  <a:pos x="57" y="37"/>
                </a:cxn>
              </a:cxnLst>
              <a:rect l="0" t="0" r="r" b="b"/>
              <a:pathLst>
                <a:path w="57" h="53">
                  <a:moveTo>
                    <a:pt x="57" y="37"/>
                  </a:moveTo>
                  <a:lnTo>
                    <a:pt x="11" y="0"/>
                  </a:lnTo>
                  <a:lnTo>
                    <a:pt x="0" y="53"/>
                  </a:lnTo>
                  <a:lnTo>
                    <a:pt x="57" y="3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1" name="Line 79"/>
            <p:cNvSpPr>
              <a:spLocks noChangeShapeType="1"/>
            </p:cNvSpPr>
            <p:nvPr/>
          </p:nvSpPr>
          <p:spPr bwMode="auto">
            <a:xfrm>
              <a:off x="4490" y="2947"/>
              <a:ext cx="100" cy="494"/>
            </a:xfrm>
            <a:prstGeom prst="line">
              <a:avLst/>
            </a:prstGeom>
            <a:noFill/>
            <a:ln w="15840">
              <a:solidFill>
                <a:srgbClr val="FF0000"/>
              </a:solidFill>
              <a:miter lim="800000"/>
              <a:headEnd/>
              <a:tailEnd/>
            </a:ln>
            <a:effectLst/>
          </p:spPr>
          <p:txBody>
            <a:bodyPr>
              <a:prstTxWarp prst="textNoShape">
                <a:avLst/>
              </a:prstTxWarp>
            </a:bodyPr>
            <a:lstStyle/>
            <a:p>
              <a:endParaRPr lang="en-US"/>
            </a:p>
          </p:txBody>
        </p:sp>
        <p:sp>
          <p:nvSpPr>
            <p:cNvPr id="62" name="Freeform 80"/>
            <p:cNvSpPr>
              <a:spLocks noChangeArrowheads="1"/>
            </p:cNvSpPr>
            <p:nvPr/>
          </p:nvSpPr>
          <p:spPr bwMode="auto">
            <a:xfrm>
              <a:off x="4505" y="3160"/>
              <a:ext cx="58" cy="63"/>
            </a:xfrm>
            <a:custGeom>
              <a:avLst/>
              <a:gdLst/>
              <a:ahLst/>
              <a:cxnLst>
                <a:cxn ang="0">
                  <a:pos x="37" y="57"/>
                </a:cxn>
                <a:cxn ang="0">
                  <a:pos x="53" y="0"/>
                </a:cxn>
                <a:cxn ang="0">
                  <a:pos x="0" y="11"/>
                </a:cxn>
                <a:cxn ang="0">
                  <a:pos x="37" y="57"/>
                </a:cxn>
              </a:cxnLst>
              <a:rect l="0" t="0" r="r" b="b"/>
              <a:pathLst>
                <a:path w="53" h="57">
                  <a:moveTo>
                    <a:pt x="37" y="57"/>
                  </a:moveTo>
                  <a:lnTo>
                    <a:pt x="53" y="0"/>
                  </a:lnTo>
                  <a:lnTo>
                    <a:pt x="0" y="11"/>
                  </a:lnTo>
                  <a:lnTo>
                    <a:pt x="37" y="5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3" name="Freeform 81"/>
            <p:cNvSpPr>
              <a:spLocks noChangeArrowheads="1"/>
            </p:cNvSpPr>
            <p:nvPr/>
          </p:nvSpPr>
          <p:spPr bwMode="auto">
            <a:xfrm>
              <a:off x="4083" y="2447"/>
              <a:ext cx="39" cy="39"/>
            </a:xfrm>
            <a:custGeom>
              <a:avLst/>
              <a:gdLst/>
              <a:ahLst/>
              <a:cxnLst>
                <a:cxn ang="0">
                  <a:pos x="17" y="0"/>
                </a:cxn>
                <a:cxn ang="0">
                  <a:pos x="11" y="0"/>
                </a:cxn>
                <a:cxn ang="0">
                  <a:pos x="9" y="1"/>
                </a:cxn>
                <a:cxn ang="0">
                  <a:pos x="8" y="3"/>
                </a:cxn>
                <a:cxn ang="0">
                  <a:pos x="5" y="4"/>
                </a:cxn>
                <a:cxn ang="0">
                  <a:pos x="3" y="6"/>
                </a:cxn>
                <a:cxn ang="0">
                  <a:pos x="3" y="7"/>
                </a:cxn>
                <a:cxn ang="0">
                  <a:pos x="1" y="9"/>
                </a:cxn>
                <a:cxn ang="0">
                  <a:pos x="0" y="11"/>
                </a:cxn>
                <a:cxn ang="0">
                  <a:pos x="0" y="22"/>
                </a:cxn>
                <a:cxn ang="0">
                  <a:pos x="1" y="23"/>
                </a:cxn>
                <a:cxn ang="0">
                  <a:pos x="3" y="27"/>
                </a:cxn>
                <a:cxn ang="0">
                  <a:pos x="3" y="28"/>
                </a:cxn>
                <a:cxn ang="0">
                  <a:pos x="5" y="30"/>
                </a:cxn>
                <a:cxn ang="0">
                  <a:pos x="8" y="31"/>
                </a:cxn>
                <a:cxn ang="0">
                  <a:pos x="9" y="31"/>
                </a:cxn>
                <a:cxn ang="0">
                  <a:pos x="11" y="33"/>
                </a:cxn>
                <a:cxn ang="0">
                  <a:pos x="13" y="33"/>
                </a:cxn>
                <a:cxn ang="0">
                  <a:pos x="16" y="35"/>
                </a:cxn>
                <a:cxn ang="0">
                  <a:pos x="19" y="35"/>
                </a:cxn>
                <a:cxn ang="0">
                  <a:pos x="22" y="33"/>
                </a:cxn>
                <a:cxn ang="0">
                  <a:pos x="24" y="33"/>
                </a:cxn>
                <a:cxn ang="0">
                  <a:pos x="25" y="31"/>
                </a:cxn>
                <a:cxn ang="0">
                  <a:pos x="28" y="31"/>
                </a:cxn>
                <a:cxn ang="0">
                  <a:pos x="30" y="30"/>
                </a:cxn>
                <a:cxn ang="0">
                  <a:pos x="32" y="28"/>
                </a:cxn>
                <a:cxn ang="0">
                  <a:pos x="32" y="27"/>
                </a:cxn>
                <a:cxn ang="0">
                  <a:pos x="33" y="23"/>
                </a:cxn>
                <a:cxn ang="0">
                  <a:pos x="35" y="22"/>
                </a:cxn>
                <a:cxn ang="0">
                  <a:pos x="35" y="11"/>
                </a:cxn>
                <a:cxn ang="0">
                  <a:pos x="33" y="9"/>
                </a:cxn>
                <a:cxn ang="0">
                  <a:pos x="32" y="7"/>
                </a:cxn>
                <a:cxn ang="0">
                  <a:pos x="32" y="6"/>
                </a:cxn>
                <a:cxn ang="0">
                  <a:pos x="30" y="4"/>
                </a:cxn>
                <a:cxn ang="0">
                  <a:pos x="28" y="3"/>
                </a:cxn>
                <a:cxn ang="0">
                  <a:pos x="25" y="1"/>
                </a:cxn>
                <a:cxn ang="0">
                  <a:pos x="24" y="0"/>
                </a:cxn>
                <a:cxn ang="0">
                  <a:pos x="17" y="0"/>
                </a:cxn>
              </a:cxnLst>
              <a:rect l="0" t="0" r="r" b="b"/>
              <a:pathLst>
                <a:path w="35" h="35">
                  <a:moveTo>
                    <a:pt x="17" y="0"/>
                  </a:moveTo>
                  <a:lnTo>
                    <a:pt x="11" y="0"/>
                  </a:lnTo>
                  <a:lnTo>
                    <a:pt x="9" y="1"/>
                  </a:lnTo>
                  <a:lnTo>
                    <a:pt x="8" y="3"/>
                  </a:lnTo>
                  <a:lnTo>
                    <a:pt x="5" y="4"/>
                  </a:lnTo>
                  <a:lnTo>
                    <a:pt x="3" y="6"/>
                  </a:lnTo>
                  <a:lnTo>
                    <a:pt x="3" y="7"/>
                  </a:lnTo>
                  <a:lnTo>
                    <a:pt x="1" y="9"/>
                  </a:lnTo>
                  <a:lnTo>
                    <a:pt x="0" y="11"/>
                  </a:lnTo>
                  <a:lnTo>
                    <a:pt x="0" y="22"/>
                  </a:lnTo>
                  <a:lnTo>
                    <a:pt x="1" y="23"/>
                  </a:lnTo>
                  <a:lnTo>
                    <a:pt x="3" y="27"/>
                  </a:lnTo>
                  <a:lnTo>
                    <a:pt x="3" y="28"/>
                  </a:lnTo>
                  <a:lnTo>
                    <a:pt x="5" y="30"/>
                  </a:lnTo>
                  <a:lnTo>
                    <a:pt x="8" y="31"/>
                  </a:lnTo>
                  <a:lnTo>
                    <a:pt x="9" y="31"/>
                  </a:lnTo>
                  <a:lnTo>
                    <a:pt x="11" y="33"/>
                  </a:lnTo>
                  <a:lnTo>
                    <a:pt x="13" y="33"/>
                  </a:lnTo>
                  <a:lnTo>
                    <a:pt x="16" y="35"/>
                  </a:lnTo>
                  <a:lnTo>
                    <a:pt x="19" y="35"/>
                  </a:lnTo>
                  <a:lnTo>
                    <a:pt x="22" y="33"/>
                  </a:lnTo>
                  <a:lnTo>
                    <a:pt x="24" y="33"/>
                  </a:lnTo>
                  <a:lnTo>
                    <a:pt x="25" y="31"/>
                  </a:lnTo>
                  <a:lnTo>
                    <a:pt x="28" y="31"/>
                  </a:lnTo>
                  <a:lnTo>
                    <a:pt x="30" y="30"/>
                  </a:lnTo>
                  <a:lnTo>
                    <a:pt x="32" y="28"/>
                  </a:lnTo>
                  <a:lnTo>
                    <a:pt x="32" y="27"/>
                  </a:lnTo>
                  <a:lnTo>
                    <a:pt x="33" y="23"/>
                  </a:lnTo>
                  <a:lnTo>
                    <a:pt x="35" y="22"/>
                  </a:lnTo>
                  <a:lnTo>
                    <a:pt x="35" y="11"/>
                  </a:lnTo>
                  <a:lnTo>
                    <a:pt x="33" y="9"/>
                  </a:lnTo>
                  <a:lnTo>
                    <a:pt x="32" y="7"/>
                  </a:lnTo>
                  <a:lnTo>
                    <a:pt x="32" y="6"/>
                  </a:lnTo>
                  <a:lnTo>
                    <a:pt x="30" y="4"/>
                  </a:lnTo>
                  <a:lnTo>
                    <a:pt x="28" y="3"/>
                  </a:lnTo>
                  <a:lnTo>
                    <a:pt x="25" y="1"/>
                  </a:lnTo>
                  <a:lnTo>
                    <a:pt x="24" y="0"/>
                  </a:lnTo>
                  <a:lnTo>
                    <a:pt x="17"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4" name="Freeform 82"/>
            <p:cNvSpPr>
              <a:spLocks noChangeArrowheads="1"/>
            </p:cNvSpPr>
            <p:nvPr/>
          </p:nvSpPr>
          <p:spPr bwMode="auto">
            <a:xfrm>
              <a:off x="4451" y="2908"/>
              <a:ext cx="77" cy="78"/>
            </a:xfrm>
            <a:custGeom>
              <a:avLst/>
              <a:gdLst/>
              <a:ahLst/>
              <a:cxnLst>
                <a:cxn ang="0">
                  <a:pos x="35" y="0"/>
                </a:cxn>
                <a:cxn ang="0">
                  <a:pos x="30" y="0"/>
                </a:cxn>
                <a:cxn ang="0">
                  <a:pos x="27" y="2"/>
                </a:cxn>
                <a:cxn ang="0">
                  <a:pos x="22" y="3"/>
                </a:cxn>
                <a:cxn ang="0">
                  <a:pos x="19" y="5"/>
                </a:cxn>
                <a:cxn ang="0">
                  <a:pos x="14" y="7"/>
                </a:cxn>
                <a:cxn ang="0">
                  <a:pos x="11" y="10"/>
                </a:cxn>
                <a:cxn ang="0">
                  <a:pos x="8" y="13"/>
                </a:cxn>
                <a:cxn ang="0">
                  <a:pos x="5" y="16"/>
                </a:cxn>
                <a:cxn ang="0">
                  <a:pos x="3" y="21"/>
                </a:cxn>
                <a:cxn ang="0">
                  <a:pos x="2" y="24"/>
                </a:cxn>
                <a:cxn ang="0">
                  <a:pos x="0" y="29"/>
                </a:cxn>
                <a:cxn ang="0">
                  <a:pos x="0" y="42"/>
                </a:cxn>
                <a:cxn ang="0">
                  <a:pos x="2" y="46"/>
                </a:cxn>
                <a:cxn ang="0">
                  <a:pos x="3" y="51"/>
                </a:cxn>
                <a:cxn ang="0">
                  <a:pos x="5" y="54"/>
                </a:cxn>
                <a:cxn ang="0">
                  <a:pos x="8" y="58"/>
                </a:cxn>
                <a:cxn ang="0">
                  <a:pos x="11" y="61"/>
                </a:cxn>
                <a:cxn ang="0">
                  <a:pos x="14" y="64"/>
                </a:cxn>
                <a:cxn ang="0">
                  <a:pos x="19" y="67"/>
                </a:cxn>
                <a:cxn ang="0">
                  <a:pos x="22" y="69"/>
                </a:cxn>
                <a:cxn ang="0">
                  <a:pos x="27" y="70"/>
                </a:cxn>
                <a:cxn ang="0">
                  <a:pos x="45" y="70"/>
                </a:cxn>
                <a:cxn ang="0">
                  <a:pos x="48" y="69"/>
                </a:cxn>
                <a:cxn ang="0">
                  <a:pos x="53" y="67"/>
                </a:cxn>
                <a:cxn ang="0">
                  <a:pos x="56" y="64"/>
                </a:cxn>
                <a:cxn ang="0">
                  <a:pos x="59" y="61"/>
                </a:cxn>
                <a:cxn ang="0">
                  <a:pos x="62" y="58"/>
                </a:cxn>
                <a:cxn ang="0">
                  <a:pos x="65" y="54"/>
                </a:cxn>
                <a:cxn ang="0">
                  <a:pos x="67" y="51"/>
                </a:cxn>
                <a:cxn ang="0">
                  <a:pos x="69" y="46"/>
                </a:cxn>
                <a:cxn ang="0">
                  <a:pos x="70" y="42"/>
                </a:cxn>
                <a:cxn ang="0">
                  <a:pos x="70" y="29"/>
                </a:cxn>
                <a:cxn ang="0">
                  <a:pos x="69" y="24"/>
                </a:cxn>
                <a:cxn ang="0">
                  <a:pos x="67" y="21"/>
                </a:cxn>
                <a:cxn ang="0">
                  <a:pos x="65" y="16"/>
                </a:cxn>
                <a:cxn ang="0">
                  <a:pos x="62" y="13"/>
                </a:cxn>
                <a:cxn ang="0">
                  <a:pos x="59" y="10"/>
                </a:cxn>
                <a:cxn ang="0">
                  <a:pos x="56" y="7"/>
                </a:cxn>
                <a:cxn ang="0">
                  <a:pos x="53" y="5"/>
                </a:cxn>
                <a:cxn ang="0">
                  <a:pos x="48" y="3"/>
                </a:cxn>
                <a:cxn ang="0">
                  <a:pos x="45" y="2"/>
                </a:cxn>
                <a:cxn ang="0">
                  <a:pos x="40" y="0"/>
                </a:cxn>
                <a:cxn ang="0">
                  <a:pos x="35" y="0"/>
                </a:cxn>
              </a:cxnLst>
              <a:rect l="0" t="0" r="r" b="b"/>
              <a:pathLst>
                <a:path w="70" h="70">
                  <a:moveTo>
                    <a:pt x="35" y="0"/>
                  </a:moveTo>
                  <a:lnTo>
                    <a:pt x="30" y="0"/>
                  </a:lnTo>
                  <a:lnTo>
                    <a:pt x="27" y="2"/>
                  </a:lnTo>
                  <a:lnTo>
                    <a:pt x="22" y="3"/>
                  </a:lnTo>
                  <a:lnTo>
                    <a:pt x="19" y="5"/>
                  </a:lnTo>
                  <a:lnTo>
                    <a:pt x="14" y="7"/>
                  </a:lnTo>
                  <a:lnTo>
                    <a:pt x="11" y="10"/>
                  </a:lnTo>
                  <a:lnTo>
                    <a:pt x="8" y="13"/>
                  </a:lnTo>
                  <a:lnTo>
                    <a:pt x="5" y="16"/>
                  </a:lnTo>
                  <a:lnTo>
                    <a:pt x="3" y="21"/>
                  </a:lnTo>
                  <a:lnTo>
                    <a:pt x="2" y="24"/>
                  </a:lnTo>
                  <a:lnTo>
                    <a:pt x="0" y="29"/>
                  </a:lnTo>
                  <a:lnTo>
                    <a:pt x="0" y="42"/>
                  </a:lnTo>
                  <a:lnTo>
                    <a:pt x="2" y="46"/>
                  </a:lnTo>
                  <a:lnTo>
                    <a:pt x="3" y="51"/>
                  </a:lnTo>
                  <a:lnTo>
                    <a:pt x="5" y="54"/>
                  </a:lnTo>
                  <a:lnTo>
                    <a:pt x="8" y="58"/>
                  </a:lnTo>
                  <a:lnTo>
                    <a:pt x="11" y="61"/>
                  </a:lnTo>
                  <a:lnTo>
                    <a:pt x="14" y="64"/>
                  </a:lnTo>
                  <a:lnTo>
                    <a:pt x="19" y="67"/>
                  </a:lnTo>
                  <a:lnTo>
                    <a:pt x="22" y="69"/>
                  </a:lnTo>
                  <a:lnTo>
                    <a:pt x="27" y="70"/>
                  </a:lnTo>
                  <a:lnTo>
                    <a:pt x="45" y="70"/>
                  </a:lnTo>
                  <a:lnTo>
                    <a:pt x="48" y="69"/>
                  </a:lnTo>
                  <a:lnTo>
                    <a:pt x="53" y="67"/>
                  </a:lnTo>
                  <a:lnTo>
                    <a:pt x="56" y="64"/>
                  </a:lnTo>
                  <a:lnTo>
                    <a:pt x="59" y="61"/>
                  </a:lnTo>
                  <a:lnTo>
                    <a:pt x="62" y="58"/>
                  </a:lnTo>
                  <a:lnTo>
                    <a:pt x="65" y="54"/>
                  </a:lnTo>
                  <a:lnTo>
                    <a:pt x="67" y="51"/>
                  </a:lnTo>
                  <a:lnTo>
                    <a:pt x="69" y="46"/>
                  </a:lnTo>
                  <a:lnTo>
                    <a:pt x="70" y="42"/>
                  </a:lnTo>
                  <a:lnTo>
                    <a:pt x="70" y="29"/>
                  </a:lnTo>
                  <a:lnTo>
                    <a:pt x="69" y="24"/>
                  </a:lnTo>
                  <a:lnTo>
                    <a:pt x="67" y="21"/>
                  </a:lnTo>
                  <a:lnTo>
                    <a:pt x="65" y="16"/>
                  </a:lnTo>
                  <a:lnTo>
                    <a:pt x="62" y="13"/>
                  </a:lnTo>
                  <a:lnTo>
                    <a:pt x="59" y="10"/>
                  </a:lnTo>
                  <a:lnTo>
                    <a:pt x="56" y="7"/>
                  </a:lnTo>
                  <a:lnTo>
                    <a:pt x="53" y="5"/>
                  </a:lnTo>
                  <a:lnTo>
                    <a:pt x="48" y="3"/>
                  </a:lnTo>
                  <a:lnTo>
                    <a:pt x="45" y="2"/>
                  </a:lnTo>
                  <a:lnTo>
                    <a:pt x="40" y="0"/>
                  </a:lnTo>
                  <a:lnTo>
                    <a:pt x="35"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5" name="Freeform 83"/>
            <p:cNvSpPr>
              <a:spLocks noChangeArrowheads="1"/>
            </p:cNvSpPr>
            <p:nvPr/>
          </p:nvSpPr>
          <p:spPr bwMode="auto">
            <a:xfrm>
              <a:off x="4570" y="2973"/>
              <a:ext cx="34" cy="60"/>
            </a:xfrm>
            <a:custGeom>
              <a:avLst/>
              <a:gdLst/>
              <a:ahLst/>
              <a:cxnLst>
                <a:cxn ang="0">
                  <a:pos x="0" y="54"/>
                </a:cxn>
                <a:cxn ang="0">
                  <a:pos x="5" y="49"/>
                </a:cxn>
                <a:cxn ang="0">
                  <a:pos x="10" y="45"/>
                </a:cxn>
                <a:cxn ang="0">
                  <a:pos x="13" y="38"/>
                </a:cxn>
                <a:cxn ang="0">
                  <a:pos x="18" y="32"/>
                </a:cxn>
                <a:cxn ang="0">
                  <a:pos x="21" y="27"/>
                </a:cxn>
                <a:cxn ang="0">
                  <a:pos x="24" y="21"/>
                </a:cxn>
                <a:cxn ang="0">
                  <a:pos x="27" y="14"/>
                </a:cxn>
                <a:cxn ang="0">
                  <a:pos x="29" y="6"/>
                </a:cxn>
                <a:cxn ang="0">
                  <a:pos x="31" y="0"/>
                </a:cxn>
              </a:cxnLst>
              <a:rect l="0" t="0" r="r" b="b"/>
              <a:pathLst>
                <a:path w="31" h="54">
                  <a:moveTo>
                    <a:pt x="0" y="54"/>
                  </a:moveTo>
                  <a:lnTo>
                    <a:pt x="5" y="49"/>
                  </a:lnTo>
                  <a:lnTo>
                    <a:pt x="10" y="45"/>
                  </a:lnTo>
                  <a:lnTo>
                    <a:pt x="13" y="38"/>
                  </a:lnTo>
                  <a:lnTo>
                    <a:pt x="18" y="32"/>
                  </a:lnTo>
                  <a:lnTo>
                    <a:pt x="21" y="27"/>
                  </a:lnTo>
                  <a:lnTo>
                    <a:pt x="24" y="21"/>
                  </a:lnTo>
                  <a:lnTo>
                    <a:pt x="27" y="14"/>
                  </a:lnTo>
                  <a:lnTo>
                    <a:pt x="29" y="6"/>
                  </a:lnTo>
                  <a:lnTo>
                    <a:pt x="31" y="0"/>
                  </a:lnTo>
                </a:path>
              </a:pathLst>
            </a:custGeom>
            <a:noFill/>
            <a:ln w="15840">
              <a:solidFill>
                <a:srgbClr val="000000"/>
              </a:solidFill>
              <a:round/>
              <a:headEnd/>
              <a:tailEnd/>
            </a:ln>
            <a:effectLst/>
          </p:spPr>
          <p:txBody>
            <a:bodyPr wrap="none" anchor="ctr">
              <a:prstTxWarp prst="textNoShape">
                <a:avLst/>
              </a:prstTxWarp>
            </a:bodyPr>
            <a:lstStyle/>
            <a:p>
              <a:endParaRPr lang="en-US"/>
            </a:p>
          </p:txBody>
        </p:sp>
        <p:sp>
          <p:nvSpPr>
            <p:cNvPr id="66" name="Freeform 84"/>
            <p:cNvSpPr>
              <a:spLocks noChangeArrowheads="1"/>
            </p:cNvSpPr>
            <p:nvPr/>
          </p:nvSpPr>
          <p:spPr bwMode="auto">
            <a:xfrm>
              <a:off x="4693" y="2795"/>
              <a:ext cx="47" cy="114"/>
            </a:xfrm>
            <a:custGeom>
              <a:avLst/>
              <a:gdLst/>
              <a:ahLst/>
              <a:cxnLst>
                <a:cxn ang="0">
                  <a:pos x="43" y="103"/>
                </a:cxn>
                <a:cxn ang="0">
                  <a:pos x="40" y="89"/>
                </a:cxn>
                <a:cxn ang="0">
                  <a:pos x="36" y="75"/>
                </a:cxn>
                <a:cxn ang="0">
                  <a:pos x="32" y="62"/>
                </a:cxn>
                <a:cxn ang="0">
                  <a:pos x="27" y="49"/>
                </a:cxn>
                <a:cxn ang="0">
                  <a:pos x="22" y="36"/>
                </a:cxn>
                <a:cxn ang="0">
                  <a:pos x="14" y="24"/>
                </a:cxn>
                <a:cxn ang="0">
                  <a:pos x="8" y="11"/>
                </a:cxn>
                <a:cxn ang="0">
                  <a:pos x="0" y="0"/>
                </a:cxn>
              </a:cxnLst>
              <a:rect l="0" t="0" r="r" b="b"/>
              <a:pathLst>
                <a:path w="43" h="103">
                  <a:moveTo>
                    <a:pt x="43" y="103"/>
                  </a:moveTo>
                  <a:lnTo>
                    <a:pt x="40" y="89"/>
                  </a:lnTo>
                  <a:lnTo>
                    <a:pt x="36" y="75"/>
                  </a:lnTo>
                  <a:lnTo>
                    <a:pt x="32" y="62"/>
                  </a:lnTo>
                  <a:lnTo>
                    <a:pt x="27" y="49"/>
                  </a:lnTo>
                  <a:lnTo>
                    <a:pt x="22" y="36"/>
                  </a:lnTo>
                  <a:lnTo>
                    <a:pt x="14" y="24"/>
                  </a:lnTo>
                  <a:lnTo>
                    <a:pt x="8" y="11"/>
                  </a:lnTo>
                  <a:lnTo>
                    <a:pt x="0" y="0"/>
                  </a:lnTo>
                </a:path>
              </a:pathLst>
            </a:custGeom>
            <a:noFill/>
            <a:ln w="15840">
              <a:solidFill>
                <a:srgbClr val="000000"/>
              </a:solidFill>
              <a:round/>
              <a:headEnd/>
              <a:tailEnd/>
            </a:ln>
            <a:effectLst/>
          </p:spPr>
          <p:txBody>
            <a:bodyPr wrap="none" anchor="ctr">
              <a:prstTxWarp prst="textNoShape">
                <a:avLst/>
              </a:prstTxWarp>
            </a:bodyPr>
            <a:lstStyle/>
            <a:p>
              <a:endParaRPr lang="en-US"/>
            </a:p>
          </p:txBody>
        </p:sp>
        <p:sp>
          <p:nvSpPr>
            <p:cNvPr id="67" name="Freeform 85"/>
            <p:cNvSpPr>
              <a:spLocks noChangeArrowheads="1"/>
            </p:cNvSpPr>
            <p:nvPr/>
          </p:nvSpPr>
          <p:spPr bwMode="auto">
            <a:xfrm>
              <a:off x="3647" y="2392"/>
              <a:ext cx="45" cy="56"/>
            </a:xfrm>
            <a:custGeom>
              <a:avLst/>
              <a:gdLst/>
              <a:ahLst/>
              <a:cxnLst>
                <a:cxn ang="0">
                  <a:pos x="8" y="19"/>
                </a:cxn>
                <a:cxn ang="0">
                  <a:pos x="8" y="26"/>
                </a:cxn>
                <a:cxn ang="0">
                  <a:pos x="11" y="30"/>
                </a:cxn>
                <a:cxn ang="0">
                  <a:pos x="13" y="35"/>
                </a:cxn>
                <a:cxn ang="0">
                  <a:pos x="18" y="38"/>
                </a:cxn>
                <a:cxn ang="0">
                  <a:pos x="21" y="42"/>
                </a:cxn>
                <a:cxn ang="0">
                  <a:pos x="26" y="42"/>
                </a:cxn>
                <a:cxn ang="0">
                  <a:pos x="30" y="42"/>
                </a:cxn>
                <a:cxn ang="0">
                  <a:pos x="33" y="40"/>
                </a:cxn>
                <a:cxn ang="0">
                  <a:pos x="37" y="35"/>
                </a:cxn>
                <a:cxn ang="0">
                  <a:pos x="40" y="30"/>
                </a:cxn>
                <a:cxn ang="0">
                  <a:pos x="41" y="32"/>
                </a:cxn>
                <a:cxn ang="0">
                  <a:pos x="38" y="38"/>
                </a:cxn>
                <a:cxn ang="0">
                  <a:pos x="35" y="45"/>
                </a:cxn>
                <a:cxn ang="0">
                  <a:pos x="30" y="48"/>
                </a:cxn>
                <a:cxn ang="0">
                  <a:pos x="26" y="50"/>
                </a:cxn>
                <a:cxn ang="0">
                  <a:pos x="21" y="51"/>
                </a:cxn>
                <a:cxn ang="0">
                  <a:pos x="16" y="50"/>
                </a:cxn>
                <a:cxn ang="0">
                  <a:pos x="11" y="48"/>
                </a:cxn>
                <a:cxn ang="0">
                  <a:pos x="6" y="43"/>
                </a:cxn>
                <a:cxn ang="0">
                  <a:pos x="3" y="38"/>
                </a:cxn>
                <a:cxn ang="0">
                  <a:pos x="2" y="34"/>
                </a:cxn>
                <a:cxn ang="0">
                  <a:pos x="0" y="26"/>
                </a:cxn>
                <a:cxn ang="0">
                  <a:pos x="2" y="18"/>
                </a:cxn>
                <a:cxn ang="0">
                  <a:pos x="3" y="11"/>
                </a:cxn>
                <a:cxn ang="0">
                  <a:pos x="6" y="7"/>
                </a:cxn>
                <a:cxn ang="0">
                  <a:pos x="11" y="3"/>
                </a:cxn>
                <a:cxn ang="0">
                  <a:pos x="16" y="0"/>
                </a:cxn>
                <a:cxn ang="0">
                  <a:pos x="22" y="0"/>
                </a:cxn>
                <a:cxn ang="0">
                  <a:pos x="27" y="0"/>
                </a:cxn>
                <a:cxn ang="0">
                  <a:pos x="32" y="2"/>
                </a:cxn>
                <a:cxn ang="0">
                  <a:pos x="35" y="5"/>
                </a:cxn>
                <a:cxn ang="0">
                  <a:pos x="38" y="10"/>
                </a:cxn>
                <a:cxn ang="0">
                  <a:pos x="40" y="13"/>
                </a:cxn>
                <a:cxn ang="0">
                  <a:pos x="41" y="19"/>
                </a:cxn>
                <a:cxn ang="0">
                  <a:pos x="8" y="19"/>
                </a:cxn>
                <a:cxn ang="0">
                  <a:pos x="8" y="16"/>
                </a:cxn>
                <a:cxn ang="0">
                  <a:pos x="30" y="16"/>
                </a:cxn>
                <a:cxn ang="0">
                  <a:pos x="29" y="11"/>
                </a:cxn>
                <a:cxn ang="0">
                  <a:pos x="29" y="10"/>
                </a:cxn>
                <a:cxn ang="0">
                  <a:pos x="27" y="7"/>
                </a:cxn>
                <a:cxn ang="0">
                  <a:pos x="26" y="5"/>
                </a:cxn>
                <a:cxn ang="0">
                  <a:pos x="22" y="3"/>
                </a:cxn>
                <a:cxn ang="0">
                  <a:pos x="19" y="3"/>
                </a:cxn>
                <a:cxn ang="0">
                  <a:pos x="16" y="3"/>
                </a:cxn>
                <a:cxn ang="0">
                  <a:pos x="13" y="7"/>
                </a:cxn>
                <a:cxn ang="0">
                  <a:pos x="10" y="10"/>
                </a:cxn>
                <a:cxn ang="0">
                  <a:pos x="8" y="16"/>
                </a:cxn>
              </a:cxnLst>
              <a:rect l="0" t="0" r="r" b="b"/>
              <a:pathLst>
                <a:path w="41" h="51">
                  <a:moveTo>
                    <a:pt x="8" y="19"/>
                  </a:moveTo>
                  <a:lnTo>
                    <a:pt x="8" y="26"/>
                  </a:lnTo>
                  <a:lnTo>
                    <a:pt x="11" y="30"/>
                  </a:lnTo>
                  <a:lnTo>
                    <a:pt x="13" y="35"/>
                  </a:lnTo>
                  <a:lnTo>
                    <a:pt x="18" y="38"/>
                  </a:lnTo>
                  <a:lnTo>
                    <a:pt x="21" y="42"/>
                  </a:lnTo>
                  <a:lnTo>
                    <a:pt x="26" y="42"/>
                  </a:lnTo>
                  <a:lnTo>
                    <a:pt x="30" y="42"/>
                  </a:lnTo>
                  <a:lnTo>
                    <a:pt x="33" y="40"/>
                  </a:lnTo>
                  <a:lnTo>
                    <a:pt x="37" y="35"/>
                  </a:lnTo>
                  <a:lnTo>
                    <a:pt x="40" y="30"/>
                  </a:lnTo>
                  <a:lnTo>
                    <a:pt x="41" y="32"/>
                  </a:lnTo>
                  <a:lnTo>
                    <a:pt x="38" y="38"/>
                  </a:lnTo>
                  <a:lnTo>
                    <a:pt x="35" y="45"/>
                  </a:lnTo>
                  <a:lnTo>
                    <a:pt x="30" y="48"/>
                  </a:lnTo>
                  <a:lnTo>
                    <a:pt x="26" y="50"/>
                  </a:lnTo>
                  <a:lnTo>
                    <a:pt x="21" y="51"/>
                  </a:lnTo>
                  <a:lnTo>
                    <a:pt x="16" y="50"/>
                  </a:lnTo>
                  <a:lnTo>
                    <a:pt x="11" y="48"/>
                  </a:lnTo>
                  <a:lnTo>
                    <a:pt x="6" y="43"/>
                  </a:lnTo>
                  <a:lnTo>
                    <a:pt x="3" y="38"/>
                  </a:lnTo>
                  <a:lnTo>
                    <a:pt x="2" y="34"/>
                  </a:lnTo>
                  <a:lnTo>
                    <a:pt x="0" y="26"/>
                  </a:lnTo>
                  <a:lnTo>
                    <a:pt x="2" y="18"/>
                  </a:lnTo>
                  <a:lnTo>
                    <a:pt x="3" y="11"/>
                  </a:lnTo>
                  <a:lnTo>
                    <a:pt x="6" y="7"/>
                  </a:lnTo>
                  <a:lnTo>
                    <a:pt x="11" y="3"/>
                  </a:lnTo>
                  <a:lnTo>
                    <a:pt x="16" y="0"/>
                  </a:lnTo>
                  <a:lnTo>
                    <a:pt x="22" y="0"/>
                  </a:lnTo>
                  <a:lnTo>
                    <a:pt x="27" y="0"/>
                  </a:lnTo>
                  <a:lnTo>
                    <a:pt x="32" y="2"/>
                  </a:lnTo>
                  <a:lnTo>
                    <a:pt x="35" y="5"/>
                  </a:lnTo>
                  <a:lnTo>
                    <a:pt x="38" y="10"/>
                  </a:lnTo>
                  <a:lnTo>
                    <a:pt x="40" y="13"/>
                  </a:lnTo>
                  <a:lnTo>
                    <a:pt x="41" y="19"/>
                  </a:lnTo>
                  <a:lnTo>
                    <a:pt x="8" y="19"/>
                  </a:lnTo>
                  <a:close/>
                  <a:moveTo>
                    <a:pt x="8" y="16"/>
                  </a:moveTo>
                  <a:lnTo>
                    <a:pt x="30" y="16"/>
                  </a:lnTo>
                  <a:lnTo>
                    <a:pt x="29" y="11"/>
                  </a:lnTo>
                  <a:lnTo>
                    <a:pt x="29" y="10"/>
                  </a:lnTo>
                  <a:lnTo>
                    <a:pt x="27" y="7"/>
                  </a:lnTo>
                  <a:lnTo>
                    <a:pt x="26" y="5"/>
                  </a:lnTo>
                  <a:lnTo>
                    <a:pt x="22" y="3"/>
                  </a:lnTo>
                  <a:lnTo>
                    <a:pt x="19" y="3"/>
                  </a:lnTo>
                  <a:lnTo>
                    <a:pt x="16" y="3"/>
                  </a:lnTo>
                  <a:lnTo>
                    <a:pt x="13" y="7"/>
                  </a:lnTo>
                  <a:lnTo>
                    <a:pt x="10" y="10"/>
                  </a:lnTo>
                  <a:lnTo>
                    <a:pt x="8" y="16"/>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8" name="Freeform 86"/>
            <p:cNvSpPr>
              <a:spLocks noChangeArrowheads="1"/>
            </p:cNvSpPr>
            <p:nvPr/>
          </p:nvSpPr>
          <p:spPr bwMode="auto">
            <a:xfrm>
              <a:off x="4281" y="2255"/>
              <a:ext cx="45" cy="56"/>
            </a:xfrm>
            <a:custGeom>
              <a:avLst/>
              <a:gdLst/>
              <a:ahLst/>
              <a:cxnLst>
                <a:cxn ang="0">
                  <a:pos x="8" y="19"/>
                </a:cxn>
                <a:cxn ang="0">
                  <a:pos x="8" y="25"/>
                </a:cxn>
                <a:cxn ang="0">
                  <a:pos x="11" y="30"/>
                </a:cxn>
                <a:cxn ang="0">
                  <a:pos x="12" y="35"/>
                </a:cxn>
                <a:cxn ang="0">
                  <a:pos x="17" y="38"/>
                </a:cxn>
                <a:cxn ang="0">
                  <a:pos x="20" y="41"/>
                </a:cxn>
                <a:cxn ang="0">
                  <a:pos x="25" y="41"/>
                </a:cxn>
                <a:cxn ang="0">
                  <a:pos x="30" y="41"/>
                </a:cxn>
                <a:cxn ang="0">
                  <a:pos x="33" y="40"/>
                </a:cxn>
                <a:cxn ang="0">
                  <a:pos x="36" y="35"/>
                </a:cxn>
                <a:cxn ang="0">
                  <a:pos x="39" y="30"/>
                </a:cxn>
                <a:cxn ang="0">
                  <a:pos x="41" y="32"/>
                </a:cxn>
                <a:cxn ang="0">
                  <a:pos x="38" y="38"/>
                </a:cxn>
                <a:cxn ang="0">
                  <a:pos x="35" y="45"/>
                </a:cxn>
                <a:cxn ang="0">
                  <a:pos x="30" y="48"/>
                </a:cxn>
                <a:cxn ang="0">
                  <a:pos x="25" y="49"/>
                </a:cxn>
                <a:cxn ang="0">
                  <a:pos x="20" y="51"/>
                </a:cxn>
                <a:cxn ang="0">
                  <a:pos x="16" y="49"/>
                </a:cxn>
                <a:cxn ang="0">
                  <a:pos x="11" y="48"/>
                </a:cxn>
                <a:cxn ang="0">
                  <a:pos x="6" y="43"/>
                </a:cxn>
                <a:cxn ang="0">
                  <a:pos x="3" y="38"/>
                </a:cxn>
                <a:cxn ang="0">
                  <a:pos x="1" y="33"/>
                </a:cxn>
                <a:cxn ang="0">
                  <a:pos x="0" y="25"/>
                </a:cxn>
                <a:cxn ang="0">
                  <a:pos x="1" y="17"/>
                </a:cxn>
                <a:cxn ang="0">
                  <a:pos x="3" y="11"/>
                </a:cxn>
                <a:cxn ang="0">
                  <a:pos x="6" y="6"/>
                </a:cxn>
                <a:cxn ang="0">
                  <a:pos x="11" y="3"/>
                </a:cxn>
                <a:cxn ang="0">
                  <a:pos x="16" y="0"/>
                </a:cxn>
                <a:cxn ang="0">
                  <a:pos x="22" y="0"/>
                </a:cxn>
                <a:cxn ang="0">
                  <a:pos x="27" y="0"/>
                </a:cxn>
                <a:cxn ang="0">
                  <a:pos x="32" y="2"/>
                </a:cxn>
                <a:cxn ang="0">
                  <a:pos x="35" y="5"/>
                </a:cxn>
                <a:cxn ang="0">
                  <a:pos x="38" y="10"/>
                </a:cxn>
                <a:cxn ang="0">
                  <a:pos x="39" y="13"/>
                </a:cxn>
                <a:cxn ang="0">
                  <a:pos x="41" y="19"/>
                </a:cxn>
                <a:cxn ang="0">
                  <a:pos x="8" y="19"/>
                </a:cxn>
                <a:cxn ang="0">
                  <a:pos x="8" y="16"/>
                </a:cxn>
                <a:cxn ang="0">
                  <a:pos x="30" y="16"/>
                </a:cxn>
                <a:cxn ang="0">
                  <a:pos x="28" y="11"/>
                </a:cxn>
                <a:cxn ang="0">
                  <a:pos x="28" y="10"/>
                </a:cxn>
                <a:cxn ang="0">
                  <a:pos x="27" y="6"/>
                </a:cxn>
                <a:cxn ang="0">
                  <a:pos x="25" y="5"/>
                </a:cxn>
                <a:cxn ang="0">
                  <a:pos x="22" y="3"/>
                </a:cxn>
                <a:cxn ang="0">
                  <a:pos x="19" y="3"/>
                </a:cxn>
                <a:cxn ang="0">
                  <a:pos x="16" y="3"/>
                </a:cxn>
                <a:cxn ang="0">
                  <a:pos x="12" y="6"/>
                </a:cxn>
                <a:cxn ang="0">
                  <a:pos x="9" y="10"/>
                </a:cxn>
                <a:cxn ang="0">
                  <a:pos x="8" y="16"/>
                </a:cxn>
              </a:cxnLst>
              <a:rect l="0" t="0" r="r" b="b"/>
              <a:pathLst>
                <a:path w="41" h="51">
                  <a:moveTo>
                    <a:pt x="8" y="19"/>
                  </a:moveTo>
                  <a:lnTo>
                    <a:pt x="8" y="25"/>
                  </a:lnTo>
                  <a:lnTo>
                    <a:pt x="11" y="30"/>
                  </a:lnTo>
                  <a:lnTo>
                    <a:pt x="12" y="35"/>
                  </a:lnTo>
                  <a:lnTo>
                    <a:pt x="17" y="38"/>
                  </a:lnTo>
                  <a:lnTo>
                    <a:pt x="20" y="41"/>
                  </a:lnTo>
                  <a:lnTo>
                    <a:pt x="25" y="41"/>
                  </a:lnTo>
                  <a:lnTo>
                    <a:pt x="30" y="41"/>
                  </a:lnTo>
                  <a:lnTo>
                    <a:pt x="33" y="40"/>
                  </a:lnTo>
                  <a:lnTo>
                    <a:pt x="36" y="35"/>
                  </a:lnTo>
                  <a:lnTo>
                    <a:pt x="39" y="30"/>
                  </a:lnTo>
                  <a:lnTo>
                    <a:pt x="41" y="32"/>
                  </a:lnTo>
                  <a:lnTo>
                    <a:pt x="38" y="38"/>
                  </a:lnTo>
                  <a:lnTo>
                    <a:pt x="35" y="45"/>
                  </a:lnTo>
                  <a:lnTo>
                    <a:pt x="30" y="48"/>
                  </a:lnTo>
                  <a:lnTo>
                    <a:pt x="25" y="49"/>
                  </a:lnTo>
                  <a:lnTo>
                    <a:pt x="20" y="51"/>
                  </a:lnTo>
                  <a:lnTo>
                    <a:pt x="16" y="49"/>
                  </a:lnTo>
                  <a:lnTo>
                    <a:pt x="11" y="48"/>
                  </a:lnTo>
                  <a:lnTo>
                    <a:pt x="6" y="43"/>
                  </a:lnTo>
                  <a:lnTo>
                    <a:pt x="3" y="38"/>
                  </a:lnTo>
                  <a:lnTo>
                    <a:pt x="1" y="33"/>
                  </a:lnTo>
                  <a:lnTo>
                    <a:pt x="0" y="25"/>
                  </a:lnTo>
                  <a:lnTo>
                    <a:pt x="1" y="17"/>
                  </a:lnTo>
                  <a:lnTo>
                    <a:pt x="3" y="11"/>
                  </a:lnTo>
                  <a:lnTo>
                    <a:pt x="6" y="6"/>
                  </a:lnTo>
                  <a:lnTo>
                    <a:pt x="11" y="3"/>
                  </a:lnTo>
                  <a:lnTo>
                    <a:pt x="16" y="0"/>
                  </a:lnTo>
                  <a:lnTo>
                    <a:pt x="22" y="0"/>
                  </a:lnTo>
                  <a:lnTo>
                    <a:pt x="27" y="0"/>
                  </a:lnTo>
                  <a:lnTo>
                    <a:pt x="32" y="2"/>
                  </a:lnTo>
                  <a:lnTo>
                    <a:pt x="35" y="5"/>
                  </a:lnTo>
                  <a:lnTo>
                    <a:pt x="38" y="10"/>
                  </a:lnTo>
                  <a:lnTo>
                    <a:pt x="39" y="13"/>
                  </a:lnTo>
                  <a:lnTo>
                    <a:pt x="41" y="19"/>
                  </a:lnTo>
                  <a:lnTo>
                    <a:pt x="8" y="19"/>
                  </a:lnTo>
                  <a:close/>
                  <a:moveTo>
                    <a:pt x="8" y="16"/>
                  </a:moveTo>
                  <a:lnTo>
                    <a:pt x="30" y="16"/>
                  </a:lnTo>
                  <a:lnTo>
                    <a:pt x="28" y="11"/>
                  </a:lnTo>
                  <a:lnTo>
                    <a:pt x="28" y="10"/>
                  </a:lnTo>
                  <a:lnTo>
                    <a:pt x="27" y="6"/>
                  </a:lnTo>
                  <a:lnTo>
                    <a:pt x="25" y="5"/>
                  </a:lnTo>
                  <a:lnTo>
                    <a:pt x="22" y="3"/>
                  </a:lnTo>
                  <a:lnTo>
                    <a:pt x="19" y="3"/>
                  </a:lnTo>
                  <a:lnTo>
                    <a:pt x="16" y="3"/>
                  </a:lnTo>
                  <a:lnTo>
                    <a:pt x="12" y="6"/>
                  </a:lnTo>
                  <a:lnTo>
                    <a:pt x="9" y="10"/>
                  </a:lnTo>
                  <a:lnTo>
                    <a:pt x="8" y="16"/>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9" name="Freeform 87"/>
            <p:cNvSpPr>
              <a:spLocks noChangeArrowheads="1"/>
            </p:cNvSpPr>
            <p:nvPr/>
          </p:nvSpPr>
          <p:spPr bwMode="auto">
            <a:xfrm>
              <a:off x="4335" y="2228"/>
              <a:ext cx="12" cy="33"/>
            </a:xfrm>
            <a:custGeom>
              <a:avLst/>
              <a:gdLst/>
              <a:ahLst/>
              <a:cxnLst>
                <a:cxn ang="0">
                  <a:pos x="3" y="30"/>
                </a:cxn>
                <a:cxn ang="0">
                  <a:pos x="2" y="14"/>
                </a:cxn>
                <a:cxn ang="0">
                  <a:pos x="0" y="10"/>
                </a:cxn>
                <a:cxn ang="0">
                  <a:pos x="0" y="6"/>
                </a:cxn>
                <a:cxn ang="0">
                  <a:pos x="0" y="3"/>
                </a:cxn>
                <a:cxn ang="0">
                  <a:pos x="2" y="2"/>
                </a:cxn>
                <a:cxn ang="0">
                  <a:pos x="3" y="0"/>
                </a:cxn>
                <a:cxn ang="0">
                  <a:pos x="5" y="0"/>
                </a:cxn>
                <a:cxn ang="0">
                  <a:pos x="8" y="0"/>
                </a:cxn>
                <a:cxn ang="0">
                  <a:pos x="10" y="2"/>
                </a:cxn>
                <a:cxn ang="0">
                  <a:pos x="10" y="3"/>
                </a:cxn>
                <a:cxn ang="0">
                  <a:pos x="11" y="5"/>
                </a:cxn>
                <a:cxn ang="0">
                  <a:pos x="11" y="8"/>
                </a:cxn>
                <a:cxn ang="0">
                  <a:pos x="10" y="11"/>
                </a:cxn>
                <a:cxn ang="0">
                  <a:pos x="10" y="14"/>
                </a:cxn>
                <a:cxn ang="0">
                  <a:pos x="6" y="30"/>
                </a:cxn>
                <a:cxn ang="0">
                  <a:pos x="3" y="30"/>
                </a:cxn>
              </a:cxnLst>
              <a:rect l="0" t="0" r="r" b="b"/>
              <a:pathLst>
                <a:path w="11" h="30">
                  <a:moveTo>
                    <a:pt x="3" y="30"/>
                  </a:moveTo>
                  <a:lnTo>
                    <a:pt x="2" y="14"/>
                  </a:lnTo>
                  <a:lnTo>
                    <a:pt x="0" y="10"/>
                  </a:lnTo>
                  <a:lnTo>
                    <a:pt x="0" y="6"/>
                  </a:lnTo>
                  <a:lnTo>
                    <a:pt x="0" y="3"/>
                  </a:lnTo>
                  <a:lnTo>
                    <a:pt x="2" y="2"/>
                  </a:lnTo>
                  <a:lnTo>
                    <a:pt x="3" y="0"/>
                  </a:lnTo>
                  <a:lnTo>
                    <a:pt x="5" y="0"/>
                  </a:lnTo>
                  <a:lnTo>
                    <a:pt x="8" y="0"/>
                  </a:lnTo>
                  <a:lnTo>
                    <a:pt x="10" y="2"/>
                  </a:lnTo>
                  <a:lnTo>
                    <a:pt x="10" y="3"/>
                  </a:lnTo>
                  <a:lnTo>
                    <a:pt x="11" y="5"/>
                  </a:lnTo>
                  <a:lnTo>
                    <a:pt x="11" y="8"/>
                  </a:lnTo>
                  <a:lnTo>
                    <a:pt x="10" y="11"/>
                  </a:lnTo>
                  <a:lnTo>
                    <a:pt x="10" y="14"/>
                  </a:lnTo>
                  <a:lnTo>
                    <a:pt x="6" y="30"/>
                  </a:lnTo>
                  <a:lnTo>
                    <a:pt x="3" y="3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0" name="Freeform 88"/>
            <p:cNvSpPr>
              <a:spLocks noChangeArrowheads="1"/>
            </p:cNvSpPr>
            <p:nvPr/>
          </p:nvSpPr>
          <p:spPr bwMode="auto">
            <a:xfrm>
              <a:off x="4238" y="2566"/>
              <a:ext cx="50" cy="83"/>
            </a:xfrm>
            <a:custGeom>
              <a:avLst/>
              <a:gdLst/>
              <a:ahLst/>
              <a:cxnLst>
                <a:cxn ang="0">
                  <a:pos x="36" y="1"/>
                </a:cxn>
                <a:cxn ang="0">
                  <a:pos x="45" y="1"/>
                </a:cxn>
                <a:cxn ang="0">
                  <a:pos x="43" y="3"/>
                </a:cxn>
                <a:cxn ang="0">
                  <a:pos x="42" y="6"/>
                </a:cxn>
                <a:cxn ang="0">
                  <a:pos x="39" y="13"/>
                </a:cxn>
                <a:cxn ang="0">
                  <a:pos x="36" y="19"/>
                </a:cxn>
                <a:cxn ang="0">
                  <a:pos x="32" y="25"/>
                </a:cxn>
                <a:cxn ang="0">
                  <a:pos x="31" y="30"/>
                </a:cxn>
                <a:cxn ang="0">
                  <a:pos x="31" y="32"/>
                </a:cxn>
                <a:cxn ang="0">
                  <a:pos x="29" y="33"/>
                </a:cxn>
                <a:cxn ang="0">
                  <a:pos x="24" y="46"/>
                </a:cxn>
                <a:cxn ang="0">
                  <a:pos x="24" y="49"/>
                </a:cxn>
                <a:cxn ang="0">
                  <a:pos x="24" y="52"/>
                </a:cxn>
                <a:cxn ang="0">
                  <a:pos x="24" y="55"/>
                </a:cxn>
                <a:cxn ang="0">
                  <a:pos x="24" y="59"/>
                </a:cxn>
                <a:cxn ang="0">
                  <a:pos x="24" y="65"/>
                </a:cxn>
                <a:cxn ang="0">
                  <a:pos x="23" y="70"/>
                </a:cxn>
                <a:cxn ang="0">
                  <a:pos x="23" y="71"/>
                </a:cxn>
                <a:cxn ang="0">
                  <a:pos x="21" y="73"/>
                </a:cxn>
                <a:cxn ang="0">
                  <a:pos x="20" y="75"/>
                </a:cxn>
                <a:cxn ang="0">
                  <a:pos x="18" y="75"/>
                </a:cxn>
                <a:cxn ang="0">
                  <a:pos x="16" y="75"/>
                </a:cxn>
                <a:cxn ang="0">
                  <a:pos x="15" y="73"/>
                </a:cxn>
                <a:cxn ang="0">
                  <a:pos x="15" y="71"/>
                </a:cxn>
                <a:cxn ang="0">
                  <a:pos x="15" y="68"/>
                </a:cxn>
                <a:cxn ang="0">
                  <a:pos x="15" y="65"/>
                </a:cxn>
                <a:cxn ang="0">
                  <a:pos x="16" y="60"/>
                </a:cxn>
                <a:cxn ang="0">
                  <a:pos x="18" y="54"/>
                </a:cxn>
                <a:cxn ang="0">
                  <a:pos x="21" y="48"/>
                </a:cxn>
                <a:cxn ang="0">
                  <a:pos x="18" y="25"/>
                </a:cxn>
                <a:cxn ang="0">
                  <a:pos x="15" y="14"/>
                </a:cxn>
                <a:cxn ang="0">
                  <a:pos x="13" y="11"/>
                </a:cxn>
                <a:cxn ang="0">
                  <a:pos x="12" y="8"/>
                </a:cxn>
                <a:cxn ang="0">
                  <a:pos x="8" y="8"/>
                </a:cxn>
                <a:cxn ang="0">
                  <a:pos x="7" y="8"/>
                </a:cxn>
                <a:cxn ang="0">
                  <a:pos x="5" y="9"/>
                </a:cxn>
                <a:cxn ang="0">
                  <a:pos x="4" y="13"/>
                </a:cxn>
                <a:cxn ang="0">
                  <a:pos x="2" y="17"/>
                </a:cxn>
                <a:cxn ang="0">
                  <a:pos x="0" y="17"/>
                </a:cxn>
                <a:cxn ang="0">
                  <a:pos x="0" y="16"/>
                </a:cxn>
                <a:cxn ang="0">
                  <a:pos x="0" y="14"/>
                </a:cxn>
                <a:cxn ang="0">
                  <a:pos x="0" y="9"/>
                </a:cxn>
                <a:cxn ang="0">
                  <a:pos x="2" y="6"/>
                </a:cxn>
                <a:cxn ang="0">
                  <a:pos x="4" y="3"/>
                </a:cxn>
                <a:cxn ang="0">
                  <a:pos x="5" y="1"/>
                </a:cxn>
                <a:cxn ang="0">
                  <a:pos x="8" y="0"/>
                </a:cxn>
                <a:cxn ang="0">
                  <a:pos x="12" y="0"/>
                </a:cxn>
                <a:cxn ang="0">
                  <a:pos x="15" y="1"/>
                </a:cxn>
                <a:cxn ang="0">
                  <a:pos x="16" y="5"/>
                </a:cxn>
                <a:cxn ang="0">
                  <a:pos x="18" y="9"/>
                </a:cxn>
                <a:cxn ang="0">
                  <a:pos x="20" y="14"/>
                </a:cxn>
                <a:cxn ang="0">
                  <a:pos x="21" y="27"/>
                </a:cxn>
                <a:cxn ang="0">
                  <a:pos x="23" y="40"/>
                </a:cxn>
                <a:cxn ang="0">
                  <a:pos x="28" y="24"/>
                </a:cxn>
                <a:cxn ang="0">
                  <a:pos x="31" y="13"/>
                </a:cxn>
                <a:cxn ang="0">
                  <a:pos x="36" y="1"/>
                </a:cxn>
              </a:cxnLst>
              <a:rect l="0" t="0" r="r" b="b"/>
              <a:pathLst>
                <a:path w="45" h="75">
                  <a:moveTo>
                    <a:pt x="36" y="1"/>
                  </a:moveTo>
                  <a:lnTo>
                    <a:pt x="45" y="1"/>
                  </a:lnTo>
                  <a:lnTo>
                    <a:pt x="43" y="3"/>
                  </a:lnTo>
                  <a:lnTo>
                    <a:pt x="42" y="6"/>
                  </a:lnTo>
                  <a:lnTo>
                    <a:pt x="39" y="13"/>
                  </a:lnTo>
                  <a:lnTo>
                    <a:pt x="36" y="19"/>
                  </a:lnTo>
                  <a:lnTo>
                    <a:pt x="32" y="25"/>
                  </a:lnTo>
                  <a:lnTo>
                    <a:pt x="31" y="30"/>
                  </a:lnTo>
                  <a:lnTo>
                    <a:pt x="31" y="32"/>
                  </a:lnTo>
                  <a:lnTo>
                    <a:pt x="29" y="33"/>
                  </a:lnTo>
                  <a:lnTo>
                    <a:pt x="24" y="46"/>
                  </a:lnTo>
                  <a:lnTo>
                    <a:pt x="24" y="49"/>
                  </a:lnTo>
                  <a:lnTo>
                    <a:pt x="24" y="52"/>
                  </a:lnTo>
                  <a:lnTo>
                    <a:pt x="24" y="55"/>
                  </a:lnTo>
                  <a:lnTo>
                    <a:pt x="24" y="59"/>
                  </a:lnTo>
                  <a:lnTo>
                    <a:pt x="24" y="65"/>
                  </a:lnTo>
                  <a:lnTo>
                    <a:pt x="23" y="70"/>
                  </a:lnTo>
                  <a:lnTo>
                    <a:pt x="23" y="71"/>
                  </a:lnTo>
                  <a:lnTo>
                    <a:pt x="21" y="73"/>
                  </a:lnTo>
                  <a:lnTo>
                    <a:pt x="20" y="75"/>
                  </a:lnTo>
                  <a:lnTo>
                    <a:pt x="18" y="75"/>
                  </a:lnTo>
                  <a:lnTo>
                    <a:pt x="16" y="75"/>
                  </a:lnTo>
                  <a:lnTo>
                    <a:pt x="15" y="73"/>
                  </a:lnTo>
                  <a:lnTo>
                    <a:pt x="15" y="71"/>
                  </a:lnTo>
                  <a:lnTo>
                    <a:pt x="15" y="68"/>
                  </a:lnTo>
                  <a:lnTo>
                    <a:pt x="15" y="65"/>
                  </a:lnTo>
                  <a:lnTo>
                    <a:pt x="16" y="60"/>
                  </a:lnTo>
                  <a:lnTo>
                    <a:pt x="18" y="54"/>
                  </a:lnTo>
                  <a:lnTo>
                    <a:pt x="21" y="48"/>
                  </a:lnTo>
                  <a:lnTo>
                    <a:pt x="18" y="25"/>
                  </a:lnTo>
                  <a:lnTo>
                    <a:pt x="15" y="14"/>
                  </a:lnTo>
                  <a:lnTo>
                    <a:pt x="13" y="11"/>
                  </a:lnTo>
                  <a:lnTo>
                    <a:pt x="12" y="8"/>
                  </a:lnTo>
                  <a:lnTo>
                    <a:pt x="8" y="8"/>
                  </a:lnTo>
                  <a:lnTo>
                    <a:pt x="7" y="8"/>
                  </a:lnTo>
                  <a:lnTo>
                    <a:pt x="5" y="9"/>
                  </a:lnTo>
                  <a:lnTo>
                    <a:pt x="4" y="13"/>
                  </a:lnTo>
                  <a:lnTo>
                    <a:pt x="2" y="17"/>
                  </a:lnTo>
                  <a:lnTo>
                    <a:pt x="0" y="17"/>
                  </a:lnTo>
                  <a:lnTo>
                    <a:pt x="0" y="16"/>
                  </a:lnTo>
                  <a:lnTo>
                    <a:pt x="0" y="14"/>
                  </a:lnTo>
                  <a:lnTo>
                    <a:pt x="0" y="9"/>
                  </a:lnTo>
                  <a:lnTo>
                    <a:pt x="2" y="6"/>
                  </a:lnTo>
                  <a:lnTo>
                    <a:pt x="4" y="3"/>
                  </a:lnTo>
                  <a:lnTo>
                    <a:pt x="5" y="1"/>
                  </a:lnTo>
                  <a:lnTo>
                    <a:pt x="8" y="0"/>
                  </a:lnTo>
                  <a:lnTo>
                    <a:pt x="12" y="0"/>
                  </a:lnTo>
                  <a:lnTo>
                    <a:pt x="15" y="1"/>
                  </a:lnTo>
                  <a:lnTo>
                    <a:pt x="16" y="5"/>
                  </a:lnTo>
                  <a:lnTo>
                    <a:pt x="18" y="9"/>
                  </a:lnTo>
                  <a:lnTo>
                    <a:pt x="20" y="14"/>
                  </a:lnTo>
                  <a:lnTo>
                    <a:pt x="21" y="27"/>
                  </a:lnTo>
                  <a:lnTo>
                    <a:pt x="23" y="40"/>
                  </a:lnTo>
                  <a:lnTo>
                    <a:pt x="28" y="24"/>
                  </a:lnTo>
                  <a:lnTo>
                    <a:pt x="31" y="13"/>
                  </a:lnTo>
                  <a:lnTo>
                    <a:pt x="36" y="1"/>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1" name="Freeform 89"/>
            <p:cNvSpPr>
              <a:spLocks noChangeArrowheads="1"/>
            </p:cNvSpPr>
            <p:nvPr/>
          </p:nvSpPr>
          <p:spPr bwMode="auto">
            <a:xfrm>
              <a:off x="4293" y="2502"/>
              <a:ext cx="30" cy="36"/>
            </a:xfrm>
            <a:custGeom>
              <a:avLst/>
              <a:gdLst/>
              <a:ahLst/>
              <a:cxnLst>
                <a:cxn ang="0">
                  <a:pos x="13" y="13"/>
                </a:cxn>
                <a:cxn ang="0">
                  <a:pos x="11" y="7"/>
                </a:cxn>
                <a:cxn ang="0">
                  <a:pos x="11" y="4"/>
                </a:cxn>
                <a:cxn ang="0">
                  <a:pos x="13" y="2"/>
                </a:cxn>
                <a:cxn ang="0">
                  <a:pos x="14" y="2"/>
                </a:cxn>
                <a:cxn ang="0">
                  <a:pos x="16" y="4"/>
                </a:cxn>
                <a:cxn ang="0">
                  <a:pos x="16" y="7"/>
                </a:cxn>
                <a:cxn ang="0">
                  <a:pos x="14" y="13"/>
                </a:cxn>
                <a:cxn ang="0">
                  <a:pos x="16" y="13"/>
                </a:cxn>
                <a:cxn ang="0">
                  <a:pos x="21" y="10"/>
                </a:cxn>
                <a:cxn ang="0">
                  <a:pos x="24" y="8"/>
                </a:cxn>
                <a:cxn ang="0">
                  <a:pos x="25" y="8"/>
                </a:cxn>
                <a:cxn ang="0">
                  <a:pos x="27" y="10"/>
                </a:cxn>
                <a:cxn ang="0">
                  <a:pos x="27" y="12"/>
                </a:cxn>
                <a:cxn ang="0">
                  <a:pos x="24" y="15"/>
                </a:cxn>
                <a:cxn ang="0">
                  <a:pos x="17" y="16"/>
                </a:cxn>
                <a:cxn ang="0">
                  <a:pos x="17" y="18"/>
                </a:cxn>
                <a:cxn ang="0">
                  <a:pos x="24" y="20"/>
                </a:cxn>
                <a:cxn ang="0">
                  <a:pos x="27" y="21"/>
                </a:cxn>
                <a:cxn ang="0">
                  <a:pos x="27" y="24"/>
                </a:cxn>
                <a:cxn ang="0">
                  <a:pos x="25" y="26"/>
                </a:cxn>
                <a:cxn ang="0">
                  <a:pos x="24" y="26"/>
                </a:cxn>
                <a:cxn ang="0">
                  <a:pos x="21" y="24"/>
                </a:cxn>
                <a:cxn ang="0">
                  <a:pos x="16" y="20"/>
                </a:cxn>
                <a:cxn ang="0">
                  <a:pos x="14" y="21"/>
                </a:cxn>
                <a:cxn ang="0">
                  <a:pos x="16" y="26"/>
                </a:cxn>
                <a:cxn ang="0">
                  <a:pos x="16" y="31"/>
                </a:cxn>
                <a:cxn ang="0">
                  <a:pos x="14" y="32"/>
                </a:cxn>
                <a:cxn ang="0">
                  <a:pos x="13" y="32"/>
                </a:cxn>
                <a:cxn ang="0">
                  <a:pos x="11" y="31"/>
                </a:cxn>
                <a:cxn ang="0">
                  <a:pos x="11" y="28"/>
                </a:cxn>
                <a:cxn ang="0">
                  <a:pos x="13" y="23"/>
                </a:cxn>
                <a:cxn ang="0">
                  <a:pos x="13" y="20"/>
                </a:cxn>
                <a:cxn ang="0">
                  <a:pos x="11" y="20"/>
                </a:cxn>
                <a:cxn ang="0">
                  <a:pos x="6" y="24"/>
                </a:cxn>
                <a:cxn ang="0">
                  <a:pos x="5" y="26"/>
                </a:cxn>
                <a:cxn ang="0">
                  <a:pos x="1" y="26"/>
                </a:cxn>
                <a:cxn ang="0">
                  <a:pos x="0" y="24"/>
                </a:cxn>
                <a:cxn ang="0">
                  <a:pos x="0" y="23"/>
                </a:cxn>
                <a:cxn ang="0">
                  <a:pos x="1" y="20"/>
                </a:cxn>
                <a:cxn ang="0">
                  <a:pos x="5" y="20"/>
                </a:cxn>
                <a:cxn ang="0">
                  <a:pos x="9" y="18"/>
                </a:cxn>
                <a:cxn ang="0">
                  <a:pos x="9" y="16"/>
                </a:cxn>
                <a:cxn ang="0">
                  <a:pos x="3" y="15"/>
                </a:cxn>
                <a:cxn ang="0">
                  <a:pos x="0" y="12"/>
                </a:cxn>
                <a:cxn ang="0">
                  <a:pos x="0" y="10"/>
                </a:cxn>
                <a:cxn ang="0">
                  <a:pos x="1" y="8"/>
                </a:cxn>
                <a:cxn ang="0">
                  <a:pos x="5" y="8"/>
                </a:cxn>
                <a:cxn ang="0">
                  <a:pos x="6" y="10"/>
                </a:cxn>
                <a:cxn ang="0">
                  <a:pos x="11" y="13"/>
                </a:cxn>
              </a:cxnLst>
              <a:rect l="0" t="0" r="r" b="b"/>
              <a:pathLst>
                <a:path w="27" h="32">
                  <a:moveTo>
                    <a:pt x="13" y="15"/>
                  </a:moveTo>
                  <a:lnTo>
                    <a:pt x="13" y="13"/>
                  </a:lnTo>
                  <a:lnTo>
                    <a:pt x="13" y="10"/>
                  </a:lnTo>
                  <a:lnTo>
                    <a:pt x="11" y="7"/>
                  </a:lnTo>
                  <a:lnTo>
                    <a:pt x="11" y="5"/>
                  </a:lnTo>
                  <a:lnTo>
                    <a:pt x="11" y="4"/>
                  </a:lnTo>
                  <a:lnTo>
                    <a:pt x="11" y="2"/>
                  </a:lnTo>
                  <a:lnTo>
                    <a:pt x="13" y="2"/>
                  </a:lnTo>
                  <a:lnTo>
                    <a:pt x="14" y="0"/>
                  </a:lnTo>
                  <a:lnTo>
                    <a:pt x="14" y="2"/>
                  </a:lnTo>
                  <a:lnTo>
                    <a:pt x="16" y="2"/>
                  </a:lnTo>
                  <a:lnTo>
                    <a:pt x="16" y="4"/>
                  </a:lnTo>
                  <a:lnTo>
                    <a:pt x="17" y="5"/>
                  </a:lnTo>
                  <a:lnTo>
                    <a:pt x="16" y="7"/>
                  </a:lnTo>
                  <a:lnTo>
                    <a:pt x="16" y="10"/>
                  </a:lnTo>
                  <a:lnTo>
                    <a:pt x="14" y="13"/>
                  </a:lnTo>
                  <a:lnTo>
                    <a:pt x="14" y="15"/>
                  </a:lnTo>
                  <a:lnTo>
                    <a:pt x="16" y="13"/>
                  </a:lnTo>
                  <a:lnTo>
                    <a:pt x="17" y="12"/>
                  </a:lnTo>
                  <a:lnTo>
                    <a:pt x="21" y="10"/>
                  </a:lnTo>
                  <a:lnTo>
                    <a:pt x="22" y="8"/>
                  </a:lnTo>
                  <a:lnTo>
                    <a:pt x="24" y="8"/>
                  </a:lnTo>
                  <a:lnTo>
                    <a:pt x="24" y="7"/>
                  </a:lnTo>
                  <a:lnTo>
                    <a:pt x="25" y="8"/>
                  </a:lnTo>
                  <a:lnTo>
                    <a:pt x="27" y="8"/>
                  </a:lnTo>
                  <a:lnTo>
                    <a:pt x="27" y="10"/>
                  </a:lnTo>
                  <a:lnTo>
                    <a:pt x="27" y="10"/>
                  </a:lnTo>
                  <a:lnTo>
                    <a:pt x="27" y="12"/>
                  </a:lnTo>
                  <a:lnTo>
                    <a:pt x="25" y="13"/>
                  </a:lnTo>
                  <a:lnTo>
                    <a:pt x="24" y="15"/>
                  </a:lnTo>
                  <a:lnTo>
                    <a:pt x="21" y="15"/>
                  </a:lnTo>
                  <a:lnTo>
                    <a:pt x="17" y="16"/>
                  </a:lnTo>
                  <a:lnTo>
                    <a:pt x="16" y="16"/>
                  </a:lnTo>
                  <a:lnTo>
                    <a:pt x="17" y="18"/>
                  </a:lnTo>
                  <a:lnTo>
                    <a:pt x="21" y="18"/>
                  </a:lnTo>
                  <a:lnTo>
                    <a:pt x="24" y="20"/>
                  </a:lnTo>
                  <a:lnTo>
                    <a:pt x="25" y="21"/>
                  </a:lnTo>
                  <a:lnTo>
                    <a:pt x="27" y="21"/>
                  </a:lnTo>
                  <a:lnTo>
                    <a:pt x="27" y="23"/>
                  </a:lnTo>
                  <a:lnTo>
                    <a:pt x="27" y="24"/>
                  </a:lnTo>
                  <a:lnTo>
                    <a:pt x="27" y="24"/>
                  </a:lnTo>
                  <a:lnTo>
                    <a:pt x="25" y="26"/>
                  </a:lnTo>
                  <a:lnTo>
                    <a:pt x="24" y="26"/>
                  </a:lnTo>
                  <a:lnTo>
                    <a:pt x="24" y="26"/>
                  </a:lnTo>
                  <a:lnTo>
                    <a:pt x="22" y="26"/>
                  </a:lnTo>
                  <a:lnTo>
                    <a:pt x="21" y="24"/>
                  </a:lnTo>
                  <a:lnTo>
                    <a:pt x="19" y="21"/>
                  </a:lnTo>
                  <a:lnTo>
                    <a:pt x="16" y="20"/>
                  </a:lnTo>
                  <a:lnTo>
                    <a:pt x="14" y="18"/>
                  </a:lnTo>
                  <a:lnTo>
                    <a:pt x="14" y="21"/>
                  </a:lnTo>
                  <a:lnTo>
                    <a:pt x="16" y="23"/>
                  </a:lnTo>
                  <a:lnTo>
                    <a:pt x="16" y="26"/>
                  </a:lnTo>
                  <a:lnTo>
                    <a:pt x="17" y="29"/>
                  </a:lnTo>
                  <a:lnTo>
                    <a:pt x="16" y="31"/>
                  </a:lnTo>
                  <a:lnTo>
                    <a:pt x="16" y="31"/>
                  </a:lnTo>
                  <a:lnTo>
                    <a:pt x="14" y="32"/>
                  </a:lnTo>
                  <a:lnTo>
                    <a:pt x="14" y="32"/>
                  </a:lnTo>
                  <a:lnTo>
                    <a:pt x="13" y="32"/>
                  </a:lnTo>
                  <a:lnTo>
                    <a:pt x="11" y="31"/>
                  </a:lnTo>
                  <a:lnTo>
                    <a:pt x="11" y="31"/>
                  </a:lnTo>
                  <a:lnTo>
                    <a:pt x="11" y="29"/>
                  </a:lnTo>
                  <a:lnTo>
                    <a:pt x="11" y="28"/>
                  </a:lnTo>
                  <a:lnTo>
                    <a:pt x="11" y="24"/>
                  </a:lnTo>
                  <a:lnTo>
                    <a:pt x="13" y="23"/>
                  </a:lnTo>
                  <a:lnTo>
                    <a:pt x="13" y="21"/>
                  </a:lnTo>
                  <a:lnTo>
                    <a:pt x="13" y="20"/>
                  </a:lnTo>
                  <a:lnTo>
                    <a:pt x="13" y="18"/>
                  </a:lnTo>
                  <a:lnTo>
                    <a:pt x="11" y="20"/>
                  </a:lnTo>
                  <a:lnTo>
                    <a:pt x="9" y="21"/>
                  </a:lnTo>
                  <a:lnTo>
                    <a:pt x="6" y="24"/>
                  </a:lnTo>
                  <a:lnTo>
                    <a:pt x="5" y="26"/>
                  </a:lnTo>
                  <a:lnTo>
                    <a:pt x="5" y="26"/>
                  </a:lnTo>
                  <a:lnTo>
                    <a:pt x="3" y="26"/>
                  </a:lnTo>
                  <a:lnTo>
                    <a:pt x="1" y="26"/>
                  </a:lnTo>
                  <a:lnTo>
                    <a:pt x="1" y="24"/>
                  </a:lnTo>
                  <a:lnTo>
                    <a:pt x="0" y="24"/>
                  </a:lnTo>
                  <a:lnTo>
                    <a:pt x="0" y="23"/>
                  </a:lnTo>
                  <a:lnTo>
                    <a:pt x="0" y="23"/>
                  </a:lnTo>
                  <a:lnTo>
                    <a:pt x="1" y="21"/>
                  </a:lnTo>
                  <a:lnTo>
                    <a:pt x="1" y="20"/>
                  </a:lnTo>
                  <a:lnTo>
                    <a:pt x="3" y="20"/>
                  </a:lnTo>
                  <a:lnTo>
                    <a:pt x="5" y="20"/>
                  </a:lnTo>
                  <a:lnTo>
                    <a:pt x="8" y="18"/>
                  </a:lnTo>
                  <a:lnTo>
                    <a:pt x="9" y="18"/>
                  </a:lnTo>
                  <a:lnTo>
                    <a:pt x="13" y="16"/>
                  </a:lnTo>
                  <a:lnTo>
                    <a:pt x="9" y="16"/>
                  </a:lnTo>
                  <a:lnTo>
                    <a:pt x="8" y="15"/>
                  </a:lnTo>
                  <a:lnTo>
                    <a:pt x="3" y="15"/>
                  </a:lnTo>
                  <a:lnTo>
                    <a:pt x="1" y="13"/>
                  </a:lnTo>
                  <a:lnTo>
                    <a:pt x="0" y="12"/>
                  </a:lnTo>
                  <a:lnTo>
                    <a:pt x="0" y="10"/>
                  </a:lnTo>
                  <a:lnTo>
                    <a:pt x="0" y="10"/>
                  </a:lnTo>
                  <a:lnTo>
                    <a:pt x="1" y="8"/>
                  </a:lnTo>
                  <a:lnTo>
                    <a:pt x="1" y="8"/>
                  </a:lnTo>
                  <a:lnTo>
                    <a:pt x="3" y="7"/>
                  </a:lnTo>
                  <a:lnTo>
                    <a:pt x="5" y="8"/>
                  </a:lnTo>
                  <a:lnTo>
                    <a:pt x="5" y="8"/>
                  </a:lnTo>
                  <a:lnTo>
                    <a:pt x="6" y="10"/>
                  </a:lnTo>
                  <a:lnTo>
                    <a:pt x="9" y="12"/>
                  </a:lnTo>
                  <a:lnTo>
                    <a:pt x="11" y="13"/>
                  </a:lnTo>
                  <a:lnTo>
                    <a:pt x="13" y="15"/>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2" name="Freeform 90"/>
            <p:cNvSpPr>
              <a:spLocks noChangeArrowheads="1"/>
            </p:cNvSpPr>
            <p:nvPr/>
          </p:nvSpPr>
          <p:spPr bwMode="auto">
            <a:xfrm>
              <a:off x="4944" y="2958"/>
              <a:ext cx="58" cy="56"/>
            </a:xfrm>
            <a:custGeom>
              <a:avLst/>
              <a:gdLst/>
              <a:ahLst/>
              <a:cxnLst>
                <a:cxn ang="0">
                  <a:pos x="53" y="0"/>
                </a:cxn>
                <a:cxn ang="0">
                  <a:pos x="53" y="8"/>
                </a:cxn>
                <a:cxn ang="0">
                  <a:pos x="42" y="8"/>
                </a:cxn>
                <a:cxn ang="0">
                  <a:pos x="40" y="20"/>
                </a:cxn>
                <a:cxn ang="0">
                  <a:pos x="40" y="32"/>
                </a:cxn>
                <a:cxn ang="0">
                  <a:pos x="40" y="36"/>
                </a:cxn>
                <a:cxn ang="0">
                  <a:pos x="42" y="40"/>
                </a:cxn>
                <a:cxn ang="0">
                  <a:pos x="43" y="41"/>
                </a:cxn>
                <a:cxn ang="0">
                  <a:pos x="46" y="41"/>
                </a:cxn>
                <a:cxn ang="0">
                  <a:pos x="48" y="41"/>
                </a:cxn>
                <a:cxn ang="0">
                  <a:pos x="50" y="40"/>
                </a:cxn>
                <a:cxn ang="0">
                  <a:pos x="50" y="38"/>
                </a:cxn>
                <a:cxn ang="0">
                  <a:pos x="51" y="35"/>
                </a:cxn>
                <a:cxn ang="0">
                  <a:pos x="53" y="35"/>
                </a:cxn>
                <a:cxn ang="0">
                  <a:pos x="53" y="40"/>
                </a:cxn>
                <a:cxn ang="0">
                  <a:pos x="51" y="44"/>
                </a:cxn>
                <a:cxn ang="0">
                  <a:pos x="50" y="46"/>
                </a:cxn>
                <a:cxn ang="0">
                  <a:pos x="46" y="49"/>
                </a:cxn>
                <a:cxn ang="0">
                  <a:pos x="43" y="51"/>
                </a:cxn>
                <a:cxn ang="0">
                  <a:pos x="38" y="49"/>
                </a:cxn>
                <a:cxn ang="0">
                  <a:pos x="37" y="46"/>
                </a:cxn>
                <a:cxn ang="0">
                  <a:pos x="35" y="43"/>
                </a:cxn>
                <a:cxn ang="0">
                  <a:pos x="34" y="40"/>
                </a:cxn>
                <a:cxn ang="0">
                  <a:pos x="34" y="33"/>
                </a:cxn>
                <a:cxn ang="0">
                  <a:pos x="34" y="27"/>
                </a:cxn>
                <a:cxn ang="0">
                  <a:pos x="34" y="19"/>
                </a:cxn>
                <a:cxn ang="0">
                  <a:pos x="35" y="8"/>
                </a:cxn>
                <a:cxn ang="0">
                  <a:pos x="23" y="8"/>
                </a:cxn>
                <a:cxn ang="0">
                  <a:pos x="21" y="30"/>
                </a:cxn>
                <a:cxn ang="0">
                  <a:pos x="18" y="43"/>
                </a:cxn>
                <a:cxn ang="0">
                  <a:pos x="16" y="48"/>
                </a:cxn>
                <a:cxn ang="0">
                  <a:pos x="15" y="49"/>
                </a:cxn>
                <a:cxn ang="0">
                  <a:pos x="11" y="51"/>
                </a:cxn>
                <a:cxn ang="0">
                  <a:pos x="10" y="51"/>
                </a:cxn>
                <a:cxn ang="0">
                  <a:pos x="8" y="49"/>
                </a:cxn>
                <a:cxn ang="0">
                  <a:pos x="8" y="48"/>
                </a:cxn>
                <a:cxn ang="0">
                  <a:pos x="8" y="46"/>
                </a:cxn>
                <a:cxn ang="0">
                  <a:pos x="8" y="44"/>
                </a:cxn>
                <a:cxn ang="0">
                  <a:pos x="8" y="43"/>
                </a:cxn>
                <a:cxn ang="0">
                  <a:pos x="8" y="41"/>
                </a:cxn>
                <a:cxn ang="0">
                  <a:pos x="10" y="40"/>
                </a:cxn>
                <a:cxn ang="0">
                  <a:pos x="13" y="35"/>
                </a:cxn>
                <a:cxn ang="0">
                  <a:pos x="15" y="30"/>
                </a:cxn>
                <a:cxn ang="0">
                  <a:pos x="16" y="24"/>
                </a:cxn>
                <a:cxn ang="0">
                  <a:pos x="18" y="17"/>
                </a:cxn>
                <a:cxn ang="0">
                  <a:pos x="18" y="8"/>
                </a:cxn>
                <a:cxn ang="0">
                  <a:pos x="15" y="8"/>
                </a:cxn>
                <a:cxn ang="0">
                  <a:pos x="11" y="9"/>
                </a:cxn>
                <a:cxn ang="0">
                  <a:pos x="8" y="9"/>
                </a:cxn>
                <a:cxn ang="0">
                  <a:pos x="7" y="13"/>
                </a:cxn>
                <a:cxn ang="0">
                  <a:pos x="3" y="16"/>
                </a:cxn>
                <a:cxn ang="0">
                  <a:pos x="0" y="16"/>
                </a:cxn>
                <a:cxn ang="0">
                  <a:pos x="3" y="9"/>
                </a:cxn>
                <a:cxn ang="0">
                  <a:pos x="5" y="5"/>
                </a:cxn>
                <a:cxn ang="0">
                  <a:pos x="8" y="3"/>
                </a:cxn>
                <a:cxn ang="0">
                  <a:pos x="11" y="0"/>
                </a:cxn>
                <a:cxn ang="0">
                  <a:pos x="16" y="0"/>
                </a:cxn>
                <a:cxn ang="0">
                  <a:pos x="53" y="0"/>
                </a:cxn>
              </a:cxnLst>
              <a:rect l="0" t="0" r="r" b="b"/>
              <a:pathLst>
                <a:path w="53" h="51">
                  <a:moveTo>
                    <a:pt x="53" y="0"/>
                  </a:moveTo>
                  <a:lnTo>
                    <a:pt x="53" y="8"/>
                  </a:lnTo>
                  <a:lnTo>
                    <a:pt x="42" y="8"/>
                  </a:lnTo>
                  <a:lnTo>
                    <a:pt x="40" y="20"/>
                  </a:lnTo>
                  <a:lnTo>
                    <a:pt x="40" y="32"/>
                  </a:lnTo>
                  <a:lnTo>
                    <a:pt x="40" y="36"/>
                  </a:lnTo>
                  <a:lnTo>
                    <a:pt x="42" y="40"/>
                  </a:lnTo>
                  <a:lnTo>
                    <a:pt x="43" y="41"/>
                  </a:lnTo>
                  <a:lnTo>
                    <a:pt x="46" y="41"/>
                  </a:lnTo>
                  <a:lnTo>
                    <a:pt x="48" y="41"/>
                  </a:lnTo>
                  <a:lnTo>
                    <a:pt x="50" y="40"/>
                  </a:lnTo>
                  <a:lnTo>
                    <a:pt x="50" y="38"/>
                  </a:lnTo>
                  <a:lnTo>
                    <a:pt x="51" y="35"/>
                  </a:lnTo>
                  <a:lnTo>
                    <a:pt x="53" y="35"/>
                  </a:lnTo>
                  <a:lnTo>
                    <a:pt x="53" y="40"/>
                  </a:lnTo>
                  <a:lnTo>
                    <a:pt x="51" y="44"/>
                  </a:lnTo>
                  <a:lnTo>
                    <a:pt x="50" y="46"/>
                  </a:lnTo>
                  <a:lnTo>
                    <a:pt x="46" y="49"/>
                  </a:lnTo>
                  <a:lnTo>
                    <a:pt x="43" y="51"/>
                  </a:lnTo>
                  <a:lnTo>
                    <a:pt x="38" y="49"/>
                  </a:lnTo>
                  <a:lnTo>
                    <a:pt x="37" y="46"/>
                  </a:lnTo>
                  <a:lnTo>
                    <a:pt x="35" y="43"/>
                  </a:lnTo>
                  <a:lnTo>
                    <a:pt x="34" y="40"/>
                  </a:lnTo>
                  <a:lnTo>
                    <a:pt x="34" y="33"/>
                  </a:lnTo>
                  <a:lnTo>
                    <a:pt x="34" y="27"/>
                  </a:lnTo>
                  <a:lnTo>
                    <a:pt x="34" y="19"/>
                  </a:lnTo>
                  <a:lnTo>
                    <a:pt x="35" y="8"/>
                  </a:lnTo>
                  <a:lnTo>
                    <a:pt x="23" y="8"/>
                  </a:lnTo>
                  <a:lnTo>
                    <a:pt x="21" y="30"/>
                  </a:lnTo>
                  <a:lnTo>
                    <a:pt x="18" y="43"/>
                  </a:lnTo>
                  <a:lnTo>
                    <a:pt x="16" y="48"/>
                  </a:lnTo>
                  <a:lnTo>
                    <a:pt x="15" y="49"/>
                  </a:lnTo>
                  <a:lnTo>
                    <a:pt x="11" y="51"/>
                  </a:lnTo>
                  <a:lnTo>
                    <a:pt x="10" y="51"/>
                  </a:lnTo>
                  <a:lnTo>
                    <a:pt x="8" y="49"/>
                  </a:lnTo>
                  <a:lnTo>
                    <a:pt x="8" y="48"/>
                  </a:lnTo>
                  <a:lnTo>
                    <a:pt x="8" y="46"/>
                  </a:lnTo>
                  <a:lnTo>
                    <a:pt x="8" y="44"/>
                  </a:lnTo>
                  <a:lnTo>
                    <a:pt x="8" y="43"/>
                  </a:lnTo>
                  <a:lnTo>
                    <a:pt x="8" y="41"/>
                  </a:lnTo>
                  <a:lnTo>
                    <a:pt x="10" y="40"/>
                  </a:lnTo>
                  <a:lnTo>
                    <a:pt x="13" y="35"/>
                  </a:lnTo>
                  <a:lnTo>
                    <a:pt x="15" y="30"/>
                  </a:lnTo>
                  <a:lnTo>
                    <a:pt x="16" y="24"/>
                  </a:lnTo>
                  <a:lnTo>
                    <a:pt x="18" y="17"/>
                  </a:lnTo>
                  <a:lnTo>
                    <a:pt x="18" y="8"/>
                  </a:lnTo>
                  <a:lnTo>
                    <a:pt x="15" y="8"/>
                  </a:lnTo>
                  <a:lnTo>
                    <a:pt x="11" y="9"/>
                  </a:lnTo>
                  <a:lnTo>
                    <a:pt x="8" y="9"/>
                  </a:lnTo>
                  <a:lnTo>
                    <a:pt x="7" y="13"/>
                  </a:lnTo>
                  <a:lnTo>
                    <a:pt x="3" y="16"/>
                  </a:lnTo>
                  <a:lnTo>
                    <a:pt x="0" y="16"/>
                  </a:lnTo>
                  <a:lnTo>
                    <a:pt x="3" y="9"/>
                  </a:lnTo>
                  <a:lnTo>
                    <a:pt x="5" y="5"/>
                  </a:lnTo>
                  <a:lnTo>
                    <a:pt x="8" y="3"/>
                  </a:lnTo>
                  <a:lnTo>
                    <a:pt x="11" y="0"/>
                  </a:lnTo>
                  <a:lnTo>
                    <a:pt x="16" y="0"/>
                  </a:lnTo>
                  <a:lnTo>
                    <a:pt x="53"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3" name="Freeform 91"/>
            <p:cNvSpPr>
              <a:spLocks noChangeArrowheads="1"/>
            </p:cNvSpPr>
            <p:nvPr/>
          </p:nvSpPr>
          <p:spPr bwMode="auto">
            <a:xfrm>
              <a:off x="4691" y="3066"/>
              <a:ext cx="53" cy="85"/>
            </a:xfrm>
            <a:custGeom>
              <a:avLst/>
              <a:gdLst/>
              <a:ahLst/>
              <a:cxnLst>
                <a:cxn ang="0">
                  <a:pos x="0" y="40"/>
                </a:cxn>
                <a:cxn ang="0">
                  <a:pos x="2" y="21"/>
                </a:cxn>
                <a:cxn ang="0">
                  <a:pos x="8" y="8"/>
                </a:cxn>
                <a:cxn ang="0">
                  <a:pos x="13" y="4"/>
                </a:cxn>
                <a:cxn ang="0">
                  <a:pos x="19" y="0"/>
                </a:cxn>
                <a:cxn ang="0">
                  <a:pos x="24" y="0"/>
                </a:cxn>
                <a:cxn ang="0">
                  <a:pos x="30" y="0"/>
                </a:cxn>
                <a:cxn ang="0">
                  <a:pos x="35" y="4"/>
                </a:cxn>
                <a:cxn ang="0">
                  <a:pos x="38" y="8"/>
                </a:cxn>
                <a:cxn ang="0">
                  <a:pos x="46" y="21"/>
                </a:cxn>
                <a:cxn ang="0">
                  <a:pos x="48" y="39"/>
                </a:cxn>
                <a:cxn ang="0">
                  <a:pos x="46" y="55"/>
                </a:cxn>
                <a:cxn ang="0">
                  <a:pos x="40" y="67"/>
                </a:cxn>
                <a:cxn ang="0">
                  <a:pos x="35" y="72"/>
                </a:cxn>
                <a:cxn ang="0">
                  <a:pos x="29" y="75"/>
                </a:cxn>
                <a:cxn ang="0">
                  <a:pos x="24" y="77"/>
                </a:cxn>
                <a:cxn ang="0">
                  <a:pos x="19" y="75"/>
                </a:cxn>
                <a:cxn ang="0">
                  <a:pos x="15" y="74"/>
                </a:cxn>
                <a:cxn ang="0">
                  <a:pos x="11" y="71"/>
                </a:cxn>
                <a:cxn ang="0">
                  <a:pos x="8" y="67"/>
                </a:cxn>
                <a:cxn ang="0">
                  <a:pos x="5" y="63"/>
                </a:cxn>
                <a:cxn ang="0">
                  <a:pos x="3" y="58"/>
                </a:cxn>
                <a:cxn ang="0">
                  <a:pos x="2" y="50"/>
                </a:cxn>
                <a:cxn ang="0">
                  <a:pos x="0" y="40"/>
                </a:cxn>
                <a:cxn ang="0">
                  <a:pos x="38" y="37"/>
                </a:cxn>
                <a:cxn ang="0">
                  <a:pos x="37" y="28"/>
                </a:cxn>
                <a:cxn ang="0">
                  <a:pos x="37" y="21"/>
                </a:cxn>
                <a:cxn ang="0">
                  <a:pos x="35" y="15"/>
                </a:cxn>
                <a:cxn ang="0">
                  <a:pos x="32" y="8"/>
                </a:cxn>
                <a:cxn ang="0">
                  <a:pos x="29" y="5"/>
                </a:cxn>
                <a:cxn ang="0">
                  <a:pos x="27" y="4"/>
                </a:cxn>
                <a:cxn ang="0">
                  <a:pos x="24" y="4"/>
                </a:cxn>
                <a:cxn ang="0">
                  <a:pos x="21" y="4"/>
                </a:cxn>
                <a:cxn ang="0">
                  <a:pos x="18" y="5"/>
                </a:cxn>
                <a:cxn ang="0">
                  <a:pos x="15" y="10"/>
                </a:cxn>
                <a:cxn ang="0">
                  <a:pos x="13" y="15"/>
                </a:cxn>
                <a:cxn ang="0">
                  <a:pos x="11" y="21"/>
                </a:cxn>
                <a:cxn ang="0">
                  <a:pos x="11" y="28"/>
                </a:cxn>
                <a:cxn ang="0">
                  <a:pos x="11" y="37"/>
                </a:cxn>
                <a:cxn ang="0">
                  <a:pos x="38" y="37"/>
                </a:cxn>
                <a:cxn ang="0">
                  <a:pos x="11" y="40"/>
                </a:cxn>
                <a:cxn ang="0">
                  <a:pos x="11" y="50"/>
                </a:cxn>
                <a:cxn ang="0">
                  <a:pos x="11" y="58"/>
                </a:cxn>
                <a:cxn ang="0">
                  <a:pos x="13" y="63"/>
                </a:cxn>
                <a:cxn ang="0">
                  <a:pos x="15" y="67"/>
                </a:cxn>
                <a:cxn ang="0">
                  <a:pos x="16" y="69"/>
                </a:cxn>
                <a:cxn ang="0">
                  <a:pos x="19" y="71"/>
                </a:cxn>
                <a:cxn ang="0">
                  <a:pos x="22" y="72"/>
                </a:cxn>
                <a:cxn ang="0">
                  <a:pos x="24" y="74"/>
                </a:cxn>
                <a:cxn ang="0">
                  <a:pos x="27" y="72"/>
                </a:cxn>
                <a:cxn ang="0">
                  <a:pos x="30" y="71"/>
                </a:cxn>
                <a:cxn ang="0">
                  <a:pos x="34" y="66"/>
                </a:cxn>
                <a:cxn ang="0">
                  <a:pos x="35" y="59"/>
                </a:cxn>
                <a:cxn ang="0">
                  <a:pos x="37" y="55"/>
                </a:cxn>
                <a:cxn ang="0">
                  <a:pos x="37" y="48"/>
                </a:cxn>
                <a:cxn ang="0">
                  <a:pos x="38" y="40"/>
                </a:cxn>
                <a:cxn ang="0">
                  <a:pos x="11" y="40"/>
                </a:cxn>
              </a:cxnLst>
              <a:rect l="0" t="0" r="r" b="b"/>
              <a:pathLst>
                <a:path w="48" h="77">
                  <a:moveTo>
                    <a:pt x="0" y="40"/>
                  </a:moveTo>
                  <a:lnTo>
                    <a:pt x="2" y="21"/>
                  </a:lnTo>
                  <a:lnTo>
                    <a:pt x="8" y="8"/>
                  </a:lnTo>
                  <a:lnTo>
                    <a:pt x="13" y="4"/>
                  </a:lnTo>
                  <a:lnTo>
                    <a:pt x="19" y="0"/>
                  </a:lnTo>
                  <a:lnTo>
                    <a:pt x="24" y="0"/>
                  </a:lnTo>
                  <a:lnTo>
                    <a:pt x="30" y="0"/>
                  </a:lnTo>
                  <a:lnTo>
                    <a:pt x="35" y="4"/>
                  </a:lnTo>
                  <a:lnTo>
                    <a:pt x="38" y="8"/>
                  </a:lnTo>
                  <a:lnTo>
                    <a:pt x="46" y="21"/>
                  </a:lnTo>
                  <a:lnTo>
                    <a:pt x="48" y="39"/>
                  </a:lnTo>
                  <a:lnTo>
                    <a:pt x="46" y="55"/>
                  </a:lnTo>
                  <a:lnTo>
                    <a:pt x="40" y="67"/>
                  </a:lnTo>
                  <a:lnTo>
                    <a:pt x="35" y="72"/>
                  </a:lnTo>
                  <a:lnTo>
                    <a:pt x="29" y="75"/>
                  </a:lnTo>
                  <a:lnTo>
                    <a:pt x="24" y="77"/>
                  </a:lnTo>
                  <a:lnTo>
                    <a:pt x="19" y="75"/>
                  </a:lnTo>
                  <a:lnTo>
                    <a:pt x="15" y="74"/>
                  </a:lnTo>
                  <a:lnTo>
                    <a:pt x="11" y="71"/>
                  </a:lnTo>
                  <a:lnTo>
                    <a:pt x="8" y="67"/>
                  </a:lnTo>
                  <a:lnTo>
                    <a:pt x="5" y="63"/>
                  </a:lnTo>
                  <a:lnTo>
                    <a:pt x="3" y="58"/>
                  </a:lnTo>
                  <a:lnTo>
                    <a:pt x="2" y="50"/>
                  </a:lnTo>
                  <a:lnTo>
                    <a:pt x="0" y="40"/>
                  </a:lnTo>
                  <a:close/>
                  <a:moveTo>
                    <a:pt x="38" y="37"/>
                  </a:moveTo>
                  <a:lnTo>
                    <a:pt x="37" y="28"/>
                  </a:lnTo>
                  <a:lnTo>
                    <a:pt x="37" y="21"/>
                  </a:lnTo>
                  <a:lnTo>
                    <a:pt x="35" y="15"/>
                  </a:lnTo>
                  <a:lnTo>
                    <a:pt x="32" y="8"/>
                  </a:lnTo>
                  <a:lnTo>
                    <a:pt x="29" y="5"/>
                  </a:lnTo>
                  <a:lnTo>
                    <a:pt x="27" y="4"/>
                  </a:lnTo>
                  <a:lnTo>
                    <a:pt x="24" y="4"/>
                  </a:lnTo>
                  <a:lnTo>
                    <a:pt x="21" y="4"/>
                  </a:lnTo>
                  <a:lnTo>
                    <a:pt x="18" y="5"/>
                  </a:lnTo>
                  <a:lnTo>
                    <a:pt x="15" y="10"/>
                  </a:lnTo>
                  <a:lnTo>
                    <a:pt x="13" y="15"/>
                  </a:lnTo>
                  <a:lnTo>
                    <a:pt x="11" y="21"/>
                  </a:lnTo>
                  <a:lnTo>
                    <a:pt x="11" y="28"/>
                  </a:lnTo>
                  <a:lnTo>
                    <a:pt x="11" y="37"/>
                  </a:lnTo>
                  <a:lnTo>
                    <a:pt x="38" y="37"/>
                  </a:lnTo>
                  <a:close/>
                  <a:moveTo>
                    <a:pt x="11" y="40"/>
                  </a:moveTo>
                  <a:lnTo>
                    <a:pt x="11" y="50"/>
                  </a:lnTo>
                  <a:lnTo>
                    <a:pt x="11" y="58"/>
                  </a:lnTo>
                  <a:lnTo>
                    <a:pt x="13" y="63"/>
                  </a:lnTo>
                  <a:lnTo>
                    <a:pt x="15" y="67"/>
                  </a:lnTo>
                  <a:lnTo>
                    <a:pt x="16" y="69"/>
                  </a:lnTo>
                  <a:lnTo>
                    <a:pt x="19" y="71"/>
                  </a:lnTo>
                  <a:lnTo>
                    <a:pt x="22" y="72"/>
                  </a:lnTo>
                  <a:lnTo>
                    <a:pt x="24" y="74"/>
                  </a:lnTo>
                  <a:lnTo>
                    <a:pt x="27" y="72"/>
                  </a:lnTo>
                  <a:lnTo>
                    <a:pt x="30" y="71"/>
                  </a:lnTo>
                  <a:lnTo>
                    <a:pt x="34" y="66"/>
                  </a:lnTo>
                  <a:lnTo>
                    <a:pt x="35" y="59"/>
                  </a:lnTo>
                  <a:lnTo>
                    <a:pt x="37" y="55"/>
                  </a:lnTo>
                  <a:lnTo>
                    <a:pt x="37" y="48"/>
                  </a:lnTo>
                  <a:lnTo>
                    <a:pt x="38" y="40"/>
                  </a:lnTo>
                  <a:lnTo>
                    <a:pt x="11" y="4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4" name="Freeform 92"/>
            <p:cNvSpPr>
              <a:spLocks noChangeArrowheads="1"/>
            </p:cNvSpPr>
            <p:nvPr/>
          </p:nvSpPr>
          <p:spPr bwMode="auto">
            <a:xfrm>
              <a:off x="4756" y="3030"/>
              <a:ext cx="30" cy="35"/>
            </a:xfrm>
            <a:custGeom>
              <a:avLst/>
              <a:gdLst/>
              <a:ahLst/>
              <a:cxnLst>
                <a:cxn ang="0">
                  <a:pos x="13" y="13"/>
                </a:cxn>
                <a:cxn ang="0">
                  <a:pos x="11" y="6"/>
                </a:cxn>
                <a:cxn ang="0">
                  <a:pos x="11" y="3"/>
                </a:cxn>
                <a:cxn ang="0">
                  <a:pos x="13" y="2"/>
                </a:cxn>
                <a:cxn ang="0">
                  <a:pos x="14" y="2"/>
                </a:cxn>
                <a:cxn ang="0">
                  <a:pos x="16" y="3"/>
                </a:cxn>
                <a:cxn ang="0">
                  <a:pos x="16" y="6"/>
                </a:cxn>
                <a:cxn ang="0">
                  <a:pos x="14" y="13"/>
                </a:cxn>
                <a:cxn ang="0">
                  <a:pos x="16" y="13"/>
                </a:cxn>
                <a:cxn ang="0">
                  <a:pos x="21" y="10"/>
                </a:cxn>
                <a:cxn ang="0">
                  <a:pos x="22" y="8"/>
                </a:cxn>
                <a:cxn ang="0">
                  <a:pos x="26" y="8"/>
                </a:cxn>
                <a:cxn ang="0">
                  <a:pos x="27" y="10"/>
                </a:cxn>
                <a:cxn ang="0">
                  <a:pos x="27" y="11"/>
                </a:cxn>
                <a:cxn ang="0">
                  <a:pos x="24" y="14"/>
                </a:cxn>
                <a:cxn ang="0">
                  <a:pos x="18" y="16"/>
                </a:cxn>
                <a:cxn ang="0">
                  <a:pos x="18" y="18"/>
                </a:cxn>
                <a:cxn ang="0">
                  <a:pos x="24" y="19"/>
                </a:cxn>
                <a:cxn ang="0">
                  <a:pos x="27" y="21"/>
                </a:cxn>
                <a:cxn ang="0">
                  <a:pos x="27" y="24"/>
                </a:cxn>
                <a:cxn ang="0">
                  <a:pos x="26" y="26"/>
                </a:cxn>
                <a:cxn ang="0">
                  <a:pos x="22" y="26"/>
                </a:cxn>
                <a:cxn ang="0">
                  <a:pos x="21" y="24"/>
                </a:cxn>
                <a:cxn ang="0">
                  <a:pos x="16" y="19"/>
                </a:cxn>
                <a:cxn ang="0">
                  <a:pos x="14" y="21"/>
                </a:cxn>
                <a:cxn ang="0">
                  <a:pos x="16" y="26"/>
                </a:cxn>
                <a:cxn ang="0">
                  <a:pos x="16" y="30"/>
                </a:cxn>
                <a:cxn ang="0">
                  <a:pos x="14" y="32"/>
                </a:cxn>
                <a:cxn ang="0">
                  <a:pos x="13" y="32"/>
                </a:cxn>
                <a:cxn ang="0">
                  <a:pos x="11" y="30"/>
                </a:cxn>
                <a:cxn ang="0">
                  <a:pos x="11" y="27"/>
                </a:cxn>
                <a:cxn ang="0">
                  <a:pos x="11" y="22"/>
                </a:cxn>
                <a:cxn ang="0">
                  <a:pos x="13" y="19"/>
                </a:cxn>
                <a:cxn ang="0">
                  <a:pos x="11" y="19"/>
                </a:cxn>
                <a:cxn ang="0">
                  <a:pos x="6" y="24"/>
                </a:cxn>
                <a:cxn ang="0">
                  <a:pos x="3" y="26"/>
                </a:cxn>
                <a:cxn ang="0">
                  <a:pos x="2" y="26"/>
                </a:cxn>
                <a:cxn ang="0">
                  <a:pos x="0" y="24"/>
                </a:cxn>
                <a:cxn ang="0">
                  <a:pos x="0" y="22"/>
                </a:cxn>
                <a:cxn ang="0">
                  <a:pos x="2" y="19"/>
                </a:cxn>
                <a:cxn ang="0">
                  <a:pos x="5" y="19"/>
                </a:cxn>
                <a:cxn ang="0">
                  <a:pos x="10" y="18"/>
                </a:cxn>
                <a:cxn ang="0">
                  <a:pos x="10" y="16"/>
                </a:cxn>
                <a:cxn ang="0">
                  <a:pos x="3" y="14"/>
                </a:cxn>
                <a:cxn ang="0">
                  <a:pos x="0" y="11"/>
                </a:cxn>
                <a:cxn ang="0">
                  <a:pos x="0" y="10"/>
                </a:cxn>
                <a:cxn ang="0">
                  <a:pos x="2" y="8"/>
                </a:cxn>
                <a:cxn ang="0">
                  <a:pos x="3" y="8"/>
                </a:cxn>
                <a:cxn ang="0">
                  <a:pos x="6" y="10"/>
                </a:cxn>
                <a:cxn ang="0">
                  <a:pos x="11" y="13"/>
                </a:cxn>
              </a:cxnLst>
              <a:rect l="0" t="0" r="r" b="b"/>
              <a:pathLst>
                <a:path w="27" h="32">
                  <a:moveTo>
                    <a:pt x="13" y="14"/>
                  </a:moveTo>
                  <a:lnTo>
                    <a:pt x="13" y="13"/>
                  </a:lnTo>
                  <a:lnTo>
                    <a:pt x="11" y="10"/>
                  </a:lnTo>
                  <a:lnTo>
                    <a:pt x="11" y="6"/>
                  </a:lnTo>
                  <a:lnTo>
                    <a:pt x="11" y="5"/>
                  </a:lnTo>
                  <a:lnTo>
                    <a:pt x="11" y="3"/>
                  </a:lnTo>
                  <a:lnTo>
                    <a:pt x="11" y="2"/>
                  </a:lnTo>
                  <a:lnTo>
                    <a:pt x="13" y="2"/>
                  </a:lnTo>
                  <a:lnTo>
                    <a:pt x="14" y="0"/>
                  </a:lnTo>
                  <a:lnTo>
                    <a:pt x="14" y="2"/>
                  </a:lnTo>
                  <a:lnTo>
                    <a:pt x="16" y="2"/>
                  </a:lnTo>
                  <a:lnTo>
                    <a:pt x="16" y="3"/>
                  </a:lnTo>
                  <a:lnTo>
                    <a:pt x="16" y="5"/>
                  </a:lnTo>
                  <a:lnTo>
                    <a:pt x="16" y="6"/>
                  </a:lnTo>
                  <a:lnTo>
                    <a:pt x="16" y="10"/>
                  </a:lnTo>
                  <a:lnTo>
                    <a:pt x="14" y="13"/>
                  </a:lnTo>
                  <a:lnTo>
                    <a:pt x="14" y="14"/>
                  </a:lnTo>
                  <a:lnTo>
                    <a:pt x="16" y="13"/>
                  </a:lnTo>
                  <a:lnTo>
                    <a:pt x="18" y="11"/>
                  </a:lnTo>
                  <a:lnTo>
                    <a:pt x="21" y="10"/>
                  </a:lnTo>
                  <a:lnTo>
                    <a:pt x="22" y="8"/>
                  </a:lnTo>
                  <a:lnTo>
                    <a:pt x="22" y="8"/>
                  </a:lnTo>
                  <a:lnTo>
                    <a:pt x="24" y="6"/>
                  </a:lnTo>
                  <a:lnTo>
                    <a:pt x="26" y="8"/>
                  </a:lnTo>
                  <a:lnTo>
                    <a:pt x="26" y="8"/>
                  </a:lnTo>
                  <a:lnTo>
                    <a:pt x="27" y="10"/>
                  </a:lnTo>
                  <a:lnTo>
                    <a:pt x="27" y="10"/>
                  </a:lnTo>
                  <a:lnTo>
                    <a:pt x="27" y="11"/>
                  </a:lnTo>
                  <a:lnTo>
                    <a:pt x="26" y="13"/>
                  </a:lnTo>
                  <a:lnTo>
                    <a:pt x="24" y="14"/>
                  </a:lnTo>
                  <a:lnTo>
                    <a:pt x="19" y="14"/>
                  </a:lnTo>
                  <a:lnTo>
                    <a:pt x="18" y="16"/>
                  </a:lnTo>
                  <a:lnTo>
                    <a:pt x="14" y="16"/>
                  </a:lnTo>
                  <a:lnTo>
                    <a:pt x="18" y="18"/>
                  </a:lnTo>
                  <a:lnTo>
                    <a:pt x="19" y="18"/>
                  </a:lnTo>
                  <a:lnTo>
                    <a:pt x="24" y="19"/>
                  </a:lnTo>
                  <a:lnTo>
                    <a:pt x="26" y="21"/>
                  </a:lnTo>
                  <a:lnTo>
                    <a:pt x="27" y="21"/>
                  </a:lnTo>
                  <a:lnTo>
                    <a:pt x="27" y="22"/>
                  </a:lnTo>
                  <a:lnTo>
                    <a:pt x="27" y="24"/>
                  </a:lnTo>
                  <a:lnTo>
                    <a:pt x="26" y="24"/>
                  </a:lnTo>
                  <a:lnTo>
                    <a:pt x="26" y="26"/>
                  </a:lnTo>
                  <a:lnTo>
                    <a:pt x="24" y="26"/>
                  </a:lnTo>
                  <a:lnTo>
                    <a:pt x="22" y="26"/>
                  </a:lnTo>
                  <a:lnTo>
                    <a:pt x="22" y="26"/>
                  </a:lnTo>
                  <a:lnTo>
                    <a:pt x="21" y="24"/>
                  </a:lnTo>
                  <a:lnTo>
                    <a:pt x="18" y="21"/>
                  </a:lnTo>
                  <a:lnTo>
                    <a:pt x="16" y="19"/>
                  </a:lnTo>
                  <a:lnTo>
                    <a:pt x="14" y="18"/>
                  </a:lnTo>
                  <a:lnTo>
                    <a:pt x="14" y="21"/>
                  </a:lnTo>
                  <a:lnTo>
                    <a:pt x="14" y="22"/>
                  </a:lnTo>
                  <a:lnTo>
                    <a:pt x="16" y="26"/>
                  </a:lnTo>
                  <a:lnTo>
                    <a:pt x="16" y="29"/>
                  </a:lnTo>
                  <a:lnTo>
                    <a:pt x="16" y="30"/>
                  </a:lnTo>
                  <a:lnTo>
                    <a:pt x="16" y="30"/>
                  </a:lnTo>
                  <a:lnTo>
                    <a:pt x="14" y="32"/>
                  </a:lnTo>
                  <a:lnTo>
                    <a:pt x="14" y="32"/>
                  </a:lnTo>
                  <a:lnTo>
                    <a:pt x="13" y="32"/>
                  </a:lnTo>
                  <a:lnTo>
                    <a:pt x="11" y="30"/>
                  </a:lnTo>
                  <a:lnTo>
                    <a:pt x="11" y="30"/>
                  </a:lnTo>
                  <a:lnTo>
                    <a:pt x="11" y="29"/>
                  </a:lnTo>
                  <a:lnTo>
                    <a:pt x="11" y="27"/>
                  </a:lnTo>
                  <a:lnTo>
                    <a:pt x="11" y="24"/>
                  </a:lnTo>
                  <a:lnTo>
                    <a:pt x="11" y="22"/>
                  </a:lnTo>
                  <a:lnTo>
                    <a:pt x="13" y="21"/>
                  </a:lnTo>
                  <a:lnTo>
                    <a:pt x="13" y="19"/>
                  </a:lnTo>
                  <a:lnTo>
                    <a:pt x="13" y="18"/>
                  </a:lnTo>
                  <a:lnTo>
                    <a:pt x="11" y="19"/>
                  </a:lnTo>
                  <a:lnTo>
                    <a:pt x="10" y="21"/>
                  </a:lnTo>
                  <a:lnTo>
                    <a:pt x="6" y="24"/>
                  </a:lnTo>
                  <a:lnTo>
                    <a:pt x="5" y="26"/>
                  </a:lnTo>
                  <a:lnTo>
                    <a:pt x="3" y="26"/>
                  </a:lnTo>
                  <a:lnTo>
                    <a:pt x="3" y="26"/>
                  </a:lnTo>
                  <a:lnTo>
                    <a:pt x="2" y="26"/>
                  </a:lnTo>
                  <a:lnTo>
                    <a:pt x="0" y="24"/>
                  </a:lnTo>
                  <a:lnTo>
                    <a:pt x="0" y="24"/>
                  </a:lnTo>
                  <a:lnTo>
                    <a:pt x="0" y="22"/>
                  </a:lnTo>
                  <a:lnTo>
                    <a:pt x="0" y="22"/>
                  </a:lnTo>
                  <a:lnTo>
                    <a:pt x="0" y="21"/>
                  </a:lnTo>
                  <a:lnTo>
                    <a:pt x="2" y="19"/>
                  </a:lnTo>
                  <a:lnTo>
                    <a:pt x="3" y="19"/>
                  </a:lnTo>
                  <a:lnTo>
                    <a:pt x="5" y="19"/>
                  </a:lnTo>
                  <a:lnTo>
                    <a:pt x="8" y="18"/>
                  </a:lnTo>
                  <a:lnTo>
                    <a:pt x="10" y="18"/>
                  </a:lnTo>
                  <a:lnTo>
                    <a:pt x="11" y="16"/>
                  </a:lnTo>
                  <a:lnTo>
                    <a:pt x="10" y="16"/>
                  </a:lnTo>
                  <a:lnTo>
                    <a:pt x="6" y="14"/>
                  </a:lnTo>
                  <a:lnTo>
                    <a:pt x="3" y="14"/>
                  </a:lnTo>
                  <a:lnTo>
                    <a:pt x="2" y="13"/>
                  </a:lnTo>
                  <a:lnTo>
                    <a:pt x="0" y="11"/>
                  </a:lnTo>
                  <a:lnTo>
                    <a:pt x="0" y="10"/>
                  </a:lnTo>
                  <a:lnTo>
                    <a:pt x="0" y="10"/>
                  </a:lnTo>
                  <a:lnTo>
                    <a:pt x="0" y="8"/>
                  </a:lnTo>
                  <a:lnTo>
                    <a:pt x="2" y="8"/>
                  </a:lnTo>
                  <a:lnTo>
                    <a:pt x="3" y="6"/>
                  </a:lnTo>
                  <a:lnTo>
                    <a:pt x="3" y="8"/>
                  </a:lnTo>
                  <a:lnTo>
                    <a:pt x="5" y="8"/>
                  </a:lnTo>
                  <a:lnTo>
                    <a:pt x="6" y="10"/>
                  </a:lnTo>
                  <a:lnTo>
                    <a:pt x="8" y="11"/>
                  </a:lnTo>
                  <a:lnTo>
                    <a:pt x="11" y="13"/>
                  </a:lnTo>
                  <a:lnTo>
                    <a:pt x="13" y="14"/>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5" name="Freeform 93"/>
            <p:cNvSpPr>
              <a:spLocks noChangeArrowheads="1"/>
            </p:cNvSpPr>
            <p:nvPr/>
          </p:nvSpPr>
          <p:spPr bwMode="auto">
            <a:xfrm>
              <a:off x="4750" y="2754"/>
              <a:ext cx="51" cy="109"/>
            </a:xfrm>
            <a:custGeom>
              <a:avLst/>
              <a:gdLst/>
              <a:ahLst/>
              <a:cxnLst>
                <a:cxn ang="0">
                  <a:pos x="32" y="26"/>
                </a:cxn>
                <a:cxn ang="0">
                  <a:pos x="41" y="32"/>
                </a:cxn>
                <a:cxn ang="0">
                  <a:pos x="46" y="43"/>
                </a:cxn>
                <a:cxn ang="0">
                  <a:pos x="46" y="54"/>
                </a:cxn>
                <a:cxn ang="0">
                  <a:pos x="43" y="62"/>
                </a:cxn>
                <a:cxn ang="0">
                  <a:pos x="40" y="69"/>
                </a:cxn>
                <a:cxn ang="0">
                  <a:pos x="35" y="73"/>
                </a:cxn>
                <a:cxn ang="0">
                  <a:pos x="30" y="75"/>
                </a:cxn>
                <a:cxn ang="0">
                  <a:pos x="25" y="99"/>
                </a:cxn>
                <a:cxn ang="0">
                  <a:pos x="20" y="77"/>
                </a:cxn>
                <a:cxn ang="0">
                  <a:pos x="8" y="72"/>
                </a:cxn>
                <a:cxn ang="0">
                  <a:pos x="1" y="59"/>
                </a:cxn>
                <a:cxn ang="0">
                  <a:pos x="0" y="45"/>
                </a:cxn>
                <a:cxn ang="0">
                  <a:pos x="3" y="37"/>
                </a:cxn>
                <a:cxn ang="0">
                  <a:pos x="6" y="30"/>
                </a:cxn>
                <a:cxn ang="0">
                  <a:pos x="12" y="27"/>
                </a:cxn>
                <a:cxn ang="0">
                  <a:pos x="17" y="24"/>
                </a:cxn>
                <a:cxn ang="0">
                  <a:pos x="20" y="0"/>
                </a:cxn>
                <a:cxn ang="0">
                  <a:pos x="25" y="24"/>
                </a:cxn>
                <a:cxn ang="0">
                  <a:pos x="17" y="29"/>
                </a:cxn>
                <a:cxn ang="0">
                  <a:pos x="14" y="32"/>
                </a:cxn>
                <a:cxn ang="0">
                  <a:pos x="11" y="42"/>
                </a:cxn>
                <a:cxn ang="0">
                  <a:pos x="11" y="56"/>
                </a:cxn>
                <a:cxn ang="0">
                  <a:pos x="14" y="67"/>
                </a:cxn>
                <a:cxn ang="0">
                  <a:pos x="17" y="72"/>
                </a:cxn>
                <a:cxn ang="0">
                  <a:pos x="20" y="27"/>
                </a:cxn>
                <a:cxn ang="0">
                  <a:pos x="28" y="72"/>
                </a:cxn>
                <a:cxn ang="0">
                  <a:pos x="33" y="67"/>
                </a:cxn>
                <a:cxn ang="0">
                  <a:pos x="36" y="59"/>
                </a:cxn>
                <a:cxn ang="0">
                  <a:pos x="36" y="45"/>
                </a:cxn>
                <a:cxn ang="0">
                  <a:pos x="33" y="34"/>
                </a:cxn>
                <a:cxn ang="0">
                  <a:pos x="28" y="29"/>
                </a:cxn>
                <a:cxn ang="0">
                  <a:pos x="25" y="73"/>
                </a:cxn>
              </a:cxnLst>
              <a:rect l="0" t="0" r="r" b="b"/>
              <a:pathLst>
                <a:path w="46" h="99">
                  <a:moveTo>
                    <a:pt x="25" y="24"/>
                  </a:moveTo>
                  <a:lnTo>
                    <a:pt x="32" y="26"/>
                  </a:lnTo>
                  <a:lnTo>
                    <a:pt x="36" y="29"/>
                  </a:lnTo>
                  <a:lnTo>
                    <a:pt x="41" y="32"/>
                  </a:lnTo>
                  <a:lnTo>
                    <a:pt x="44" y="38"/>
                  </a:lnTo>
                  <a:lnTo>
                    <a:pt x="46" y="43"/>
                  </a:lnTo>
                  <a:lnTo>
                    <a:pt x="46" y="49"/>
                  </a:lnTo>
                  <a:lnTo>
                    <a:pt x="46" y="54"/>
                  </a:lnTo>
                  <a:lnTo>
                    <a:pt x="44" y="59"/>
                  </a:lnTo>
                  <a:lnTo>
                    <a:pt x="43" y="62"/>
                  </a:lnTo>
                  <a:lnTo>
                    <a:pt x="41" y="67"/>
                  </a:lnTo>
                  <a:lnTo>
                    <a:pt x="40" y="69"/>
                  </a:lnTo>
                  <a:lnTo>
                    <a:pt x="38" y="72"/>
                  </a:lnTo>
                  <a:lnTo>
                    <a:pt x="35" y="73"/>
                  </a:lnTo>
                  <a:lnTo>
                    <a:pt x="32" y="75"/>
                  </a:lnTo>
                  <a:lnTo>
                    <a:pt x="30" y="75"/>
                  </a:lnTo>
                  <a:lnTo>
                    <a:pt x="25" y="77"/>
                  </a:lnTo>
                  <a:lnTo>
                    <a:pt x="25" y="99"/>
                  </a:lnTo>
                  <a:lnTo>
                    <a:pt x="20" y="99"/>
                  </a:lnTo>
                  <a:lnTo>
                    <a:pt x="20" y="77"/>
                  </a:lnTo>
                  <a:lnTo>
                    <a:pt x="14" y="75"/>
                  </a:lnTo>
                  <a:lnTo>
                    <a:pt x="8" y="72"/>
                  </a:lnTo>
                  <a:lnTo>
                    <a:pt x="3" y="65"/>
                  </a:lnTo>
                  <a:lnTo>
                    <a:pt x="1" y="59"/>
                  </a:lnTo>
                  <a:lnTo>
                    <a:pt x="0" y="51"/>
                  </a:lnTo>
                  <a:lnTo>
                    <a:pt x="0" y="45"/>
                  </a:lnTo>
                  <a:lnTo>
                    <a:pt x="1" y="42"/>
                  </a:lnTo>
                  <a:lnTo>
                    <a:pt x="3" y="37"/>
                  </a:lnTo>
                  <a:lnTo>
                    <a:pt x="4" y="34"/>
                  </a:lnTo>
                  <a:lnTo>
                    <a:pt x="6" y="30"/>
                  </a:lnTo>
                  <a:lnTo>
                    <a:pt x="9" y="29"/>
                  </a:lnTo>
                  <a:lnTo>
                    <a:pt x="12" y="27"/>
                  </a:lnTo>
                  <a:lnTo>
                    <a:pt x="14" y="26"/>
                  </a:lnTo>
                  <a:lnTo>
                    <a:pt x="17" y="24"/>
                  </a:lnTo>
                  <a:lnTo>
                    <a:pt x="20" y="24"/>
                  </a:lnTo>
                  <a:lnTo>
                    <a:pt x="20" y="0"/>
                  </a:lnTo>
                  <a:lnTo>
                    <a:pt x="25" y="0"/>
                  </a:lnTo>
                  <a:lnTo>
                    <a:pt x="25" y="24"/>
                  </a:lnTo>
                  <a:close/>
                  <a:moveTo>
                    <a:pt x="20" y="27"/>
                  </a:moveTo>
                  <a:lnTo>
                    <a:pt x="17" y="29"/>
                  </a:lnTo>
                  <a:lnTo>
                    <a:pt x="16" y="30"/>
                  </a:lnTo>
                  <a:lnTo>
                    <a:pt x="14" y="32"/>
                  </a:lnTo>
                  <a:lnTo>
                    <a:pt x="11" y="37"/>
                  </a:lnTo>
                  <a:lnTo>
                    <a:pt x="11" y="42"/>
                  </a:lnTo>
                  <a:lnTo>
                    <a:pt x="11" y="49"/>
                  </a:lnTo>
                  <a:lnTo>
                    <a:pt x="11" y="56"/>
                  </a:lnTo>
                  <a:lnTo>
                    <a:pt x="12" y="62"/>
                  </a:lnTo>
                  <a:lnTo>
                    <a:pt x="14" y="67"/>
                  </a:lnTo>
                  <a:lnTo>
                    <a:pt x="16" y="70"/>
                  </a:lnTo>
                  <a:lnTo>
                    <a:pt x="17" y="72"/>
                  </a:lnTo>
                  <a:lnTo>
                    <a:pt x="20" y="73"/>
                  </a:lnTo>
                  <a:lnTo>
                    <a:pt x="20" y="27"/>
                  </a:lnTo>
                  <a:close/>
                  <a:moveTo>
                    <a:pt x="25" y="73"/>
                  </a:moveTo>
                  <a:lnTo>
                    <a:pt x="28" y="72"/>
                  </a:lnTo>
                  <a:lnTo>
                    <a:pt x="30" y="70"/>
                  </a:lnTo>
                  <a:lnTo>
                    <a:pt x="33" y="67"/>
                  </a:lnTo>
                  <a:lnTo>
                    <a:pt x="35" y="64"/>
                  </a:lnTo>
                  <a:lnTo>
                    <a:pt x="36" y="59"/>
                  </a:lnTo>
                  <a:lnTo>
                    <a:pt x="36" y="51"/>
                  </a:lnTo>
                  <a:lnTo>
                    <a:pt x="36" y="45"/>
                  </a:lnTo>
                  <a:lnTo>
                    <a:pt x="35" y="38"/>
                  </a:lnTo>
                  <a:lnTo>
                    <a:pt x="33" y="34"/>
                  </a:lnTo>
                  <a:lnTo>
                    <a:pt x="30" y="30"/>
                  </a:lnTo>
                  <a:lnTo>
                    <a:pt x="28" y="29"/>
                  </a:lnTo>
                  <a:lnTo>
                    <a:pt x="25" y="27"/>
                  </a:lnTo>
                  <a:lnTo>
                    <a:pt x="25" y="73"/>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6" name="Freeform 94"/>
            <p:cNvSpPr>
              <a:spLocks noChangeArrowheads="1"/>
            </p:cNvSpPr>
            <p:nvPr/>
          </p:nvSpPr>
          <p:spPr bwMode="auto">
            <a:xfrm>
              <a:off x="4810" y="2717"/>
              <a:ext cx="30" cy="35"/>
            </a:xfrm>
            <a:custGeom>
              <a:avLst/>
              <a:gdLst/>
              <a:ahLst/>
              <a:cxnLst>
                <a:cxn ang="0">
                  <a:pos x="13" y="12"/>
                </a:cxn>
                <a:cxn ang="0">
                  <a:pos x="12" y="6"/>
                </a:cxn>
                <a:cxn ang="0">
                  <a:pos x="12" y="3"/>
                </a:cxn>
                <a:cxn ang="0">
                  <a:pos x="13" y="1"/>
                </a:cxn>
                <a:cxn ang="0">
                  <a:pos x="15" y="1"/>
                </a:cxn>
                <a:cxn ang="0">
                  <a:pos x="16" y="3"/>
                </a:cxn>
                <a:cxn ang="0">
                  <a:pos x="16" y="6"/>
                </a:cxn>
                <a:cxn ang="0">
                  <a:pos x="15" y="12"/>
                </a:cxn>
                <a:cxn ang="0">
                  <a:pos x="16" y="12"/>
                </a:cxn>
                <a:cxn ang="0">
                  <a:pos x="21" y="9"/>
                </a:cxn>
                <a:cxn ang="0">
                  <a:pos x="23" y="8"/>
                </a:cxn>
                <a:cxn ang="0">
                  <a:pos x="26" y="8"/>
                </a:cxn>
                <a:cxn ang="0">
                  <a:pos x="27" y="9"/>
                </a:cxn>
                <a:cxn ang="0">
                  <a:pos x="27" y="11"/>
                </a:cxn>
                <a:cxn ang="0">
                  <a:pos x="24" y="14"/>
                </a:cxn>
                <a:cxn ang="0">
                  <a:pos x="18" y="16"/>
                </a:cxn>
                <a:cxn ang="0">
                  <a:pos x="18" y="17"/>
                </a:cxn>
                <a:cxn ang="0">
                  <a:pos x="24" y="19"/>
                </a:cxn>
                <a:cxn ang="0">
                  <a:pos x="27" y="20"/>
                </a:cxn>
                <a:cxn ang="0">
                  <a:pos x="27" y="24"/>
                </a:cxn>
                <a:cxn ang="0">
                  <a:pos x="26" y="25"/>
                </a:cxn>
                <a:cxn ang="0">
                  <a:pos x="23" y="25"/>
                </a:cxn>
                <a:cxn ang="0">
                  <a:pos x="21" y="24"/>
                </a:cxn>
                <a:cxn ang="0">
                  <a:pos x="16" y="19"/>
                </a:cxn>
                <a:cxn ang="0">
                  <a:pos x="15" y="20"/>
                </a:cxn>
                <a:cxn ang="0">
                  <a:pos x="16" y="25"/>
                </a:cxn>
                <a:cxn ang="0">
                  <a:pos x="16" y="30"/>
                </a:cxn>
                <a:cxn ang="0">
                  <a:pos x="15" y="32"/>
                </a:cxn>
                <a:cxn ang="0">
                  <a:pos x="13" y="32"/>
                </a:cxn>
                <a:cxn ang="0">
                  <a:pos x="12" y="30"/>
                </a:cxn>
                <a:cxn ang="0">
                  <a:pos x="12" y="27"/>
                </a:cxn>
                <a:cxn ang="0">
                  <a:pos x="12" y="22"/>
                </a:cxn>
                <a:cxn ang="0">
                  <a:pos x="13" y="19"/>
                </a:cxn>
                <a:cxn ang="0">
                  <a:pos x="12" y="19"/>
                </a:cxn>
                <a:cxn ang="0">
                  <a:pos x="7" y="24"/>
                </a:cxn>
                <a:cxn ang="0">
                  <a:pos x="4" y="25"/>
                </a:cxn>
                <a:cxn ang="0">
                  <a:pos x="2" y="25"/>
                </a:cxn>
                <a:cxn ang="0">
                  <a:pos x="0" y="24"/>
                </a:cxn>
                <a:cxn ang="0">
                  <a:pos x="0" y="22"/>
                </a:cxn>
                <a:cxn ang="0">
                  <a:pos x="2" y="19"/>
                </a:cxn>
                <a:cxn ang="0">
                  <a:pos x="5" y="19"/>
                </a:cxn>
                <a:cxn ang="0">
                  <a:pos x="10" y="17"/>
                </a:cxn>
                <a:cxn ang="0">
                  <a:pos x="10" y="16"/>
                </a:cxn>
                <a:cxn ang="0">
                  <a:pos x="4" y="14"/>
                </a:cxn>
                <a:cxn ang="0">
                  <a:pos x="0" y="11"/>
                </a:cxn>
                <a:cxn ang="0">
                  <a:pos x="0" y="9"/>
                </a:cxn>
                <a:cxn ang="0">
                  <a:pos x="2" y="8"/>
                </a:cxn>
                <a:cxn ang="0">
                  <a:pos x="4" y="8"/>
                </a:cxn>
                <a:cxn ang="0">
                  <a:pos x="7" y="9"/>
                </a:cxn>
                <a:cxn ang="0">
                  <a:pos x="12" y="12"/>
                </a:cxn>
              </a:cxnLst>
              <a:rect l="0" t="0" r="r" b="b"/>
              <a:pathLst>
                <a:path w="27" h="32">
                  <a:moveTo>
                    <a:pt x="13" y="14"/>
                  </a:moveTo>
                  <a:lnTo>
                    <a:pt x="13" y="12"/>
                  </a:lnTo>
                  <a:lnTo>
                    <a:pt x="12" y="9"/>
                  </a:lnTo>
                  <a:lnTo>
                    <a:pt x="12" y="6"/>
                  </a:lnTo>
                  <a:lnTo>
                    <a:pt x="10" y="4"/>
                  </a:lnTo>
                  <a:lnTo>
                    <a:pt x="12" y="3"/>
                  </a:lnTo>
                  <a:lnTo>
                    <a:pt x="12" y="1"/>
                  </a:lnTo>
                  <a:lnTo>
                    <a:pt x="13" y="1"/>
                  </a:lnTo>
                  <a:lnTo>
                    <a:pt x="13" y="0"/>
                  </a:lnTo>
                  <a:lnTo>
                    <a:pt x="15" y="1"/>
                  </a:lnTo>
                  <a:lnTo>
                    <a:pt x="16" y="1"/>
                  </a:lnTo>
                  <a:lnTo>
                    <a:pt x="16" y="3"/>
                  </a:lnTo>
                  <a:lnTo>
                    <a:pt x="16" y="4"/>
                  </a:lnTo>
                  <a:lnTo>
                    <a:pt x="16" y="6"/>
                  </a:lnTo>
                  <a:lnTo>
                    <a:pt x="16" y="9"/>
                  </a:lnTo>
                  <a:lnTo>
                    <a:pt x="15" y="12"/>
                  </a:lnTo>
                  <a:lnTo>
                    <a:pt x="15" y="14"/>
                  </a:lnTo>
                  <a:lnTo>
                    <a:pt x="16" y="12"/>
                  </a:lnTo>
                  <a:lnTo>
                    <a:pt x="18" y="11"/>
                  </a:lnTo>
                  <a:lnTo>
                    <a:pt x="21" y="9"/>
                  </a:lnTo>
                  <a:lnTo>
                    <a:pt x="21" y="8"/>
                  </a:lnTo>
                  <a:lnTo>
                    <a:pt x="23" y="8"/>
                  </a:lnTo>
                  <a:lnTo>
                    <a:pt x="24" y="6"/>
                  </a:lnTo>
                  <a:lnTo>
                    <a:pt x="26" y="8"/>
                  </a:lnTo>
                  <a:lnTo>
                    <a:pt x="26" y="8"/>
                  </a:lnTo>
                  <a:lnTo>
                    <a:pt x="27" y="9"/>
                  </a:lnTo>
                  <a:lnTo>
                    <a:pt x="27" y="9"/>
                  </a:lnTo>
                  <a:lnTo>
                    <a:pt x="27" y="11"/>
                  </a:lnTo>
                  <a:lnTo>
                    <a:pt x="26" y="12"/>
                  </a:lnTo>
                  <a:lnTo>
                    <a:pt x="24" y="14"/>
                  </a:lnTo>
                  <a:lnTo>
                    <a:pt x="20" y="14"/>
                  </a:lnTo>
                  <a:lnTo>
                    <a:pt x="18" y="16"/>
                  </a:lnTo>
                  <a:lnTo>
                    <a:pt x="15" y="16"/>
                  </a:lnTo>
                  <a:lnTo>
                    <a:pt x="18" y="17"/>
                  </a:lnTo>
                  <a:lnTo>
                    <a:pt x="20" y="17"/>
                  </a:lnTo>
                  <a:lnTo>
                    <a:pt x="24" y="19"/>
                  </a:lnTo>
                  <a:lnTo>
                    <a:pt x="26" y="20"/>
                  </a:lnTo>
                  <a:lnTo>
                    <a:pt x="27" y="20"/>
                  </a:lnTo>
                  <a:lnTo>
                    <a:pt x="27" y="22"/>
                  </a:lnTo>
                  <a:lnTo>
                    <a:pt x="27" y="24"/>
                  </a:lnTo>
                  <a:lnTo>
                    <a:pt x="26" y="24"/>
                  </a:lnTo>
                  <a:lnTo>
                    <a:pt x="26" y="25"/>
                  </a:lnTo>
                  <a:lnTo>
                    <a:pt x="24" y="25"/>
                  </a:lnTo>
                  <a:lnTo>
                    <a:pt x="23" y="25"/>
                  </a:lnTo>
                  <a:lnTo>
                    <a:pt x="23" y="25"/>
                  </a:lnTo>
                  <a:lnTo>
                    <a:pt x="21" y="24"/>
                  </a:lnTo>
                  <a:lnTo>
                    <a:pt x="18" y="20"/>
                  </a:lnTo>
                  <a:lnTo>
                    <a:pt x="16" y="19"/>
                  </a:lnTo>
                  <a:lnTo>
                    <a:pt x="15" y="17"/>
                  </a:lnTo>
                  <a:lnTo>
                    <a:pt x="15" y="20"/>
                  </a:lnTo>
                  <a:lnTo>
                    <a:pt x="15" y="22"/>
                  </a:lnTo>
                  <a:lnTo>
                    <a:pt x="16" y="25"/>
                  </a:lnTo>
                  <a:lnTo>
                    <a:pt x="16" y="28"/>
                  </a:lnTo>
                  <a:lnTo>
                    <a:pt x="16" y="30"/>
                  </a:lnTo>
                  <a:lnTo>
                    <a:pt x="16" y="30"/>
                  </a:lnTo>
                  <a:lnTo>
                    <a:pt x="15" y="32"/>
                  </a:lnTo>
                  <a:lnTo>
                    <a:pt x="13" y="32"/>
                  </a:lnTo>
                  <a:lnTo>
                    <a:pt x="13" y="32"/>
                  </a:lnTo>
                  <a:lnTo>
                    <a:pt x="12" y="30"/>
                  </a:lnTo>
                  <a:lnTo>
                    <a:pt x="12" y="30"/>
                  </a:lnTo>
                  <a:lnTo>
                    <a:pt x="10" y="28"/>
                  </a:lnTo>
                  <a:lnTo>
                    <a:pt x="12" y="27"/>
                  </a:lnTo>
                  <a:lnTo>
                    <a:pt x="12" y="24"/>
                  </a:lnTo>
                  <a:lnTo>
                    <a:pt x="12" y="22"/>
                  </a:lnTo>
                  <a:lnTo>
                    <a:pt x="13" y="20"/>
                  </a:lnTo>
                  <a:lnTo>
                    <a:pt x="13" y="19"/>
                  </a:lnTo>
                  <a:lnTo>
                    <a:pt x="13" y="17"/>
                  </a:lnTo>
                  <a:lnTo>
                    <a:pt x="12" y="19"/>
                  </a:lnTo>
                  <a:lnTo>
                    <a:pt x="8" y="20"/>
                  </a:lnTo>
                  <a:lnTo>
                    <a:pt x="7" y="24"/>
                  </a:lnTo>
                  <a:lnTo>
                    <a:pt x="5" y="25"/>
                  </a:lnTo>
                  <a:lnTo>
                    <a:pt x="4" y="25"/>
                  </a:lnTo>
                  <a:lnTo>
                    <a:pt x="4" y="25"/>
                  </a:lnTo>
                  <a:lnTo>
                    <a:pt x="2" y="25"/>
                  </a:lnTo>
                  <a:lnTo>
                    <a:pt x="0" y="24"/>
                  </a:lnTo>
                  <a:lnTo>
                    <a:pt x="0" y="24"/>
                  </a:lnTo>
                  <a:lnTo>
                    <a:pt x="0" y="22"/>
                  </a:lnTo>
                  <a:lnTo>
                    <a:pt x="0" y="22"/>
                  </a:lnTo>
                  <a:lnTo>
                    <a:pt x="0" y="20"/>
                  </a:lnTo>
                  <a:lnTo>
                    <a:pt x="2" y="19"/>
                  </a:lnTo>
                  <a:lnTo>
                    <a:pt x="4" y="19"/>
                  </a:lnTo>
                  <a:lnTo>
                    <a:pt x="5" y="19"/>
                  </a:lnTo>
                  <a:lnTo>
                    <a:pt x="8" y="17"/>
                  </a:lnTo>
                  <a:lnTo>
                    <a:pt x="10" y="17"/>
                  </a:lnTo>
                  <a:lnTo>
                    <a:pt x="12" y="16"/>
                  </a:lnTo>
                  <a:lnTo>
                    <a:pt x="10" y="16"/>
                  </a:lnTo>
                  <a:lnTo>
                    <a:pt x="7" y="14"/>
                  </a:lnTo>
                  <a:lnTo>
                    <a:pt x="4" y="14"/>
                  </a:lnTo>
                  <a:lnTo>
                    <a:pt x="2" y="12"/>
                  </a:lnTo>
                  <a:lnTo>
                    <a:pt x="0" y="11"/>
                  </a:lnTo>
                  <a:lnTo>
                    <a:pt x="0" y="9"/>
                  </a:lnTo>
                  <a:lnTo>
                    <a:pt x="0" y="9"/>
                  </a:lnTo>
                  <a:lnTo>
                    <a:pt x="0" y="8"/>
                  </a:lnTo>
                  <a:lnTo>
                    <a:pt x="2" y="8"/>
                  </a:lnTo>
                  <a:lnTo>
                    <a:pt x="4" y="6"/>
                  </a:lnTo>
                  <a:lnTo>
                    <a:pt x="4" y="8"/>
                  </a:lnTo>
                  <a:lnTo>
                    <a:pt x="5" y="8"/>
                  </a:lnTo>
                  <a:lnTo>
                    <a:pt x="7" y="9"/>
                  </a:lnTo>
                  <a:lnTo>
                    <a:pt x="8" y="11"/>
                  </a:lnTo>
                  <a:lnTo>
                    <a:pt x="12" y="12"/>
                  </a:lnTo>
                  <a:lnTo>
                    <a:pt x="13" y="14"/>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7" name="Text Box 95"/>
            <p:cNvSpPr txBox="1">
              <a:spLocks noChangeArrowheads="1"/>
            </p:cNvSpPr>
            <p:nvPr/>
          </p:nvSpPr>
          <p:spPr bwMode="auto">
            <a:xfrm>
              <a:off x="4412" y="3335"/>
              <a:ext cx="183" cy="174"/>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Times New Roman" charset="0"/>
                  <a:ea typeface="Luxi Sans" charset="0"/>
                  <a:cs typeface="Luxi Sans" charset="0"/>
                </a:rPr>
                <a:t>N</a:t>
              </a:r>
            </a:p>
          </p:txBody>
        </p:sp>
      </p:grpSp>
      <p:sp>
        <p:nvSpPr>
          <p:cNvPr id="83" name="Text Box 122"/>
          <p:cNvSpPr txBox="1">
            <a:spLocks noChangeArrowheads="1"/>
          </p:cNvSpPr>
          <p:nvPr/>
        </p:nvSpPr>
        <p:spPr bwMode="auto">
          <a:xfrm>
            <a:off x="3214688" y="1186934"/>
            <a:ext cx="2167593" cy="369332"/>
          </a:xfrm>
          <a:prstGeom prst="rect">
            <a:avLst/>
          </a:prstGeom>
          <a:noFill/>
          <a:ln w="9525">
            <a:solidFill>
              <a:srgbClr val="000000">
                <a:alpha val="0"/>
              </a:srgbClr>
            </a:solidFill>
            <a:miter lim="800000"/>
            <a:headEnd/>
            <a:tailEnd/>
          </a:ln>
          <a:effectLst/>
        </p:spPr>
        <p:txBody>
          <a:bodyPr wrap="none">
            <a:prstTxWarp prst="textNoShape">
              <a:avLst/>
            </a:prstTxWarp>
            <a:spAutoFit/>
          </a:bodyPr>
          <a:lstStyle/>
          <a:p>
            <a:r>
              <a:rPr lang="en-US" dirty="0" err="1">
                <a:solidFill>
                  <a:srgbClr val="000000"/>
                </a:solidFill>
                <a:latin typeface="Symbol" charset="2"/>
              </a:rPr>
              <a:t>s</a:t>
            </a:r>
            <a:r>
              <a:rPr lang="en-US" dirty="0">
                <a:solidFill>
                  <a:srgbClr val="000000"/>
                </a:solidFill>
                <a:latin typeface="Symbol" charset="2"/>
              </a:rPr>
              <a:t> = s(</a:t>
            </a:r>
            <a:r>
              <a:rPr lang="en-US" dirty="0">
                <a:solidFill>
                  <a:srgbClr val="000000"/>
                </a:solidFill>
                <a:latin typeface="Arial" charset="0"/>
              </a:rPr>
              <a:t>W,Q</a:t>
            </a:r>
            <a:r>
              <a:rPr lang="en-US" baseline="30000" dirty="0">
                <a:solidFill>
                  <a:srgbClr val="000000"/>
                </a:solidFill>
                <a:latin typeface="Arial" charset="0"/>
              </a:rPr>
              <a:t>2</a:t>
            </a:r>
            <a:r>
              <a:rPr lang="en-US" dirty="0">
                <a:solidFill>
                  <a:srgbClr val="000000"/>
                </a:solidFill>
                <a:latin typeface="Arial" charset="0"/>
              </a:rPr>
              <a:t>,cos(</a:t>
            </a:r>
            <a:r>
              <a:rPr lang="en-US" dirty="0" smtClean="0">
                <a:solidFill>
                  <a:srgbClr val="000000"/>
                </a:solidFill>
                <a:latin typeface="Symbol" charset="2"/>
              </a:rPr>
              <a:t>q</a:t>
            </a:r>
            <a:r>
              <a:rPr lang="en-US" baseline="30000" dirty="0" smtClean="0">
                <a:solidFill>
                  <a:srgbClr val="000000"/>
                </a:solidFill>
                <a:latin typeface="Symbol" charset="2"/>
              </a:rPr>
              <a:t>*</a:t>
            </a:r>
            <a:r>
              <a:rPr lang="en-US" dirty="0" smtClean="0">
                <a:solidFill>
                  <a:srgbClr val="000000"/>
                </a:solidFill>
                <a:latin typeface="Arial" charset="0"/>
              </a:rPr>
              <a:t>)</a:t>
            </a:r>
            <a:r>
              <a:rPr lang="en-US" dirty="0">
                <a:solidFill>
                  <a:srgbClr val="000000"/>
                </a:solidFill>
                <a:latin typeface="Arial" charset="0"/>
              </a:rPr>
              <a:t>)</a:t>
            </a:r>
            <a:r>
              <a:rPr lang="en-US" b="1" dirty="0">
                <a:solidFill>
                  <a:srgbClr val="000000"/>
                </a:solidFill>
                <a:latin typeface="Arial" charset="0"/>
              </a:rPr>
              <a:t> </a:t>
            </a:r>
            <a:r>
              <a:rPr lang="en-US" b="1" dirty="0">
                <a:solidFill>
                  <a:srgbClr val="000000"/>
                </a:solidFill>
                <a:latin typeface="Symbol" charset="2"/>
              </a:rPr>
              <a:t> </a:t>
            </a:r>
          </a:p>
        </p:txBody>
      </p:sp>
      <p:grpSp>
        <p:nvGrpSpPr>
          <p:cNvPr id="84" name="Group 114"/>
          <p:cNvGrpSpPr>
            <a:grpSpLocks/>
          </p:cNvGrpSpPr>
          <p:nvPr/>
        </p:nvGrpSpPr>
        <p:grpSpPr bwMode="auto">
          <a:xfrm rot="10800000">
            <a:off x="628647" y="1740932"/>
            <a:ext cx="7829551" cy="926068"/>
            <a:chOff x="517" y="-1598952"/>
            <a:chExt cx="4404" cy="1601496"/>
          </a:xfrm>
        </p:grpSpPr>
        <p:sp>
          <p:nvSpPr>
            <p:cNvPr id="85" name="Rectangle 109"/>
            <p:cNvSpPr>
              <a:spLocks noChangeArrowheads="1"/>
            </p:cNvSpPr>
            <p:nvPr/>
          </p:nvSpPr>
          <p:spPr bwMode="auto">
            <a:xfrm flipV="1">
              <a:off x="517" y="-1598952"/>
              <a:ext cx="4404" cy="1600200"/>
            </a:xfrm>
            <a:prstGeom prst="rect">
              <a:avLst/>
            </a:prstGeom>
            <a:solidFill>
              <a:schemeClr val="accent3">
                <a:lumMod val="40000"/>
                <a:lumOff val="60000"/>
              </a:schemeClr>
            </a:solidFill>
            <a:ln w="9525">
              <a:solidFill>
                <a:schemeClr val="tx1"/>
              </a:solidFill>
              <a:miter lim="800000"/>
              <a:headEnd/>
              <a:tailEnd/>
            </a:ln>
            <a:effectLst>
              <a:outerShdw blurRad="50800" dist="38100" dir="2700000" algn="br">
                <a:srgbClr val="000000">
                  <a:alpha val="43000"/>
                </a:srgbClr>
              </a:outerShdw>
            </a:effectLst>
          </p:spPr>
          <p:txBody>
            <a:bodyPr wrap="none" anchor="ctr">
              <a:prstTxWarp prst="textNoShape">
                <a:avLst/>
              </a:prstTxWarp>
            </a:bodyPr>
            <a:lstStyle/>
            <a:p>
              <a:pPr algn="ctr"/>
              <a:r>
                <a:rPr lang="en-US" sz="2000" dirty="0" err="1">
                  <a:solidFill>
                    <a:srgbClr val="000000"/>
                  </a:solidFill>
                  <a:latin typeface="Arial" charset="0"/>
                </a:rPr>
                <a:t>d</a:t>
              </a:r>
              <a:r>
                <a:rPr lang="en-US" sz="2000" dirty="0" err="1">
                  <a:solidFill>
                    <a:srgbClr val="000000"/>
                  </a:solidFill>
                  <a:latin typeface="Symbol" charset="2"/>
                </a:rPr>
                <a:t>s</a:t>
              </a:r>
              <a:r>
                <a:rPr lang="en-US" sz="2000" dirty="0" err="1">
                  <a:solidFill>
                    <a:srgbClr val="000000"/>
                  </a:solidFill>
                  <a:latin typeface="Arial" charset="0"/>
                </a:rPr>
                <a:t>/d</a:t>
              </a:r>
              <a:r>
                <a:rPr lang="en-US" sz="2000" dirty="0" err="1">
                  <a:solidFill>
                    <a:srgbClr val="000000"/>
                  </a:solidFill>
                  <a:latin typeface="Symbol" charset="2"/>
                </a:rPr>
                <a:t>W</a:t>
              </a:r>
              <a:r>
                <a:rPr lang="en-US" sz="2000" baseline="-25000" dirty="0" err="1">
                  <a:solidFill>
                    <a:srgbClr val="000000"/>
                  </a:solidFill>
                  <a:latin typeface="Symbol" charset="2"/>
                </a:rPr>
                <a:t>p</a:t>
              </a:r>
              <a:r>
                <a:rPr lang="en-US" sz="2000" dirty="0">
                  <a:solidFill>
                    <a:srgbClr val="000000"/>
                  </a:solidFill>
                  <a:latin typeface="Arial" charset="0"/>
                </a:rPr>
                <a:t> = </a:t>
              </a:r>
              <a:r>
                <a:rPr lang="en-US" sz="2000" dirty="0" err="1">
                  <a:solidFill>
                    <a:srgbClr val="000000"/>
                  </a:solidFill>
                  <a:latin typeface="Symbol" charset="2"/>
                </a:rPr>
                <a:t>s</a:t>
              </a:r>
              <a:r>
                <a:rPr lang="en-US" sz="2000" baseline="-25000" dirty="0" err="1">
                  <a:solidFill>
                    <a:srgbClr val="000000"/>
                  </a:solidFill>
                  <a:latin typeface="Arial" charset="0"/>
                </a:rPr>
                <a:t>T</a:t>
              </a:r>
              <a:r>
                <a:rPr lang="en-US" sz="2000" dirty="0">
                  <a:solidFill>
                    <a:srgbClr val="000000"/>
                  </a:solidFill>
                  <a:latin typeface="Arial" charset="0"/>
                </a:rPr>
                <a:t> + </a:t>
              </a:r>
              <a:r>
                <a:rPr lang="en-US" sz="2000" dirty="0" err="1">
                  <a:solidFill>
                    <a:srgbClr val="000000"/>
                  </a:solidFill>
                  <a:latin typeface="Symbol" charset="2"/>
                </a:rPr>
                <a:t>es</a:t>
              </a:r>
              <a:r>
                <a:rPr lang="en-US" sz="2000" baseline="-25000" dirty="0" err="1">
                  <a:solidFill>
                    <a:srgbClr val="000000"/>
                  </a:solidFill>
                  <a:latin typeface="Arial" charset="0"/>
                </a:rPr>
                <a:t>L</a:t>
              </a:r>
              <a:r>
                <a:rPr lang="en-US" sz="2000" dirty="0">
                  <a:solidFill>
                    <a:srgbClr val="000000"/>
                  </a:solidFill>
                  <a:latin typeface="Arial" charset="0"/>
                </a:rPr>
                <a:t> + </a:t>
              </a:r>
              <a:r>
                <a:rPr lang="en-US" sz="2000" dirty="0">
                  <a:solidFill>
                    <a:srgbClr val="000000"/>
                  </a:solidFill>
                  <a:latin typeface="Symbol" charset="2"/>
                </a:rPr>
                <a:t>es</a:t>
              </a:r>
              <a:r>
                <a:rPr lang="en-US" sz="2000" baseline="-25000" dirty="0">
                  <a:solidFill>
                    <a:srgbClr val="000000"/>
                  </a:solidFill>
                  <a:latin typeface="Arial" charset="0"/>
                </a:rPr>
                <a:t>TT</a:t>
              </a:r>
              <a:r>
                <a:rPr lang="en-US" sz="2000" dirty="0">
                  <a:solidFill>
                    <a:srgbClr val="000000"/>
                  </a:solidFill>
                  <a:latin typeface="Arial" charset="0"/>
                </a:rPr>
                <a:t>cos2</a:t>
              </a:r>
              <a:r>
                <a:rPr lang="en-US" sz="2000" dirty="0">
                  <a:solidFill>
                    <a:srgbClr val="000000"/>
                  </a:solidFill>
                  <a:latin typeface="Symbol" charset="2"/>
                </a:rPr>
                <a:t>f</a:t>
              </a:r>
              <a:r>
                <a:rPr lang="en-US" sz="2000" dirty="0">
                  <a:solidFill>
                    <a:srgbClr val="000000"/>
                  </a:solidFill>
                  <a:latin typeface="Arial" charset="0"/>
                </a:rPr>
                <a:t> + </a:t>
              </a:r>
              <a:r>
                <a:rPr lang="en-US" sz="2000" dirty="0">
                  <a:solidFill>
                    <a:srgbClr val="000000"/>
                  </a:solidFill>
                  <a:latin typeface="Arial" charset="0"/>
                  <a:ea typeface="Arial" charset="0"/>
                  <a:cs typeface="Arial" charset="0"/>
                </a:rPr>
                <a:t>√</a:t>
              </a:r>
              <a:r>
                <a:rPr lang="en-US" sz="2000" dirty="0">
                  <a:solidFill>
                    <a:srgbClr val="000000"/>
                  </a:solidFill>
                  <a:latin typeface="Symbol" charset="2"/>
                </a:rPr>
                <a:t>2e(e+)</a:t>
              </a:r>
              <a:r>
                <a:rPr lang="en-US" sz="2000" dirty="0" smtClean="0">
                  <a:solidFill>
                    <a:srgbClr val="000000"/>
                  </a:solidFill>
                  <a:latin typeface="Symbol" charset="2"/>
                </a:rPr>
                <a:t>s</a:t>
              </a:r>
              <a:r>
                <a:rPr lang="en-US" sz="2000" baseline="-25000" dirty="0" smtClean="0">
                  <a:solidFill>
                    <a:srgbClr val="000000"/>
                  </a:solidFill>
                  <a:latin typeface="Arial" charset="0"/>
                </a:rPr>
                <a:t>LT</a:t>
              </a:r>
              <a:r>
                <a:rPr lang="en-US" sz="2000" dirty="0" smtClean="0">
                  <a:solidFill>
                    <a:srgbClr val="000000"/>
                  </a:solidFill>
                  <a:latin typeface="Arial" charset="0"/>
                </a:rPr>
                <a:t>cos</a:t>
              </a:r>
              <a:r>
                <a:rPr lang="en-US" sz="2000" dirty="0" smtClean="0">
                  <a:solidFill>
                    <a:srgbClr val="000000"/>
                  </a:solidFill>
                  <a:latin typeface="Symbol" charset="2"/>
                </a:rPr>
                <a:t>f</a:t>
              </a:r>
              <a:r>
                <a:rPr lang="en-US" sz="2000" dirty="0" smtClean="0">
                  <a:solidFill>
                    <a:srgbClr val="000000"/>
                  </a:solidFill>
                  <a:latin typeface="Arial" charset="0"/>
                </a:rPr>
                <a:t> </a:t>
              </a:r>
              <a:r>
                <a:rPr lang="en-US" sz="2000" dirty="0">
                  <a:solidFill>
                    <a:srgbClr val="000000"/>
                  </a:solidFill>
                  <a:latin typeface="Arial" charset="0"/>
                </a:rPr>
                <a:t>+ h</a:t>
              </a:r>
              <a:r>
                <a:rPr lang="en-US" sz="2000" dirty="0">
                  <a:solidFill>
                    <a:srgbClr val="000000"/>
                  </a:solidFill>
                  <a:latin typeface="Arial" charset="0"/>
                  <a:ea typeface="Arial" charset="0"/>
                  <a:cs typeface="Arial" charset="0"/>
                </a:rPr>
                <a:t>√</a:t>
              </a:r>
              <a:r>
                <a:rPr lang="en-US" sz="2000" dirty="0">
                  <a:solidFill>
                    <a:srgbClr val="000000"/>
                  </a:solidFill>
                  <a:latin typeface="Symbol" charset="2"/>
                </a:rPr>
                <a:t>2e(e-1)s</a:t>
              </a:r>
              <a:r>
                <a:rPr lang="en-US" sz="2000" baseline="-25000" dirty="0">
                  <a:solidFill>
                    <a:srgbClr val="000000"/>
                  </a:solidFill>
                  <a:latin typeface="Arial" charset="0"/>
                </a:rPr>
                <a:t>LT’</a:t>
              </a:r>
              <a:r>
                <a:rPr lang="en-US" sz="2000" dirty="0">
                  <a:solidFill>
                    <a:srgbClr val="000000"/>
                  </a:solidFill>
                  <a:latin typeface="Arial" charset="0"/>
                </a:rPr>
                <a:t>sin</a:t>
              </a:r>
              <a:r>
                <a:rPr lang="en-US" sz="2000" dirty="0">
                  <a:solidFill>
                    <a:srgbClr val="000000"/>
                  </a:solidFill>
                  <a:latin typeface="Symbol" charset="2"/>
                </a:rPr>
                <a:t>f</a:t>
              </a:r>
              <a:endParaRPr lang="en-US" sz="2000" baseline="-25000" dirty="0">
                <a:solidFill>
                  <a:srgbClr val="000000"/>
                </a:solidFill>
                <a:latin typeface="Arial" charset="0"/>
              </a:endParaRPr>
            </a:p>
          </p:txBody>
        </p:sp>
        <p:sp>
          <p:nvSpPr>
            <p:cNvPr id="86" name="Line 111"/>
            <p:cNvSpPr>
              <a:spLocks noChangeShapeType="1"/>
            </p:cNvSpPr>
            <p:nvPr/>
          </p:nvSpPr>
          <p:spPr bwMode="auto">
            <a:xfrm>
              <a:off x="2965" y="2544"/>
              <a:ext cx="43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7" name="Line 112"/>
            <p:cNvSpPr>
              <a:spLocks noChangeShapeType="1"/>
            </p:cNvSpPr>
            <p:nvPr/>
          </p:nvSpPr>
          <p:spPr bwMode="auto">
            <a:xfrm>
              <a:off x="4238" y="2544"/>
              <a:ext cx="432"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89" name="Slide Number Placeholder 88"/>
          <p:cNvSpPr>
            <a:spLocks noGrp="1"/>
          </p:cNvSpPr>
          <p:nvPr>
            <p:ph type="sldNum" sz="quarter" idx="12"/>
          </p:nvPr>
        </p:nvSpPr>
        <p:spPr/>
        <p:txBody>
          <a:bodyPr/>
          <a:lstStyle/>
          <a:p>
            <a:fld id="{B745C004-AECF-1B44-BB05-599F8CB84B74}" type="slidenum">
              <a:rPr lang="en-US" smtClean="0"/>
              <a:pPr/>
              <a:t>7</a:t>
            </a:fld>
            <a:endParaRPr lang="en-US"/>
          </a:p>
        </p:txBody>
      </p:sp>
      <p:sp>
        <p:nvSpPr>
          <p:cNvPr id="90" name="Footer Placeholder 89"/>
          <p:cNvSpPr>
            <a:spLocks noGrp="1"/>
          </p:cNvSpPr>
          <p:nvPr>
            <p:ph type="ftr" sz="quarter" idx="11"/>
          </p:nvPr>
        </p:nvSpPr>
        <p:spPr/>
        <p:txBody>
          <a:bodyPr/>
          <a:lstStyle/>
          <a:p>
            <a:r>
              <a:rPr lang="en-US" smtClean="0"/>
              <a:t>APS Meeting, April 30 2011</a:t>
            </a:r>
            <a:endParaRPr lang="en-US" dirty="0"/>
          </a:p>
        </p:txBody>
      </p:sp>
      <p:sp>
        <p:nvSpPr>
          <p:cNvPr id="91" name="Date Placeholder 90"/>
          <p:cNvSpPr>
            <a:spLocks noGrp="1"/>
          </p:cNvSpPr>
          <p:nvPr>
            <p:ph type="dt" sz="half" idx="10"/>
          </p:nvPr>
        </p:nvSpPr>
        <p:spPr/>
        <p:txBody>
          <a:bodyPr/>
          <a:lstStyle/>
          <a:p>
            <a:r>
              <a:rPr lang="en-US" smtClean="0"/>
              <a:t>M.Ungaro</a:t>
            </a:r>
            <a:endParaRPr lang="en-US" dirty="0"/>
          </a:p>
        </p:txBody>
      </p:sp>
      <p:cxnSp>
        <p:nvCxnSpPr>
          <p:cNvPr id="93" name="Straight Arrow Connector 92"/>
          <p:cNvCxnSpPr/>
          <p:nvPr/>
        </p:nvCxnSpPr>
        <p:spPr>
          <a:xfrm>
            <a:off x="1253792" y="3431434"/>
            <a:ext cx="197055" cy="100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5029200" y="3061100"/>
            <a:ext cx="4114800" cy="3365024"/>
          </a:xfrm>
          <a:prstGeom prst="rect">
            <a:avLst/>
          </a:prstGeom>
        </p:spPr>
        <p:txBody>
          <a:bodyPr wrap="square">
            <a:spAutoFit/>
          </a:bodyPr>
          <a:lstStyle/>
          <a:p>
            <a:pPr marL="342900" indent="-342900" algn="ctr">
              <a:lnSpc>
                <a:spcPct val="80000"/>
              </a:lnSpc>
              <a:spcBef>
                <a:spcPct val="20000"/>
              </a:spcBef>
            </a:pPr>
            <a:r>
              <a:rPr lang="en-US" sz="2000" dirty="0" smtClean="0">
                <a:solidFill>
                  <a:srgbClr val="000000"/>
                </a:solidFill>
                <a:latin typeface="Calibri"/>
                <a:cs typeface="Calibri"/>
              </a:rPr>
              <a:t>D</a:t>
            </a:r>
            <a:r>
              <a:rPr lang="en-US" sz="2000" dirty="0" smtClean="0">
                <a:solidFill>
                  <a:srgbClr val="000000"/>
                </a:solidFill>
                <a:latin typeface="Calibri"/>
                <a:cs typeface="Calibri"/>
              </a:rPr>
              <a:t>etect</a:t>
            </a:r>
            <a:r>
              <a:rPr lang="en-US" sz="2000" dirty="0" smtClean="0">
                <a:solidFill>
                  <a:srgbClr val="000000"/>
                </a:solidFill>
                <a:latin typeface="Calibri"/>
                <a:cs typeface="Calibri"/>
              </a:rPr>
              <a:t>:</a:t>
            </a:r>
          </a:p>
          <a:p>
            <a:pPr marL="342900" indent="-342900" algn="ctr">
              <a:lnSpc>
                <a:spcPct val="80000"/>
              </a:lnSpc>
              <a:spcBef>
                <a:spcPct val="20000"/>
              </a:spcBef>
            </a:pPr>
            <a:r>
              <a:rPr lang="en-US" sz="2000" dirty="0" smtClean="0">
                <a:solidFill>
                  <a:srgbClr val="000000"/>
                </a:solidFill>
                <a:latin typeface="Calibri"/>
                <a:cs typeface="Calibri"/>
              </a:rPr>
              <a:t>Electron, Proton </a:t>
            </a:r>
          </a:p>
          <a:p>
            <a:pPr marL="342900" indent="-342900">
              <a:lnSpc>
                <a:spcPct val="80000"/>
              </a:lnSpc>
              <a:spcBef>
                <a:spcPct val="20000"/>
              </a:spcBef>
            </a:pPr>
            <a:endParaRPr lang="en-US" sz="2000" dirty="0" smtClean="0">
              <a:solidFill>
                <a:srgbClr val="000000"/>
              </a:solidFill>
              <a:latin typeface="Calibri"/>
              <a:cs typeface="Calibri"/>
            </a:endParaRPr>
          </a:p>
          <a:p>
            <a:pPr marL="342900" indent="-342900" algn="ctr">
              <a:lnSpc>
                <a:spcPct val="80000"/>
              </a:lnSpc>
              <a:spcBef>
                <a:spcPct val="20000"/>
              </a:spcBef>
            </a:pPr>
            <a:r>
              <a:rPr lang="en-US" sz="2000" dirty="0" smtClean="0">
                <a:solidFill>
                  <a:srgbClr val="000000"/>
                </a:solidFill>
                <a:latin typeface="Calibri"/>
                <a:cs typeface="Calibri"/>
              </a:rPr>
              <a:t>Will Extract:</a:t>
            </a:r>
          </a:p>
          <a:p>
            <a:pPr marL="342900" indent="-342900">
              <a:lnSpc>
                <a:spcPct val="80000"/>
              </a:lnSpc>
              <a:spcBef>
                <a:spcPct val="20000"/>
              </a:spcBef>
            </a:pPr>
            <a:endParaRPr lang="en-US" sz="2000" dirty="0" smtClean="0">
              <a:solidFill>
                <a:srgbClr val="000000"/>
              </a:solidFill>
              <a:latin typeface="Calibri"/>
              <a:cs typeface="Calibri"/>
            </a:endParaRPr>
          </a:p>
          <a:p>
            <a:pPr marL="742950" lvl="1" indent="-285750">
              <a:lnSpc>
                <a:spcPct val="80000"/>
              </a:lnSpc>
              <a:spcBef>
                <a:spcPct val="20000"/>
              </a:spcBef>
              <a:buFont typeface="Arial"/>
              <a:buChar char="•"/>
            </a:pPr>
            <a:r>
              <a:rPr lang="en-US" sz="2000" dirty="0" smtClean="0">
                <a:solidFill>
                  <a:srgbClr val="000000"/>
                </a:solidFill>
                <a:latin typeface="Calibri"/>
                <a:ea typeface="ＭＳ Ｐゴシック" charset="-128"/>
                <a:cs typeface="Calibri"/>
              </a:rPr>
              <a:t>Cross sections, Structure Functions</a:t>
            </a:r>
          </a:p>
          <a:p>
            <a:pPr marL="742950" lvl="1" indent="-285750">
              <a:lnSpc>
                <a:spcPct val="80000"/>
              </a:lnSpc>
              <a:spcBef>
                <a:spcPct val="20000"/>
              </a:spcBef>
              <a:buFont typeface="Arial"/>
              <a:buChar char="•"/>
            </a:pPr>
            <a:r>
              <a:rPr lang="en-US" sz="2000" dirty="0" smtClean="0">
                <a:solidFill>
                  <a:srgbClr val="000000"/>
                </a:solidFill>
                <a:latin typeface="Calibri"/>
                <a:ea typeface="ＭＳ Ｐゴシック" charset="-128"/>
                <a:cs typeface="Calibri"/>
              </a:rPr>
              <a:t>Beam Spin Asymmetries</a:t>
            </a:r>
          </a:p>
          <a:p>
            <a:pPr marL="742950" lvl="1" indent="-285750">
              <a:lnSpc>
                <a:spcPct val="80000"/>
              </a:lnSpc>
              <a:spcBef>
                <a:spcPct val="20000"/>
              </a:spcBef>
              <a:buFont typeface="Arial"/>
              <a:buChar char="•"/>
            </a:pPr>
            <a:r>
              <a:rPr lang="en-US" sz="2000" dirty="0" err="1" smtClean="0">
                <a:solidFill>
                  <a:srgbClr val="000000"/>
                </a:solidFill>
                <a:ea typeface="ＭＳ Ｐゴシック" charset="-128"/>
                <a:cs typeface="Calibri"/>
              </a:rPr>
              <a:t>Helicity</a:t>
            </a:r>
            <a:r>
              <a:rPr lang="en-US" sz="2000" dirty="0" smtClean="0">
                <a:solidFill>
                  <a:srgbClr val="000000"/>
                </a:solidFill>
                <a:ea typeface="ＭＳ Ｐゴシック" charset="-128"/>
                <a:cs typeface="Calibri"/>
              </a:rPr>
              <a:t> amplitudes</a:t>
            </a:r>
            <a:r>
              <a:rPr lang="en-US" sz="2400" dirty="0" smtClean="0">
                <a:solidFill>
                  <a:srgbClr val="000000"/>
                </a:solidFill>
                <a:effectLst>
                  <a:outerShdw blurRad="50800" dist="38100" dir="2700000" algn="br">
                    <a:srgbClr val="000000">
                      <a:alpha val="43000"/>
                    </a:srgbClr>
                  </a:outerShdw>
                </a:effectLst>
                <a:ea typeface="ＭＳ Ｐゴシック" charset="-128"/>
                <a:cs typeface="Calibri"/>
              </a:rPr>
              <a:t> </a:t>
            </a:r>
            <a:r>
              <a:rPr lang="en-US" sz="2000" dirty="0" smtClean="0">
                <a:solidFill>
                  <a:srgbClr val="000000"/>
                </a:solidFill>
                <a:ea typeface="ＭＳ Ｐゴシック" charset="-128"/>
                <a:cs typeface="Calibri"/>
              </a:rPr>
              <a:t>and their Q</a:t>
            </a:r>
            <a:r>
              <a:rPr lang="en-US" sz="2000" b="1" baseline="30000" dirty="0" smtClean="0">
                <a:solidFill>
                  <a:srgbClr val="000000"/>
                </a:solidFill>
                <a:ea typeface="ＭＳ Ｐゴシック" charset="-128"/>
                <a:cs typeface="Calibri"/>
              </a:rPr>
              <a:t>2</a:t>
            </a:r>
            <a:r>
              <a:rPr lang="en-US" sz="2000" dirty="0" smtClean="0">
                <a:solidFill>
                  <a:srgbClr val="000000"/>
                </a:solidFill>
                <a:ea typeface="ＭＳ Ｐゴシック" charset="-128"/>
                <a:cs typeface="Calibri"/>
              </a:rPr>
              <a:t> dependence</a:t>
            </a:r>
          </a:p>
          <a:p>
            <a:pPr marL="742950" lvl="1" indent="-285750">
              <a:lnSpc>
                <a:spcPct val="80000"/>
              </a:lnSpc>
              <a:spcBef>
                <a:spcPct val="20000"/>
              </a:spcBef>
            </a:pPr>
            <a:endParaRPr lang="en-US" sz="2000" dirty="0">
              <a:solidFill>
                <a:srgbClr val="000000"/>
              </a:solidFill>
              <a:latin typeface="Calibri"/>
              <a:ea typeface="ＭＳ Ｐゴシック" charset="-128"/>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900" decel="100000" fill="hold"/>
                                        <p:tgtEl>
                                          <p:spTgt spid="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8</a:t>
            </a:fld>
            <a:endParaRPr lang="en-US"/>
          </a:p>
        </p:txBody>
      </p:sp>
      <p:graphicFrame>
        <p:nvGraphicFramePr>
          <p:cNvPr id="8" name="Object 4"/>
          <p:cNvGraphicFramePr>
            <a:graphicFrameLocks noChangeAspect="1"/>
          </p:cNvGraphicFramePr>
          <p:nvPr/>
        </p:nvGraphicFramePr>
        <p:xfrm>
          <a:off x="4514850" y="3321050"/>
          <a:ext cx="114300" cy="215900"/>
        </p:xfrm>
        <a:graphic>
          <a:graphicData uri="http://schemas.openxmlformats.org/presentationml/2006/ole">
            <p:oleObj spid="_x0000_s217090" name="Equation" r:id="rId3" imgW="114120" imgH="215640" progId="Equation.3">
              <p:embed/>
            </p:oleObj>
          </a:graphicData>
        </a:graphic>
      </p:graphicFrame>
      <p:sp>
        <p:nvSpPr>
          <p:cNvPr id="9" name="TextBox 8"/>
          <p:cNvSpPr txBox="1"/>
          <p:nvPr/>
        </p:nvSpPr>
        <p:spPr>
          <a:xfrm>
            <a:off x="457200" y="1196370"/>
            <a:ext cx="2998296" cy="523220"/>
          </a:xfrm>
          <a:prstGeom prst="rect">
            <a:avLst/>
          </a:prstGeom>
          <a:noFill/>
        </p:spPr>
        <p:txBody>
          <a:bodyPr wrap="square" rtlCol="0">
            <a:spAutoFit/>
          </a:bodyPr>
          <a:lstStyle/>
          <a:p>
            <a:r>
              <a:rPr lang="en-US" sz="2800" dirty="0" smtClean="0">
                <a:solidFill>
                  <a:schemeClr val="bg1"/>
                </a:solidFill>
              </a:rPr>
              <a:t>B.H. Separation:</a:t>
            </a:r>
            <a:endParaRPr lang="en-US" dirty="0">
              <a:solidFill>
                <a:schemeClr val="bg1"/>
              </a:solidFill>
            </a:endParaRPr>
          </a:p>
        </p:txBody>
      </p:sp>
      <p:sp>
        <p:nvSpPr>
          <p:cNvPr id="10" name="Rectangle 9"/>
          <p:cNvSpPr/>
          <p:nvPr/>
        </p:nvSpPr>
        <p:spPr>
          <a:xfrm>
            <a:off x="228600" y="1748135"/>
            <a:ext cx="5181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0000"/>
                </a:solidFill>
              </a:rPr>
              <a:t>The typical angle between the emitted photon and the electron in B.H. processes is </a:t>
            </a:r>
            <a:r>
              <a:rPr lang="en-US" dirty="0" err="1">
                <a:solidFill>
                  <a:srgbClr val="000000"/>
                </a:solidFill>
              </a:rPr>
              <a:t>θ</a:t>
            </a:r>
            <a:r>
              <a:rPr lang="en-US" dirty="0">
                <a:solidFill>
                  <a:srgbClr val="000000"/>
                </a:solidFill>
              </a:rPr>
              <a:t> ∼ </a:t>
            </a:r>
            <a:r>
              <a:rPr lang="en-US" dirty="0" err="1" smtClean="0">
                <a:solidFill>
                  <a:srgbClr val="000000"/>
                </a:solidFill>
              </a:rPr>
              <a:t>m</a:t>
            </a:r>
            <a:r>
              <a:rPr lang="en-US" dirty="0" smtClean="0">
                <a:solidFill>
                  <a:srgbClr val="000000"/>
                </a:solidFill>
              </a:rPr>
              <a:t>/E</a:t>
            </a:r>
            <a:endParaRPr lang="en-US" dirty="0">
              <a:solidFill>
                <a:srgbClr val="000000"/>
              </a:solidFill>
            </a:endParaRPr>
          </a:p>
        </p:txBody>
      </p:sp>
      <p:pic>
        <p:nvPicPr>
          <p:cNvPr id="11" name="Picture 10" descr="copla3.tiff"/>
          <p:cNvPicPr>
            <a:picLocks noChangeAspect="1"/>
          </p:cNvPicPr>
          <p:nvPr/>
        </p:nvPicPr>
        <p:blipFill>
          <a:blip r:embed="rId4"/>
          <a:stretch>
            <a:fillRect/>
          </a:stretch>
        </p:blipFill>
        <p:spPr>
          <a:xfrm rot="5400000">
            <a:off x="916517" y="2089127"/>
            <a:ext cx="3805766" cy="4653789"/>
          </a:xfrm>
          <a:prstGeom prst="rect">
            <a:avLst/>
          </a:prstGeom>
        </p:spPr>
      </p:pic>
      <p:pic>
        <p:nvPicPr>
          <p:cNvPr id="13" name="Picture 21"/>
          <p:cNvPicPr>
            <a:picLocks noChangeAspect="1" noChangeArrowheads="1"/>
          </p:cNvPicPr>
          <p:nvPr/>
        </p:nvPicPr>
        <p:blipFill>
          <a:blip r:embed="rId5"/>
          <a:srcRect/>
          <a:stretch>
            <a:fillRect/>
          </a:stretch>
        </p:blipFill>
        <p:spPr bwMode="auto">
          <a:xfrm>
            <a:off x="6047644" y="1304237"/>
            <a:ext cx="2941584" cy="2329849"/>
          </a:xfrm>
          <a:prstGeom prst="rect">
            <a:avLst/>
          </a:prstGeom>
          <a:noFill/>
          <a:ln w="9525">
            <a:noFill/>
            <a:round/>
            <a:headEnd/>
            <a:tailEnd/>
          </a:ln>
          <a:effectLst/>
        </p:spPr>
      </p:pic>
      <p:pic>
        <p:nvPicPr>
          <p:cNvPr id="14" name="Picture 13" descr="Picture 4.jpg"/>
          <p:cNvPicPr>
            <a:picLocks noChangeAspect="1"/>
          </p:cNvPicPr>
          <p:nvPr/>
        </p:nvPicPr>
        <p:blipFill>
          <a:blip r:embed="rId6"/>
          <a:stretch>
            <a:fillRect/>
          </a:stretch>
        </p:blipFill>
        <p:spPr>
          <a:xfrm>
            <a:off x="6047644" y="3835400"/>
            <a:ext cx="2941584" cy="2216150"/>
          </a:xfrm>
          <a:prstGeom prst="rect">
            <a:avLst/>
          </a:prstGeom>
        </p:spPr>
      </p:pic>
      <p:sp>
        <p:nvSpPr>
          <p:cNvPr id="15"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APS Meeting, April 30 2011</a:t>
            </a:r>
            <a:endParaRPr lang="en-US"/>
          </a:p>
        </p:txBody>
      </p:sp>
      <p:sp>
        <p:nvSpPr>
          <p:cNvPr id="6" name="Slide Number Placeholder 5"/>
          <p:cNvSpPr>
            <a:spLocks noGrp="1"/>
          </p:cNvSpPr>
          <p:nvPr>
            <p:ph type="sldNum" sz="quarter" idx="12"/>
          </p:nvPr>
        </p:nvSpPr>
        <p:spPr/>
        <p:txBody>
          <a:bodyPr/>
          <a:lstStyle/>
          <a:p>
            <a:fld id="{4160E492-7053-0542-A496-F91CEEA92483}" type="slidenum">
              <a:rPr lang="en-US" smtClean="0"/>
              <a:pPr/>
              <a:t>9</a:t>
            </a:fld>
            <a:endParaRPr lang="en-US" dirty="0"/>
          </a:p>
        </p:txBody>
      </p:sp>
      <p:graphicFrame>
        <p:nvGraphicFramePr>
          <p:cNvPr id="15" name="Object 4"/>
          <p:cNvGraphicFramePr>
            <a:graphicFrameLocks noChangeAspect="1"/>
          </p:cNvGraphicFramePr>
          <p:nvPr/>
        </p:nvGraphicFramePr>
        <p:xfrm>
          <a:off x="4514850" y="3321050"/>
          <a:ext cx="114300" cy="215900"/>
        </p:xfrm>
        <a:graphic>
          <a:graphicData uri="http://schemas.openxmlformats.org/presentationml/2006/ole">
            <p:oleObj spid="_x0000_s248834" name="Equation" r:id="rId4" imgW="114120" imgH="215640" progId="Equation.3">
              <p:embed/>
            </p:oleObj>
          </a:graphicData>
        </a:graphic>
      </p:graphicFrame>
      <p:sp>
        <p:nvSpPr>
          <p:cNvPr id="16" name="Rectangle 15"/>
          <p:cNvSpPr/>
          <p:nvPr/>
        </p:nvSpPr>
        <p:spPr>
          <a:xfrm>
            <a:off x="685800" y="4826168"/>
            <a:ext cx="2959864" cy="1015663"/>
          </a:xfrm>
          <a:prstGeom prst="rect">
            <a:avLst/>
          </a:prstGeom>
        </p:spPr>
        <p:txBody>
          <a:bodyPr wrap="none">
            <a:spAutoFit/>
          </a:bodyPr>
          <a:lstStyle/>
          <a:p>
            <a:r>
              <a:rPr lang="en-US" sz="2000" dirty="0" smtClean="0">
                <a:solidFill>
                  <a:srgbClr val="000000"/>
                </a:solidFill>
              </a:rPr>
              <a:t>45 bins in W, </a:t>
            </a:r>
            <a:r>
              <a:rPr lang="en-US" sz="2000" dirty="0" smtClean="0">
                <a:solidFill>
                  <a:srgbClr val="000000"/>
                </a:solidFill>
                <a:latin typeface="Symbol" charset="2"/>
                <a:cs typeface="Symbol" charset="2"/>
              </a:rPr>
              <a:t>D</a:t>
            </a:r>
            <a:r>
              <a:rPr lang="en-US" sz="2000" dirty="0" smtClean="0">
                <a:solidFill>
                  <a:srgbClr val="000000"/>
                </a:solidFill>
              </a:rPr>
              <a:t>W=20 </a:t>
            </a:r>
            <a:r>
              <a:rPr lang="en-US" sz="2000" dirty="0" err="1" smtClean="0">
                <a:solidFill>
                  <a:srgbClr val="000000"/>
                </a:solidFill>
              </a:rPr>
              <a:t>MeV</a:t>
            </a:r>
            <a:endParaRPr lang="en-US" sz="2000" dirty="0" smtClean="0">
              <a:solidFill>
                <a:srgbClr val="000000"/>
              </a:solidFill>
            </a:endParaRPr>
          </a:p>
          <a:p>
            <a:r>
              <a:rPr lang="en-US" sz="2000" dirty="0" smtClean="0">
                <a:solidFill>
                  <a:srgbClr val="000000"/>
                </a:solidFill>
              </a:rPr>
              <a:t>7 bins in Q</a:t>
            </a:r>
            <a:r>
              <a:rPr lang="en-US" sz="2000" baseline="30000" dirty="0" smtClean="0">
                <a:solidFill>
                  <a:srgbClr val="000000"/>
                </a:solidFill>
              </a:rPr>
              <a:t>2</a:t>
            </a:r>
            <a:r>
              <a:rPr lang="en-US" sz="2000" dirty="0" smtClean="0">
                <a:solidFill>
                  <a:srgbClr val="000000"/>
                </a:solidFill>
              </a:rPr>
              <a:t>  DQ</a:t>
            </a:r>
            <a:r>
              <a:rPr lang="en-US" sz="2000" baseline="30000" dirty="0" smtClean="0">
                <a:solidFill>
                  <a:srgbClr val="000000"/>
                </a:solidFill>
              </a:rPr>
              <a:t>2</a:t>
            </a:r>
            <a:r>
              <a:rPr lang="en-US" sz="2000" dirty="0" smtClean="0">
                <a:solidFill>
                  <a:srgbClr val="000000"/>
                </a:solidFill>
              </a:rPr>
              <a:t>/Q</a:t>
            </a:r>
            <a:r>
              <a:rPr lang="en-US" sz="2000" baseline="30000" dirty="0" smtClean="0">
                <a:solidFill>
                  <a:srgbClr val="000000"/>
                </a:solidFill>
              </a:rPr>
              <a:t>2</a:t>
            </a:r>
            <a:r>
              <a:rPr lang="en-US" sz="2000" dirty="0" smtClean="0">
                <a:solidFill>
                  <a:srgbClr val="000000"/>
                </a:solidFill>
              </a:rPr>
              <a:t> ~ 0.18</a:t>
            </a:r>
          </a:p>
          <a:p>
            <a:endParaRPr lang="en-US" sz="2000" dirty="0">
              <a:solidFill>
                <a:srgbClr val="000000"/>
              </a:solidFill>
            </a:endParaRPr>
          </a:p>
        </p:txBody>
      </p:sp>
      <p:sp>
        <p:nvSpPr>
          <p:cNvPr id="17" name="Rectangle 16"/>
          <p:cNvSpPr/>
          <p:nvPr/>
        </p:nvSpPr>
        <p:spPr>
          <a:xfrm>
            <a:off x="5791200" y="4826168"/>
            <a:ext cx="2266190" cy="1015663"/>
          </a:xfrm>
          <a:prstGeom prst="rect">
            <a:avLst/>
          </a:prstGeom>
        </p:spPr>
        <p:txBody>
          <a:bodyPr wrap="none">
            <a:spAutoFit/>
          </a:bodyPr>
          <a:lstStyle/>
          <a:p>
            <a:r>
              <a:rPr lang="en-US" sz="2000" dirty="0" smtClean="0">
                <a:solidFill>
                  <a:srgbClr val="000000"/>
                </a:solidFill>
              </a:rPr>
              <a:t>10 bins in </a:t>
            </a:r>
            <a:r>
              <a:rPr lang="en-US" sz="2000" dirty="0" err="1" smtClean="0">
                <a:solidFill>
                  <a:srgbClr val="000000"/>
                </a:solidFill>
              </a:rPr>
              <a:t>cos(</a:t>
            </a:r>
            <a:r>
              <a:rPr lang="en-US" sz="2000" dirty="0" err="1" smtClean="0">
                <a:solidFill>
                  <a:srgbClr val="000000"/>
                </a:solidFill>
                <a:latin typeface="Symbol" charset="2"/>
                <a:cs typeface="Symbol" charset="2"/>
              </a:rPr>
              <a:t>q</a:t>
            </a:r>
            <a:r>
              <a:rPr lang="en-US" sz="2000" dirty="0" smtClean="0">
                <a:solidFill>
                  <a:srgbClr val="000000"/>
                </a:solidFill>
              </a:rPr>
              <a:t>*)</a:t>
            </a:r>
          </a:p>
          <a:p>
            <a:r>
              <a:rPr lang="en-US" sz="2000" dirty="0" smtClean="0">
                <a:solidFill>
                  <a:srgbClr val="000000"/>
                </a:solidFill>
              </a:rPr>
              <a:t>24, 48, 96 bins in </a:t>
            </a:r>
            <a:r>
              <a:rPr lang="en-US" sz="2000" dirty="0" err="1" smtClean="0">
                <a:solidFill>
                  <a:srgbClr val="000000"/>
                </a:solidFill>
                <a:latin typeface="Symbol" charset="2"/>
                <a:cs typeface="Symbol" charset="2"/>
              </a:rPr>
              <a:t>f</a:t>
            </a:r>
            <a:r>
              <a:rPr lang="en-US" sz="2000" dirty="0" smtClean="0">
                <a:solidFill>
                  <a:srgbClr val="000000"/>
                </a:solidFill>
                <a:latin typeface="Calibri"/>
                <a:cs typeface="Calibri"/>
              </a:rPr>
              <a:t>*</a:t>
            </a:r>
          </a:p>
          <a:p>
            <a:endParaRPr lang="en-US" sz="2000" dirty="0">
              <a:solidFill>
                <a:srgbClr val="000000"/>
              </a:solidFill>
            </a:endParaRPr>
          </a:p>
        </p:txBody>
      </p:sp>
      <p:grpSp>
        <p:nvGrpSpPr>
          <p:cNvPr id="2" name="Group 36"/>
          <p:cNvGrpSpPr/>
          <p:nvPr/>
        </p:nvGrpSpPr>
        <p:grpSpPr>
          <a:xfrm>
            <a:off x="279697" y="1322392"/>
            <a:ext cx="8698906" cy="3304090"/>
            <a:chOff x="140293" y="1349766"/>
            <a:chExt cx="8698906" cy="3304090"/>
          </a:xfrm>
        </p:grpSpPr>
        <p:grpSp>
          <p:nvGrpSpPr>
            <p:cNvPr id="3" name="Group 11"/>
            <p:cNvGrpSpPr/>
            <p:nvPr/>
          </p:nvGrpSpPr>
          <p:grpSpPr>
            <a:xfrm>
              <a:off x="140293" y="1719098"/>
              <a:ext cx="4488857" cy="2934758"/>
              <a:chOff x="144760" y="1719098"/>
              <a:chExt cx="4655840" cy="3323610"/>
            </a:xfrm>
          </p:grpSpPr>
          <p:pic>
            <p:nvPicPr>
              <p:cNvPr id="31" name="Picture 30" descr="W_Q2.gif"/>
              <p:cNvPicPr>
                <a:picLocks noChangeAspect="1"/>
              </p:cNvPicPr>
              <p:nvPr/>
            </p:nvPicPr>
            <p:blipFill>
              <a:blip r:embed="rId5"/>
              <a:stretch>
                <a:fillRect/>
              </a:stretch>
            </p:blipFill>
            <p:spPr>
              <a:xfrm>
                <a:off x="224134" y="1719098"/>
                <a:ext cx="4571999" cy="3100551"/>
              </a:xfrm>
              <a:prstGeom prst="rect">
                <a:avLst/>
              </a:prstGeom>
            </p:spPr>
          </p:pic>
          <p:sp>
            <p:nvSpPr>
              <p:cNvPr id="32" name="TextBox 31"/>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33" name="Rectangle 32"/>
              <p:cNvSpPr/>
              <p:nvPr/>
            </p:nvSpPr>
            <p:spPr>
              <a:xfrm rot="16200000">
                <a:off x="-349200"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23" name="Rectangle 22"/>
            <p:cNvSpPr/>
            <p:nvPr/>
          </p:nvSpPr>
          <p:spPr>
            <a:xfrm>
              <a:off x="2514600" y="3124200"/>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5"/>
            <p:cNvGrpSpPr/>
            <p:nvPr/>
          </p:nvGrpSpPr>
          <p:grpSpPr>
            <a:xfrm>
              <a:off x="4800601" y="1349766"/>
              <a:ext cx="4038598" cy="3107128"/>
              <a:chOff x="4800601" y="1349766"/>
              <a:chExt cx="4038598" cy="3107128"/>
            </a:xfrm>
          </p:grpSpPr>
          <p:pic>
            <p:nvPicPr>
              <p:cNvPr id="29" name="Picture 28" descr="W_1.23_q2_3.0.gif"/>
              <p:cNvPicPr>
                <a:picLocks noChangeAspect="1"/>
              </p:cNvPicPr>
              <p:nvPr/>
            </p:nvPicPr>
            <p:blipFill>
              <a:blip r:embed="rId6"/>
              <a:stretch>
                <a:fillRect/>
              </a:stretch>
            </p:blipFill>
            <p:spPr>
              <a:xfrm>
                <a:off x="4800601" y="1718074"/>
                <a:ext cx="4038598" cy="2738820"/>
              </a:xfrm>
              <a:prstGeom prst="rect">
                <a:avLst/>
              </a:prstGeom>
            </p:spPr>
          </p:pic>
          <p:sp>
            <p:nvSpPr>
              <p:cNvPr id="30" name="TextBox 29"/>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W=1.59   Q</a:t>
                </a:r>
                <a:r>
                  <a:rPr lang="en-US" baseline="30000" dirty="0" smtClean="0">
                    <a:solidFill>
                      <a:srgbClr val="000000"/>
                    </a:solidFill>
                  </a:rPr>
                  <a:t>2</a:t>
                </a:r>
                <a:r>
                  <a:rPr lang="en-US" dirty="0" smtClean="0">
                    <a:solidFill>
                      <a:srgbClr val="000000"/>
                    </a:solidFill>
                  </a:rPr>
                  <a:t>=3.5</a:t>
                </a:r>
                <a:endParaRPr lang="en-US" dirty="0">
                  <a:solidFill>
                    <a:srgbClr val="000000"/>
                  </a:solidFill>
                </a:endParaRPr>
              </a:p>
            </p:txBody>
          </p:sp>
        </p:grpSp>
      </p:grpSp>
      <p:sp>
        <p:nvSpPr>
          <p:cNvPr id="34" name="TextBox 33"/>
          <p:cNvSpPr txBox="1"/>
          <p:nvPr/>
        </p:nvSpPr>
        <p:spPr>
          <a:xfrm>
            <a:off x="3529732" y="5841830"/>
            <a:ext cx="2251563" cy="369332"/>
          </a:xfrm>
          <a:prstGeom prst="rect">
            <a:avLst/>
          </a:prstGeom>
          <a:noFill/>
        </p:spPr>
        <p:txBody>
          <a:bodyPr wrap="none" rtlCol="0">
            <a:spAutoFit/>
          </a:bodyPr>
          <a:lstStyle/>
          <a:p>
            <a:r>
              <a:rPr lang="en-US" dirty="0" smtClean="0">
                <a:solidFill>
                  <a:srgbClr val="000000"/>
                </a:solidFill>
              </a:rPr>
              <a:t>Total: 75600 CS points</a:t>
            </a:r>
            <a:endParaRPr lang="en-US" dirty="0">
              <a:solidFill>
                <a:srgbClr val="000000"/>
              </a:solidFill>
            </a:endParaRPr>
          </a:p>
        </p:txBody>
      </p:sp>
      <p:sp>
        <p:nvSpPr>
          <p:cNvPr id="35" name="TextBox 34"/>
          <p:cNvSpPr txBox="1"/>
          <p:nvPr/>
        </p:nvSpPr>
        <p:spPr>
          <a:xfrm>
            <a:off x="247218" y="533400"/>
            <a:ext cx="518091" cy="523220"/>
          </a:xfrm>
          <a:prstGeom prst="rect">
            <a:avLst/>
          </a:prstGeom>
          <a:noFill/>
        </p:spPr>
        <p:txBody>
          <a:bodyPr wrap="none" rtlCol="0">
            <a:spAutoFit/>
          </a:bodyPr>
          <a:lstStyle/>
          <a:p>
            <a:r>
              <a:rPr lang="en-US" sz="2800" b="1" dirty="0" smtClean="0">
                <a:solidFill>
                  <a:srgbClr val="000000"/>
                </a:solidFill>
                <a:latin typeface="Symbol" charset="2"/>
                <a:cs typeface="Symbol" charset="2"/>
              </a:rPr>
              <a:t>p</a:t>
            </a:r>
            <a:r>
              <a:rPr lang="en-US" sz="2800" b="1" baseline="30000" dirty="0" smtClean="0">
                <a:solidFill>
                  <a:srgbClr val="000000"/>
                </a:solidFill>
              </a:rPr>
              <a:t>0</a:t>
            </a:r>
            <a:endParaRPr lang="en-US" sz="2800" b="1" baseline="30000" dirty="0">
              <a:solidFill>
                <a:srgbClr val="000000"/>
              </a:solidFill>
            </a:endParaRPr>
          </a:p>
        </p:txBody>
      </p:sp>
      <p:sp>
        <p:nvSpPr>
          <p:cNvPr id="21"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uLnTx/>
                <a:uFillTx/>
                <a:latin typeface="+mj-lt"/>
                <a:ea typeface="+mj-ea"/>
                <a:cs typeface="+mj-cs"/>
              </a:rPr>
              <a:t>Analysis Overview</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np09_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dnp09_HI.thmx</Template>
  <TotalTime>2691</TotalTime>
  <Words>3014</Words>
  <Application>Microsoft Macintosh PowerPoint</Application>
  <PresentationFormat>On-screen Show (4:3)</PresentationFormat>
  <Paragraphs>475</Paragraphs>
  <Slides>25</Slides>
  <Notes>9</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dnp09_HI</vt:lpstr>
      <vt:lpstr>Equation</vt:lpstr>
      <vt:lpstr>Microsoft Equation</vt:lpstr>
      <vt:lpstr>Equation.3</vt:lpstr>
      <vt:lpstr>Exclusive π0 electroproduction in the resonance region at high Q2.</vt:lpstr>
      <vt:lpstr>Resonance Discovery</vt:lpstr>
      <vt:lpstr>Search for Quarks</vt:lpstr>
      <vt:lpstr>Beyond CQM</vt:lpstr>
      <vt:lpstr>Slide 5</vt:lpstr>
      <vt:lpstr>High Q2  electroproduction</vt:lpstr>
      <vt:lpstr>Experiment Overview</vt:lpstr>
      <vt:lpstr>Analysis Overview</vt:lpstr>
      <vt:lpstr>Slide 9</vt:lpstr>
      <vt:lpstr>Preliminary Results</vt:lpstr>
      <vt:lpstr>Preliminary Results</vt:lpstr>
      <vt:lpstr>Preliminary Results</vt:lpstr>
      <vt:lpstr>Preliminary Results</vt:lpstr>
      <vt:lpstr>Preliminary Results</vt:lpstr>
      <vt:lpstr>Preliminary Results</vt:lpstr>
      <vt:lpstr>Summary, Outlook</vt:lpstr>
      <vt:lpstr>Backup Slides</vt:lpstr>
      <vt:lpstr>Analysis Overview</vt:lpstr>
      <vt:lpstr>Analysis Overview</vt:lpstr>
      <vt:lpstr>Analysis Overview</vt:lpstr>
      <vt:lpstr>Analysis Overview</vt:lpstr>
      <vt:lpstr>Analysis Overview</vt:lpstr>
      <vt:lpstr>Analysis Overview</vt:lpstr>
      <vt:lpstr>What about h?</vt:lpstr>
      <vt:lpstr>What about h?</vt:lpstr>
    </vt:vector>
  </TitlesOfParts>
  <Company>UCONN/JLAB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π0 electroproduction in the resonance region at high Q2.</dc:title>
  <dc:creator>Maurizio Ungaro</dc:creator>
  <cp:lastModifiedBy>Maurizio Ungaro</cp:lastModifiedBy>
  <cp:revision>184</cp:revision>
  <dcterms:created xsi:type="dcterms:W3CDTF">2011-04-30T12:17:17Z</dcterms:created>
  <dcterms:modified xsi:type="dcterms:W3CDTF">2011-04-30T19:10:32Z</dcterms:modified>
</cp:coreProperties>
</file>