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69"/>
  </p:notesMasterIdLst>
  <p:handoutMasterIdLst>
    <p:handoutMasterId r:id="rId70"/>
  </p:handoutMasterIdLst>
  <p:sldIdLst>
    <p:sldId id="256" r:id="rId2"/>
    <p:sldId id="350" r:id="rId3"/>
    <p:sldId id="258" r:id="rId4"/>
    <p:sldId id="308" r:id="rId5"/>
    <p:sldId id="259" r:id="rId6"/>
    <p:sldId id="261" r:id="rId7"/>
    <p:sldId id="262" r:id="rId8"/>
    <p:sldId id="263" r:id="rId9"/>
    <p:sldId id="264" r:id="rId10"/>
    <p:sldId id="272" r:id="rId11"/>
    <p:sldId id="273" r:id="rId12"/>
    <p:sldId id="352" r:id="rId13"/>
    <p:sldId id="355" r:id="rId14"/>
    <p:sldId id="365" r:id="rId15"/>
    <p:sldId id="351" r:id="rId16"/>
    <p:sldId id="340" r:id="rId17"/>
    <p:sldId id="341" r:id="rId18"/>
    <p:sldId id="342" r:id="rId19"/>
    <p:sldId id="343" r:id="rId20"/>
    <p:sldId id="356" r:id="rId21"/>
    <p:sldId id="331" r:id="rId22"/>
    <p:sldId id="366" r:id="rId23"/>
    <p:sldId id="364" r:id="rId24"/>
    <p:sldId id="280" r:id="rId25"/>
    <p:sldId id="344" r:id="rId26"/>
    <p:sldId id="345" r:id="rId27"/>
    <p:sldId id="346" r:id="rId28"/>
    <p:sldId id="357" r:id="rId29"/>
    <p:sldId id="347" r:id="rId30"/>
    <p:sldId id="325" r:id="rId31"/>
    <p:sldId id="358" r:id="rId32"/>
    <p:sldId id="327" r:id="rId33"/>
    <p:sldId id="353" r:id="rId34"/>
    <p:sldId id="360" r:id="rId35"/>
    <p:sldId id="363" r:id="rId36"/>
    <p:sldId id="361" r:id="rId37"/>
    <p:sldId id="362" r:id="rId38"/>
    <p:sldId id="335" r:id="rId39"/>
    <p:sldId id="336" r:id="rId40"/>
    <p:sldId id="271" r:id="rId41"/>
    <p:sldId id="300" r:id="rId42"/>
    <p:sldId id="349" r:id="rId43"/>
    <p:sldId id="309" r:id="rId44"/>
    <p:sldId id="330" r:id="rId45"/>
    <p:sldId id="354" r:id="rId46"/>
    <p:sldId id="269" r:id="rId47"/>
    <p:sldId id="270" r:id="rId48"/>
    <p:sldId id="334" r:id="rId49"/>
    <p:sldId id="329" r:id="rId50"/>
    <p:sldId id="328" r:id="rId51"/>
    <p:sldId id="283" r:id="rId52"/>
    <p:sldId id="284" r:id="rId53"/>
    <p:sldId id="324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ECAA59D6-BD54-DB42-96D8-4C0753C435DF}">
          <p14:sldIdLst>
            <p14:sldId id="256"/>
            <p14:sldId id="350"/>
            <p14:sldId id="258"/>
            <p14:sldId id="308"/>
            <p14:sldId id="259"/>
            <p14:sldId id="261"/>
            <p14:sldId id="262"/>
            <p14:sldId id="263"/>
            <p14:sldId id="264"/>
            <p14:sldId id="272"/>
          </p14:sldIdLst>
        </p14:section>
        <p14:section name="Single pion production" id="{FCF6F3F8-07EB-AD48-AB35-E4BC3C18EB17}">
          <p14:sldIdLst>
            <p14:sldId id="273"/>
            <p14:sldId id="352"/>
            <p14:sldId id="355"/>
            <p14:sldId id="365"/>
            <p14:sldId id="351"/>
            <p14:sldId id="340"/>
            <p14:sldId id="341"/>
            <p14:sldId id="342"/>
            <p14:sldId id="343"/>
            <p14:sldId id="356"/>
            <p14:sldId id="331"/>
          </p14:sldIdLst>
        </p14:section>
        <p14:section name="Eta" id="{464F77BB-291D-C949-94C6-BCF08CCE63A7}">
          <p14:sldIdLst>
            <p14:sldId id="366"/>
            <p14:sldId id="364"/>
          </p14:sldIdLst>
        </p14:section>
        <p14:section name="KY production" id="{40624D13-F178-9E4F-8E87-FD294C1D45ED}">
          <p14:sldIdLst>
            <p14:sldId id="280"/>
            <p14:sldId id="344"/>
            <p14:sldId id="345"/>
            <p14:sldId id="346"/>
          </p14:sldIdLst>
        </p14:section>
        <p14:section name="2pi production" id="{75380F59-1C40-FB4B-AA54-E078AB8CD757}">
          <p14:sldIdLst>
            <p14:sldId id="357"/>
            <p14:sldId id="347"/>
            <p14:sldId id="325"/>
            <p14:sldId id="358"/>
            <p14:sldId id="327"/>
            <p14:sldId id="353"/>
            <p14:sldId id="360"/>
            <p14:sldId id="363"/>
            <p14:sldId id="361"/>
            <p14:sldId id="362"/>
            <p14:sldId id="335"/>
            <p14:sldId id="336"/>
            <p14:sldId id="271"/>
            <p14:sldId id="300"/>
          </p14:sldIdLst>
        </p14:section>
        <p14:section name="Extras" id="{CDFFE44D-DFDB-8844-8838-A2239E88FD9C}">
          <p14:sldIdLst>
            <p14:sldId id="349"/>
            <p14:sldId id="309"/>
            <p14:sldId id="330"/>
            <p14:sldId id="354"/>
            <p14:sldId id="269"/>
            <p14:sldId id="270"/>
            <p14:sldId id="334"/>
            <p14:sldId id="329"/>
            <p14:sldId id="328"/>
            <p14:sldId id="283"/>
            <p14:sldId id="284"/>
            <p14:sldId id="324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FF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561" autoAdjust="0"/>
  </p:normalViewPr>
  <p:slideViewPr>
    <p:cSldViewPr snapToGrid="0" snapToObjects="1">
      <p:cViewPr varScale="1">
        <p:scale>
          <a:sx n="104" d="100"/>
          <a:sy n="104" d="100"/>
        </p:scale>
        <p:origin x="-12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handoutMaster" Target="handoutMasters/handout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8C18A-06AD-9647-A045-757FE748CEEC}" type="datetimeFigureOut">
              <a:rPr lang="en-US" smtClean="0"/>
              <a:pPr/>
              <a:t>5/28/13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D5AEE-9BEC-6E48-A15F-743571673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52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7D239-8492-A441-ACB4-80F9C2468889}" type="datetimeFigureOut">
              <a:rPr lang="en-US" smtClean="0"/>
              <a:pPr/>
              <a:t>5/28/13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7EBBB-102A-3241-964D-4EE0EB9D5F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475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BE78B80-7A21-DE4D-B19B-DB1B944E6D39}" type="slidenum">
              <a:rPr lang="en-GB"/>
              <a:pPr/>
              <a:t>5</a:t>
            </a:fld>
            <a:endParaRPr lang="en-GB"/>
          </a:p>
        </p:txBody>
      </p:sp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929572" y="685690"/>
            <a:ext cx="5000458" cy="3428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/>
          </p:nvPr>
        </p:nvSpPr>
        <p:spPr>
          <a:xfrm>
            <a:off x="685960" y="4342704"/>
            <a:ext cx="5487682" cy="4115606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"/>
          <p:cNvSpPr txBox="1">
            <a:spLocks noChangeArrowheads="1"/>
          </p:cNvSpPr>
          <p:nvPr/>
        </p:nvSpPr>
        <p:spPr bwMode="auto">
          <a:xfrm>
            <a:off x="1158409" y="933739"/>
            <a:ext cx="4353485" cy="336405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>
              <a:ea typeface="HG Mincho Light J;MS Mincho;HG" charset="0"/>
              <a:cs typeface="HG Mincho Light J;MS Mincho;HG" charset="0"/>
            </a:endParaRPr>
          </a:p>
        </p:txBody>
      </p:sp>
      <p:sp>
        <p:nvSpPr>
          <p:cNvPr id="57347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032343" y="4623955"/>
            <a:ext cx="4609819" cy="373206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7D8299C-9EA8-7842-B7AC-5451CD9D42C3}" type="slidenum">
              <a:rPr lang="en-GB"/>
              <a:pPr/>
              <a:t>43</a:t>
            </a:fld>
            <a:endParaRPr lang="en-GB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960" y="4342704"/>
            <a:ext cx="5487682" cy="4115606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4969863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463626" y="4205343"/>
            <a:ext cx="6216748" cy="45720"/>
            <a:chOff x="1463626" y="3526302"/>
            <a:chExt cx="6216748" cy="45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463626" y="3550126"/>
              <a:ext cx="2971800" cy="1588"/>
            </a:xfrm>
            <a:prstGeom prst="line">
              <a:avLst/>
            </a:prstGeom>
            <a:ln w="9525" cap="flat" cmpd="sng" algn="ctr">
              <a:solidFill>
                <a:schemeClr val="bg2">
                  <a:tint val="20000"/>
                </a:schemeClr>
              </a:solidFill>
              <a:prstDash val="solid"/>
            </a:ln>
            <a:effectLst>
              <a:outerShdw blurRad="31750" dir="2700000" algn="tl" rotWithShape="0">
                <a:srgbClr val="000000">
                  <a:alpha val="5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708574" y="3550126"/>
              <a:ext cx="2971800" cy="1588"/>
            </a:xfrm>
            <a:prstGeom prst="line">
              <a:avLst/>
            </a:prstGeom>
            <a:ln w="9525" cap="flat" cmpd="sng" algn="ctr">
              <a:solidFill>
                <a:schemeClr val="bg2">
                  <a:tint val="20000"/>
                </a:schemeClr>
              </a:solidFill>
              <a:prstDash val="solid"/>
            </a:ln>
            <a:effectLst>
              <a:outerShdw blurRad="31750" dir="2700000" algn="tl" rotWithShape="0">
                <a:srgbClr val="000000">
                  <a:alpha val="5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4540348" y="3526302"/>
              <a:ext cx="45720" cy="45720"/>
            </a:xfrm>
            <a:prstGeom prst="ellipse">
              <a:avLst/>
            </a:prstGeom>
            <a:effectLst>
              <a:outerShdw blurRad="31750" dir="2700000" algn="tl" rotWithShape="0">
                <a:srgbClr val="000000">
                  <a:alpha val="55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en-US"/>
            </a:p>
          </p:txBody>
        </p:sp>
      </p:grp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7E63A33-8271-4DD0-9C48-789913D7C115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481" y="275071"/>
            <a:ext cx="7806240" cy="1142039"/>
          </a:xfr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10614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980837"/>
            <a:ext cx="8229600" cy="5115163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7E63A33-8271-4DD0-9C48-789913D7C115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D7E63A33-8271-4DD0-9C48-789913D7C115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7E63A33-8271-4DD0-9C48-789913D7C115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3.jpeg"/><Relationship Id="rId1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955688"/>
            <a:ext cx="8229600" cy="51704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6437576" y="6587715"/>
            <a:ext cx="2096823" cy="27519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357925" y="6587715"/>
            <a:ext cx="4916197" cy="27519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ln>
                  <a:solidFill>
                    <a:schemeClr val="accent1">
                      <a:alpha val="25000"/>
                    </a:schemeClr>
                  </a:solidFill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pPr algn="ctr"/>
            <a:r>
              <a:rPr lang="pl-PL" dirty="0" smtClean="0"/>
              <a:t>E. Pasyuk    NSTAR 2013 Workshop,  </a:t>
            </a:r>
            <a:r>
              <a:rPr lang="pl-PL" dirty="0" err="1" smtClean="0"/>
              <a:t>Peñiscola</a:t>
            </a:r>
            <a:r>
              <a:rPr lang="pl-PL" dirty="0" smtClean="0"/>
              <a:t>,  May 27-30, 2013 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534400" y="6405709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ln>
                  <a:solidFill>
                    <a:schemeClr val="accent1">
                      <a:alpha val="25000"/>
                    </a:schemeClr>
                  </a:solidFill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pPr algn="r"/>
            <a:fld id="{D7E63A33-8271-4DD0-9C48-789913D7C115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89515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" y="6603109"/>
            <a:ext cx="1238995" cy="259800"/>
            <a:chOff x="1" y="6629400"/>
            <a:chExt cx="1126359" cy="229235"/>
          </a:xfrm>
        </p:grpSpPr>
        <p:pic>
          <p:nvPicPr>
            <p:cNvPr id="8" name="Picture 7" descr="JLab_logo_white2.jp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8960" y="6629400"/>
              <a:ext cx="787400" cy="228600"/>
            </a:xfrm>
            <a:prstGeom prst="rect">
              <a:avLst/>
            </a:prstGeom>
          </p:spPr>
        </p:pic>
        <p:pic>
          <p:nvPicPr>
            <p:cNvPr id="11" name="Picture 10" descr="jsa_logo.jpg"/>
            <p:cNvPicPr preferRelativeResize="0"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" y="6630035"/>
              <a:ext cx="338959" cy="228600"/>
            </a:xfrm>
            <a:prstGeom prst="rect">
              <a:avLst/>
            </a:prstGeom>
          </p:spPr>
        </p:pic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</p:sldLayoutIdLst>
  <p:transition xmlns:p14="http://schemas.microsoft.com/office/powerpoint/2010/main"/>
  <p:hf hd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4" Type="http://schemas.openxmlformats.org/officeDocument/2006/relationships/image" Target="../media/image37.gif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4" Type="http://schemas.openxmlformats.org/officeDocument/2006/relationships/image" Target="../media/image40.gif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gif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60.png"/><Relationship Id="rId21" Type="http://schemas.openxmlformats.org/officeDocument/2006/relationships/image" Target="../media/image61.png"/><Relationship Id="rId22" Type="http://schemas.openxmlformats.org/officeDocument/2006/relationships/image" Target="../media/image62.png"/><Relationship Id="rId23" Type="http://schemas.openxmlformats.org/officeDocument/2006/relationships/image" Target="../media/image63.png"/><Relationship Id="rId24" Type="http://schemas.openxmlformats.org/officeDocument/2006/relationships/image" Target="../media/image64.png"/><Relationship Id="rId25" Type="http://schemas.openxmlformats.org/officeDocument/2006/relationships/image" Target="../media/image65.png"/><Relationship Id="rId26" Type="http://schemas.openxmlformats.org/officeDocument/2006/relationships/image" Target="../media/image66.png"/><Relationship Id="rId27" Type="http://schemas.openxmlformats.org/officeDocument/2006/relationships/image" Target="../media/image67.png"/><Relationship Id="rId28" Type="http://schemas.openxmlformats.org/officeDocument/2006/relationships/image" Target="../media/image68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30" Type="http://schemas.openxmlformats.org/officeDocument/2006/relationships/image" Target="../media/image70.png"/><Relationship Id="rId31" Type="http://schemas.openxmlformats.org/officeDocument/2006/relationships/image" Target="../media/image71.png"/><Relationship Id="rId32" Type="http://schemas.openxmlformats.org/officeDocument/2006/relationships/image" Target="../media/image72.png"/><Relationship Id="rId9" Type="http://schemas.openxmlformats.org/officeDocument/2006/relationships/image" Target="../media/image49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33" Type="http://schemas.openxmlformats.org/officeDocument/2006/relationships/image" Target="../media/image73.png"/><Relationship Id="rId34" Type="http://schemas.openxmlformats.org/officeDocument/2006/relationships/image" Target="../media/image74.png"/><Relationship Id="rId35" Type="http://schemas.openxmlformats.org/officeDocument/2006/relationships/image" Target="../media/image75.png"/><Relationship Id="rId36" Type="http://schemas.openxmlformats.org/officeDocument/2006/relationships/image" Target="../media/image76.png"/><Relationship Id="rId10" Type="http://schemas.openxmlformats.org/officeDocument/2006/relationships/image" Target="../media/image50.png"/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53.png"/><Relationship Id="rId14" Type="http://schemas.openxmlformats.org/officeDocument/2006/relationships/image" Target="../media/image54.png"/><Relationship Id="rId15" Type="http://schemas.openxmlformats.org/officeDocument/2006/relationships/image" Target="../media/image55.png"/><Relationship Id="rId16" Type="http://schemas.openxmlformats.org/officeDocument/2006/relationships/image" Target="../media/image56.png"/><Relationship Id="rId17" Type="http://schemas.openxmlformats.org/officeDocument/2006/relationships/image" Target="../media/image57.png"/><Relationship Id="rId18" Type="http://schemas.openxmlformats.org/officeDocument/2006/relationships/image" Target="../media/image58.png"/><Relationship Id="rId19" Type="http://schemas.openxmlformats.org/officeDocument/2006/relationships/image" Target="../media/image59.png"/><Relationship Id="rId37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5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4" Type="http://schemas.openxmlformats.org/officeDocument/2006/relationships/image" Target="../media/image84.gif"/><Relationship Id="rId5" Type="http://schemas.openxmlformats.org/officeDocument/2006/relationships/image" Target="../media/image85.gif"/><Relationship Id="rId6" Type="http://schemas.openxmlformats.org/officeDocument/2006/relationships/image" Target="../media/image86.gif"/><Relationship Id="rId7" Type="http://schemas.openxmlformats.org/officeDocument/2006/relationships/image" Target="../media/image87.gif"/><Relationship Id="rId8" Type="http://schemas.openxmlformats.org/officeDocument/2006/relationships/image" Target="../media/image88.gif"/><Relationship Id="rId9" Type="http://schemas.openxmlformats.org/officeDocument/2006/relationships/image" Target="../media/image89.gif"/><Relationship Id="rId10" Type="http://schemas.openxmlformats.org/officeDocument/2006/relationships/image" Target="../media/image9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wmf"/><Relationship Id="rId3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4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4" Type="http://schemas.openxmlformats.org/officeDocument/2006/relationships/image" Target="../media/image107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4" Type="http://schemas.openxmlformats.org/officeDocument/2006/relationships/image" Target="../media/image110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2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Relationship Id="rId3" Type="http://schemas.openxmlformats.org/officeDocument/2006/relationships/image" Target="../media/image128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4" Type="http://schemas.openxmlformats.org/officeDocument/2006/relationships/image" Target="../media/image136.w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4" Type="http://schemas.openxmlformats.org/officeDocument/2006/relationships/image" Target="../media/image139.w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7.w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0.wmf"/><Relationship Id="rId3" Type="http://schemas.openxmlformats.org/officeDocument/2006/relationships/image" Target="../media/image141.w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Relationship Id="rId3" Type="http://schemas.openxmlformats.org/officeDocument/2006/relationships/image" Target="../media/image14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6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752" y="351599"/>
            <a:ext cx="3147704" cy="2360778"/>
          </a:xfrm>
          <a:prstGeom prst="rect">
            <a:avLst/>
          </a:prstGeom>
          <a:ln>
            <a:solidFill>
              <a:schemeClr val="bg2">
                <a:alpha val="2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127000" dir="2700000" algn="t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2712377"/>
            <a:ext cx="8305800" cy="1331333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buNone/>
            </a:pPr>
            <a:r>
              <a:rPr lang="en-US" sz="4000" b="1" dirty="0" smtClean="0">
                <a:ln w="50800">
                  <a:solidFill>
                    <a:schemeClr val="bg2">
                      <a:alpha val="25000"/>
                    </a:schemeClr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Status  of meson </a:t>
            </a:r>
            <a:r>
              <a:rPr lang="en-US" sz="4000" b="1" dirty="0" err="1" smtClean="0">
                <a:ln w="50800">
                  <a:solidFill>
                    <a:schemeClr val="bg2">
                      <a:alpha val="25000"/>
                    </a:schemeClr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photoproduction</a:t>
            </a:r>
            <a:r>
              <a:rPr lang="en-US" sz="4000" b="1" dirty="0" smtClean="0">
                <a:ln w="50800">
                  <a:solidFill>
                    <a:schemeClr val="bg2">
                      <a:alpha val="25000"/>
                    </a:schemeClr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experiments with CLAS</a:t>
            </a:r>
            <a:endParaRPr lang="en-US" sz="4000" b="1" dirty="0">
              <a:ln w="50800">
                <a:solidFill>
                  <a:schemeClr val="bg2">
                    <a:alpha val="25000"/>
                  </a:schemeClr>
                </a:solidFill>
              </a:ln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Subtitle 1"/>
          <p:cNvSpPr txBox="1">
            <a:spLocks/>
          </p:cNvSpPr>
          <p:nvPr/>
        </p:nvSpPr>
        <p:spPr>
          <a:xfrm>
            <a:off x="1753496" y="4895495"/>
            <a:ext cx="5637010" cy="1298636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Eugene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Pasyuk</a:t>
            </a:r>
            <a:endParaRPr kumimoji="0" lang="en-US" sz="2200" b="0" i="0" u="none" strike="noStrike" kern="1200" cap="none" spc="0" normalizeH="0" baseline="0" noProof="0" dirty="0" smtClean="0">
              <a:ln>
                <a:solidFill>
                  <a:schemeClr val="bg2">
                    <a:alpha val="25000"/>
                  </a:schemeClr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Jefferson Lab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for the CLAS Collaboration</a:t>
            </a:r>
            <a:endParaRPr kumimoji="0" lang="en-US" sz="1600" b="0" i="1" u="none" strike="noStrike" kern="1200" cap="none" spc="0" normalizeH="0" baseline="0" noProof="0" dirty="0">
              <a:ln>
                <a:solidFill>
                  <a:schemeClr val="bg2">
                    <a:alpha val="25000"/>
                  </a:schemeClr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7562" y="493160"/>
            <a:ext cx="48332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NSTAR</a:t>
            </a:r>
            <a:r>
              <a:rPr lang="en-US" b="1" i="1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i="1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2013 Workshop</a:t>
            </a:r>
            <a:r>
              <a:rPr lang="en-US" i="1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r>
              <a:rPr lang="en-US" i="1" dirty="0" err="1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Peñiscola</a:t>
            </a:r>
            <a:r>
              <a:rPr lang="en-US" i="1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i="1" dirty="0" err="1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Valencian</a:t>
            </a:r>
            <a:r>
              <a:rPr lang="en-US" i="1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i="1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Community,</a:t>
            </a:r>
            <a:r>
              <a:rPr lang="en-US" i="1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i="1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Spain</a:t>
            </a:r>
          </a:p>
          <a:p>
            <a:r>
              <a:rPr lang="en-US" i="1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  <a:r>
              <a:rPr lang="en-US" i="1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ay </a:t>
            </a:r>
            <a:r>
              <a:rPr lang="en-US" i="1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27-30, </a:t>
            </a:r>
            <a:r>
              <a:rPr lang="en-US" i="1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2013</a:t>
            </a:r>
            <a:endParaRPr lang="en-US" i="1" dirty="0">
              <a:ln>
                <a:solidFill>
                  <a:schemeClr val="bg2">
                    <a:alpha val="2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51754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79463" y="914399"/>
            <a:ext cx="4862645" cy="5422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338295" indent="-228529">
              <a:lnSpc>
                <a:spcPct val="82000"/>
              </a:lnSpc>
              <a:spcBef>
                <a:spcPts val="600"/>
              </a:spcBef>
              <a:buSzPts val="1178"/>
            </a:pPr>
            <a:r>
              <a:rPr lang="en-GB" dirty="0" smtClean="0">
                <a:latin typeface="+mj-lt"/>
              </a:rPr>
              <a:t>γp→π</a:t>
            </a:r>
            <a:r>
              <a:rPr lang="en-GB" baseline="30000" dirty="0" smtClean="0">
                <a:latin typeface="+mj-lt"/>
              </a:rPr>
              <a:t>0</a:t>
            </a:r>
            <a:r>
              <a:rPr lang="en-GB" dirty="0" smtClean="0">
                <a:latin typeface="+mj-lt"/>
              </a:rPr>
              <a:t>p, π</a:t>
            </a:r>
            <a:r>
              <a:rPr lang="en-GB" baseline="30000" dirty="0" smtClean="0">
                <a:latin typeface="+mj-lt"/>
              </a:rPr>
              <a:t>+</a:t>
            </a:r>
            <a:r>
              <a:rPr lang="en-GB" dirty="0" smtClean="0">
                <a:latin typeface="+mj-lt"/>
              </a:rPr>
              <a:t>n</a:t>
            </a:r>
          </a:p>
          <a:p>
            <a:pPr marL="338295" indent="-228529">
              <a:lnSpc>
                <a:spcPct val="82000"/>
              </a:lnSpc>
              <a:spcBef>
                <a:spcPts val="600"/>
              </a:spcBef>
              <a:buSzPts val="1178"/>
            </a:pPr>
            <a:r>
              <a:rPr lang="en-GB" dirty="0" err="1" smtClean="0">
                <a:latin typeface="+mj-lt"/>
                <a:cs typeface="Times New Roman" pitchFamily="18"/>
              </a:rPr>
              <a:t>γp→ηp</a:t>
            </a:r>
            <a:r>
              <a:rPr lang="en-GB" dirty="0" smtClean="0">
                <a:latin typeface="+mj-lt"/>
                <a:cs typeface="Times New Roman" pitchFamily="18"/>
              </a:rPr>
              <a:t>    </a:t>
            </a:r>
          </a:p>
          <a:p>
            <a:pPr marL="338295" indent="-228529">
              <a:lnSpc>
                <a:spcPct val="82000"/>
              </a:lnSpc>
              <a:spcBef>
                <a:spcPts val="600"/>
              </a:spcBef>
              <a:buSzPts val="1178"/>
            </a:pPr>
            <a:r>
              <a:rPr lang="en-GB" dirty="0" err="1" smtClean="0">
                <a:latin typeface="+mj-lt"/>
                <a:cs typeface="Times New Roman" pitchFamily="18"/>
              </a:rPr>
              <a:t>γp→η’p</a:t>
            </a:r>
            <a:endParaRPr lang="en-GB" dirty="0" smtClean="0">
              <a:latin typeface="+mj-lt"/>
              <a:cs typeface="Times New Roman" pitchFamily="18"/>
            </a:endParaRPr>
          </a:p>
          <a:p>
            <a:pPr marL="338295" indent="-228529">
              <a:lnSpc>
                <a:spcPct val="82000"/>
              </a:lnSpc>
              <a:spcBef>
                <a:spcPts val="600"/>
              </a:spcBef>
              <a:buSzPts val="1178"/>
            </a:pPr>
            <a:r>
              <a:rPr lang="en-GB" dirty="0" err="1" smtClean="0">
                <a:latin typeface="+mj-lt"/>
                <a:cs typeface="Times New Roman" pitchFamily="18"/>
              </a:rPr>
              <a:t>γp→KY</a:t>
            </a:r>
            <a:r>
              <a:rPr lang="en-GB" dirty="0" smtClean="0">
                <a:latin typeface="+mj-lt"/>
                <a:cs typeface="Times New Roman" pitchFamily="18"/>
              </a:rPr>
              <a:t> (K</a:t>
            </a:r>
            <a:r>
              <a:rPr lang="en-GB" baseline="30000" dirty="0" smtClean="0">
                <a:latin typeface="+mj-lt"/>
                <a:cs typeface="Times New Roman" pitchFamily="18"/>
              </a:rPr>
              <a:t>+</a:t>
            </a:r>
            <a:r>
              <a:rPr lang="en-GB" dirty="0" smtClean="0">
                <a:latin typeface="+mj-lt"/>
                <a:cs typeface="Times New Roman" pitchFamily="18"/>
              </a:rPr>
              <a:t>Λ, K</a:t>
            </a:r>
            <a:r>
              <a:rPr lang="en-GB" baseline="30000" dirty="0" smtClean="0">
                <a:latin typeface="+mj-lt"/>
                <a:cs typeface="Times New Roman" pitchFamily="18"/>
              </a:rPr>
              <a:t>+</a:t>
            </a:r>
            <a:r>
              <a:rPr lang="en-GB" dirty="0" smtClean="0">
                <a:latin typeface="+mj-lt"/>
                <a:cs typeface="Times New Roman" pitchFamily="18"/>
              </a:rPr>
              <a:t>Σ</a:t>
            </a:r>
            <a:r>
              <a:rPr lang="en-GB" baseline="30000" dirty="0" smtClean="0">
                <a:latin typeface="+mj-lt"/>
                <a:cs typeface="Times New Roman" pitchFamily="18"/>
              </a:rPr>
              <a:t>0</a:t>
            </a:r>
            <a:r>
              <a:rPr lang="en-GB" dirty="0" smtClean="0">
                <a:latin typeface="+mj-lt"/>
                <a:cs typeface="Times New Roman" pitchFamily="18"/>
              </a:rPr>
              <a:t>, K</a:t>
            </a:r>
            <a:r>
              <a:rPr lang="en-GB" baseline="30000" dirty="0" smtClean="0">
                <a:latin typeface="+mj-lt"/>
                <a:cs typeface="Times New Roman" pitchFamily="18"/>
              </a:rPr>
              <a:t>0</a:t>
            </a:r>
            <a:r>
              <a:rPr lang="en-GB" dirty="0" smtClean="0">
                <a:latin typeface="+mj-lt"/>
                <a:cs typeface="Times New Roman" pitchFamily="18"/>
              </a:rPr>
              <a:t>Σ</a:t>
            </a:r>
            <a:r>
              <a:rPr lang="en-GB" baseline="30000" dirty="0" smtClean="0">
                <a:latin typeface="+mj-lt"/>
                <a:cs typeface="Times New Roman" pitchFamily="18"/>
              </a:rPr>
              <a:t>+</a:t>
            </a:r>
            <a:r>
              <a:rPr lang="en-GB" dirty="0" smtClean="0">
                <a:latin typeface="+mj-lt"/>
                <a:cs typeface="Times New Roman" pitchFamily="18"/>
              </a:rPr>
              <a:t>)</a:t>
            </a:r>
            <a:endParaRPr lang="en-GB" baseline="-33000" dirty="0" smtClean="0">
              <a:latin typeface="+mj-lt"/>
              <a:cs typeface="Times New Roman" pitchFamily="18"/>
            </a:endParaRPr>
          </a:p>
          <a:p>
            <a:pPr marL="338295" indent="-228529">
              <a:lnSpc>
                <a:spcPct val="82000"/>
              </a:lnSpc>
              <a:spcBef>
                <a:spcPts val="600"/>
              </a:spcBef>
              <a:buSzPts val="1178"/>
            </a:pPr>
            <a:r>
              <a:rPr lang="en-GB" dirty="0" err="1" smtClean="0">
                <a:latin typeface="+mj-lt"/>
                <a:cs typeface="Times New Roman" pitchFamily="18"/>
              </a:rPr>
              <a:t>γp</a:t>
            </a:r>
            <a:r>
              <a:rPr lang="en-GB" dirty="0" smtClean="0">
                <a:latin typeface="+mj-lt"/>
                <a:cs typeface="Times New Roman" pitchFamily="18"/>
              </a:rPr>
              <a:t>→π</a:t>
            </a:r>
            <a:r>
              <a:rPr lang="en-GB" baseline="30000" dirty="0" smtClean="0">
                <a:latin typeface="+mj-lt"/>
                <a:cs typeface="Times New Roman" pitchFamily="18"/>
              </a:rPr>
              <a:t>+</a:t>
            </a:r>
            <a:r>
              <a:rPr lang="en-GB" dirty="0" smtClean="0">
                <a:latin typeface="+mj-lt"/>
                <a:cs typeface="Times New Roman" pitchFamily="18"/>
              </a:rPr>
              <a:t>π</a:t>
            </a:r>
            <a:r>
              <a:rPr lang="en-GB" baseline="30000" dirty="0" smtClean="0">
                <a:latin typeface="+mj-lt"/>
                <a:cs typeface="Times New Roman" pitchFamily="18"/>
              </a:rPr>
              <a:t>-</a:t>
            </a:r>
            <a:r>
              <a:rPr lang="en-GB" dirty="0" smtClean="0">
                <a:latin typeface="+mj-lt"/>
                <a:cs typeface="Times New Roman" pitchFamily="18"/>
              </a:rPr>
              <a:t>p </a:t>
            </a:r>
            <a:r>
              <a:rPr lang="en-GB" dirty="0" err="1" smtClean="0">
                <a:latin typeface="+mj-lt"/>
                <a:cs typeface="Times New Roman" pitchFamily="18"/>
              </a:rPr>
              <a:t>ω</a:t>
            </a:r>
            <a:r>
              <a:rPr lang="en-GB" dirty="0" err="1" smtClean="0">
                <a:latin typeface="+mj-lt"/>
              </a:rPr>
              <a:t>p</a:t>
            </a:r>
            <a:r>
              <a:rPr lang="en-GB" dirty="0" smtClean="0">
                <a:latin typeface="+mj-lt"/>
              </a:rPr>
              <a:t>, </a:t>
            </a:r>
            <a:r>
              <a:rPr lang="en-GB" dirty="0" err="1" smtClean="0">
                <a:latin typeface="+mj-lt"/>
                <a:cs typeface="Symbol" charset="2"/>
              </a:rPr>
              <a:t>ρ</a:t>
            </a:r>
            <a:r>
              <a:rPr lang="en-GB" dirty="0" err="1" smtClean="0">
                <a:latin typeface="+mj-lt"/>
              </a:rPr>
              <a:t>p</a:t>
            </a:r>
            <a:r>
              <a:rPr lang="en-GB" dirty="0" smtClean="0">
                <a:latin typeface="+mj-lt"/>
              </a:rPr>
              <a:t>, </a:t>
            </a:r>
            <a:r>
              <a:rPr lang="en-GB" dirty="0" err="1" smtClean="0">
                <a:latin typeface="Lucida Grande"/>
                <a:ea typeface="Lucida Grande"/>
                <a:cs typeface="Lucida Grande"/>
              </a:rPr>
              <a:t>ϕ</a:t>
            </a:r>
            <a:r>
              <a:rPr lang="en-GB" dirty="0" err="1" smtClean="0">
                <a:latin typeface="+mj-lt"/>
              </a:rPr>
              <a:t>p</a:t>
            </a:r>
            <a:endParaRPr lang="en-GB" dirty="0" smtClean="0">
              <a:latin typeface="+mj-lt"/>
            </a:endParaRPr>
          </a:p>
          <a:p>
            <a:pPr marL="338295" indent="-228529">
              <a:lnSpc>
                <a:spcPct val="82000"/>
              </a:lnSpc>
              <a:spcBef>
                <a:spcPts val="600"/>
              </a:spcBef>
              <a:buSzPts val="1178"/>
            </a:pPr>
            <a:r>
              <a:rPr lang="en-GB" dirty="0" smtClean="0">
                <a:latin typeface="+mj-lt"/>
              </a:rPr>
              <a:t>….</a:t>
            </a:r>
          </a:p>
          <a:p>
            <a:pPr marL="338295" indent="-228529">
              <a:lnSpc>
                <a:spcPct val="82000"/>
              </a:lnSpc>
              <a:spcBef>
                <a:spcPts val="600"/>
              </a:spcBef>
              <a:buSzPts val="1178"/>
              <a:buNone/>
            </a:pPr>
            <a:endParaRPr lang="en-GB" dirty="0" smtClean="0">
              <a:latin typeface="+mj-lt"/>
              <a:cs typeface="Times New Roman" pitchFamily="18"/>
            </a:endParaRPr>
          </a:p>
          <a:p>
            <a:pPr marL="338295" indent="-228529">
              <a:lnSpc>
                <a:spcPct val="82000"/>
              </a:lnSpc>
              <a:spcBef>
                <a:spcPts val="600"/>
              </a:spcBef>
              <a:buSzPts val="1178"/>
            </a:pPr>
            <a:r>
              <a:rPr lang="en-GB" dirty="0" err="1" smtClean="0">
                <a:cs typeface="Times New Roman" pitchFamily="18"/>
              </a:rPr>
              <a:t>γ</a:t>
            </a:r>
            <a:r>
              <a:rPr lang="en-US" dirty="0" err="1" smtClean="0">
                <a:latin typeface="+mj-lt"/>
              </a:rPr>
              <a:t>n</a:t>
            </a:r>
            <a:r>
              <a:rPr lang="en-GB" dirty="0" smtClean="0"/>
              <a:t>→</a:t>
            </a:r>
            <a:r>
              <a:rPr lang="en-US" dirty="0" err="1" smtClean="0">
                <a:latin typeface="+mj-lt"/>
              </a:rPr>
              <a:t>π</a:t>
            </a:r>
            <a:r>
              <a:rPr lang="en-US" baseline="30000" dirty="0" err="1" smtClean="0">
                <a:latin typeface="+mj-lt"/>
              </a:rPr>
              <a:t>-</a:t>
            </a:r>
            <a:r>
              <a:rPr lang="en-US" dirty="0" err="1" smtClean="0">
                <a:latin typeface="+mj-lt"/>
              </a:rPr>
              <a:t>p</a:t>
            </a:r>
            <a:endParaRPr lang="en-US" dirty="0" smtClean="0">
              <a:latin typeface="+mj-lt"/>
            </a:endParaRPr>
          </a:p>
          <a:p>
            <a:pPr marL="338295" indent="-228529">
              <a:lnSpc>
                <a:spcPct val="82000"/>
              </a:lnSpc>
              <a:spcBef>
                <a:spcPts val="600"/>
              </a:spcBef>
              <a:buSzPts val="1178"/>
            </a:pPr>
            <a:r>
              <a:rPr lang="en-GB" dirty="0" err="1" smtClean="0">
                <a:cs typeface="Times New Roman" pitchFamily="18"/>
              </a:rPr>
              <a:t>γ</a:t>
            </a:r>
            <a:r>
              <a:rPr lang="en-GB" dirty="0" err="1" smtClean="0">
                <a:latin typeface="+mj-lt"/>
                <a:cs typeface="Times New Roman" pitchFamily="18"/>
              </a:rPr>
              <a:t>n</a:t>
            </a:r>
            <a:r>
              <a:rPr lang="en-GB" dirty="0" err="1" smtClean="0"/>
              <a:t>→</a:t>
            </a:r>
            <a:r>
              <a:rPr lang="en-GB" dirty="0" err="1" smtClean="0">
                <a:latin typeface="+mj-lt"/>
                <a:cs typeface="Times New Roman" pitchFamily="18"/>
              </a:rPr>
              <a:t>π</a:t>
            </a:r>
            <a:r>
              <a:rPr lang="en-GB" baseline="30000" dirty="0" err="1" smtClean="0">
                <a:latin typeface="+mj-lt"/>
                <a:cs typeface="Times New Roman" pitchFamily="18"/>
              </a:rPr>
              <a:t>+</a:t>
            </a:r>
            <a:r>
              <a:rPr lang="en-GB" dirty="0" err="1" smtClean="0">
                <a:latin typeface="+mj-lt"/>
                <a:cs typeface="Times New Roman" pitchFamily="18"/>
              </a:rPr>
              <a:t>π</a:t>
            </a:r>
            <a:r>
              <a:rPr lang="en-GB" baseline="30000" dirty="0" err="1" smtClean="0">
                <a:latin typeface="+mj-lt"/>
                <a:cs typeface="Times New Roman" pitchFamily="18"/>
              </a:rPr>
              <a:t>-</a:t>
            </a:r>
            <a:r>
              <a:rPr lang="en-GB" dirty="0" err="1" smtClean="0">
                <a:latin typeface="+mj-lt"/>
                <a:cs typeface="Times New Roman" pitchFamily="18"/>
              </a:rPr>
              <a:t>n</a:t>
            </a:r>
            <a:endParaRPr lang="en-US" dirty="0" smtClean="0">
              <a:latin typeface="+mj-lt"/>
            </a:endParaRPr>
          </a:p>
          <a:p>
            <a:pPr marL="338295" indent="-228529">
              <a:lnSpc>
                <a:spcPct val="82000"/>
              </a:lnSpc>
              <a:spcBef>
                <a:spcPts val="600"/>
              </a:spcBef>
              <a:buSzPts val="1178"/>
            </a:pPr>
            <a:r>
              <a:rPr lang="en-GB" dirty="0" err="1" smtClean="0">
                <a:cs typeface="Times New Roman" pitchFamily="18"/>
              </a:rPr>
              <a:t>γ</a:t>
            </a:r>
            <a:r>
              <a:rPr lang="en-US" dirty="0" err="1" smtClean="0">
                <a:latin typeface="+mj-lt"/>
              </a:rPr>
              <a:t>n</a:t>
            </a:r>
            <a:r>
              <a:rPr lang="en-GB" dirty="0" smtClean="0"/>
              <a:t>→</a:t>
            </a:r>
            <a:r>
              <a:rPr lang="en-US" dirty="0" smtClean="0">
                <a:latin typeface="+mj-lt"/>
              </a:rPr>
              <a:t>Σ</a:t>
            </a:r>
            <a:r>
              <a:rPr lang="en-US" baseline="30000" dirty="0" smtClean="0">
                <a:latin typeface="+mj-lt"/>
              </a:rPr>
              <a:t>-</a:t>
            </a:r>
            <a:r>
              <a:rPr lang="en-US" dirty="0" smtClean="0">
                <a:latin typeface="+mj-lt"/>
              </a:rPr>
              <a:t>K</a:t>
            </a:r>
            <a:r>
              <a:rPr lang="en-US" baseline="30000" dirty="0" smtClean="0">
                <a:latin typeface="+mj-lt"/>
              </a:rPr>
              <a:t>+</a:t>
            </a:r>
            <a:r>
              <a:rPr lang="en-US" dirty="0" smtClean="0">
                <a:latin typeface="+mj-lt"/>
              </a:rPr>
              <a:t> , ΛK</a:t>
            </a:r>
            <a:r>
              <a:rPr lang="en-US" baseline="30000" dirty="0" smtClean="0">
                <a:latin typeface="+mj-lt"/>
              </a:rPr>
              <a:t>0</a:t>
            </a:r>
          </a:p>
          <a:p>
            <a:pPr marL="338295" indent="-228529">
              <a:lnSpc>
                <a:spcPct val="82000"/>
              </a:lnSpc>
              <a:spcBef>
                <a:spcPts val="600"/>
              </a:spcBef>
              <a:buSzPts val="1178"/>
            </a:pPr>
            <a:r>
              <a:rPr lang="en-US" dirty="0" smtClean="0">
                <a:latin typeface="+mj-lt"/>
              </a:rPr>
              <a:t> …..</a:t>
            </a:r>
            <a:endParaRPr lang="en-US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we measure with CLAS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67945" y="1367631"/>
            <a:ext cx="2108269" cy="3416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 smtClean="0">
                <a:cs typeface="Times New Roman" pitchFamily="18"/>
              </a:rPr>
              <a:t>See parallel talks:</a:t>
            </a:r>
          </a:p>
          <a:p>
            <a:endParaRPr lang="en-GB" dirty="0" smtClean="0">
              <a:cs typeface="Times New Roman" pitchFamily="18"/>
            </a:endParaRPr>
          </a:p>
          <a:p>
            <a:r>
              <a:rPr lang="en-GB" dirty="0" smtClean="0">
                <a:cs typeface="Times New Roman" pitchFamily="18"/>
              </a:rPr>
              <a:t>B1 – E. Phelps</a:t>
            </a:r>
          </a:p>
          <a:p>
            <a:r>
              <a:rPr lang="en-GB" dirty="0" smtClean="0">
                <a:cs typeface="Times New Roman" pitchFamily="18"/>
              </a:rPr>
              <a:t>B1 - B. </a:t>
            </a:r>
            <a:r>
              <a:rPr lang="en-GB" dirty="0" err="1" smtClean="0">
                <a:cs typeface="Times New Roman" pitchFamily="18"/>
              </a:rPr>
              <a:t>Vernarsky</a:t>
            </a:r>
            <a:endParaRPr lang="en-GB" dirty="0" smtClean="0">
              <a:cs typeface="Times New Roman" pitchFamily="18"/>
            </a:endParaRPr>
          </a:p>
          <a:p>
            <a:r>
              <a:rPr lang="en-GB" dirty="0" smtClean="0">
                <a:cs typeface="Times New Roman" pitchFamily="18"/>
              </a:rPr>
              <a:t>C2 </a:t>
            </a:r>
            <a:r>
              <a:rPr lang="en-GB" dirty="0">
                <a:cs typeface="Times New Roman" pitchFamily="18"/>
              </a:rPr>
              <a:t>– R. </a:t>
            </a:r>
            <a:r>
              <a:rPr lang="en-GB" dirty="0" smtClean="0">
                <a:cs typeface="Times New Roman" pitchFamily="18"/>
              </a:rPr>
              <a:t>Tucker</a:t>
            </a:r>
          </a:p>
          <a:p>
            <a:r>
              <a:rPr lang="en-GB" dirty="0" smtClean="0">
                <a:cs typeface="Times New Roman" pitchFamily="18"/>
              </a:rPr>
              <a:t>C2 – T. </a:t>
            </a:r>
            <a:r>
              <a:rPr lang="en-GB" dirty="0" err="1" smtClean="0">
                <a:cs typeface="Times New Roman" pitchFamily="18"/>
              </a:rPr>
              <a:t>Kagea</a:t>
            </a:r>
            <a:endParaRPr lang="en-GB" sz="2400" dirty="0">
              <a:cs typeface="Times New Roman" pitchFamily="18"/>
            </a:endParaRPr>
          </a:p>
          <a:p>
            <a:r>
              <a:rPr lang="en-US" dirty="0" smtClean="0"/>
              <a:t>A4 – N. </a:t>
            </a:r>
            <a:r>
              <a:rPr lang="en-US" dirty="0" err="1" smtClean="0"/>
              <a:t>Walford</a:t>
            </a:r>
            <a:endParaRPr lang="en-US" dirty="0" smtClean="0"/>
          </a:p>
          <a:p>
            <a:r>
              <a:rPr lang="en-US" dirty="0" smtClean="0"/>
              <a:t>A4 - C. Taylor</a:t>
            </a:r>
          </a:p>
          <a:p>
            <a:r>
              <a:rPr lang="en-US" dirty="0" smtClean="0"/>
              <a:t>A4 – P. </a:t>
            </a:r>
            <a:r>
              <a:rPr lang="en-US" dirty="0" err="1" smtClean="0"/>
              <a:t>Mattione</a:t>
            </a:r>
            <a:endParaRPr lang="en-US" dirty="0" smtClean="0"/>
          </a:p>
          <a:p>
            <a:r>
              <a:rPr lang="en-US" dirty="0" smtClean="0"/>
              <a:t>B4 – P. Cole</a:t>
            </a:r>
          </a:p>
          <a:p>
            <a:r>
              <a:rPr lang="en-US" dirty="0" smtClean="0"/>
              <a:t>B4 - K. Park</a:t>
            </a:r>
          </a:p>
          <a:p>
            <a:r>
              <a:rPr lang="en-GB" dirty="0" smtClean="0">
                <a:cs typeface="Times New Roman" pitchFamily="18"/>
              </a:rPr>
              <a:t>B5 </a:t>
            </a:r>
            <a:r>
              <a:rPr lang="en-GB" dirty="0">
                <a:cs typeface="Times New Roman" pitchFamily="18"/>
              </a:rPr>
              <a:t>– I. </a:t>
            </a:r>
            <a:r>
              <a:rPr lang="en-GB" dirty="0" err="1">
                <a:cs typeface="Times New Roman" pitchFamily="18"/>
              </a:rPr>
              <a:t>Senderovich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819641" y="914399"/>
            <a:ext cx="1257872" cy="4532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2471" y="2088080"/>
            <a:ext cx="1477695" cy="4273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19641" y="3760986"/>
            <a:ext cx="622830" cy="4395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19641" y="2515465"/>
            <a:ext cx="830440" cy="5006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83004" y="1367631"/>
            <a:ext cx="622830" cy="4395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509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pion production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352" y="6409944"/>
            <a:ext cx="609600" cy="457200"/>
          </a:xfrm>
        </p:spPr>
        <p:txBody>
          <a:bodyPr/>
          <a:lstStyle/>
          <a:p>
            <a:fld id="{D7E63A33-8271-4DD0-9C48-789913D7C11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3032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800" dirty="0" err="1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Σ</a:t>
            </a:r>
            <a:r>
              <a:rPr lang="en-GB" sz="4400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 for </a:t>
            </a:r>
            <a:r>
              <a:rPr lang="el-GR" sz="4400" dirty="0" smtClean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γ</a:t>
            </a:r>
            <a:r>
              <a:rPr lang="en-US" sz="4400" dirty="0" smtClean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p </a:t>
            </a:r>
            <a:r>
              <a:rPr lang="el-GR" sz="4400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→</a:t>
            </a:r>
            <a:r>
              <a:rPr lang="en-US" sz="4400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n</a:t>
            </a:r>
            <a:r>
              <a:rPr lang="el-GR" sz="4400" dirty="0" smtClean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π</a:t>
            </a:r>
            <a:r>
              <a:rPr lang="en-US" sz="4400" baseline="30000" dirty="0" smtClean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+</a:t>
            </a:r>
            <a:endParaRPr lang="en-US" dirty="0">
              <a:solidFill>
                <a:srgbClr val="FFFF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57200" y="813418"/>
            <a:ext cx="6619380" cy="5115163"/>
            <a:chOff x="1357925" y="980837"/>
            <a:chExt cx="6619380" cy="5115163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grpSp>
          <p:nvGrpSpPr>
            <p:cNvPr id="10" name="Group 9"/>
            <p:cNvGrpSpPr/>
            <p:nvPr/>
          </p:nvGrpSpPr>
          <p:grpSpPr>
            <a:xfrm>
              <a:off x="1357925" y="980837"/>
              <a:ext cx="6619380" cy="5115163"/>
              <a:chOff x="1357925" y="980837"/>
              <a:chExt cx="6619380" cy="5115163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357925" y="980837"/>
                <a:ext cx="6619380" cy="511516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 descr="cc01a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4221" y="1179590"/>
                <a:ext cx="6288138" cy="4748991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1635510" y="5561090"/>
              <a:ext cx="1313831" cy="251078"/>
              <a:chOff x="1635510" y="5561090"/>
              <a:chExt cx="1313831" cy="251078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2090367" y="5561090"/>
                <a:ext cx="33857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000000"/>
                    </a:solidFill>
                    <a:latin typeface="Courier"/>
                    <a:cs typeface="Courier"/>
                  </a:rPr>
                  <a:t>60</a:t>
                </a:r>
                <a:endParaRPr lang="en-US" sz="1000" dirty="0">
                  <a:solidFill>
                    <a:srgbClr val="000000"/>
                  </a:solidFill>
                  <a:latin typeface="Courier"/>
                  <a:cs typeface="Courier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533805" y="5565947"/>
                <a:ext cx="4155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000000"/>
                    </a:solidFill>
                    <a:latin typeface="Courier"/>
                    <a:cs typeface="Courier"/>
                  </a:rPr>
                  <a:t>120</a:t>
                </a:r>
                <a:endParaRPr lang="en-US" sz="1000" dirty="0">
                  <a:solidFill>
                    <a:srgbClr val="000000"/>
                  </a:solidFill>
                  <a:latin typeface="Courier"/>
                  <a:cs typeface="Courier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635510" y="5565947"/>
                <a:ext cx="26162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000000"/>
                    </a:solidFill>
                    <a:latin typeface="Courier"/>
                    <a:cs typeface="Courier"/>
                  </a:rPr>
                  <a:t>0</a:t>
                </a:r>
                <a:endParaRPr lang="en-US" sz="1000" dirty="0">
                  <a:solidFill>
                    <a:srgbClr val="000000"/>
                  </a:solidFill>
                  <a:latin typeface="Courier"/>
                  <a:cs typeface="Courier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101741" y="5556233"/>
              <a:ext cx="1313831" cy="251078"/>
              <a:chOff x="1635510" y="5561090"/>
              <a:chExt cx="1313831" cy="251078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2090367" y="5561090"/>
                <a:ext cx="33857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000000"/>
                    </a:solidFill>
                    <a:latin typeface="Courier"/>
                    <a:cs typeface="Courier"/>
                  </a:rPr>
                  <a:t>60</a:t>
                </a:r>
                <a:endParaRPr lang="en-US" sz="1000" dirty="0">
                  <a:solidFill>
                    <a:srgbClr val="000000"/>
                  </a:solidFill>
                  <a:latin typeface="Courier"/>
                  <a:cs typeface="Courier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533805" y="5565947"/>
                <a:ext cx="4155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000000"/>
                    </a:solidFill>
                    <a:latin typeface="Courier"/>
                    <a:cs typeface="Courier"/>
                  </a:rPr>
                  <a:t>120</a:t>
                </a:r>
                <a:endParaRPr lang="en-US" sz="1000" dirty="0">
                  <a:solidFill>
                    <a:srgbClr val="000000"/>
                  </a:solidFill>
                  <a:latin typeface="Courier"/>
                  <a:cs typeface="Courier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35510" y="5565947"/>
                <a:ext cx="26162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000000"/>
                    </a:solidFill>
                    <a:latin typeface="Courier"/>
                    <a:cs typeface="Courier"/>
                  </a:rPr>
                  <a:t>0</a:t>
                </a:r>
                <a:endParaRPr lang="en-US" sz="1000" dirty="0">
                  <a:solidFill>
                    <a:srgbClr val="000000"/>
                  </a:solidFill>
                  <a:latin typeface="Courier"/>
                  <a:cs typeface="Courier"/>
                </a:endParaRPr>
              </a:p>
            </p:txBody>
          </p:sp>
        </p:grpSp>
      </p:grp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076" y="5928581"/>
            <a:ext cx="914400" cy="6254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515746" y="994247"/>
            <a:ext cx="595611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DU12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CM12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MAID</a:t>
            </a:r>
          </a:p>
          <a:p>
            <a:r>
              <a:rPr lang="en-US" sz="1200" dirty="0" err="1" smtClean="0">
                <a:solidFill>
                  <a:schemeClr val="bg1"/>
                </a:solidFill>
              </a:rPr>
              <a:t>BbGa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69600" y="6184724"/>
            <a:ext cx="1434407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smtClean="0"/>
              <a:t>M. </a:t>
            </a:r>
            <a:r>
              <a:rPr lang="en-US" sz="1400" dirty="0" err="1" smtClean="0"/>
              <a:t>Dugger</a:t>
            </a:r>
            <a:r>
              <a:rPr lang="en-US" sz="1400" dirty="0" smtClean="0"/>
              <a:t> et al.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190300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800" dirty="0" err="1"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Σ</a:t>
            </a:r>
            <a:r>
              <a:rPr lang="en-GB" sz="4400" dirty="0"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 for </a:t>
            </a:r>
            <a:r>
              <a:rPr lang="el-GR" sz="4400" dirty="0"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γ</a:t>
            </a:r>
            <a:r>
              <a:rPr lang="en-US" sz="4400" dirty="0"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 p </a:t>
            </a:r>
            <a:r>
              <a:rPr lang="el-GR" sz="4400" dirty="0"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→</a:t>
            </a:r>
            <a:r>
              <a:rPr lang="en-US" sz="4400" dirty="0"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 p </a:t>
            </a:r>
            <a:r>
              <a:rPr lang="el-GR" sz="4400" dirty="0" smtClean="0"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π</a:t>
            </a:r>
            <a:r>
              <a:rPr lang="en-US" sz="4400" baseline="30000" dirty="0" smtClean="0"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0</a:t>
            </a:r>
            <a:endParaRPr lang="en-US" dirty="0"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0892" y="741915"/>
            <a:ext cx="6309360" cy="4754880"/>
            <a:chOff x="457200" y="1060293"/>
            <a:chExt cx="6309360" cy="4754880"/>
          </a:xfrm>
        </p:grpSpPr>
        <p:sp>
          <p:nvSpPr>
            <p:cNvPr id="6" name="Rectangle 5"/>
            <p:cNvSpPr/>
            <p:nvPr/>
          </p:nvSpPr>
          <p:spPr>
            <a:xfrm>
              <a:off x="457200" y="1060293"/>
              <a:ext cx="6309360" cy="4754880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tt01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453" y="1060293"/>
              <a:ext cx="6309107" cy="475488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762314" y="5574712"/>
            <a:ext cx="595611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DU12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CM12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MAID</a:t>
            </a:r>
          </a:p>
          <a:p>
            <a:r>
              <a:rPr lang="en-US" sz="1200" dirty="0" err="1" smtClean="0">
                <a:solidFill>
                  <a:schemeClr val="bg1"/>
                </a:solidFill>
              </a:rPr>
              <a:t>BbGa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549" y="5962240"/>
            <a:ext cx="914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245845" y="6184724"/>
            <a:ext cx="1434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M. </a:t>
            </a:r>
            <a:r>
              <a:rPr lang="en-US" sz="1400" dirty="0" err="1" smtClean="0"/>
              <a:t>Dugger</a:t>
            </a:r>
            <a:r>
              <a:rPr lang="en-US" sz="1400" dirty="0" smtClean="0"/>
              <a:t> et al.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96531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800" dirty="0" err="1"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Σ</a:t>
            </a:r>
            <a:r>
              <a:rPr lang="en-GB" sz="4400" dirty="0"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 for </a:t>
            </a:r>
            <a:r>
              <a:rPr lang="el-GR" sz="4400" dirty="0"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γ</a:t>
            </a:r>
            <a:r>
              <a:rPr lang="en-US" sz="4400" dirty="0"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 p </a:t>
            </a:r>
            <a:r>
              <a:rPr lang="el-GR" sz="4400" dirty="0"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→</a:t>
            </a:r>
            <a:r>
              <a:rPr lang="en-US" sz="4400" dirty="0"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 p </a:t>
            </a:r>
            <a:r>
              <a:rPr lang="el-GR" sz="4400" dirty="0" smtClean="0"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π</a:t>
            </a:r>
            <a:r>
              <a:rPr lang="en-US" sz="4400" baseline="30000" dirty="0" smtClean="0"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0</a:t>
            </a:r>
            <a:endParaRPr lang="en-US" dirty="0"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0892" y="741915"/>
            <a:ext cx="6309360" cy="4754880"/>
            <a:chOff x="457200" y="1060293"/>
            <a:chExt cx="6309360" cy="4754880"/>
          </a:xfrm>
        </p:grpSpPr>
        <p:sp>
          <p:nvSpPr>
            <p:cNvPr id="6" name="Rectangle 5"/>
            <p:cNvSpPr/>
            <p:nvPr/>
          </p:nvSpPr>
          <p:spPr>
            <a:xfrm>
              <a:off x="457200" y="1060293"/>
              <a:ext cx="6309360" cy="4754880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tt01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453" y="1060293"/>
              <a:ext cx="6309107" cy="475488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562638" y="1182328"/>
            <a:ext cx="6309360" cy="4754880"/>
            <a:chOff x="2562385" y="1650829"/>
            <a:chExt cx="6309360" cy="4754880"/>
          </a:xfrm>
        </p:grpSpPr>
        <p:sp>
          <p:nvSpPr>
            <p:cNvPr id="10" name="Rectangle 9"/>
            <p:cNvSpPr/>
            <p:nvPr/>
          </p:nvSpPr>
          <p:spPr>
            <a:xfrm>
              <a:off x="2562385" y="1650829"/>
              <a:ext cx="6309360" cy="4754880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tt01b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638" y="1650829"/>
              <a:ext cx="6309107" cy="475488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762314" y="5574712"/>
            <a:ext cx="595611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DU12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CM12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MAID</a:t>
            </a:r>
          </a:p>
          <a:p>
            <a:r>
              <a:rPr lang="en-US" sz="1200" dirty="0" err="1" smtClean="0">
                <a:solidFill>
                  <a:schemeClr val="bg1"/>
                </a:solidFill>
              </a:rPr>
              <a:t>BbGa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549" y="5962240"/>
            <a:ext cx="914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245845" y="6184724"/>
            <a:ext cx="1434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M. </a:t>
            </a:r>
            <a:r>
              <a:rPr lang="en-US" sz="1400" dirty="0" err="1" smtClean="0"/>
              <a:t>Dugger</a:t>
            </a:r>
            <a:r>
              <a:rPr lang="en-US" sz="1400" dirty="0" smtClean="0"/>
              <a:t> et al.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221024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2630527"/>
              </p:ext>
            </p:extLst>
          </p:nvPr>
        </p:nvGraphicFramePr>
        <p:xfrm>
          <a:off x="642145" y="1387932"/>
          <a:ext cx="7631071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1591184"/>
                <a:gridCol w="1997408"/>
                <a:gridCol w="198507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Solution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A</a:t>
                      </a:r>
                      <a:r>
                        <a:rPr lang="en-US" baseline="-25000" dirty="0" smtClean="0">
                          <a:solidFill>
                            <a:schemeClr val="bg1"/>
                          </a:solidFill>
                        </a:rPr>
                        <a:t>1/2</a:t>
                      </a:r>
                      <a:endParaRPr lang="en-US" baseline="-25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A</a:t>
                      </a:r>
                      <a:r>
                        <a:rPr lang="en-US" baseline="-25000" dirty="0" smtClean="0">
                          <a:solidFill>
                            <a:schemeClr val="bg1"/>
                          </a:solidFill>
                        </a:rPr>
                        <a:t>3/2</a:t>
                      </a:r>
                      <a:endParaRPr lang="en-US" baseline="-25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/>
                        </a:rPr>
                        <a:t>D</a:t>
                      </a:r>
                      <a:r>
                        <a:rPr lang="en-US" dirty="0" smtClean="0"/>
                        <a:t>(1700)3/2</a:t>
                      </a:r>
                      <a:r>
                        <a:rPr lang="en-US" baseline="30000" dirty="0" smtClean="0"/>
                        <a:t>-</a:t>
                      </a:r>
                      <a:endParaRPr lang="en-US" baseline="30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DU12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132 ±</a:t>
                      </a:r>
                      <a:r>
                        <a:rPr lang="en-US" baseline="0" dirty="0" smtClean="0"/>
                        <a:t> 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108 ± 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CM12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105 ± 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92 ± 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BnGa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170 ± 20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170 ± 25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MD07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PDG12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dirty="0" smtClean="0"/>
                        <a:t>104 ± 15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85 ± 22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Symbol"/>
                        </a:rPr>
                        <a:t>D</a:t>
                      </a:r>
                      <a:r>
                        <a:rPr lang="en-US" dirty="0" smtClean="0"/>
                        <a:t>(1905)5/2</a:t>
                      </a:r>
                      <a:r>
                        <a:rPr lang="en-US" baseline="30000" dirty="0" smtClean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DU12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dirty="0" smtClean="0"/>
                        <a:t>20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± 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-49 ± 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CM12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dirty="0" smtClean="0"/>
                        <a:t>19 ± 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-38 ± 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BnGa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dirty="0" smtClean="0"/>
                        <a:t>25 ± 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-49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±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MD07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PDG12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dirty="0" smtClean="0"/>
                        <a:t>26 ± 11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-45 ± 20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/>
            <a:r>
              <a:rPr lang="pl-PL" dirty="0" smtClean="0"/>
              <a:t>E. Pasyuk    NSTAR 2013 Workshop,  </a:t>
            </a:r>
            <a:r>
              <a:rPr lang="pl-PL" dirty="0" err="1" smtClean="0"/>
              <a:t>Peñiscola</a:t>
            </a:r>
            <a:r>
              <a:rPr lang="pl-PL" dirty="0" smtClean="0"/>
              <a:t>,  May 27-30, 2013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Changes in couplings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4101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C4613-574E-4CB8-AA69-9DA72794A08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8200"/>
            <a:ext cx="3700463" cy="26908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841248"/>
            <a:ext cx="3700463" cy="26908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3657600"/>
            <a:ext cx="3700463" cy="26908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731" y="5767387"/>
            <a:ext cx="914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79389" y="0"/>
            <a:ext cx="8785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3600" dirty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T</a:t>
            </a:r>
            <a:r>
              <a:rPr lang="en-GB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 for </a:t>
            </a:r>
            <a:r>
              <a:rPr lang="el-GR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γ</a:t>
            </a:r>
            <a:r>
              <a:rPr lang="en-US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 p </a:t>
            </a:r>
            <a:r>
              <a:rPr lang="el-GR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→</a:t>
            </a:r>
            <a:r>
              <a:rPr lang="en-US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 n </a:t>
            </a:r>
            <a:r>
              <a:rPr lang="el-GR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π</a:t>
            </a:r>
            <a:r>
              <a:rPr lang="en-US" sz="3200" baseline="30000" dirty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+</a:t>
            </a:r>
            <a:endParaRPr lang="en-GB" sz="3200" dirty="0">
              <a:ln>
                <a:solidFill>
                  <a:schemeClr val="bg2">
                    <a:alpha val="25000"/>
                  </a:schemeClr>
                </a:solidFill>
              </a:ln>
              <a:solidFill>
                <a:srgbClr val="FFFF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24800" y="141732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33FF"/>
                </a:solidFill>
              </a:rPr>
              <a:t>(new)</a:t>
            </a:r>
            <a:endParaRPr lang="en-US" sz="1200" dirty="0">
              <a:solidFill>
                <a:srgbClr val="3333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40480" y="1088136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33FF"/>
                </a:solidFill>
              </a:rPr>
              <a:t>(new)</a:t>
            </a:r>
            <a:endParaRPr lang="en-US" sz="1200" dirty="0">
              <a:solidFill>
                <a:srgbClr val="3333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0" y="425196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33FF"/>
                </a:solidFill>
              </a:rPr>
              <a:t>(new)</a:t>
            </a:r>
            <a:endParaRPr lang="en-US" sz="1200" dirty="0">
              <a:solidFill>
                <a:srgbClr val="3333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5882" y="5907330"/>
            <a:ext cx="1434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M. </a:t>
            </a:r>
            <a:r>
              <a:rPr lang="en-US" sz="1400" dirty="0" err="1" smtClean="0"/>
              <a:t>Dugger</a:t>
            </a:r>
            <a:r>
              <a:rPr lang="en-US" sz="1400" dirty="0" smtClean="0"/>
              <a:t> et al.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938010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C4613-574E-4CB8-AA69-9DA72794A08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841248"/>
            <a:ext cx="3700463" cy="2690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552" y="841248"/>
            <a:ext cx="3700463" cy="2690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3657600"/>
            <a:ext cx="3700463" cy="2690813"/>
          </a:xfrm>
          <a:prstGeom prst="rect">
            <a:avLst/>
          </a:prstGeom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79389" y="0"/>
            <a:ext cx="8785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36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F</a:t>
            </a:r>
            <a:r>
              <a:rPr lang="en-GB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 for </a:t>
            </a:r>
            <a:r>
              <a:rPr lang="el-GR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γ</a:t>
            </a:r>
            <a:r>
              <a:rPr lang="en-US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 p </a:t>
            </a:r>
            <a:r>
              <a:rPr lang="el-GR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→</a:t>
            </a:r>
            <a:r>
              <a:rPr lang="en-US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 n </a:t>
            </a:r>
            <a:r>
              <a:rPr lang="el-GR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π</a:t>
            </a:r>
            <a:r>
              <a:rPr lang="en-US" sz="3200" baseline="30000" dirty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+</a:t>
            </a:r>
            <a:endParaRPr lang="en-GB" sz="3200" dirty="0">
              <a:ln>
                <a:solidFill>
                  <a:schemeClr val="bg2">
                    <a:alpha val="25000"/>
                  </a:schemeClr>
                </a:solidFill>
              </a:ln>
              <a:solidFill>
                <a:srgbClr val="FFFF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461" y="5765618"/>
            <a:ext cx="914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16552" y="3657600"/>
            <a:ext cx="445293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Agreement with predictions get much worse at higher energies</a:t>
            </a:r>
            <a:endParaRPr lang="en-US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SAID13 are predictions based on preliminary fits to CLAS pion </a:t>
            </a:r>
            <a:r>
              <a:rPr lang="el-GR" i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Σ</a:t>
            </a: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measurements</a:t>
            </a:r>
            <a:endParaRPr lang="en-US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40480" y="1399401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33FF"/>
                </a:solidFill>
              </a:rPr>
              <a:t>(new)</a:t>
            </a:r>
            <a:endParaRPr lang="en-US" sz="1200" dirty="0">
              <a:solidFill>
                <a:srgbClr val="3333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14461" y="1399401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33FF"/>
                </a:solidFill>
              </a:rPr>
              <a:t>(new)</a:t>
            </a:r>
            <a:endParaRPr lang="en-US" sz="1200" dirty="0">
              <a:solidFill>
                <a:srgbClr val="3333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0" y="4233672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33FF"/>
                </a:solidFill>
              </a:rPr>
              <a:t>(new)</a:t>
            </a:r>
            <a:endParaRPr lang="en-US" sz="1200" dirty="0">
              <a:solidFill>
                <a:srgbClr val="3333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45882" y="5919541"/>
            <a:ext cx="1434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M. </a:t>
            </a:r>
            <a:r>
              <a:rPr lang="en-US" sz="1400" dirty="0" err="1" smtClean="0"/>
              <a:t>Dugger</a:t>
            </a:r>
            <a:r>
              <a:rPr lang="en-US" sz="1400" dirty="0" smtClean="0"/>
              <a:t> et al.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97697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C4613-574E-4CB8-AA69-9DA72794A08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53180"/>
            <a:ext cx="6290786" cy="4582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733" y="5780234"/>
            <a:ext cx="914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179389" y="0"/>
            <a:ext cx="8785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36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E</a:t>
            </a:r>
            <a:r>
              <a:rPr lang="en-GB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 for </a:t>
            </a:r>
            <a:r>
              <a:rPr lang="el-GR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γ</a:t>
            </a:r>
            <a:r>
              <a:rPr lang="en-US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 p </a:t>
            </a:r>
            <a:r>
              <a:rPr lang="el-GR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→</a:t>
            </a:r>
            <a:r>
              <a:rPr lang="en-US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 p </a:t>
            </a:r>
            <a:r>
              <a:rPr lang="el-GR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π</a:t>
            </a:r>
            <a:r>
              <a:rPr lang="en-US" sz="3200" baseline="300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0</a:t>
            </a:r>
            <a:endParaRPr lang="en-GB" sz="3200" dirty="0">
              <a:ln>
                <a:solidFill>
                  <a:schemeClr val="bg2">
                    <a:alpha val="25000"/>
                  </a:schemeClr>
                </a:solidFill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8521" y="5578298"/>
            <a:ext cx="2944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Early stage results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Predictions agree better at lower energies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24600" y="213360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33FF"/>
                </a:solidFill>
              </a:rPr>
              <a:t>(new)</a:t>
            </a:r>
            <a:endParaRPr lang="en-US" sz="1200" dirty="0">
              <a:solidFill>
                <a:srgbClr val="3333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69600" y="6184724"/>
            <a:ext cx="1434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M. </a:t>
            </a:r>
            <a:r>
              <a:rPr lang="en-US" sz="1400" dirty="0" err="1" smtClean="0"/>
              <a:t>Dugger</a:t>
            </a:r>
            <a:r>
              <a:rPr lang="en-US" sz="1400" dirty="0" smtClean="0"/>
              <a:t> et al.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86519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C4613-574E-4CB8-AA69-9DA72794A08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48" name="Text Box 17"/>
          <p:cNvSpPr txBox="1">
            <a:spLocks noChangeArrowheads="1"/>
          </p:cNvSpPr>
          <p:nvPr/>
        </p:nvSpPr>
        <p:spPr bwMode="auto">
          <a:xfrm>
            <a:off x="179389" y="0"/>
            <a:ext cx="8785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36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E</a:t>
            </a:r>
            <a:r>
              <a:rPr lang="en-GB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 for </a:t>
            </a:r>
            <a:r>
              <a:rPr lang="el-GR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γ</a:t>
            </a:r>
            <a:r>
              <a:rPr lang="en-US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 p </a:t>
            </a:r>
            <a:r>
              <a:rPr lang="el-GR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→</a:t>
            </a:r>
            <a:r>
              <a:rPr lang="en-US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 n </a:t>
            </a:r>
            <a:r>
              <a:rPr lang="el-GR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π</a:t>
            </a:r>
            <a:r>
              <a:rPr lang="en-US" sz="3200" baseline="30000" dirty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+</a:t>
            </a:r>
            <a:endParaRPr lang="en-GB" sz="3200" dirty="0">
              <a:ln>
                <a:solidFill>
                  <a:schemeClr val="bg2">
                    <a:alpha val="25000"/>
                  </a:schemeClr>
                </a:solidFill>
              </a:ln>
              <a:solidFill>
                <a:srgbClr val="FFFF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8129" y="6096000"/>
            <a:ext cx="966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S. </a:t>
            </a:r>
            <a:r>
              <a:rPr lang="en-US" sz="1400" dirty="0" err="1" smtClean="0"/>
              <a:t>Strauch</a:t>
            </a:r>
            <a:endParaRPr lang="en-US" sz="1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76200" y="914400"/>
            <a:ext cx="7467600" cy="5000415"/>
            <a:chOff x="304800" y="914400"/>
            <a:chExt cx="7467600" cy="5000415"/>
          </a:xfrm>
        </p:grpSpPr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304800" y="914400"/>
              <a:ext cx="7173088" cy="5000415"/>
              <a:chOff x="-2679192" y="-4581144"/>
              <a:chExt cx="14418265" cy="10051089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-2679192" y="-4581144"/>
                <a:ext cx="14418265" cy="8432601"/>
                <a:chOff x="-2679192" y="-4581144"/>
                <a:chExt cx="14418265" cy="8432601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-2679192" y="-4581144"/>
                  <a:ext cx="14418265" cy="6814113"/>
                  <a:chOff x="-2679192" y="-2752344"/>
                  <a:chExt cx="14418265" cy="6814113"/>
                </a:xfrm>
              </p:grpSpPr>
              <p:grpSp>
                <p:nvGrpSpPr>
                  <p:cNvPr id="5" name="Group 4"/>
                  <p:cNvGrpSpPr/>
                  <p:nvPr/>
                </p:nvGrpSpPr>
                <p:grpSpPr>
                  <a:xfrm>
                    <a:off x="-2679192" y="-2752344"/>
                    <a:ext cx="14418265" cy="5195625"/>
                    <a:chOff x="-2679192" y="-2752344"/>
                    <a:chExt cx="14418265" cy="5195625"/>
                  </a:xfrm>
                </p:grpSpPr>
                <p:grpSp>
                  <p:nvGrpSpPr>
                    <p:cNvPr id="4" name="Group 3"/>
                    <p:cNvGrpSpPr/>
                    <p:nvPr/>
                  </p:nvGrpSpPr>
                  <p:grpSpPr>
                    <a:xfrm>
                      <a:off x="-2679192" y="-2752344"/>
                      <a:ext cx="14406073" cy="3572874"/>
                      <a:chOff x="-2667000" y="488895"/>
                      <a:chExt cx="14406073" cy="3572874"/>
                    </a:xfrm>
                  </p:grpSpPr>
                  <p:pic>
                    <p:nvPicPr>
                      <p:cNvPr id="44039" name="Picture 7" descr="C:\Users\dugger\Documents\myTalks\APS2013\Others\steffen\steffenPlots\wbin_E_W06_0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4765" t="1876" r="4765" b="-1876"/>
                      <a:stretch/>
                    </p:blipFill>
                    <p:spPr bwMode="auto">
                      <a:xfrm>
                        <a:off x="8860536" y="493776"/>
                        <a:ext cx="2878537" cy="19495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44038" name="Picture 6" descr="C:\Users\dugger\Documents\myTalks\APS2013\Others\steffen\steffenPlots\wbin_E_W05_0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4765" t="1876" r="4765" b="-1876"/>
                      <a:stretch/>
                    </p:blipFill>
                    <p:spPr bwMode="auto">
                      <a:xfrm>
                        <a:off x="6556248" y="493776"/>
                        <a:ext cx="2878537" cy="19495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44037" name="Picture 5" descr="C:\Users\dugger\Documents\myTalks\APS2013\Others\steffen\steffenPlots\wbin_E_W04_0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4765" t="1876" r="4765" b="-1876"/>
                      <a:stretch/>
                    </p:blipFill>
                    <p:spPr bwMode="auto">
                      <a:xfrm>
                        <a:off x="4251960" y="493776"/>
                        <a:ext cx="2878537" cy="19495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44036" name="Picture 4" descr="C:\Users\dugger\Documents\myTalks\APS2013\Others\steffen\steffenPlots\wbin_E_W03_0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4765" t="1876" r="4765" b="-1876"/>
                      <a:stretch/>
                    </p:blipFill>
                    <p:spPr bwMode="auto">
                      <a:xfrm>
                        <a:off x="1947672" y="493776"/>
                        <a:ext cx="2878537" cy="19495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44035" name="Picture 3" descr="C:\Users\dugger\Documents\myTalks\APS2013\Others\steffen\steffenPlots\wbin_E_W02_0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4765" t="1876" r="4765" b="-1876"/>
                      <a:stretch/>
                    </p:blipFill>
                    <p:spPr bwMode="auto">
                      <a:xfrm>
                        <a:off x="-356616" y="493776"/>
                        <a:ext cx="2878537" cy="19495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44034" name="Picture 2" descr="C:\Users\dugger\Documents\myTalks\APS2013\Others\steffen\steffenPlots\wbin_E_W01_0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4765" t="1831" r="4765" b="-1925"/>
                      <a:stretch/>
                    </p:blipFill>
                    <p:spPr bwMode="auto">
                      <a:xfrm>
                        <a:off x="-2667000" y="488895"/>
                        <a:ext cx="2878537" cy="19495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44045" name="Picture 13" descr="C:\Users\dugger\Documents\myTalks\APS2013\Others\steffen\steffenPlots\wbin_E_W12_0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4765" t="1876" r="4765" b="-1876"/>
                      <a:stretch/>
                    </p:blipFill>
                    <p:spPr bwMode="auto">
                      <a:xfrm>
                        <a:off x="8860536" y="2112264"/>
                        <a:ext cx="2878537" cy="19495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44044" name="Picture 12" descr="C:\Users\dugger\Documents\myTalks\APS2013\Others\steffen\steffenPlots\wbin_E_W11_0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9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4765" t="1876" r="4765" b="-1876"/>
                      <a:stretch/>
                    </p:blipFill>
                    <p:spPr bwMode="auto">
                      <a:xfrm>
                        <a:off x="6556248" y="2112264"/>
                        <a:ext cx="2878537" cy="19495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44043" name="Picture 11" descr="C:\Users\dugger\Documents\myTalks\APS2013\Others\steffen\steffenPlots\wbin_E_W10_0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10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4765" t="1876" r="4765" b="-1876"/>
                      <a:stretch/>
                    </p:blipFill>
                    <p:spPr bwMode="auto">
                      <a:xfrm>
                        <a:off x="4251960" y="2112264"/>
                        <a:ext cx="2878537" cy="19495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44042" name="Picture 10" descr="C:\Users\dugger\Documents\myTalks\APS2013\Others\steffen\steffenPlots\wbin_E_W09_0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11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4765" t="1876" r="4765" b="-1876"/>
                      <a:stretch/>
                    </p:blipFill>
                    <p:spPr bwMode="auto">
                      <a:xfrm>
                        <a:off x="1947672" y="2112264"/>
                        <a:ext cx="2878537" cy="19495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44041" name="Picture 9" descr="C:\Users\dugger\Documents\myTalks\APS2013\Others\steffen\steffenPlots\wbin_E_W08_0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1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4765" t="1876" r="4765" b="-1876"/>
                      <a:stretch/>
                    </p:blipFill>
                    <p:spPr bwMode="auto">
                      <a:xfrm>
                        <a:off x="-356616" y="2112264"/>
                        <a:ext cx="2878537" cy="19495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44040" name="Picture 8" descr="C:\Users\dugger\Documents\myTalks\APS2013\Others\steffen\steffenPlots\wbin_E_W07_0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1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4765" t="1876" r="4765" b="-1876"/>
                      <a:stretch/>
                    </p:blipFill>
                    <p:spPr bwMode="auto">
                      <a:xfrm>
                        <a:off x="-2660904" y="2112264"/>
                        <a:ext cx="2878537" cy="19495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  <p:pic>
                  <p:nvPicPr>
                    <p:cNvPr id="44052" name="Picture 20" descr="C:\Users\dugger\Documents\myTalks\APS2013\Others\steffen\steffenPlots\wbin_E_W18_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-4765" t="1876" r="4765" b="-1876"/>
                    <a:stretch/>
                  </p:blipFill>
                  <p:spPr bwMode="auto">
                    <a:xfrm>
                      <a:off x="8860536" y="493776"/>
                      <a:ext cx="2878537" cy="1949505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44051" name="Picture 19" descr="C:\Users\dugger\Documents\myTalks\APS2013\Others\steffen\steffenPlots\wbin_E_W17_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-4765" t="1876" r="4765" b="-1876"/>
                    <a:stretch/>
                  </p:blipFill>
                  <p:spPr bwMode="auto">
                    <a:xfrm>
                      <a:off x="6547104" y="493776"/>
                      <a:ext cx="2878537" cy="1949505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44050" name="Picture 18" descr="C:\Users\dugger\Documents\myTalks\APS2013\Others\steffen\steffenPlots\wbin_E_W16_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-4765" t="1876" r="4765" b="-1876"/>
                    <a:stretch/>
                  </p:blipFill>
                  <p:spPr bwMode="auto">
                    <a:xfrm>
                      <a:off x="4242816" y="493776"/>
                      <a:ext cx="2878537" cy="1949505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44049" name="Picture 17" descr="C:\Users\dugger\Documents\myTalks\APS2013\Others\steffen\steffenPlots\wbin_E_W15_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-4765" t="1876" r="4765" b="-1876"/>
                    <a:stretch/>
                  </p:blipFill>
                  <p:spPr bwMode="auto">
                    <a:xfrm>
                      <a:off x="1938528" y="493776"/>
                      <a:ext cx="2878537" cy="1949505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44048" name="Picture 16" descr="C:\Users\dugger\Documents\myTalks\APS2013\Others\steffen\steffenPlots\wbin_E_W14_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-4765" t="1876" r="4765" b="-1876"/>
                    <a:stretch/>
                  </p:blipFill>
                  <p:spPr bwMode="auto">
                    <a:xfrm>
                      <a:off x="-365760" y="493776"/>
                      <a:ext cx="2878537" cy="1949505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44047" name="Picture 15" descr="C:\Users\dugger\Documents\myTalks\APS2013\Others\steffen\steffenPlots\wbin_E_W13_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-4765" t="1876" r="4765" b="-1876"/>
                    <a:stretch/>
                  </p:blipFill>
                  <p:spPr bwMode="auto">
                    <a:xfrm>
                      <a:off x="-2670048" y="493776"/>
                      <a:ext cx="2878537" cy="1949505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44059" name="Picture 27" descr="C:\Users\dugger\Documents\myTalks\APS2013\Others\steffen\steffenPlots\wbin_E_W24_0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-4765" t="1876" r="4765" b="-1876"/>
                  <a:stretch/>
                </p:blipFill>
                <p:spPr bwMode="auto">
                  <a:xfrm>
                    <a:off x="8860536" y="2112264"/>
                    <a:ext cx="2878537" cy="194950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4057" name="Picture 25" descr="C:\Users\dugger\Documents\myTalks\APS2013\Others\steffen\steffenPlots\wbin_E_W23_0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-4765" t="1876" r="4765" b="-1876"/>
                  <a:stretch/>
                </p:blipFill>
                <p:spPr bwMode="auto">
                  <a:xfrm>
                    <a:off x="6547104" y="2112264"/>
                    <a:ext cx="2878537" cy="194950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4056" name="Picture 24" descr="C:\Users\dugger\Documents\myTalks\APS2013\Others\steffen\steffenPlots\wbin_E_W22_0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-4765" t="1876" r="4765" b="-1876"/>
                  <a:stretch/>
                </p:blipFill>
                <p:spPr bwMode="auto">
                  <a:xfrm>
                    <a:off x="4242816" y="2112264"/>
                    <a:ext cx="2878537" cy="194950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4055" name="Picture 23" descr="C:\Users\dugger\Documents\myTalks\APS2013\Others\steffen\steffenPlots\wbin_E_W21_0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-4765" t="1876" r="4765" b="-1876"/>
                  <a:stretch/>
                </p:blipFill>
                <p:spPr bwMode="auto">
                  <a:xfrm>
                    <a:off x="1938528" y="2112264"/>
                    <a:ext cx="2878537" cy="194950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4054" name="Picture 22" descr="C:\Users\dugger\Documents\myTalks\APS2013\Others\steffen\steffenPlots\wbin_E_W20_0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-4765" t="1876" r="4765" b="-1876"/>
                  <a:stretch/>
                </p:blipFill>
                <p:spPr bwMode="auto">
                  <a:xfrm>
                    <a:off x="-365760" y="2112264"/>
                    <a:ext cx="2878537" cy="194950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4053" name="Picture 21" descr="C:\Users\dugger\Documents\myTalks\APS2013\Others\steffen\steffenPlots\wbin_E_W19_0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-4765" t="1876" r="4765" b="-1876"/>
                  <a:stretch/>
                </p:blipFill>
                <p:spPr bwMode="auto">
                  <a:xfrm>
                    <a:off x="-2670048" y="2112264"/>
                    <a:ext cx="2878537" cy="194950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44065" name="Picture 33" descr="C:\Users\dugger\Documents\myTalks\APS2013\Others\steffen\steffenPlots\wbin_E_W33_0.png"/>
                <p:cNvPicPr>
                  <a:picLocks noChangeAspect="1" noChangeArrowheads="1"/>
                </p:cNvPicPr>
                <p:nvPr/>
              </p:nvPicPr>
              <p:blipFill rotWithShape="1">
                <a:blip r:embed="rId2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4765" t="1876" r="4765" b="-1876"/>
                <a:stretch/>
              </p:blipFill>
              <p:spPr bwMode="auto">
                <a:xfrm>
                  <a:off x="8860536" y="1901952"/>
                  <a:ext cx="2878537" cy="19495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064" name="Picture 32" descr="C:\Users\dugger\Documents\myTalks\APS2013\Others\steffen\steffenPlots\wbin_E_W31_0.png"/>
                <p:cNvPicPr>
                  <a:picLocks noChangeAspect="1" noChangeArrowheads="1"/>
                </p:cNvPicPr>
                <p:nvPr/>
              </p:nvPicPr>
              <p:blipFill rotWithShape="1"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4765" t="1876" r="4765" b="-1876"/>
                <a:stretch/>
              </p:blipFill>
              <p:spPr bwMode="auto">
                <a:xfrm>
                  <a:off x="6547104" y="1901952"/>
                  <a:ext cx="2878537" cy="19495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063" name="Picture 31" descr="C:\Users\dugger\Documents\myTalks\APS2013\Others\steffen\steffenPlots\wbin_E_W29_0.png"/>
                <p:cNvPicPr>
                  <a:picLocks noChangeAspect="1" noChangeArrowheads="1"/>
                </p:cNvPicPr>
                <p:nvPr/>
              </p:nvPicPr>
              <p:blipFill rotWithShape="1">
                <a:blip r:embed="rId2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4765" t="1876" r="4765" b="-1876"/>
                <a:stretch/>
              </p:blipFill>
              <p:spPr bwMode="auto">
                <a:xfrm>
                  <a:off x="4242816" y="1901952"/>
                  <a:ext cx="2878537" cy="19495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062" name="Picture 30" descr="C:\Users\dugger\Documents\myTalks\APS2013\Others\steffen\steffenPlots\wbin_E_W27_0.png"/>
                <p:cNvPicPr>
                  <a:picLocks noChangeAspect="1" noChangeArrowheads="1"/>
                </p:cNvPicPr>
                <p:nvPr/>
              </p:nvPicPr>
              <p:blipFill rotWithShape="1"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4765" t="1876" r="4765" b="-1876"/>
                <a:stretch/>
              </p:blipFill>
              <p:spPr bwMode="auto">
                <a:xfrm>
                  <a:off x="1938527" y="1901951"/>
                  <a:ext cx="2878538" cy="19495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061" name="Picture 29" descr="C:\Users\dugger\Documents\myTalks\APS2013\Others\steffen\steffenPlots\wbin_E_W26_0.png"/>
                <p:cNvPicPr>
                  <a:picLocks noChangeAspect="1" noChangeArrowheads="1"/>
                </p:cNvPicPr>
                <p:nvPr/>
              </p:nvPicPr>
              <p:blipFill rotWithShape="1">
                <a:blip r:embed="rId3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4765" t="1876" r="4765" b="-1876"/>
                <a:stretch/>
              </p:blipFill>
              <p:spPr bwMode="auto">
                <a:xfrm>
                  <a:off x="-365760" y="1901952"/>
                  <a:ext cx="2878537" cy="19495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060" name="Picture 28" descr="C:\Users\dugger\Documents\myTalks\APS2013\Others\steffen\steffenPlots\wbin_E_W25_0.png"/>
                <p:cNvPicPr>
                  <a:picLocks noChangeAspect="1" noChangeArrowheads="1"/>
                </p:cNvPicPr>
                <p:nvPr/>
              </p:nvPicPr>
              <p:blipFill rotWithShape="1">
                <a:blip r:embed="rId3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4765" t="1876" r="4765" b="-1876"/>
                <a:stretch/>
              </p:blipFill>
              <p:spPr bwMode="auto">
                <a:xfrm>
                  <a:off x="-2670048" y="1901952"/>
                  <a:ext cx="2878537" cy="19495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4071" name="Picture 39" descr="C:\Users\dugger\Documents\myTalks\APS2013\Others\steffen\steffenPlots\wbin_E_W47_0.png"/>
              <p:cNvPicPr>
                <a:picLocks noChangeAspect="1" noChangeArrowheads="1"/>
              </p:cNvPicPr>
              <p:nvPr/>
            </p:nvPicPr>
            <p:blipFill rotWithShape="1"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765" t="1876" r="4765" b="-1876"/>
              <a:stretch/>
            </p:blipFill>
            <p:spPr bwMode="auto">
              <a:xfrm>
                <a:off x="8860536" y="3520440"/>
                <a:ext cx="2878537" cy="1949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70" name="Picture 38" descr="C:\Users\dugger\Documents\myTalks\APS2013\Others\steffen\steffenPlots\wbin_E_W44_0.png"/>
              <p:cNvPicPr>
                <a:picLocks noChangeAspect="1" noChangeArrowheads="1"/>
              </p:cNvPicPr>
              <p:nvPr/>
            </p:nvPicPr>
            <p:blipFill rotWithShape="1"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765" t="1876" r="4765" b="-1876"/>
              <a:stretch/>
            </p:blipFill>
            <p:spPr bwMode="auto">
              <a:xfrm>
                <a:off x="6547104" y="3520440"/>
                <a:ext cx="2878537" cy="1949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69" name="Picture 37" descr="C:\Users\dugger\Documents\myTalks\APS2013\Others\steffen\steffenPlots\wbin_E_W41_0.png"/>
              <p:cNvPicPr>
                <a:picLocks noChangeAspect="1" noChangeArrowheads="1"/>
              </p:cNvPicPr>
              <p:nvPr/>
            </p:nvPicPr>
            <p:blipFill rotWithShape="1"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765" t="1876" r="4765" b="-1876"/>
              <a:stretch/>
            </p:blipFill>
            <p:spPr bwMode="auto">
              <a:xfrm>
                <a:off x="4242816" y="3520440"/>
                <a:ext cx="2878537" cy="1949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68" name="Picture 36" descr="C:\Users\dugger\Documents\myTalks\APS2013\Others\steffen\steffenPlots\wbin_E_W39_0.png"/>
              <p:cNvPicPr>
                <a:picLocks noChangeAspect="1" noChangeArrowheads="1"/>
              </p:cNvPicPr>
              <p:nvPr/>
            </p:nvPicPr>
            <p:blipFill rotWithShape="1"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765" t="1876" r="4765" b="-1876"/>
              <a:stretch/>
            </p:blipFill>
            <p:spPr bwMode="auto">
              <a:xfrm>
                <a:off x="1938528" y="3520440"/>
                <a:ext cx="2878537" cy="1949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67" name="Picture 35" descr="C:\Users\dugger\Documents\myTalks\APS2013\Others\steffen\steffenPlots\wbin_E_W37_0.png"/>
              <p:cNvPicPr>
                <a:picLocks noChangeAspect="1" noChangeArrowheads="1"/>
              </p:cNvPicPr>
              <p:nvPr/>
            </p:nvPicPr>
            <p:blipFill rotWithShape="1"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765" t="1876" r="4765" b="-1876"/>
              <a:stretch/>
            </p:blipFill>
            <p:spPr bwMode="auto">
              <a:xfrm>
                <a:off x="-365760" y="3520440"/>
                <a:ext cx="2878537" cy="1949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66" name="Picture 34" descr="C:\Users\dugger\Documents\myTalks\APS2013\Others\steffen\steffenPlots\wbin_E_W35_0.png"/>
              <p:cNvPicPr>
                <a:picLocks noChangeAspect="1" noChangeArrowheads="1"/>
              </p:cNvPicPr>
              <p:nvPr/>
            </p:nvPicPr>
            <p:blipFill rotWithShape="1"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765" t="1876" r="4765" b="-1876"/>
              <a:stretch/>
            </p:blipFill>
            <p:spPr bwMode="auto">
              <a:xfrm>
                <a:off x="-2670048" y="3520440"/>
                <a:ext cx="2878537" cy="1949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1" name="Text Box 8"/>
            <p:cNvSpPr txBox="1">
              <a:spLocks noChangeArrowheads="1"/>
            </p:cNvSpPr>
            <p:nvPr/>
          </p:nvSpPr>
          <p:spPr bwMode="auto">
            <a:xfrm>
              <a:off x="609600" y="1520863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52" name="Text Box 8"/>
            <p:cNvSpPr txBox="1">
              <a:spLocks noChangeArrowheads="1"/>
            </p:cNvSpPr>
            <p:nvPr/>
          </p:nvSpPr>
          <p:spPr bwMode="auto">
            <a:xfrm>
              <a:off x="1773238" y="15240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53" name="Text Box 8"/>
            <p:cNvSpPr txBox="1">
              <a:spLocks noChangeArrowheads="1"/>
            </p:cNvSpPr>
            <p:nvPr/>
          </p:nvSpPr>
          <p:spPr bwMode="auto">
            <a:xfrm>
              <a:off x="2916238" y="15240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54" name="Text Box 8"/>
            <p:cNvSpPr txBox="1">
              <a:spLocks noChangeArrowheads="1"/>
            </p:cNvSpPr>
            <p:nvPr/>
          </p:nvSpPr>
          <p:spPr bwMode="auto">
            <a:xfrm>
              <a:off x="4059238" y="15240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5202238" y="15240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56" name="Text Box 8"/>
            <p:cNvSpPr txBox="1">
              <a:spLocks noChangeArrowheads="1"/>
            </p:cNvSpPr>
            <p:nvPr/>
          </p:nvSpPr>
          <p:spPr bwMode="auto">
            <a:xfrm>
              <a:off x="6345238" y="15240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57" name="Text Box 8"/>
            <p:cNvSpPr txBox="1">
              <a:spLocks noChangeArrowheads="1"/>
            </p:cNvSpPr>
            <p:nvPr/>
          </p:nvSpPr>
          <p:spPr bwMode="auto">
            <a:xfrm>
              <a:off x="6400800" y="23622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58" name="Text Box 8"/>
            <p:cNvSpPr txBox="1">
              <a:spLocks noChangeArrowheads="1"/>
            </p:cNvSpPr>
            <p:nvPr/>
          </p:nvSpPr>
          <p:spPr bwMode="auto">
            <a:xfrm>
              <a:off x="5181600" y="23622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59" name="Text Box 8"/>
            <p:cNvSpPr txBox="1">
              <a:spLocks noChangeArrowheads="1"/>
            </p:cNvSpPr>
            <p:nvPr/>
          </p:nvSpPr>
          <p:spPr bwMode="auto">
            <a:xfrm>
              <a:off x="4038600" y="23622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60" name="Text Box 8"/>
            <p:cNvSpPr txBox="1">
              <a:spLocks noChangeArrowheads="1"/>
            </p:cNvSpPr>
            <p:nvPr/>
          </p:nvSpPr>
          <p:spPr bwMode="auto">
            <a:xfrm>
              <a:off x="2895600" y="23622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61" name="Text Box 8"/>
            <p:cNvSpPr txBox="1">
              <a:spLocks noChangeArrowheads="1"/>
            </p:cNvSpPr>
            <p:nvPr/>
          </p:nvSpPr>
          <p:spPr bwMode="auto">
            <a:xfrm>
              <a:off x="1752600" y="23622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62" name="Text Box 8"/>
            <p:cNvSpPr txBox="1">
              <a:spLocks noChangeArrowheads="1"/>
            </p:cNvSpPr>
            <p:nvPr/>
          </p:nvSpPr>
          <p:spPr bwMode="auto">
            <a:xfrm>
              <a:off x="609600" y="23622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63" name="Text Box 8"/>
            <p:cNvSpPr txBox="1">
              <a:spLocks noChangeArrowheads="1"/>
            </p:cNvSpPr>
            <p:nvPr/>
          </p:nvSpPr>
          <p:spPr bwMode="auto">
            <a:xfrm>
              <a:off x="609600" y="31559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64" name="Text Box 8"/>
            <p:cNvSpPr txBox="1">
              <a:spLocks noChangeArrowheads="1"/>
            </p:cNvSpPr>
            <p:nvPr/>
          </p:nvSpPr>
          <p:spPr bwMode="auto">
            <a:xfrm>
              <a:off x="1752600" y="31559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65" name="Text Box 8"/>
            <p:cNvSpPr txBox="1">
              <a:spLocks noChangeArrowheads="1"/>
            </p:cNvSpPr>
            <p:nvPr/>
          </p:nvSpPr>
          <p:spPr bwMode="auto">
            <a:xfrm>
              <a:off x="2895600" y="31559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66" name="Text Box 8"/>
            <p:cNvSpPr txBox="1">
              <a:spLocks noChangeArrowheads="1"/>
            </p:cNvSpPr>
            <p:nvPr/>
          </p:nvSpPr>
          <p:spPr bwMode="auto">
            <a:xfrm>
              <a:off x="4038600" y="31559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67" name="Text Box 8"/>
            <p:cNvSpPr txBox="1">
              <a:spLocks noChangeArrowheads="1"/>
            </p:cNvSpPr>
            <p:nvPr/>
          </p:nvSpPr>
          <p:spPr bwMode="auto">
            <a:xfrm>
              <a:off x="5181600" y="31559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68" name="Text Box 8"/>
            <p:cNvSpPr txBox="1">
              <a:spLocks noChangeArrowheads="1"/>
            </p:cNvSpPr>
            <p:nvPr/>
          </p:nvSpPr>
          <p:spPr bwMode="auto">
            <a:xfrm>
              <a:off x="6345238" y="31559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69" name="Text Box 8"/>
            <p:cNvSpPr txBox="1">
              <a:spLocks noChangeArrowheads="1"/>
            </p:cNvSpPr>
            <p:nvPr/>
          </p:nvSpPr>
          <p:spPr bwMode="auto">
            <a:xfrm>
              <a:off x="782638" y="35814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70" name="Text Box 8"/>
            <p:cNvSpPr txBox="1">
              <a:spLocks noChangeArrowheads="1"/>
            </p:cNvSpPr>
            <p:nvPr/>
          </p:nvSpPr>
          <p:spPr bwMode="auto">
            <a:xfrm>
              <a:off x="1849438" y="35814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71" name="Text Box 8"/>
            <p:cNvSpPr txBox="1">
              <a:spLocks noChangeArrowheads="1"/>
            </p:cNvSpPr>
            <p:nvPr/>
          </p:nvSpPr>
          <p:spPr bwMode="auto">
            <a:xfrm>
              <a:off x="2992438" y="35814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72" name="Text Box 8"/>
            <p:cNvSpPr txBox="1">
              <a:spLocks noChangeArrowheads="1"/>
            </p:cNvSpPr>
            <p:nvPr/>
          </p:nvSpPr>
          <p:spPr bwMode="auto">
            <a:xfrm>
              <a:off x="4211638" y="35814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73" name="Text Box 8"/>
            <p:cNvSpPr txBox="1">
              <a:spLocks noChangeArrowheads="1"/>
            </p:cNvSpPr>
            <p:nvPr/>
          </p:nvSpPr>
          <p:spPr bwMode="auto">
            <a:xfrm>
              <a:off x="5278438" y="35814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74" name="Text Box 8"/>
            <p:cNvSpPr txBox="1">
              <a:spLocks noChangeArrowheads="1"/>
            </p:cNvSpPr>
            <p:nvPr/>
          </p:nvSpPr>
          <p:spPr bwMode="auto">
            <a:xfrm>
              <a:off x="6497638" y="35814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75" name="Text Box 8"/>
            <p:cNvSpPr txBox="1">
              <a:spLocks noChangeArrowheads="1"/>
            </p:cNvSpPr>
            <p:nvPr/>
          </p:nvSpPr>
          <p:spPr bwMode="auto">
            <a:xfrm>
              <a:off x="6345238" y="47561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76" name="Text Box 8"/>
            <p:cNvSpPr txBox="1">
              <a:spLocks noChangeArrowheads="1"/>
            </p:cNvSpPr>
            <p:nvPr/>
          </p:nvSpPr>
          <p:spPr bwMode="auto">
            <a:xfrm>
              <a:off x="5181600" y="47561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77" name="Text Box 8"/>
            <p:cNvSpPr txBox="1">
              <a:spLocks noChangeArrowheads="1"/>
            </p:cNvSpPr>
            <p:nvPr/>
          </p:nvSpPr>
          <p:spPr bwMode="auto">
            <a:xfrm>
              <a:off x="4038600" y="47561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78" name="Text Box 8"/>
            <p:cNvSpPr txBox="1">
              <a:spLocks noChangeArrowheads="1"/>
            </p:cNvSpPr>
            <p:nvPr/>
          </p:nvSpPr>
          <p:spPr bwMode="auto">
            <a:xfrm>
              <a:off x="2895600" y="47561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79" name="Text Box 8"/>
            <p:cNvSpPr txBox="1">
              <a:spLocks noChangeArrowheads="1"/>
            </p:cNvSpPr>
            <p:nvPr/>
          </p:nvSpPr>
          <p:spPr bwMode="auto">
            <a:xfrm>
              <a:off x="1752600" y="47561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80" name="Text Box 8"/>
            <p:cNvSpPr txBox="1">
              <a:spLocks noChangeArrowheads="1"/>
            </p:cNvSpPr>
            <p:nvPr/>
          </p:nvSpPr>
          <p:spPr bwMode="auto">
            <a:xfrm>
              <a:off x="762000" y="44196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82" name="Text Box 8"/>
            <p:cNvSpPr txBox="1">
              <a:spLocks noChangeArrowheads="1"/>
            </p:cNvSpPr>
            <p:nvPr/>
          </p:nvSpPr>
          <p:spPr bwMode="auto">
            <a:xfrm>
              <a:off x="609600" y="55943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83" name="Text Box 8"/>
            <p:cNvSpPr txBox="1">
              <a:spLocks noChangeArrowheads="1"/>
            </p:cNvSpPr>
            <p:nvPr/>
          </p:nvSpPr>
          <p:spPr bwMode="auto">
            <a:xfrm>
              <a:off x="1752600" y="55943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84" name="Text Box 8"/>
            <p:cNvSpPr txBox="1">
              <a:spLocks noChangeArrowheads="1"/>
            </p:cNvSpPr>
            <p:nvPr/>
          </p:nvSpPr>
          <p:spPr bwMode="auto">
            <a:xfrm>
              <a:off x="2840038" y="55943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85" name="Text Box 8"/>
            <p:cNvSpPr txBox="1">
              <a:spLocks noChangeArrowheads="1"/>
            </p:cNvSpPr>
            <p:nvPr/>
          </p:nvSpPr>
          <p:spPr bwMode="auto">
            <a:xfrm>
              <a:off x="4364038" y="52133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86" name="Text Box 8"/>
            <p:cNvSpPr txBox="1">
              <a:spLocks noChangeArrowheads="1"/>
            </p:cNvSpPr>
            <p:nvPr/>
          </p:nvSpPr>
          <p:spPr bwMode="auto">
            <a:xfrm>
              <a:off x="5507038" y="52133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87" name="Text Box 8"/>
            <p:cNvSpPr txBox="1">
              <a:spLocks noChangeArrowheads="1"/>
            </p:cNvSpPr>
            <p:nvPr/>
          </p:nvSpPr>
          <p:spPr bwMode="auto">
            <a:xfrm>
              <a:off x="6726238" y="52133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</p:grpSp>
      <p:sp>
        <p:nvSpPr>
          <p:cNvPr id="89" name="Rounded Rectangle 88"/>
          <p:cNvSpPr/>
          <p:nvPr/>
        </p:nvSpPr>
        <p:spPr>
          <a:xfrm>
            <a:off x="7391400" y="2316540"/>
            <a:ext cx="1447800" cy="15029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391400" y="2316540"/>
            <a:ext cx="1573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Predictions worse at higher energies above 1.7 </a:t>
            </a:r>
            <a:r>
              <a:rPr lang="en-US" sz="1200" dirty="0" err="1" smtClean="0"/>
              <a:t>GeV</a:t>
            </a:r>
            <a:endParaRPr lang="en-US" sz="1200" dirty="0"/>
          </a:p>
        </p:txBody>
      </p:sp>
      <p:sp>
        <p:nvSpPr>
          <p:cNvPr id="92" name="TextBox 91"/>
          <p:cNvSpPr txBox="1"/>
          <p:nvPr/>
        </p:nvSpPr>
        <p:spPr>
          <a:xfrm>
            <a:off x="7866730" y="1092997"/>
            <a:ext cx="1097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SAID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SAID</a:t>
            </a:r>
            <a:r>
              <a:rPr lang="en-US" sz="1200" dirty="0" smtClean="0"/>
              <a:t> </a:t>
            </a:r>
            <a:r>
              <a:rPr lang="en-US" sz="1100" dirty="0" smtClean="0">
                <a:solidFill>
                  <a:srgbClr val="3333FF"/>
                </a:solidFill>
              </a:rPr>
              <a:t>(new fit)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MAID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7345610" y="1230932"/>
            <a:ext cx="521120" cy="24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endCxn id="92" idx="1"/>
          </p:cNvCxnSpPr>
          <p:nvPr/>
        </p:nvCxnSpPr>
        <p:spPr>
          <a:xfrm>
            <a:off x="7345610" y="1416163"/>
            <a:ext cx="521120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7391400" y="1602628"/>
            <a:ext cx="475330" cy="0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6459735" y="5788223"/>
            <a:ext cx="974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Cos(</a:t>
            </a:r>
            <a:r>
              <a:rPr lang="el-GR" sz="1400" i="1" dirty="0" smtClean="0">
                <a:solidFill>
                  <a:schemeClr val="bg1"/>
                </a:solidFill>
              </a:rPr>
              <a:t>θ</a:t>
            </a:r>
            <a:r>
              <a:rPr lang="el-GR" sz="1400" i="1" baseline="-25000" dirty="0" smtClean="0">
                <a:solidFill>
                  <a:schemeClr val="bg1"/>
                </a:solidFill>
              </a:rPr>
              <a:t>π</a:t>
            </a:r>
            <a:r>
              <a:rPr lang="en-US" sz="1400" i="1" baseline="30000" dirty="0" err="1" smtClean="0">
                <a:solidFill>
                  <a:schemeClr val="bg1"/>
                </a:solidFill>
              </a:rPr>
              <a:t>c.m</a:t>
            </a:r>
            <a:r>
              <a:rPr lang="en-US" sz="1400" baseline="30000" dirty="0" smtClean="0">
                <a:solidFill>
                  <a:schemeClr val="bg1"/>
                </a:solidFill>
              </a:rPr>
              <a:t>.</a:t>
            </a:r>
            <a:r>
              <a:rPr lang="en-US" sz="1400" dirty="0" smtClean="0">
                <a:solidFill>
                  <a:schemeClr val="bg1"/>
                </a:solidFill>
              </a:rPr>
              <a:t>)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304800" y="1130840"/>
            <a:ext cx="6959104" cy="4660360"/>
            <a:chOff x="304800" y="1117684"/>
            <a:chExt cx="6959104" cy="4660360"/>
          </a:xfrm>
        </p:grpSpPr>
        <p:sp>
          <p:nvSpPr>
            <p:cNvPr id="98" name="TextBox 97"/>
            <p:cNvSpPr txBox="1"/>
            <p:nvPr/>
          </p:nvSpPr>
          <p:spPr>
            <a:xfrm>
              <a:off x="571381" y="1117684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1.25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714381" y="1143000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1.27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781181" y="1371600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1.29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810000" y="1371600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1.31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914781" y="1371600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1.33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057781" y="1371600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1.35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362581" y="1918156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1.47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181600" y="1918156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1.45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733800" y="2222956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1.43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2628781" y="2222956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1.41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447800" y="2222956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1.39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04800" y="2222956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1.37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71381" y="2756356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1.49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638181" y="2743200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1.51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2857381" y="2756356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1.53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000381" y="2756356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1.55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5181600" y="2756356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1.57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6286381" y="2756356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1.59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6286381" y="3670756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1.71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5143381" y="3670756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1.69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962400" y="3733800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1.67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2857381" y="3733800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1.65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676400" y="3657600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1.63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33400" y="3670756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1.61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85800" y="4508956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1.73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752600" y="4356556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1.75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009781" y="4356556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1.77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4191000" y="4356556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1.81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5334000" y="4356556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1.83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6514981" y="4343400"/>
              <a:ext cx="7489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1.9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6019800" y="5562600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2.19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876800" y="5562600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2.13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810000" y="5562600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2.07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085981" y="5181600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2.02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1942981" y="5181600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1.98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62000" y="5181600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W = 1.94 </a:t>
              </a:r>
              <a:r>
                <a:rPr lang="en-US" sz="800" b="1" dirty="0" err="1" smtClean="0"/>
                <a:t>GeV</a:t>
              </a:r>
              <a:endParaRPr lang="en-US" sz="800" b="1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85800" y="1130840"/>
            <a:ext cx="7232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</a:rPr>
              <a:t>W=1.25 </a:t>
            </a:r>
            <a:r>
              <a:rPr lang="en-US" sz="800" dirty="0" err="1" smtClean="0">
                <a:solidFill>
                  <a:srgbClr val="000000"/>
                </a:solidFill>
              </a:rPr>
              <a:t>GeV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10344" y="4261990"/>
            <a:ext cx="723275" cy="21544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</a:rPr>
              <a:t>W=1.73 </a:t>
            </a:r>
            <a:r>
              <a:rPr lang="en-US" sz="800" dirty="0" err="1" smtClean="0">
                <a:solidFill>
                  <a:srgbClr val="000000"/>
                </a:solidFill>
              </a:rPr>
              <a:t>GeV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0835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"/>
          <a:stretch/>
        </p:blipFill>
        <p:spPr bwMode="auto">
          <a:xfrm>
            <a:off x="762000" y="685800"/>
            <a:ext cx="3810000" cy="498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5800"/>
            <a:ext cx="37814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52400" y="1250"/>
            <a:ext cx="88392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38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Resonance status for </a:t>
            </a:r>
            <a:r>
              <a:rPr lang="en-US" sz="3800" i="1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</a:t>
            </a:r>
            <a:r>
              <a:rPr lang="en-US" sz="3800" i="1" baseline="300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*</a:t>
            </a:r>
            <a:r>
              <a:rPr lang="en-US" sz="38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and </a:t>
            </a:r>
            <a:r>
              <a:rPr lang="el-GR" sz="3800" i="1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Δ</a:t>
            </a:r>
            <a:r>
              <a:rPr lang="en-US" sz="3800" i="1" baseline="300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*</a:t>
            </a:r>
            <a:endParaRPr lang="en-US" sz="3800" i="1" baseline="30000" dirty="0">
              <a:ln>
                <a:solidFill>
                  <a:schemeClr val="bg2">
                    <a:alpha val="25000"/>
                  </a:schemeClr>
                </a:solidFill>
              </a:ln>
              <a:solidFill>
                <a:srgbClr val="FFFF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51238" y="5087317"/>
            <a:ext cx="31983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FFFFFF"/>
                </a:solidFill>
              </a:rPr>
              <a:t>Nearly half the states have only fair or poor evidence!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FFFFFF"/>
                </a:solidFill>
              </a:rPr>
              <a:t>Most states need more work to learn details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FFFFFF"/>
                </a:solidFill>
              </a:rPr>
              <a:t>Are there missing states?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997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symmetries_selection_g13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651" b="-13651"/>
          <a:stretch>
            <a:fillRect/>
          </a:stretch>
        </p:blipFill>
        <p:spPr>
          <a:xfrm>
            <a:off x="457200" y="480186"/>
            <a:ext cx="8229600" cy="51151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Σ</a:t>
            </a:r>
            <a:r>
              <a:rPr lang="en-US" dirty="0" smtClean="0"/>
              <a:t> for</a:t>
            </a:r>
            <a:r>
              <a:rPr lang="en-GB" sz="4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l-GR" sz="4400" dirty="0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γ</a:t>
            </a:r>
            <a:r>
              <a:rPr lang="en-US" sz="4400" dirty="0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 n </a:t>
            </a:r>
            <a:r>
              <a:rPr lang="el-GR" sz="4400" dirty="0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→</a:t>
            </a:r>
            <a:r>
              <a:rPr lang="en-US" sz="4400" dirty="0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 p </a:t>
            </a:r>
            <a:r>
              <a:rPr lang="el-GR" sz="4400" dirty="0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π</a:t>
            </a:r>
            <a:r>
              <a:rPr lang="en-US" sz="4400" baseline="30000" dirty="0" smtClean="0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-</a:t>
            </a:r>
            <a:endParaRPr lang="en-US" dirty="0"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0988" y="5047849"/>
            <a:ext cx="122341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D. </a:t>
            </a:r>
            <a:r>
              <a:rPr lang="en-US" dirty="0" err="1" smtClean="0"/>
              <a:t>Sokhan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05547" y="2829158"/>
            <a:ext cx="4282451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04305">
              <a:defRPr/>
            </a:pPr>
            <a:r>
              <a:rPr lang="en-US" sz="4300" dirty="0">
                <a:solidFill>
                  <a:srgbClr val="0070C0">
                    <a:alpha val="34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ucida Handwriting" pitchFamily="66" charset="0"/>
              </a:rPr>
              <a:t> preliminary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89254" y="5232515"/>
            <a:ext cx="2954655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Curve - SAID</a:t>
            </a:r>
          </a:p>
          <a:p>
            <a:r>
              <a:rPr lang="en-US" dirty="0" smtClean="0"/>
              <a:t>Red  GRAAL</a:t>
            </a:r>
          </a:p>
          <a:p>
            <a:r>
              <a:rPr lang="en-US" dirty="0" smtClean="0"/>
              <a:t>Magenta and Blue -  Erevan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82640" y="5775801"/>
            <a:ext cx="3647152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9 out of 40 angular bins are shown</a:t>
            </a:r>
          </a:p>
          <a:p>
            <a:r>
              <a:rPr lang="en-US" dirty="0" smtClean="0"/>
              <a:t>Bins 0.04 in </a:t>
            </a:r>
            <a:r>
              <a:rPr lang="en-US" dirty="0" err="1" smtClean="0"/>
              <a:t>cos</a:t>
            </a:r>
            <a:r>
              <a:rPr lang="en-US" dirty="0" smtClean="0"/>
              <a:t> and 20 MeV in 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84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2035" y="152400"/>
            <a:ext cx="8454765" cy="589515"/>
          </a:xfrm>
        </p:spPr>
        <p:txBody>
          <a:bodyPr>
            <a:noAutofit/>
          </a:bodyPr>
          <a:lstStyle/>
          <a:p>
            <a:r>
              <a:rPr lang="en-US" sz="3600" dirty="0" smtClean="0"/>
              <a:t>E </a:t>
            </a:r>
            <a:r>
              <a:rPr lang="en-US" sz="3600" dirty="0"/>
              <a:t>for</a:t>
            </a:r>
            <a:r>
              <a:rPr lang="en-GB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l-GR" sz="3600" dirty="0" smtClean="0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γ</a:t>
            </a:r>
            <a:r>
              <a:rPr lang="en-US" sz="3600" dirty="0" smtClean="0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n(p) </a:t>
            </a:r>
            <a:r>
              <a:rPr lang="el-GR" sz="3600" dirty="0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→</a:t>
            </a:r>
            <a:r>
              <a:rPr lang="en-US" sz="3600" dirty="0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p</a:t>
            </a:r>
            <a:r>
              <a:rPr lang="el-GR" sz="3600" dirty="0" smtClean="0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π</a:t>
            </a:r>
            <a:r>
              <a:rPr lang="en-US" sz="3600" baseline="30000" dirty="0" smtClean="0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-</a:t>
            </a:r>
            <a:r>
              <a:rPr lang="en-US" sz="3600" dirty="0" smtClean="0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(p)</a:t>
            </a:r>
            <a:endParaRPr lang="en-US" sz="3600" i="1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13315" name="Picture 3" descr="E(cosAcm) pi-p W15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76600"/>
            <a:ext cx="3697288" cy="28670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E(cosAcm) pi-p W177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76600"/>
            <a:ext cx="3697288" cy="28670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sample g14 - E(pi-p)-text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922338"/>
            <a:ext cx="3917950" cy="22034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sample g14 - E(pi-p)-PWA tex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89063"/>
            <a:ext cx="2692400" cy="1736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Box 7"/>
          <p:cNvSpPr txBox="1">
            <a:spLocks noChangeArrowheads="1"/>
          </p:cNvSpPr>
          <p:nvPr/>
        </p:nvSpPr>
        <p:spPr bwMode="auto">
          <a:xfrm>
            <a:off x="5638800" y="741915"/>
            <a:ext cx="3200400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Wingdings" charset="0"/>
                <a:cs typeface="Wingdings" charset="0"/>
              </a:rPr>
              <a:t></a:t>
            </a:r>
            <a:r>
              <a:rPr lang="en-US" sz="1800" dirty="0">
                <a:latin typeface="Wingdings" charset="0"/>
                <a:cs typeface="Wingdings" charset="0"/>
              </a:rPr>
              <a:t> </a:t>
            </a:r>
            <a:r>
              <a:rPr lang="en-US" dirty="0" smtClean="0">
                <a:ea typeface="Wingdings" charset="0"/>
                <a:cs typeface="Wingdings" charset="0"/>
              </a:rPr>
              <a:t>C2 - </a:t>
            </a:r>
            <a:r>
              <a:rPr lang="en-US" dirty="0">
                <a:ea typeface="Wingdings" charset="0"/>
                <a:cs typeface="Wingdings" charset="0"/>
              </a:rPr>
              <a:t>T. </a:t>
            </a:r>
            <a:r>
              <a:rPr lang="en-US" dirty="0" err="1">
                <a:ea typeface="Wingdings" charset="0"/>
                <a:cs typeface="Wingdings" charset="0"/>
              </a:rPr>
              <a:t>Kageya</a:t>
            </a:r>
            <a:endParaRPr lang="en-US" dirty="0">
              <a:ea typeface="Wingdings" charset="0"/>
              <a:cs typeface="Wingdings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330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η</a:t>
            </a:r>
            <a:r>
              <a:rPr lang="en-US" b="1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photoproduction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6051"/>
      </p:ext>
    </p:extLst>
  </p:cSld>
  <p:clrMapOvr>
    <a:masterClrMapping/>
  </p:clrMapOvr>
  <p:transition xmlns:p14="http://schemas.microsoft.com/office/powerpoint/2010/main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783262"/>
            <a:ext cx="914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491289" y="6100960"/>
            <a:ext cx="1257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Patrick Collins</a:t>
            </a:r>
            <a:endParaRPr lang="en-US" sz="1400" dirty="0"/>
          </a:p>
        </p:txBody>
      </p:sp>
      <p:sp>
        <p:nvSpPr>
          <p:cNvPr id="85" name="Text Box 17"/>
          <p:cNvSpPr txBox="1">
            <a:spLocks noChangeArrowheads="1"/>
          </p:cNvSpPr>
          <p:nvPr/>
        </p:nvSpPr>
        <p:spPr bwMode="auto">
          <a:xfrm>
            <a:off x="152399" y="76200"/>
            <a:ext cx="88392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3600" b="1" i="1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Σ</a:t>
            </a:r>
            <a:r>
              <a:rPr lang="en-GB" sz="3200" b="1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 for</a:t>
            </a:r>
            <a:r>
              <a:rPr lang="en-US" sz="3200" b="1" i="1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 </a:t>
            </a:r>
            <a:r>
              <a:rPr lang="el-GR" sz="3200" b="1" i="1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η</a:t>
            </a:r>
            <a:endParaRPr lang="en-GB" sz="3200" b="1" dirty="0">
              <a:ln>
                <a:solidFill>
                  <a:schemeClr val="bg2">
                    <a:alpha val="25000"/>
                  </a:schemeClr>
                </a:solidFill>
              </a:ln>
              <a:solidFill>
                <a:srgbClr val="FFFF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010400" y="4539904"/>
            <a:ext cx="82745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FF"/>
                </a:solidFill>
              </a:rPr>
              <a:t>SAID</a:t>
            </a:r>
          </a:p>
          <a:p>
            <a:r>
              <a:rPr lang="en-US" b="1" dirty="0" smtClean="0">
                <a:solidFill>
                  <a:srgbClr val="31FB57"/>
                </a:solidFill>
              </a:rPr>
              <a:t>MAID</a:t>
            </a:r>
          </a:p>
        </p:txBody>
      </p:sp>
      <p:cxnSp>
        <p:nvCxnSpPr>
          <p:cNvPr id="89" name="Straight Connector 88"/>
          <p:cNvCxnSpPr/>
          <p:nvPr/>
        </p:nvCxnSpPr>
        <p:spPr>
          <a:xfrm>
            <a:off x="6601322" y="4674583"/>
            <a:ext cx="370681" cy="0"/>
          </a:xfrm>
          <a:prstGeom prst="line">
            <a:avLst/>
          </a:prstGeom>
          <a:ln w="381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6601322" y="5044114"/>
            <a:ext cx="370681" cy="0"/>
          </a:xfrm>
          <a:prstGeom prst="line">
            <a:avLst/>
          </a:prstGeom>
          <a:ln w="38100">
            <a:solidFill>
              <a:srgbClr val="31FB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86161" y="861211"/>
            <a:ext cx="6110128" cy="5162661"/>
            <a:chOff x="214472" y="1165186"/>
            <a:chExt cx="6110128" cy="516266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39" t="89472" r="-1" b="6861"/>
            <a:stretch/>
          </p:blipFill>
          <p:spPr>
            <a:xfrm>
              <a:off x="2157237" y="5364724"/>
              <a:ext cx="1768588" cy="75440"/>
            </a:xfrm>
            <a:prstGeom prst="rect">
              <a:avLst/>
            </a:prstGeom>
          </p:spPr>
        </p:pic>
        <p:sp>
          <p:nvSpPr>
            <p:cNvPr id="48" name="Text Box 8"/>
            <p:cNvSpPr txBox="1">
              <a:spLocks noChangeArrowheads="1"/>
            </p:cNvSpPr>
            <p:nvPr/>
          </p:nvSpPr>
          <p:spPr bwMode="auto">
            <a:xfrm>
              <a:off x="554038" y="16764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49" name="Text Box 8"/>
            <p:cNvSpPr txBox="1">
              <a:spLocks noChangeArrowheads="1"/>
            </p:cNvSpPr>
            <p:nvPr/>
          </p:nvSpPr>
          <p:spPr bwMode="auto">
            <a:xfrm>
              <a:off x="1544638" y="16764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50" name="Text Box 8"/>
            <p:cNvSpPr txBox="1">
              <a:spLocks noChangeArrowheads="1"/>
            </p:cNvSpPr>
            <p:nvPr/>
          </p:nvSpPr>
          <p:spPr bwMode="auto">
            <a:xfrm>
              <a:off x="2459038" y="16764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51" name="Text Box 8"/>
            <p:cNvSpPr txBox="1">
              <a:spLocks noChangeArrowheads="1"/>
            </p:cNvSpPr>
            <p:nvPr/>
          </p:nvSpPr>
          <p:spPr bwMode="auto">
            <a:xfrm>
              <a:off x="3373438" y="16764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52" name="Text Box 8"/>
            <p:cNvSpPr txBox="1">
              <a:spLocks noChangeArrowheads="1"/>
            </p:cNvSpPr>
            <p:nvPr/>
          </p:nvSpPr>
          <p:spPr bwMode="auto">
            <a:xfrm>
              <a:off x="4287838" y="16764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53" name="Text Box 8"/>
            <p:cNvSpPr txBox="1">
              <a:spLocks noChangeArrowheads="1"/>
            </p:cNvSpPr>
            <p:nvPr/>
          </p:nvSpPr>
          <p:spPr bwMode="auto">
            <a:xfrm>
              <a:off x="5202238" y="16764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54" name="Text Box 8"/>
            <p:cNvSpPr txBox="1">
              <a:spLocks noChangeArrowheads="1"/>
            </p:cNvSpPr>
            <p:nvPr/>
          </p:nvSpPr>
          <p:spPr bwMode="auto">
            <a:xfrm>
              <a:off x="685800" y="26225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1600200" y="26225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56" name="Text Box 8"/>
            <p:cNvSpPr txBox="1">
              <a:spLocks noChangeArrowheads="1"/>
            </p:cNvSpPr>
            <p:nvPr/>
          </p:nvSpPr>
          <p:spPr bwMode="auto">
            <a:xfrm>
              <a:off x="2459038" y="26225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57" name="Text Box 8"/>
            <p:cNvSpPr txBox="1">
              <a:spLocks noChangeArrowheads="1"/>
            </p:cNvSpPr>
            <p:nvPr/>
          </p:nvSpPr>
          <p:spPr bwMode="auto">
            <a:xfrm>
              <a:off x="3373438" y="26225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58" name="Text Box 8"/>
            <p:cNvSpPr txBox="1">
              <a:spLocks noChangeArrowheads="1"/>
            </p:cNvSpPr>
            <p:nvPr/>
          </p:nvSpPr>
          <p:spPr bwMode="auto">
            <a:xfrm>
              <a:off x="4287838" y="26225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59" name="Text Box 8"/>
            <p:cNvSpPr txBox="1">
              <a:spLocks noChangeArrowheads="1"/>
            </p:cNvSpPr>
            <p:nvPr/>
          </p:nvSpPr>
          <p:spPr bwMode="auto">
            <a:xfrm>
              <a:off x="5202238" y="26225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60" name="Text Box 8"/>
            <p:cNvSpPr txBox="1">
              <a:spLocks noChangeArrowheads="1"/>
            </p:cNvSpPr>
            <p:nvPr/>
          </p:nvSpPr>
          <p:spPr bwMode="auto">
            <a:xfrm>
              <a:off x="554038" y="36893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61" name="Text Box 8"/>
            <p:cNvSpPr txBox="1">
              <a:spLocks noChangeArrowheads="1"/>
            </p:cNvSpPr>
            <p:nvPr/>
          </p:nvSpPr>
          <p:spPr bwMode="auto">
            <a:xfrm>
              <a:off x="1468438" y="36893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62" name="Text Box 8"/>
            <p:cNvSpPr txBox="1">
              <a:spLocks noChangeArrowheads="1"/>
            </p:cNvSpPr>
            <p:nvPr/>
          </p:nvSpPr>
          <p:spPr bwMode="auto">
            <a:xfrm>
              <a:off x="2382838" y="36893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63" name="Text Box 8"/>
            <p:cNvSpPr txBox="1">
              <a:spLocks noChangeArrowheads="1"/>
            </p:cNvSpPr>
            <p:nvPr/>
          </p:nvSpPr>
          <p:spPr bwMode="auto">
            <a:xfrm>
              <a:off x="3297238" y="36893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64" name="Text Box 8"/>
            <p:cNvSpPr txBox="1">
              <a:spLocks noChangeArrowheads="1"/>
            </p:cNvSpPr>
            <p:nvPr/>
          </p:nvSpPr>
          <p:spPr bwMode="auto">
            <a:xfrm>
              <a:off x="4267200" y="36893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65" name="Text Box 8"/>
            <p:cNvSpPr txBox="1">
              <a:spLocks noChangeArrowheads="1"/>
            </p:cNvSpPr>
            <p:nvPr/>
          </p:nvSpPr>
          <p:spPr bwMode="auto">
            <a:xfrm>
              <a:off x="5126038" y="31242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66" name="Text Box 8"/>
            <p:cNvSpPr txBox="1">
              <a:spLocks noChangeArrowheads="1"/>
            </p:cNvSpPr>
            <p:nvPr/>
          </p:nvSpPr>
          <p:spPr bwMode="auto">
            <a:xfrm>
              <a:off x="5278438" y="40703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67" name="Text Box 8"/>
            <p:cNvSpPr txBox="1">
              <a:spLocks noChangeArrowheads="1"/>
            </p:cNvSpPr>
            <p:nvPr/>
          </p:nvSpPr>
          <p:spPr bwMode="auto">
            <a:xfrm>
              <a:off x="4191000" y="40703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68" name="Text Box 8"/>
            <p:cNvSpPr txBox="1">
              <a:spLocks noChangeArrowheads="1"/>
            </p:cNvSpPr>
            <p:nvPr/>
          </p:nvSpPr>
          <p:spPr bwMode="auto">
            <a:xfrm>
              <a:off x="3352800" y="46482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69" name="Text Box 8"/>
            <p:cNvSpPr txBox="1">
              <a:spLocks noChangeArrowheads="1"/>
            </p:cNvSpPr>
            <p:nvPr/>
          </p:nvSpPr>
          <p:spPr bwMode="auto">
            <a:xfrm>
              <a:off x="2438400" y="46482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70" name="Text Box 8"/>
            <p:cNvSpPr txBox="1">
              <a:spLocks noChangeArrowheads="1"/>
            </p:cNvSpPr>
            <p:nvPr/>
          </p:nvSpPr>
          <p:spPr bwMode="auto">
            <a:xfrm>
              <a:off x="1524000" y="46482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71" name="Text Box 8"/>
            <p:cNvSpPr txBox="1">
              <a:spLocks noChangeArrowheads="1"/>
            </p:cNvSpPr>
            <p:nvPr/>
          </p:nvSpPr>
          <p:spPr bwMode="auto">
            <a:xfrm>
              <a:off x="609600" y="46482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72" name="Text Box 8"/>
            <p:cNvSpPr txBox="1">
              <a:spLocks noChangeArrowheads="1"/>
            </p:cNvSpPr>
            <p:nvPr/>
          </p:nvSpPr>
          <p:spPr bwMode="auto">
            <a:xfrm>
              <a:off x="609600" y="50609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73" name="Text Box 8"/>
            <p:cNvSpPr txBox="1">
              <a:spLocks noChangeArrowheads="1"/>
            </p:cNvSpPr>
            <p:nvPr/>
          </p:nvSpPr>
          <p:spPr bwMode="auto">
            <a:xfrm>
              <a:off x="1371600" y="55181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74" name="Text Box 8"/>
            <p:cNvSpPr txBox="1">
              <a:spLocks noChangeArrowheads="1"/>
            </p:cNvSpPr>
            <p:nvPr/>
          </p:nvSpPr>
          <p:spPr bwMode="auto">
            <a:xfrm>
              <a:off x="2382838" y="50609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75" name="Text Box 8"/>
            <p:cNvSpPr txBox="1">
              <a:spLocks noChangeArrowheads="1"/>
            </p:cNvSpPr>
            <p:nvPr/>
          </p:nvSpPr>
          <p:spPr bwMode="auto">
            <a:xfrm>
              <a:off x="3373438" y="50609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76" name="Text Box 8"/>
            <p:cNvSpPr txBox="1">
              <a:spLocks noChangeArrowheads="1"/>
            </p:cNvSpPr>
            <p:nvPr/>
          </p:nvSpPr>
          <p:spPr bwMode="auto">
            <a:xfrm>
              <a:off x="4287838" y="56388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77" name="Text Box 8"/>
            <p:cNvSpPr txBox="1">
              <a:spLocks noChangeArrowheads="1"/>
            </p:cNvSpPr>
            <p:nvPr/>
          </p:nvSpPr>
          <p:spPr bwMode="auto">
            <a:xfrm>
              <a:off x="5105400" y="50609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 dirty="0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214472" y="1188114"/>
              <a:ext cx="6110128" cy="5139733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11" r="9390" b="6918"/>
            <a:stretch/>
          </p:blipFill>
          <p:spPr>
            <a:xfrm>
              <a:off x="2074888" y="3120469"/>
              <a:ext cx="2192312" cy="20196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1" t="9811" b="37794"/>
            <a:stretch/>
          </p:blipFill>
          <p:spPr>
            <a:xfrm>
              <a:off x="4220259" y="5056884"/>
              <a:ext cx="2087773" cy="126771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61" t="7850" r="9811" b="9938"/>
            <a:stretch/>
          </p:blipFill>
          <p:spPr>
            <a:xfrm>
              <a:off x="4221885" y="3077680"/>
              <a:ext cx="1851605" cy="198914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85" r="9824" b="9862"/>
            <a:stretch/>
          </p:blipFill>
          <p:spPr>
            <a:xfrm>
              <a:off x="226604" y="1165186"/>
              <a:ext cx="2181814" cy="194655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0" t="9762" r="10013" b="10012"/>
            <a:stretch/>
          </p:blipFill>
          <p:spPr>
            <a:xfrm>
              <a:off x="2346699" y="1179389"/>
              <a:ext cx="1844301" cy="194108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36" t="9648" r="9887" b="10486"/>
            <a:stretch/>
          </p:blipFill>
          <p:spPr>
            <a:xfrm>
              <a:off x="4225067" y="1179389"/>
              <a:ext cx="1847952" cy="193235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86" r="9962" b="9912"/>
            <a:stretch/>
          </p:blipFill>
          <p:spPr>
            <a:xfrm>
              <a:off x="226604" y="3122905"/>
              <a:ext cx="2178466" cy="1942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1" t="9667" r="9786" b="50469"/>
            <a:stretch/>
          </p:blipFill>
          <p:spPr>
            <a:xfrm>
              <a:off x="286161" y="5056071"/>
              <a:ext cx="2110125" cy="96450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39" t="89472" r="-1"/>
            <a:stretch/>
          </p:blipFill>
          <p:spPr>
            <a:xfrm>
              <a:off x="4230205" y="6015506"/>
              <a:ext cx="2079859" cy="254732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01" t="49658" r="9786"/>
            <a:stretch/>
          </p:blipFill>
          <p:spPr>
            <a:xfrm>
              <a:off x="2372310" y="5056071"/>
              <a:ext cx="1863708" cy="121512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38" t="89472" r="9823"/>
            <a:stretch/>
          </p:blipFill>
          <p:spPr>
            <a:xfrm>
              <a:off x="554115" y="6013119"/>
              <a:ext cx="1842171" cy="254732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565747" y="5056071"/>
              <a:ext cx="5494958" cy="9678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243391" y="3120469"/>
              <a:ext cx="1820021" cy="19380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42789" y="1172424"/>
              <a:ext cx="1820021" cy="19380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 rot="19156714">
              <a:off x="1219200" y="3300293"/>
              <a:ext cx="4282451" cy="7540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04305">
                <a:defRPr/>
              </a:pPr>
              <a:r>
                <a:rPr lang="en-US" sz="4300" dirty="0">
                  <a:solidFill>
                    <a:srgbClr val="0070C0">
                      <a:alpha val="34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Lucida Handwriting" pitchFamily="66" charset="0"/>
                </a:rPr>
                <a:t> preliminary </a:t>
              </a: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6667945" y="1367631"/>
            <a:ext cx="2095445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 smtClean="0">
                <a:cs typeface="Times New Roman" pitchFamily="18"/>
              </a:rPr>
              <a:t>See parallel talks:</a:t>
            </a:r>
          </a:p>
          <a:p>
            <a:endParaRPr lang="en-GB" dirty="0" smtClean="0">
              <a:cs typeface="Times New Roman" pitchFamily="18"/>
            </a:endParaRPr>
          </a:p>
          <a:p>
            <a:r>
              <a:rPr lang="en-GB" dirty="0" smtClean="0">
                <a:cs typeface="Times New Roman" pitchFamily="18"/>
              </a:rPr>
              <a:t>C2 </a:t>
            </a:r>
            <a:r>
              <a:rPr lang="en-GB" dirty="0">
                <a:cs typeface="Times New Roman" pitchFamily="18"/>
              </a:rPr>
              <a:t>– R. </a:t>
            </a:r>
            <a:r>
              <a:rPr lang="en-GB" dirty="0" smtClean="0">
                <a:cs typeface="Times New Roman" pitchFamily="18"/>
              </a:rPr>
              <a:t>Tucker</a:t>
            </a:r>
          </a:p>
          <a:p>
            <a:r>
              <a:rPr lang="en-GB" dirty="0" smtClean="0">
                <a:cs typeface="Times New Roman" pitchFamily="18"/>
              </a:rPr>
              <a:t>B5 </a:t>
            </a:r>
            <a:r>
              <a:rPr lang="en-GB" dirty="0">
                <a:cs typeface="Times New Roman" pitchFamily="18"/>
              </a:rPr>
              <a:t>– I. </a:t>
            </a:r>
            <a:r>
              <a:rPr lang="en-GB" dirty="0" err="1">
                <a:cs typeface="Times New Roman" pitchFamily="18"/>
              </a:rPr>
              <a:t>Senderovich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80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31352" y="6409944"/>
            <a:ext cx="609600" cy="457200"/>
          </a:xfrm>
        </p:spPr>
        <p:txBody>
          <a:bodyPr/>
          <a:lstStyle/>
          <a:p>
            <a:fld id="{D7E63A33-8271-4DD0-9C48-789913D7C11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KY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3161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887" y="3111023"/>
            <a:ext cx="4321097" cy="300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841411-A261-4687-A06D-EFF1502E7F1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48713"/>
            <a:ext cx="393828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887" y="748713"/>
            <a:ext cx="4321097" cy="2393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77668"/>
            <a:ext cx="393828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333625" y="6120868"/>
            <a:ext cx="5029200" cy="28484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smtClean="0"/>
              <a:t>D. G. Ireland, K. Livingston, B. McKinnon, C. A. Paterson</a:t>
            </a:r>
            <a:endParaRPr lang="en-GB" sz="1200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6011453"/>
            <a:ext cx="16287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79389" y="0"/>
            <a:ext cx="8785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36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Σ , O</a:t>
            </a:r>
            <a:r>
              <a:rPr lang="en-GB" sz="3600" baseline="-250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x </a:t>
            </a:r>
            <a:r>
              <a:rPr lang="en-GB" sz="36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, O</a:t>
            </a:r>
            <a:r>
              <a:rPr lang="en-GB" sz="3600" baseline="-250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z</a:t>
            </a:r>
            <a:r>
              <a:rPr lang="en-GB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 for </a:t>
            </a:r>
            <a:r>
              <a:rPr lang="el-GR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γ</a:t>
            </a:r>
            <a:r>
              <a:rPr lang="en-US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dirty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p</a:t>
            </a:r>
            <a:r>
              <a:rPr lang="en-US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 </a:t>
            </a:r>
            <a:r>
              <a:rPr lang="el-GR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→</a:t>
            </a:r>
            <a:r>
              <a:rPr lang="en-US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 K</a:t>
            </a:r>
            <a:r>
              <a:rPr lang="en-US" sz="3200" baseline="300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+</a:t>
            </a:r>
            <a:r>
              <a:rPr lang="en-US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 </a:t>
            </a:r>
            <a:r>
              <a:rPr lang="el-GR" sz="3200" dirty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Λ</a:t>
            </a:r>
            <a:endParaRPr lang="en-GB" sz="3200" dirty="0">
              <a:ln>
                <a:solidFill>
                  <a:schemeClr val="bg2">
                    <a:alpha val="25000"/>
                  </a:schemeClr>
                </a:solidFill>
              </a:ln>
              <a:solidFill>
                <a:srgbClr val="FFFF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1223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52" y="5917407"/>
            <a:ext cx="16287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79389" y="0"/>
            <a:ext cx="8785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36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Σ , O</a:t>
            </a:r>
            <a:r>
              <a:rPr lang="en-GB" sz="3600" baseline="-250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x </a:t>
            </a:r>
            <a:r>
              <a:rPr lang="en-GB" sz="36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, O</a:t>
            </a:r>
            <a:r>
              <a:rPr lang="en-GB" sz="3600" baseline="-250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z</a:t>
            </a:r>
            <a:r>
              <a:rPr lang="en-GB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 for </a:t>
            </a:r>
            <a:r>
              <a:rPr lang="el-GR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γ</a:t>
            </a:r>
            <a:r>
              <a:rPr lang="en-US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dirty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p</a:t>
            </a:r>
            <a:r>
              <a:rPr lang="en-US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 </a:t>
            </a:r>
            <a:r>
              <a:rPr lang="el-GR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→</a:t>
            </a:r>
            <a:r>
              <a:rPr lang="en-US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 K</a:t>
            </a:r>
            <a:r>
              <a:rPr lang="en-US" sz="3200" baseline="300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+</a:t>
            </a:r>
            <a:r>
              <a:rPr lang="en-US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 </a:t>
            </a:r>
            <a:r>
              <a:rPr lang="el-GR" sz="3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Σ</a:t>
            </a:r>
            <a:r>
              <a:rPr lang="en-US" sz="3200" baseline="300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cs typeface="Times New Roman" pitchFamily="18" charset="0"/>
              </a:rPr>
              <a:t>0</a:t>
            </a:r>
            <a:endParaRPr lang="en-GB" sz="3200" dirty="0">
              <a:ln>
                <a:solidFill>
                  <a:schemeClr val="bg2">
                    <a:alpha val="25000"/>
                  </a:schemeClr>
                </a:solidFill>
              </a:ln>
              <a:solidFill>
                <a:srgbClr val="FFFF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7732" y="685800"/>
            <a:ext cx="8538210" cy="4844908"/>
            <a:chOff x="307732" y="685800"/>
            <a:chExt cx="8538210" cy="48449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103" y="685800"/>
              <a:ext cx="4321097" cy="23931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9460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732" y="685800"/>
              <a:ext cx="4321097" cy="23931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grpSp>
          <p:nvGrpSpPr>
            <p:cNvPr id="18" name="Group 17"/>
            <p:cNvGrpSpPr/>
            <p:nvPr/>
          </p:nvGrpSpPr>
          <p:grpSpPr>
            <a:xfrm>
              <a:off x="4576837" y="3073082"/>
              <a:ext cx="4269105" cy="2451735"/>
              <a:chOff x="-1901952" y="1079501"/>
              <a:chExt cx="4269105" cy="2451735"/>
            </a:xfrm>
          </p:grpSpPr>
          <p:pic>
            <p:nvPicPr>
              <p:cNvPr id="19" name="Picture 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901952" y="1079501"/>
                <a:ext cx="4269105" cy="245173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/>
            </p:spPr>
          </p:pic>
          <p:cxnSp>
            <p:nvCxnSpPr>
              <p:cNvPr id="20" name="Straight Connector 19"/>
              <p:cNvCxnSpPr/>
              <p:nvPr/>
            </p:nvCxnSpPr>
            <p:spPr>
              <a:xfrm>
                <a:off x="2267712" y="1408176"/>
                <a:ext cx="0" cy="178308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307732" y="3078973"/>
              <a:ext cx="4269105" cy="2451735"/>
              <a:chOff x="4645152" y="1202991"/>
              <a:chExt cx="4269105" cy="2451735"/>
            </a:xfrm>
          </p:grpSpPr>
          <p:pic>
            <p:nvPicPr>
              <p:cNvPr id="15" name="Picture 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5152" y="1202991"/>
                <a:ext cx="4269105" cy="245173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/>
            </p:spPr>
          </p:pic>
          <p:cxnSp>
            <p:nvCxnSpPr>
              <p:cNvPr id="4" name="Straight Connector 3"/>
              <p:cNvCxnSpPr/>
              <p:nvPr/>
            </p:nvCxnSpPr>
            <p:spPr>
              <a:xfrm>
                <a:off x="8817528" y="1534540"/>
                <a:ext cx="0" cy="1783080"/>
              </a:xfrm>
              <a:prstGeom prst="line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3798916" y="5573336"/>
            <a:ext cx="5029200" cy="32457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D. G. Ireland, K. Livingston, B. McKinnon, C. A. Paterson</a:t>
            </a:r>
            <a:endParaRPr lang="en-GB" sz="12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6210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841411-A261-4687-A06D-EFF1502E7F1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336397" y="699674"/>
            <a:ext cx="4776621" cy="2743200"/>
            <a:chOff x="533400" y="1320038"/>
            <a:chExt cx="4269105" cy="2451735"/>
          </a:xfrm>
        </p:grpSpPr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320038"/>
              <a:ext cx="4269105" cy="24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4706111" y="1648713"/>
              <a:ext cx="0" cy="178308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336397" y="3442874"/>
            <a:ext cx="4776621" cy="2743200"/>
            <a:chOff x="-1901952" y="1079501"/>
            <a:chExt cx="4269105" cy="2451735"/>
          </a:xfrm>
        </p:grpSpPr>
        <p:pic>
          <p:nvPicPr>
            <p:cNvPr id="19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01952" y="1079501"/>
              <a:ext cx="4269105" cy="24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2267712" y="1408176"/>
              <a:ext cx="0" cy="178308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179389" y="0"/>
            <a:ext cx="8785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</a:t>
            </a:r>
            <a:r>
              <a:rPr lang="en-GB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for </a:t>
            </a:r>
            <a:r>
              <a:rPr lang="el-GR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γ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p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l-GR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→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K</a:t>
            </a:r>
            <a:r>
              <a:rPr lang="en-US" sz="3200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+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l-G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Λ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and </a:t>
            </a:r>
            <a:r>
              <a:rPr lang="el-GR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γ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p </a:t>
            </a:r>
            <a:r>
              <a:rPr lang="el-GR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→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K</a:t>
            </a:r>
            <a:r>
              <a:rPr lang="en-US" sz="3200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+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Σ</a:t>
            </a:r>
            <a:r>
              <a:rPr lang="en-US" sz="3200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0</a:t>
            </a:r>
            <a:endParaRPr lang="en-GB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336397" y="6107738"/>
            <a:ext cx="5029200" cy="48656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 smtClean="0"/>
              <a:t>D. G</a:t>
            </a:r>
            <a:r>
              <a:rPr lang="en-GB" sz="1400" dirty="0"/>
              <a:t>. Ireland</a:t>
            </a:r>
            <a:r>
              <a:rPr lang="en-GB" sz="1400" dirty="0" smtClean="0"/>
              <a:t>, K. Livingston, B. McKinnon, C. A. Paterson</a:t>
            </a:r>
            <a:endParaRPr lang="en-GB" sz="1400" dirty="0"/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838" y="5834771"/>
            <a:ext cx="16287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455936" y="1067422"/>
            <a:ext cx="3322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Due to the self-analyzing nature of  the ,  determine many observables using only a linearly polarized beam </a:t>
            </a:r>
            <a:endParaRPr lang="en-US" i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965279" y="3346197"/>
            <a:ext cx="28135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Direct measurements of T</a:t>
            </a:r>
          </a:p>
          <a:p>
            <a:r>
              <a:rPr lang="en-US" dirty="0" smtClean="0"/>
              <a:t>A4 </a:t>
            </a:r>
            <a:r>
              <a:rPr lang="en-US" dirty="0"/>
              <a:t>– N. </a:t>
            </a:r>
            <a:r>
              <a:rPr lang="en-US" dirty="0" err="1"/>
              <a:t>Walford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016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err="1" smtClean="0"/>
              <a:t>photoproduction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9370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EECBE-DB9C-4895-A90B-FA163D312396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err="1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Photoproduction</a:t>
            </a:r>
            <a:r>
              <a:rPr lang="en-US" sz="4400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 of </a:t>
            </a:r>
            <a:r>
              <a:rPr lang="el-GR" sz="4400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π</a:t>
            </a:r>
            <a:r>
              <a:rPr lang="en-US" sz="4400" baseline="30000" smtClean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+</a:t>
            </a:r>
            <a:r>
              <a:rPr lang="el-GR" sz="4400" smtClean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π</a:t>
            </a:r>
            <a:r>
              <a:rPr lang="en-US" sz="4400" smtClean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 </a:t>
            </a:r>
            <a:r>
              <a:rPr lang="en-US" sz="4400" baseline="30000" smtClean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-</a:t>
            </a:r>
            <a:r>
              <a:rPr lang="en-US" sz="4400" dirty="0" smtClean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p </a:t>
            </a:r>
            <a:r>
              <a:rPr lang="en-US" sz="4400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states</a:t>
            </a:r>
            <a:r>
              <a:rPr lang="en-US" sz="4400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</a:t>
            </a:r>
            <a:endParaRPr lang="en-US" dirty="0">
              <a:solidFill>
                <a:srgbClr val="FFFF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457200" y="1096962"/>
            <a:ext cx="769954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 Dominates </a:t>
            </a:r>
            <a:r>
              <a:rPr lang="en-US" sz="20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photoproduction</a:t>
            </a:r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 cross section for W &gt;1.6 </a:t>
            </a:r>
            <a:r>
              <a:rPr lang="en-US" sz="20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GeV</a:t>
            </a:r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 64 </a:t>
            </a: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observables</a:t>
            </a:r>
          </a:p>
          <a:p>
            <a:pPr eaLnBrk="1" hangingPunct="1">
              <a:buFontTx/>
              <a:buChar char="•"/>
            </a:pP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 28 independent relations related to </a:t>
            </a:r>
            <a:r>
              <a:rPr lang="en-US" sz="20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helicity</a:t>
            </a: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 amplitude magnitudes</a:t>
            </a:r>
          </a:p>
          <a:p>
            <a:pPr eaLnBrk="1" hangingPunct="1">
              <a:buFontTx/>
              <a:buChar char="•"/>
            </a:pP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 21 independent relations related to </a:t>
            </a:r>
            <a:r>
              <a:rPr lang="en-US" sz="20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helicity</a:t>
            </a: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 amplitude phases</a:t>
            </a:r>
          </a:p>
          <a:p>
            <a:pPr eaLnBrk="1" hangingPunct="1">
              <a:buFontTx/>
              <a:buChar char="•"/>
            </a:pP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 Results in 15 independent numbers</a:t>
            </a:r>
          </a:p>
        </p:txBody>
      </p:sp>
      <p:sp>
        <p:nvSpPr>
          <p:cNvPr id="207881" name="Text Box 9"/>
          <p:cNvSpPr txBox="1">
            <a:spLocks noChangeArrowheads="1"/>
          </p:cNvSpPr>
          <p:nvPr/>
        </p:nvSpPr>
        <p:spPr bwMode="auto">
          <a:xfrm>
            <a:off x="5638800" y="4984750"/>
            <a:ext cx="3276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Could be used for search of 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resonances that decay into other 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resonances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639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41910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2" name="Group 13"/>
          <p:cNvGrpSpPr>
            <a:grpSpLocks/>
          </p:cNvGrpSpPr>
          <p:nvPr/>
        </p:nvGrpSpPr>
        <p:grpSpPr bwMode="auto">
          <a:xfrm>
            <a:off x="5867400" y="2667000"/>
            <a:ext cx="1938338" cy="2182813"/>
            <a:chOff x="3696" y="1680"/>
            <a:chExt cx="1221" cy="1375"/>
          </a:xfrm>
        </p:grpSpPr>
        <p:pic>
          <p:nvPicPr>
            <p:cNvPr id="16393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680"/>
              <a:ext cx="1221" cy="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4" name="Rectangle 11"/>
            <p:cNvSpPr>
              <a:spLocks noChangeArrowheads="1"/>
            </p:cNvSpPr>
            <p:nvPr/>
          </p:nvSpPr>
          <p:spPr bwMode="auto">
            <a:xfrm>
              <a:off x="4445" y="2602"/>
              <a:ext cx="192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5" name="Rectangle 12"/>
            <p:cNvSpPr>
              <a:spLocks noChangeArrowheads="1"/>
            </p:cNvSpPr>
            <p:nvPr/>
          </p:nvSpPr>
          <p:spPr bwMode="auto">
            <a:xfrm>
              <a:off x="4416" y="2016"/>
              <a:ext cx="240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42547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24434" y="4444277"/>
            <a:ext cx="4600950" cy="158562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8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Masses, widths, and coupling constants not well known for many </a:t>
            </a:r>
            <a:r>
              <a:rPr lang="en-US" sz="18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resonances</a:t>
            </a:r>
          </a:p>
          <a:p>
            <a:r>
              <a:rPr lang="en-US" sz="18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Most </a:t>
            </a:r>
            <a:r>
              <a:rPr lang="en-US" sz="18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models predict more resonance states than </a:t>
            </a:r>
            <a:r>
              <a:rPr lang="en-US" sz="18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observed</a:t>
            </a:r>
          </a:p>
          <a:p>
            <a:pPr marL="0" indent="0">
              <a:buNone/>
            </a:pPr>
            <a:endParaRPr lang="en-US" sz="1800" dirty="0" smtClean="0">
              <a:ln>
                <a:solidFill>
                  <a:schemeClr val="bg2">
                    <a:alpha val="25000"/>
                  </a:schemeClr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1800" dirty="0">
              <a:ln>
                <a:solidFill>
                  <a:schemeClr val="bg2">
                    <a:alpha val="25000"/>
                  </a:schemeClr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Baryon Resonance Spectrum</a:t>
            </a:r>
            <a:endParaRPr lang="en-US" dirty="0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24434" y="1032979"/>
            <a:ext cx="4440918" cy="2743200"/>
            <a:chOff x="4868863" y="990600"/>
            <a:chExt cx="4894263" cy="3332163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8863" y="990600"/>
              <a:ext cx="4894263" cy="33321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7032625" y="3422651"/>
              <a:ext cx="519113" cy="4381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defTabSz="414686">
                <a:defRPr/>
              </a:pPr>
              <a:r>
                <a:rPr lang="en-GB" sz="2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N*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15772" y="3880094"/>
            <a:ext cx="1928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S. </a:t>
            </a:r>
            <a:r>
              <a:rPr lang="en-US" sz="1200" dirty="0" err="1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Capstik</a:t>
            </a:r>
            <a:r>
              <a:rPr lang="en-US" sz="12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W. Roberts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11702" y="1032979"/>
            <a:ext cx="3204673" cy="3119216"/>
            <a:chOff x="5479056" y="3352800"/>
            <a:chExt cx="3204673" cy="3119216"/>
          </a:xfrm>
        </p:grpSpPr>
        <p:sp>
          <p:nvSpPr>
            <p:cNvPr id="9" name="TextBox 8"/>
            <p:cNvSpPr txBox="1"/>
            <p:nvPr/>
          </p:nvSpPr>
          <p:spPr>
            <a:xfrm>
              <a:off x="6530999" y="4783708"/>
              <a:ext cx="1417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Lattice QCD</a:t>
              </a:r>
              <a:endParaRPr lang="en-US" dirty="0"/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3" t="6126" r="47592" b="5306"/>
            <a:stretch/>
          </p:blipFill>
          <p:spPr bwMode="auto">
            <a:xfrm>
              <a:off x="5479056" y="3352800"/>
              <a:ext cx="3204673" cy="3119216"/>
            </a:xfrm>
            <a:prstGeom prst="rect">
              <a:avLst/>
            </a:prstGeom>
            <a:noFill/>
            <a:ln>
              <a:noFill/>
            </a:ln>
            <a:effectLst>
              <a:outerShdw blurRad="88900" dist="1397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6141887" y="5666082"/>
              <a:ext cx="2133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Mass(</a:t>
              </a:r>
              <a:r>
                <a:rPr lang="el-GR" i="1" dirty="0" smtClean="0">
                  <a:solidFill>
                    <a:srgbClr val="0000FF"/>
                  </a:solidFill>
                </a:rPr>
                <a:t>π</a:t>
              </a:r>
              <a:r>
                <a:rPr lang="en-US" dirty="0" smtClean="0">
                  <a:solidFill>
                    <a:srgbClr val="0000FF"/>
                  </a:solidFill>
                </a:rPr>
                <a:t>) = 396 MeV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292196" y="4422857"/>
            <a:ext cx="3394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R.G. Edwards </a:t>
            </a:r>
            <a:r>
              <a:rPr lang="en-US" sz="1200" i="1" dirty="0" smtClean="0"/>
              <a:t>et al.</a:t>
            </a:r>
            <a:r>
              <a:rPr lang="en-US" sz="1200" dirty="0" smtClean="0"/>
              <a:t> Phys. Rev. D84 074508 (2011)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515138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080" y="1385426"/>
            <a:ext cx="6531840" cy="4087149"/>
          </a:xfrm>
          <a:prstGeom prst="rect">
            <a:avLst/>
          </a:prstGeom>
        </p:spPr>
      </p:pic>
      <p:sp>
        <p:nvSpPr>
          <p:cNvPr id="4100" name="Text Box 2"/>
          <p:cNvSpPr txBox="1">
            <a:spLocks noChangeArrowheads="1"/>
          </p:cNvSpPr>
          <p:nvPr/>
        </p:nvSpPr>
        <p:spPr bwMode="auto">
          <a:xfrm>
            <a:off x="652321" y="816568"/>
            <a:ext cx="8157600" cy="3924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GB" dirty="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rPr>
              <a:t>          Preliminary results: integrated cross section</a:t>
            </a:r>
            <a:r>
              <a:rPr lang="en-GB" dirty="0">
                <a:solidFill>
                  <a:srgbClr val="000000"/>
                </a:solidFill>
                <a:latin typeface="Arial" pitchFamily="34" charset="0"/>
                <a:ea typeface="msmincho" charset="0"/>
                <a:cs typeface="Arial" pitchFamily="34" charset="0"/>
              </a:rPr>
              <a:t> at </a:t>
            </a:r>
            <a:r>
              <a:rPr lang="en-GB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 from 1.6 to 2.8 </a:t>
            </a:r>
            <a:r>
              <a:rPr lang="en-GB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GeV</a:t>
            </a:r>
            <a:endParaRPr lang="en-GB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6" name="Rectangle 5"/>
          <p:cNvSpPr>
            <a:spLocks noChangeArrowheads="1"/>
          </p:cNvSpPr>
          <p:nvPr/>
        </p:nvSpPr>
        <p:spPr bwMode="auto">
          <a:xfrm>
            <a:off x="3811679" y="2896675"/>
            <a:ext cx="3408480" cy="32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36" tIns="41469" rIns="82936" bIns="41469">
            <a:spAutoFit/>
          </a:bodyPr>
          <a:lstStyle/>
          <a:p>
            <a:r>
              <a:rPr lang="en-GB" sz="1500" dirty="0">
                <a:solidFill>
                  <a:srgbClr val="FF0000"/>
                </a:solidFill>
                <a:latin typeface="Arial" charset="0"/>
              </a:rPr>
              <a:t>SAPHIR(2005)&amp;</a:t>
            </a:r>
            <a:r>
              <a:rPr lang="en-GB" sz="15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ABBHHM(1969)</a:t>
            </a:r>
            <a:endParaRPr lang="en-US" sz="15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454" name="Straight Arrow Connector 7"/>
          <p:cNvCxnSpPr>
            <a:cxnSpLocks noChangeShapeType="1"/>
          </p:cNvCxnSpPr>
          <p:nvPr/>
        </p:nvCxnSpPr>
        <p:spPr bwMode="auto">
          <a:xfrm flipH="1">
            <a:off x="3535199" y="3152491"/>
            <a:ext cx="829442" cy="276509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455" name="Rectangle 5"/>
          <p:cNvSpPr>
            <a:spLocks noChangeArrowheads="1"/>
          </p:cNvSpPr>
          <p:nvPr/>
        </p:nvSpPr>
        <p:spPr bwMode="auto">
          <a:xfrm>
            <a:off x="1372532" y="3903118"/>
            <a:ext cx="1935360" cy="55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36" tIns="41469" rIns="82936" bIns="41469">
            <a:spAutoFit/>
          </a:bodyPr>
          <a:lstStyle/>
          <a:p>
            <a:r>
              <a:rPr lang="en-GB" sz="1500" dirty="0">
                <a:solidFill>
                  <a:srgbClr val="3333FF"/>
                </a:solidFill>
                <a:latin typeface="Arial" charset="0"/>
              </a:rPr>
              <a:t>JLAB g11a within CLAS acceptance</a:t>
            </a:r>
            <a:endParaRPr lang="en-US" sz="1500" dirty="0">
              <a:solidFill>
                <a:srgbClr val="3333FF"/>
              </a:solidFill>
            </a:endParaRPr>
          </a:p>
        </p:txBody>
      </p:sp>
      <p:cxnSp>
        <p:nvCxnSpPr>
          <p:cNvPr id="457" name="Straight Arrow Connector 7"/>
          <p:cNvCxnSpPr>
            <a:cxnSpLocks noChangeShapeType="1"/>
          </p:cNvCxnSpPr>
          <p:nvPr/>
        </p:nvCxnSpPr>
        <p:spPr bwMode="auto">
          <a:xfrm flipV="1">
            <a:off x="2999881" y="3750084"/>
            <a:ext cx="258839" cy="370189"/>
          </a:xfrm>
          <a:prstGeom prst="straightConnector1">
            <a:avLst/>
          </a:prstGeom>
          <a:noFill/>
          <a:ln w="31750" algn="ctr">
            <a:solidFill>
              <a:srgbClr val="3333FF"/>
            </a:solidFill>
            <a:round/>
            <a:headEnd/>
            <a:tailEnd type="arrow" w="med" len="med"/>
          </a:ln>
        </p:spPr>
      </p:cxnSp>
      <p:sp>
        <p:nvSpPr>
          <p:cNvPr id="459" name="Rectangle 5"/>
          <p:cNvSpPr>
            <a:spLocks noChangeArrowheads="1"/>
          </p:cNvSpPr>
          <p:nvPr/>
        </p:nvSpPr>
        <p:spPr bwMode="auto">
          <a:xfrm>
            <a:off x="3380041" y="2205403"/>
            <a:ext cx="2419200" cy="55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36" tIns="41469" rIns="82936" bIns="41469">
            <a:spAutoFit/>
          </a:bodyPr>
          <a:lstStyle/>
          <a:p>
            <a:r>
              <a:rPr lang="en-GB" sz="1500" dirty="0">
                <a:solidFill>
                  <a:schemeClr val="bg1"/>
                </a:solidFill>
                <a:latin typeface="Arial" charset="0"/>
              </a:rPr>
              <a:t>JLAB g11a</a:t>
            </a:r>
          </a:p>
          <a:p>
            <a:r>
              <a:rPr lang="en-GB" sz="1500" dirty="0">
                <a:solidFill>
                  <a:schemeClr val="bg1"/>
                </a:solidFill>
                <a:latin typeface="Arial" charset="0"/>
              </a:rPr>
              <a:t>accept. corr. applied</a:t>
            </a:r>
            <a:endParaRPr lang="en-US" sz="1500" dirty="0">
              <a:solidFill>
                <a:schemeClr val="bg1"/>
              </a:solidFill>
            </a:endParaRPr>
          </a:p>
        </p:txBody>
      </p:sp>
      <p:cxnSp>
        <p:nvCxnSpPr>
          <p:cNvPr id="460" name="Straight Arrow Connector 7"/>
          <p:cNvCxnSpPr>
            <a:cxnSpLocks noChangeShapeType="1"/>
            <a:stCxn id="459" idx="1"/>
          </p:cNvCxnSpPr>
          <p:nvPr/>
        </p:nvCxnSpPr>
        <p:spPr bwMode="auto">
          <a:xfrm flipH="1">
            <a:off x="2619721" y="2484609"/>
            <a:ext cx="760320" cy="412066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48" name="Rectangle 5"/>
          <p:cNvSpPr>
            <a:spLocks noChangeArrowheads="1"/>
          </p:cNvSpPr>
          <p:nvPr/>
        </p:nvSpPr>
        <p:spPr bwMode="auto">
          <a:xfrm>
            <a:off x="1418400" y="5524423"/>
            <a:ext cx="2946241" cy="55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36" tIns="41469" rIns="82936" bIns="41469">
            <a:spAutoFit/>
          </a:bodyPr>
          <a:lstStyle/>
          <a:p>
            <a:r>
              <a:rPr lang="en-GB" sz="1500" dirty="0">
                <a:latin typeface="Arial" charset="0"/>
              </a:rPr>
              <a:t>Systematic errors from accept. corr. procedure  ~8-20%</a:t>
            </a:r>
            <a:endParaRPr lang="en-US" sz="1500" dirty="0"/>
          </a:p>
        </p:txBody>
      </p:sp>
      <p:cxnSp>
        <p:nvCxnSpPr>
          <p:cNvPr id="649" name="Straight Arrow Connector 7"/>
          <p:cNvCxnSpPr>
            <a:cxnSpLocks noChangeShapeType="1"/>
          </p:cNvCxnSpPr>
          <p:nvPr/>
        </p:nvCxnSpPr>
        <p:spPr bwMode="auto">
          <a:xfrm flipV="1">
            <a:off x="2340212" y="4742417"/>
            <a:ext cx="365548" cy="813688"/>
          </a:xfrm>
          <a:prstGeom prst="straightConnector1">
            <a:avLst/>
          </a:prstGeom>
          <a:noFill/>
          <a:ln w="3175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656" name="Straight Arrow Connector 7"/>
          <p:cNvCxnSpPr>
            <a:cxnSpLocks noChangeShapeType="1"/>
          </p:cNvCxnSpPr>
          <p:nvPr/>
        </p:nvCxnSpPr>
        <p:spPr bwMode="auto">
          <a:xfrm>
            <a:off x="5799241" y="3217758"/>
            <a:ext cx="224279" cy="902515"/>
          </a:xfrm>
          <a:prstGeom prst="straightConnector1">
            <a:avLst/>
          </a:prstGeom>
          <a:noFill/>
          <a:ln w="31750" algn="ctr">
            <a:solidFill>
              <a:schemeClr val="accent6">
                <a:lumMod val="50000"/>
              </a:schemeClr>
            </a:solidFill>
            <a:round/>
            <a:headEnd/>
            <a:tailEnd type="arrow" w="med" len="med"/>
          </a:ln>
        </p:spPr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Integrated </a:t>
            </a:r>
            <a:r>
              <a:rPr lang="en-GB" sz="36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cross sections for </a:t>
            </a:r>
            <a:r>
              <a:rPr lang="en-GB" sz="36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DejaVu Sans" charset="0"/>
                <a:cs typeface="Symbol" charset="2"/>
              </a:rPr>
              <a:t> </a:t>
            </a:r>
            <a:r>
              <a:rPr lang="en-GB" sz="3600" dirty="0" err="1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DejaVu Sans" charset="0"/>
                <a:cs typeface="Symbol" charset="2"/>
              </a:rPr>
              <a:t>γ</a:t>
            </a:r>
            <a:r>
              <a:rPr lang="en-GB" sz="3600" dirty="0" err="1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</a:t>
            </a:r>
            <a:r>
              <a:rPr lang="en-GB" sz="36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→ </a:t>
            </a:r>
            <a:r>
              <a:rPr lang="en-GB" sz="36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msmincho" charset="0"/>
                <a:cs typeface="msmincho" charset="0"/>
              </a:rPr>
              <a:t>p</a:t>
            </a:r>
            <a:r>
              <a:rPr lang="en-GB" sz="36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DejaVu Sans" charset="0"/>
                <a:cs typeface="DejaVu Sans" charset="0"/>
              </a:rPr>
              <a:t></a:t>
            </a:r>
            <a:r>
              <a:rPr lang="en-GB" sz="3600" baseline="330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DejaVu Sans" charset="0"/>
                <a:cs typeface="DejaVu Sans" charset="0"/>
              </a:rPr>
              <a:t></a:t>
            </a:r>
            <a:r>
              <a:rPr lang="en-GB" sz="36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DejaVu Sans" charset="0"/>
                <a:cs typeface="DejaVu Sans" charset="0"/>
              </a:rPr>
              <a:t></a:t>
            </a:r>
            <a:r>
              <a:rPr lang="en-GB" sz="3600" baseline="330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DejaVu Sans" charset="0"/>
                <a:cs typeface="DejaVu Sans" charset="0"/>
              </a:rPr>
              <a:t>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787041" y="5764105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 .</a:t>
            </a:r>
            <a:r>
              <a:rPr lang="en-US" sz="1200" dirty="0" err="1" smtClean="0"/>
              <a:t>Golovach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398593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Differential cross sections for </a:t>
            </a:r>
            <a:r>
              <a:rPr lang="en-GB" sz="36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DejaVu Sans" charset="0"/>
                <a:cs typeface="Symbol" charset="2"/>
              </a:rPr>
              <a:t> </a:t>
            </a:r>
            <a:r>
              <a:rPr lang="en-GB" sz="3600" dirty="0" err="1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DejaVu Sans" charset="0"/>
                <a:cs typeface="Symbol" charset="2"/>
              </a:rPr>
              <a:t>γ</a:t>
            </a:r>
            <a:r>
              <a:rPr lang="en-GB" sz="3600" dirty="0" err="1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</a:t>
            </a:r>
            <a:r>
              <a:rPr lang="en-GB" sz="36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→ </a:t>
            </a:r>
            <a:r>
              <a:rPr lang="en-GB" sz="36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msmincho" charset="0"/>
                <a:cs typeface="msmincho" charset="0"/>
              </a:rPr>
              <a:t>p</a:t>
            </a:r>
            <a:r>
              <a:rPr lang="en-GB" sz="36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DejaVu Sans" charset="0"/>
                <a:cs typeface="DejaVu Sans" charset="0"/>
              </a:rPr>
              <a:t></a:t>
            </a:r>
            <a:r>
              <a:rPr lang="en-GB" sz="3600" baseline="330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DejaVu Sans" charset="0"/>
                <a:cs typeface="DejaVu Sans" charset="0"/>
              </a:rPr>
              <a:t></a:t>
            </a:r>
            <a:r>
              <a:rPr lang="en-GB" sz="36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DejaVu Sans" charset="0"/>
                <a:cs typeface="DejaVu Sans" charset="0"/>
              </a:rPr>
              <a:t></a:t>
            </a:r>
            <a:r>
              <a:rPr lang="en-GB" sz="3600" baseline="330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DejaVu Sans" charset="0"/>
                <a:cs typeface="DejaVu Sans" charset="0"/>
              </a:rPr>
              <a:t></a:t>
            </a:r>
            <a:endParaRPr lang="en-US" sz="3600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44247" y="774030"/>
            <a:ext cx="5936947" cy="5706984"/>
            <a:chOff x="7490" y="676329"/>
            <a:chExt cx="6430750" cy="618167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9" y="676329"/>
              <a:ext cx="6426830" cy="214250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9" y="2815968"/>
              <a:ext cx="6426830" cy="19465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" y="4762537"/>
              <a:ext cx="6430750" cy="2095463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6312519" y="789750"/>
            <a:ext cx="2553650" cy="5746846"/>
          </a:xfrm>
          <a:prstGeom prst="rect">
            <a:avLst/>
          </a:prstGeom>
          <a:solidFill>
            <a:schemeClr val="tx1"/>
          </a:solidFill>
        </p:spPr>
        <p:txBody>
          <a:bodyPr wrap="square" lIns="82945" tIns="41473" rIns="82945" bIns="41473">
            <a:spAutoFit/>
          </a:bodyPr>
          <a:lstStyle/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GB" sz="1600" dirty="0">
                <a:solidFill>
                  <a:srgbClr val="0070C0"/>
                </a:solidFill>
                <a:ea typeface="msmincho" charset="0"/>
                <a:cs typeface="msmincho" charset="0"/>
              </a:rPr>
              <a:t>Blues dots:</a:t>
            </a:r>
          </a:p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GB" sz="1600" dirty="0">
                <a:solidFill>
                  <a:srgbClr val="0070C0"/>
                </a:solidFill>
                <a:ea typeface="msmincho" charset="0"/>
                <a:cs typeface="msmincho" charset="0"/>
              </a:rPr>
              <a:t>Measured cross sections  within the CLAS acceptance.</a:t>
            </a:r>
          </a:p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endParaRPr lang="en-GB" sz="1600" dirty="0">
              <a:solidFill>
                <a:srgbClr val="0070C0"/>
              </a:solidFill>
              <a:ea typeface="msmincho" charset="0"/>
              <a:cs typeface="msmincho" charset="0"/>
            </a:endParaRPr>
          </a:p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GB" sz="1600" dirty="0">
                <a:solidFill>
                  <a:srgbClr val="0070C0"/>
                </a:solidFill>
                <a:ea typeface="msmincho" charset="0"/>
                <a:cs typeface="msmincho" charset="0"/>
              </a:rPr>
              <a:t>Blue line: </a:t>
            </a:r>
          </a:p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GB" sz="1600" dirty="0">
                <a:solidFill>
                  <a:srgbClr val="0070C0"/>
                </a:solidFill>
                <a:ea typeface="msmincho" charset="0"/>
                <a:cs typeface="msmincho" charset="0"/>
              </a:rPr>
              <a:t>JM model</a:t>
            </a:r>
            <a:r>
              <a:rPr lang="en-GB" sz="1600" baseline="30000" dirty="0">
                <a:solidFill>
                  <a:srgbClr val="0070C0"/>
                </a:solidFill>
                <a:ea typeface="msmincho" charset="0"/>
                <a:cs typeface="msmincho" charset="0"/>
              </a:rPr>
              <a:t>*</a:t>
            </a:r>
            <a:r>
              <a:rPr lang="en-GB" sz="1600" dirty="0">
                <a:solidFill>
                  <a:srgbClr val="0070C0"/>
                </a:solidFill>
                <a:ea typeface="msmincho" charset="0"/>
                <a:cs typeface="msmincho" charset="0"/>
              </a:rPr>
              <a:t> </a:t>
            </a:r>
            <a:r>
              <a:rPr lang="en-GB" sz="1600" dirty="0" smtClean="0">
                <a:solidFill>
                  <a:srgbClr val="0070C0"/>
                </a:solidFill>
                <a:ea typeface="msmincho" charset="0"/>
                <a:cs typeface="msmincho" charset="0"/>
              </a:rPr>
              <a:t>prediction </a:t>
            </a:r>
            <a:r>
              <a:rPr lang="en-GB" sz="1600" dirty="0">
                <a:solidFill>
                  <a:srgbClr val="0070C0"/>
                </a:solidFill>
                <a:ea typeface="msmincho" charset="0"/>
                <a:cs typeface="msmincho" charset="0"/>
              </a:rPr>
              <a:t>within the CLAS acceptance.</a:t>
            </a:r>
          </a:p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GB" sz="1600" b="1" dirty="0">
                <a:solidFill>
                  <a:srgbClr val="000000"/>
                </a:solidFill>
                <a:ea typeface="msmincho" charset="0"/>
                <a:cs typeface="msmincho" charset="0"/>
              </a:rPr>
              <a:t>Black line: </a:t>
            </a:r>
          </a:p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GB" sz="1600" dirty="0">
                <a:solidFill>
                  <a:srgbClr val="000000"/>
                </a:solidFill>
                <a:ea typeface="msmincho" charset="0"/>
                <a:cs typeface="msmincho" charset="0"/>
              </a:rPr>
              <a:t>JM model results for 100% acceptance.</a:t>
            </a:r>
          </a:p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endParaRPr lang="en-GB" sz="1600" dirty="0">
              <a:solidFill>
                <a:srgbClr val="000000"/>
              </a:solidFill>
              <a:ea typeface="msmincho" charset="0"/>
              <a:cs typeface="msmincho" charset="0"/>
            </a:endParaRPr>
          </a:p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GB" sz="1600" b="1" dirty="0">
                <a:solidFill>
                  <a:srgbClr val="000000"/>
                </a:solidFill>
                <a:ea typeface="msmincho" charset="0"/>
                <a:cs typeface="msmincho" charset="0"/>
              </a:rPr>
              <a:t>Black dots</a:t>
            </a:r>
            <a:r>
              <a:rPr lang="en-GB" sz="1600" dirty="0">
                <a:solidFill>
                  <a:srgbClr val="000000"/>
                </a:solidFill>
                <a:ea typeface="msmincho" charset="0"/>
                <a:cs typeface="msmincho" charset="0"/>
              </a:rPr>
              <a:t>: </a:t>
            </a:r>
          </a:p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US" sz="1600" dirty="0">
                <a:solidFill>
                  <a:srgbClr val="000000"/>
                </a:solidFill>
                <a:ea typeface="msmincho" charset="0"/>
                <a:cs typeface="msmincho" charset="0"/>
              </a:rPr>
              <a:t>Estimated cross sections  when the contribution from inefficient area was obtained employing  phase space approximation.</a:t>
            </a:r>
            <a:endParaRPr lang="en-GB" sz="1600" dirty="0">
              <a:solidFill>
                <a:srgbClr val="000000"/>
              </a:solidFill>
              <a:ea typeface="msmincho" charset="0"/>
              <a:cs typeface="msmincho" charset="0"/>
            </a:endParaRPr>
          </a:p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endParaRPr lang="en-US" sz="1600" dirty="0">
              <a:solidFill>
                <a:srgbClr val="000000"/>
              </a:solidFill>
              <a:ea typeface="msmincho" charset="0"/>
              <a:cs typeface="msmincho" charset="0"/>
            </a:endParaRPr>
          </a:p>
          <a:p>
            <a:pPr algn="just"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endParaRPr lang="en-GB" sz="1600" dirty="0">
              <a:solidFill>
                <a:srgbClr val="000000"/>
              </a:solidFill>
              <a:ea typeface="msmincho" charset="0"/>
              <a:cs typeface="msmincho" charset="0"/>
            </a:endParaRPr>
          </a:p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GB" sz="1600" i="1" baseline="30000" dirty="0">
                <a:solidFill>
                  <a:srgbClr val="000000"/>
                </a:solidFill>
                <a:ea typeface="msmincho" charset="0"/>
                <a:cs typeface="msmincho" charset="0"/>
              </a:rPr>
              <a:t>*</a:t>
            </a:r>
            <a:r>
              <a:rPr lang="en-GB" sz="1600" i="1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Mokeev</a:t>
            </a:r>
            <a:r>
              <a:rPr lang="en-GB" sz="16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 et al.  </a:t>
            </a:r>
          </a:p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GB" sz="16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  PRC 80 (2009) 045212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4122" y="6537111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 .</a:t>
            </a:r>
            <a:r>
              <a:rPr lang="en-US" sz="1200" dirty="0" err="1" smtClean="0"/>
              <a:t>Golovach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554660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07360" y="981097"/>
            <a:ext cx="2566080" cy="545421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endParaRPr lang="en-US" sz="1500" dirty="0"/>
          </a:p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endParaRPr lang="en-US" sz="150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50357" y="981097"/>
            <a:ext cx="5502650" cy="5486400"/>
            <a:chOff x="1112045" y="793402"/>
            <a:chExt cx="6082560" cy="60645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045" y="793402"/>
              <a:ext cx="6082560" cy="20277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000" y="2821135"/>
              <a:ext cx="6078605" cy="202641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000" y="4847549"/>
              <a:ext cx="6078605" cy="2010451"/>
            </a:xfrm>
            <a:prstGeom prst="rect">
              <a:avLst/>
            </a:prstGeom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Differential cross sections for </a:t>
            </a:r>
            <a:r>
              <a:rPr lang="en-GB" sz="36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DejaVu Sans" charset="0"/>
                <a:cs typeface="Symbol" charset="2"/>
              </a:rPr>
              <a:t> </a:t>
            </a:r>
            <a:r>
              <a:rPr lang="en-GB" sz="3600" dirty="0" err="1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DejaVu Sans" charset="0"/>
                <a:cs typeface="Symbol" charset="2"/>
              </a:rPr>
              <a:t>γ</a:t>
            </a:r>
            <a:r>
              <a:rPr lang="en-GB" sz="3600" dirty="0" err="1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</a:t>
            </a:r>
            <a:r>
              <a:rPr lang="en-GB" sz="36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→ </a:t>
            </a:r>
            <a:r>
              <a:rPr lang="en-GB" sz="36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msmincho" charset="0"/>
                <a:cs typeface="msmincho" charset="0"/>
              </a:rPr>
              <a:t>p</a:t>
            </a:r>
            <a:r>
              <a:rPr lang="en-GB" sz="36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DejaVu Sans" charset="0"/>
                <a:cs typeface="DejaVu Sans" charset="0"/>
              </a:rPr>
              <a:t></a:t>
            </a:r>
            <a:r>
              <a:rPr lang="en-GB" sz="3600" baseline="330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DejaVu Sans" charset="0"/>
                <a:cs typeface="DejaVu Sans" charset="0"/>
              </a:rPr>
              <a:t></a:t>
            </a:r>
            <a:r>
              <a:rPr lang="en-GB" sz="36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DejaVu Sans" charset="0"/>
                <a:cs typeface="DejaVu Sans" charset="0"/>
              </a:rPr>
              <a:t></a:t>
            </a:r>
            <a:r>
              <a:rPr lang="en-GB" sz="3600" baseline="330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DejaVu Sans" charset="0"/>
                <a:cs typeface="DejaVu Sans" charset="0"/>
              </a:rPr>
              <a:t>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6312519" y="966872"/>
            <a:ext cx="2553650" cy="2792190"/>
          </a:xfrm>
          <a:prstGeom prst="rect">
            <a:avLst/>
          </a:prstGeom>
          <a:solidFill>
            <a:schemeClr val="tx1"/>
          </a:solidFill>
        </p:spPr>
        <p:txBody>
          <a:bodyPr wrap="square" lIns="82945" tIns="41473" rIns="82945" bIns="41473">
            <a:spAutoFit/>
          </a:bodyPr>
          <a:lstStyle/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GB" sz="1600" dirty="0">
                <a:solidFill>
                  <a:srgbClr val="0070C0"/>
                </a:solidFill>
                <a:ea typeface="msmincho" charset="0"/>
                <a:cs typeface="msmincho" charset="0"/>
              </a:rPr>
              <a:t>Blues dots:</a:t>
            </a:r>
          </a:p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GB" sz="1600" dirty="0">
                <a:solidFill>
                  <a:srgbClr val="0070C0"/>
                </a:solidFill>
                <a:ea typeface="msmincho" charset="0"/>
                <a:cs typeface="msmincho" charset="0"/>
              </a:rPr>
              <a:t>Measured cross sections  within the CLAS acceptance.</a:t>
            </a:r>
          </a:p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endParaRPr lang="en-GB" sz="1600" dirty="0">
              <a:solidFill>
                <a:srgbClr val="0070C0"/>
              </a:solidFill>
              <a:ea typeface="msmincho" charset="0"/>
              <a:cs typeface="msmincho" charset="0"/>
            </a:endParaRPr>
          </a:p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GB" sz="1600" b="1" dirty="0" smtClean="0">
                <a:solidFill>
                  <a:srgbClr val="000000"/>
                </a:solidFill>
                <a:ea typeface="msmincho" charset="0"/>
                <a:cs typeface="msmincho" charset="0"/>
              </a:rPr>
              <a:t>Black </a:t>
            </a:r>
            <a:r>
              <a:rPr lang="en-GB" sz="1600" b="1" dirty="0">
                <a:solidFill>
                  <a:srgbClr val="000000"/>
                </a:solidFill>
                <a:ea typeface="msmincho" charset="0"/>
                <a:cs typeface="msmincho" charset="0"/>
              </a:rPr>
              <a:t>dots</a:t>
            </a:r>
            <a:r>
              <a:rPr lang="en-GB" sz="1600" dirty="0">
                <a:solidFill>
                  <a:srgbClr val="000000"/>
                </a:solidFill>
                <a:ea typeface="msmincho" charset="0"/>
                <a:cs typeface="msmincho" charset="0"/>
              </a:rPr>
              <a:t>: </a:t>
            </a:r>
          </a:p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US" sz="1600" dirty="0">
                <a:solidFill>
                  <a:srgbClr val="000000"/>
                </a:solidFill>
                <a:ea typeface="msmincho" charset="0"/>
                <a:cs typeface="msmincho" charset="0"/>
              </a:rPr>
              <a:t>Estimated cross sections  when the contribution from inefficient area was obtained employing  phase space approximation</a:t>
            </a:r>
            <a:r>
              <a:rPr lang="en-US" sz="1600" dirty="0" smtClean="0">
                <a:solidFill>
                  <a:srgbClr val="000000"/>
                </a:solidFill>
                <a:ea typeface="msmincho" charset="0"/>
                <a:cs typeface="msmincho" charset="0"/>
              </a:rPr>
              <a:t>.</a:t>
            </a:r>
            <a:endParaRPr lang="en-GB" sz="1600" dirty="0">
              <a:solidFill>
                <a:srgbClr val="000000"/>
              </a:solidFill>
              <a:ea typeface="msmincho" charset="0"/>
              <a:cs typeface="msmincho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87041" y="5764105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 .</a:t>
            </a:r>
            <a:r>
              <a:rPr lang="en-US" sz="1200" dirty="0" err="1" smtClean="0"/>
              <a:t>Golovach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512617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n w="3200">
                  <a:solidFill>
                    <a:schemeClr val="bg2"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Cross section for </a:t>
            </a:r>
            <a:r>
              <a:rPr lang="en-GB" sz="4400" dirty="0" err="1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DejaVu Sans" charset="0"/>
                <a:cs typeface="Symbol" charset="2"/>
              </a:rPr>
              <a:t>γ</a:t>
            </a:r>
            <a:r>
              <a:rPr lang="en-GB" sz="4400" dirty="0" err="1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</a:t>
            </a:r>
            <a:r>
              <a:rPr lang="en-GB" sz="44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→</a:t>
            </a:r>
            <a:r>
              <a:rPr lang="en-US" dirty="0" smtClean="0">
                <a:ln w="3200">
                  <a:solidFill>
                    <a:schemeClr val="bg2"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</a:t>
            </a:r>
            <a:r>
              <a:rPr lang="el-GR" dirty="0" smtClean="0">
                <a:ln w="3200">
                  <a:solidFill>
                    <a:schemeClr val="bg2"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π</a:t>
            </a:r>
            <a:r>
              <a:rPr lang="en-US" baseline="30000" dirty="0" smtClean="0">
                <a:ln w="3200">
                  <a:solidFill>
                    <a:schemeClr val="bg2"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+</a:t>
            </a:r>
            <a:r>
              <a:rPr lang="el-GR" dirty="0" smtClean="0">
                <a:ln w="3200">
                  <a:solidFill>
                    <a:schemeClr val="bg2"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π</a:t>
            </a:r>
            <a:r>
              <a:rPr lang="en-US" baseline="30000" dirty="0">
                <a:ln w="3200">
                  <a:solidFill>
                    <a:schemeClr val="bg2"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-</a:t>
            </a:r>
            <a:r>
              <a:rPr lang="en-US" dirty="0">
                <a:ln w="3200">
                  <a:solidFill>
                    <a:schemeClr val="bg2"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en-US" dirty="0">
              <a:ln w="3200">
                <a:solidFill>
                  <a:schemeClr val="bg2">
                    <a:alpha val="25000"/>
                  </a:schemeClr>
                </a:solidFill>
                <a:prstDash val="solid"/>
                <a:round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48" t="7532" r="1838"/>
          <a:stretch/>
        </p:blipFill>
        <p:spPr>
          <a:xfrm>
            <a:off x="258925" y="1282225"/>
            <a:ext cx="8614964" cy="45458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4233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6" descr="I_s_Topology00_energyIndex1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1" r="-4411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</a:t>
            </a:r>
            <a:r>
              <a:rPr lang="en-US" baseline="30000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</a:t>
            </a:r>
            <a:r>
              <a:rPr lang="en-US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for </a:t>
            </a:r>
            <a:r>
              <a:rPr lang="en-US" dirty="0" smtClean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</a:t>
            </a:r>
            <a:r>
              <a:rPr lang="el-GR" dirty="0" smtClean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π</a:t>
            </a:r>
            <a:r>
              <a:rPr lang="en-US" baseline="30000" dirty="0" smtClean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+</a:t>
            </a:r>
            <a:r>
              <a:rPr lang="el-GR" dirty="0" smtClean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π</a:t>
            </a:r>
            <a:r>
              <a:rPr lang="en-US" baseline="30000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-</a:t>
            </a:r>
            <a:r>
              <a:rPr lang="en-US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24950" y="5726668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E=1900-1950 MeV  W=2120 MeV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2119" y="6115359"/>
            <a:ext cx="2373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of 20 energy bins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91665" y="6106180"/>
            <a:ext cx="140775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Charles </a:t>
            </a:r>
            <a:r>
              <a:rPr lang="en-US" sz="1400" dirty="0" err="1" smtClean="0"/>
              <a:t>Hanretty</a:t>
            </a:r>
            <a:endParaRPr lang="en-US" sz="14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2540170" y="611505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Linearly polarized photons, </a:t>
            </a:r>
            <a:r>
              <a:rPr lang="en-US" dirty="0" err="1" smtClean="0"/>
              <a:t>unpolarized</a:t>
            </a:r>
            <a:r>
              <a:rPr lang="en-US" dirty="0" smtClean="0"/>
              <a:t>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8724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/>
            <a:r>
              <a:rPr lang="pl-PL" dirty="0" smtClean="0"/>
              <a:t>E. Pasyuk    NSTAR 2013 Workshop,  </a:t>
            </a:r>
            <a:r>
              <a:rPr lang="pl-PL" dirty="0" err="1" smtClean="0"/>
              <a:t>Peñiscola</a:t>
            </a:r>
            <a:r>
              <a:rPr lang="pl-PL" dirty="0" smtClean="0"/>
              <a:t>,  May 27-30, 2013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</a:t>
            </a:r>
            <a:r>
              <a:rPr lang="en-US" baseline="30000" dirty="0" smtClean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for p</a:t>
            </a:r>
            <a:r>
              <a:rPr lang="el-GR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π</a:t>
            </a:r>
            <a:r>
              <a:rPr lang="en-US" baseline="30000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+</a:t>
            </a:r>
            <a:r>
              <a:rPr lang="el-GR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π</a:t>
            </a:r>
            <a:r>
              <a:rPr lang="en-US" baseline="30000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-</a:t>
            </a:r>
            <a:r>
              <a:rPr lang="en-US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en-US" dirty="0"/>
          </a:p>
        </p:txBody>
      </p:sp>
      <p:pic>
        <p:nvPicPr>
          <p:cNvPr id="10" name="Content Placeholder 9" descr="Ic_Target_Theory_4X4_topology00_combination00_ABin0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1" r="-4411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361856" y="6134357"/>
            <a:ext cx="27872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 smtClean="0">
                <a:solidFill>
                  <a:srgbClr val="00FFFF"/>
                </a:solidFill>
              </a:rPr>
              <a:t>S. Strauch et al., PRL. </a:t>
            </a:r>
            <a:r>
              <a:rPr lang="hu-HU" sz="1200" dirty="0">
                <a:solidFill>
                  <a:srgbClr val="00FFFF"/>
                </a:solidFill>
              </a:rPr>
              <a:t>95, 162003 (</a:t>
            </a:r>
            <a:r>
              <a:rPr lang="hu-HU" sz="1200" dirty="0" smtClean="0">
                <a:solidFill>
                  <a:srgbClr val="00FFFF"/>
                </a:solidFill>
              </a:rPr>
              <a:t>2005)</a:t>
            </a:r>
            <a:endParaRPr lang="en-US" sz="1200" dirty="0">
              <a:solidFill>
                <a:srgbClr val="00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72900" y="611738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W. Roberts </a:t>
            </a:r>
            <a:r>
              <a:rPr lang="en-US" sz="1200" dirty="0">
                <a:solidFill>
                  <a:srgbClr val="0000FF"/>
                </a:solidFill>
              </a:rPr>
              <a:t>and </a:t>
            </a:r>
            <a:r>
              <a:rPr lang="en-US" sz="1200" dirty="0" smtClean="0">
                <a:solidFill>
                  <a:srgbClr val="0000FF"/>
                </a:solidFill>
              </a:rPr>
              <a:t>T. </a:t>
            </a:r>
            <a:r>
              <a:rPr lang="en-US" sz="1200" dirty="0" err="1" smtClean="0">
                <a:solidFill>
                  <a:srgbClr val="0000FF"/>
                </a:solidFill>
              </a:rPr>
              <a:t>Oed</a:t>
            </a:r>
            <a:r>
              <a:rPr lang="en-US" sz="1200" dirty="0" smtClean="0">
                <a:solidFill>
                  <a:srgbClr val="0000FF"/>
                </a:solidFill>
              </a:rPr>
              <a:t>,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PRC 71, </a:t>
            </a:r>
            <a:r>
              <a:rPr lang="en-US" sz="1200" dirty="0">
                <a:solidFill>
                  <a:srgbClr val="0000FF"/>
                </a:solidFill>
              </a:rPr>
              <a:t>055201 (2005)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72900" y="632489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rgbClr val="33FF00"/>
                </a:solidFill>
              </a:rPr>
              <a:t>A. Fix </a:t>
            </a:r>
            <a:r>
              <a:rPr lang="en-US" sz="1200" dirty="0">
                <a:solidFill>
                  <a:srgbClr val="33FF00"/>
                </a:solidFill>
              </a:rPr>
              <a:t>and </a:t>
            </a:r>
            <a:r>
              <a:rPr lang="en-US" sz="1200" dirty="0" smtClean="0">
                <a:solidFill>
                  <a:srgbClr val="33FF00"/>
                </a:solidFill>
              </a:rPr>
              <a:t>H. </a:t>
            </a:r>
            <a:r>
              <a:rPr lang="en-US" sz="1200" dirty="0" err="1" smtClean="0">
                <a:solidFill>
                  <a:srgbClr val="33FF00"/>
                </a:solidFill>
              </a:rPr>
              <a:t>Arenhovel</a:t>
            </a:r>
            <a:r>
              <a:rPr lang="en-US" sz="1200" dirty="0" smtClean="0">
                <a:solidFill>
                  <a:srgbClr val="33FF00"/>
                </a:solidFill>
              </a:rPr>
              <a:t>,</a:t>
            </a:r>
            <a:r>
              <a:rPr lang="en-US" sz="1200" dirty="0">
                <a:solidFill>
                  <a:srgbClr val="33FF00"/>
                </a:solidFill>
              </a:rPr>
              <a:t> </a:t>
            </a:r>
            <a:r>
              <a:rPr lang="tr-TR" sz="1200" dirty="0" smtClean="0">
                <a:solidFill>
                  <a:srgbClr val="33FF00"/>
                </a:solidFill>
              </a:rPr>
              <a:t>EPJA 25, </a:t>
            </a:r>
            <a:r>
              <a:rPr lang="tr-TR" sz="1200" dirty="0">
                <a:solidFill>
                  <a:srgbClr val="33FF00"/>
                </a:solidFill>
              </a:rPr>
              <a:t>115 (2005)</a:t>
            </a:r>
            <a:endParaRPr lang="en-US" sz="1200" dirty="0">
              <a:solidFill>
                <a:srgbClr val="33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57237" y="614022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Park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325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z_Theories_4X4_topology00_combination00_target02_ABin0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1" r="-4411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</a:t>
            </a:r>
            <a:r>
              <a:rPr lang="en-US" baseline="-25000" dirty="0" err="1" smtClean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z</a:t>
            </a:r>
            <a:r>
              <a:rPr lang="en-US" dirty="0" smtClean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for p</a:t>
            </a:r>
            <a:r>
              <a:rPr lang="el-GR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π</a:t>
            </a:r>
            <a:r>
              <a:rPr lang="en-US" baseline="30000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+</a:t>
            </a:r>
            <a:r>
              <a:rPr lang="el-GR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π</a:t>
            </a:r>
            <a:r>
              <a:rPr lang="en-US" baseline="30000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-</a:t>
            </a:r>
            <a:r>
              <a:rPr lang="en-US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372900" y="611738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W. Roberts </a:t>
            </a:r>
            <a:r>
              <a:rPr lang="en-US" sz="1200" dirty="0">
                <a:solidFill>
                  <a:srgbClr val="0000FF"/>
                </a:solidFill>
              </a:rPr>
              <a:t>and </a:t>
            </a:r>
            <a:r>
              <a:rPr lang="en-US" sz="1200" dirty="0" smtClean="0">
                <a:solidFill>
                  <a:srgbClr val="0000FF"/>
                </a:solidFill>
              </a:rPr>
              <a:t>T. </a:t>
            </a:r>
            <a:r>
              <a:rPr lang="en-US" sz="1200" dirty="0" err="1" smtClean="0">
                <a:solidFill>
                  <a:srgbClr val="0000FF"/>
                </a:solidFill>
              </a:rPr>
              <a:t>Oed</a:t>
            </a:r>
            <a:r>
              <a:rPr lang="en-US" sz="1200" dirty="0" smtClean="0">
                <a:solidFill>
                  <a:srgbClr val="0000FF"/>
                </a:solidFill>
              </a:rPr>
              <a:t>,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PRC 71, </a:t>
            </a:r>
            <a:r>
              <a:rPr lang="en-US" sz="1200" dirty="0">
                <a:solidFill>
                  <a:srgbClr val="0000FF"/>
                </a:solidFill>
              </a:rPr>
              <a:t>055201 (2005)</a:t>
            </a:r>
          </a:p>
        </p:txBody>
      </p:sp>
      <p:sp>
        <p:nvSpPr>
          <p:cNvPr id="8" name="Rectangle 7"/>
          <p:cNvSpPr/>
          <p:nvPr/>
        </p:nvSpPr>
        <p:spPr>
          <a:xfrm>
            <a:off x="3372900" y="632489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rgbClr val="33FF00"/>
                </a:solidFill>
              </a:rPr>
              <a:t>A. Fix </a:t>
            </a:r>
            <a:r>
              <a:rPr lang="en-US" sz="1200" dirty="0">
                <a:solidFill>
                  <a:srgbClr val="33FF00"/>
                </a:solidFill>
              </a:rPr>
              <a:t>and </a:t>
            </a:r>
            <a:r>
              <a:rPr lang="en-US" sz="1200" dirty="0" smtClean="0">
                <a:solidFill>
                  <a:srgbClr val="33FF00"/>
                </a:solidFill>
              </a:rPr>
              <a:t>H. </a:t>
            </a:r>
            <a:r>
              <a:rPr lang="en-US" sz="1200" dirty="0" err="1" smtClean="0">
                <a:solidFill>
                  <a:srgbClr val="33FF00"/>
                </a:solidFill>
              </a:rPr>
              <a:t>Arenhovel</a:t>
            </a:r>
            <a:r>
              <a:rPr lang="en-US" sz="1200" dirty="0" smtClean="0">
                <a:solidFill>
                  <a:srgbClr val="33FF00"/>
                </a:solidFill>
              </a:rPr>
              <a:t>,</a:t>
            </a:r>
            <a:r>
              <a:rPr lang="en-US" sz="1200" dirty="0">
                <a:solidFill>
                  <a:srgbClr val="33FF00"/>
                </a:solidFill>
              </a:rPr>
              <a:t> </a:t>
            </a:r>
            <a:r>
              <a:rPr lang="tr-TR" sz="1200" dirty="0" smtClean="0">
                <a:solidFill>
                  <a:srgbClr val="33FF00"/>
                </a:solidFill>
              </a:rPr>
              <a:t>EPJA 25, </a:t>
            </a:r>
            <a:r>
              <a:rPr lang="tr-TR" sz="1200" dirty="0">
                <a:solidFill>
                  <a:srgbClr val="33FF00"/>
                </a:solidFill>
              </a:rPr>
              <a:t>115 (2005)</a:t>
            </a:r>
            <a:endParaRPr lang="en-US" sz="1200" dirty="0">
              <a:solidFill>
                <a:srgbClr val="33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57237" y="614022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Park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3467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Pzc_Theories_4X4_topology00_combination00_target02_ABin0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1" r="-4411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</a:t>
            </a:r>
            <a:r>
              <a:rPr lang="en-US" baseline="-25000" dirty="0" err="1" smtClean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z</a:t>
            </a:r>
            <a:r>
              <a:rPr lang="en-US" baseline="30000" dirty="0" smtClean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for p</a:t>
            </a:r>
            <a:r>
              <a:rPr lang="el-GR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π</a:t>
            </a:r>
            <a:r>
              <a:rPr lang="en-US" baseline="30000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+</a:t>
            </a:r>
            <a:r>
              <a:rPr lang="el-GR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π</a:t>
            </a:r>
            <a:r>
              <a:rPr lang="en-US" baseline="30000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itchFamily="18" charset="0"/>
              </a:rPr>
              <a:t>-</a:t>
            </a:r>
            <a:r>
              <a:rPr lang="en-US" dirty="0"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72900" y="611738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W. Roberts </a:t>
            </a:r>
            <a:r>
              <a:rPr lang="en-US" sz="1200" dirty="0">
                <a:solidFill>
                  <a:srgbClr val="0000FF"/>
                </a:solidFill>
              </a:rPr>
              <a:t>and </a:t>
            </a:r>
            <a:r>
              <a:rPr lang="en-US" sz="1200" dirty="0" smtClean="0">
                <a:solidFill>
                  <a:srgbClr val="0000FF"/>
                </a:solidFill>
              </a:rPr>
              <a:t>T. </a:t>
            </a:r>
            <a:r>
              <a:rPr lang="en-US" sz="1200" dirty="0" err="1" smtClean="0">
                <a:solidFill>
                  <a:srgbClr val="0000FF"/>
                </a:solidFill>
              </a:rPr>
              <a:t>Oed</a:t>
            </a:r>
            <a:r>
              <a:rPr lang="en-US" sz="1200" dirty="0" smtClean="0">
                <a:solidFill>
                  <a:srgbClr val="0000FF"/>
                </a:solidFill>
              </a:rPr>
              <a:t>,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PRC 71, </a:t>
            </a:r>
            <a:r>
              <a:rPr lang="en-US" sz="1200" dirty="0">
                <a:solidFill>
                  <a:srgbClr val="0000FF"/>
                </a:solidFill>
              </a:rPr>
              <a:t>055201 (2005)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72900" y="632489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rgbClr val="33FF00"/>
                </a:solidFill>
              </a:rPr>
              <a:t>A. Fix </a:t>
            </a:r>
            <a:r>
              <a:rPr lang="en-US" sz="1200" dirty="0">
                <a:solidFill>
                  <a:srgbClr val="33FF00"/>
                </a:solidFill>
              </a:rPr>
              <a:t>and </a:t>
            </a:r>
            <a:r>
              <a:rPr lang="en-US" sz="1200" dirty="0" smtClean="0">
                <a:solidFill>
                  <a:srgbClr val="33FF00"/>
                </a:solidFill>
              </a:rPr>
              <a:t>H. </a:t>
            </a:r>
            <a:r>
              <a:rPr lang="en-US" sz="1200" dirty="0" err="1" smtClean="0">
                <a:solidFill>
                  <a:srgbClr val="33FF00"/>
                </a:solidFill>
              </a:rPr>
              <a:t>Arenhovel</a:t>
            </a:r>
            <a:r>
              <a:rPr lang="en-US" sz="1200" dirty="0" smtClean="0">
                <a:solidFill>
                  <a:srgbClr val="33FF00"/>
                </a:solidFill>
              </a:rPr>
              <a:t>,</a:t>
            </a:r>
            <a:r>
              <a:rPr lang="en-US" sz="1200" dirty="0">
                <a:solidFill>
                  <a:srgbClr val="33FF00"/>
                </a:solidFill>
              </a:rPr>
              <a:t> </a:t>
            </a:r>
            <a:r>
              <a:rPr lang="tr-TR" sz="1200" dirty="0" smtClean="0">
                <a:solidFill>
                  <a:srgbClr val="33FF00"/>
                </a:solidFill>
              </a:rPr>
              <a:t>EPJA 25, </a:t>
            </a:r>
            <a:r>
              <a:rPr lang="tr-TR" sz="1200" dirty="0">
                <a:solidFill>
                  <a:srgbClr val="33FF00"/>
                </a:solidFill>
              </a:rPr>
              <a:t>115 (2005)</a:t>
            </a:r>
            <a:endParaRPr lang="en-US" sz="1200" dirty="0">
              <a:solidFill>
                <a:srgbClr val="33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57237" y="614022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Park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7497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/>
          </p:cNvSpPr>
          <p:nvPr/>
        </p:nvSpPr>
        <p:spPr bwMode="auto">
          <a:xfrm>
            <a:off x="80367" y="156269"/>
            <a:ext cx="8983266" cy="669727"/>
          </a:xfrm>
          <a:prstGeom prst="rect">
            <a:avLst/>
          </a:prstGeom>
          <a:noFill/>
          <a:ln>
            <a:noFill/>
          </a:ln>
          <a:effectLst>
            <a:outerShdw blurRad="12700" dist="127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en-US" sz="3600" baseline="-6000" dirty="0">
              <a:ln>
                <a:solidFill>
                  <a:schemeClr val="bg2">
                    <a:alpha val="25000"/>
                  </a:schemeClr>
                </a:solidFill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  <a:ea typeface="ＭＳ Ｐゴシック" charset="0"/>
              <a:cs typeface="Apple Casual" charset="0"/>
              <a:sym typeface="Apple Casual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4428009" y="6536531"/>
            <a:ext cx="275704" cy="232172"/>
          </a:xfrm>
          <a:prstGeom prst="rect">
            <a:avLst/>
          </a:prstGeom>
          <a:noFill/>
          <a:ln>
            <a:noFill/>
          </a:ln>
          <a:effectLst>
            <a:outerShdw blurRad="12700" dist="12699" dir="5400000" algn="ctr" rotWithShape="0">
              <a:srgbClr val="0605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/>
          <a:lstStyle>
            <a:lvl1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ctr"/>
            <a:fld id="{7C99BA80-960B-DE42-A573-58781370F9B2}" type="slidenum">
              <a:rPr lang="en-US" sz="1300">
                <a:solidFill>
                  <a:srgbClr val="040200"/>
                </a:solidFill>
                <a:latin typeface="Copperplate" charset="0"/>
                <a:cs typeface="Copperplate" charset="0"/>
                <a:sym typeface="Copperplate" charset="0"/>
              </a:rPr>
              <a:pPr algn="ctr"/>
              <a:t>38</a:t>
            </a:fld>
            <a:endParaRPr lang="en-US" sz="1300">
              <a:solidFill>
                <a:srgbClr val="040200"/>
              </a:solidFill>
              <a:latin typeface="Copperplate" charset="0"/>
              <a:cs typeface="Copperplate" charset="0"/>
              <a:sym typeface="Copperplate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ＭＳ Ｐゴシック" charset="0"/>
                <a:cs typeface="Apple Casual" charset="0"/>
                <a:sym typeface="Apple Casual" charset="0"/>
              </a:rPr>
              <a:t>Comparison with model: </a:t>
            </a:r>
            <a:r>
              <a:rPr lang="en-US" sz="4400" dirty="0" err="1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ＭＳ Ｐゴシック" charset="0"/>
                <a:cs typeface="Apple Casual" charset="0"/>
                <a:sym typeface="Apple Casual" charset="0"/>
              </a:rPr>
              <a:t>P</a:t>
            </a:r>
            <a:r>
              <a:rPr lang="en-US" sz="4400" baseline="32000" dirty="0" err="1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ＭＳ Ｐゴシック" charset="0"/>
                <a:cs typeface="Apple Casual" charset="0"/>
                <a:sym typeface="Apple Casual" charset="0"/>
              </a:rPr>
              <a:t>c</a:t>
            </a:r>
            <a:r>
              <a:rPr lang="en-US" sz="4400" baseline="-6000" dirty="0" err="1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ＭＳ Ｐゴシック" charset="0"/>
                <a:cs typeface="Apple Casual" charset="0"/>
                <a:sym typeface="Apple Casual" charset="0"/>
              </a:rPr>
              <a:t>z</a:t>
            </a:r>
            <a:endParaRPr lang="en-US" dirty="0"/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00" y="980837"/>
            <a:ext cx="7286625" cy="542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 rot="20237709">
            <a:off x="3005573" y="3047965"/>
            <a:ext cx="4263489" cy="7445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2051" tIns="41027" rIns="82051" bIns="41027">
            <a:spAutoFit/>
          </a:bodyPr>
          <a:lstStyle/>
          <a:p>
            <a:pPr defTabSz="904305">
              <a:defRPr/>
            </a:pPr>
            <a:r>
              <a:rPr lang="en-US" sz="4300" dirty="0">
                <a:solidFill>
                  <a:srgbClr val="0070C0">
                    <a:alpha val="34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ucida Handwriting" pitchFamily="66" charset="0"/>
              </a:rPr>
              <a:t> preliminary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16818" y="5819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</a:rPr>
              <a:t>A. Fix </a:t>
            </a:r>
            <a:r>
              <a:rPr lang="en-US" sz="1200" dirty="0">
                <a:solidFill>
                  <a:srgbClr val="3366FF"/>
                </a:solidFill>
              </a:rPr>
              <a:t>and </a:t>
            </a:r>
            <a:r>
              <a:rPr lang="en-US" sz="1200" dirty="0" smtClean="0">
                <a:solidFill>
                  <a:srgbClr val="3366FF"/>
                </a:solidFill>
              </a:rPr>
              <a:t>H. </a:t>
            </a:r>
            <a:r>
              <a:rPr lang="en-US" sz="1200" dirty="0" err="1" smtClean="0">
                <a:solidFill>
                  <a:srgbClr val="3366FF"/>
                </a:solidFill>
              </a:rPr>
              <a:t>Arenhovel</a:t>
            </a:r>
            <a:r>
              <a:rPr lang="en-US" sz="1200" dirty="0" smtClean="0">
                <a:solidFill>
                  <a:srgbClr val="3366FF"/>
                </a:solidFill>
              </a:rPr>
              <a:t>,</a:t>
            </a:r>
            <a:r>
              <a:rPr lang="en-US" sz="1200" dirty="0">
                <a:solidFill>
                  <a:srgbClr val="3366FF"/>
                </a:solidFill>
              </a:rPr>
              <a:t> </a:t>
            </a:r>
            <a:r>
              <a:rPr lang="tr-TR" sz="1200" dirty="0" smtClean="0">
                <a:solidFill>
                  <a:srgbClr val="3366FF"/>
                </a:solidFill>
              </a:rPr>
              <a:t>EPJA 25, </a:t>
            </a:r>
            <a:r>
              <a:rPr lang="tr-TR" sz="1200" dirty="0">
                <a:solidFill>
                  <a:srgbClr val="3366FF"/>
                </a:solidFill>
              </a:rPr>
              <a:t>115 (2005)</a:t>
            </a:r>
            <a:endParaRPr lang="en-US" sz="1200" dirty="0">
              <a:solidFill>
                <a:srgbClr val="33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88818" y="6399371"/>
            <a:ext cx="883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Mao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2491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/>
          </p:cNvSpPr>
          <p:nvPr/>
        </p:nvSpPr>
        <p:spPr bwMode="auto">
          <a:xfrm>
            <a:off x="80367" y="156269"/>
            <a:ext cx="8983266" cy="669727"/>
          </a:xfrm>
          <a:prstGeom prst="rect">
            <a:avLst/>
          </a:prstGeom>
          <a:noFill/>
          <a:ln>
            <a:noFill/>
          </a:ln>
          <a:effectLst>
            <a:outerShdw blurRad="12700" dist="127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en-US" sz="3900" baseline="-6000" dirty="0">
              <a:latin typeface="Apple Casual" charset="0"/>
              <a:ea typeface="ＭＳ Ｐゴシック" charset="0"/>
              <a:cs typeface="Apple Casual" charset="0"/>
              <a:sym typeface="Apple Casual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35" y="964406"/>
            <a:ext cx="729555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4428009" y="6536531"/>
            <a:ext cx="275704" cy="232172"/>
          </a:xfrm>
          <a:prstGeom prst="rect">
            <a:avLst/>
          </a:prstGeom>
          <a:noFill/>
          <a:ln>
            <a:noFill/>
          </a:ln>
          <a:effectLst>
            <a:outerShdw blurRad="12700" dist="12699" dir="5400000" algn="ctr" rotWithShape="0">
              <a:srgbClr val="0605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/>
          <a:lstStyle>
            <a:lvl1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ctr"/>
            <a:fld id="{FF02CC6A-0573-D24D-827A-41DE4E0C8210}" type="slidenum">
              <a:rPr lang="en-US" sz="1300">
                <a:solidFill>
                  <a:srgbClr val="040200"/>
                </a:solidFill>
                <a:latin typeface="Copperplate" charset="0"/>
                <a:cs typeface="Copperplate" charset="0"/>
                <a:sym typeface="Copperplate" charset="0"/>
              </a:rPr>
              <a:pPr algn="ctr"/>
              <a:t>39</a:t>
            </a:fld>
            <a:endParaRPr lang="en-US" sz="1300">
              <a:solidFill>
                <a:srgbClr val="040200"/>
              </a:solidFill>
              <a:latin typeface="Copperplate" charset="0"/>
              <a:cs typeface="Copperplate" charset="0"/>
              <a:sym typeface="Copperplate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ＭＳ Ｐゴシック" charset="0"/>
                <a:cs typeface="Apple Casual" charset="0"/>
                <a:sym typeface="Apple Casual" charset="0"/>
              </a:rPr>
              <a:t>Comparison with model: </a:t>
            </a:r>
            <a:r>
              <a:rPr lang="en-US" sz="4000" dirty="0" err="1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ＭＳ Ｐゴシック" charset="0"/>
                <a:cs typeface="Apple Casual" charset="0"/>
                <a:sym typeface="Apple Casual" charset="0"/>
              </a:rPr>
              <a:t>P</a:t>
            </a:r>
            <a:r>
              <a:rPr lang="en-US" sz="4000" baseline="32000" dirty="0" err="1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ＭＳ Ｐゴシック" charset="0"/>
                <a:cs typeface="Apple Casual" charset="0"/>
                <a:sym typeface="Apple Casual" charset="0"/>
              </a:rPr>
              <a:t>s</a:t>
            </a:r>
            <a:r>
              <a:rPr lang="en-US" sz="4000" baseline="-6000" dirty="0" err="1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ＭＳ Ｐゴシック" charset="0"/>
                <a:cs typeface="Apple Casual" charset="0"/>
                <a:sym typeface="Apple Casual" charset="0"/>
              </a:rPr>
              <a:t>z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20237709">
            <a:off x="2355939" y="3034883"/>
            <a:ext cx="4263489" cy="7445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2051" tIns="41027" rIns="82051" bIns="41027">
            <a:spAutoFit/>
          </a:bodyPr>
          <a:lstStyle/>
          <a:p>
            <a:pPr defTabSz="904305">
              <a:defRPr/>
            </a:pPr>
            <a:r>
              <a:rPr lang="en-US" sz="4300" dirty="0">
                <a:solidFill>
                  <a:srgbClr val="0070C0">
                    <a:alpha val="34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ucida Handwriting" pitchFamily="66" charset="0"/>
              </a:rPr>
              <a:t> preliminary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88818" y="6399371"/>
            <a:ext cx="883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Mao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016818" y="5819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</a:rPr>
              <a:t>A. Fix </a:t>
            </a:r>
            <a:r>
              <a:rPr lang="en-US" sz="1200" dirty="0">
                <a:solidFill>
                  <a:srgbClr val="3366FF"/>
                </a:solidFill>
              </a:rPr>
              <a:t>and </a:t>
            </a:r>
            <a:r>
              <a:rPr lang="en-US" sz="1200" dirty="0" smtClean="0">
                <a:solidFill>
                  <a:srgbClr val="3366FF"/>
                </a:solidFill>
              </a:rPr>
              <a:t>H. </a:t>
            </a:r>
            <a:r>
              <a:rPr lang="en-US" sz="1200" dirty="0" err="1" smtClean="0">
                <a:solidFill>
                  <a:srgbClr val="3366FF"/>
                </a:solidFill>
              </a:rPr>
              <a:t>Arenhovel</a:t>
            </a:r>
            <a:r>
              <a:rPr lang="en-US" sz="1200" dirty="0" smtClean="0">
                <a:solidFill>
                  <a:srgbClr val="3366FF"/>
                </a:solidFill>
              </a:rPr>
              <a:t>,</a:t>
            </a:r>
            <a:r>
              <a:rPr lang="en-US" sz="1200" dirty="0">
                <a:solidFill>
                  <a:srgbClr val="3366FF"/>
                </a:solidFill>
              </a:rPr>
              <a:t> </a:t>
            </a:r>
            <a:r>
              <a:rPr lang="tr-TR" sz="1200" dirty="0" smtClean="0">
                <a:solidFill>
                  <a:srgbClr val="3366FF"/>
                </a:solidFill>
              </a:rPr>
              <a:t>EPJA 25, </a:t>
            </a:r>
            <a:r>
              <a:rPr lang="tr-TR" sz="1200" dirty="0">
                <a:solidFill>
                  <a:srgbClr val="3366FF"/>
                </a:solidFill>
              </a:rPr>
              <a:t>115 (2005)</a:t>
            </a:r>
            <a:endParaRPr lang="en-US" sz="12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596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From the Experiment to Theory</a:t>
            </a:r>
            <a:endParaRPr lang="en-US" dirty="0"/>
          </a:p>
        </p:txBody>
      </p: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320340" y="1117559"/>
            <a:ext cx="8259006" cy="5285355"/>
            <a:chOff x="353037" y="1231899"/>
            <a:chExt cx="9102114" cy="5826125"/>
          </a:xfrm>
        </p:grpSpPr>
        <p:sp>
          <p:nvSpPr>
            <p:cNvPr id="7172" name="Oval 3"/>
            <p:cNvSpPr>
              <a:spLocks noChangeArrowheads="1"/>
            </p:cNvSpPr>
            <p:nvPr/>
          </p:nvSpPr>
          <p:spPr bwMode="auto">
            <a:xfrm>
              <a:off x="3892550" y="2008716"/>
              <a:ext cx="1981200" cy="932180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Maiandra GD" charset="0"/>
                <a:cs typeface="Lucida Sans Unicode" charset="0"/>
              </a:endParaRPr>
            </a:p>
          </p:txBody>
        </p:sp>
        <p:sp>
          <p:nvSpPr>
            <p:cNvPr id="7173" name="Oval 4"/>
            <p:cNvSpPr>
              <a:spLocks noChangeArrowheads="1"/>
            </p:cNvSpPr>
            <p:nvPr/>
          </p:nvSpPr>
          <p:spPr bwMode="auto">
            <a:xfrm>
              <a:off x="3740150" y="2164079"/>
              <a:ext cx="2057400" cy="854498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Maiandra GD" charset="0"/>
                <a:cs typeface="Lucida Sans Unicode" charset="0"/>
              </a:endParaRPr>
            </a:p>
          </p:txBody>
        </p:sp>
        <p:sp>
          <p:nvSpPr>
            <p:cNvPr id="55" name="Oval 5"/>
            <p:cNvSpPr>
              <a:spLocks noChangeArrowheads="1"/>
            </p:cNvSpPr>
            <p:nvPr/>
          </p:nvSpPr>
          <p:spPr bwMode="auto">
            <a:xfrm>
              <a:off x="3130550" y="1231899"/>
              <a:ext cx="3124200" cy="2019300"/>
            </a:xfrm>
            <a:prstGeom prst="ellipse">
              <a:avLst/>
            </a:prstGeom>
            <a:solidFill>
              <a:srgbClr val="00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0000" tIns="46800" rIns="90000" bIns="46800" anchor="ctr"/>
            <a:lstStyle/>
            <a:p>
              <a:pPr algn="ctr" defTabSz="414686">
                <a:lnSpc>
                  <a:spcPct val="104000"/>
                </a:lnSpc>
                <a:tabLst>
                  <a:tab pos="656582" algn="l"/>
                  <a:tab pos="1313169" algn="l"/>
                  <a:tab pos="1969752" algn="l"/>
                  <a:tab pos="2626337" algn="l"/>
                </a:tabLst>
                <a:defRPr/>
              </a:pPr>
              <a:r>
                <a:rPr lang="en-GB" b="1" u="sng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Experiment</a:t>
              </a:r>
            </a:p>
            <a:p>
              <a:pPr algn="ctr" defTabSz="414686">
                <a:lnSpc>
                  <a:spcPct val="104000"/>
                </a:lnSpc>
                <a:tabLst>
                  <a:tab pos="656582" algn="l"/>
                  <a:tab pos="1313169" algn="l"/>
                  <a:tab pos="1969752" algn="l"/>
                  <a:tab pos="2626337" algn="l"/>
                </a:tabLst>
                <a:defRPr/>
              </a:pPr>
              <a:r>
                <a:rPr lang="en-GB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cross section, </a:t>
              </a:r>
            </a:p>
            <a:p>
              <a:pPr algn="ctr" defTabSz="414686">
                <a:lnSpc>
                  <a:spcPct val="104000"/>
                </a:lnSpc>
                <a:tabLst>
                  <a:tab pos="656582" algn="l"/>
                  <a:tab pos="1313169" algn="l"/>
                  <a:tab pos="1969752" algn="l"/>
                  <a:tab pos="2626337" algn="l"/>
                </a:tabLst>
                <a:defRPr/>
              </a:pPr>
              <a:r>
                <a:rPr lang="en-GB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spin observables</a:t>
              </a:r>
            </a:p>
          </p:txBody>
        </p:sp>
        <p:sp>
          <p:nvSpPr>
            <p:cNvPr id="56" name="Oval 6"/>
            <p:cNvSpPr>
              <a:spLocks noChangeArrowheads="1"/>
            </p:cNvSpPr>
            <p:nvPr/>
          </p:nvSpPr>
          <p:spPr bwMode="auto">
            <a:xfrm>
              <a:off x="3130550" y="5116512"/>
              <a:ext cx="3124200" cy="1941512"/>
            </a:xfrm>
            <a:prstGeom prst="ellipse">
              <a:avLst/>
            </a:prstGeom>
            <a:solidFill>
              <a:srgbClr val="CC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0000" tIns="46800" rIns="90000" bIns="46800" anchor="ctr"/>
            <a:lstStyle/>
            <a:p>
              <a:pPr algn="ctr" defTabSz="414686">
                <a:lnSpc>
                  <a:spcPct val="104000"/>
                </a:lnSpc>
                <a:tabLst>
                  <a:tab pos="656582" algn="l"/>
                  <a:tab pos="1313169" algn="l"/>
                  <a:tab pos="1969752" algn="l"/>
                  <a:tab pos="2626337" algn="l"/>
                </a:tabLst>
                <a:defRPr/>
              </a:pPr>
              <a:r>
                <a:rPr lang="en-GB" b="1" u="sng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Theory</a:t>
              </a:r>
            </a:p>
            <a:p>
              <a:pPr algn="ctr" defTabSz="414686">
                <a:lnSpc>
                  <a:spcPct val="104000"/>
                </a:lnSpc>
                <a:tabLst>
                  <a:tab pos="656582" algn="l"/>
                  <a:tab pos="1313169" algn="l"/>
                  <a:tab pos="1969752" algn="l"/>
                  <a:tab pos="2626337" algn="l"/>
                </a:tabLst>
                <a:defRPr/>
              </a:pPr>
              <a:r>
                <a:rPr lang="en-GB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LQCD,</a:t>
              </a:r>
            </a:p>
            <a:p>
              <a:pPr algn="ctr" defTabSz="414686">
                <a:lnSpc>
                  <a:spcPct val="104000"/>
                </a:lnSpc>
                <a:tabLst>
                  <a:tab pos="656582" algn="l"/>
                  <a:tab pos="1313169" algn="l"/>
                  <a:tab pos="1969752" algn="l"/>
                  <a:tab pos="2626337" algn="l"/>
                </a:tabLst>
                <a:defRPr/>
              </a:pPr>
              <a:r>
                <a:rPr lang="en-GB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quark models,</a:t>
              </a:r>
            </a:p>
            <a:p>
              <a:pPr algn="ctr" defTabSz="414686">
                <a:lnSpc>
                  <a:spcPct val="104000"/>
                </a:lnSpc>
                <a:tabLst>
                  <a:tab pos="656582" algn="l"/>
                  <a:tab pos="1313169" algn="l"/>
                  <a:tab pos="1969752" algn="l"/>
                  <a:tab pos="2626337" algn="l"/>
                </a:tabLst>
                <a:defRPr/>
              </a:pPr>
              <a:r>
                <a:rPr lang="en-GB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QCD sum rules</a:t>
              </a:r>
              <a:r>
                <a:rPr lang="en-GB" dirty="0">
                  <a:solidFill>
                    <a:srgbClr val="000000"/>
                  </a:solidFill>
                  <a:latin typeface="+mn-lt"/>
                  <a:cs typeface="+mn-cs"/>
                </a:rPr>
                <a:t>,</a:t>
              </a:r>
            </a:p>
            <a:p>
              <a:pPr algn="ctr" defTabSz="414686">
                <a:tabLst>
                  <a:tab pos="656582" algn="l"/>
                  <a:tab pos="1313169" algn="l"/>
                  <a:tab pos="1969752" algn="l"/>
                  <a:tab pos="2626337" algn="l"/>
                </a:tabLst>
                <a:defRPr/>
              </a:pPr>
              <a:r>
                <a:rPr lang="en-GB" dirty="0">
                  <a:solidFill>
                    <a:srgbClr val="000000"/>
                  </a:solidFill>
                  <a:latin typeface="+mn-lt"/>
                  <a:cs typeface="+mn-cs"/>
                </a:rPr>
                <a:t>…</a:t>
              </a:r>
            </a:p>
          </p:txBody>
        </p:sp>
        <p:sp>
          <p:nvSpPr>
            <p:cNvPr id="57" name="Oval 7"/>
            <p:cNvSpPr>
              <a:spLocks noChangeArrowheads="1"/>
            </p:cNvSpPr>
            <p:nvPr/>
          </p:nvSpPr>
          <p:spPr bwMode="auto">
            <a:xfrm>
              <a:off x="5949950" y="3406774"/>
              <a:ext cx="2743200" cy="170973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0000" tIns="46800" rIns="90000" bIns="46800" anchor="ctr"/>
            <a:lstStyle/>
            <a:p>
              <a:pPr algn="ctr" defTabSz="414686">
                <a:lnSpc>
                  <a:spcPct val="104000"/>
                </a:lnSpc>
                <a:tabLst>
                  <a:tab pos="656582" algn="l"/>
                  <a:tab pos="1313169" algn="l"/>
                  <a:tab pos="1969752" algn="l"/>
                </a:tabLst>
                <a:defRPr/>
              </a:pPr>
              <a:r>
                <a:rPr lang="en-GB" b="1" u="sng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Reaction Theory</a:t>
              </a:r>
            </a:p>
            <a:p>
              <a:pPr algn="ctr" defTabSz="414686">
                <a:lnSpc>
                  <a:spcPct val="104000"/>
                </a:lnSpc>
                <a:tabLst>
                  <a:tab pos="656582" algn="l"/>
                  <a:tab pos="1313169" algn="l"/>
                  <a:tab pos="1969752" algn="l"/>
                </a:tabLst>
                <a:defRPr/>
              </a:pPr>
              <a:r>
                <a:rPr lang="en-GB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dynamical frameworks</a:t>
              </a:r>
            </a:p>
          </p:txBody>
        </p:sp>
        <p:sp>
          <p:nvSpPr>
            <p:cNvPr id="58" name="Oval 8"/>
            <p:cNvSpPr>
              <a:spLocks noChangeArrowheads="1"/>
            </p:cNvSpPr>
            <p:nvPr/>
          </p:nvSpPr>
          <p:spPr bwMode="auto">
            <a:xfrm>
              <a:off x="661988" y="3236912"/>
              <a:ext cx="3008312" cy="1844675"/>
            </a:xfrm>
            <a:prstGeom prst="ellipse">
              <a:avLst/>
            </a:prstGeom>
            <a:solidFill>
              <a:srgbClr val="0070C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0000" tIns="46800" rIns="90000" bIns="46800" anchor="ctr"/>
            <a:lstStyle/>
            <a:p>
              <a:pPr algn="ctr" defTabSz="414686">
                <a:lnSpc>
                  <a:spcPct val="104000"/>
                </a:lnSpc>
                <a:tabLst>
                  <a:tab pos="656582" algn="l"/>
                  <a:tab pos="1313169" algn="l"/>
                  <a:tab pos="1969752" algn="l"/>
                  <a:tab pos="2626337" algn="l"/>
                </a:tabLst>
                <a:defRPr/>
              </a:pPr>
              <a:endParaRPr lang="en-GB" b="1" u="sng" dirty="0">
                <a:solidFill>
                  <a:srgbClr val="99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charset="0"/>
                <a:cs typeface="+mn-cs"/>
              </a:endParaRPr>
            </a:p>
            <a:p>
              <a:pPr algn="ctr" defTabSz="414686">
                <a:lnSpc>
                  <a:spcPct val="104000"/>
                </a:lnSpc>
                <a:tabLst>
                  <a:tab pos="656582" algn="l"/>
                  <a:tab pos="1313169" algn="l"/>
                  <a:tab pos="1969752" algn="l"/>
                  <a:tab pos="2626337" algn="l"/>
                </a:tabLst>
                <a:defRPr/>
              </a:pPr>
              <a:r>
                <a:rPr lang="en-GB" b="1" u="sng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Amplitude analysis</a:t>
              </a:r>
            </a:p>
            <a:p>
              <a:pPr algn="ctr" defTabSz="414686">
                <a:tabLst>
                  <a:tab pos="656582" algn="l"/>
                  <a:tab pos="1313169" algn="l"/>
                  <a:tab pos="1969752" algn="l"/>
                  <a:tab pos="2626337" algn="l"/>
                </a:tabLst>
                <a:defRPr/>
              </a:pPr>
              <a:r>
                <a:rPr lang="en-GB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→</a:t>
              </a:r>
              <a:r>
                <a:rPr lang="en-GB" dirty="0" err="1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multipole</a:t>
              </a:r>
              <a:r>
                <a:rPr lang="en-GB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 amplitudes</a:t>
              </a:r>
            </a:p>
            <a:p>
              <a:pPr algn="ctr" defTabSz="414686">
                <a:tabLst>
                  <a:tab pos="656582" algn="l"/>
                  <a:tab pos="1313169" algn="l"/>
                  <a:tab pos="1969752" algn="l"/>
                  <a:tab pos="2626337" algn="l"/>
                </a:tabLst>
                <a:defRPr/>
              </a:pPr>
              <a:r>
                <a:rPr lang="en-GB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→</a:t>
              </a:r>
              <a:r>
                <a:rPr lang="en-GB" dirty="0">
                  <a:solidFill>
                    <a:srgbClr val="99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iandra GD" charset="0"/>
                  <a:cs typeface="+mn-cs"/>
                </a:rPr>
                <a:t>phase shifts</a:t>
              </a:r>
            </a:p>
            <a:p>
              <a:pPr algn="ctr" defTabSz="414686">
                <a:lnSpc>
                  <a:spcPct val="104000"/>
                </a:lnSpc>
                <a:tabLst>
                  <a:tab pos="656582" algn="l"/>
                  <a:tab pos="1313169" algn="l"/>
                  <a:tab pos="1969752" algn="l"/>
                  <a:tab pos="2626337" algn="l"/>
                </a:tabLst>
                <a:defRPr/>
              </a:pPr>
              <a:endParaRPr lang="en-GB" dirty="0">
                <a:solidFill>
                  <a:srgbClr val="99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charset="0"/>
                <a:cs typeface="+mn-cs"/>
              </a:endParaRPr>
            </a:p>
          </p:txBody>
        </p:sp>
        <p:sp>
          <p:nvSpPr>
            <p:cNvPr id="59" name="Line 9"/>
            <p:cNvSpPr>
              <a:spLocks noChangeShapeType="1"/>
            </p:cNvSpPr>
            <p:nvPr/>
          </p:nvSpPr>
          <p:spPr bwMode="auto">
            <a:xfrm flipH="1">
              <a:off x="3357563" y="3095624"/>
              <a:ext cx="460375" cy="544513"/>
            </a:xfrm>
            <a:prstGeom prst="line">
              <a:avLst/>
            </a:prstGeom>
            <a:noFill/>
            <a:ln w="76320">
              <a:solidFill>
                <a:srgbClr val="9999FF"/>
              </a:solidFill>
              <a:miter lim="800000"/>
              <a:headEnd type="triangl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904379"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0" name="Line 10"/>
            <p:cNvSpPr>
              <a:spLocks noChangeShapeType="1"/>
            </p:cNvSpPr>
            <p:nvPr/>
          </p:nvSpPr>
          <p:spPr bwMode="auto">
            <a:xfrm flipH="1" flipV="1">
              <a:off x="3357563" y="4725987"/>
              <a:ext cx="536575" cy="469900"/>
            </a:xfrm>
            <a:prstGeom prst="line">
              <a:avLst/>
            </a:prstGeom>
            <a:noFill/>
            <a:ln w="76320">
              <a:solidFill>
                <a:srgbClr val="9999FF"/>
              </a:solidFill>
              <a:miter lim="800000"/>
              <a:headEnd type="triangl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904379"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1" name="Line 11"/>
            <p:cNvSpPr>
              <a:spLocks noChangeShapeType="1"/>
            </p:cNvSpPr>
            <p:nvPr/>
          </p:nvSpPr>
          <p:spPr bwMode="auto">
            <a:xfrm flipH="1">
              <a:off x="5795963" y="4805362"/>
              <a:ext cx="460375" cy="542925"/>
            </a:xfrm>
            <a:prstGeom prst="line">
              <a:avLst/>
            </a:prstGeom>
            <a:noFill/>
            <a:ln w="76320">
              <a:solidFill>
                <a:srgbClr val="9999FF"/>
              </a:solidFill>
              <a:miter lim="800000"/>
              <a:headEnd type="triangl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904379"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2" name="Line 12"/>
            <p:cNvSpPr>
              <a:spLocks noChangeShapeType="1"/>
            </p:cNvSpPr>
            <p:nvPr/>
          </p:nvSpPr>
          <p:spPr bwMode="auto">
            <a:xfrm flipH="1" flipV="1">
              <a:off x="5795963" y="3171824"/>
              <a:ext cx="536575" cy="469900"/>
            </a:xfrm>
            <a:prstGeom prst="line">
              <a:avLst/>
            </a:prstGeom>
            <a:noFill/>
            <a:ln w="76320">
              <a:solidFill>
                <a:srgbClr val="9999FF"/>
              </a:solidFill>
              <a:miter lim="800000"/>
              <a:headEnd type="triangl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904379"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3" name="Text Box 14"/>
            <p:cNvSpPr txBox="1">
              <a:spLocks noChangeArrowheads="1"/>
            </p:cNvSpPr>
            <p:nvPr/>
          </p:nvSpPr>
          <p:spPr bwMode="auto">
            <a:xfrm>
              <a:off x="6454458" y="1543049"/>
              <a:ext cx="3000693" cy="17788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 defTabSz="414686">
                <a:lnSpc>
                  <a:spcPct val="104000"/>
                </a:lnSpc>
                <a:tabLst>
                  <a:tab pos="656582" algn="l"/>
                  <a:tab pos="1313169" algn="l"/>
                  <a:tab pos="1969752" algn="l"/>
                </a:tabLst>
                <a:defRPr/>
              </a:pPr>
              <a:r>
                <a:rPr lang="en-GB" sz="2000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</a:rPr>
                <a:t>(single) </a:t>
              </a:r>
              <a:r>
                <a:rPr lang="en-GB" sz="2000" dirty="0" err="1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</a:rPr>
                <a:t>dσ</a:t>
              </a:r>
              <a:r>
                <a:rPr lang="en-GB" sz="20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</a:rPr>
                <a:t>/</a:t>
              </a:r>
              <a:r>
                <a:rPr lang="en-GB" sz="2000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</a:rPr>
                <a:t>dΩ,Σ,P,T</a:t>
              </a:r>
              <a:endParaRPr lang="en-GB" sz="20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endParaRPr>
            </a:p>
            <a:p>
              <a:pPr defTabSz="414686">
                <a:lnSpc>
                  <a:spcPct val="104000"/>
                </a:lnSpc>
                <a:tabLst>
                  <a:tab pos="656582" algn="l"/>
                  <a:tab pos="1313169" algn="l"/>
                  <a:tab pos="1969752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</a:rPr>
                <a:t>(beam-target)</a:t>
              </a:r>
              <a:r>
                <a:rPr lang="en-GB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 E,F,G,H,</a:t>
              </a:r>
            </a:p>
            <a:p>
              <a:pPr defTabSz="414686">
                <a:lnSpc>
                  <a:spcPct val="104000"/>
                </a:lnSpc>
                <a:tabLst>
                  <a:tab pos="656582" algn="l"/>
                  <a:tab pos="1313169" algn="l"/>
                  <a:tab pos="1969752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</a:rPr>
                <a:t>(beam-recoil)</a:t>
              </a:r>
              <a:r>
                <a:rPr lang="en-GB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 </a:t>
              </a:r>
              <a:r>
                <a:rPr lang="en-GB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C</a:t>
              </a:r>
              <a:r>
                <a:rPr lang="en-GB" baseline="-25000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x</a:t>
              </a:r>
              <a:r>
                <a:rPr lang="en-GB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,C</a:t>
              </a:r>
              <a:r>
                <a:rPr lang="en-GB" baseline="-25000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z</a:t>
              </a:r>
              <a:r>
                <a:rPr lang="en-GB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,O</a:t>
              </a:r>
              <a:r>
                <a:rPr lang="en-GB" baseline="-25000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x</a:t>
              </a:r>
              <a:r>
                <a:rPr lang="en-GB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,O</a:t>
              </a:r>
              <a:r>
                <a:rPr lang="en-GB" baseline="-25000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z</a:t>
              </a:r>
              <a:r>
                <a:rPr lang="en-GB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,</a:t>
              </a:r>
            </a:p>
            <a:p>
              <a:pPr defTabSz="414686">
                <a:lnSpc>
                  <a:spcPct val="104000"/>
                </a:lnSpc>
                <a:tabLst>
                  <a:tab pos="656582" algn="l"/>
                  <a:tab pos="1313169" algn="l"/>
                  <a:tab pos="1969752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</a:rPr>
                <a:t>(target-recoil)</a:t>
              </a:r>
              <a:r>
                <a:rPr lang="en-GB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 </a:t>
              </a:r>
              <a:r>
                <a:rPr lang="en-GB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L</a:t>
              </a:r>
              <a:r>
                <a:rPr lang="en-GB" baseline="-25000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x</a:t>
              </a:r>
              <a:r>
                <a:rPr lang="en-GB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,L</a:t>
              </a:r>
              <a:r>
                <a:rPr lang="en-GB" baseline="-25000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z</a:t>
              </a:r>
              <a:r>
                <a:rPr lang="en-GB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, </a:t>
              </a:r>
              <a:r>
                <a:rPr lang="en-GB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T</a:t>
              </a:r>
              <a:r>
                <a:rPr lang="en-GB" baseline="-25000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x</a:t>
              </a:r>
              <a:r>
                <a:rPr lang="en-GB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,T</a:t>
              </a:r>
              <a:r>
                <a:rPr lang="en-GB" baseline="-25000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z</a:t>
              </a:r>
              <a:r>
                <a:rPr lang="en-GB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Maiandra GD" charset="0"/>
                  <a:cs typeface="+mn-cs"/>
                </a:rPr>
                <a:t>,</a:t>
              </a:r>
            </a:p>
            <a:p>
              <a:pPr defTabSz="414686">
                <a:lnSpc>
                  <a:spcPct val="104000"/>
                </a:lnSpc>
                <a:tabLst>
                  <a:tab pos="656582" algn="l"/>
                  <a:tab pos="1313169" algn="l"/>
                  <a:tab pos="1969752" algn="l"/>
                </a:tabLst>
                <a:defRPr/>
              </a:pPr>
              <a:endParaRPr lang="en-GB" sz="9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aiandra GD" charset="0"/>
              </a:endParaRPr>
            </a:p>
            <a:p>
              <a:pPr algn="ctr" defTabSz="414686">
                <a:lnSpc>
                  <a:spcPct val="104000"/>
                </a:lnSpc>
                <a:tabLst>
                  <a:tab pos="656582" algn="l"/>
                  <a:tab pos="1313169" algn="l"/>
                  <a:tab pos="1969752" algn="l"/>
                </a:tabLst>
                <a:defRPr/>
              </a:pPr>
              <a:endParaRPr lang="en-GB" baseline="-250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aiandra GD" charset="0"/>
                <a:cs typeface="+mn-cs"/>
              </a:endParaRPr>
            </a:p>
          </p:txBody>
        </p:sp>
        <p:sp>
          <p:nvSpPr>
            <p:cNvPr id="64" name="Text Box 15"/>
            <p:cNvSpPr txBox="1">
              <a:spLocks noChangeArrowheads="1"/>
            </p:cNvSpPr>
            <p:nvPr/>
          </p:nvSpPr>
          <p:spPr bwMode="auto">
            <a:xfrm>
              <a:off x="353037" y="5487987"/>
              <a:ext cx="200382" cy="4217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algn="ctr" defTabSz="414686">
                <a:lnSpc>
                  <a:spcPct val="104000"/>
                </a:lnSpc>
                <a:tabLst>
                  <a:tab pos="656582" algn="l"/>
                  <a:tab pos="1313169" algn="l"/>
                  <a:tab pos="1969752" algn="l"/>
                </a:tabLst>
                <a:defRPr/>
              </a:pPr>
              <a:endParaRPr lang="en-GB" dirty="0">
                <a:solidFill>
                  <a:srgbClr val="99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charset="0"/>
                <a:cs typeface="+mn-cs"/>
              </a:endParaRPr>
            </a:p>
          </p:txBody>
        </p:sp>
        <p:sp>
          <p:nvSpPr>
            <p:cNvPr id="66" name="Line 17"/>
            <p:cNvSpPr>
              <a:spLocks noChangeShapeType="1"/>
            </p:cNvSpPr>
            <p:nvPr/>
          </p:nvSpPr>
          <p:spPr bwMode="auto">
            <a:xfrm flipH="1">
              <a:off x="3943350" y="4137024"/>
              <a:ext cx="1847850" cy="15875"/>
            </a:xfrm>
            <a:prstGeom prst="line">
              <a:avLst/>
            </a:prstGeom>
            <a:noFill/>
            <a:ln w="76320">
              <a:solidFill>
                <a:srgbClr val="9999FF"/>
              </a:solidFill>
              <a:miter lim="800000"/>
              <a:headEnd type="triangl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904379"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 anchor="t">
            <a:normAutofit fontScale="90000"/>
          </a:bodyPr>
          <a:lstStyle/>
          <a:p>
            <a:r>
              <a:rPr lang="en-US" dirty="0" smtClean="0"/>
              <a:t>Summary of meson </a:t>
            </a:r>
            <a:r>
              <a:rPr lang="en-US" dirty="0" err="1" smtClean="0"/>
              <a:t>photoproduction</a:t>
            </a:r>
            <a:r>
              <a:rPr lang="en-US" dirty="0" smtClean="0"/>
              <a:t>  </a:t>
            </a:r>
            <a:endParaRPr lang="en-US" dirty="0">
              <a:ln>
                <a:solidFill>
                  <a:srgbClr val="0000FF"/>
                </a:solidFill>
              </a:ln>
              <a:solidFill>
                <a:srgbClr val="0000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16146974"/>
              </p:ext>
            </p:extLst>
          </p:nvPr>
        </p:nvGraphicFramePr>
        <p:xfrm>
          <a:off x="457200" y="1025725"/>
          <a:ext cx="8229600" cy="501298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{8A107856-5554-42FB-B03E-39F5DBC370BA}</a:tableStyleId>
              </a:tblPr>
              <a:tblGrid>
                <a:gridCol w="671806"/>
                <a:gridCol w="419878"/>
                <a:gridCol w="419878"/>
                <a:gridCol w="545839"/>
                <a:gridCol w="461869"/>
                <a:gridCol w="433870"/>
                <a:gridCol w="559836"/>
                <a:gridCol w="517857"/>
                <a:gridCol w="419867"/>
                <a:gridCol w="587842"/>
                <a:gridCol w="503854"/>
                <a:gridCol w="503854"/>
                <a:gridCol w="503854"/>
                <a:gridCol w="419862"/>
                <a:gridCol w="419878"/>
                <a:gridCol w="419878"/>
                <a:gridCol w="419878"/>
              </a:tblGrid>
              <a:tr h="456761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σ</a:t>
                      </a:r>
                      <a:endPara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Σ</a:t>
                      </a:r>
                      <a:endPara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T</a:t>
                      </a:r>
                      <a:endPara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P</a:t>
                      </a:r>
                      <a:endPara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E</a:t>
                      </a:r>
                      <a:endPara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F</a:t>
                      </a:r>
                      <a:endPara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G</a:t>
                      </a:r>
                      <a:endPara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H</a:t>
                      </a:r>
                      <a:endPara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600" b="1" baseline="-250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x</a:t>
                      </a:r>
                      <a:endParaRPr lang="en-US" sz="16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600" b="1" baseline="-250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z</a:t>
                      </a:r>
                      <a:endParaRPr lang="en-US" sz="16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L</a:t>
                      </a:r>
                      <a:r>
                        <a:rPr lang="en-US" sz="16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x</a:t>
                      </a:r>
                      <a:endParaRPr lang="en-US" sz="16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L</a:t>
                      </a:r>
                      <a:r>
                        <a:rPr lang="en-US" sz="1600" b="1" baseline="-250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z</a:t>
                      </a:r>
                      <a:endParaRPr lang="en-US" sz="16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O</a:t>
                      </a:r>
                      <a:r>
                        <a:rPr lang="en-US" sz="16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x</a:t>
                      </a:r>
                      <a:endParaRPr lang="en-US" sz="16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O</a:t>
                      </a:r>
                      <a:r>
                        <a:rPr lang="en-US" sz="16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z</a:t>
                      </a:r>
                      <a:endParaRPr lang="en-US" sz="16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C</a:t>
                      </a:r>
                      <a:r>
                        <a:rPr lang="en-US" sz="1600" b="1" baseline="-250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x</a:t>
                      </a:r>
                      <a:endParaRPr lang="en-US" sz="16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C</a:t>
                      </a:r>
                      <a:r>
                        <a:rPr lang="en-US" sz="1600" b="1" baseline="-250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z</a:t>
                      </a:r>
                      <a:endParaRPr lang="en-US" sz="16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350479">
                <a:tc gridSpan="17"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Proton target</a:t>
                      </a:r>
                      <a:endParaRPr lang="en-US" sz="1400" b="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</a:tr>
              <a:tr h="3504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pπ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0</a:t>
                      </a:r>
                      <a:endParaRPr lang="en-US" sz="1400" b="1" i="0" baseline="3000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Pct val="120000"/>
                        <a:buFont typeface="Wingdings" charset="2"/>
                        <a:buNone/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</a:tr>
              <a:tr h="3504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err="1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nπ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+</a:t>
                      </a:r>
                      <a:endParaRPr lang="en-US" sz="1400" b="1" i="0" baseline="3000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</a:tr>
              <a:tr h="3504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err="1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pη</a:t>
                      </a:r>
                      <a:endParaRPr lang="en-US" sz="1400" b="1" i="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</a:tr>
              <a:tr h="3504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err="1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pη</a:t>
                      </a:r>
                      <a:r>
                        <a:rPr lang="en-US" sz="1400" b="1" i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’</a:t>
                      </a:r>
                      <a:endParaRPr lang="en-US" sz="1400" b="1" i="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</a:tr>
              <a:tr h="3504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+</a:t>
                      </a:r>
                      <a:r>
                        <a:rPr lang="en-US" sz="1400" b="1" i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Λ</a:t>
                      </a:r>
                      <a:endParaRPr lang="en-US" sz="1400" b="1" i="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3504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+</a:t>
                      </a:r>
                      <a:r>
                        <a:rPr lang="en-US" sz="1400" b="1" i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0</a:t>
                      </a:r>
                      <a:endParaRPr lang="en-US" sz="1400" b="1" i="0" baseline="3000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3504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0*</a:t>
                      </a:r>
                      <a:r>
                        <a:rPr lang="en-US" sz="1400" b="1" i="0" dirty="0" err="1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+</a:t>
                      </a:r>
                      <a:endParaRPr lang="en-US" sz="1400" b="1" i="0" baseline="3000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 smtClean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 smtClean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 smtClean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 smtClean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 smtClean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 smtClean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</a:tr>
              <a:tr h="350479">
                <a:tc gridSpan="17">
                  <a:txBody>
                    <a:bodyPr/>
                    <a:lstStyle/>
                    <a:p>
                      <a:pPr algn="ctr"/>
                      <a:r>
                        <a:rPr lang="en-US" sz="1400" b="1" i="0" baseline="0" dirty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“Neutron” target</a:t>
                      </a:r>
                      <a:endParaRPr lang="en-US" sz="1400" b="1" i="0" baseline="0" dirty="0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504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err="1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pπ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-</a:t>
                      </a:r>
                      <a:endParaRPr lang="en-US" sz="1400" b="1" i="0" baseline="3000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Pct val="120000"/>
                        <a:buFont typeface="Wingdings" charset="2"/>
                        <a:buNone/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</a:tr>
              <a:tr h="3504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baseline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+</a:t>
                      </a:r>
                      <a:r>
                        <a:rPr lang="en-US" sz="1400" b="1" i="0" baseline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-</a:t>
                      </a:r>
                      <a:endParaRPr lang="en-US" sz="1400" b="1" i="0" baseline="3000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</a:tr>
              <a:tr h="3504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0</a:t>
                      </a:r>
                      <a:r>
                        <a:rPr lang="en-US" sz="1400" b="1" i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Λ</a:t>
                      </a:r>
                      <a:endParaRPr lang="en-US" sz="1400" b="1" i="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chemeClr val="bg2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chemeClr val="bg2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chemeClr val="bg2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chemeClr val="bg2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chemeClr val="bg2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chemeClr val="bg2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</a:tr>
              <a:tr h="3504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0</a:t>
                      </a:r>
                      <a:r>
                        <a:rPr lang="en-US" sz="1400" b="1" i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0</a:t>
                      </a:r>
                      <a:endParaRPr lang="en-US" sz="1400" b="1" i="0" baseline="3000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chemeClr val="bg2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chemeClr val="bg2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chemeClr val="bg2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chemeClr val="bg2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chemeClr val="bg2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chemeClr val="bg2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471268" y="6154157"/>
            <a:ext cx="2860294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✔ 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ea typeface="Zapf Dingbats"/>
                <a:cs typeface="Zapf Dingbats"/>
              </a:rPr>
              <a:t>-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 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ea typeface="Zapf Dingbats"/>
                <a:cs typeface="Zapf Dingbats"/>
              </a:rPr>
              <a:t>published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00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00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✔</a:t>
            </a:r>
            <a:r>
              <a:rPr lang="en-US" dirty="0" smtClean="0">
                <a:solidFill>
                  <a:srgbClr val="4F6228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 </a:t>
            </a:r>
            <a:r>
              <a:rPr lang="en-US" dirty="0" smtClean="0">
                <a:solidFill>
                  <a:srgbClr val="00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ea typeface="Zapf Dingbats"/>
                <a:cs typeface="Zapf Dingbats"/>
              </a:rPr>
              <a:t>- acquired</a:t>
            </a:r>
            <a:endParaRPr lang="en-US" dirty="0">
              <a:solidFill>
                <a:srgbClr val="0000FF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55918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uzz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224" y="3309941"/>
            <a:ext cx="4876800" cy="36576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84712" y="914400"/>
            <a:ext cx="7950154" cy="2944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>
              <a:spcBef>
                <a:spcPts val="384"/>
              </a:spcBef>
            </a:pPr>
            <a:r>
              <a:rPr lang="en-US" sz="2200" dirty="0">
                <a:ln>
                  <a:solidFill>
                    <a:schemeClr val="bg2">
                      <a:alpha val="25000"/>
                    </a:schemeClr>
                  </a:solidFill>
                </a:ln>
              </a:rPr>
              <a:t>Data collection with proton and deuteron targets is complete</a:t>
            </a:r>
          </a:p>
          <a:p>
            <a:pPr>
              <a:spcBef>
                <a:spcPts val="384"/>
              </a:spcBef>
            </a:pPr>
            <a:r>
              <a:rPr lang="en-US" sz="2200" dirty="0" smtClean="0">
                <a:ln>
                  <a:solidFill>
                    <a:schemeClr val="bg2">
                      <a:alpha val="25000"/>
                    </a:schemeClr>
                  </a:solidFill>
                </a:ln>
              </a:rPr>
              <a:t>“</a:t>
            </a:r>
            <a:r>
              <a:rPr lang="en-US" sz="2200" i="1" dirty="0">
                <a:ln>
                  <a:solidFill>
                    <a:schemeClr val="bg2">
                      <a:alpha val="25000"/>
                    </a:schemeClr>
                  </a:solidFill>
                </a:ln>
              </a:rPr>
              <a:t>compete </a:t>
            </a:r>
            <a:r>
              <a:rPr lang="en-US" sz="2200" i="1" dirty="0" smtClean="0">
                <a:ln>
                  <a:solidFill>
                    <a:schemeClr val="bg2">
                      <a:alpha val="25000"/>
                    </a:schemeClr>
                  </a:solidFill>
                </a:ln>
              </a:rPr>
              <a:t>measurement</a:t>
            </a:r>
            <a:r>
              <a:rPr lang="en-US" sz="2200" dirty="0" smtClean="0">
                <a:ln>
                  <a:solidFill>
                    <a:schemeClr val="bg2">
                      <a:alpha val="25000"/>
                    </a:schemeClr>
                  </a:solidFill>
                </a:ln>
              </a:rPr>
              <a:t>” </a:t>
            </a:r>
            <a:r>
              <a:rPr lang="en-US" sz="2200" dirty="0">
                <a:ln>
                  <a:solidFill>
                    <a:schemeClr val="bg2">
                      <a:alpha val="25000"/>
                    </a:schemeClr>
                  </a:solidFill>
                </a:ln>
              </a:rPr>
              <a:t>in pseudoscalar meson </a:t>
            </a:r>
            <a:r>
              <a:rPr lang="en-US" sz="2200" dirty="0" err="1" smtClean="0">
                <a:ln>
                  <a:solidFill>
                    <a:schemeClr val="bg2">
                      <a:alpha val="25000"/>
                    </a:schemeClr>
                  </a:solidFill>
                </a:ln>
              </a:rPr>
              <a:t>photoproduction</a:t>
            </a:r>
            <a:r>
              <a:rPr lang="en-US" sz="2200" dirty="0" smtClean="0">
                <a:ln>
                  <a:solidFill>
                    <a:schemeClr val="bg2">
                      <a:alpha val="25000"/>
                    </a:schemeClr>
                  </a:solidFill>
                </a:ln>
              </a:rPr>
              <a:t> </a:t>
            </a:r>
            <a:r>
              <a:rPr lang="en-US" sz="2200" dirty="0">
                <a:ln>
                  <a:solidFill>
                    <a:schemeClr val="bg2">
                      <a:alpha val="25000"/>
                    </a:schemeClr>
                  </a:solidFill>
                </a:ln>
              </a:rPr>
              <a:t>i</a:t>
            </a:r>
            <a:r>
              <a:rPr lang="en-US" sz="2200" dirty="0" smtClean="0">
                <a:ln>
                  <a:solidFill>
                    <a:schemeClr val="bg2">
                      <a:alpha val="25000"/>
                    </a:schemeClr>
                  </a:solidFill>
                </a:ln>
              </a:rPr>
              <a:t>s reality</a:t>
            </a:r>
            <a:endParaRPr lang="en-US" sz="2200" dirty="0">
              <a:ln>
                <a:solidFill>
                  <a:schemeClr val="bg2">
                    <a:alpha val="25000"/>
                  </a:schemeClr>
                </a:solidFill>
              </a:ln>
            </a:endParaRPr>
          </a:p>
          <a:p>
            <a:pPr>
              <a:spcBef>
                <a:spcPts val="384"/>
              </a:spcBef>
            </a:pPr>
            <a:r>
              <a:rPr lang="en-US" sz="2200" dirty="0" smtClean="0">
                <a:ln>
                  <a:solidFill>
                    <a:schemeClr val="bg2">
                      <a:alpha val="25000"/>
                    </a:schemeClr>
                  </a:solidFill>
                </a:ln>
              </a:rPr>
              <a:t>In many cases these are the first measurements.</a:t>
            </a:r>
          </a:p>
          <a:p>
            <a:pPr>
              <a:spcBef>
                <a:spcPts val="384"/>
              </a:spcBef>
            </a:pPr>
            <a:r>
              <a:rPr lang="en-US" sz="2200" dirty="0" smtClean="0">
                <a:ln>
                  <a:solidFill>
                    <a:schemeClr val="bg2">
                      <a:alpha val="25000"/>
                    </a:schemeClr>
                  </a:solidFill>
                </a:ln>
              </a:rPr>
              <a:t>In most cases model predictions do not agree with the data at higher energies</a:t>
            </a:r>
          </a:p>
          <a:p>
            <a:pPr>
              <a:spcBef>
                <a:spcPts val="384"/>
              </a:spcBef>
            </a:pPr>
            <a:r>
              <a:rPr lang="en-US" sz="2200" dirty="0" smtClean="0">
                <a:ln>
                  <a:solidFill>
                    <a:schemeClr val="bg2">
                      <a:alpha val="25000"/>
                    </a:schemeClr>
                  </a:solidFill>
                </a:ln>
              </a:rPr>
              <a:t>Phenomenological and theoretical analyses will have to deal with tenths of thousands of data points for various observables in different final states. </a:t>
            </a:r>
            <a:endParaRPr lang="en-US" sz="2200" dirty="0">
              <a:ln>
                <a:solidFill>
                  <a:schemeClr val="bg2">
                    <a:alpha val="25000"/>
                  </a:schemeClr>
                </a:solidFill>
              </a:ln>
            </a:endParaRPr>
          </a:p>
          <a:p>
            <a:pPr>
              <a:spcBef>
                <a:spcPts val="384"/>
              </a:spcBef>
            </a:pPr>
            <a:endParaRPr lang="en-US" sz="2200" dirty="0">
              <a:ln>
                <a:solidFill>
                  <a:schemeClr val="bg2">
                    <a:alpha val="25000"/>
                  </a:schemeClr>
                </a:solidFill>
              </a:ln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Summary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95033" y="3479617"/>
            <a:ext cx="2350598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rgbClr val="0000FF"/>
                </a:solidFill>
              </a:rPr>
              <a:t>NSTAR Workshop</a:t>
            </a:r>
            <a:endParaRPr lang="en-US" sz="2000" b="1" dirty="0">
              <a:ln>
                <a:solidFill>
                  <a:schemeClr val="tx1">
                    <a:alpha val="25000"/>
                  </a:schemeClr>
                </a:solidFill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007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617" y="592315"/>
            <a:ext cx="5652983" cy="3806197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8806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00114" y="1517067"/>
            <a:ext cx="7634287" cy="3043237"/>
            <a:chOff x="-2271042" y="1808723"/>
            <a:chExt cx="7635131" cy="3042442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988293" y="1850790"/>
              <a:ext cx="4375796" cy="3000375"/>
              <a:chOff x="1643042" y="1785926"/>
              <a:chExt cx="6500858" cy="3000396"/>
            </a:xfrm>
          </p:grpSpPr>
          <p:sp useBgFill="1">
            <p:nvSpPr>
              <p:cNvPr id="9226" name="Rectangle 8"/>
              <p:cNvSpPr>
                <a:spLocks noChangeArrowheads="1"/>
              </p:cNvSpPr>
              <p:nvPr/>
            </p:nvSpPr>
            <p:spPr bwMode="auto">
              <a:xfrm>
                <a:off x="3786182" y="1785926"/>
                <a:ext cx="4357718" cy="2928958"/>
              </a:xfrm>
              <a:prstGeom prst="rect">
                <a:avLst/>
              </a:prstGeom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 useBgFill="1">
            <p:nvSpPr>
              <p:cNvPr id="9227" name="Rectangle 10"/>
              <p:cNvSpPr>
                <a:spLocks noChangeArrowheads="1"/>
              </p:cNvSpPr>
              <p:nvPr/>
            </p:nvSpPr>
            <p:spPr bwMode="auto">
              <a:xfrm>
                <a:off x="1643042" y="2214554"/>
                <a:ext cx="4071966" cy="2571768"/>
              </a:xfrm>
              <a:prstGeom prst="rect">
                <a:avLst/>
              </a:prstGeom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9225" name="Picture 2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271042" y="1808723"/>
              <a:ext cx="7205675" cy="2955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48756-0AFE-8B4C-829B-F9F669A6613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0638" y="20638"/>
            <a:ext cx="9123362" cy="1038465"/>
          </a:xfrm>
        </p:spPr>
        <p:txBody>
          <a:bodyPr>
            <a:noAutofit/>
          </a:bodyPr>
          <a:lstStyle/>
          <a:p>
            <a:r>
              <a:rPr lang="en-US" sz="3200" dirty="0"/>
              <a:t>Polarization observables in pseudoscalar meson production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00114" y="1529634"/>
            <a:ext cx="306386" cy="3396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58" tIns="41029" rIns="82058" bIns="41029" rtlCol="0" anchor="ctr"/>
          <a:lstStyle/>
          <a:p>
            <a:pPr algn="ctr"/>
            <a:endParaRPr lang="en-US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681" y="4560303"/>
            <a:ext cx="6704635" cy="1651179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94388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sz="2400" i="1">
                <a:latin typeface="Times" charset="0"/>
                <a:ea typeface="ＭＳ Ｐゴシック" charset="0"/>
                <a:cs typeface="ＭＳ Ｐゴシック" charset="0"/>
              </a:rPr>
              <a:t>g14 – E06-101</a:t>
            </a:r>
            <a:r>
              <a:rPr lang="en-US" sz="2400">
                <a:latin typeface="Times" charset="0"/>
                <a:ea typeface="ＭＳ Ｐゴシック" charset="0"/>
                <a:cs typeface="ＭＳ Ｐゴシック" charset="0"/>
              </a:rPr>
              <a:t>:</a:t>
            </a:r>
            <a:r>
              <a:rPr lang="en-US" sz="2400" i="1">
                <a:latin typeface="Times" charset="0"/>
                <a:ea typeface="ＭＳ Ｐゴシック" charset="0"/>
                <a:cs typeface="ＭＳ Ｐゴシック" charset="0"/>
              </a:rPr>
              <a:t>  polarized gamma beams on polarized HD</a:t>
            </a:r>
          </a:p>
        </p:txBody>
      </p:sp>
      <p:pic>
        <p:nvPicPr>
          <p:cNvPr id="13315" name="Picture 3" descr="100_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7" r="5852" b="25900"/>
          <a:stretch>
            <a:fillRect/>
          </a:stretch>
        </p:blipFill>
        <p:spPr bwMode="auto">
          <a:xfrm>
            <a:off x="4191000" y="3810000"/>
            <a:ext cx="4648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 descr="HDice_TN22_IBC_vertex_v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14400"/>
            <a:ext cx="28987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P(D) 21a av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285432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457200" y="1262175"/>
            <a:ext cx="412437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+mn-lt"/>
              </a:rPr>
              <a:t>• Circular and Linear polarized photons</a:t>
            </a:r>
          </a:p>
          <a:p>
            <a:r>
              <a:rPr lang="en-US" sz="1800" dirty="0">
                <a:latin typeface="+mn-lt"/>
              </a:rPr>
              <a:t>• flux up to 10</a:t>
            </a:r>
            <a:r>
              <a:rPr lang="en-US" sz="1800" baseline="30000" dirty="0">
                <a:latin typeface="+mn-lt"/>
              </a:rPr>
              <a:t>8</a:t>
            </a:r>
            <a:r>
              <a:rPr lang="en-US" sz="1800" dirty="0">
                <a:latin typeface="+mn-lt"/>
              </a:rPr>
              <a:t> s</a:t>
            </a:r>
            <a:r>
              <a:rPr lang="en-US" sz="1800" baseline="30000" dirty="0">
                <a:latin typeface="+mn-lt"/>
              </a:rPr>
              <a:t>-1</a:t>
            </a:r>
            <a:r>
              <a:rPr lang="en-US" sz="1800" dirty="0">
                <a:latin typeface="+mn-lt"/>
              </a:rPr>
              <a:t> tagged (low </a:t>
            </a:r>
            <a:r>
              <a:rPr lang="en-US" sz="1800" dirty="0" err="1">
                <a:latin typeface="+mn-lt"/>
              </a:rPr>
              <a:t>bkg</a:t>
            </a:r>
            <a:r>
              <a:rPr lang="en-US" sz="1800" dirty="0">
                <a:latin typeface="+mn-lt"/>
              </a:rPr>
              <a:t>)</a:t>
            </a:r>
          </a:p>
          <a:p>
            <a:r>
              <a:rPr lang="en-US" sz="1800" dirty="0">
                <a:latin typeface="+mn-lt"/>
              </a:rPr>
              <a:t>• Longitudinally polarized solid HD</a:t>
            </a:r>
          </a:p>
          <a:p>
            <a:r>
              <a:rPr lang="en-US" sz="1800" dirty="0">
                <a:latin typeface="+mn-lt"/>
              </a:rPr>
              <a:t>• P(D) ~ 22%; lifetimes ~ 2 </a:t>
            </a:r>
            <a:r>
              <a:rPr lang="en-US" sz="1800" dirty="0" err="1">
                <a:latin typeface="+mn-lt"/>
              </a:rPr>
              <a:t>yr</a:t>
            </a:r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• Nov/11 – May/12: 14 billion triggers</a:t>
            </a:r>
          </a:p>
        </p:txBody>
      </p:sp>
    </p:spTree>
    <p:extLst>
      <p:ext uri="{BB962C8B-B14F-4D97-AF65-F5344CB8AC3E}">
        <p14:creationId xmlns:p14="http://schemas.microsoft.com/office/powerpoint/2010/main" val="41852654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82719"/>
            <a:ext cx="8229600" cy="13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640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  Values for the </a:t>
            </a:r>
            <a:r>
              <a:rPr lang="en-US" dirty="0" err="1" smtClean="0">
                <a:latin typeface="Symbol" charset="2"/>
                <a:cs typeface="Symbol" charset="2"/>
              </a:rPr>
              <a:t></a:t>
            </a:r>
            <a:endParaRPr lang="en-US" dirty="0">
              <a:latin typeface="Symbol" charset="2"/>
              <a:cs typeface="Symbol" charset="2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3140" y="1229940"/>
            <a:ext cx="6587194" cy="473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07650" y="6022716"/>
            <a:ext cx="8736351" cy="362918"/>
          </a:xfrm>
          <a:prstGeom prst="rect">
            <a:avLst/>
          </a:prstGeom>
        </p:spPr>
        <p:txBody>
          <a:bodyPr lIns="82058" tIns="41031" rIns="82058" bIns="41031">
            <a:spAutoFit/>
          </a:bodyPr>
          <a:lstStyle/>
          <a:p>
            <a:pPr defTabSz="904379"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The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Symbol" pitchFamily="18" charset="2"/>
                <a:cs typeface="+mn-cs"/>
              </a:rPr>
              <a:t>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 appears 100% polarized when created with a fully polarized beam.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4572606"/>
              </p:ext>
            </p:extLst>
          </p:nvPr>
        </p:nvGraphicFramePr>
        <p:xfrm>
          <a:off x="3608140" y="1229940"/>
          <a:ext cx="1724602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Equation" r:id="rId4" imgW="1206523" imgH="292123" progId="Equation.3">
                  <p:embed/>
                </p:oleObj>
              </mc:Choice>
              <mc:Fallback>
                <p:oleObj name="Equation" r:id="rId4" imgW="1206523" imgH="292123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8140" y="1229940"/>
                        <a:ext cx="1724602" cy="4048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88960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5816677" y="1583929"/>
            <a:ext cx="3168021" cy="3085930"/>
          </a:xfrm>
          <a:prstGeom prst="rect">
            <a:avLst/>
          </a:prstGeom>
        </p:spPr>
        <p:txBody>
          <a:bodyPr lIns="82058" tIns="41029" rIns="82058" bIns="41029">
            <a:normAutofit/>
          </a:bodyPr>
          <a:lstStyle/>
          <a:p>
            <a:r>
              <a:rPr lang="en-US" sz="2000" dirty="0">
                <a:latin typeface="Maiandra GD" charset="0"/>
                <a:cs typeface="Lucida Sans Unicode" charset="0"/>
              </a:rPr>
              <a:t>Energy and angle averages are consistent with unity.</a:t>
            </a:r>
          </a:p>
          <a:p>
            <a:r>
              <a:rPr lang="en-US" sz="2000" u="sng" dirty="0">
                <a:latin typeface="Maiandra GD" charset="0"/>
                <a:cs typeface="Lucida Sans Unicode" charset="0"/>
              </a:rPr>
              <a:t>No model predicted this CLAS result.</a:t>
            </a:r>
          </a:p>
          <a:p>
            <a:endParaRPr lang="en-US" sz="2000" baseline="30000" dirty="0">
              <a:latin typeface="Symbol" pitchFamily="18" charset="2"/>
              <a:cs typeface="Lucida Sans Unicode" charset="0"/>
            </a:endParaRPr>
          </a:p>
          <a:p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Average R values</a:t>
            </a:r>
            <a:endParaRPr lang="en-US" dirty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57" y="1082996"/>
            <a:ext cx="5529256" cy="452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63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6835" y="2036377"/>
            <a:ext cx="1614749" cy="35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79067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/>
          </p:cNvSpPr>
          <p:nvPr/>
        </p:nvSpPr>
        <p:spPr bwMode="auto">
          <a:xfrm>
            <a:off x="256458" y="102692"/>
            <a:ext cx="8726807" cy="616148"/>
          </a:xfrm>
          <a:prstGeom prst="rect">
            <a:avLst/>
          </a:prstGeom>
          <a:noFill/>
          <a:ln>
            <a:noFill/>
          </a:ln>
          <a:effectLst>
            <a:outerShdw blurRad="12700" dist="127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5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ＭＳ Ｐゴシック" charset="0"/>
                <a:cs typeface="Apple Casual" charset="0"/>
                <a:sym typeface="Apple Casual" charset="0"/>
              </a:rPr>
              <a:t>Model of effective </a:t>
            </a:r>
            <a:r>
              <a:rPr lang="en-US" sz="3500" dirty="0" err="1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ＭＳ Ｐゴシック" charset="0"/>
                <a:cs typeface="Apple Casual" charset="0"/>
                <a:sym typeface="Apple Casual" charset="0"/>
              </a:rPr>
              <a:t>Lagrangian</a:t>
            </a:r>
            <a:r>
              <a:rPr lang="en-US" sz="35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ＭＳ Ｐゴシック" charset="0"/>
                <a:cs typeface="Apple Casual" charset="0"/>
                <a:sym typeface="Apple Casual" charset="0"/>
              </a:rPr>
              <a:t> approach</a:t>
            </a:r>
          </a:p>
        </p:txBody>
      </p:sp>
      <p:sp>
        <p:nvSpPr>
          <p:cNvPr id="27650" name="Rectangle 2"/>
          <p:cNvSpPr>
            <a:spLocks/>
          </p:cNvSpPr>
          <p:nvPr/>
        </p:nvSpPr>
        <p:spPr bwMode="auto">
          <a:xfrm>
            <a:off x="401836" y="3687961"/>
            <a:ext cx="3062883" cy="2214563"/>
          </a:xfrm>
          <a:prstGeom prst="rect">
            <a:avLst/>
          </a:prstGeom>
          <a:noFill/>
          <a:ln>
            <a:noFill/>
          </a:ln>
          <a:effectLst>
            <a:outerShdw blurRad="12700" dist="127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pPr algn="l"/>
            <a:r>
              <a:rPr lang="en-US" sz="2500" dirty="0">
                <a:ea typeface="ＭＳ Ｐゴシック" charset="0"/>
                <a:cs typeface="Apple Casual" charset="0"/>
                <a:sym typeface="Apple Casual" charset="0"/>
              </a:rPr>
              <a:t>About the model:</a:t>
            </a:r>
          </a:p>
          <a:p>
            <a:pPr algn="l"/>
            <a:endParaRPr lang="en-US" sz="1500" dirty="0">
              <a:ea typeface="ＭＳ Ｐゴシック" charset="0"/>
              <a:cs typeface="Apple Casual" charset="0"/>
              <a:sym typeface="Apple Casual" charset="0"/>
            </a:endParaRPr>
          </a:p>
          <a:p>
            <a:pPr algn="l">
              <a:buClr>
                <a:srgbClr val="000000"/>
              </a:buClr>
              <a:buSzPct val="125000"/>
              <a:buFont typeface="Apple Casual" charset="0"/>
              <a:buChar char="•"/>
            </a:pPr>
            <a:r>
              <a:rPr lang="en-US" sz="1500" dirty="0">
                <a:ea typeface="ＭＳ Ｐゴシック" charset="0"/>
                <a:cs typeface="Apple Casual" charset="0"/>
                <a:sym typeface="Apple Casual" charset="0"/>
              </a:rPr>
              <a:t>Calculates diff-cross section by using transition amplitudes</a:t>
            </a:r>
          </a:p>
          <a:p>
            <a:pPr algn="l">
              <a:buClr>
                <a:srgbClr val="000000"/>
              </a:buClr>
              <a:buSzPct val="125000"/>
              <a:buFont typeface="Apple Casual" charset="0"/>
              <a:buChar char="•"/>
            </a:pPr>
            <a:endParaRPr lang="en-US" sz="1500" dirty="0">
              <a:ea typeface="ＭＳ Ｐゴシック" charset="0"/>
              <a:cs typeface="Apple Casual" charset="0"/>
              <a:sym typeface="Apple Casual" charset="0"/>
            </a:endParaRPr>
          </a:p>
          <a:p>
            <a:pPr algn="l">
              <a:buClr>
                <a:srgbClr val="000000"/>
              </a:buClr>
              <a:buSzPct val="125000"/>
              <a:buFont typeface="Apple Casual" charset="0"/>
              <a:buChar char="•"/>
            </a:pPr>
            <a:r>
              <a:rPr lang="en-US" sz="1500" dirty="0">
                <a:ea typeface="ＭＳ Ｐゴシック" charset="0"/>
                <a:cs typeface="Apple Casual" charset="0"/>
                <a:sym typeface="Apple Casual" charset="0"/>
              </a:rPr>
              <a:t>Amplitudes are determined by all the double-pion diagrams</a:t>
            </a:r>
          </a:p>
          <a:p>
            <a:pPr algn="l"/>
            <a:endParaRPr lang="en-US" sz="1300" dirty="0">
              <a:ea typeface="ＭＳ Ｐゴシック" charset="0"/>
              <a:cs typeface="Apple Casual" charset="0"/>
              <a:sym typeface="Apple Casual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84" y="3087440"/>
            <a:ext cx="5375672" cy="29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428009" y="6536531"/>
            <a:ext cx="275704" cy="232172"/>
          </a:xfrm>
          <a:prstGeom prst="rect">
            <a:avLst/>
          </a:prstGeom>
          <a:noFill/>
          <a:ln>
            <a:noFill/>
          </a:ln>
          <a:effectLst>
            <a:outerShdw blurRad="12700" dist="12699" dir="5400000" algn="ctr" rotWithShape="0">
              <a:srgbClr val="0605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/>
          <a:lstStyle>
            <a:lvl1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ctr"/>
            <a:fld id="{AC107338-82D1-C341-8593-7734422AB0F5}" type="slidenum">
              <a:rPr lang="en-US" sz="1300">
                <a:solidFill>
                  <a:srgbClr val="040200"/>
                </a:solidFill>
                <a:latin typeface="Copperplate" charset="0"/>
                <a:cs typeface="Copperplate" charset="0"/>
                <a:sym typeface="Copperplate" charset="0"/>
              </a:rPr>
              <a:pPr algn="ctr"/>
              <a:t>48</a:t>
            </a:fld>
            <a:endParaRPr lang="en-US" sz="1300">
              <a:solidFill>
                <a:srgbClr val="040200"/>
              </a:solidFill>
              <a:latin typeface="Copperplate" charset="0"/>
              <a:cs typeface="Copperplate" charset="0"/>
              <a:sym typeface="Copperplate" charset="0"/>
            </a:endParaRP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508" y="1491258"/>
            <a:ext cx="6931670" cy="140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6"/>
          <p:cNvSpPr>
            <a:spLocks/>
          </p:cNvSpPr>
          <p:nvPr/>
        </p:nvSpPr>
        <p:spPr bwMode="auto">
          <a:xfrm>
            <a:off x="1366242" y="1518047"/>
            <a:ext cx="2723555" cy="29468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5" name="Rectangle 7"/>
          <p:cNvSpPr>
            <a:spLocks/>
          </p:cNvSpPr>
          <p:nvPr/>
        </p:nvSpPr>
        <p:spPr bwMode="auto">
          <a:xfrm>
            <a:off x="3921250" y="4036219"/>
            <a:ext cx="3679031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178587" indent="-178587">
              <a:buClr>
                <a:srgbClr val="000000"/>
              </a:buClr>
              <a:buSzPct val="125000"/>
              <a:buFont typeface="Apple Casual" charset="0"/>
              <a:buChar char="•"/>
            </a:pPr>
            <a:endParaRPr lang="en-US" sz="1500" dirty="0">
              <a:ea typeface="ＭＳ Ｐゴシック" charset="0"/>
              <a:cs typeface="Apple Casual" charset="0"/>
              <a:sym typeface="Apple Casual" charset="0"/>
            </a:endParaRPr>
          </a:p>
          <a:p>
            <a:pPr marL="178587" indent="-178587">
              <a:buClr>
                <a:srgbClr val="000000"/>
              </a:buClr>
              <a:buSzPct val="125000"/>
              <a:buFont typeface="Apple Casual" charset="0"/>
              <a:buChar char="•"/>
            </a:pPr>
            <a:r>
              <a:rPr lang="en-US" sz="1500" dirty="0">
                <a:ea typeface="ＭＳ Ｐゴシック" charset="0"/>
                <a:cs typeface="Apple Casual" charset="0"/>
                <a:sym typeface="Apple Casual" charset="0"/>
              </a:rPr>
              <a:t>The diagrams above show the decay from N</a:t>
            </a:r>
            <a:r>
              <a:rPr lang="en-US" sz="1500" baseline="32000" dirty="0">
                <a:ea typeface="ＭＳ Ｐゴシック" charset="0"/>
                <a:cs typeface="Apple Casual" charset="0"/>
                <a:sym typeface="Apple Casual" charset="0"/>
              </a:rPr>
              <a:t>* </a:t>
            </a:r>
            <a:r>
              <a:rPr lang="en-US" sz="1500" dirty="0">
                <a:ea typeface="ＭＳ Ｐゴシック" charset="0"/>
                <a:cs typeface="Apple Casual" charset="0"/>
                <a:sym typeface="Apple Casual" charset="0"/>
              </a:rPr>
              <a:t>resonances.</a:t>
            </a:r>
          </a:p>
          <a:p>
            <a:pPr marL="178587" indent="-178587">
              <a:buClr>
                <a:srgbClr val="000000"/>
              </a:buClr>
              <a:buSzPct val="125000"/>
              <a:buFont typeface="Apple Casual" charset="0"/>
              <a:buChar char="•"/>
            </a:pPr>
            <a:endParaRPr lang="en-US" sz="1500" dirty="0">
              <a:ea typeface="ＭＳ Ｐゴシック" charset="0"/>
              <a:cs typeface="Apple Casual" charset="0"/>
              <a:sym typeface="Apple Casual" charset="0"/>
            </a:endParaRPr>
          </a:p>
          <a:p>
            <a:pPr marL="178587" indent="-178587">
              <a:buClr>
                <a:srgbClr val="000000"/>
              </a:buClr>
              <a:buSzPct val="125000"/>
              <a:buFont typeface="Apple Casual" charset="0"/>
              <a:buChar char="•"/>
            </a:pPr>
            <a:r>
              <a:rPr lang="en-US" sz="1500" dirty="0">
                <a:ea typeface="ＭＳ Ｐゴシック" charset="0"/>
                <a:cs typeface="Apple Casual" charset="0"/>
                <a:sym typeface="Apple Casual" charset="0"/>
              </a:rPr>
              <a:t>Include resonances:</a:t>
            </a:r>
          </a:p>
          <a:p>
            <a:pPr marL="178587" indent="-178587"/>
            <a:endParaRPr lang="en-US" sz="1300" dirty="0">
              <a:ea typeface="ＭＳ Ｐゴシック" charset="0"/>
              <a:cs typeface="Apple Casual" charset="0"/>
              <a:sym typeface="Apple Casual" charset="0"/>
            </a:endParaRPr>
          </a:p>
        </p:txBody>
      </p:sp>
      <p:sp>
        <p:nvSpPr>
          <p:cNvPr id="27656" name="Rectangle 8"/>
          <p:cNvSpPr>
            <a:spLocks/>
          </p:cNvSpPr>
          <p:nvPr/>
        </p:nvSpPr>
        <p:spPr bwMode="auto">
          <a:xfrm>
            <a:off x="2339578" y="1373847"/>
            <a:ext cx="4549185" cy="2616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700">
                <a:solidFill>
                  <a:srgbClr val="D90B00"/>
                </a:solidFill>
                <a:latin typeface="Apple Casual" charset="0"/>
                <a:ea typeface="ＭＳ Ｐゴシック" charset="0"/>
                <a:cs typeface="Lucida Grande" charset="0"/>
                <a:sym typeface="Apple Casual" charset="0"/>
              </a:rPr>
              <a:t>Diagrams of N* for the reaction γN → ππN</a:t>
            </a:r>
          </a:p>
        </p:txBody>
      </p:sp>
      <p:sp>
        <p:nvSpPr>
          <p:cNvPr id="27657" name="Rectangle 9"/>
          <p:cNvSpPr>
            <a:spLocks/>
          </p:cNvSpPr>
          <p:nvPr/>
        </p:nvSpPr>
        <p:spPr bwMode="auto">
          <a:xfrm>
            <a:off x="7313414" y="2902149"/>
            <a:ext cx="1509117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500" dirty="0">
                <a:ea typeface="ＭＳ Ｐゴシック" charset="0"/>
                <a:cs typeface="Apple Casual" charset="0"/>
                <a:sym typeface="Apple Casual" charset="0"/>
              </a:rPr>
              <a:t>Other decays:</a:t>
            </a:r>
          </a:p>
          <a:p>
            <a:pPr algn="l">
              <a:buClr>
                <a:srgbClr val="000000"/>
              </a:buClr>
              <a:buSzPct val="125000"/>
              <a:buFont typeface="Apple Casual" charset="0"/>
              <a:buChar char="•"/>
            </a:pPr>
            <a:r>
              <a:rPr lang="en-US" sz="1500" dirty="0">
                <a:ea typeface="ＭＳ Ｐゴシック" charset="0"/>
                <a:cs typeface="Apple Casual" charset="0"/>
                <a:sym typeface="Apple Casual" charset="0"/>
              </a:rPr>
              <a:t> N-Born terms</a:t>
            </a:r>
          </a:p>
          <a:p>
            <a:pPr algn="l">
              <a:buClr>
                <a:srgbClr val="000000"/>
              </a:buClr>
              <a:buSzPct val="125000"/>
              <a:buFont typeface="Apple Casual" charset="0"/>
              <a:buChar char="•"/>
            </a:pPr>
            <a:r>
              <a:rPr lang="en-US" sz="1500" dirty="0">
                <a:ea typeface="ＭＳ Ｐゴシック" charset="0"/>
                <a:cs typeface="Apple Casual" charset="0"/>
                <a:sym typeface="Apple Casual" charset="0"/>
              </a:rPr>
              <a:t> </a:t>
            </a:r>
            <a:r>
              <a:rPr lang="en-US" sz="1500" dirty="0" err="1">
                <a:ea typeface="ＭＳ Ｐゴシック" charset="0"/>
                <a:cs typeface="Apple Casual" charset="0"/>
                <a:sym typeface="Apple Casual" charset="0"/>
              </a:rPr>
              <a:t>Δ</a:t>
            </a:r>
            <a:r>
              <a:rPr lang="en-US" sz="1500" dirty="0">
                <a:ea typeface="ＭＳ Ｐゴシック" charset="0"/>
                <a:cs typeface="Apple Casual" charset="0"/>
                <a:sym typeface="Apple Casual" charset="0"/>
              </a:rPr>
              <a:t>-Born terms</a:t>
            </a:r>
          </a:p>
        </p:txBody>
      </p:sp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5098852"/>
            <a:ext cx="892969" cy="98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367" y="5054204"/>
            <a:ext cx="892969" cy="10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984" y="5072063"/>
            <a:ext cx="892969" cy="100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1" name="Rectangle 13"/>
          <p:cNvSpPr>
            <a:spLocks/>
          </p:cNvSpPr>
          <p:nvPr/>
        </p:nvSpPr>
        <p:spPr bwMode="auto">
          <a:xfrm>
            <a:off x="6018609" y="4982766"/>
            <a:ext cx="2786063" cy="1205508"/>
          </a:xfrm>
          <a:prstGeom prst="rect">
            <a:avLst/>
          </a:prstGeom>
          <a:noFill/>
          <a:ln w="50800" cap="flat">
            <a:solidFill>
              <a:srgbClr val="0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2" name="Rectangle 14"/>
          <p:cNvSpPr>
            <a:spLocks/>
          </p:cNvSpPr>
          <p:nvPr/>
        </p:nvSpPr>
        <p:spPr bwMode="auto">
          <a:xfrm>
            <a:off x="1410891" y="2232422"/>
            <a:ext cx="428625" cy="49113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3" name="Rectangle 15"/>
          <p:cNvSpPr>
            <a:spLocks/>
          </p:cNvSpPr>
          <p:nvPr/>
        </p:nvSpPr>
        <p:spPr bwMode="auto">
          <a:xfrm>
            <a:off x="3616523" y="2205633"/>
            <a:ext cx="428625" cy="49113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4" name="Rectangle 16"/>
          <p:cNvSpPr>
            <a:spLocks/>
          </p:cNvSpPr>
          <p:nvPr/>
        </p:nvSpPr>
        <p:spPr bwMode="auto">
          <a:xfrm>
            <a:off x="5822156" y="2107406"/>
            <a:ext cx="562570" cy="49113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075"/>
      </p:ext>
    </p:extLst>
  </p:cSld>
  <p:clrMapOvr>
    <a:masterClrMapping/>
  </p:clrMapOvr>
  <p:transition xmlns:p14="http://schemas.microsoft.com/office/powerpoint/2010/main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176" name="Rectangle 2175"/>
          <p:cNvSpPr/>
          <p:nvPr/>
        </p:nvSpPr>
        <p:spPr>
          <a:xfrm>
            <a:off x="428754" y="0"/>
            <a:ext cx="8644685" cy="611358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 algn="ctr">
              <a:lnSpc>
                <a:spcPts val="4457"/>
              </a:lnSpc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GB" i="1" dirty="0" smtClean="0">
                <a:solidFill>
                  <a:srgbClr val="99284C"/>
                </a:solidFill>
                <a:latin typeface="Arial" charset="0"/>
              </a:rPr>
              <a:t>Examples of 2-fold differential </a:t>
            </a:r>
            <a:r>
              <a:rPr lang="en-GB" i="1" dirty="0">
                <a:solidFill>
                  <a:srgbClr val="000000"/>
                </a:solidFill>
                <a:latin typeface="Symbol" charset="2"/>
                <a:ea typeface="DejaVu Sans" charset="0"/>
                <a:cs typeface="DejaVu Sans" charset="0"/>
              </a:rPr>
              <a:t>g </a:t>
            </a:r>
            <a:r>
              <a:rPr lang="en-GB" sz="2000" i="1" dirty="0">
                <a:solidFill>
                  <a:srgbClr val="000000"/>
                </a:solidFill>
              </a:rPr>
              <a:t>p → </a:t>
            </a:r>
            <a:r>
              <a:rPr lang="en-GB" i="1" dirty="0">
                <a:solidFill>
                  <a:srgbClr val="000000"/>
                </a:solidFill>
                <a:ea typeface="msmincho" charset="0"/>
                <a:cs typeface="msmincho" charset="0"/>
              </a:rPr>
              <a:t>p </a:t>
            </a:r>
            <a:r>
              <a:rPr lang="en-GB" dirty="0">
                <a:solidFill>
                  <a:srgbClr val="000000"/>
                </a:solidFill>
                <a:latin typeface="Symbol" charset="2"/>
                <a:ea typeface="DejaVu Sans" charset="0"/>
                <a:cs typeface="DejaVu Sans" charset="0"/>
              </a:rPr>
              <a:t></a:t>
            </a:r>
            <a:r>
              <a:rPr lang="en-GB" i="1" baseline="33000" dirty="0">
                <a:solidFill>
                  <a:srgbClr val="000000"/>
                </a:solidFill>
                <a:latin typeface="Symbol" charset="2"/>
                <a:ea typeface="DejaVu Sans" charset="0"/>
                <a:cs typeface="DejaVu Sans" charset="0"/>
              </a:rPr>
              <a:t></a:t>
            </a:r>
            <a:r>
              <a:rPr lang="en-GB" i="1" dirty="0">
                <a:solidFill>
                  <a:srgbClr val="000000"/>
                </a:solidFill>
                <a:ea typeface="msmincho" charset="0"/>
                <a:cs typeface="msmincho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Symbol" charset="2"/>
                <a:ea typeface="DejaVu Sans" charset="0"/>
                <a:cs typeface="DejaVu Sans" charset="0"/>
              </a:rPr>
              <a:t></a:t>
            </a:r>
            <a:r>
              <a:rPr lang="en-GB" i="1" baseline="33000" dirty="0" smtClean="0">
                <a:solidFill>
                  <a:srgbClr val="000000"/>
                </a:solidFill>
                <a:latin typeface="Symbol" charset="2"/>
                <a:ea typeface="DejaVu Sans" charset="0"/>
                <a:cs typeface="DejaVu Sans" charset="0"/>
              </a:rPr>
              <a:t></a:t>
            </a:r>
            <a:r>
              <a:rPr lang="en-GB" i="1" dirty="0" smtClean="0">
                <a:solidFill>
                  <a:srgbClr val="99284C"/>
                </a:solidFill>
                <a:latin typeface="Arial" charset="0"/>
              </a:rPr>
              <a:t> cross sections</a:t>
            </a:r>
            <a:endParaRPr lang="en-GB" i="1" dirty="0">
              <a:solidFill>
                <a:srgbClr val="99284C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07360" y="981097"/>
            <a:ext cx="2566080" cy="545421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endParaRPr lang="en-US" sz="1500" dirty="0"/>
          </a:p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endParaRPr lang="en-US" sz="1500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70973" y="683916"/>
            <a:ext cx="5517546" cy="5486400"/>
            <a:chOff x="0" y="683916"/>
            <a:chExt cx="6230880" cy="619570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83916"/>
              <a:ext cx="6227799" cy="207615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40" y="2738429"/>
              <a:ext cx="6211140" cy="207059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40" y="4809026"/>
              <a:ext cx="6211140" cy="2070597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6237460" y="673965"/>
            <a:ext cx="2496960" cy="837628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GB" sz="1600" dirty="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rPr>
              <a:t>2-fold cross sections within the </a:t>
            </a:r>
            <a:r>
              <a:rPr lang="en-GB" sz="1600" dirty="0">
                <a:solidFill>
                  <a:srgbClr val="000000"/>
                </a:solidFill>
                <a:latin typeface="Arial" charset="0"/>
              </a:rPr>
              <a:t> CLAS acceptance.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6369119" y="3083363"/>
            <a:ext cx="2704320" cy="1591493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GB" sz="1600" dirty="0">
                <a:solidFill>
                  <a:srgbClr val="0070C0"/>
                </a:solidFill>
                <a:latin typeface="Arial" charset="0"/>
                <a:ea typeface="msmincho" charset="0"/>
                <a:cs typeface="msmincho" charset="0"/>
              </a:rPr>
              <a:t>Nine one-fold and 18  two-fold differential cross sections have become available for the first time in W-bins of 25 MeV width.</a:t>
            </a:r>
          </a:p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endParaRPr lang="en-GB" sz="1600" dirty="0">
              <a:solidFill>
                <a:srgbClr val="000000"/>
              </a:solidFill>
              <a:latin typeface="Arial" charset="0"/>
              <a:ea typeface="msmincho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10225"/>
      </p:ext>
    </p:extLst>
  </p:cSld>
  <p:clrMapOvr>
    <a:masterClrMapping/>
  </p:clrMapOvr>
  <p:transition xmlns:p14="http://schemas.microsoft.com/office/powerpoint/2010/main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4" descr="selfanalysin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39" y="714375"/>
            <a:ext cx="1217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117" name="Slide Number Placeholder 1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23362" cy="785813"/>
          </a:xfrm>
        </p:spPr>
        <p:txBody>
          <a:bodyPr/>
          <a:lstStyle/>
          <a:p>
            <a:r>
              <a:rPr lang="en-US" sz="2900" dirty="0"/>
              <a:t>Polarization observables in pseudoscalar meson production</a:t>
            </a:r>
            <a:endParaRPr lang="en-GB" sz="2900" dirty="0"/>
          </a:p>
        </p:txBody>
      </p:sp>
      <p:sp>
        <p:nvSpPr>
          <p:cNvPr id="5131" name="Rectangle 89"/>
          <p:cNvSpPr>
            <a:spLocks noChangeArrowheads="1"/>
          </p:cNvSpPr>
          <p:nvPr/>
        </p:nvSpPr>
        <p:spPr bwMode="auto">
          <a:xfrm>
            <a:off x="500064" y="785813"/>
            <a:ext cx="6391275" cy="1022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89989" tIns="46795" rIns="89989" bIns="46795">
            <a:prstTxWarp prst="textNoShape">
              <a:avLst/>
            </a:prstTxWarp>
          </a:bodyPr>
          <a:lstStyle/>
          <a:p>
            <a:pPr marL="341273" indent="-341273">
              <a:spcBef>
                <a:spcPts val="800"/>
              </a:spcBef>
              <a:buSzPct val="58000"/>
              <a:tabLst>
                <a:tab pos="911119" algn="l"/>
                <a:tab pos="1825411" algn="l"/>
                <a:tab pos="2739705" algn="l"/>
                <a:tab pos="3653997" algn="l"/>
                <a:tab pos="4568291" algn="l"/>
                <a:tab pos="5482584" algn="l"/>
                <a:tab pos="6396877" algn="l"/>
                <a:tab pos="7311170" algn="l"/>
                <a:tab pos="8225463" algn="l"/>
                <a:tab pos="9139756" algn="l"/>
                <a:tab pos="10054050" algn="l"/>
              </a:tabLst>
            </a:pPr>
            <a:r>
              <a:rPr lang="en-GB" sz="14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en-GB" sz="14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Complex amplitudes:  </a:t>
            </a:r>
            <a:r>
              <a:rPr lang="en-GB" sz="1400" b="1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16</a:t>
            </a:r>
            <a:r>
              <a:rPr lang="en-GB" sz="1400" dirty="0">
                <a:solidFill>
                  <a:srgbClr val="CCFFC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real polarization observables.</a:t>
            </a:r>
          </a:p>
          <a:p>
            <a:pPr marL="341273" indent="-341273">
              <a:spcBef>
                <a:spcPts val="800"/>
              </a:spcBef>
              <a:buSzPct val="58000"/>
              <a:tabLst>
                <a:tab pos="911119" algn="l"/>
                <a:tab pos="1825411" algn="l"/>
                <a:tab pos="2739705" algn="l"/>
                <a:tab pos="3653997" algn="l"/>
                <a:tab pos="4568291" algn="l"/>
                <a:tab pos="5482584" algn="l"/>
                <a:tab pos="6396877" algn="l"/>
                <a:tab pos="7311170" algn="l"/>
                <a:tab pos="8225463" algn="l"/>
                <a:tab pos="9139756" algn="l"/>
                <a:tab pos="10054050" algn="l"/>
              </a:tabLst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Complete measurement from </a:t>
            </a:r>
            <a:r>
              <a:rPr lang="en-GB" sz="1400" b="1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8</a:t>
            </a:r>
            <a:r>
              <a:rPr lang="en-GB" sz="1400" dirty="0">
                <a:solidFill>
                  <a:srgbClr val="CCFFC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GB" sz="1400" dirty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carefully chosen observables. </a:t>
            </a:r>
          </a:p>
          <a:p>
            <a:pPr marL="341273" indent="-341273">
              <a:spcBef>
                <a:spcPts val="800"/>
              </a:spcBef>
              <a:buSzPct val="58000"/>
              <a:tabLst>
                <a:tab pos="911119" algn="l"/>
                <a:tab pos="1825411" algn="l"/>
                <a:tab pos="2739705" algn="l"/>
                <a:tab pos="3653997" algn="l"/>
                <a:tab pos="4568291" algn="l"/>
                <a:tab pos="5482584" algn="l"/>
                <a:tab pos="6396877" algn="l"/>
                <a:tab pos="7311170" algn="l"/>
                <a:tab pos="8225463" algn="l"/>
                <a:tab pos="9139756" algn="l"/>
                <a:tab pos="10054050" algn="l"/>
              </a:tabLst>
            </a:pPr>
            <a:r>
              <a:rPr lang="el-GR" sz="1400" b="1" dirty="0"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π</a:t>
            </a:r>
            <a:r>
              <a:rPr lang="en-US" sz="1400" b="1" dirty="0"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 </a:t>
            </a:r>
            <a:r>
              <a:rPr lang="en-US" sz="1400" dirty="0"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has </a:t>
            </a:r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large cross section                       </a:t>
            </a:r>
            <a:r>
              <a:rPr lang="en-US" sz="1400" dirty="0"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but in </a:t>
            </a:r>
            <a:r>
              <a:rPr lang="en-US" sz="1400" b="1" dirty="0"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KY</a:t>
            </a:r>
            <a:r>
              <a:rPr lang="en-US" sz="1400" dirty="0"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recoil is </a:t>
            </a:r>
            <a:r>
              <a:rPr lang="en-US" sz="1400" b="1" dirty="0"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self-</a:t>
            </a:r>
            <a:r>
              <a:rPr lang="en-US" sz="1400" b="1" dirty="0" err="1"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analysing</a:t>
            </a:r>
            <a:endParaRPr lang="en-GB" sz="1400" b="1" dirty="0">
              <a:solidFill>
                <a:srgbClr val="008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5146" name="Text Box 90"/>
          <p:cNvSpPr txBox="1">
            <a:spLocks noChangeArrowheads="1"/>
          </p:cNvSpPr>
          <p:nvPr/>
        </p:nvSpPr>
        <p:spPr bwMode="auto">
          <a:xfrm>
            <a:off x="1714501" y="5072063"/>
            <a:ext cx="3964412" cy="2462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lIns="91429" tIns="45714" rIns="91429" bIns="45714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1000" b="1" dirty="0">
                <a:effectLst>
                  <a:outerShdw sx="1000" sy="1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I. S. Barker, A. </a:t>
            </a:r>
            <a:r>
              <a:rPr lang="en-US" sz="1000" b="1" dirty="0" err="1">
                <a:effectLst>
                  <a:outerShdw sx="1000" sy="1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Donnachie</a:t>
            </a:r>
            <a:r>
              <a:rPr lang="en-US" sz="1000" b="1" dirty="0">
                <a:effectLst>
                  <a:outerShdw sx="1000" sy="1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J. K. </a:t>
            </a:r>
            <a:r>
              <a:rPr lang="en-US" sz="1000" b="1" dirty="0" err="1">
                <a:effectLst>
                  <a:outerShdw sx="1000" sy="1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Storrow</a:t>
            </a:r>
            <a:r>
              <a:rPr lang="en-US" sz="1000" b="1" dirty="0">
                <a:effectLst>
                  <a:outerShdw sx="1000" sy="1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b="1" dirty="0" err="1">
                <a:effectLst>
                  <a:outerShdw sx="1000" sy="1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Nucl</a:t>
            </a:r>
            <a:r>
              <a:rPr lang="en-US" sz="1000" b="1" dirty="0">
                <a:effectLst>
                  <a:outerShdw sx="1000" sy="1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 Phys. B95 347 (1975).</a:t>
            </a:r>
          </a:p>
        </p:txBody>
      </p:sp>
      <p:pic>
        <p:nvPicPr>
          <p:cNvPr id="41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63" y="2000250"/>
            <a:ext cx="4424362" cy="309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grpSp>
        <p:nvGrpSpPr>
          <p:cNvPr id="2" name="Group 141"/>
          <p:cNvGrpSpPr>
            <a:grpSpLocks/>
          </p:cNvGrpSpPr>
          <p:nvPr/>
        </p:nvGrpSpPr>
        <p:grpSpPr bwMode="auto">
          <a:xfrm>
            <a:off x="142876" y="1285876"/>
            <a:ext cx="7715250" cy="1810436"/>
            <a:chOff x="142844" y="1285860"/>
            <a:chExt cx="7715301" cy="1810091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40" name="TextBox 39"/>
            <p:cNvSpPr txBox="1"/>
            <p:nvPr/>
          </p:nvSpPr>
          <p:spPr>
            <a:xfrm>
              <a:off x="714348" y="1785827"/>
              <a:ext cx="714380" cy="276946"/>
            </a:xfrm>
            <a:prstGeom prst="rect">
              <a:avLst/>
            </a:prstGeom>
            <a:noFill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l-GR" sz="1200" b="1" dirty="0">
                  <a:solidFill>
                    <a:srgbClr val="0D0D0D"/>
                  </a:solidFill>
                </a:rPr>
                <a:t>π</a:t>
              </a:r>
              <a:r>
                <a:rPr lang="en-US" sz="1200" b="1" dirty="0">
                  <a:solidFill>
                    <a:srgbClr val="0D0D0D"/>
                  </a:solidFill>
                </a:rPr>
                <a:t>N</a:t>
              </a:r>
              <a:endParaRPr lang="en-US" sz="12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715137" y="1785827"/>
              <a:ext cx="714380" cy="276946"/>
            </a:xfrm>
            <a:prstGeom prst="rect">
              <a:avLst/>
            </a:prstGeom>
            <a:noFill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solidFill>
                    <a:srgbClr val="0D0D0D"/>
                  </a:solidFill>
                </a:rPr>
                <a:t>KY</a:t>
              </a:r>
              <a:endParaRPr lang="en-US" sz="12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42844" y="2071522"/>
              <a:ext cx="1500198" cy="27694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dirty="0">
                  <a:solidFill>
                    <a:srgbClr val="0D0D0D"/>
                  </a:solidFill>
                </a:rPr>
                <a:t>recoil    </a:t>
              </a:r>
              <a:r>
                <a:rPr lang="en-US" sz="1200" dirty="0" err="1">
                  <a:solidFill>
                    <a:srgbClr val="0D0D0D"/>
                  </a:solidFill>
                </a:rPr>
                <a:t>targ</a:t>
              </a:r>
              <a:r>
                <a:rPr lang="en-US" sz="1200" dirty="0">
                  <a:solidFill>
                    <a:srgbClr val="0D0D0D"/>
                  </a:solidFill>
                </a:rPr>
                <a:t>       </a:t>
              </a:r>
              <a:r>
                <a:rPr lang="el-GR" sz="1200" dirty="0">
                  <a:solidFill>
                    <a:srgbClr val="0D0D0D"/>
                  </a:solidFill>
                </a:rPr>
                <a:t>γ</a:t>
              </a:r>
              <a:r>
                <a:rPr lang="en-US" sz="1200" dirty="0">
                  <a:solidFill>
                    <a:srgbClr val="0D0D0D"/>
                  </a:solidFill>
                </a:rPr>
                <a:t>                 </a:t>
              </a:r>
              <a:endParaRPr lang="en-US" sz="12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86510" y="2071522"/>
              <a:ext cx="1500198" cy="27694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l-GR" sz="1200" dirty="0">
                  <a:solidFill>
                    <a:srgbClr val="0D0D0D"/>
                  </a:solidFill>
                </a:rPr>
                <a:t>γ </a:t>
              </a:r>
              <a:r>
                <a:rPr lang="en-US" sz="1200" dirty="0">
                  <a:solidFill>
                    <a:srgbClr val="0D0D0D"/>
                  </a:solidFill>
                </a:rPr>
                <a:t>       </a:t>
              </a:r>
              <a:r>
                <a:rPr lang="en-US" sz="1200" dirty="0" err="1">
                  <a:solidFill>
                    <a:srgbClr val="0D0D0D"/>
                  </a:solidFill>
                </a:rPr>
                <a:t>targ</a:t>
              </a:r>
              <a:r>
                <a:rPr lang="en-US" sz="1200" dirty="0">
                  <a:solidFill>
                    <a:srgbClr val="0D0D0D"/>
                  </a:solidFill>
                </a:rPr>
                <a:t>   </a:t>
              </a:r>
              <a:r>
                <a:rPr lang="en-US" sz="1200" dirty="0" smtClean="0">
                  <a:solidFill>
                    <a:srgbClr val="0D0D0D"/>
                  </a:solidFill>
                </a:rPr>
                <a:t>recoil</a:t>
              </a:r>
              <a:endParaRPr lang="en-US" sz="1200" dirty="0"/>
            </a:p>
          </p:txBody>
        </p:sp>
        <p:sp>
          <p:nvSpPr>
            <p:cNvPr id="4177" name="TextBox 68"/>
            <p:cNvSpPr txBox="1">
              <a:spLocks noChangeArrowheads="1"/>
            </p:cNvSpPr>
            <p:nvPr/>
          </p:nvSpPr>
          <p:spPr bwMode="auto">
            <a:xfrm>
              <a:off x="7143765" y="2357428"/>
              <a:ext cx="714380" cy="738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 sz="1000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endParaRPr lang="en-US" sz="1000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endParaRPr lang="en-US" sz="1000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r>
                <a:rPr lang="en-US" sz="1000" dirty="0">
                  <a:solidFill>
                    <a:srgbClr val="00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☻☻☻</a:t>
              </a:r>
              <a:r>
                <a:rPr lang="en-US" sz="1200" dirty="0">
                  <a:solidFill>
                    <a:srgbClr val="00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1643042" y="2428641"/>
              <a:ext cx="142876" cy="71424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Oval 93"/>
            <p:cNvSpPr/>
            <p:nvPr/>
          </p:nvSpPr>
          <p:spPr bwMode="auto">
            <a:xfrm>
              <a:off x="5929320" y="2428641"/>
              <a:ext cx="142876" cy="71424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Oval 96"/>
            <p:cNvSpPr/>
            <p:nvPr/>
          </p:nvSpPr>
          <p:spPr bwMode="auto">
            <a:xfrm>
              <a:off x="5929326" y="2928609"/>
              <a:ext cx="142876" cy="71423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81" name="TextBox 112"/>
            <p:cNvSpPr txBox="1">
              <a:spLocks noChangeArrowheads="1"/>
            </p:cNvSpPr>
            <p:nvPr/>
          </p:nvSpPr>
          <p:spPr bwMode="auto">
            <a:xfrm>
              <a:off x="6572264" y="1285860"/>
              <a:ext cx="428628" cy="461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rgbClr val="00FF00"/>
                  </a:solidFill>
                </a:rPr>
                <a:t>☻</a:t>
              </a:r>
              <a:endParaRPr lang="en-US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3" name="Group 143"/>
          <p:cNvGrpSpPr>
            <a:grpSpLocks/>
          </p:cNvGrpSpPr>
          <p:nvPr/>
        </p:nvGrpSpPr>
        <p:grpSpPr bwMode="auto">
          <a:xfrm>
            <a:off x="428625" y="2571750"/>
            <a:ext cx="7429500" cy="3705999"/>
            <a:chOff x="428596" y="2571744"/>
            <a:chExt cx="7429552" cy="3706547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4160" name="Notched Right Arrow 15"/>
            <p:cNvSpPr>
              <a:spLocks noChangeArrowheads="1"/>
            </p:cNvSpPr>
            <p:nvPr/>
          </p:nvSpPr>
          <p:spPr bwMode="auto">
            <a:xfrm>
              <a:off x="1214446" y="2571744"/>
              <a:ext cx="285752" cy="71438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1" name="Notched Right Arrow 21"/>
            <p:cNvSpPr>
              <a:spLocks noChangeArrowheads="1"/>
            </p:cNvSpPr>
            <p:nvPr/>
          </p:nvSpPr>
          <p:spPr bwMode="auto">
            <a:xfrm rot="10800000">
              <a:off x="6286512" y="2571744"/>
              <a:ext cx="285752" cy="71438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162" name="Notched Right Arrow 22"/>
            <p:cNvSpPr>
              <a:spLocks noChangeArrowheads="1"/>
            </p:cNvSpPr>
            <p:nvPr/>
          </p:nvSpPr>
          <p:spPr bwMode="auto">
            <a:xfrm rot="10800000">
              <a:off x="6286512" y="3786190"/>
              <a:ext cx="285752" cy="71438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3" name="Notched Right Arrow 23"/>
            <p:cNvSpPr>
              <a:spLocks noChangeArrowheads="1"/>
            </p:cNvSpPr>
            <p:nvPr/>
          </p:nvSpPr>
          <p:spPr bwMode="auto">
            <a:xfrm rot="10800000">
              <a:off x="6286512" y="3929066"/>
              <a:ext cx="285752" cy="71438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4" name="Notched Right Arrow 24"/>
            <p:cNvSpPr>
              <a:spLocks noChangeArrowheads="1"/>
            </p:cNvSpPr>
            <p:nvPr/>
          </p:nvSpPr>
          <p:spPr bwMode="auto">
            <a:xfrm rot="10800000">
              <a:off x="6286512" y="2786058"/>
              <a:ext cx="285752" cy="71438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5" name="Notched Right Arrow 54"/>
            <p:cNvSpPr>
              <a:spLocks noChangeArrowheads="1"/>
            </p:cNvSpPr>
            <p:nvPr/>
          </p:nvSpPr>
          <p:spPr bwMode="auto">
            <a:xfrm rot="10800000">
              <a:off x="428596" y="6072206"/>
              <a:ext cx="285752" cy="71438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85787" y="6001251"/>
              <a:ext cx="2000264" cy="27704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ln>
                    <a:solidFill>
                      <a:schemeClr val="bg2">
                        <a:alpha val="25000"/>
                      </a:schemeClr>
                    </a:solidFill>
                  </a:ln>
                  <a:solidFill>
                    <a:srgbClr val="FFFFFF"/>
                  </a:solidFill>
                </a:rPr>
                <a:t>linearly polarized photons</a:t>
              </a:r>
            </a:p>
          </p:txBody>
        </p:sp>
        <p:sp>
          <p:nvSpPr>
            <p:cNvPr id="4167" name="TextBox 71"/>
            <p:cNvSpPr txBox="1">
              <a:spLocks noChangeArrowheads="1"/>
            </p:cNvSpPr>
            <p:nvPr/>
          </p:nvSpPr>
          <p:spPr bwMode="auto">
            <a:xfrm>
              <a:off x="7143768" y="3714752"/>
              <a:ext cx="714380" cy="400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 dirty="0">
                  <a:solidFill>
                    <a:srgbClr val="00FF00"/>
                  </a:solidFill>
                </a:rPr>
                <a:t>☻☻☻</a:t>
              </a:r>
            </a:p>
            <a:p>
              <a:r>
                <a:rPr lang="en-US" sz="1000" dirty="0">
                  <a:solidFill>
                    <a:srgbClr val="00FF00"/>
                  </a:solidFill>
                </a:rPr>
                <a:t>☻☻☻</a:t>
              </a:r>
            </a:p>
          </p:txBody>
        </p:sp>
        <p:sp>
          <p:nvSpPr>
            <p:cNvPr id="89" name="Oval 88"/>
            <p:cNvSpPr/>
            <p:nvPr/>
          </p:nvSpPr>
          <p:spPr bwMode="auto">
            <a:xfrm>
              <a:off x="1643043" y="2571744"/>
              <a:ext cx="142876" cy="71449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Oval 94"/>
            <p:cNvSpPr/>
            <p:nvPr/>
          </p:nvSpPr>
          <p:spPr bwMode="auto">
            <a:xfrm>
              <a:off x="5929323" y="2571744"/>
              <a:ext cx="142876" cy="71449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Oval 95"/>
            <p:cNvSpPr/>
            <p:nvPr/>
          </p:nvSpPr>
          <p:spPr bwMode="auto">
            <a:xfrm>
              <a:off x="5929323" y="2786089"/>
              <a:ext cx="142876" cy="71448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Oval 101"/>
            <p:cNvSpPr/>
            <p:nvPr/>
          </p:nvSpPr>
          <p:spPr bwMode="auto">
            <a:xfrm>
              <a:off x="5929323" y="3786362"/>
              <a:ext cx="142876" cy="71448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Oval 102"/>
            <p:cNvSpPr/>
            <p:nvPr/>
          </p:nvSpPr>
          <p:spPr bwMode="auto">
            <a:xfrm>
              <a:off x="5929323" y="3929258"/>
              <a:ext cx="142876" cy="71448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" name="Group 147"/>
          <p:cNvGrpSpPr>
            <a:grpSpLocks/>
          </p:cNvGrpSpPr>
          <p:nvPr/>
        </p:nvGrpSpPr>
        <p:grpSpPr bwMode="auto">
          <a:xfrm>
            <a:off x="857251" y="3000376"/>
            <a:ext cx="7000875" cy="2991624"/>
            <a:chOff x="857224" y="3000372"/>
            <a:chExt cx="7000924" cy="2992167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108" name="Oval 107"/>
            <p:cNvSpPr/>
            <p:nvPr/>
          </p:nvSpPr>
          <p:spPr bwMode="auto">
            <a:xfrm>
              <a:off x="5929323" y="4715183"/>
              <a:ext cx="142876" cy="71451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Oval 108"/>
            <p:cNvSpPr/>
            <p:nvPr/>
          </p:nvSpPr>
          <p:spPr bwMode="auto">
            <a:xfrm>
              <a:off x="5929323" y="4858084"/>
              <a:ext cx="142876" cy="71451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" name="Group 144"/>
            <p:cNvGrpSpPr>
              <a:grpSpLocks/>
            </p:cNvGrpSpPr>
            <p:nvPr/>
          </p:nvGrpSpPr>
          <p:grpSpPr bwMode="auto">
            <a:xfrm>
              <a:off x="857224" y="3000372"/>
              <a:ext cx="7000924" cy="2992167"/>
              <a:chOff x="857224" y="3000372"/>
              <a:chExt cx="7000924" cy="2992167"/>
            </a:xfrm>
          </p:grpSpPr>
          <p:sp>
            <p:nvSpPr>
              <p:cNvPr id="4143" name="Notched Right Arrow 48"/>
              <p:cNvSpPr>
                <a:spLocks noChangeArrowheads="1"/>
              </p:cNvSpPr>
              <p:nvPr/>
            </p:nvSpPr>
            <p:spPr bwMode="auto">
              <a:xfrm rot="10800000">
                <a:off x="6286512" y="3071810"/>
                <a:ext cx="285752" cy="71438"/>
              </a:xfrm>
              <a:prstGeom prst="notchedRightArrow">
                <a:avLst>
                  <a:gd name="adj1" fmla="val 50000"/>
                  <a:gd name="adj2" fmla="val 50000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4" name="Notched Right Arrow 50"/>
              <p:cNvSpPr>
                <a:spLocks noChangeArrowheads="1"/>
              </p:cNvSpPr>
              <p:nvPr/>
            </p:nvSpPr>
            <p:spPr bwMode="auto">
              <a:xfrm>
                <a:off x="1214446" y="3071810"/>
                <a:ext cx="285752" cy="71438"/>
              </a:xfrm>
              <a:prstGeom prst="notchedRightArrow">
                <a:avLst>
                  <a:gd name="adj1" fmla="val 50000"/>
                  <a:gd name="adj2" fmla="val 50000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3428992" y="5715490"/>
                <a:ext cx="2857520" cy="27704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>
                    <a:solidFill>
                      <a:srgbClr val="FFFFFF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</a:rPr>
                  <a:t>longitudinally polarized target</a:t>
                </a:r>
              </a:p>
            </p:txBody>
          </p:sp>
          <p:sp>
            <p:nvSpPr>
              <p:cNvPr id="4146" name="TextBox 70"/>
              <p:cNvSpPr txBox="1">
                <a:spLocks noChangeArrowheads="1"/>
              </p:cNvSpPr>
              <p:nvPr/>
            </p:nvSpPr>
            <p:spPr bwMode="auto">
              <a:xfrm>
                <a:off x="7143768" y="4643446"/>
                <a:ext cx="714380" cy="400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☻☻☻</a:t>
                </a:r>
              </a:p>
              <a:p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☻☻☻</a:t>
                </a:r>
                <a:endParaRPr lang="en-US" sz="1000" dirty="0">
                  <a:solidFill>
                    <a:srgbClr val="00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90" name="Oval 89"/>
              <p:cNvSpPr/>
              <p:nvPr/>
            </p:nvSpPr>
            <p:spPr bwMode="auto">
              <a:xfrm>
                <a:off x="1643043" y="3071823"/>
                <a:ext cx="142876" cy="7145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 bwMode="auto">
              <a:xfrm>
                <a:off x="1643043" y="3357625"/>
                <a:ext cx="142876" cy="7145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 bwMode="auto">
              <a:xfrm>
                <a:off x="5929323" y="3071823"/>
                <a:ext cx="142876" cy="7145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 bwMode="auto">
              <a:xfrm>
                <a:off x="5929323" y="3357625"/>
                <a:ext cx="142876" cy="7145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5" name="Circular Arrow 124"/>
              <p:cNvSpPr/>
              <p:nvPr/>
            </p:nvSpPr>
            <p:spPr bwMode="auto">
              <a:xfrm>
                <a:off x="1214415" y="3286174"/>
                <a:ext cx="285752" cy="285802"/>
              </a:xfrm>
              <a:prstGeom prst="circularArrow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52" name="Up Arrow 126"/>
              <p:cNvSpPr>
                <a:spLocks noChangeArrowheads="1"/>
              </p:cNvSpPr>
              <p:nvPr/>
            </p:nvSpPr>
            <p:spPr bwMode="auto">
              <a:xfrm>
                <a:off x="3143240" y="5786454"/>
                <a:ext cx="127442" cy="142876"/>
              </a:xfrm>
              <a:prstGeom prst="upArrow">
                <a:avLst>
                  <a:gd name="adj1" fmla="val 50000"/>
                  <a:gd name="adj2" fmla="val 49998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3" name="Up Arrow 128"/>
              <p:cNvSpPr>
                <a:spLocks noChangeArrowheads="1"/>
              </p:cNvSpPr>
              <p:nvPr/>
            </p:nvSpPr>
            <p:spPr bwMode="auto">
              <a:xfrm>
                <a:off x="857224" y="3286124"/>
                <a:ext cx="127442" cy="142876"/>
              </a:xfrm>
              <a:prstGeom prst="upArrow">
                <a:avLst>
                  <a:gd name="adj1" fmla="val 50000"/>
                  <a:gd name="adj2" fmla="val 49998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4" name="Up Arrow 127"/>
              <p:cNvSpPr>
                <a:spLocks noChangeArrowheads="1"/>
              </p:cNvSpPr>
              <p:nvPr/>
            </p:nvSpPr>
            <p:spPr bwMode="auto">
              <a:xfrm>
                <a:off x="857224" y="3000372"/>
                <a:ext cx="127442" cy="142876"/>
              </a:xfrm>
              <a:prstGeom prst="upArrow">
                <a:avLst>
                  <a:gd name="adj1" fmla="val 50000"/>
                  <a:gd name="adj2" fmla="val 49998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5" name="Up Arrow 129"/>
              <p:cNvSpPr>
                <a:spLocks noChangeArrowheads="1"/>
              </p:cNvSpPr>
              <p:nvPr/>
            </p:nvSpPr>
            <p:spPr bwMode="auto">
              <a:xfrm>
                <a:off x="6858016" y="3000372"/>
                <a:ext cx="127442" cy="142876"/>
              </a:xfrm>
              <a:prstGeom prst="upArrow">
                <a:avLst>
                  <a:gd name="adj1" fmla="val 50000"/>
                  <a:gd name="adj2" fmla="val 49998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6" name="Up Arrow 130"/>
              <p:cNvSpPr>
                <a:spLocks noChangeArrowheads="1"/>
              </p:cNvSpPr>
              <p:nvPr/>
            </p:nvSpPr>
            <p:spPr bwMode="auto">
              <a:xfrm>
                <a:off x="6858016" y="3286124"/>
                <a:ext cx="127442" cy="142876"/>
              </a:xfrm>
              <a:prstGeom prst="upArrow">
                <a:avLst>
                  <a:gd name="adj1" fmla="val 50000"/>
                  <a:gd name="adj2" fmla="val 49998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4157" name="Up Arrow 131"/>
              <p:cNvSpPr>
                <a:spLocks noChangeArrowheads="1"/>
              </p:cNvSpPr>
              <p:nvPr/>
            </p:nvSpPr>
            <p:spPr bwMode="auto">
              <a:xfrm>
                <a:off x="6858016" y="4643446"/>
                <a:ext cx="127442" cy="142876"/>
              </a:xfrm>
              <a:prstGeom prst="upArrow">
                <a:avLst>
                  <a:gd name="adj1" fmla="val 50000"/>
                  <a:gd name="adj2" fmla="val 49998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8" name="Up Arrow 132"/>
              <p:cNvSpPr>
                <a:spLocks noChangeArrowheads="1"/>
              </p:cNvSpPr>
              <p:nvPr/>
            </p:nvSpPr>
            <p:spPr bwMode="auto">
              <a:xfrm>
                <a:off x="6858016" y="4786322"/>
                <a:ext cx="127442" cy="142876"/>
              </a:xfrm>
              <a:prstGeom prst="upArrow">
                <a:avLst>
                  <a:gd name="adj1" fmla="val 50000"/>
                  <a:gd name="adj2" fmla="val 49998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Circular Arrow 134"/>
              <p:cNvSpPr/>
              <p:nvPr/>
            </p:nvSpPr>
            <p:spPr bwMode="auto">
              <a:xfrm>
                <a:off x="6286512" y="3286174"/>
                <a:ext cx="285752" cy="285802"/>
              </a:xfrm>
              <a:prstGeom prst="circularArrow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7" name="Group 142"/>
          <p:cNvGrpSpPr>
            <a:grpSpLocks/>
          </p:cNvGrpSpPr>
          <p:nvPr/>
        </p:nvGrpSpPr>
        <p:grpSpPr bwMode="auto">
          <a:xfrm>
            <a:off x="428625" y="4000500"/>
            <a:ext cx="7429500" cy="2000250"/>
            <a:chOff x="428596" y="4000504"/>
            <a:chExt cx="7429552" cy="2000264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46" name="TextBox 45"/>
            <p:cNvSpPr txBox="1"/>
            <p:nvPr/>
          </p:nvSpPr>
          <p:spPr>
            <a:xfrm>
              <a:off x="785787" y="5715016"/>
              <a:ext cx="1714512" cy="277001"/>
            </a:xfrm>
            <a:prstGeom prst="rect">
              <a:avLst/>
            </a:prstGeom>
            <a:noFill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circ polarized photons</a:t>
              </a:r>
            </a:p>
          </p:txBody>
        </p:sp>
        <p:sp>
          <p:nvSpPr>
            <p:cNvPr id="4115" name="TextBox 72"/>
            <p:cNvSpPr txBox="1">
              <a:spLocks noChangeArrowheads="1"/>
            </p:cNvSpPr>
            <p:nvPr/>
          </p:nvSpPr>
          <p:spPr bwMode="auto">
            <a:xfrm>
              <a:off x="7143768" y="4000504"/>
              <a:ext cx="714380" cy="400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 dirty="0">
                  <a:solidFill>
                    <a:srgbClr val="00FF00"/>
                  </a:solidFill>
                </a:rPr>
                <a:t>☻☻☻</a:t>
              </a:r>
            </a:p>
            <a:p>
              <a:r>
                <a:rPr lang="en-US" sz="1000" dirty="0">
                  <a:solidFill>
                    <a:srgbClr val="00FF00"/>
                  </a:solidFill>
                </a:rPr>
                <a:t>☻☻☻</a:t>
              </a:r>
            </a:p>
          </p:txBody>
        </p:sp>
        <p:sp>
          <p:nvSpPr>
            <p:cNvPr id="104" name="Oval 103"/>
            <p:cNvSpPr/>
            <p:nvPr/>
          </p:nvSpPr>
          <p:spPr bwMode="auto">
            <a:xfrm>
              <a:off x="5929323" y="4071943"/>
              <a:ext cx="142876" cy="71437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Oval 104"/>
            <p:cNvSpPr/>
            <p:nvPr/>
          </p:nvSpPr>
          <p:spPr bwMode="auto">
            <a:xfrm>
              <a:off x="5929323" y="4214819"/>
              <a:ext cx="142876" cy="71437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Circular Arrow 136"/>
            <p:cNvSpPr/>
            <p:nvPr/>
          </p:nvSpPr>
          <p:spPr bwMode="auto">
            <a:xfrm>
              <a:off x="6286512" y="4000504"/>
              <a:ext cx="285752" cy="285752"/>
            </a:xfrm>
            <a:prstGeom prst="circular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Circular Arrow 137"/>
            <p:cNvSpPr/>
            <p:nvPr/>
          </p:nvSpPr>
          <p:spPr bwMode="auto">
            <a:xfrm>
              <a:off x="6286512" y="4143380"/>
              <a:ext cx="285752" cy="285752"/>
            </a:xfrm>
            <a:prstGeom prst="circular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Circular Arrow 138"/>
            <p:cNvSpPr/>
            <p:nvPr/>
          </p:nvSpPr>
          <p:spPr bwMode="auto">
            <a:xfrm>
              <a:off x="428596" y="5715016"/>
              <a:ext cx="285752" cy="285752"/>
            </a:xfrm>
            <a:prstGeom prst="circular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785813" y="2741941"/>
            <a:ext cx="7072313" cy="3535810"/>
            <a:chOff x="864394" y="3107532"/>
            <a:chExt cx="7779544" cy="4007251"/>
          </a:xfrm>
        </p:grpSpPr>
        <p:grpSp>
          <p:nvGrpSpPr>
            <p:cNvPr id="6" name="Group 145"/>
            <p:cNvGrpSpPr>
              <a:grpSpLocks/>
            </p:cNvGrpSpPr>
            <p:nvPr/>
          </p:nvGrpSpPr>
          <p:grpSpPr bwMode="auto">
            <a:xfrm>
              <a:off x="864394" y="3643313"/>
              <a:ext cx="7779544" cy="3471470"/>
              <a:chOff x="785819" y="3214691"/>
              <a:chExt cx="7072337" cy="3063611"/>
            </a:xfr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grpSpPr>
          <p:sp>
            <p:nvSpPr>
              <p:cNvPr id="4121" name="Notched Right Arrow 26"/>
              <p:cNvSpPr>
                <a:spLocks noChangeArrowheads="1"/>
              </p:cNvSpPr>
              <p:nvPr/>
            </p:nvSpPr>
            <p:spPr bwMode="auto">
              <a:xfrm>
                <a:off x="785819" y="3214691"/>
                <a:ext cx="285752" cy="71438"/>
              </a:xfrm>
              <a:prstGeom prst="notched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2" name="Notched Right Arrow 28"/>
              <p:cNvSpPr>
                <a:spLocks noChangeArrowheads="1"/>
              </p:cNvSpPr>
              <p:nvPr/>
            </p:nvSpPr>
            <p:spPr bwMode="auto">
              <a:xfrm>
                <a:off x="785819" y="3500444"/>
                <a:ext cx="285752" cy="71438"/>
              </a:xfrm>
              <a:prstGeom prst="notched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3" name="Notched Right Arrow 30"/>
              <p:cNvSpPr>
                <a:spLocks noChangeArrowheads="1"/>
              </p:cNvSpPr>
              <p:nvPr/>
            </p:nvSpPr>
            <p:spPr bwMode="auto">
              <a:xfrm rot="10800000">
                <a:off x="6786584" y="3214691"/>
                <a:ext cx="285752" cy="71438"/>
              </a:xfrm>
              <a:prstGeom prst="notched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4" name="Notched Right Arrow 32"/>
              <p:cNvSpPr>
                <a:spLocks noChangeArrowheads="1"/>
              </p:cNvSpPr>
              <p:nvPr/>
            </p:nvSpPr>
            <p:spPr bwMode="auto">
              <a:xfrm rot="10800000">
                <a:off x="6786584" y="3500444"/>
                <a:ext cx="285752" cy="71438"/>
              </a:xfrm>
              <a:prstGeom prst="notched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5" name="Notched Right Arrow 33"/>
              <p:cNvSpPr>
                <a:spLocks noChangeArrowheads="1"/>
              </p:cNvSpPr>
              <p:nvPr/>
            </p:nvSpPr>
            <p:spPr bwMode="auto">
              <a:xfrm rot="10800000">
                <a:off x="6786584" y="4429139"/>
                <a:ext cx="285752" cy="71438"/>
              </a:xfrm>
              <a:prstGeom prst="notched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6" name="Notched Right Arrow 34"/>
              <p:cNvSpPr>
                <a:spLocks noChangeArrowheads="1"/>
              </p:cNvSpPr>
              <p:nvPr/>
            </p:nvSpPr>
            <p:spPr bwMode="auto">
              <a:xfrm rot="10800000">
                <a:off x="6786584" y="4572015"/>
                <a:ext cx="285752" cy="71438"/>
              </a:xfrm>
              <a:prstGeom prst="notched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7" name="Notched Right Arrow 49"/>
              <p:cNvSpPr>
                <a:spLocks noChangeArrowheads="1"/>
              </p:cNvSpPr>
              <p:nvPr/>
            </p:nvSpPr>
            <p:spPr bwMode="auto">
              <a:xfrm rot="10800000">
                <a:off x="6286518" y="3214691"/>
                <a:ext cx="285752" cy="71438"/>
              </a:xfrm>
              <a:prstGeom prst="notchedRightArrow">
                <a:avLst>
                  <a:gd name="adj1" fmla="val 50000"/>
                  <a:gd name="adj2" fmla="val 50000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8" name="Notched Right Arrow 51"/>
              <p:cNvSpPr>
                <a:spLocks noChangeArrowheads="1"/>
              </p:cNvSpPr>
              <p:nvPr/>
            </p:nvSpPr>
            <p:spPr bwMode="auto">
              <a:xfrm>
                <a:off x="1214448" y="3214691"/>
                <a:ext cx="285752" cy="71438"/>
              </a:xfrm>
              <a:prstGeom prst="notchedRightArrow">
                <a:avLst>
                  <a:gd name="adj1" fmla="val 50000"/>
                  <a:gd name="adj2" fmla="val 50000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9" name="TextBox 56"/>
              <p:cNvSpPr txBox="1">
                <a:spLocks noChangeArrowheads="1"/>
              </p:cNvSpPr>
              <p:nvPr/>
            </p:nvSpPr>
            <p:spPr bwMode="auto">
              <a:xfrm>
                <a:off x="7143775" y="4357701"/>
                <a:ext cx="714381" cy="400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dirty="0">
                    <a:solidFill>
                      <a:srgbClr val="00FF00"/>
                    </a:solidFill>
                  </a:rPr>
                  <a:t>☻☻☻</a:t>
                </a:r>
              </a:p>
              <a:p>
                <a:r>
                  <a:rPr lang="en-US" sz="1000" dirty="0">
                    <a:solidFill>
                      <a:srgbClr val="00FF00"/>
                    </a:solidFill>
                  </a:rPr>
                  <a:t>☻☻☻</a:t>
                </a:r>
              </a:p>
            </p:txBody>
          </p:sp>
          <p:sp>
            <p:nvSpPr>
              <p:cNvPr id="4130" name="Notched Right Arrow 64"/>
              <p:cNvSpPr>
                <a:spLocks noChangeArrowheads="1"/>
              </p:cNvSpPr>
              <p:nvPr/>
            </p:nvSpPr>
            <p:spPr bwMode="auto">
              <a:xfrm rot="10800000">
                <a:off x="3071805" y="6072216"/>
                <a:ext cx="285752" cy="71438"/>
              </a:xfrm>
              <a:prstGeom prst="notched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3429015" y="6001253"/>
                <a:ext cx="2286008" cy="27704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>
                    <a:solidFill>
                      <a:srgbClr val="FFFFFF"/>
                    </a:solidFill>
                  </a:rPr>
                  <a:t>transversely polarized target</a:t>
                </a:r>
              </a:p>
            </p:txBody>
          </p:sp>
          <p:sp>
            <p:nvSpPr>
              <p:cNvPr id="91" name="Oval 90"/>
              <p:cNvSpPr/>
              <p:nvPr/>
            </p:nvSpPr>
            <p:spPr bwMode="auto">
              <a:xfrm>
                <a:off x="1643072" y="3214691"/>
                <a:ext cx="142875" cy="7145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 bwMode="auto">
              <a:xfrm>
                <a:off x="1643072" y="3500492"/>
                <a:ext cx="142875" cy="7145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 bwMode="auto">
              <a:xfrm>
                <a:off x="5929337" y="3214692"/>
                <a:ext cx="142875" cy="7145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 bwMode="auto">
              <a:xfrm>
                <a:off x="5929337" y="3500493"/>
                <a:ext cx="142875" cy="7145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 bwMode="auto">
              <a:xfrm>
                <a:off x="5929337" y="4429347"/>
                <a:ext cx="142875" cy="71451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 bwMode="auto">
              <a:xfrm>
                <a:off x="5929337" y="4572248"/>
                <a:ext cx="142875" cy="71451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4" name="Circular Arrow 133"/>
              <p:cNvSpPr/>
              <p:nvPr/>
            </p:nvSpPr>
            <p:spPr bwMode="auto">
              <a:xfrm>
                <a:off x="1214445" y="3429039"/>
                <a:ext cx="285751" cy="285801"/>
              </a:xfrm>
              <a:prstGeom prst="circularArrow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6" name="Circular Arrow 135"/>
              <p:cNvSpPr/>
              <p:nvPr/>
            </p:nvSpPr>
            <p:spPr bwMode="auto">
              <a:xfrm>
                <a:off x="6286519" y="3429036"/>
                <a:ext cx="285751" cy="285801"/>
              </a:xfrm>
              <a:prstGeom prst="circularArrow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11" name="Notched Right Arrow 26"/>
            <p:cNvSpPr>
              <a:spLocks noChangeArrowheads="1"/>
            </p:cNvSpPr>
            <p:nvPr/>
          </p:nvSpPr>
          <p:spPr bwMode="auto">
            <a:xfrm>
              <a:off x="864395" y="3117028"/>
              <a:ext cx="314326" cy="80949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Oval 111"/>
            <p:cNvSpPr/>
            <p:nvPr/>
          </p:nvSpPr>
          <p:spPr bwMode="auto">
            <a:xfrm>
              <a:off x="1807948" y="3107532"/>
              <a:ext cx="157163" cy="80964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Notched Right Arrow 30"/>
            <p:cNvSpPr>
              <a:spLocks noChangeArrowheads="1"/>
            </p:cNvSpPr>
            <p:nvPr/>
          </p:nvSpPr>
          <p:spPr bwMode="auto">
            <a:xfrm rot="10800000">
              <a:off x="7460449" y="3157551"/>
              <a:ext cx="314326" cy="80949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85841" y="2914386"/>
            <a:ext cx="1000097" cy="73694"/>
            <a:chOff x="785841" y="2914386"/>
            <a:chExt cx="1000097" cy="73694"/>
          </a:xfrm>
        </p:grpSpPr>
        <p:sp>
          <p:nvSpPr>
            <p:cNvPr id="110" name="Oval 109"/>
            <p:cNvSpPr/>
            <p:nvPr/>
          </p:nvSpPr>
          <p:spPr bwMode="auto">
            <a:xfrm>
              <a:off x="1643063" y="2914386"/>
              <a:ext cx="142875" cy="71439"/>
            </a:xfrm>
            <a:prstGeom prst="ellipse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Notched Right Arrow 26"/>
            <p:cNvSpPr>
              <a:spLocks noChangeArrowheads="1"/>
            </p:cNvSpPr>
            <p:nvPr/>
          </p:nvSpPr>
          <p:spPr bwMode="auto">
            <a:xfrm>
              <a:off x="785841" y="2916655"/>
              <a:ext cx="285751" cy="71425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Notched Right Arrow 51"/>
            <p:cNvSpPr>
              <a:spLocks noChangeArrowheads="1"/>
            </p:cNvSpPr>
            <p:nvPr/>
          </p:nvSpPr>
          <p:spPr bwMode="auto">
            <a:xfrm>
              <a:off x="1214469" y="2916655"/>
              <a:ext cx="285751" cy="71425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146"/>
          <p:cNvGrpSpPr>
            <a:grpSpLocks/>
          </p:cNvGrpSpPr>
          <p:nvPr/>
        </p:nvGrpSpPr>
        <p:grpSpPr bwMode="auto">
          <a:xfrm>
            <a:off x="5715001" y="2214564"/>
            <a:ext cx="2843213" cy="4071937"/>
            <a:chOff x="5715009" y="2214554"/>
            <a:chExt cx="2842980" cy="4071966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4111" name="Oval 120"/>
            <p:cNvSpPr>
              <a:spLocks noChangeArrowheads="1"/>
            </p:cNvSpPr>
            <p:nvPr/>
          </p:nvSpPr>
          <p:spPr bwMode="auto">
            <a:xfrm rot="16200000" flipH="1">
              <a:off x="6672152" y="4400684"/>
              <a:ext cx="928693" cy="2842980"/>
            </a:xfrm>
            <a:prstGeom prst="ellipse">
              <a:avLst/>
            </a:prstGeom>
            <a:solidFill>
              <a:schemeClr val="bg2">
                <a:alpha val="79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6143599" y="5500702"/>
              <a:ext cx="2285813" cy="646336"/>
            </a:xfrm>
            <a:prstGeom prst="rect">
              <a:avLst/>
            </a:prstGeom>
            <a:noFill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0D0D0D"/>
                  </a:solidFill>
                </a:rPr>
                <a:t>Complete, and</a:t>
              </a:r>
            </a:p>
            <a:p>
              <a:r>
                <a:rPr lang="en-US" b="1" dirty="0">
                  <a:solidFill>
                    <a:srgbClr val="0D0D0D"/>
                  </a:solidFill>
                </a:rPr>
                <a:t>over-determined</a:t>
              </a:r>
              <a:endParaRPr lang="en-US" b="1" dirty="0"/>
            </a:p>
          </p:txBody>
        </p:sp>
        <p:sp>
          <p:nvSpPr>
            <p:cNvPr id="4113" name="Oval 118"/>
            <p:cNvSpPr>
              <a:spLocks noChangeArrowheads="1"/>
            </p:cNvSpPr>
            <p:nvPr/>
          </p:nvSpPr>
          <p:spPr bwMode="auto">
            <a:xfrm>
              <a:off x="5786446" y="2214554"/>
              <a:ext cx="428628" cy="3000396"/>
            </a:xfrm>
            <a:prstGeom prst="ellipse">
              <a:avLst/>
            </a:prstGeom>
            <a:solidFill>
              <a:schemeClr val="bg2">
                <a:alpha val="23137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85354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176" name="Rectangle 2175"/>
          <p:cNvSpPr/>
          <p:nvPr/>
        </p:nvSpPr>
        <p:spPr>
          <a:xfrm>
            <a:off x="428754" y="0"/>
            <a:ext cx="7672320" cy="611358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 algn="ctr">
              <a:lnSpc>
                <a:spcPts val="4457"/>
              </a:lnSpc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GB" i="1" dirty="0" smtClean="0">
                <a:solidFill>
                  <a:srgbClr val="99284C"/>
                </a:solidFill>
                <a:latin typeface="Arial" charset="0"/>
              </a:rPr>
              <a:t>One-fold differential </a:t>
            </a:r>
            <a:r>
              <a:rPr lang="en-GB" i="1" dirty="0" smtClean="0">
                <a:solidFill>
                  <a:srgbClr val="000000"/>
                </a:solidFill>
                <a:latin typeface="Symbol" charset="2"/>
                <a:ea typeface="DejaVu Sans" charset="0"/>
                <a:cs typeface="DejaVu Sans" charset="0"/>
              </a:rPr>
              <a:t>g </a:t>
            </a:r>
            <a:r>
              <a:rPr lang="en-GB" sz="2000" i="1" dirty="0">
                <a:solidFill>
                  <a:srgbClr val="000000"/>
                </a:solidFill>
              </a:rPr>
              <a:t>p → </a:t>
            </a:r>
            <a:r>
              <a:rPr lang="en-GB" i="1" dirty="0">
                <a:solidFill>
                  <a:srgbClr val="000000"/>
                </a:solidFill>
                <a:ea typeface="msmincho" charset="0"/>
                <a:cs typeface="msmincho" charset="0"/>
              </a:rPr>
              <a:t>p </a:t>
            </a:r>
            <a:r>
              <a:rPr lang="en-GB" dirty="0">
                <a:solidFill>
                  <a:srgbClr val="000000"/>
                </a:solidFill>
                <a:latin typeface="Symbol" charset="2"/>
                <a:ea typeface="DejaVu Sans" charset="0"/>
                <a:cs typeface="DejaVu Sans" charset="0"/>
              </a:rPr>
              <a:t></a:t>
            </a:r>
            <a:r>
              <a:rPr lang="en-GB" i="1" baseline="33000" dirty="0">
                <a:solidFill>
                  <a:srgbClr val="000000"/>
                </a:solidFill>
                <a:latin typeface="Symbol" charset="2"/>
                <a:ea typeface="DejaVu Sans" charset="0"/>
                <a:cs typeface="DejaVu Sans" charset="0"/>
              </a:rPr>
              <a:t></a:t>
            </a:r>
            <a:r>
              <a:rPr lang="en-GB" i="1" dirty="0">
                <a:solidFill>
                  <a:srgbClr val="000000"/>
                </a:solidFill>
                <a:ea typeface="msmincho" charset="0"/>
                <a:cs typeface="msmincho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Symbol" charset="2"/>
                <a:ea typeface="DejaVu Sans" charset="0"/>
                <a:cs typeface="DejaVu Sans" charset="0"/>
              </a:rPr>
              <a:t></a:t>
            </a:r>
            <a:r>
              <a:rPr lang="en-GB" i="1" baseline="33000" dirty="0" smtClean="0">
                <a:solidFill>
                  <a:srgbClr val="000000"/>
                </a:solidFill>
                <a:latin typeface="Symbol" charset="2"/>
                <a:ea typeface="DejaVu Sans" charset="0"/>
                <a:cs typeface="DejaVu Sans" charset="0"/>
              </a:rPr>
              <a:t> </a:t>
            </a:r>
            <a:r>
              <a:rPr lang="en-GB" i="1" dirty="0" smtClean="0">
                <a:solidFill>
                  <a:srgbClr val="000000"/>
                </a:solidFill>
                <a:latin typeface="Symbol" charset="2"/>
                <a:ea typeface="DejaVu Sans" charset="0"/>
                <a:cs typeface="DejaVu Sans" charset="0"/>
              </a:rPr>
              <a:t> </a:t>
            </a:r>
            <a:r>
              <a:rPr lang="en-GB" i="1" dirty="0" smtClean="0">
                <a:solidFill>
                  <a:srgbClr val="99284C"/>
                </a:solidFill>
                <a:latin typeface="Arial" charset="0"/>
              </a:rPr>
              <a:t>cross sections </a:t>
            </a:r>
            <a:endParaRPr lang="en-GB" i="1" dirty="0">
              <a:solidFill>
                <a:srgbClr val="99284C"/>
              </a:solidFill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48" y="4465908"/>
            <a:ext cx="6222550" cy="21775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47" y="2481508"/>
            <a:ext cx="6222550" cy="21775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47" y="665714"/>
            <a:ext cx="6222550" cy="20744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07360" y="981097"/>
            <a:ext cx="2566080" cy="545421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endParaRPr lang="en-US" sz="1500" dirty="0"/>
          </a:p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endParaRPr lang="en-US" sz="1500" dirty="0"/>
          </a:p>
        </p:txBody>
      </p:sp>
      <p:sp>
        <p:nvSpPr>
          <p:cNvPr id="8" name="Rectangle 7"/>
          <p:cNvSpPr/>
          <p:nvPr/>
        </p:nvSpPr>
        <p:spPr>
          <a:xfrm>
            <a:off x="7083165" y="699398"/>
            <a:ext cx="1770792" cy="2484413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82945" tIns="41473" rIns="82945" bIns="41473">
            <a:spAutoFit/>
          </a:bodyPr>
          <a:lstStyle/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GB" sz="12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msmincho" charset="0"/>
                <a:cs typeface="msmincho" charset="0"/>
              </a:rPr>
              <a:t>Blue </a:t>
            </a:r>
            <a:r>
              <a:rPr lang="en-GB" sz="1200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msmincho" charset="0"/>
                <a:cs typeface="msmincho" charset="0"/>
              </a:rPr>
              <a:t>dots: </a:t>
            </a:r>
            <a:r>
              <a:rPr lang="en-GB" sz="1200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experimental data within the CLAS acceptance</a:t>
            </a:r>
            <a:endParaRPr lang="en-US" sz="1200" dirty="0">
              <a:solidFill>
                <a:srgbClr val="0070C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cs typeface="Arial" pitchFamily="34" charset="0"/>
            </a:endParaRPr>
          </a:p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GB" sz="12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msmincho" charset="0"/>
                <a:cs typeface="Arial" pitchFamily="34" charset="0"/>
              </a:rPr>
              <a:t>Black dots:  </a:t>
            </a:r>
            <a:r>
              <a:rPr lang="en-GB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accounting for the contributions from inefficient areas employing  phase space approximation</a:t>
            </a: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cs typeface="Arial" pitchFamily="34" charset="0"/>
            </a:endParaRPr>
          </a:p>
          <a:p>
            <a:r>
              <a:rPr lang="en-GB" sz="1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msmincho" charset="0"/>
                <a:cs typeface="Arial" pitchFamily="34" charset="0"/>
              </a:rPr>
              <a:t>Red dots:  </a:t>
            </a:r>
            <a:r>
              <a:rPr lang="en-GB" sz="1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extrapolating </a:t>
            </a:r>
            <a:r>
              <a:rPr lang="en-GB" sz="1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cross sections </a:t>
            </a:r>
            <a:r>
              <a:rPr lang="en-GB" sz="1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into </a:t>
            </a:r>
            <a:r>
              <a:rPr lang="en-GB" sz="1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inefficient areas</a:t>
            </a:r>
            <a:r>
              <a:rPr lang="en-US" sz="1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GB" sz="1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within </a:t>
            </a:r>
            <a:r>
              <a:rPr lang="en-GB" sz="1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the framework </a:t>
            </a:r>
            <a:r>
              <a:rPr lang="en-GB" sz="1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of</a:t>
            </a:r>
            <a:r>
              <a:rPr lang="en-US" sz="1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GB" sz="1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the </a:t>
            </a:r>
            <a:r>
              <a:rPr lang="en-GB" sz="1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JM model</a:t>
            </a:r>
            <a:endParaRPr lang="en-US" sz="12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3165" y="4284551"/>
            <a:ext cx="1894712" cy="1468751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endParaRPr lang="en-GB" sz="15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a typeface="msmincho" charset="0"/>
              <a:cs typeface="msmincho" charset="0"/>
            </a:endParaRPr>
          </a:p>
          <a:p>
            <a:pPr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GB" sz="15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msmincho" charset="0"/>
                <a:cs typeface="msmincho" charset="0"/>
              </a:rPr>
              <a:t>Two approaches for   cross section extrapolation provided close results</a:t>
            </a:r>
          </a:p>
        </p:txBody>
      </p:sp>
    </p:spTree>
    <p:extLst>
      <p:ext uri="{BB962C8B-B14F-4D97-AF65-F5344CB8AC3E}">
        <p14:creationId xmlns:p14="http://schemas.microsoft.com/office/powerpoint/2010/main" val="6366232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5410200" cy="43195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64"/>
          <a:stretch>
            <a:fillRect/>
          </a:stretch>
        </p:blipFill>
        <p:spPr bwMode="auto">
          <a:xfrm>
            <a:off x="3673476" y="2133602"/>
            <a:ext cx="4925182" cy="4114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6781800" y="1825625"/>
            <a:ext cx="223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34342"/>
                </a:solidFill>
                <a:latin typeface="Berlin Sans FB Demi" charset="0"/>
                <a:cs typeface="Arial" charset="0"/>
              </a:rPr>
              <a:t>recoil polarization </a:t>
            </a:r>
            <a:r>
              <a:rPr lang="en-US" i="1" dirty="0">
                <a:solidFill>
                  <a:srgbClr val="434342"/>
                </a:solidFill>
                <a:latin typeface="Berlin Sans FB Demi" charset="0"/>
                <a:cs typeface="Arial" charset="0"/>
              </a:rPr>
              <a:t>P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136525" y="4638676"/>
            <a:ext cx="2085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34342"/>
                </a:solidFill>
                <a:latin typeface="Berlin Sans FB Demi" charset="0"/>
                <a:cs typeface="Arial" charset="0"/>
              </a:rPr>
              <a:t>excitation function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5470525" y="719138"/>
            <a:ext cx="3143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34342"/>
                </a:solidFill>
                <a:latin typeface="Berlin Sans FB Demi" charset="0"/>
                <a:cs typeface="Arial" charset="0"/>
              </a:rPr>
              <a:t>g11: W=1.7 – 2.8 </a:t>
            </a:r>
            <a:r>
              <a:rPr lang="en-US" dirty="0" err="1">
                <a:solidFill>
                  <a:srgbClr val="434342"/>
                </a:solidFill>
                <a:latin typeface="Berlin Sans FB Demi" charset="0"/>
                <a:cs typeface="Arial" charset="0"/>
              </a:rPr>
              <a:t>GeV</a:t>
            </a:r>
            <a:endParaRPr lang="en-US" dirty="0">
              <a:solidFill>
                <a:srgbClr val="434342"/>
              </a:solidFill>
              <a:latin typeface="Berlin Sans FB Demi" charset="0"/>
              <a:cs typeface="Arial" charset="0"/>
            </a:endParaRPr>
          </a:p>
          <a:p>
            <a:r>
              <a:rPr lang="en-US" dirty="0">
                <a:solidFill>
                  <a:srgbClr val="434342"/>
                </a:solidFill>
                <a:latin typeface="Berlin Sans FB Demi" charset="0"/>
                <a:cs typeface="Arial" charset="0"/>
              </a:rPr>
              <a:t>(</a:t>
            </a:r>
            <a:r>
              <a:rPr lang="en-US" dirty="0" err="1">
                <a:solidFill>
                  <a:srgbClr val="434342"/>
                </a:solidFill>
                <a:latin typeface="Berlin Sans FB Demi" charset="0"/>
                <a:cs typeface="Arial" charset="0"/>
              </a:rPr>
              <a:t>unpolarized</a:t>
            </a:r>
            <a:r>
              <a:rPr lang="en-US" dirty="0">
                <a:solidFill>
                  <a:srgbClr val="434342"/>
                </a:solidFill>
                <a:latin typeface="Berlin Sans FB Demi" charset="0"/>
                <a:cs typeface="Arial" charset="0"/>
              </a:rPr>
              <a:t> beam &amp; target)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5010345" y="6322258"/>
            <a:ext cx="39466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 smtClean="0">
                <a:solidFill>
                  <a:srgbClr val="434342"/>
                </a:solidFill>
                <a:latin typeface="Berlin Sans FB Demi" charset="0"/>
              </a:rPr>
              <a:t>M.E. McCracken et al., PRC </a:t>
            </a:r>
            <a:r>
              <a:rPr lang="en-US" sz="1400" dirty="0">
                <a:solidFill>
                  <a:srgbClr val="434342"/>
                </a:solidFill>
                <a:latin typeface="Berlin Sans FB Demi" charset="0"/>
              </a:rPr>
              <a:t>81, 025201 (2010)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γ</a:t>
            </a:r>
            <a:r>
              <a:rPr lang="en-US" dirty="0" err="1"/>
              <a:t>p→K</a:t>
            </a:r>
            <a:r>
              <a:rPr lang="en-US" baseline="30000" dirty="0"/>
              <a:t>+</a:t>
            </a:r>
            <a:r>
              <a:rPr lang="el-GR" dirty="0" smtClean="0"/>
              <a:t>Λ</a:t>
            </a:r>
            <a:r>
              <a:rPr lang="en-US" dirty="0" smtClean="0"/>
              <a:t>: cross section and 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775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γ</a:t>
            </a:r>
            <a:r>
              <a:rPr lang="en-US" dirty="0" err="1" smtClean="0"/>
              <a:t>p→K</a:t>
            </a:r>
            <a:r>
              <a:rPr lang="en-US" baseline="30000" dirty="0" smtClean="0"/>
              <a:t>+</a:t>
            </a:r>
            <a:r>
              <a:rPr lang="el-GR" dirty="0" smtClean="0"/>
              <a:t>Λ</a:t>
            </a:r>
            <a:r>
              <a:rPr lang="en-US" dirty="0" smtClean="0"/>
              <a:t>: </a:t>
            </a:r>
            <a:r>
              <a:rPr lang="en-US" dirty="0" err="1" smtClean="0"/>
              <a:t>Cx/Cz</a:t>
            </a:r>
            <a:endParaRPr lang="en-US" dirty="0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0" y="1054954"/>
            <a:ext cx="6332120" cy="474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5176242" y="5853739"/>
            <a:ext cx="3238070" cy="25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31" rIns="82058" bIns="41031">
            <a:spAutoFit/>
          </a:bodyPr>
          <a:lstStyle/>
          <a:p>
            <a:r>
              <a:rPr lang="en-US" sz="1100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Maiandra GD" charset="0"/>
                <a:cs typeface="Lucida Sans Unicode" charset="0"/>
              </a:rPr>
              <a:t>Bradford et al</a:t>
            </a:r>
            <a:r>
              <a:rPr lang="en-US" sz="1100" dirty="0"/>
              <a:t>. PRC 75, 035205 (2007), </a:t>
            </a:r>
            <a:endParaRPr lang="en-US" sz="1100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Maiandra GD" charset="0"/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1594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154110"/>
            <a:ext cx="8229600" cy="875359"/>
          </a:xfrm>
        </p:spPr>
        <p:txBody>
          <a:bodyPr>
            <a:normAutofit fontScale="90000"/>
          </a:bodyPr>
          <a:lstStyle/>
          <a:p>
            <a:r>
              <a:rPr lang="en-GB" dirty="0">
                <a:cs typeface="Arial" charset="0"/>
              </a:rPr>
              <a:t>Comparison with other measurements</a:t>
            </a:r>
          </a:p>
        </p:txBody>
      </p:sp>
      <p:sp>
        <p:nvSpPr>
          <p:cNvPr id="13315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406AFB1-41F3-7149-96C5-5995B9B31B21}" type="slidenum">
              <a:rPr lang="en-US" sz="1000"/>
              <a:pPr eaLnBrk="1" hangingPunct="1"/>
              <a:t>53</a:t>
            </a:fld>
            <a:endParaRPr lang="en-US" sz="100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1722438"/>
          <a:ext cx="6645520" cy="3611880"/>
        </p:xfrm>
        <a:graphic>
          <a:graphicData uri="http://schemas.openxmlformats.org/drawingml/2006/table">
            <a:tbl>
              <a:tblPr/>
              <a:tblGrid>
                <a:gridCol w="1362808"/>
                <a:gridCol w="1261697"/>
                <a:gridCol w="1362808"/>
                <a:gridCol w="531934"/>
                <a:gridCol w="531935"/>
                <a:gridCol w="530469"/>
                <a:gridCol w="531934"/>
                <a:gridCol w="53193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Experiment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D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Final State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D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W range (Gev)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D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ymbol" charset="0"/>
                          <a:ea typeface="ＭＳ Ｐゴシック" charset="0"/>
                          <a:cs typeface="Arial" charset="0"/>
                        </a:rPr>
                        <a:t>S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D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D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D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Ox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D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Oz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D4F"/>
                    </a:solidFill>
                  </a:tcPr>
                </a:tc>
              </a:tr>
              <a:tr h="3714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CLAS g11</a:t>
                      </a:r>
                    </a:p>
                  </a:txBody>
                  <a:tcPr marL="84398" marR="843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1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K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ＭＳ Ｐゴシック" charset="0"/>
                          <a:cs typeface="Arial" charset="0"/>
                        </a:rPr>
                        <a:t>L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1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1.62 – 2.84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1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3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Y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3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3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3900"/>
                    </a:solidFill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K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ＭＳ Ｐゴシック" charset="0"/>
                          <a:cs typeface="Arial" charset="0"/>
                        </a:rPr>
                        <a:t>S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1.69 – 2.84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3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Y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3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3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3900"/>
                    </a:solidFill>
                  </a:tcPr>
                </a:tc>
              </a:tr>
              <a:tr h="3714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LEPS</a:t>
                      </a:r>
                    </a:p>
                  </a:txBody>
                  <a:tcPr marL="84398" marR="843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1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K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ＭＳ Ｐゴシック" charset="0"/>
                          <a:cs typeface="Arial" charset="0"/>
                        </a:rPr>
                        <a:t>L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1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1.94 – 2.30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1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Y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3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3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3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3900"/>
                    </a:solidFill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K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ＭＳ Ｐゴシック" charset="0"/>
                          <a:cs typeface="Arial" charset="0"/>
                        </a:rPr>
                        <a:t>S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1.94 – 2.30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Y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3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3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3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3900"/>
                    </a:solidFill>
                  </a:tcPr>
                </a:tc>
              </a:tr>
              <a:tr h="3714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GRAAL</a:t>
                      </a:r>
                    </a:p>
                  </a:txBody>
                  <a:tcPr marL="84398" marR="843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1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K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ＭＳ Ｐゴシック" charset="0"/>
                          <a:cs typeface="Arial" charset="0"/>
                        </a:rPr>
                        <a:t>L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1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1.64 – 1.92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1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Y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Y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Y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Y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Y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K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ＭＳ Ｐゴシック" charset="0"/>
                          <a:cs typeface="Arial" charset="0"/>
                        </a:rPr>
                        <a:t>S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1.74 – 1.92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Y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Y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3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3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3900"/>
                    </a:solidFill>
                  </a:tcPr>
                </a:tc>
              </a:tr>
              <a:tr h="3714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CLAS g8</a:t>
                      </a:r>
                    </a:p>
                  </a:txBody>
                  <a:tcPr marL="84398" marR="843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1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K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ＭＳ Ｐゴシック" charset="0"/>
                          <a:cs typeface="Arial" charset="0"/>
                        </a:rPr>
                        <a:t>L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1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1.71 – 2.19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1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Y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Y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Y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Y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Y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K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ＭＳ Ｐゴシック" charset="0"/>
                          <a:cs typeface="Arial" charset="0"/>
                        </a:rPr>
                        <a:t>S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1.75 – 2.19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Y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Y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Y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Y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Y</a:t>
                      </a:r>
                    </a:p>
                  </a:txBody>
                  <a:tcPr marL="84398" marR="843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4418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39" name="Slide Number Placeholder 2"/>
          <p:cNvSpPr>
            <a:spLocks noGrp="1"/>
          </p:cNvSpPr>
          <p:nvPr>
            <p:ph type="sldNum" sz="quarter" idx="1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53A8920-6529-E341-8F3B-30EB9C43143A}" type="slidenum">
              <a:rPr lang="en-US" sz="1000"/>
              <a:pPr eaLnBrk="1" hangingPunct="1"/>
              <a:t>54</a:t>
            </a:fld>
            <a:endParaRPr lang="en-US" sz="1000"/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cs typeface="Arial" charset="0"/>
              </a:rPr>
              <a:t>Comparison with other measurements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451366" y="1371642"/>
            <a:ext cx="8025195" cy="4353402"/>
            <a:chOff x="451338" y="1371601"/>
            <a:chExt cx="8916867" cy="4837113"/>
          </a:xfrm>
        </p:grpSpPr>
        <p:pic>
          <p:nvPicPr>
            <p:cNvPr id="14340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38" y="1371601"/>
              <a:ext cx="4654062" cy="4837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1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5608" y="1371601"/>
              <a:ext cx="4652597" cy="4837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2" name="TextBox 5"/>
            <p:cNvSpPr txBox="1">
              <a:spLocks noChangeArrowheads="1"/>
            </p:cNvSpPr>
            <p:nvPr/>
          </p:nvSpPr>
          <p:spPr bwMode="auto">
            <a:xfrm>
              <a:off x="3175489" y="2001839"/>
              <a:ext cx="64376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dirty="0">
                  <a:solidFill>
                    <a:srgbClr val="000000"/>
                  </a:solidFill>
                </a:rPr>
                <a:t>LEPS</a:t>
              </a:r>
            </a:p>
          </p:txBody>
        </p:sp>
        <p:sp>
          <p:nvSpPr>
            <p:cNvPr id="14343" name="TextBox 6"/>
            <p:cNvSpPr txBox="1">
              <a:spLocks noChangeArrowheads="1"/>
            </p:cNvSpPr>
            <p:nvPr/>
          </p:nvSpPr>
          <p:spPr bwMode="auto">
            <a:xfrm>
              <a:off x="7350370" y="2001839"/>
              <a:ext cx="64376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dirty="0">
                  <a:solidFill>
                    <a:srgbClr val="000000"/>
                  </a:solidFill>
                </a:rPr>
                <a:t>LEPS</a:t>
              </a:r>
            </a:p>
          </p:txBody>
        </p:sp>
        <p:sp>
          <p:nvSpPr>
            <p:cNvPr id="14344" name="TextBox 7"/>
            <p:cNvSpPr txBox="1">
              <a:spLocks noChangeArrowheads="1"/>
            </p:cNvSpPr>
            <p:nvPr/>
          </p:nvSpPr>
          <p:spPr bwMode="auto">
            <a:xfrm>
              <a:off x="1052146" y="2679701"/>
              <a:ext cx="9032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dirty="0">
                  <a:solidFill>
                    <a:srgbClr val="000000"/>
                  </a:solidFill>
                </a:rPr>
                <a:t>CLAS g8</a:t>
              </a:r>
            </a:p>
          </p:txBody>
        </p:sp>
        <p:sp>
          <p:nvSpPr>
            <p:cNvPr id="14345" name="TextBox 8"/>
            <p:cNvSpPr txBox="1">
              <a:spLocks noChangeArrowheads="1"/>
            </p:cNvSpPr>
            <p:nvPr/>
          </p:nvSpPr>
          <p:spPr bwMode="auto">
            <a:xfrm>
              <a:off x="6263054" y="2679701"/>
              <a:ext cx="9032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dirty="0">
                  <a:solidFill>
                    <a:srgbClr val="000000"/>
                  </a:solidFill>
                </a:rPr>
                <a:t>CLAS g8</a:t>
              </a:r>
            </a:p>
          </p:txBody>
        </p:sp>
        <p:sp>
          <p:nvSpPr>
            <p:cNvPr id="14346" name="TextBox 9"/>
            <p:cNvSpPr txBox="1">
              <a:spLocks noChangeArrowheads="1"/>
            </p:cNvSpPr>
            <p:nvPr/>
          </p:nvSpPr>
          <p:spPr bwMode="auto">
            <a:xfrm>
              <a:off x="1639766" y="5302251"/>
              <a:ext cx="80021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dirty="0">
                  <a:solidFill>
                    <a:srgbClr val="000000"/>
                  </a:solidFill>
                </a:rPr>
                <a:t>GRAAL</a:t>
              </a:r>
            </a:p>
          </p:txBody>
        </p:sp>
        <p:sp>
          <p:nvSpPr>
            <p:cNvPr id="14347" name="TextBox 10"/>
            <p:cNvSpPr txBox="1">
              <a:spLocks noChangeArrowheads="1"/>
            </p:cNvSpPr>
            <p:nvPr/>
          </p:nvSpPr>
          <p:spPr bwMode="auto">
            <a:xfrm>
              <a:off x="5695951" y="4832351"/>
              <a:ext cx="80021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dirty="0">
                  <a:solidFill>
                    <a:srgbClr val="000000"/>
                  </a:solidFill>
                </a:rPr>
                <a:t>GRAAL</a:t>
              </a: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9451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363" name="Slide Number Placeholder 2"/>
          <p:cNvSpPr>
            <a:spLocks noGrp="1"/>
          </p:cNvSpPr>
          <p:nvPr>
            <p:ph type="sldNum" sz="quarter" idx="1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A75176A-4B38-A249-8DF5-FE2319BFDDC5}" type="slidenum">
              <a:rPr lang="en-US" sz="1000"/>
              <a:pPr eaLnBrk="1" hangingPunct="1"/>
              <a:t>55</a:t>
            </a:fld>
            <a:endParaRPr lang="en-US" sz="1000"/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cs typeface="Arial" charset="0"/>
              </a:rPr>
              <a:t>Beam Asymmetry Comparison</a:t>
            </a:r>
          </a:p>
        </p:txBody>
      </p:sp>
      <p:pic>
        <p:nvPicPr>
          <p:cNvPr id="1536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43" y="1008064"/>
            <a:ext cx="864137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3812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B97CE9D-AD34-9843-8A18-584CD42B9447}" type="slidenum">
              <a:rPr lang="en-US" sz="1000"/>
              <a:pPr eaLnBrk="1" hangingPunct="1"/>
              <a:t>56</a:t>
            </a:fld>
            <a:endParaRPr lang="en-US" sz="1000"/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cs typeface="Arial" charset="0"/>
              </a:rPr>
              <a:t>Beam Asymmetry Comparison</a:t>
            </a:r>
          </a:p>
        </p:txBody>
      </p:sp>
      <p:pic>
        <p:nvPicPr>
          <p:cNvPr id="1638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43" y="1008064"/>
            <a:ext cx="864137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3822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rial" charset="0"/>
                <a:cs typeface="Arial" charset="0"/>
              </a:rPr>
              <a:t>Beam Asymmetry Comparison</a:t>
            </a:r>
          </a:p>
        </p:txBody>
      </p:sp>
      <p:sp>
        <p:nvSpPr>
          <p:cNvPr id="17411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6FE97D8-86F1-F648-87D4-79713DFC3927}" type="slidenum">
              <a:rPr lang="en-US" sz="1000"/>
              <a:pPr eaLnBrk="1" hangingPunct="1"/>
              <a:t>57</a:t>
            </a:fld>
            <a:endParaRPr lang="en-US" sz="1000"/>
          </a:p>
        </p:txBody>
      </p:sp>
      <p:pic>
        <p:nvPicPr>
          <p:cNvPr id="1741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7" y="771525"/>
            <a:ext cx="7976089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4615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rial" charset="0"/>
                <a:cs typeface="Arial" charset="0"/>
              </a:rPr>
              <a:t>Beam-Recoil Comparison</a:t>
            </a:r>
          </a:p>
        </p:txBody>
      </p:sp>
      <p:sp>
        <p:nvSpPr>
          <p:cNvPr id="18435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849ADB0-793E-3D41-86D4-22B70903297C}" type="slidenum">
              <a:rPr lang="en-US" sz="1000"/>
              <a:pPr eaLnBrk="1" hangingPunct="1"/>
              <a:t>58</a:t>
            </a:fld>
            <a:endParaRPr lang="en-US" sz="1000"/>
          </a:p>
        </p:txBody>
      </p:sp>
      <p:pic>
        <p:nvPicPr>
          <p:cNvPr id="1843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31" y="863600"/>
            <a:ext cx="7976089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112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rial" charset="0"/>
                <a:cs typeface="Arial" charset="0"/>
              </a:rPr>
              <a:t>Beam Asymmetry Comparison</a:t>
            </a:r>
          </a:p>
        </p:txBody>
      </p:sp>
      <p:sp>
        <p:nvSpPr>
          <p:cNvPr id="1945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242CEDC-F008-7D45-96FB-B2BA5C519A09}" type="slidenum">
              <a:rPr lang="en-US" sz="1000"/>
              <a:pPr eaLnBrk="1" hangingPunct="1"/>
              <a:t>59</a:t>
            </a:fld>
            <a:endParaRPr lang="en-US" sz="1000"/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31" y="1225551"/>
            <a:ext cx="8641374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5437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2211"/>
            <a:ext cx="9142557" cy="685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9691" y="2178950"/>
            <a:ext cx="3111379" cy="31107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br">
              <a:srgbClr val="000000">
                <a:alpha val="40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961" y="197264"/>
            <a:ext cx="8543467" cy="1118794"/>
          </a:xfrm>
        </p:spPr>
        <p:txBody>
          <a:bodyPr>
            <a:normAutofit fontScale="90000"/>
          </a:bodyPr>
          <a:lstStyle/>
          <a:p>
            <a:pPr algn="ctr" defTabSz="414455">
              <a:defRPr/>
            </a:pPr>
            <a:r>
              <a:rPr lang="en-GB" sz="4000" dirty="0" smtClean="0">
                <a:solidFill>
                  <a:schemeClr val="tx1"/>
                </a:solidFill>
              </a:rPr>
              <a:t>CEBAF Large Acceptance Spectrometer 1997-2012</a:t>
            </a:r>
            <a:endParaRPr lang="en-US" sz="4000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251758" y="1451676"/>
            <a:ext cx="2474699" cy="1516480"/>
            <a:chOff x="869" y="1008"/>
            <a:chExt cx="1718" cy="1053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869" y="1008"/>
              <a:ext cx="1579" cy="4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14686"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</a:tabLst>
                <a:defRPr/>
              </a:pPr>
              <a:r>
                <a:rPr lang="en-GB" sz="1300" b="1" dirty="0">
                  <a:solidFill>
                    <a:srgbClr val="FFFFFF"/>
                  </a:solidFill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  <a:latin typeface="Tahoma" pitchFamily="16" charset="0"/>
                </a:rPr>
                <a:t>Torus magnet</a:t>
              </a:r>
            </a:p>
            <a:p>
              <a:pPr defTabSz="414686">
                <a:lnSpc>
                  <a:spcPct val="50000"/>
                </a:lnSpc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</a:tabLst>
                <a:defRPr/>
              </a:pPr>
              <a:r>
                <a:rPr lang="en-GB" sz="1300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16" charset="0"/>
                </a:rPr>
                <a:t>6 superconducting coils</a:t>
              </a:r>
            </a:p>
          </p:txBody>
        </p:sp>
        <p:sp>
          <p:nvSpPr>
            <p:cNvPr id="10266" name="Line 7"/>
            <p:cNvSpPr>
              <a:spLocks noChangeShapeType="1"/>
            </p:cNvSpPr>
            <p:nvPr/>
          </p:nvSpPr>
          <p:spPr bwMode="auto">
            <a:xfrm>
              <a:off x="1670" y="1319"/>
              <a:ext cx="917" cy="744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2981739" y="3912890"/>
            <a:ext cx="2782956" cy="2358968"/>
            <a:chOff x="2016" y="2713"/>
            <a:chExt cx="1932" cy="1638"/>
          </a:xfrm>
        </p:grpSpPr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016" y="4014"/>
              <a:ext cx="1932" cy="3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14686"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  <a:tab pos="2626337" algn="l"/>
                </a:tabLst>
                <a:defRPr/>
              </a:pPr>
              <a:r>
                <a:rPr lang="en-GB" sz="13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16" charset="0"/>
                </a:rPr>
                <a:t>Gas Cherenkov counters</a:t>
              </a:r>
            </a:p>
            <a:p>
              <a:pPr defTabSz="414686">
                <a:lnSpc>
                  <a:spcPct val="50000"/>
                </a:lnSpc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  <a:tab pos="2626337" algn="l"/>
                </a:tabLst>
                <a:defRPr/>
              </a:pPr>
              <a:r>
                <a:rPr lang="en-GB" sz="1300" dirty="0">
                  <a:solidFill>
                    <a:schemeClr val="accent2"/>
                  </a:solidFill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  <a:latin typeface="Tahoma" pitchFamily="16" charset="0"/>
                </a:rPr>
                <a:t>e/</a:t>
              </a:r>
              <a:r>
                <a:rPr lang="en-GB" sz="1300" dirty="0">
                  <a:solidFill>
                    <a:schemeClr val="accent2"/>
                  </a:solidFill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  <a:latin typeface="Symbol" charset="2"/>
                </a:rPr>
                <a:t></a:t>
              </a:r>
              <a:r>
                <a:rPr lang="en-GB" sz="1300" dirty="0">
                  <a:solidFill>
                    <a:schemeClr val="accent2"/>
                  </a:solidFill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  <a:latin typeface="Tahoma" pitchFamily="16" charset="0"/>
                </a:rPr>
                <a:t> separation, 256 PMTs</a:t>
              </a:r>
            </a:p>
          </p:txBody>
        </p:sp>
        <p:sp>
          <p:nvSpPr>
            <p:cNvPr id="10264" name="Line 10"/>
            <p:cNvSpPr>
              <a:spLocks noChangeShapeType="1"/>
            </p:cNvSpPr>
            <p:nvPr/>
          </p:nvSpPr>
          <p:spPr bwMode="auto">
            <a:xfrm flipV="1">
              <a:off x="2931" y="2713"/>
              <a:ext cx="154" cy="1352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139724" y="4493275"/>
            <a:ext cx="3249664" cy="1260133"/>
            <a:chOff x="97" y="3120"/>
            <a:chExt cx="2256" cy="875"/>
          </a:xfrm>
        </p:grpSpPr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97" y="3592"/>
              <a:ext cx="2256" cy="4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14686"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  <a:tab pos="2626337" algn="l"/>
                  <a:tab pos="3282919" algn="l"/>
                </a:tabLst>
                <a:defRPr/>
              </a:pPr>
              <a:r>
                <a:rPr lang="en-GB" sz="13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16" charset="0"/>
                </a:rPr>
                <a:t>Time-of-flight counters</a:t>
              </a:r>
            </a:p>
            <a:p>
              <a:pPr defTabSz="414686">
                <a:lnSpc>
                  <a:spcPct val="50000"/>
                </a:lnSpc>
                <a:spcBef>
                  <a:spcPts val="806"/>
                </a:spcBef>
                <a:spcAft>
                  <a:spcPts val="261"/>
                </a:spcAft>
                <a:tabLst>
                  <a:tab pos="656582" algn="l"/>
                  <a:tab pos="1313169" algn="l"/>
                  <a:tab pos="1969752" algn="l"/>
                  <a:tab pos="2626337" algn="l"/>
                  <a:tab pos="3282919" algn="l"/>
                </a:tabLst>
                <a:defRPr/>
              </a:pPr>
              <a:r>
                <a:rPr lang="en-GB" sz="1300" dirty="0">
                  <a:solidFill>
                    <a:schemeClr val="accent2"/>
                  </a:solidFill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  <a:latin typeface="Tahoma" pitchFamily="16" charset="0"/>
                </a:rPr>
                <a:t>plastic </a:t>
              </a:r>
              <a:r>
                <a:rPr lang="en-GB" sz="1300" dirty="0" err="1">
                  <a:solidFill>
                    <a:schemeClr val="accent2"/>
                  </a:solidFill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  <a:latin typeface="Tahoma" pitchFamily="16" charset="0"/>
                </a:rPr>
                <a:t>scintillators</a:t>
              </a:r>
              <a:r>
                <a:rPr lang="en-GB" sz="1300" dirty="0">
                  <a:solidFill>
                    <a:schemeClr val="accent2"/>
                  </a:solidFill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  <a:latin typeface="Tahoma" pitchFamily="16" charset="0"/>
                </a:rPr>
                <a:t>, 684 photomultipliers</a:t>
              </a:r>
            </a:p>
          </p:txBody>
        </p:sp>
        <p:sp>
          <p:nvSpPr>
            <p:cNvPr id="10262" name="Line 13"/>
            <p:cNvSpPr>
              <a:spLocks noChangeShapeType="1"/>
            </p:cNvSpPr>
            <p:nvPr/>
          </p:nvSpPr>
          <p:spPr bwMode="auto">
            <a:xfrm flipV="1">
              <a:off x="1261" y="3120"/>
              <a:ext cx="708" cy="472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139727" y="2937909"/>
            <a:ext cx="3455648" cy="2117022"/>
            <a:chOff x="97" y="2040"/>
            <a:chExt cx="2399" cy="1470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" y="2406"/>
              <a:ext cx="779" cy="11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257" name="Line 16"/>
            <p:cNvSpPr>
              <a:spLocks noChangeShapeType="1"/>
            </p:cNvSpPr>
            <p:nvPr/>
          </p:nvSpPr>
          <p:spPr bwMode="auto">
            <a:xfrm>
              <a:off x="1261" y="2191"/>
              <a:ext cx="1235" cy="354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97" y="2040"/>
              <a:ext cx="1680" cy="4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14686"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</a:tabLst>
                <a:defRPr/>
              </a:pPr>
              <a:r>
                <a:rPr lang="en-GB" sz="13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16" charset="0"/>
                </a:rPr>
                <a:t>Drift chambers</a:t>
              </a:r>
            </a:p>
            <a:p>
              <a:pPr defTabSz="414686">
                <a:lnSpc>
                  <a:spcPct val="50000"/>
                </a:lnSpc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</a:tabLst>
                <a:defRPr/>
              </a:pPr>
              <a:r>
                <a:rPr lang="en-GB" sz="1300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16" charset="0"/>
                </a:rPr>
                <a:t>35,000 cells</a:t>
              </a:r>
            </a:p>
          </p:txBody>
        </p:sp>
        <p:sp>
          <p:nvSpPr>
            <p:cNvPr id="10259" name="Line 18"/>
            <p:cNvSpPr>
              <a:spLocks noChangeShapeType="1"/>
            </p:cNvSpPr>
            <p:nvPr/>
          </p:nvSpPr>
          <p:spPr bwMode="auto">
            <a:xfrm>
              <a:off x="1261" y="2191"/>
              <a:ext cx="995" cy="354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0" name="Line 19"/>
            <p:cNvSpPr>
              <a:spLocks noChangeShapeType="1"/>
            </p:cNvSpPr>
            <p:nvPr/>
          </p:nvSpPr>
          <p:spPr bwMode="auto">
            <a:xfrm>
              <a:off x="1261" y="2191"/>
              <a:ext cx="707" cy="354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20"/>
          <p:cNvGrpSpPr>
            <a:grpSpLocks/>
          </p:cNvGrpSpPr>
          <p:nvPr/>
        </p:nvGrpSpPr>
        <p:grpSpPr bwMode="auto">
          <a:xfrm>
            <a:off x="139727" y="2366171"/>
            <a:ext cx="3593932" cy="1229889"/>
            <a:chOff x="97" y="1643"/>
            <a:chExt cx="2495" cy="854"/>
          </a:xfrm>
        </p:grpSpPr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97" y="1643"/>
              <a:ext cx="1871" cy="4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14686"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  <a:tab pos="2626337" algn="l"/>
                </a:tabLst>
                <a:defRPr/>
              </a:pPr>
              <a:r>
                <a:rPr lang="en-GB" sz="13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16" charset="0"/>
                </a:rPr>
                <a:t> target +</a:t>
              </a:r>
              <a:r>
                <a:rPr lang="en-GB" sz="1300" b="1" dirty="0">
                  <a:effectLst>
                    <a:outerShdw blurRad="50800" dist="38100" dir="2700000" algn="br" rotWithShape="0">
                      <a:srgbClr val="000000">
                        <a:alpha val="43000"/>
                      </a:srgbClr>
                    </a:outerShdw>
                  </a:effectLst>
                  <a:latin typeface="Tahoma" pitchFamily="16" charset="0"/>
                </a:rPr>
                <a:t> start counter</a:t>
              </a:r>
            </a:p>
          </p:txBody>
        </p:sp>
        <p:sp>
          <p:nvSpPr>
            <p:cNvPr id="10255" name="Line 22"/>
            <p:cNvSpPr>
              <a:spLocks noChangeShapeType="1"/>
            </p:cNvSpPr>
            <p:nvPr/>
          </p:nvSpPr>
          <p:spPr bwMode="auto">
            <a:xfrm>
              <a:off x="1680" y="1969"/>
              <a:ext cx="912" cy="528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23"/>
          <p:cNvGrpSpPr>
            <a:grpSpLocks/>
          </p:cNvGrpSpPr>
          <p:nvPr/>
        </p:nvGrpSpPr>
        <p:grpSpPr bwMode="auto">
          <a:xfrm>
            <a:off x="4978210" y="1464636"/>
            <a:ext cx="3524791" cy="2337365"/>
            <a:chOff x="3456" y="1017"/>
            <a:chExt cx="2447" cy="1623"/>
          </a:xfrm>
        </p:grpSpPr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3559" y="1017"/>
              <a:ext cx="2345" cy="4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14686"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  <a:tab pos="2626337" algn="l"/>
                  <a:tab pos="3282919" algn="l"/>
                </a:tabLst>
                <a:defRPr/>
              </a:pPr>
              <a:r>
                <a:rPr lang="en-GB" sz="13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16" charset="0"/>
                </a:rPr>
                <a:t>Electromagnetic calorimeters</a:t>
              </a:r>
            </a:p>
            <a:p>
              <a:pPr defTabSz="414686">
                <a:lnSpc>
                  <a:spcPct val="50000"/>
                </a:lnSpc>
                <a:spcBef>
                  <a:spcPts val="794"/>
                </a:spcBef>
                <a:tabLst>
                  <a:tab pos="656582" algn="l"/>
                  <a:tab pos="1313169" algn="l"/>
                  <a:tab pos="1969752" algn="l"/>
                  <a:tab pos="2626337" algn="l"/>
                  <a:tab pos="3282919" algn="l"/>
                </a:tabLst>
                <a:defRPr/>
              </a:pPr>
              <a:r>
                <a:rPr lang="en-GB" sz="1300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16" charset="0"/>
                </a:rPr>
                <a:t>Lead/</a:t>
              </a:r>
              <a:r>
                <a:rPr lang="en-GB" sz="1300" dirty="0" err="1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16" charset="0"/>
                </a:rPr>
                <a:t>scintillator</a:t>
              </a:r>
              <a:r>
                <a:rPr lang="en-GB" sz="1300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16" charset="0"/>
                </a:rPr>
                <a:t>, 1296 photomultipliers</a:t>
              </a:r>
            </a:p>
          </p:txBody>
        </p:sp>
        <p:sp>
          <p:nvSpPr>
            <p:cNvPr id="10252" name="Line 25"/>
            <p:cNvSpPr>
              <a:spLocks noChangeShapeType="1"/>
            </p:cNvSpPr>
            <p:nvPr/>
          </p:nvSpPr>
          <p:spPr bwMode="auto">
            <a:xfrm flipH="1">
              <a:off x="3744" y="1306"/>
              <a:ext cx="411" cy="1335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3" name="Line 26"/>
            <p:cNvSpPr>
              <a:spLocks noChangeShapeType="1"/>
            </p:cNvSpPr>
            <p:nvPr/>
          </p:nvSpPr>
          <p:spPr bwMode="auto">
            <a:xfrm flipH="1">
              <a:off x="3455" y="1296"/>
              <a:ext cx="686" cy="432"/>
            </a:xfrm>
            <a:prstGeom prst="line">
              <a:avLst/>
            </a:prstGeom>
            <a:noFill/>
            <a:ln w="18000">
              <a:solidFill>
                <a:srgbClr val="FF00FF"/>
              </a:solidFill>
              <a:round/>
              <a:headEnd/>
              <a:tailEnd type="stealth" w="med" len="med"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1876" y="2742048"/>
            <a:ext cx="2270155" cy="33152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Group 31"/>
          <p:cNvGrpSpPr/>
          <p:nvPr/>
        </p:nvGrpSpPr>
        <p:grpSpPr>
          <a:xfrm>
            <a:off x="2" y="6629400"/>
            <a:ext cx="1126359" cy="229235"/>
            <a:chOff x="1" y="6629400"/>
            <a:chExt cx="1126359" cy="229235"/>
          </a:xfrm>
        </p:grpSpPr>
        <p:pic>
          <p:nvPicPr>
            <p:cNvPr id="33" name="Picture 32" descr="JLab_logo_white2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960" y="6629400"/>
              <a:ext cx="787400" cy="228600"/>
            </a:xfrm>
            <a:prstGeom prst="rect">
              <a:avLst/>
            </a:prstGeom>
          </p:spPr>
        </p:pic>
        <p:pic>
          <p:nvPicPr>
            <p:cNvPr id="34" name="Picture 33" descr="jsa_logo.jpg"/>
            <p:cNvPicPr preferRelativeResize="0"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6630035"/>
              <a:ext cx="338959" cy="22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78121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8B39612-F318-4240-9A7F-9013E85346EA}" type="slidenum">
              <a:rPr lang="en-US" sz="1000"/>
              <a:pPr eaLnBrk="1" hangingPunct="1"/>
              <a:t>60</a:t>
            </a:fld>
            <a:endParaRPr lang="en-US" sz="1000"/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987312" y="360363"/>
            <a:ext cx="25960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400"/>
              <a:t>Beam Asymmetry</a:t>
            </a:r>
          </a:p>
        </p:txBody>
      </p:sp>
      <p:pic>
        <p:nvPicPr>
          <p:cNvPr id="3174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43" y="1079500"/>
            <a:ext cx="8757138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0923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5BB4281-AFAA-EC42-91E3-DB769A394A4A}" type="slidenum">
              <a:rPr lang="en-US" sz="1000"/>
              <a:pPr eaLnBrk="1" hangingPunct="1"/>
              <a:t>61</a:t>
            </a:fld>
            <a:endParaRPr lang="en-US" sz="1000"/>
          </a:p>
        </p:txBody>
      </p:sp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3987312" y="360363"/>
            <a:ext cx="26474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400"/>
              <a:t>Target Asymmetry</a:t>
            </a:r>
          </a:p>
        </p:txBody>
      </p:sp>
      <p:pic>
        <p:nvPicPr>
          <p:cNvPr id="327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43" y="1079500"/>
            <a:ext cx="8757138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2479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87D49A7-3CBF-D345-818C-ED103F565349}" type="slidenum">
              <a:rPr lang="en-US" sz="1000"/>
              <a:pPr eaLnBrk="1" hangingPunct="1"/>
              <a:t>62</a:t>
            </a:fld>
            <a:endParaRPr lang="en-US" sz="1000"/>
          </a:p>
        </p:txBody>
      </p:sp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3987312" y="360363"/>
            <a:ext cx="25107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400"/>
              <a:t>Beam-Recoil, Ox</a:t>
            </a:r>
          </a:p>
        </p:txBody>
      </p:sp>
      <p:pic>
        <p:nvPicPr>
          <p:cNvPr id="3379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43" y="1079500"/>
            <a:ext cx="8757138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7626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EA578DD-9F7F-CF48-83F8-FDEB4EC6C8D3}" type="slidenum">
              <a:rPr lang="en-US" sz="1000"/>
              <a:pPr eaLnBrk="1" hangingPunct="1"/>
              <a:t>63</a:t>
            </a:fld>
            <a:endParaRPr lang="en-US" sz="1000"/>
          </a:p>
        </p:txBody>
      </p:sp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3987312" y="360363"/>
            <a:ext cx="25107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400"/>
              <a:t>Beam-Recoil, Oz</a:t>
            </a:r>
          </a:p>
        </p:txBody>
      </p:sp>
      <p:pic>
        <p:nvPicPr>
          <p:cNvPr id="3482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43" y="1079500"/>
            <a:ext cx="8757138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1995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C64A39C-0289-A541-8A2D-95D37D13E916}" type="slidenum">
              <a:rPr lang="en-US" sz="1000"/>
              <a:pPr eaLnBrk="1" hangingPunct="1"/>
              <a:t>64</a:t>
            </a:fld>
            <a:endParaRPr lang="en-US" sz="1000"/>
          </a:p>
        </p:txBody>
      </p:sp>
      <p:sp>
        <p:nvSpPr>
          <p:cNvPr id="35843" name="TextBox 5"/>
          <p:cNvSpPr txBox="1">
            <a:spLocks noChangeArrowheads="1"/>
          </p:cNvSpPr>
          <p:nvPr/>
        </p:nvSpPr>
        <p:spPr bwMode="auto">
          <a:xfrm>
            <a:off x="3987312" y="360363"/>
            <a:ext cx="25960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400"/>
              <a:t>Beam Asymmetry</a:t>
            </a:r>
          </a:p>
        </p:txBody>
      </p:sp>
      <p:pic>
        <p:nvPicPr>
          <p:cNvPr id="3584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43" y="1079500"/>
            <a:ext cx="8757138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5302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7B8EE70-7FC4-7145-A3A3-777D4DD378D4}" type="slidenum">
              <a:rPr lang="en-US" sz="1000"/>
              <a:pPr eaLnBrk="1" hangingPunct="1"/>
              <a:t>65</a:t>
            </a:fld>
            <a:endParaRPr lang="en-US" sz="1000"/>
          </a:p>
        </p:txBody>
      </p:sp>
      <p:sp>
        <p:nvSpPr>
          <p:cNvPr id="36867" name="TextBox 5"/>
          <p:cNvSpPr txBox="1">
            <a:spLocks noChangeArrowheads="1"/>
          </p:cNvSpPr>
          <p:nvPr/>
        </p:nvSpPr>
        <p:spPr bwMode="auto">
          <a:xfrm>
            <a:off x="3987312" y="360363"/>
            <a:ext cx="26474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400"/>
              <a:t>Target Asymmetry</a:t>
            </a:r>
          </a:p>
        </p:txBody>
      </p:sp>
      <p:pic>
        <p:nvPicPr>
          <p:cNvPr id="3686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43" y="1079500"/>
            <a:ext cx="8757138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9831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5A89005-1584-534D-B247-436B38109DFD}" type="slidenum">
              <a:rPr lang="en-US" sz="1000"/>
              <a:pPr eaLnBrk="1" hangingPunct="1"/>
              <a:t>66</a:t>
            </a:fld>
            <a:endParaRPr lang="en-US" sz="1000"/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987312" y="360363"/>
            <a:ext cx="25107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400"/>
              <a:t>Beam-Recoil, Ox</a:t>
            </a:r>
          </a:p>
        </p:txBody>
      </p:sp>
      <p:pic>
        <p:nvPicPr>
          <p:cNvPr id="3789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43" y="1079500"/>
            <a:ext cx="8757138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4699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074404A-41E6-6245-B9C1-D4DF969E2B4E}" type="slidenum">
              <a:rPr lang="en-US" sz="1000"/>
              <a:pPr eaLnBrk="1" hangingPunct="1"/>
              <a:t>67</a:t>
            </a:fld>
            <a:endParaRPr lang="en-US" sz="1000"/>
          </a:p>
        </p:txBody>
      </p:sp>
      <p:sp>
        <p:nvSpPr>
          <p:cNvPr id="38915" name="TextBox 4"/>
          <p:cNvSpPr txBox="1">
            <a:spLocks noChangeArrowheads="1"/>
          </p:cNvSpPr>
          <p:nvPr/>
        </p:nvSpPr>
        <p:spPr bwMode="auto">
          <a:xfrm>
            <a:off x="3987312" y="360363"/>
            <a:ext cx="25107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400"/>
              <a:t>Beam-Recoil, Oz</a:t>
            </a:r>
          </a:p>
        </p:txBody>
      </p:sp>
      <p:pic>
        <p:nvPicPr>
          <p:cNvPr id="3891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45" y="1079515"/>
            <a:ext cx="8455382" cy="526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4262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Polarized </a:t>
            </a:r>
            <a:r>
              <a:rPr lang="en-US" dirty="0" err="1" smtClean="0"/>
              <a:t>pohoton</a:t>
            </a:r>
            <a:r>
              <a:rPr lang="en-US" dirty="0" smtClean="0"/>
              <a:t> beam</a:t>
            </a:r>
            <a:endParaRPr lang="en-US" dirty="0"/>
          </a:p>
        </p:txBody>
      </p:sp>
      <p:grpSp>
        <p:nvGrpSpPr>
          <p:cNvPr id="7" name="Group 16"/>
          <p:cNvGrpSpPr>
            <a:grpSpLocks noChangeAspect="1"/>
          </p:cNvGrpSpPr>
          <p:nvPr/>
        </p:nvGrpSpPr>
        <p:grpSpPr bwMode="auto">
          <a:xfrm>
            <a:off x="295961" y="1137359"/>
            <a:ext cx="3572701" cy="4806326"/>
            <a:chOff x="259" y="1693"/>
            <a:chExt cx="2124" cy="28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8" name="Group 17"/>
            <p:cNvGrpSpPr>
              <a:grpSpLocks/>
            </p:cNvGrpSpPr>
            <p:nvPr/>
          </p:nvGrpSpPr>
          <p:grpSpPr bwMode="auto">
            <a:xfrm>
              <a:off x="264" y="1693"/>
              <a:ext cx="2119" cy="2858"/>
              <a:chOff x="264" y="1693"/>
              <a:chExt cx="2119" cy="2858"/>
            </a:xfrm>
          </p:grpSpPr>
          <p:pic>
            <p:nvPicPr>
              <p:cNvPr id="11" name="Picture 18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64" y="1693"/>
                <a:ext cx="2116" cy="116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" name="Picture 1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6" y="2805"/>
                <a:ext cx="2117" cy="174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9" name="Text Box 20"/>
            <p:cNvSpPr txBox="1">
              <a:spLocks noChangeArrowheads="1"/>
            </p:cNvSpPr>
            <p:nvPr/>
          </p:nvSpPr>
          <p:spPr bwMode="auto">
            <a:xfrm rot="16200000">
              <a:off x="-68" y="3578"/>
              <a:ext cx="812" cy="157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defTabSz="414686">
                <a:defRPr/>
              </a:pPr>
              <a:r>
                <a:rPr lang="en-GB" sz="1100" dirty="0">
                  <a:solidFill>
                    <a:srgbClr val="000000"/>
                  </a:solidFill>
                </a:rPr>
                <a:t>Circular polarization</a:t>
              </a:r>
            </a:p>
          </p:txBody>
        </p:sp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541" y="2743"/>
              <a:ext cx="1768" cy="1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defTabSz="414686">
                <a:tabLst>
                  <a:tab pos="656582" algn="l"/>
                  <a:tab pos="1313169" algn="l"/>
                  <a:tab pos="1969752" algn="l"/>
                </a:tabLst>
                <a:defRPr/>
              </a:pPr>
              <a:r>
                <a:rPr lang="en-GB" sz="700" dirty="0">
                  <a:solidFill>
                    <a:srgbClr val="000000"/>
                  </a:solidFill>
                </a:rPr>
                <a:t>Circular polarization from 100% polarized electron beam</a:t>
              </a:r>
            </a:p>
          </p:txBody>
        </p:sp>
      </p:grpSp>
      <p:pic>
        <p:nvPicPr>
          <p:cNvPr id="13" name="Picture 12" descr="cpol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540" y="1191007"/>
            <a:ext cx="98965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81"/>
          <a:stretch>
            <a:fillRect/>
          </a:stretch>
        </p:blipFill>
        <p:spPr bwMode="auto">
          <a:xfrm>
            <a:off x="4946521" y="1191007"/>
            <a:ext cx="3962688" cy="4801464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lpol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460" y="1276486"/>
            <a:ext cx="1035166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Content Placeholder 12"/>
          <p:cNvSpPr txBox="1">
            <a:spLocks/>
          </p:cNvSpPr>
          <p:nvPr/>
        </p:nvSpPr>
        <p:spPr>
          <a:xfrm>
            <a:off x="4210307" y="5963522"/>
            <a:ext cx="4933693" cy="563099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403178" indent="-403178" algn="l" defTabSz="914293" rtl="0" eaLnBrk="1" latinLnBrk="0" hangingPunct="1">
              <a:spcBef>
                <a:spcPts val="1999"/>
              </a:spcBef>
              <a:buFontTx/>
              <a:buBlip>
                <a:blip r:embed="rId7"/>
              </a:buBlip>
              <a:defRPr sz="2400" b="1" kern="1200">
                <a:solidFill>
                  <a:schemeClr val="tx2"/>
                </a:solidFill>
                <a:effectLst>
                  <a:outerShdw blurRad="101600" dist="63500" dir="2700000" algn="tl" rotWithShape="0">
                    <a:schemeClr val="tx2">
                      <a:alpha val="25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356" indent="-403178" algn="l" defTabSz="914293" rtl="0" eaLnBrk="1" latinLnBrk="0" hangingPunct="1">
              <a:spcBef>
                <a:spcPts val="600"/>
              </a:spcBef>
              <a:buFontTx/>
              <a:buBlip>
                <a:blip r:embed="rId7"/>
              </a:buBlip>
              <a:defRPr sz="2200" b="1" kern="1200">
                <a:solidFill>
                  <a:schemeClr val="tx2"/>
                </a:solidFill>
                <a:effectLst>
                  <a:outerShdw blurRad="101600" dist="63500" dir="2700000" algn="tl" rotWithShape="0">
                    <a:schemeClr val="tx2">
                      <a:alpha val="25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2867" indent="-336511" algn="l" defTabSz="914293" rtl="0" eaLnBrk="1" latinLnBrk="0" hangingPunct="1">
              <a:spcBef>
                <a:spcPts val="600"/>
              </a:spcBef>
              <a:buFontTx/>
              <a:buBlip>
                <a:blip r:embed="rId7"/>
              </a:buBlip>
              <a:defRPr sz="2000" b="1" kern="1200">
                <a:solidFill>
                  <a:schemeClr val="tx2"/>
                </a:solidFill>
                <a:effectLst>
                  <a:outerShdw blurRad="101600" dist="63500" dir="2700000" algn="tl" rotWithShape="0">
                    <a:schemeClr val="tx2">
                      <a:alpha val="25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076" indent="-349209" algn="l" defTabSz="914293" rtl="0" eaLnBrk="1" latinLnBrk="0" hangingPunct="1">
              <a:spcBef>
                <a:spcPts val="600"/>
              </a:spcBef>
              <a:buFontTx/>
              <a:buBlip>
                <a:blip r:embed="rId7"/>
              </a:buBlip>
              <a:defRPr sz="1800" b="1" kern="1200">
                <a:solidFill>
                  <a:schemeClr val="tx2"/>
                </a:solidFill>
                <a:effectLst>
                  <a:outerShdw blurRad="101600" dist="63500" dir="2700000" algn="tl" rotWithShape="0">
                    <a:schemeClr val="tx2">
                      <a:alpha val="25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586" indent="-336511" algn="l" defTabSz="914293" rtl="0" eaLnBrk="1" latinLnBrk="0" hangingPunct="1">
              <a:spcBef>
                <a:spcPts val="600"/>
              </a:spcBef>
              <a:buFontTx/>
              <a:buBlip>
                <a:blip r:embed="rId7"/>
              </a:buBlip>
              <a:defRPr sz="1800" b="1" kern="1200">
                <a:solidFill>
                  <a:schemeClr val="tx2"/>
                </a:solidFill>
                <a:effectLst>
                  <a:outerShdw blurRad="101600" dist="63500" dir="2700000" algn="tl" rotWithShape="0">
                    <a:schemeClr val="tx2">
                      <a:alpha val="25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30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3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9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0242" indent="0" defTabSz="414455">
              <a:spcAft>
                <a:spcPts val="1288"/>
              </a:spcAft>
              <a:buFontTx/>
              <a:buNone/>
              <a:defRPr/>
            </a:pPr>
            <a:r>
              <a:rPr lang="en-US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Linearly polarized photons: coherent bremsstrahlung on oriented diamond crystal</a:t>
            </a:r>
            <a:endParaRPr lang="en-US" sz="1600" b="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6802" y="5949172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Circularly polarized beam produced by longitudinally polarized electrons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770303" y="532661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H. Olsen and L.C. </a:t>
            </a:r>
            <a:r>
              <a:rPr lang="en-US" sz="1000" dirty="0" err="1">
                <a:solidFill>
                  <a:schemeClr val="bg1"/>
                </a:solidFill>
              </a:rPr>
              <a:t>Maximon</a:t>
            </a:r>
            <a:r>
              <a:rPr lang="en-US" sz="1000" dirty="0">
                <a:solidFill>
                  <a:schemeClr val="bg1"/>
                </a:solidFill>
              </a:rPr>
              <a:t>, Phys. Rev. 114, 887 (1959) </a:t>
            </a:r>
          </a:p>
        </p:txBody>
      </p:sp>
    </p:spTree>
    <p:extLst>
      <p:ext uri="{BB962C8B-B14F-4D97-AF65-F5344CB8AC3E}">
        <p14:creationId xmlns:p14="http://schemas.microsoft.com/office/powerpoint/2010/main" val="956435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996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/>
              <a:t>FROST</a:t>
            </a:r>
            <a:endParaRPr lang="en-US" dirty="0" smtClean="0">
              <a:ea typeface="+mj-ea"/>
            </a:endParaRPr>
          </a:p>
        </p:txBody>
      </p:sp>
      <p:grpSp>
        <p:nvGrpSpPr>
          <p:cNvPr id="22532" name="Group 10"/>
          <p:cNvGrpSpPr>
            <a:grpSpLocks/>
          </p:cNvGrpSpPr>
          <p:nvPr/>
        </p:nvGrpSpPr>
        <p:grpSpPr bwMode="auto">
          <a:xfrm>
            <a:off x="410734" y="1568292"/>
            <a:ext cx="8488363" cy="4654550"/>
            <a:chOff x="240" y="864"/>
            <a:chExt cx="5347" cy="2932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grpSp>
          <p:nvGrpSpPr>
            <p:cNvPr id="22538" name="Group 7"/>
            <p:cNvGrpSpPr>
              <a:grpSpLocks/>
            </p:cNvGrpSpPr>
            <p:nvPr/>
          </p:nvGrpSpPr>
          <p:grpSpPr bwMode="auto">
            <a:xfrm>
              <a:off x="240" y="864"/>
              <a:ext cx="5347" cy="2932"/>
              <a:chOff x="240" y="864"/>
              <a:chExt cx="5347" cy="2932"/>
            </a:xfrm>
          </p:grpSpPr>
          <p:grpSp>
            <p:nvGrpSpPr>
              <p:cNvPr id="22540" name="Group 5"/>
              <p:cNvGrpSpPr>
                <a:grpSpLocks/>
              </p:cNvGrpSpPr>
              <p:nvPr/>
            </p:nvGrpSpPr>
            <p:grpSpPr bwMode="auto">
              <a:xfrm>
                <a:off x="240" y="864"/>
                <a:ext cx="5347" cy="2932"/>
                <a:chOff x="240" y="864"/>
                <a:chExt cx="5347" cy="2932"/>
              </a:xfrm>
            </p:grpSpPr>
            <p:pic>
              <p:nvPicPr>
                <p:cNvPr id="22542" name="Picture 3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0" y="864"/>
                  <a:ext cx="5347" cy="293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543" name="Rectangle 4"/>
                <p:cNvSpPr>
                  <a:spLocks noChangeArrowheads="1"/>
                </p:cNvSpPr>
                <p:nvPr/>
              </p:nvSpPr>
              <p:spPr bwMode="auto">
                <a:xfrm>
                  <a:off x="269" y="3652"/>
                  <a:ext cx="480" cy="1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2541" name="Rectangle 6"/>
              <p:cNvSpPr>
                <a:spLocks noChangeArrowheads="1"/>
              </p:cNvSpPr>
              <p:nvPr/>
            </p:nvSpPr>
            <p:spPr bwMode="auto">
              <a:xfrm>
                <a:off x="5251" y="3556"/>
                <a:ext cx="336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539" name="Rectangle 9"/>
            <p:cNvSpPr>
              <a:spLocks noChangeArrowheads="1"/>
            </p:cNvSpPr>
            <p:nvPr/>
          </p:nvSpPr>
          <p:spPr bwMode="auto">
            <a:xfrm>
              <a:off x="3072" y="864"/>
              <a:ext cx="1680" cy="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603" y="914400"/>
            <a:ext cx="2439889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011" t="13068" b="39886"/>
          <a:stretch>
            <a:fillRect/>
          </a:stretch>
        </p:blipFill>
        <p:spPr bwMode="auto">
          <a:xfrm>
            <a:off x="3910261" y="914400"/>
            <a:ext cx="2437342" cy="1828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9104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2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2529" y="2543459"/>
            <a:ext cx="5809552" cy="397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47756" y="1249222"/>
            <a:ext cx="2420940" cy="3024626"/>
          </a:xfrm>
          <a:prstGeom prst="rect">
            <a:avLst/>
          </a:prstGeom>
          <a:effectLst/>
        </p:spPr>
        <p:txBody>
          <a:bodyPr>
            <a:normAutofit/>
          </a:bodyPr>
          <a:lstStyle/>
          <a:p>
            <a:r>
              <a:rPr lang="en-GB" sz="1300" dirty="0" smtClean="0"/>
              <a:t>Polarized at very high magnetic field and very low temperature</a:t>
            </a:r>
          </a:p>
          <a:p>
            <a:r>
              <a:rPr lang="en-GB" sz="1300" dirty="0" smtClean="0"/>
              <a:t>Transferred to in-beam cryostat</a:t>
            </a:r>
          </a:p>
          <a:p>
            <a:r>
              <a:rPr lang="en-GB" sz="1300" dirty="0" smtClean="0"/>
              <a:t>Spin </a:t>
            </a:r>
            <a:r>
              <a:rPr lang="en-GB" sz="1300" dirty="0"/>
              <a:t>can be moved between H and D with RF transitions</a:t>
            </a:r>
          </a:p>
          <a:p>
            <a:r>
              <a:rPr lang="en-GB" sz="1300" dirty="0"/>
              <a:t>All material can be polarized with </a:t>
            </a:r>
            <a:r>
              <a:rPr lang="en-GB" sz="1300" dirty="0" smtClean="0"/>
              <a:t>small </a:t>
            </a:r>
            <a:r>
              <a:rPr lang="en-GB" sz="1300" dirty="0"/>
              <a:t>background</a:t>
            </a:r>
          </a:p>
          <a:p>
            <a:pPr marL="0" indent="0">
              <a:buNone/>
            </a:pPr>
            <a:endParaRPr lang="en-GB" sz="1300" dirty="0"/>
          </a:p>
          <a:p>
            <a:endParaRPr lang="en-US" sz="13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/>
            <a:r>
              <a:rPr lang="pl-PL" smtClean="0"/>
              <a:t>E. Pasyuk    NSTAR 2013 Workshop,  Peñiscola,  May 27-30, 2013 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kern="0" dirty="0" err="1"/>
              <a:t>HDIce</a:t>
            </a:r>
            <a:r>
              <a:rPr lang="en-US" sz="3600" kern="0" dirty="0"/>
              <a:t> polarized target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2892529" y="2875354"/>
            <a:ext cx="1743972" cy="8367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58" tIns="41029" rIns="82058" bIns="41029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92529" y="2543459"/>
            <a:ext cx="5809552" cy="2162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hd-ce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5562" y="930885"/>
            <a:ext cx="2705076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(D) 21a av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56" y="3809689"/>
            <a:ext cx="2607437" cy="270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356" y="964778"/>
            <a:ext cx="251229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82939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Paper.thmx</Template>
  <TotalTime>9595</TotalTime>
  <Words>3476</Words>
  <Application>Microsoft Macintosh PowerPoint</Application>
  <PresentationFormat>On-screen Show (4:3)</PresentationFormat>
  <Paragraphs>822</Paragraphs>
  <Slides>67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9" baseType="lpstr">
      <vt:lpstr>Paper</vt:lpstr>
      <vt:lpstr>Equation</vt:lpstr>
      <vt:lpstr>Status  of meson photoproduction experiments with CLAS</vt:lpstr>
      <vt:lpstr>PowerPoint Presentation</vt:lpstr>
      <vt:lpstr>Baryon Resonance Spectrum</vt:lpstr>
      <vt:lpstr>From the Experiment to Theory</vt:lpstr>
      <vt:lpstr>Polarization observables in pseudoscalar meson production</vt:lpstr>
      <vt:lpstr>CEBAF Large Acceptance Spectrometer 1997-2012</vt:lpstr>
      <vt:lpstr>Polarized pohoton beam</vt:lpstr>
      <vt:lpstr>FROST</vt:lpstr>
      <vt:lpstr>HDIce polarized target</vt:lpstr>
      <vt:lpstr>What we measure with CLAS</vt:lpstr>
      <vt:lpstr>Single pion production</vt:lpstr>
      <vt:lpstr>Σ for γp → nπ+</vt:lpstr>
      <vt:lpstr>Σ for γ p → p π0</vt:lpstr>
      <vt:lpstr>Σ for γ p → p π0</vt:lpstr>
      <vt:lpstr>Changes in couplings</vt:lpstr>
      <vt:lpstr>PowerPoint Presentation</vt:lpstr>
      <vt:lpstr>PowerPoint Presentation</vt:lpstr>
      <vt:lpstr>PowerPoint Presentation</vt:lpstr>
      <vt:lpstr>PowerPoint Presentation</vt:lpstr>
      <vt:lpstr>Σ for γ n → p π-</vt:lpstr>
      <vt:lpstr>E for γn(p) → pπ-(p)</vt:lpstr>
      <vt:lpstr>η photoproduction</vt:lpstr>
      <vt:lpstr>PowerPoint Presentation</vt:lpstr>
      <vt:lpstr>KY production</vt:lpstr>
      <vt:lpstr>PowerPoint Presentation</vt:lpstr>
      <vt:lpstr>PowerPoint Presentation</vt:lpstr>
      <vt:lpstr>PowerPoint Presentation</vt:lpstr>
      <vt:lpstr>p+p- photoproduction</vt:lpstr>
      <vt:lpstr>Photoproduction of π+π -p states  </vt:lpstr>
      <vt:lpstr>Integrated cross sections for  γp → p</vt:lpstr>
      <vt:lpstr>Differential cross sections for  γp → p</vt:lpstr>
      <vt:lpstr>Differential cross sections for  γp → p</vt:lpstr>
      <vt:lpstr>Cross section for γp →pπ+π- </vt:lpstr>
      <vt:lpstr>IS for pπ+π-  </vt:lpstr>
      <vt:lpstr>I for pπ+π- </vt:lpstr>
      <vt:lpstr>Pz for pπ+π- </vt:lpstr>
      <vt:lpstr>Pz for pπ+π- </vt:lpstr>
      <vt:lpstr>Comparison with model: Pcz</vt:lpstr>
      <vt:lpstr>Comparison with model: Psz</vt:lpstr>
      <vt:lpstr>Summary of meson photoproduction  </vt:lpstr>
      <vt:lpstr>Summary</vt:lpstr>
      <vt:lpstr>Extras</vt:lpstr>
      <vt:lpstr>Polarization observables in pseudoscalar meson production</vt:lpstr>
      <vt:lpstr>g14 – E06-101:  polarized gamma beams on polarized HD</vt:lpstr>
      <vt:lpstr>PowerPoint Presentation</vt:lpstr>
      <vt:lpstr>R  Values for the </vt:lpstr>
      <vt:lpstr>Average R values</vt:lpstr>
      <vt:lpstr>PowerPoint Presentation</vt:lpstr>
      <vt:lpstr> </vt:lpstr>
      <vt:lpstr> </vt:lpstr>
      <vt:lpstr>γp→K+Λ: cross section and P</vt:lpstr>
      <vt:lpstr>γp→K+Λ: Cx/Cz</vt:lpstr>
      <vt:lpstr>Comparison with other measurements</vt:lpstr>
      <vt:lpstr>Comparison with other measurements</vt:lpstr>
      <vt:lpstr>Beam Asymmetry Comparison</vt:lpstr>
      <vt:lpstr>Beam Asymmetry Comparison</vt:lpstr>
      <vt:lpstr>Beam Asymmetry Comparison</vt:lpstr>
      <vt:lpstr>Beam-Recoil Comparison</vt:lpstr>
      <vt:lpstr>Beam Asymmetry Comparison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Eugene Pasyuk</dc:creator>
  <cp:lastModifiedBy>Eugene Pasyuk</cp:lastModifiedBy>
  <cp:revision>101</cp:revision>
  <dcterms:created xsi:type="dcterms:W3CDTF">2012-09-17T03:28:37Z</dcterms:created>
  <dcterms:modified xsi:type="dcterms:W3CDTF">2013-05-28T05:11:11Z</dcterms:modified>
</cp:coreProperties>
</file>