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6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85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C8E3-CF38-4DD5-BFDA-AEACC64FBF49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69A6C-BA40-4062-B83F-38DE7D37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6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7438B-C63A-404F-ABC6-45E8D3C43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3592-07ED-4C6D-A842-1FC122D0FF8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5432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21E7EC-6AE2-40E8-AE64-371C9BC5E5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7.jpe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wmf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Selected Results on Hadron Spectroscopy from CLAS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 Hicks (Ohio U.)</a:t>
            </a:r>
          </a:p>
          <a:p>
            <a:r>
              <a:rPr lang="en-US" dirty="0" smtClean="0"/>
              <a:t>Hadron Physics Symposium</a:t>
            </a:r>
          </a:p>
          <a:p>
            <a:r>
              <a:rPr lang="en-US" dirty="0" smtClean="0"/>
              <a:t>Nagoya, April 18,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</a:t>
            </a:fld>
            <a:endParaRPr lang="en-US"/>
          </a:p>
        </p:txBody>
      </p:sp>
      <p:pic>
        <p:nvPicPr>
          <p:cNvPr id="3076" name="Picture 4" descr="名大トピックス No.251の画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43" y="462642"/>
            <a:ext cx="2585357" cy="25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096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Topic of PhD thesis: S. </a:t>
            </a:r>
            <a:r>
              <a:rPr lang="en-US" i="1" dirty="0" err="1" smtClean="0"/>
              <a:t>Chandavar</a:t>
            </a:r>
            <a:endParaRPr lang="en-US" i="1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4300537" cy="44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flipH="1">
            <a:off x="2209800" y="1828800"/>
            <a:ext cx="3810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9800" y="1524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f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2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(1270)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Calisto MT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43200" y="1981200"/>
            <a:ext cx="3810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1600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f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0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(1500)/</a:t>
            </a: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f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2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’(1525)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Calisto M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676401"/>
            <a:ext cx="2819400" cy="4585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K</a:t>
            </a:r>
            <a:r>
              <a:rPr lang="en-US" sz="2000" baseline="-25000" dirty="0" smtClean="0"/>
              <a:t>s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s</a:t>
            </a:r>
            <a:r>
              <a:rPr lang="en-US" sz="2000" baseline="30000" dirty="0" smtClean="0"/>
              <a:t>0 </a:t>
            </a:r>
            <a:r>
              <a:rPr lang="en-US" sz="2000" dirty="0" smtClean="0"/>
              <a:t>invariant mass spectrum has a peak around 1270 MeV and another around 1500 MeV.</a:t>
            </a:r>
          </a:p>
          <a:p>
            <a:endParaRPr lang="en-US" sz="2000" dirty="0" smtClean="0"/>
          </a:p>
          <a:p>
            <a:r>
              <a:rPr lang="en-US" sz="2000" dirty="0" smtClean="0"/>
              <a:t> A partial wave analysis need to be performed to determine whether the peak at 1500 MeV is  the f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(1500) or the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’(1525)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(E</a:t>
            </a:r>
            <a:r>
              <a:rPr lang="en-US" baseline="-25000" dirty="0" smtClean="0"/>
              <a:t>G</a:t>
            </a:r>
            <a:r>
              <a:rPr lang="en-US" dirty="0" smtClean="0"/>
              <a:t>&gt;2.7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7294" r="72698" b="57880"/>
          <a:stretch/>
        </p:blipFill>
        <p:spPr>
          <a:xfrm>
            <a:off x="3657600" y="2783912"/>
            <a:ext cx="1208315" cy="7974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results from CLAS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Search for scalar mesons (g12 data)</a:t>
            </a:r>
          </a:p>
          <a:p>
            <a:r>
              <a:rPr lang="en-US" dirty="0" smtClean="0"/>
              <a:t>Cascade </a:t>
            </a:r>
            <a:r>
              <a:rPr lang="en-US" dirty="0" err="1" smtClean="0"/>
              <a:t>photoproduction</a:t>
            </a:r>
            <a:r>
              <a:rPr lang="en-US" dirty="0" smtClean="0"/>
              <a:t> (g12 data)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</a:t>
            </a:r>
            <a:r>
              <a:rPr lang="en-US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photoproduction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from the neutron (g10 data)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</a:t>
            </a:r>
            <a:r>
              <a:rPr lang="en-US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photoproduction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from the proton (g11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N*, Y*, and </a:t>
            </a:r>
            <a:r>
              <a:rPr lang="en-US" dirty="0" smtClean="0">
                <a:latin typeface="Symbol" panose="05050102010706020507" pitchFamily="18" charset="2"/>
              </a:rPr>
              <a:t>X</a:t>
            </a:r>
            <a:r>
              <a:rPr lang="en-US" dirty="0" smtClean="0"/>
              <a:t>* Resonance Widths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250"/>
            <a:ext cx="72675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0972" y="5867400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Plot courtesy of J. Goetz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Lattice QCD Results (</a:t>
            </a:r>
            <a:r>
              <a:rPr lang="en-US" dirty="0" err="1" smtClean="0"/>
              <a:t>m</a:t>
            </a:r>
            <a:r>
              <a:rPr lang="en-US" cap="none" baseline="-25000" dirty="0" err="1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=391 MeV)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3256"/>
            <a:ext cx="5229225" cy="475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219200"/>
            <a:ext cx="466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Edwards, et al., PRD 87 (2013) 054506.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-5400000">
            <a:off x="-1138304" y="3521308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Mass (units of Omega </a:t>
            </a:r>
            <a:r>
              <a:rPr lang="en-US" sz="2000" b="1" dirty="0" err="1" smtClean="0"/>
              <a:t>g.s</a:t>
            </a:r>
            <a:r>
              <a:rPr lang="en-US" sz="2000" b="1" dirty="0" smtClean="0"/>
              <a:t>.)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52501" y="6303749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Spin and Parity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362200"/>
            <a:ext cx="2895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lattice results predict </a:t>
            </a:r>
            <a:r>
              <a:rPr lang="en-US" sz="2400" u="sng" dirty="0" smtClean="0"/>
              <a:t>many</a:t>
            </a:r>
            <a:r>
              <a:rPr lang="en-US" sz="2400" dirty="0" smtClean="0"/>
              <a:t> resonances at masses slightly above the first excited state.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5581" y="5127563"/>
            <a:ext cx="1013419" cy="3693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X</a:t>
            </a:r>
            <a:r>
              <a:rPr lang="en-US" dirty="0" smtClean="0"/>
              <a:t>(1530)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2152501" y="5029200"/>
            <a:ext cx="4073080" cy="28302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: two-step model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8867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from g12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9250"/>
            <a:ext cx="79819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410200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Plot courtesy of J. Goetz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7294" r="72698" b="57880"/>
          <a:stretch/>
        </p:blipFill>
        <p:spPr>
          <a:xfrm>
            <a:off x="3044371" y="2209800"/>
            <a:ext cx="1451429" cy="957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399" y="5848290"/>
            <a:ext cx="7523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Surprising result: no hint of higher-mass X resonances!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previous data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0675"/>
            <a:ext cx="81915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209800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Plots courtesy of J. Goetz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44958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08038"/>
          </a:xfrm>
        </p:spPr>
        <p:txBody>
          <a:bodyPr/>
          <a:lstStyle/>
          <a:p>
            <a:r>
              <a:rPr lang="en-US" dirty="0" smtClean="0"/>
              <a:t>New (very preliminary!) result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6934200" cy="2855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70960"/>
            <a:ext cx="4267200" cy="298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2898" y="1063171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Plots courtesy of J. Goetz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9252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results from CLAS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Search for scalar mesons (g12 data)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Cascade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photoproduction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(g12 data)</a:t>
            </a:r>
          </a:p>
          <a:p>
            <a:r>
              <a:rPr lang="en-US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</a:t>
            </a:r>
            <a:r>
              <a:rPr lang="en-US" dirty="0" err="1" smtClean="0"/>
              <a:t>photoproduction</a:t>
            </a:r>
            <a:r>
              <a:rPr lang="en-US" dirty="0" smtClean="0"/>
              <a:t> from the neutron (g10 data)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</a:t>
            </a:r>
            <a:r>
              <a:rPr lang="en-US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photoproduction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from the proton (g11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2984"/>
            <a:ext cx="4063425" cy="342581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3074" y="477550"/>
            <a:ext cx="7375087" cy="862381"/>
          </a:xfrm>
        </p:spPr>
        <p:txBody>
          <a:bodyPr/>
          <a:lstStyle/>
          <a:p>
            <a:r>
              <a:rPr lang="en-US" dirty="0" smtClean="0"/>
              <a:t>Motivation and Significance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206062" y="1616826"/>
                <a:ext cx="4365938" cy="432677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deuterium target</a:t>
                </a:r>
                <a:r>
                  <a:rPr lang="en-US" dirty="0" smtClean="0"/>
                  <a:t> reaction not yet published.</a:t>
                </a:r>
              </a:p>
              <a:p>
                <a:pPr lvl="1"/>
                <a:r>
                  <a:rPr lang="en-US" dirty="0" smtClean="0"/>
                  <a:t>First attempt by C. Taylor (Thesis, Idaho State)</a:t>
                </a:r>
              </a:p>
              <a:p>
                <a:r>
                  <a:rPr lang="en-US" dirty="0" smtClean="0"/>
                  <a:t>Similar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proton data</a:t>
                </a:r>
                <a:r>
                  <a:rPr lang="en-US" dirty="0" smtClean="0"/>
                  <a:t>, show an unexpected production step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1.7 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claim is K* production is favored above threshold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062" y="1616826"/>
                <a:ext cx="4365938" cy="4326774"/>
              </a:xfrm>
              <a:blipFill rotWithShape="1">
                <a:blip r:embed="rId3"/>
                <a:stretch>
                  <a:fillRect l="-698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28948" y="5653314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From:CBELSA</a:t>
            </a:r>
            <a:r>
              <a:rPr lang="en-US" dirty="0" smtClean="0"/>
              <a:t>/TAPS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29200" y="1752600"/>
                <a:ext cx="3429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𝐶𝑜𝑚𝑝𝑎𝑟𝑒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752600"/>
                <a:ext cx="3429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results from CLAS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 for scalar mesons (g12 data)</a:t>
            </a:r>
          </a:p>
          <a:p>
            <a:r>
              <a:rPr lang="en-US" dirty="0" smtClean="0"/>
              <a:t>Cascade </a:t>
            </a:r>
            <a:r>
              <a:rPr lang="en-US" dirty="0" err="1" smtClean="0"/>
              <a:t>photoproduction</a:t>
            </a:r>
            <a:r>
              <a:rPr lang="en-US" dirty="0" smtClean="0"/>
              <a:t> (g12 data)</a:t>
            </a:r>
          </a:p>
          <a:p>
            <a:r>
              <a:rPr lang="en-US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</a:t>
            </a:r>
            <a:r>
              <a:rPr lang="en-US" dirty="0" err="1" smtClean="0"/>
              <a:t>photoproduction</a:t>
            </a:r>
            <a:r>
              <a:rPr lang="en-US" dirty="0" smtClean="0"/>
              <a:t> from the neutron (g10 data)</a:t>
            </a:r>
          </a:p>
          <a:p>
            <a:r>
              <a:rPr lang="en-US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photoproduction</a:t>
            </a:r>
            <a:r>
              <a:rPr lang="en-US" dirty="0" smtClean="0"/>
              <a:t> from the proton (g11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5840" y="521041"/>
            <a:ext cx="3429000" cy="664163"/>
          </a:xfrm>
        </p:spPr>
        <p:txBody>
          <a:bodyPr/>
          <a:lstStyle/>
          <a:p>
            <a:r>
              <a:rPr lang="en-US" dirty="0" smtClean="0"/>
              <a:t>The Reaction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30632" y="1304589"/>
                <a:ext cx="3429000" cy="172194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: 69.2%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: 63.9%</a:t>
                </a:r>
              </a:p>
              <a:p>
                <a:r>
                  <a:rPr lang="en-US" dirty="0" smtClean="0"/>
                  <a:t>Detected: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4176" y="1304588"/>
                <a:ext cx="4572000" cy="1721947"/>
              </a:xfrm>
              <a:blipFill rotWithShape="0">
                <a:blip r:embed="rId2"/>
                <a:stretch>
                  <a:fillRect b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3221332"/>
            <a:ext cx="2986206" cy="234010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6" y="3221332"/>
            <a:ext cx="2900973" cy="234010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31288" y="5561434"/>
                <a:ext cx="1531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288" y="5561434"/>
                <a:ext cx="153151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5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8176" y="5561434"/>
                <a:ext cx="13646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76" y="5561434"/>
                <a:ext cx="136462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5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6" y="286376"/>
            <a:ext cx="2900973" cy="234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89342" y="2650093"/>
                <a:ext cx="1321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42" y="2650093"/>
                <a:ext cx="132105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68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6200000">
                <a:off x="4036828" y="4206718"/>
                <a:ext cx="1122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69538" y="4206717"/>
                <a:ext cx="112260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8197" r="-24590" b="-4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6200000">
            <a:off x="355370" y="4206717"/>
            <a:ext cx="112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987724" y="1271762"/>
            <a:ext cx="112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400" y="0"/>
            <a:ext cx="6885689" cy="860794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reactions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484246" y="1066800"/>
                <a:ext cx="6602354" cy="144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,(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246" y="1066800"/>
                <a:ext cx="6602354" cy="1447800"/>
              </a:xfrm>
              <a:blipFill rotWithShape="1">
                <a:blip r:embed="rId2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3219436" cy="2650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53" y="2590800"/>
            <a:ext cx="4746147" cy="3822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791200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Plots courtesy of N. Compton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89288"/>
            <a:ext cx="6455801" cy="58599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0" y="208743"/>
            <a:ext cx="8226870" cy="680545"/>
          </a:xfrm>
        </p:spPr>
        <p:txBody>
          <a:bodyPr>
            <a:normAutofit/>
          </a:bodyPr>
          <a:lstStyle/>
          <a:p>
            <a:r>
              <a:rPr lang="en-US" dirty="0" smtClean="0"/>
              <a:t>Cross Section as a Function of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6803" y="1160284"/>
                <a:ext cx="2929928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smooth transition at each energy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dirty="0" smtClean="0"/>
                  <a:t>) is seen.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03" y="1160284"/>
                <a:ext cx="2929928" cy="668516"/>
              </a:xfrm>
              <a:prstGeom prst="rect">
                <a:avLst/>
              </a:prstGeom>
              <a:blipFill rotWithShape="1">
                <a:blip r:embed="rId3"/>
                <a:stretch>
                  <a:fillRect l="-1875" t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" y="2069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7294" r="72698" b="57880"/>
          <a:stretch/>
        </p:blipFill>
        <p:spPr>
          <a:xfrm>
            <a:off x="228600" y="1034903"/>
            <a:ext cx="1451429" cy="957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57060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Plots courtesy of N. Compton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08" y="1390919"/>
            <a:ext cx="5673992" cy="515031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5840" y="438913"/>
            <a:ext cx="7132320" cy="789387"/>
          </a:xfrm>
        </p:spPr>
        <p:txBody>
          <a:bodyPr/>
          <a:lstStyle/>
          <a:p>
            <a:r>
              <a:rPr lang="en-US" dirty="0" smtClean="0"/>
              <a:t>Total Cross Section: </a:t>
            </a:r>
            <a:r>
              <a:rPr lang="en-US" cap="none" dirty="0" smtClean="0">
                <a:latin typeface="Symbol" panose="05050102010706020507" pitchFamily="18" charset="2"/>
              </a:rPr>
              <a:t>g</a:t>
            </a:r>
            <a:r>
              <a:rPr lang="en-US" cap="none" dirty="0" smtClean="0"/>
              <a:t> d </a:t>
            </a:r>
            <a:r>
              <a:rPr lang="en-US" cap="none" dirty="0" smtClean="0">
                <a:sym typeface="Wingdings" panose="05000000000000000000" pitchFamily="2" charset="2"/>
              </a:rPr>
              <a:t> </a:t>
            </a:r>
            <a:r>
              <a:rPr lang="en-US" cap="none" dirty="0" smtClean="0"/>
              <a:t>K</a:t>
            </a:r>
            <a:r>
              <a:rPr lang="en-US" cap="none" baseline="30000" dirty="0" smtClean="0"/>
              <a:t>0</a:t>
            </a:r>
            <a:r>
              <a:rPr lang="en-US" cap="none" dirty="0" smtClean="0">
                <a:latin typeface="Symbol" panose="05050102010706020507" pitchFamily="18" charset="2"/>
              </a:rPr>
              <a:t>L </a:t>
            </a:r>
            <a:r>
              <a:rPr lang="en-US" cap="none" dirty="0" smtClean="0"/>
              <a:t>(p)</a:t>
            </a:r>
            <a:endParaRPr lang="en-US" cap="none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0353" y="2133600"/>
            <a:ext cx="2959655" cy="2060448"/>
          </a:xfrm>
        </p:spPr>
        <p:txBody>
          <a:bodyPr/>
          <a:lstStyle/>
          <a:p>
            <a:r>
              <a:rPr lang="en-US" dirty="0" smtClean="0"/>
              <a:t>The results, still preliminary, do not show any effect from the K* threshold.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70368" y="2947974"/>
            <a:ext cx="1927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Preliminary!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7294" r="72698" b="57880"/>
          <a:stretch/>
        </p:blipFill>
        <p:spPr>
          <a:xfrm>
            <a:off x="7046685" y="1981200"/>
            <a:ext cx="1451429" cy="957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960" y="5621048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PhD work of N. Compton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results from CLAS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Search for scalar mesons (g12 data)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Cascade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photoproduction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(g12 data)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</a:t>
            </a:r>
            <a:r>
              <a:rPr lang="en-US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photoproduction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from the neutron (g10 data)</a:t>
            </a:r>
          </a:p>
          <a:p>
            <a:r>
              <a:rPr lang="en-US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photoproduction</a:t>
            </a:r>
            <a:r>
              <a:rPr lang="en-US" dirty="0" smtClean="0"/>
              <a:t> from the proton (g11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results on </a:t>
            </a:r>
            <a:r>
              <a:rPr lang="en-US" cap="none" dirty="0" smtClean="0">
                <a:latin typeface="Symbol" panose="05050102010706020507" pitchFamily="18" charset="2"/>
              </a:rPr>
              <a:t>g</a:t>
            </a:r>
            <a:r>
              <a:rPr lang="en-US" cap="none" dirty="0" smtClean="0"/>
              <a:t> p </a:t>
            </a:r>
            <a:r>
              <a:rPr lang="en-US" cap="none" dirty="0" smtClean="0">
                <a:sym typeface="Wingdings" panose="05000000000000000000" pitchFamily="2" charset="2"/>
              </a:rPr>
              <a:t> K</a:t>
            </a:r>
            <a:r>
              <a:rPr lang="en-US" cap="none" baseline="30000" dirty="0" smtClean="0">
                <a:sym typeface="Wingdings" panose="05000000000000000000" pitchFamily="2" charset="2"/>
              </a:rPr>
              <a:t>0</a:t>
            </a:r>
            <a:r>
              <a:rPr lang="en-US" cap="none" dirty="0" smtClean="0">
                <a:sym typeface="Wingdings" panose="05000000000000000000" pitchFamily="2" charset="2"/>
              </a:rPr>
              <a:t> </a:t>
            </a:r>
            <a:r>
              <a:rPr lang="en-US" cap="none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cap="none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1" y="1752600"/>
            <a:ext cx="561694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0932" y="1567934"/>
            <a:ext cx="434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CBELSA/TAPS: EPJA 35 (2008) 39-45.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84" y="1985963"/>
            <a:ext cx="295122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563" y="5598886"/>
            <a:ext cx="5400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Note the drop at W=2.05 (K* threshold).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952555"/>
            <a:ext cx="251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Theory shows smooth W-dependence.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at lower W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1188"/>
            <a:ext cx="4824413" cy="459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676400"/>
            <a:ext cx="396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Mainz data: PRC 88 (2013) 044601.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9670" y="17526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The total cross section peaks at about 0.7 </a:t>
            </a:r>
            <a:r>
              <a:rPr lang="en-US" sz="2400" dirty="0" err="1" smtClean="0">
                <a:solidFill>
                  <a:schemeClr val="accent3"/>
                </a:solidFill>
              </a:rPr>
              <a:t>mb</a:t>
            </a:r>
            <a:r>
              <a:rPr lang="en-US" sz="2400" dirty="0" smtClean="0">
                <a:solidFill>
                  <a:schemeClr val="accent3"/>
                </a:solidFill>
              </a:rPr>
              <a:t>. This is rather higher than for CBELSA/TAPS.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12427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New (precise) data at higher W are desired.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8"/>
          <p:cNvGrpSpPr>
            <a:grpSpLocks/>
          </p:cNvGrpSpPr>
          <p:nvPr/>
        </p:nvGrpSpPr>
        <p:grpSpPr bwMode="auto">
          <a:xfrm>
            <a:off x="1116013" y="1125538"/>
            <a:ext cx="2520950" cy="1584325"/>
            <a:chOff x="803760" y="1990541"/>
            <a:chExt cx="2832910" cy="2224277"/>
          </a:xfrm>
        </p:grpSpPr>
        <p:graphicFrame>
          <p:nvGraphicFramePr>
            <p:cNvPr id="39947" name="Object 3"/>
            <p:cNvGraphicFramePr>
              <a:graphicFrameLocks noChangeAspect="1"/>
            </p:cNvGraphicFramePr>
            <p:nvPr/>
          </p:nvGraphicFramePr>
          <p:xfrm>
            <a:off x="803760" y="1990541"/>
            <a:ext cx="2832910" cy="614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3" imgW="1054100" imgH="228600" progId="Equation.3">
                    <p:embed/>
                  </p:oleObj>
                </mc:Choice>
                <mc:Fallback>
                  <p:oleObj name="Equation" r:id="rId3" imgW="1054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760" y="1990541"/>
                          <a:ext cx="2832910" cy="614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8" name="Object 4"/>
            <p:cNvGraphicFramePr>
              <a:graphicFrameLocks noChangeAspect="1"/>
            </p:cNvGraphicFramePr>
            <p:nvPr/>
          </p:nvGraphicFramePr>
          <p:xfrm>
            <a:off x="928662" y="2857496"/>
            <a:ext cx="2428892" cy="539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5" imgW="914400" imgH="203040" progId="Equation.3">
                    <p:embed/>
                  </p:oleObj>
                </mc:Choice>
                <mc:Fallback>
                  <p:oleObj name="Equation" r:id="rId5" imgW="914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62" y="2857496"/>
                          <a:ext cx="2428892" cy="539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9" name="Object 5"/>
            <p:cNvGraphicFramePr>
              <a:graphicFrameLocks noChangeAspect="1"/>
            </p:cNvGraphicFramePr>
            <p:nvPr/>
          </p:nvGraphicFramePr>
          <p:xfrm>
            <a:off x="1022328" y="3684590"/>
            <a:ext cx="2120912" cy="530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7" imgW="812447" imgH="203112" progId="Equation.3">
                    <p:embed/>
                  </p:oleObj>
                </mc:Choice>
                <mc:Fallback>
                  <p:oleObj name="Equation" r:id="rId7" imgW="81244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2328" y="3684590"/>
                          <a:ext cx="2120912" cy="530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39" name="TextBox 9"/>
          <p:cNvSpPr txBox="1">
            <a:spLocks noChangeArrowheads="1"/>
          </p:cNvSpPr>
          <p:nvPr/>
        </p:nvSpPr>
        <p:spPr bwMode="auto">
          <a:xfrm>
            <a:off x="4500563" y="1125538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/>
              <a:t>Similar as for K</a:t>
            </a:r>
            <a:r>
              <a:rPr lang="en-US" altLang="en-US" baseline="30000"/>
              <a:t>*+</a:t>
            </a:r>
            <a:r>
              <a:rPr lang="el-GR" altLang="en-US"/>
              <a:t>Λ</a:t>
            </a:r>
            <a:r>
              <a:rPr lang="en-US" altLang="en-US"/>
              <a:t>, but select the best  positive charged </a:t>
            </a:r>
            <a:r>
              <a:rPr lang="el-GR" altLang="en-US"/>
              <a:t>π</a:t>
            </a:r>
            <a:r>
              <a:rPr lang="en-US" altLang="en-US"/>
              <a:t> candid for either Kaon (</a:t>
            </a:r>
            <a:r>
              <a:rPr lang="en-US" altLang="en-US">
                <a:solidFill>
                  <a:srgbClr val="FF0000"/>
                </a:solidFill>
              </a:rPr>
              <a:t>method 1</a:t>
            </a:r>
            <a:r>
              <a:rPr lang="en-US" altLang="en-US"/>
              <a:t>) or </a:t>
            </a:r>
            <a:r>
              <a:rPr lang="el-GR" altLang="en-US"/>
              <a:t>Σ</a:t>
            </a:r>
            <a:r>
              <a:rPr lang="en-US" altLang="en-US"/>
              <a:t> (</a:t>
            </a:r>
            <a:r>
              <a:rPr lang="en-US" altLang="en-US">
                <a:solidFill>
                  <a:srgbClr val="0000FF"/>
                </a:solidFill>
              </a:rPr>
              <a:t>method 2</a:t>
            </a:r>
            <a:r>
              <a:rPr lang="en-US" altLang="en-US"/>
              <a:t>)</a:t>
            </a:r>
          </a:p>
        </p:txBody>
      </p:sp>
      <p:sp>
        <p:nvSpPr>
          <p:cNvPr id="39940" name="TextBox 11"/>
          <p:cNvSpPr txBox="1">
            <a:spLocks noChangeArrowheads="1"/>
          </p:cNvSpPr>
          <p:nvPr/>
        </p:nvSpPr>
        <p:spPr bwMode="auto">
          <a:xfrm>
            <a:off x="4500563" y="3644900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/>
              <a:t>Cut on </a:t>
            </a:r>
            <a:r>
              <a:rPr lang="en-US" altLang="en-US">
                <a:solidFill>
                  <a:srgbClr val="002060"/>
                </a:solidFill>
              </a:rPr>
              <a:t>K</a:t>
            </a:r>
            <a:r>
              <a:rPr lang="en-US" altLang="en-US" baseline="30000">
                <a:solidFill>
                  <a:srgbClr val="002060"/>
                </a:solidFill>
              </a:rPr>
              <a:t>0</a:t>
            </a:r>
            <a:r>
              <a:rPr lang="en-US" altLang="en-US"/>
              <a:t>  mass and fit </a:t>
            </a:r>
            <a:r>
              <a:rPr lang="el-GR" altLang="en-US"/>
              <a:t>Σ</a:t>
            </a:r>
            <a:r>
              <a:rPr lang="en-US" altLang="en-US" baseline="30000"/>
              <a:t>+</a:t>
            </a:r>
            <a:r>
              <a:rPr lang="en-US" altLang="en-US"/>
              <a:t> peak (</a:t>
            </a:r>
            <a:r>
              <a:rPr lang="en-US" altLang="en-US">
                <a:solidFill>
                  <a:srgbClr val="FF0000"/>
                </a:solidFill>
              </a:rPr>
              <a:t>method 1</a:t>
            </a:r>
            <a:r>
              <a:rPr lang="en-US" altLang="en-US"/>
              <a:t>) or cut on </a:t>
            </a:r>
            <a:r>
              <a:rPr lang="el-GR" altLang="en-US"/>
              <a:t>Σ</a:t>
            </a:r>
            <a:r>
              <a:rPr lang="en-US" altLang="en-US" baseline="30000"/>
              <a:t>+</a:t>
            </a:r>
            <a:r>
              <a:rPr lang="en-US" altLang="en-US"/>
              <a:t> mass and fit </a:t>
            </a:r>
            <a:r>
              <a:rPr lang="en-US" altLang="en-US">
                <a:solidFill>
                  <a:srgbClr val="002060"/>
                </a:solidFill>
              </a:rPr>
              <a:t>K</a:t>
            </a:r>
            <a:r>
              <a:rPr lang="en-US" altLang="en-US" baseline="30000">
                <a:solidFill>
                  <a:srgbClr val="002060"/>
                </a:solidFill>
              </a:rPr>
              <a:t>0</a:t>
            </a:r>
            <a:r>
              <a:rPr lang="en-US" altLang="en-US"/>
              <a:t>  peak (</a:t>
            </a:r>
            <a:r>
              <a:rPr lang="en-US" altLang="en-US">
                <a:solidFill>
                  <a:srgbClr val="0000FF"/>
                </a:solidFill>
              </a:rPr>
              <a:t>method 2</a:t>
            </a:r>
            <a:r>
              <a:rPr lang="en-US" altLang="en-US"/>
              <a:t>) to extract the counts </a:t>
            </a:r>
          </a:p>
        </p:txBody>
      </p:sp>
      <p:sp>
        <p:nvSpPr>
          <p:cNvPr id="39941" name="TextBox 13"/>
          <p:cNvSpPr txBox="1">
            <a:spLocks noChangeArrowheads="1"/>
          </p:cNvSpPr>
          <p:nvPr/>
        </p:nvSpPr>
        <p:spPr bwMode="auto">
          <a:xfrm>
            <a:off x="4572000" y="5099050"/>
            <a:ext cx="37449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/>
              <a:t>Same cuts and corrections were both applied to experimental data and Monte Carlo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50" y="404813"/>
            <a:ext cx="7572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accent6"/>
                </a:solidFill>
              </a:rPr>
              <a:t>4. K</a:t>
            </a:r>
            <a:r>
              <a:rPr lang="en-US" altLang="zh-CN" sz="2800" baseline="30000" dirty="0">
                <a:solidFill>
                  <a:schemeClr val="accent6"/>
                </a:solidFill>
              </a:rPr>
              <a:t>0</a:t>
            </a:r>
            <a:r>
              <a:rPr lang="el-GR" altLang="zh-CN" sz="2800" dirty="0">
                <a:solidFill>
                  <a:schemeClr val="accent6"/>
                </a:solidFill>
              </a:rPr>
              <a:t>Σ</a:t>
            </a:r>
            <a:r>
              <a:rPr lang="en-US" altLang="zh-CN" sz="2800" baseline="30000" dirty="0">
                <a:solidFill>
                  <a:schemeClr val="accent6"/>
                </a:solidFill>
              </a:rPr>
              <a:t>+</a:t>
            </a:r>
            <a:r>
              <a:rPr lang="en-US" altLang="zh-CN" sz="2800" dirty="0">
                <a:solidFill>
                  <a:schemeClr val="accent6"/>
                </a:solidFill>
              </a:rPr>
              <a:t> cross section result</a:t>
            </a:r>
            <a:endParaRPr lang="en-US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9943" name="TextBox 10"/>
          <p:cNvSpPr txBox="1">
            <a:spLocks noChangeArrowheads="1"/>
          </p:cNvSpPr>
          <p:nvPr/>
        </p:nvSpPr>
        <p:spPr bwMode="auto">
          <a:xfrm>
            <a:off x="4500563" y="2492375"/>
            <a:ext cx="374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en-US"/>
              <a:t>For both method, we first cut on  3 pions missing mass(or neutron mass)</a:t>
            </a:r>
          </a:p>
        </p:txBody>
      </p:sp>
      <p:pic>
        <p:nvPicPr>
          <p:cNvPr id="3994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34559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F7D68-54F0-42DF-8FB2-968D1C62135C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207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51380"/>
              </p:ext>
            </p:extLst>
          </p:nvPr>
        </p:nvGraphicFramePr>
        <p:xfrm>
          <a:off x="3729038" y="990600"/>
          <a:ext cx="19224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054100" imgH="228600" progId="Equation.3">
                  <p:embed/>
                </p:oleObj>
              </mc:Choice>
              <mc:Fallback>
                <p:oleObj name="Equation" r:id="rId3" imgW="1054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990600"/>
                        <a:ext cx="192246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7596982" y="892314"/>
            <a:ext cx="11660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FF0000"/>
                </a:solidFill>
              </a:rPr>
              <a:t>Method </a:t>
            </a:r>
            <a:r>
              <a:rPr lang="en-US" altLang="zh-CN" sz="1600" b="1" dirty="0">
                <a:solidFill>
                  <a:srgbClr val="FF0000"/>
                </a:solidFill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600" b="1" dirty="0" smtClean="0">
                <a:solidFill>
                  <a:srgbClr val="0000FF"/>
                </a:solidFill>
              </a:rPr>
              <a:t>Method 2</a:t>
            </a:r>
            <a:endParaRPr lang="en-US" altLang="zh-CN" sz="1600" b="1" dirty="0">
              <a:solidFill>
                <a:srgbClr val="0000FF"/>
              </a:solidFill>
            </a:endParaRPr>
          </a:p>
        </p:txBody>
      </p:sp>
      <p:sp>
        <p:nvSpPr>
          <p:cNvPr id="40965" name="Text Box 13"/>
          <p:cNvSpPr txBox="1">
            <a:spLocks noChangeArrowheads="1"/>
          </p:cNvSpPr>
          <p:nvPr/>
        </p:nvSpPr>
        <p:spPr bwMode="auto">
          <a:xfrm>
            <a:off x="827088" y="1371600"/>
            <a:ext cx="309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/>
              <a:t>1.5 --- 2.1 GeV</a:t>
            </a:r>
          </a:p>
        </p:txBody>
      </p:sp>
      <p:sp>
        <p:nvSpPr>
          <p:cNvPr id="40966" name="Text Box 13"/>
          <p:cNvSpPr txBox="1">
            <a:spLocks noChangeArrowheads="1"/>
          </p:cNvSpPr>
          <p:nvPr/>
        </p:nvSpPr>
        <p:spPr bwMode="auto">
          <a:xfrm>
            <a:off x="5291138" y="1371600"/>
            <a:ext cx="309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dirty="0"/>
              <a:t>2.1 --- 2.7 </a:t>
            </a:r>
            <a:r>
              <a:rPr lang="en-US" altLang="zh-CN" sz="1600" dirty="0" err="1"/>
              <a:t>GeV</a:t>
            </a:r>
            <a:endParaRPr lang="en-US" altLang="zh-CN" sz="1600" dirty="0"/>
          </a:p>
        </p:txBody>
      </p:sp>
      <p:pic>
        <p:nvPicPr>
          <p:cNvPr id="40967" name="Picture 12" descr="J:\Thesis\eps\cross_clas2_A1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5354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J:\Thesis\eps\cross_clas2_A2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95400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Cross sections: two analysis methods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8D1A2A-A0EC-4B5F-AB69-440C34144A4B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15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world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13592-07ED-4C6D-A842-1FC122D0FF8B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33600"/>
            <a:ext cx="4371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46" y="2267178"/>
            <a:ext cx="41338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64268"/>
            <a:ext cx="814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 preliminary: solid black points.  </a:t>
            </a:r>
            <a:r>
              <a:rPr lang="en-US" b="1" dirty="0" smtClean="0">
                <a:solidFill>
                  <a:srgbClr val="0070C0"/>
                </a:solidFill>
              </a:rPr>
              <a:t>Other colors: previous data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49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 general, the agreement is not too bad, but clearly there is disagreement among world data at various kinematics.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Scalar mesons: PDG assignments</a:t>
            </a:r>
            <a:endParaRPr lang="en-US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7790477" cy="20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381000" y="3886200"/>
            <a:ext cx="7471229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There are </a:t>
            </a:r>
            <a:r>
              <a:rPr kumimoji="0" lang="en-GB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4 isoscalar states</a:t>
            </a: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identified by experiment:   f</a:t>
            </a:r>
            <a:r>
              <a:rPr kumimoji="0" lang="en-GB" sz="4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(980), f</a:t>
            </a:r>
            <a:r>
              <a:rPr kumimoji="0" lang="en-GB" sz="4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(1370), f</a:t>
            </a:r>
            <a:r>
              <a:rPr kumimoji="0" lang="en-GB" sz="4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(1500) and f</a:t>
            </a:r>
            <a:r>
              <a:rPr kumimoji="0" lang="en-GB" sz="4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(1710)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There are </a:t>
            </a:r>
            <a:r>
              <a:rPr kumimoji="0" lang="en-GB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only 2</a:t>
            </a: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slots for the f</a:t>
            </a:r>
            <a:r>
              <a:rPr kumimoji="0" lang="en-GB" sz="4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states in the quark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 assignments of the f</a:t>
            </a:r>
            <a:r>
              <a:rPr kumimoji="0" lang="en-GB" sz="4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states </a:t>
            </a:r>
            <a:r>
              <a:rPr lang="en-GB" sz="4200" dirty="0" smtClean="0"/>
              <a:t>are</a:t>
            </a:r>
            <a:r>
              <a:rPr kumimoji="0" lang="en-GB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still uncertain.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pyrus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43200"/>
            <a:ext cx="7467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only a small selection of the many hadron physics analysis projects being done at CLAS.</a:t>
            </a:r>
          </a:p>
          <a:p>
            <a:pPr lvl="1"/>
            <a:r>
              <a:rPr lang="en-US" dirty="0" smtClean="0"/>
              <a:t>I have focused only on Ohio group results.</a:t>
            </a:r>
          </a:p>
          <a:p>
            <a:r>
              <a:rPr lang="en-US" dirty="0" smtClean="0"/>
              <a:t>All four results presented here are nearly finished and will be submitted for publication.</a:t>
            </a:r>
          </a:p>
          <a:p>
            <a:r>
              <a:rPr lang="en-US" dirty="0" smtClean="0"/>
              <a:t>Some other hadron physics being done at CLAS:</a:t>
            </a:r>
          </a:p>
          <a:p>
            <a:pPr lvl="1"/>
            <a:r>
              <a:rPr lang="en-US" dirty="0" smtClean="0"/>
              <a:t>Meson </a:t>
            </a:r>
            <a:r>
              <a:rPr lang="en-US" dirty="0" err="1" smtClean="0"/>
              <a:t>photoproduction</a:t>
            </a:r>
            <a:r>
              <a:rPr lang="en-US" dirty="0" smtClean="0"/>
              <a:t>: search for exotic mesons.</a:t>
            </a:r>
          </a:p>
          <a:p>
            <a:pPr lvl="1"/>
            <a:r>
              <a:rPr lang="en-US" dirty="0" smtClean="0"/>
              <a:t>Strangeness production: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(1405),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(1520), etc.</a:t>
            </a:r>
          </a:p>
          <a:p>
            <a:pPr lvl="1"/>
            <a:r>
              <a:rPr lang="en-US" dirty="0" smtClean="0"/>
              <a:t>Two-pion </a:t>
            </a:r>
            <a:r>
              <a:rPr lang="en-US" dirty="0" err="1" smtClean="0"/>
              <a:t>photoproduction</a:t>
            </a:r>
            <a:r>
              <a:rPr lang="en-US" dirty="0" smtClean="0"/>
              <a:t>: N(1440), </a:t>
            </a:r>
            <a:r>
              <a:rPr lang="en-US" dirty="0" err="1" smtClean="0">
                <a:latin typeface="Symbol" panose="05050102010706020507" pitchFamily="18" charset="2"/>
              </a:rPr>
              <a:t>rD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Complete set of spin observables for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p </a:t>
            </a:r>
            <a:r>
              <a:rPr lang="en-US" dirty="0" smtClean="0">
                <a:sym typeface="Wingdings" panose="05000000000000000000" pitchFamily="2" charset="2"/>
              </a:rPr>
              <a:t> K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These high-precision data are leading to new theoretical </a:t>
            </a:r>
            <a:r>
              <a:rPr lang="en-US" smtClean="0">
                <a:sym typeface="Wingdings" panose="05000000000000000000" pitchFamily="2" charset="2"/>
              </a:rPr>
              <a:t>developments in hadron spectroscopy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 smtClean="0"/>
              <a:t>Theory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2671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47646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066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apyrus" pitchFamily="66" charset="0"/>
              </a:rPr>
              <a:t>LQCD calculations</a:t>
            </a:r>
            <a:endParaRPr lang="en-US" sz="2400" b="1" dirty="0">
              <a:latin typeface="Papyru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648325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 smtClean="0"/>
              <a:t>Y Chen et al.,  PRD 73:014516 (2006)</a:t>
            </a:r>
            <a:endParaRPr lang="en-GB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1035784"/>
            <a:ext cx="46482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Physical states f</a:t>
            </a:r>
            <a:r>
              <a:rPr lang="en-US" sz="2000" baseline="-25000" dirty="0" smtClean="0"/>
              <a:t>1,</a:t>
            </a:r>
            <a:r>
              <a:rPr lang="en-US" sz="2000" dirty="0" smtClean="0"/>
              <a:t>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are a mixture of bare states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5943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V. </a:t>
            </a:r>
            <a:r>
              <a:rPr lang="en-US" i="1" dirty="0" err="1" smtClean="0"/>
              <a:t>Crede</a:t>
            </a:r>
            <a:r>
              <a:rPr lang="en-US" i="1" dirty="0" smtClean="0"/>
              <a:t>, </a:t>
            </a:r>
            <a:r>
              <a:rPr lang="en-US" i="1" dirty="0" err="1" smtClean="0"/>
              <a:t>C.Meyer</a:t>
            </a:r>
            <a:r>
              <a:rPr lang="en-US" i="1" dirty="0" smtClean="0"/>
              <a:t>  arXiv:0812.0600 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52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apyrus" pitchFamily="66" charset="0"/>
              </a:rPr>
              <a:t>Mixing scenario</a:t>
            </a:r>
            <a:endParaRPr lang="en-US" sz="2400" b="1" dirty="0">
              <a:latin typeface="Papyru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048000"/>
            <a:ext cx="42672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 smtClean="0"/>
              <a:t>  </a:t>
            </a:r>
            <a:r>
              <a:rPr lang="en-US" b="1" i="1" dirty="0" smtClean="0"/>
              <a:t>Dependence on model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Case 1</a:t>
            </a:r>
            <a:r>
              <a:rPr lang="en-US" sz="1600" dirty="0" smtClean="0"/>
              <a:t>: heavy </a:t>
            </a:r>
            <a:r>
              <a:rPr lang="en-US" sz="1600" dirty="0" err="1" smtClean="0"/>
              <a:t>glueball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(1370) strong SU(3) singlet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  f</a:t>
            </a:r>
            <a:r>
              <a:rPr lang="en-US" baseline="-25000" dirty="0" smtClean="0"/>
              <a:t>0</a:t>
            </a:r>
            <a:r>
              <a:rPr lang="en-US" dirty="0" smtClean="0"/>
              <a:t>(1500) strong SU(3) octet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  f</a:t>
            </a:r>
            <a:r>
              <a:rPr lang="en-US" baseline="-25000" dirty="0" smtClean="0"/>
              <a:t>0</a:t>
            </a:r>
            <a:r>
              <a:rPr lang="en-US" dirty="0" smtClean="0"/>
              <a:t>(1710) strong glueball component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FF0000"/>
                </a:solidFill>
              </a:rPr>
              <a:t>Case 2</a:t>
            </a:r>
            <a:r>
              <a:rPr lang="en-US" sz="1600" dirty="0" smtClean="0"/>
              <a:t>: light </a:t>
            </a:r>
            <a:r>
              <a:rPr lang="en-US" sz="1600" dirty="0" err="1" smtClean="0"/>
              <a:t>glueball</a:t>
            </a:r>
            <a:endParaRPr lang="en-US" sz="16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(1370) strong SU(3) singlet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  f</a:t>
            </a:r>
            <a:r>
              <a:rPr lang="en-US" baseline="-25000" dirty="0" smtClean="0"/>
              <a:t>0</a:t>
            </a:r>
            <a:r>
              <a:rPr lang="en-US" dirty="0" smtClean="0"/>
              <a:t>(1500) strong glueball component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  f</a:t>
            </a:r>
            <a:r>
              <a:rPr lang="en-US" baseline="-25000" dirty="0" smtClean="0"/>
              <a:t>0</a:t>
            </a:r>
            <a:r>
              <a:rPr lang="en-US" dirty="0" smtClean="0"/>
              <a:t>(1710) strong SU(3) octet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648200" y="3962400"/>
            <a:ext cx="3962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72000" y="5029200"/>
            <a:ext cx="3962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431393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Just one of the previous searches: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550164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ZEUS Collaboration: S. </a:t>
            </a:r>
            <a:r>
              <a:rPr lang="en-US" sz="1200" b="1" dirty="0" err="1" smtClean="0"/>
              <a:t>Chekanov</a:t>
            </a:r>
            <a:r>
              <a:rPr lang="en-US" sz="1200" b="1" dirty="0" smtClean="0"/>
              <a:t>, et al</a:t>
            </a:r>
            <a:r>
              <a:rPr lang="en-US" sz="1200" b="1" i="1" dirty="0" smtClean="0"/>
              <a:t>,  Phys.Rev.Lett.101:112003,2008,.</a:t>
            </a:r>
            <a:endParaRPr lang="en-US" sz="1200" b="1" dirty="0"/>
          </a:p>
        </p:txBody>
      </p:sp>
      <p:sp>
        <p:nvSpPr>
          <p:cNvPr id="8" name="Oval 7"/>
          <p:cNvSpPr/>
          <p:nvPr/>
        </p:nvSpPr>
        <p:spPr>
          <a:xfrm>
            <a:off x="5562600" y="990600"/>
            <a:ext cx="2514600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3600" y="1066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Why choose strange decay?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1905000"/>
            <a:ext cx="3505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1905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+mj-lt"/>
              </a:rPr>
              <a:t>M.Chanowitz</a:t>
            </a:r>
            <a:r>
              <a:rPr lang="en-US" dirty="0" smtClean="0">
                <a:latin typeface="+mj-lt"/>
              </a:rPr>
              <a:t> suggests in  PRL  95, 172001 (2005) that glueballs are more likely to decay to strange channels</a:t>
            </a:r>
            <a:endParaRPr lang="en-US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3352800"/>
            <a:ext cx="2514600" cy="838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35622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choose K</a:t>
            </a:r>
            <a:r>
              <a:rPr lang="en-US" sz="2000" baseline="-25000" dirty="0" smtClean="0"/>
              <a:t>s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s</a:t>
            </a:r>
            <a:r>
              <a:rPr lang="en-US" sz="2000" baseline="30000" dirty="0" smtClean="0"/>
              <a:t>0 </a:t>
            </a:r>
            <a:r>
              <a:rPr lang="en-US" sz="2000" dirty="0" smtClean="0"/>
              <a:t>?</a:t>
            </a:r>
            <a:endParaRPr lang="en-US" sz="20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5257800" y="4267200"/>
            <a:ext cx="3352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42672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Ensure that the final state has the same PC =++ as the lightest glueball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Photoproduction</a:t>
            </a:r>
            <a:r>
              <a:rPr lang="en-US" dirty="0" smtClean="0">
                <a:solidFill>
                  <a:schemeClr val="accent6"/>
                </a:solidFill>
              </a:rPr>
              <a:t> of scalar mesons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529" y="3810000"/>
            <a:ext cx="451927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886200" cy="27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90600" y="4038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Papyrus" pitchFamily="66" charset="0"/>
              </a:rPr>
              <a:t>t-channel</a:t>
            </a:r>
            <a:endParaRPr lang="en-US" sz="20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733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Papyrus" pitchFamily="66" charset="0"/>
              </a:rPr>
              <a:t>s-channel</a:t>
            </a:r>
            <a:endParaRPr lang="en-US" sz="2000" b="1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28600" y="4419600"/>
            <a:ext cx="3733800" cy="175432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4419600"/>
            <a:ext cx="3582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Photoproduction is a good way to study scalar mesons. Dominant mechanism :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Donnachie</a:t>
            </a:r>
            <a:r>
              <a:rPr lang="en-US" dirty="0" smtClean="0"/>
              <a:t> and </a:t>
            </a:r>
            <a:r>
              <a:rPr lang="en-US" dirty="0" err="1" smtClean="0"/>
              <a:t>Kalashnikova</a:t>
            </a:r>
            <a:r>
              <a:rPr lang="en-US" dirty="0" smtClean="0"/>
              <a:t> arXiv:0806.3698</a:t>
            </a:r>
            <a:endParaRPr lang="en-US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4267200" y="1600200"/>
            <a:ext cx="4495800" cy="1981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43400" y="1799272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scalar mesons via </a:t>
            </a:r>
            <a:r>
              <a:rPr lang="en-US" dirty="0" err="1" smtClean="0"/>
              <a:t>Pomeron</a:t>
            </a:r>
            <a:r>
              <a:rPr lang="en-US" dirty="0" smtClean="0"/>
              <a:t> exchange or via the hadronic component of the photon.</a:t>
            </a:r>
          </a:p>
          <a:p>
            <a:endParaRPr lang="en-US" dirty="0" smtClean="0"/>
          </a:p>
          <a:p>
            <a:r>
              <a:rPr lang="en-US" dirty="0" smtClean="0"/>
              <a:t>(Mathieu et al,  arXiv:0810.4453)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808038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The CLAS Detector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4940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2895600" cy="191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81400"/>
            <a:ext cx="2743200" cy="252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Future: CLAS12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914400" y="1676399"/>
            <a:ext cx="6248400" cy="4122083"/>
            <a:chOff x="381000" y="3581400"/>
            <a:chExt cx="3733800" cy="27531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81000" y="3738071"/>
              <a:ext cx="615159" cy="30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latin typeface="Times New Roman" charset="0"/>
                </a:rPr>
                <a:t>Hall B</a:t>
              </a:r>
              <a:endParaRPr lang="en-US" sz="2400" b="1" dirty="0">
                <a:latin typeface="Times New Roman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076325" y="5925155"/>
              <a:ext cx="3038475" cy="4094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buFont typeface="Times" charset="0"/>
                <a:buNone/>
              </a:pPr>
              <a:r>
                <a:rPr lang="en-US" sz="1700" dirty="0">
                  <a:latin typeface="+mj-lt"/>
                </a:rPr>
                <a:t>CLAS12  high luminosity, large </a:t>
              </a:r>
              <a:r>
                <a:rPr lang="en-US" sz="1700" dirty="0" smtClean="0">
                  <a:latin typeface="+mj-lt"/>
                </a:rPr>
                <a:t>acceptance + RICH + user provided equipment</a:t>
              </a:r>
              <a:endParaRPr lang="en-US" sz="1700" dirty="0">
                <a:latin typeface="+mj-lt"/>
              </a:endParaRPr>
            </a:p>
          </p:txBody>
        </p:sp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/>
            <a:srcRect t="-345" b="14441"/>
            <a:stretch>
              <a:fillRect/>
            </a:stretch>
          </p:blipFill>
          <p:spPr bwMode="auto">
            <a:xfrm>
              <a:off x="990600" y="3581400"/>
              <a:ext cx="3124200" cy="2366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9719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715962"/>
          </a:xfrm>
        </p:spPr>
        <p:txBody>
          <a:bodyPr/>
          <a:lstStyle/>
          <a:p>
            <a:r>
              <a:rPr lang="en-US" dirty="0" smtClean="0"/>
              <a:t>Event Selection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066800"/>
            <a:ext cx="4813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15568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62400"/>
            <a:ext cx="3729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4876800"/>
            <a:ext cx="4267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adjoining plot shows the high correlation between the two K</a:t>
            </a:r>
            <a:r>
              <a:rPr lang="en-US" sz="2000" baseline="30000" dirty="0" smtClean="0"/>
              <a:t>0</a:t>
            </a:r>
            <a:r>
              <a:rPr lang="en-US" sz="2000" baseline="-25000" dirty="0" smtClean="0"/>
              <a:t>s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3178314"/>
            <a:ext cx="242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Missing mass off of 4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3124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K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0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invariant mass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975" y="5791200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Plots courtesy of S. </a:t>
            </a:r>
            <a:r>
              <a:rPr lang="en-US" i="1" dirty="0" err="1" smtClean="0"/>
              <a:t>Chandavar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1E7EC-6AE2-40E8-AE64-371C9BC5E5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</TotalTime>
  <Words>1364</Words>
  <Application>Microsoft Office PowerPoint</Application>
  <PresentationFormat>On-screen Show (4:3)</PresentationFormat>
  <Paragraphs>198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Oriel</vt:lpstr>
      <vt:lpstr>Equation</vt:lpstr>
      <vt:lpstr>Selected Results on Hadron Spectroscopy from CLAS</vt:lpstr>
      <vt:lpstr>Selected results from CLAS</vt:lpstr>
      <vt:lpstr>Scalar mesons: PDG assignments</vt:lpstr>
      <vt:lpstr>Theory calculations</vt:lpstr>
      <vt:lpstr>Just one of the previous searches:</vt:lpstr>
      <vt:lpstr>Photoproduction of scalar mesons</vt:lpstr>
      <vt:lpstr>The CLAS Detector</vt:lpstr>
      <vt:lpstr>The Future: CLAS12</vt:lpstr>
      <vt:lpstr>Event Selection</vt:lpstr>
      <vt:lpstr>Preliminary Results (EG&gt;2.7 GeV)</vt:lpstr>
      <vt:lpstr>Selected results from CLAS</vt:lpstr>
      <vt:lpstr>N*, Y*, and X* Resonance Widths</vt:lpstr>
      <vt:lpstr>Lattice QCD Results (mp=391 MeV)</vt:lpstr>
      <vt:lpstr>Photoproduction: two-step model</vt:lpstr>
      <vt:lpstr>Preliminary results from g12 data</vt:lpstr>
      <vt:lpstr>Comparison with previous data</vt:lpstr>
      <vt:lpstr>New (very preliminary!) result</vt:lpstr>
      <vt:lpstr>Selected results from CLAS</vt:lpstr>
      <vt:lpstr>Motivation and Significance</vt:lpstr>
      <vt:lpstr>The Reaction</vt:lpstr>
      <vt:lpstr>Background reactions</vt:lpstr>
      <vt:lpstr>Cross Section as a Function of Energy</vt:lpstr>
      <vt:lpstr>Total Cross Section: g d  K0L (p)</vt:lpstr>
      <vt:lpstr>Selected results from CLAS</vt:lpstr>
      <vt:lpstr>Previous results on g p  K0 S+.</vt:lpstr>
      <vt:lpstr>New data at lower W</vt:lpstr>
      <vt:lpstr>PowerPoint Presentation</vt:lpstr>
      <vt:lpstr>Cross sections: two analysis methods</vt:lpstr>
      <vt:lpstr>Comparison with world data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Results on Hadron Spectroscopy from CLAS</dc:title>
  <dc:creator>Ken Hicks</dc:creator>
  <cp:lastModifiedBy>Ken Hicks</cp:lastModifiedBy>
  <cp:revision>38</cp:revision>
  <dcterms:created xsi:type="dcterms:W3CDTF">2014-04-15T17:29:16Z</dcterms:created>
  <dcterms:modified xsi:type="dcterms:W3CDTF">2014-04-17T22:26:04Z</dcterms:modified>
</cp:coreProperties>
</file>