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22" r:id="rId3"/>
    <p:sldId id="336" r:id="rId4"/>
    <p:sldId id="372" r:id="rId5"/>
    <p:sldId id="503" r:id="rId6"/>
    <p:sldId id="504" r:id="rId7"/>
    <p:sldId id="462" r:id="rId8"/>
    <p:sldId id="494" r:id="rId9"/>
    <p:sldId id="466" r:id="rId10"/>
    <p:sldId id="485" r:id="rId11"/>
    <p:sldId id="305" r:id="rId12"/>
    <p:sldId id="380" r:id="rId13"/>
    <p:sldId id="508" r:id="rId14"/>
    <p:sldId id="365" r:id="rId15"/>
    <p:sldId id="353" r:id="rId16"/>
    <p:sldId id="359" r:id="rId17"/>
    <p:sldId id="360" r:id="rId18"/>
    <p:sldId id="439" r:id="rId19"/>
    <p:sldId id="501" r:id="rId20"/>
    <p:sldId id="498" r:id="rId21"/>
    <p:sldId id="499" r:id="rId22"/>
    <p:sldId id="507" r:id="rId23"/>
    <p:sldId id="416" r:id="rId24"/>
    <p:sldId id="502" r:id="rId25"/>
    <p:sldId id="470" r:id="rId26"/>
    <p:sldId id="471" r:id="rId27"/>
    <p:sldId id="472" r:id="rId28"/>
    <p:sldId id="473" r:id="rId29"/>
    <p:sldId id="500" r:id="rId30"/>
    <p:sldId id="474" r:id="rId31"/>
    <p:sldId id="483" r:id="rId32"/>
    <p:sldId id="484" r:id="rId33"/>
    <p:sldId id="486" r:id="rId34"/>
    <p:sldId id="496" r:id="rId35"/>
    <p:sldId id="505" r:id="rId36"/>
    <p:sldId id="50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4229F7"/>
    <a:srgbClr val="260AF6"/>
    <a:srgbClr val="FF8C7D"/>
    <a:srgbClr val="1C07B9"/>
    <a:srgbClr val="DEFFDC"/>
    <a:srgbClr val="B356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7" autoAdjust="0"/>
  </p:normalViewPr>
  <p:slideViewPr>
    <p:cSldViewPr snapToGrid="0" snapToObjects="1">
      <p:cViewPr>
        <p:scale>
          <a:sx n="70" d="100"/>
          <a:sy n="70" d="100"/>
        </p:scale>
        <p:origin x="-1086"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9.emf"/><Relationship Id="rId1" Type="http://schemas.openxmlformats.org/officeDocument/2006/relationships/image" Target="../media/image58.emf"/><Relationship Id="rId5" Type="http://schemas.openxmlformats.org/officeDocument/2006/relationships/image" Target="../media/image60.emf"/><Relationship Id="rId4"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38.emf"/><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9F819-AEE5-524E-8F3B-C23AF51B20D6}" type="datetimeFigureOut">
              <a:rPr lang="en-US" smtClean="0"/>
              <a:pPr/>
              <a:t>8/26/2014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836B1-6907-D849-96C9-D4D48D1307E8}" type="slidenum">
              <a:rPr lang="en-US" smtClean="0"/>
              <a:pPr/>
              <a:t>‹N°›</a:t>
            </a:fld>
            <a:endParaRPr lang="en-US" dirty="0"/>
          </a:p>
        </p:txBody>
      </p:sp>
    </p:spTree>
    <p:extLst>
      <p:ext uri="{BB962C8B-B14F-4D97-AF65-F5344CB8AC3E}">
        <p14:creationId xmlns:p14="http://schemas.microsoft.com/office/powerpoint/2010/main" xmlns="" val="1908610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After short introduction I will show you the latest development in the field of DVCS study</a:t>
            </a:r>
            <a:r>
              <a:rPr lang="en-US" baseline="0" dirty="0" smtClean="0"/>
              <a:t> </a:t>
            </a:r>
            <a:r>
              <a:rPr lang="en-US" dirty="0" smtClean="0"/>
              <a:t>with polarized and unpolarized targets, vector meson</a:t>
            </a:r>
            <a:r>
              <a:rPr lang="en-US" baseline="0" dirty="0" smtClean="0"/>
              <a:t> elecroproduction and Jlab12 upgrade program.</a:t>
            </a:r>
            <a:endParaRPr lang="en-US" dirty="0"/>
          </a:p>
        </p:txBody>
      </p:sp>
      <p:sp>
        <p:nvSpPr>
          <p:cNvPr id="4" name="Slide Number Placeholder 3"/>
          <p:cNvSpPr>
            <a:spLocks noGrp="1"/>
          </p:cNvSpPr>
          <p:nvPr>
            <p:ph type="sldNum" sz="quarter" idx="10"/>
          </p:nvPr>
        </p:nvSpPr>
        <p:spPr/>
        <p:txBody>
          <a:bodyPr/>
          <a:lstStyle/>
          <a:p>
            <a:fld id="{4B3836B1-6907-D849-96C9-D4D48D1307E8}" type="slidenum">
              <a:rPr lang="en-US" smtClean="0"/>
              <a:pPr/>
              <a:t>2</a:t>
            </a:fld>
            <a:endParaRPr lang="en-US" dirty="0"/>
          </a:p>
        </p:txBody>
      </p:sp>
    </p:spTree>
    <p:extLst>
      <p:ext uri="{BB962C8B-B14F-4D97-AF65-F5344CB8AC3E}">
        <p14:creationId xmlns:p14="http://schemas.microsoft.com/office/powerpoint/2010/main" xmlns="" val="204599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a:t>
            </a:r>
            <a:r>
              <a:rPr lang="en-US" baseline="0" dirty="0" smtClean="0"/>
              <a:t> structure of the nucleon in terms of the QCD fundamental degrees of freedom is a major goal of the modern nuclear physics. The electromagnetic probe provides an outstanding tool to study the nucleon’s structure.  Proton formfactors are closely connected with the transvers charge and current densities inside the nucleon. Deep inelastic scattering cross section can be expressed in terms of structure functions that described longitudinal momentum and spin distributions. The Generalized Parton Distributions provides a new formalism to unravel the nucleon structure that unifies form factors, parton distributions, and the angular momentum of partons. The t-dependence of the GPDs connected through the Fourier transform to the transverse spatial distributions of quarks and gluons with different momentum.</a:t>
            </a:r>
            <a:endParaRPr lang="en-US" dirty="0"/>
          </a:p>
        </p:txBody>
      </p:sp>
      <p:sp>
        <p:nvSpPr>
          <p:cNvPr id="4" name="Slide Number Placeholder 3"/>
          <p:cNvSpPr>
            <a:spLocks noGrp="1"/>
          </p:cNvSpPr>
          <p:nvPr>
            <p:ph type="sldNum" sz="quarter" idx="10"/>
          </p:nvPr>
        </p:nvSpPr>
        <p:spPr/>
        <p:txBody>
          <a:bodyPr/>
          <a:lstStyle/>
          <a:p>
            <a:fld id="{4B3836B1-6907-D849-96C9-D4D48D1307E8}" type="slidenum">
              <a:rPr lang="en-US" smtClean="0"/>
              <a:pPr/>
              <a:t>3</a:t>
            </a:fld>
            <a:endParaRPr lang="en-US" dirty="0"/>
          </a:p>
        </p:txBody>
      </p:sp>
    </p:spTree>
    <p:extLst>
      <p:ext uri="{BB962C8B-B14F-4D97-AF65-F5344CB8AC3E}">
        <p14:creationId xmlns:p14="http://schemas.microsoft.com/office/powerpoint/2010/main" xmlns="" val="140031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06CF4FC-EBC1-B540-B717-AE0C4023F140}" type="slidenum">
              <a:rPr lang="en-US"/>
              <a:pPr/>
              <a:t>11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1116328-A548-B447-9CFF-901C59492198}" type="slidenum">
              <a:rPr lang="en-US"/>
              <a:pPr/>
              <a:t>14</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836B1-6907-D849-96C9-D4D48D1307E8}" type="slidenum">
              <a:rPr lang="en-US" smtClean="0"/>
              <a:pPr/>
              <a:t>27</a:t>
            </a:fld>
            <a:endParaRPr lang="en-US" dirty="0"/>
          </a:p>
        </p:txBody>
      </p:sp>
    </p:spTree>
    <p:extLst>
      <p:ext uri="{BB962C8B-B14F-4D97-AF65-F5344CB8AC3E}">
        <p14:creationId xmlns:p14="http://schemas.microsoft.com/office/powerpoint/2010/main" xmlns="" val="307694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250524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16525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273281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r>
              <a:rPr lang="en-US" dirty="0"/>
              <a:t>Valery Kubarovsky Jlab</a:t>
            </a:r>
          </a:p>
        </p:txBody>
      </p:sp>
      <p:sp>
        <p:nvSpPr>
          <p:cNvPr id="7" name="Rectangle 19"/>
          <p:cNvSpPr>
            <a:spLocks noGrp="1" noChangeArrowheads="1"/>
          </p:cNvSpPr>
          <p:nvPr>
            <p:ph type="sldNum" sz="quarter" idx="12"/>
          </p:nvPr>
        </p:nvSpPr>
        <p:spPr>
          <a:ln/>
        </p:spPr>
        <p:txBody>
          <a:bodyPr/>
          <a:lstStyle>
            <a:lvl1pPr>
              <a:defRPr/>
            </a:lvl1pPr>
          </a:lstStyle>
          <a:p>
            <a:pPr>
              <a:defRPr/>
            </a:pPr>
            <a:fld id="{DEAB9B8D-DC73-5E46-A747-548498C97E4A}" type="slidenum">
              <a:rPr lang="en-US"/>
              <a:pPr>
                <a:defRPr/>
              </a:pPr>
              <a:t>‹N°›</a:t>
            </a:fld>
            <a:endParaRPr lang="en-US" dirty="0"/>
          </a:p>
        </p:txBody>
      </p:sp>
    </p:spTree>
    <p:extLst>
      <p:ext uri="{BB962C8B-B14F-4D97-AF65-F5344CB8AC3E}">
        <p14:creationId xmlns:p14="http://schemas.microsoft.com/office/powerpoint/2010/main" xmlns="" val="185831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275627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34129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296784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413430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113682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15552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232043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667C9-EFB3-8440-B1FF-F9EF4197C9CB}" type="datetimeFigureOut">
              <a:rPr lang="en-US" smtClean="0"/>
              <a:pPr/>
              <a:t>8/26/2014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108997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667C9-EFB3-8440-B1FF-F9EF4197C9CB}" type="datetimeFigureOut">
              <a:rPr lang="en-US" smtClean="0"/>
              <a:pPr/>
              <a:t>8/26/2014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2AEB5-436F-0A48-8B11-498698789FF7}" type="slidenum">
              <a:rPr lang="en-US" smtClean="0"/>
              <a:pPr/>
              <a:t>‹N°›</a:t>
            </a:fld>
            <a:endParaRPr lang="en-US" dirty="0"/>
          </a:p>
        </p:txBody>
      </p:sp>
    </p:spTree>
    <p:extLst>
      <p:ext uri="{BB962C8B-B14F-4D97-AF65-F5344CB8AC3E}">
        <p14:creationId xmlns:p14="http://schemas.microsoft.com/office/powerpoint/2010/main" xmlns="" val="3131386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arxiv.org/abs/arXiv:1405.098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6.png"/><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2.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22.emf"/><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61.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png"/><Relationship Id="rId5" Type="http://schemas.openxmlformats.org/officeDocument/2006/relationships/oleObject" Target="../embeddings/oleObject16.bin"/><Relationship Id="rId10" Type="http://schemas.openxmlformats.org/officeDocument/2006/relationships/image" Target="../media/image39.emf"/><Relationship Id="rId4" Type="http://schemas.openxmlformats.org/officeDocument/2006/relationships/oleObject" Target="../embeddings/oleObject15.bin"/><Relationship Id="rId9"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emf"/><Relationship Id="rId10" Type="http://schemas.openxmlformats.org/officeDocument/2006/relationships/oleObject" Target="../embeddings/oleObject3.bin"/><Relationship Id="rId4" Type="http://schemas.openxmlformats.org/officeDocument/2006/relationships/image" Target="../media/image13.emf"/><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946"/>
            <a:ext cx="7772400" cy="1470025"/>
          </a:xfrm>
        </p:spPr>
        <p:txBody>
          <a:bodyPr>
            <a:normAutofit/>
          </a:bodyPr>
          <a:lstStyle/>
          <a:p>
            <a:r>
              <a:rPr lang="en-US" dirty="0"/>
              <a:t>D</a:t>
            </a:r>
            <a:r>
              <a:rPr lang="en-US" dirty="0" smtClean="0"/>
              <a:t>eeply Virtual  Meson Production with CLAS</a:t>
            </a:r>
            <a:endParaRPr lang="en-US" dirty="0"/>
          </a:p>
        </p:txBody>
      </p:sp>
      <p:sp>
        <p:nvSpPr>
          <p:cNvPr id="3" name="Subtitle 2"/>
          <p:cNvSpPr>
            <a:spLocks noGrp="1"/>
          </p:cNvSpPr>
          <p:nvPr>
            <p:ph type="subTitle" idx="1"/>
          </p:nvPr>
        </p:nvSpPr>
        <p:spPr>
          <a:xfrm>
            <a:off x="1371600" y="3142378"/>
            <a:ext cx="6400800" cy="1752600"/>
          </a:xfrm>
        </p:spPr>
        <p:txBody>
          <a:bodyPr>
            <a:normAutofit/>
          </a:bodyPr>
          <a:lstStyle/>
          <a:p>
            <a:r>
              <a:rPr lang="en-US" sz="2800" dirty="0" smtClean="0">
                <a:solidFill>
                  <a:schemeClr val="tx2">
                    <a:lumMod val="75000"/>
                  </a:schemeClr>
                </a:solidFill>
              </a:rPr>
              <a:t>Valery Kubarovsky</a:t>
            </a:r>
          </a:p>
          <a:p>
            <a:r>
              <a:rPr lang="en-US" sz="2800" dirty="0" smtClean="0"/>
              <a:t>Jefferson Lab</a:t>
            </a:r>
          </a:p>
          <a:p>
            <a:endParaRPr lang="en-US" sz="2800" dirty="0" smtClean="0"/>
          </a:p>
        </p:txBody>
      </p:sp>
      <p:pic>
        <p:nvPicPr>
          <p:cNvPr id="4" name="Picture 3" descr="JLab_logo_text_white2.jpg"/>
          <p:cNvPicPr>
            <a:picLocks noChangeAspect="1"/>
          </p:cNvPicPr>
          <p:nvPr/>
        </p:nvPicPr>
        <p:blipFill>
          <a:blip r:embed="rId2"/>
          <a:stretch>
            <a:fillRect/>
          </a:stretch>
        </p:blipFill>
        <p:spPr>
          <a:xfrm>
            <a:off x="685800" y="452605"/>
            <a:ext cx="4267200" cy="969818"/>
          </a:xfrm>
          <a:prstGeom prst="rect">
            <a:avLst/>
          </a:prstGeom>
        </p:spPr>
      </p:pic>
      <p:pic>
        <p:nvPicPr>
          <p:cNvPr id="8" name="Picture 7" descr="PANIC14_logo.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17700" y="1789546"/>
            <a:ext cx="5299364" cy="6858000"/>
          </a:xfrm>
          <a:prstGeom prst="rect">
            <a:avLst/>
          </a:prstGeom>
        </p:spPr>
      </p:pic>
      <p:pic>
        <p:nvPicPr>
          <p:cNvPr id="9" name="Picture 8" descr="CLAS-logo.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30059" y="284363"/>
            <a:ext cx="2174009" cy="1163460"/>
          </a:xfrm>
          <a:prstGeom prst="rect">
            <a:avLst/>
          </a:prstGeom>
        </p:spPr>
      </p:pic>
      <p:sp>
        <p:nvSpPr>
          <p:cNvPr id="7" name="ZoneTexte 6"/>
          <p:cNvSpPr txBox="1"/>
          <p:nvPr/>
        </p:nvSpPr>
        <p:spPr>
          <a:xfrm>
            <a:off x="1978548" y="3040157"/>
            <a:ext cx="5192383" cy="1384995"/>
          </a:xfrm>
          <a:prstGeom prst="rect">
            <a:avLst/>
          </a:prstGeom>
          <a:solidFill>
            <a:schemeClr val="accent5">
              <a:lumMod val="20000"/>
              <a:lumOff val="80000"/>
            </a:schemeClr>
          </a:solidFill>
        </p:spPr>
        <p:txBody>
          <a:bodyPr wrap="none" rtlCol="0">
            <a:spAutoFit/>
          </a:bodyPr>
          <a:lstStyle/>
          <a:p>
            <a:r>
              <a:rPr lang="fr-FR" sz="2800" b="1" dirty="0" smtClean="0">
                <a:solidFill>
                  <a:srgbClr val="0070C0"/>
                </a:solidFill>
              </a:rPr>
              <a:t>	</a:t>
            </a:r>
            <a:r>
              <a:rPr lang="fr-FR" sz="2800" b="1" dirty="0" smtClean="0">
                <a:solidFill>
                  <a:srgbClr val="00B050"/>
                </a:solidFill>
              </a:rPr>
              <a:t>Michel </a:t>
            </a:r>
            <a:r>
              <a:rPr lang="fr-FR" sz="2800" b="1" dirty="0" err="1" smtClean="0">
                <a:solidFill>
                  <a:srgbClr val="00B050"/>
                </a:solidFill>
              </a:rPr>
              <a:t>Guidal</a:t>
            </a:r>
            <a:r>
              <a:rPr lang="fr-FR" sz="2800" b="1" dirty="0" smtClean="0">
                <a:solidFill>
                  <a:srgbClr val="00B050"/>
                </a:solidFill>
              </a:rPr>
              <a:t> (IPN Orsay) </a:t>
            </a:r>
          </a:p>
          <a:p>
            <a:r>
              <a:rPr lang="fr-FR" sz="2800" b="1" dirty="0" smtClean="0">
                <a:solidFill>
                  <a:srgbClr val="FF0000"/>
                </a:solidFill>
              </a:rPr>
              <a:t>		  </a:t>
            </a:r>
            <a:r>
              <a:rPr lang="fr-FR" sz="2800" b="1" dirty="0" smtClean="0">
                <a:solidFill>
                  <a:srgbClr val="FF0000"/>
                </a:solidFill>
              </a:rPr>
              <a:t> on </a:t>
            </a:r>
            <a:r>
              <a:rPr lang="fr-FR" sz="2800" b="1" dirty="0" err="1" smtClean="0">
                <a:solidFill>
                  <a:srgbClr val="FF0000"/>
                </a:solidFill>
              </a:rPr>
              <a:t>behalf</a:t>
            </a:r>
            <a:r>
              <a:rPr lang="fr-FR" sz="2800" b="1" dirty="0" smtClean="0">
                <a:solidFill>
                  <a:srgbClr val="FF0000"/>
                </a:solidFill>
              </a:rPr>
              <a:t> of/</a:t>
            </a:r>
            <a:r>
              <a:rPr lang="fr-FR" sz="2800" b="1" dirty="0" err="1" smtClean="0">
                <a:solidFill>
                  <a:srgbClr val="FF0000"/>
                </a:solidFill>
              </a:rPr>
              <a:t>with</a:t>
            </a:r>
            <a:endParaRPr lang="fr-FR" sz="2800" b="1" dirty="0" smtClean="0">
              <a:solidFill>
                <a:srgbClr val="FF0000"/>
              </a:solidFill>
            </a:endParaRPr>
          </a:p>
          <a:p>
            <a:r>
              <a:rPr lang="fr-FR" sz="2800" b="1" dirty="0" smtClean="0">
                <a:solidFill>
                  <a:srgbClr val="00B050"/>
                </a:solidFill>
              </a:rPr>
              <a:t>Valery </a:t>
            </a:r>
            <a:r>
              <a:rPr lang="fr-FR" sz="2800" b="1" dirty="0" err="1" smtClean="0">
                <a:solidFill>
                  <a:srgbClr val="00B050"/>
                </a:solidFill>
              </a:rPr>
              <a:t>Kubarovsky</a:t>
            </a:r>
            <a:r>
              <a:rPr lang="fr-FR" sz="2800" b="1" dirty="0" smtClean="0">
                <a:solidFill>
                  <a:srgbClr val="00B050"/>
                </a:solidFill>
              </a:rPr>
              <a:t> (Jefferson </a:t>
            </a:r>
            <a:r>
              <a:rPr lang="fr-FR" sz="2800" b="1" dirty="0" err="1" smtClean="0">
                <a:solidFill>
                  <a:srgbClr val="00B050"/>
                </a:solidFill>
              </a:rPr>
              <a:t>Lab</a:t>
            </a:r>
            <a:r>
              <a:rPr lang="fr-FR" sz="2800" b="1" dirty="0" smtClean="0">
                <a:solidFill>
                  <a:srgbClr val="00B050"/>
                </a:solidFill>
              </a:rPr>
              <a:t>)</a:t>
            </a:r>
            <a:endParaRPr lang="fr-FR" sz="2800" b="1" dirty="0">
              <a:solidFill>
                <a:srgbClr val="00B050"/>
              </a:solidFill>
            </a:endParaRPr>
          </a:p>
        </p:txBody>
      </p:sp>
      <p:sp>
        <p:nvSpPr>
          <p:cNvPr id="10" name="ZoneTexte 9"/>
          <p:cNvSpPr txBox="1"/>
          <p:nvPr/>
        </p:nvSpPr>
        <p:spPr>
          <a:xfrm>
            <a:off x="1555845" y="1839828"/>
            <a:ext cx="5997026" cy="1200329"/>
          </a:xfrm>
          <a:prstGeom prst="rect">
            <a:avLst/>
          </a:prstGeom>
          <a:solidFill>
            <a:schemeClr val="accent5">
              <a:lumMod val="20000"/>
              <a:lumOff val="80000"/>
            </a:schemeClr>
          </a:solidFill>
        </p:spPr>
        <p:txBody>
          <a:bodyPr wrap="none" rtlCol="0">
            <a:spAutoFit/>
          </a:bodyPr>
          <a:lstStyle/>
          <a:p>
            <a:r>
              <a:rPr lang="fr-FR" sz="3600" b="1" dirty="0" smtClean="0">
                <a:solidFill>
                  <a:srgbClr val="0070C0"/>
                </a:solidFill>
              </a:rPr>
              <a:t>	</a:t>
            </a:r>
            <a:r>
              <a:rPr lang="fr-FR" sz="3600" b="1" dirty="0" err="1" smtClean="0">
                <a:solidFill>
                  <a:srgbClr val="0070C0"/>
                </a:solidFill>
              </a:rPr>
              <a:t>Deeply</a:t>
            </a:r>
            <a:r>
              <a:rPr lang="fr-FR" sz="3600" b="1" dirty="0" smtClean="0">
                <a:solidFill>
                  <a:srgbClr val="0070C0"/>
                </a:solidFill>
              </a:rPr>
              <a:t> </a:t>
            </a:r>
            <a:r>
              <a:rPr lang="fr-FR" sz="3600" b="1" dirty="0" err="1" smtClean="0">
                <a:solidFill>
                  <a:srgbClr val="0070C0"/>
                </a:solidFill>
              </a:rPr>
              <a:t>pseudoscalar</a:t>
            </a:r>
            <a:r>
              <a:rPr lang="fr-FR" sz="3600" b="1" dirty="0" smtClean="0">
                <a:solidFill>
                  <a:srgbClr val="0070C0"/>
                </a:solidFill>
              </a:rPr>
              <a:t> </a:t>
            </a:r>
            <a:r>
              <a:rPr lang="fr-FR" sz="3600" b="1" dirty="0" err="1" smtClean="0">
                <a:solidFill>
                  <a:srgbClr val="0070C0"/>
                </a:solidFill>
              </a:rPr>
              <a:t>meson</a:t>
            </a:r>
            <a:endParaRPr lang="fr-FR" sz="3600" b="1" dirty="0" smtClean="0">
              <a:solidFill>
                <a:srgbClr val="0070C0"/>
              </a:solidFill>
            </a:endParaRPr>
          </a:p>
          <a:p>
            <a:r>
              <a:rPr lang="fr-FR" sz="3600" b="1" dirty="0" smtClean="0">
                <a:solidFill>
                  <a:srgbClr val="0070C0"/>
                </a:solidFill>
              </a:rPr>
              <a:t>	    production </a:t>
            </a:r>
            <a:r>
              <a:rPr lang="fr-FR" sz="3600" b="1" dirty="0" err="1" smtClean="0">
                <a:solidFill>
                  <a:srgbClr val="0070C0"/>
                </a:solidFill>
              </a:rPr>
              <a:t>with</a:t>
            </a:r>
            <a:r>
              <a:rPr lang="fr-FR" sz="3600" b="1" dirty="0" smtClean="0">
                <a:solidFill>
                  <a:srgbClr val="0070C0"/>
                </a:solidFill>
              </a:rPr>
              <a:t> CLAS</a:t>
            </a:r>
            <a:endParaRPr lang="fr-FR" sz="3600" b="1" dirty="0">
              <a:solidFill>
                <a:srgbClr val="00B050"/>
              </a:solidFill>
            </a:endParaRPr>
          </a:p>
        </p:txBody>
      </p:sp>
    </p:spTree>
    <p:extLst>
      <p:ext uri="{BB962C8B-B14F-4D97-AF65-F5344CB8AC3E}">
        <p14:creationId xmlns:p14="http://schemas.microsoft.com/office/powerpoint/2010/main" xmlns="" val="3255427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Transverse Densities </a:t>
            </a:r>
            <a:r>
              <a:rPr lang="en-US" dirty="0"/>
              <a:t>for </a:t>
            </a:r>
            <a:r>
              <a:rPr lang="en-US" dirty="0" smtClean="0"/>
              <a:t>u </a:t>
            </a:r>
            <a:r>
              <a:rPr lang="en-US" dirty="0"/>
              <a:t>and </a:t>
            </a:r>
            <a:r>
              <a:rPr lang="en-US" dirty="0" smtClean="0"/>
              <a:t>d Quarks in </a:t>
            </a:r>
            <a:r>
              <a:rPr lang="en-US" dirty="0"/>
              <a:t>the </a:t>
            </a:r>
            <a:r>
              <a:rPr lang="en-US" dirty="0" smtClean="0"/>
              <a:t>Nucleon</a:t>
            </a:r>
            <a:endParaRPr lang="en-US" dirty="0"/>
          </a:p>
        </p:txBody>
      </p:sp>
      <p:pic>
        <p:nvPicPr>
          <p:cNvPr id="4" name="Picture 3" descr="0612032.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8069" y="1707242"/>
            <a:ext cx="4740729" cy="3939741"/>
          </a:xfrm>
          <a:prstGeom prst="rect">
            <a:avLst/>
          </a:prstGeom>
        </p:spPr>
      </p:pic>
      <p:sp>
        <p:nvSpPr>
          <p:cNvPr id="5" name="TextBox 4"/>
          <p:cNvSpPr txBox="1"/>
          <p:nvPr/>
        </p:nvSpPr>
        <p:spPr>
          <a:xfrm>
            <a:off x="99786" y="2603501"/>
            <a:ext cx="2236510" cy="1200329"/>
          </a:xfrm>
          <a:prstGeom prst="rect">
            <a:avLst/>
          </a:prstGeom>
          <a:noFill/>
        </p:spPr>
        <p:txBody>
          <a:bodyPr wrap="none" rtlCol="0">
            <a:spAutoFit/>
          </a:bodyPr>
          <a:lstStyle/>
          <a:p>
            <a:r>
              <a:rPr lang="en-US" dirty="0"/>
              <a:t>S</a:t>
            </a:r>
            <a:r>
              <a:rPr lang="en-US" dirty="0" smtClean="0"/>
              <a:t>trong </a:t>
            </a:r>
            <a:r>
              <a:rPr lang="en-US" dirty="0"/>
              <a:t>distortions </a:t>
            </a:r>
            <a:endParaRPr lang="en-US" dirty="0" smtClean="0"/>
          </a:p>
          <a:p>
            <a:r>
              <a:rPr lang="en-US" dirty="0" smtClean="0"/>
              <a:t>for </a:t>
            </a:r>
            <a:r>
              <a:rPr lang="en-US" dirty="0">
                <a:solidFill>
                  <a:srgbClr val="0000FF"/>
                </a:solidFill>
              </a:rPr>
              <a:t>unpolarized</a:t>
            </a:r>
          </a:p>
          <a:p>
            <a:r>
              <a:rPr lang="en-US" dirty="0"/>
              <a:t>quarks in </a:t>
            </a:r>
            <a:r>
              <a:rPr lang="en-US" dirty="0">
                <a:solidFill>
                  <a:srgbClr val="FF0000"/>
                </a:solidFill>
              </a:rPr>
              <a:t>transversely </a:t>
            </a:r>
            <a:endParaRPr lang="en-US" dirty="0" smtClean="0">
              <a:solidFill>
                <a:srgbClr val="FF0000"/>
              </a:solidFill>
            </a:endParaRPr>
          </a:p>
          <a:p>
            <a:r>
              <a:rPr lang="en-US" dirty="0" smtClean="0">
                <a:solidFill>
                  <a:srgbClr val="FF0000"/>
                </a:solidFill>
              </a:rPr>
              <a:t>polarized nucleon</a:t>
            </a:r>
            <a:endParaRPr lang="en-US" dirty="0">
              <a:solidFill>
                <a:srgbClr val="FF0000"/>
              </a:solidFill>
            </a:endParaRPr>
          </a:p>
        </p:txBody>
      </p:sp>
      <p:sp>
        <p:nvSpPr>
          <p:cNvPr id="6" name="TextBox 5"/>
          <p:cNvSpPr txBox="1"/>
          <p:nvPr/>
        </p:nvSpPr>
        <p:spPr>
          <a:xfrm>
            <a:off x="6908798" y="2812143"/>
            <a:ext cx="1858314" cy="1477328"/>
          </a:xfrm>
          <a:prstGeom prst="rect">
            <a:avLst/>
          </a:prstGeom>
          <a:noFill/>
        </p:spPr>
        <p:txBody>
          <a:bodyPr wrap="none" rtlCol="0">
            <a:spAutoFit/>
          </a:bodyPr>
          <a:lstStyle/>
          <a:p>
            <a:r>
              <a:rPr lang="en-US" dirty="0"/>
              <a:t>S</a:t>
            </a:r>
            <a:r>
              <a:rPr lang="en-US" dirty="0" smtClean="0"/>
              <a:t>trong distortions </a:t>
            </a:r>
          </a:p>
          <a:p>
            <a:r>
              <a:rPr lang="en-US" dirty="0" smtClean="0"/>
              <a:t>for </a:t>
            </a:r>
            <a:r>
              <a:rPr lang="en-US" dirty="0" smtClean="0">
                <a:solidFill>
                  <a:srgbClr val="0000FF"/>
                </a:solidFill>
              </a:rPr>
              <a:t>transversely </a:t>
            </a:r>
          </a:p>
          <a:p>
            <a:r>
              <a:rPr lang="en-US" dirty="0" smtClean="0">
                <a:solidFill>
                  <a:srgbClr val="0000FF"/>
                </a:solidFill>
              </a:rPr>
              <a:t>polarized </a:t>
            </a:r>
            <a:r>
              <a:rPr lang="en-US" dirty="0" smtClean="0"/>
              <a:t>quarks </a:t>
            </a:r>
            <a:endParaRPr lang="en-US" dirty="0"/>
          </a:p>
          <a:p>
            <a:r>
              <a:rPr lang="en-US" dirty="0"/>
              <a:t>in an </a:t>
            </a:r>
            <a:r>
              <a:rPr lang="en-US" dirty="0">
                <a:solidFill>
                  <a:srgbClr val="FF0000"/>
                </a:solidFill>
              </a:rPr>
              <a:t>unpolarized </a:t>
            </a:r>
            <a:endParaRPr lang="en-US" dirty="0" smtClean="0">
              <a:solidFill>
                <a:srgbClr val="FF0000"/>
              </a:solidFill>
            </a:endParaRPr>
          </a:p>
          <a:p>
            <a:r>
              <a:rPr lang="en-US" dirty="0" smtClean="0">
                <a:solidFill>
                  <a:srgbClr val="FF0000"/>
                </a:solidFill>
              </a:rPr>
              <a:t>nucleon</a:t>
            </a:r>
            <a:endParaRPr lang="en-US" dirty="0">
              <a:solidFill>
                <a:srgbClr val="FF0000"/>
              </a:solidFill>
            </a:endParaRPr>
          </a:p>
        </p:txBody>
      </p:sp>
      <p:sp>
        <p:nvSpPr>
          <p:cNvPr id="7" name="TextBox 6"/>
          <p:cNvSpPr txBox="1"/>
          <p:nvPr/>
        </p:nvSpPr>
        <p:spPr>
          <a:xfrm>
            <a:off x="2612571" y="5860143"/>
            <a:ext cx="1563123" cy="369332"/>
          </a:xfrm>
          <a:prstGeom prst="rect">
            <a:avLst/>
          </a:prstGeom>
          <a:noFill/>
        </p:spPr>
        <p:txBody>
          <a:bodyPr wrap="none" rtlCol="0">
            <a:spAutoFit/>
          </a:bodyPr>
          <a:lstStyle/>
          <a:p>
            <a:r>
              <a:rPr lang="en-US" dirty="0" smtClean="0"/>
              <a:t>Described by E</a:t>
            </a:r>
            <a:endParaRPr lang="en-US" dirty="0"/>
          </a:p>
        </p:txBody>
      </p:sp>
      <p:grpSp>
        <p:nvGrpSpPr>
          <p:cNvPr id="11" name="Group 10"/>
          <p:cNvGrpSpPr/>
          <p:nvPr/>
        </p:nvGrpSpPr>
        <p:grpSpPr>
          <a:xfrm>
            <a:off x="4642699" y="5630117"/>
            <a:ext cx="2391550" cy="597551"/>
            <a:chOff x="4642699" y="5630117"/>
            <a:chExt cx="2391550" cy="597551"/>
          </a:xfrm>
        </p:grpSpPr>
        <p:sp>
          <p:nvSpPr>
            <p:cNvPr id="8" name="TextBox 7"/>
            <p:cNvSpPr txBox="1"/>
            <p:nvPr/>
          </p:nvSpPr>
          <p:spPr>
            <a:xfrm>
              <a:off x="4642699" y="5858336"/>
              <a:ext cx="2391550" cy="369332"/>
            </a:xfrm>
            <a:prstGeom prst="rect">
              <a:avLst/>
            </a:prstGeom>
            <a:noFill/>
          </p:spPr>
          <p:txBody>
            <a:bodyPr wrap="none" rtlCol="0">
              <a:spAutoFit/>
            </a:bodyPr>
            <a:lstStyle/>
            <a:p>
              <a:r>
                <a:rPr lang="en-US" dirty="0" smtClean="0"/>
                <a:t>Described by E</a:t>
              </a:r>
              <a:r>
                <a:rPr lang="en-US" baseline="-25000" dirty="0" smtClean="0"/>
                <a:t>T</a:t>
              </a:r>
              <a:r>
                <a:rPr lang="en-US" dirty="0" smtClean="0"/>
                <a:t>=2H</a:t>
              </a:r>
              <a:r>
                <a:rPr lang="en-US" baseline="-25000" dirty="0" smtClean="0"/>
                <a:t>T</a:t>
              </a:r>
              <a:r>
                <a:rPr lang="en-US" dirty="0" smtClean="0"/>
                <a:t>+E</a:t>
              </a:r>
              <a:r>
                <a:rPr lang="en-US" baseline="-25000" dirty="0" smtClean="0"/>
                <a:t>T</a:t>
              </a:r>
              <a:endParaRPr lang="en-US" dirty="0"/>
            </a:p>
          </p:txBody>
        </p:sp>
        <p:sp>
          <p:nvSpPr>
            <p:cNvPr id="9" name="TextBox 8"/>
            <p:cNvSpPr txBox="1"/>
            <p:nvPr/>
          </p:nvSpPr>
          <p:spPr>
            <a:xfrm>
              <a:off x="5915064" y="5630117"/>
              <a:ext cx="300082" cy="369332"/>
            </a:xfrm>
            <a:prstGeom prst="rect">
              <a:avLst/>
            </a:prstGeom>
            <a:noFill/>
          </p:spPr>
          <p:txBody>
            <a:bodyPr wrap="none" rtlCol="0">
              <a:spAutoFit/>
            </a:bodyPr>
            <a:lstStyle/>
            <a:p>
              <a:r>
                <a:rPr lang="en-US" dirty="0" smtClean="0"/>
                <a:t>_</a:t>
              </a:r>
              <a:endParaRPr lang="en-US" dirty="0"/>
            </a:p>
          </p:txBody>
        </p:sp>
        <p:sp>
          <p:nvSpPr>
            <p:cNvPr id="10" name="TextBox 9"/>
            <p:cNvSpPr txBox="1"/>
            <p:nvPr/>
          </p:nvSpPr>
          <p:spPr>
            <a:xfrm>
              <a:off x="6331791" y="5781745"/>
              <a:ext cx="300082" cy="369332"/>
            </a:xfrm>
            <a:prstGeom prst="rect">
              <a:avLst/>
            </a:prstGeom>
            <a:noFill/>
          </p:spPr>
          <p:txBody>
            <a:bodyPr wrap="none" rtlCol="0">
              <a:spAutoFit/>
            </a:bodyPr>
            <a:lstStyle/>
            <a:p>
              <a:r>
                <a:rPr lang="en-US" dirty="0" smtClean="0"/>
                <a:t>~</a:t>
              </a:r>
              <a:endParaRPr lang="en-US" dirty="0"/>
            </a:p>
          </p:txBody>
        </p:sp>
      </p:grpSp>
      <p:sp>
        <p:nvSpPr>
          <p:cNvPr id="12" name="TextBox 11"/>
          <p:cNvSpPr txBox="1"/>
          <p:nvPr/>
        </p:nvSpPr>
        <p:spPr>
          <a:xfrm>
            <a:off x="6908798" y="6440714"/>
            <a:ext cx="2017055" cy="261610"/>
          </a:xfrm>
          <a:prstGeom prst="rect">
            <a:avLst/>
          </a:prstGeom>
          <a:noFill/>
        </p:spPr>
        <p:txBody>
          <a:bodyPr wrap="none" rtlCol="0">
            <a:spAutoFit/>
          </a:bodyPr>
          <a:lstStyle/>
          <a:p>
            <a:r>
              <a:rPr lang="en-US" sz="1100" dirty="0" err="1" smtClean="0"/>
              <a:t>Gockeler</a:t>
            </a:r>
            <a:r>
              <a:rPr lang="en-US" sz="1100" dirty="0" smtClean="0"/>
              <a:t> et al, </a:t>
            </a:r>
            <a:r>
              <a:rPr lang="en-US" sz="1100" dirty="0" err="1" smtClean="0"/>
              <a:t>hep</a:t>
            </a:r>
            <a:r>
              <a:rPr lang="en-US" sz="1100" dirty="0" smtClean="0"/>
              <a:t>/</a:t>
            </a:r>
            <a:r>
              <a:rPr lang="en-US" sz="1100" dirty="0" err="1" smtClean="0"/>
              <a:t>lat</a:t>
            </a:r>
            <a:r>
              <a:rPr lang="en-US" sz="1100" dirty="0" smtClean="0"/>
              <a:t>/0612032</a:t>
            </a:r>
            <a:endParaRPr lang="en-US" sz="1100" dirty="0"/>
          </a:p>
        </p:txBody>
      </p:sp>
    </p:spTree>
    <p:extLst>
      <p:ext uri="{BB962C8B-B14F-4D97-AF65-F5344CB8AC3E}">
        <p14:creationId xmlns:p14="http://schemas.microsoft.com/office/powerpoint/2010/main" xmlns="" val="4201443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AS.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864" y="169736"/>
            <a:ext cx="8709136" cy="5379418"/>
          </a:xfrm>
          <a:prstGeom prst="rect">
            <a:avLst/>
          </a:prstGeom>
        </p:spPr>
      </p:pic>
      <p:sp>
        <p:nvSpPr>
          <p:cNvPr id="144386" name="Rectangle 2"/>
          <p:cNvSpPr>
            <a:spLocks noGrp="1" noChangeArrowheads="1"/>
          </p:cNvSpPr>
          <p:nvPr>
            <p:ph type="title"/>
          </p:nvPr>
        </p:nvSpPr>
        <p:spPr>
          <a:xfrm>
            <a:off x="434864" y="166055"/>
            <a:ext cx="4149218" cy="1023155"/>
          </a:xfrm>
          <a:solidFill>
            <a:srgbClr val="FFFFFF"/>
          </a:solidFill>
          <a:ln>
            <a:solidFill>
              <a:schemeClr val="tx1"/>
            </a:solidFill>
          </a:ln>
        </p:spPr>
        <p:txBody>
          <a:bodyPr>
            <a:normAutofit fontScale="90000"/>
          </a:bodyPr>
          <a:lstStyle/>
          <a:p>
            <a:pPr algn="ctr" eaLnBrk="1" hangingPunct="1">
              <a:defRPr/>
            </a:pPr>
            <a:r>
              <a:rPr lang="en-US" sz="3000" dirty="0">
                <a:solidFill>
                  <a:srgbClr val="953735"/>
                </a:solidFill>
                <a:ea typeface="+mj-ea"/>
                <a:cs typeface="+mj-cs"/>
              </a:rPr>
              <a:t>C</a:t>
            </a:r>
            <a:r>
              <a:rPr lang="en-US" sz="3000" dirty="0">
                <a:solidFill>
                  <a:schemeClr val="tx1"/>
                </a:solidFill>
                <a:ea typeface="+mj-ea"/>
                <a:cs typeface="+mj-cs"/>
              </a:rPr>
              <a:t>EBAF </a:t>
            </a:r>
            <a:r>
              <a:rPr lang="en-US" sz="3000" dirty="0" smtClean="0">
                <a:solidFill>
                  <a:srgbClr val="953735"/>
                </a:solidFill>
                <a:ea typeface="+mj-ea"/>
                <a:cs typeface="+mj-cs"/>
              </a:rPr>
              <a:t>L</a:t>
            </a:r>
            <a:r>
              <a:rPr lang="en-US" sz="3000" dirty="0" smtClean="0">
                <a:solidFill>
                  <a:schemeClr val="tx1"/>
                </a:solidFill>
                <a:ea typeface="+mj-ea"/>
                <a:cs typeface="+mj-cs"/>
              </a:rPr>
              <a:t>arge </a:t>
            </a:r>
            <a:r>
              <a:rPr lang="en-US" sz="3000" dirty="0" smtClean="0">
                <a:solidFill>
                  <a:srgbClr val="953735"/>
                </a:solidFill>
                <a:ea typeface="+mj-ea"/>
                <a:cs typeface="+mj-cs"/>
              </a:rPr>
              <a:t>A</a:t>
            </a:r>
            <a:r>
              <a:rPr lang="en-US" sz="3000" dirty="0" smtClean="0">
                <a:solidFill>
                  <a:schemeClr val="tx1"/>
                </a:solidFill>
                <a:ea typeface="+mj-ea"/>
                <a:cs typeface="+mj-cs"/>
              </a:rPr>
              <a:t>cceptance </a:t>
            </a:r>
            <a:br>
              <a:rPr lang="en-US" sz="3000" dirty="0" smtClean="0">
                <a:solidFill>
                  <a:schemeClr val="tx1"/>
                </a:solidFill>
                <a:ea typeface="+mj-ea"/>
                <a:cs typeface="+mj-cs"/>
              </a:rPr>
            </a:br>
            <a:r>
              <a:rPr lang="en-US" sz="3000" dirty="0" smtClean="0">
                <a:solidFill>
                  <a:srgbClr val="953735"/>
                </a:solidFill>
                <a:ea typeface="+mj-ea"/>
                <a:cs typeface="+mj-cs"/>
              </a:rPr>
              <a:t>S</a:t>
            </a:r>
            <a:r>
              <a:rPr lang="en-US" sz="3000" dirty="0" smtClean="0">
                <a:solidFill>
                  <a:schemeClr val="tx1"/>
                </a:solidFill>
                <a:ea typeface="+mj-ea"/>
                <a:cs typeface="+mj-cs"/>
              </a:rPr>
              <a:t>pectrometer</a:t>
            </a:r>
            <a:r>
              <a:rPr lang="en-US" sz="3000" dirty="0" smtClean="0">
                <a:solidFill>
                  <a:schemeClr val="tx1"/>
                </a:solidFill>
                <a:latin typeface="Comic Sans MS" charset="0"/>
                <a:ea typeface="+mj-ea"/>
                <a:cs typeface="+mj-cs"/>
              </a:rPr>
              <a:t> </a:t>
            </a:r>
            <a:r>
              <a:rPr lang="en-US" sz="3200" dirty="0">
                <a:solidFill>
                  <a:schemeClr val="accent2">
                    <a:lumMod val="75000"/>
                  </a:schemeClr>
                </a:solidFill>
                <a:ea typeface="+mj-ea"/>
                <a:cs typeface="+mj-cs"/>
              </a:rPr>
              <a:t>CLAS</a:t>
            </a:r>
            <a:r>
              <a:rPr lang="en-US" sz="3200" dirty="0">
                <a:ea typeface="+mj-ea"/>
                <a:cs typeface="+mj-cs"/>
              </a:rPr>
              <a:t> </a:t>
            </a:r>
          </a:p>
        </p:txBody>
      </p:sp>
      <p:sp>
        <p:nvSpPr>
          <p:cNvPr id="18" name="Text Box 12"/>
          <p:cNvSpPr txBox="1">
            <a:spLocks noChangeArrowheads="1"/>
          </p:cNvSpPr>
          <p:nvPr/>
        </p:nvSpPr>
        <p:spPr bwMode="auto">
          <a:xfrm>
            <a:off x="6604000" y="5773737"/>
            <a:ext cx="2374900" cy="923330"/>
          </a:xfrm>
          <a:prstGeom prst="rect">
            <a:avLst/>
          </a:prstGeom>
          <a:noFill/>
          <a:ln w="9525">
            <a:noFill/>
            <a:miter lim="800000"/>
            <a:headEnd/>
            <a:tailEnd/>
          </a:ln>
        </p:spPr>
        <p:txBody>
          <a:bodyPr wrap="square">
            <a:prstTxWarp prst="textNoShape">
              <a:avLst/>
            </a:prstTxWarp>
            <a:spAutoFit/>
          </a:bodyPr>
          <a:lstStyle/>
          <a:p>
            <a:r>
              <a:rPr lang="en-US" dirty="0"/>
              <a:t>424 crystals</a:t>
            </a:r>
            <a:r>
              <a:rPr lang="en-US" dirty="0" smtClean="0"/>
              <a:t>, 18  RL</a:t>
            </a:r>
            <a:r>
              <a:rPr lang="en-US" dirty="0"/>
              <a:t>, </a:t>
            </a:r>
          </a:p>
          <a:p>
            <a:r>
              <a:rPr lang="en-US" dirty="0" smtClean="0"/>
              <a:t>Pointing geometry</a:t>
            </a:r>
            <a:r>
              <a:rPr lang="en-US" dirty="0"/>
              <a:t>, </a:t>
            </a:r>
          </a:p>
          <a:p>
            <a:r>
              <a:rPr lang="en-US" dirty="0"/>
              <a:t>APD readout</a:t>
            </a:r>
          </a:p>
        </p:txBody>
      </p:sp>
      <p:sp>
        <p:nvSpPr>
          <p:cNvPr id="19" name="Rectangle 3"/>
          <p:cNvSpPr txBox="1">
            <a:spLocks noChangeArrowheads="1"/>
          </p:cNvSpPr>
          <p:nvPr/>
        </p:nvSpPr>
        <p:spPr>
          <a:xfrm>
            <a:off x="977900" y="5862637"/>
            <a:ext cx="5842000" cy="7032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dirty="0" smtClean="0"/>
              <a:t>CLAS Lead Tungstate Electromagnetic Calorimeter</a:t>
            </a:r>
            <a:endParaRPr lang="en-US" sz="2000" dirty="0"/>
          </a:p>
        </p:txBody>
      </p:sp>
    </p:spTree>
    <p:extLst>
      <p:ext uri="{BB962C8B-B14F-4D97-AF65-F5344CB8AC3E}">
        <p14:creationId xmlns:p14="http://schemas.microsoft.com/office/powerpoint/2010/main" xmlns="" val="1656510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96" y="1131058"/>
            <a:ext cx="6934200" cy="1143000"/>
          </a:xfrm>
        </p:spPr>
        <p:txBody>
          <a:bodyPr>
            <a:normAutofit/>
          </a:bodyPr>
          <a:lstStyle/>
          <a:p>
            <a:r>
              <a:rPr lang="en-US" sz="3600" dirty="0" smtClean="0">
                <a:solidFill>
                  <a:srgbClr val="FF0000"/>
                </a:solidFill>
              </a:rPr>
              <a:t>4 Dimensional Grid</a:t>
            </a:r>
            <a:endParaRPr lang="en-US" sz="3600" dirty="0">
              <a:solidFill>
                <a:srgbClr val="FF0000"/>
              </a:solidFill>
            </a:endParaRPr>
          </a:p>
        </p:txBody>
      </p:sp>
      <p:sp>
        <p:nvSpPr>
          <p:cNvPr id="3" name="Content Placeholder 2"/>
          <p:cNvSpPr>
            <a:spLocks noGrp="1"/>
          </p:cNvSpPr>
          <p:nvPr>
            <p:ph idx="1"/>
          </p:nvPr>
        </p:nvSpPr>
        <p:spPr>
          <a:xfrm>
            <a:off x="152400" y="2267808"/>
            <a:ext cx="7543800" cy="4114800"/>
          </a:xfrm>
        </p:spPr>
        <p:txBody>
          <a:bodyPr>
            <a:normAutofit fontScale="92500" lnSpcReduction="10000"/>
          </a:bodyPr>
          <a:lstStyle/>
          <a:p>
            <a:pPr marL="431800" indent="-323850" eaLnBrk="1">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t>    Rectangular bins are used.</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t>Q</a:t>
            </a:r>
            <a:r>
              <a:rPr lang="en-US" sz="2800" baseline="33000" dirty="0" smtClean="0"/>
              <a:t>2</a:t>
            </a:r>
            <a:r>
              <a:rPr lang="en-US" sz="2800" dirty="0" smtClean="0"/>
              <a:t>-	7 bins(1.-4.5GeV</a:t>
            </a:r>
            <a:r>
              <a:rPr lang="en-US" sz="2800" baseline="30000" dirty="0" smtClean="0"/>
              <a:t>2</a:t>
            </a:r>
            <a:r>
              <a:rPr lang="en-US" sz="2800" dirty="0" smtClean="0"/>
              <a:t>)</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t>x</a:t>
            </a:r>
            <a:r>
              <a:rPr lang="en-US" sz="2800" baseline="-33000" dirty="0" smtClean="0"/>
              <a:t>B</a:t>
            </a:r>
            <a:r>
              <a:rPr lang="en-US" sz="2800" dirty="0" smtClean="0"/>
              <a:t>-	7 bins(0.1-0.58)</a:t>
            </a:r>
          </a:p>
          <a:p>
            <a:pPr marL="431800" indent="-323850" eaLnBrk="1">
              <a:lnSpc>
                <a:spcPct val="101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t>t	- 	8 bins(0.09-2.0GeV)</a:t>
            </a:r>
          </a:p>
          <a:p>
            <a:pPr marL="431800" indent="-323850" eaLnBrk="1">
              <a:lnSpc>
                <a:spcPct val="101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latin typeface="Tahoma" charset="0"/>
                <a:ea typeface="Tahoma" charset="0"/>
                <a:cs typeface="Tahoma" charset="0"/>
              </a:rPr>
              <a:t>φ	</a:t>
            </a:r>
            <a:r>
              <a:rPr lang="en-US" sz="2800" dirty="0" smtClean="0">
                <a:ea typeface="Tahoma" charset="0"/>
                <a:cs typeface="Tahoma" charset="0"/>
              </a:rPr>
              <a:t>-	20 bins(0-360°)</a:t>
            </a:r>
            <a:endParaRPr lang="en-US" sz="2800" dirty="0" smtClean="0"/>
          </a:p>
          <a:p>
            <a:pPr marL="431800" indent="-323850" eaLnBrk="1">
              <a:lnSpc>
                <a:spcPct val="101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FF3366"/>
                </a:solidFill>
                <a:latin typeface="Symbol" charset="2"/>
                <a:ea typeface="Tahoma" charset="0"/>
                <a:cs typeface="Symbol" charset="2"/>
              </a:rPr>
              <a:t>p</a:t>
            </a:r>
            <a:r>
              <a:rPr lang="en-US" sz="2800" baseline="30000" dirty="0" smtClean="0">
                <a:solidFill>
                  <a:srgbClr val="FF3366"/>
                </a:solidFill>
                <a:ea typeface="Tahoma" charset="0"/>
                <a:cs typeface="Tahoma" charset="0"/>
              </a:rPr>
              <a:t>0</a:t>
            </a:r>
            <a:r>
              <a:rPr lang="en-US" sz="2800" dirty="0" smtClean="0">
                <a:solidFill>
                  <a:srgbClr val="FF3366"/>
                </a:solidFill>
                <a:ea typeface="Tahoma" charset="0"/>
                <a:cs typeface="Tahoma" charset="0"/>
              </a:rPr>
              <a:t> data ~2000 </a:t>
            </a:r>
            <a:r>
              <a:rPr lang="en-US" sz="2800" dirty="0" smtClean="0">
                <a:solidFill>
                  <a:srgbClr val="FF3366"/>
                </a:solidFill>
                <a:ea typeface="Tahoma" charset="0"/>
                <a:cs typeface="Tahoma" charset="0"/>
              </a:rPr>
              <a:t>bins</a:t>
            </a:r>
          </a:p>
          <a:p>
            <a:pPr marL="431800" indent="-323850">
              <a:lnSpc>
                <a:spcPct val="101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err="1" smtClean="0">
                <a:solidFill>
                  <a:srgbClr val="260AF6"/>
                </a:solidFill>
              </a:rPr>
              <a:t>Phys.Rev.Lett</a:t>
            </a:r>
            <a:r>
              <a:rPr lang="fr-FR" sz="2000" b="1" dirty="0" smtClean="0">
                <a:solidFill>
                  <a:srgbClr val="260AF6"/>
                </a:solidFill>
              </a:rPr>
              <a:t>. 109 (2012) 112001 </a:t>
            </a:r>
            <a:r>
              <a:rPr lang="fr-FR" sz="2000" b="1" dirty="0" smtClean="0">
                <a:solidFill>
                  <a:srgbClr val="260AF6"/>
                </a:solidFill>
              </a:rPr>
              <a:t>,</a:t>
            </a:r>
          </a:p>
          <a:p>
            <a:pPr marL="431800" indent="-323850">
              <a:lnSpc>
                <a:spcPct val="101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260AF6"/>
                </a:solidFill>
                <a:hlinkClick r:id="rId2"/>
              </a:rPr>
              <a:t>arXiv:1405.0988</a:t>
            </a:r>
            <a:endParaRPr lang="en-US" sz="2000" dirty="0" smtClean="0">
              <a:solidFill>
                <a:srgbClr val="260AF6"/>
              </a:solidFill>
              <a:ea typeface="Tahoma" charset="0"/>
              <a:cs typeface="Tahoma" charset="0"/>
            </a:endParaRPr>
          </a:p>
          <a:p>
            <a:pPr marL="431800" indent="-323850" eaLnBrk="1">
              <a:lnSpc>
                <a:spcPct val="101000"/>
              </a:lnSpc>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FF3366"/>
                </a:solidFill>
                <a:latin typeface="Symbol" charset="2"/>
                <a:ea typeface="Tahoma" charset="0"/>
                <a:cs typeface="Symbol" charset="2"/>
              </a:rPr>
              <a:t>h</a:t>
            </a:r>
            <a:r>
              <a:rPr lang="en-US" sz="2800" dirty="0" smtClean="0">
                <a:solidFill>
                  <a:srgbClr val="FF3366"/>
                </a:solidFill>
                <a:ea typeface="Tahoma" charset="0"/>
                <a:cs typeface="Tahoma" charset="0"/>
              </a:rPr>
              <a:t> data  ~1000 </a:t>
            </a:r>
            <a:r>
              <a:rPr lang="en-US" sz="2800" dirty="0" smtClean="0">
                <a:solidFill>
                  <a:srgbClr val="FF3366"/>
                </a:solidFill>
                <a:ea typeface="Tahoma" charset="0"/>
                <a:cs typeface="Tahoma" charset="0"/>
              </a:rPr>
              <a:t>bins</a:t>
            </a:r>
          </a:p>
          <a:p>
            <a:pPr marL="431800" indent="-323850" eaLnBrk="1">
              <a:lnSpc>
                <a:spcPct val="101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b="1" dirty="0" smtClean="0">
                <a:solidFill>
                  <a:srgbClr val="260AF6"/>
                </a:solidFill>
                <a:ea typeface="Tahoma" charset="0"/>
                <a:cs typeface="Tahoma" charset="0"/>
              </a:rPr>
              <a:t>(preliminary)</a:t>
            </a:r>
            <a:endParaRPr lang="en-US" sz="2200" b="1" dirty="0" smtClean="0">
              <a:solidFill>
                <a:srgbClr val="260AF6"/>
              </a:solidFill>
            </a:endParaRPr>
          </a:p>
        </p:txBody>
      </p:sp>
      <p:pic>
        <p:nvPicPr>
          <p:cNvPr id="4" name="Picture 3"/>
          <p:cNvPicPr>
            <a:picLocks noChangeAspect="1" noChangeArrowheads="1"/>
          </p:cNvPicPr>
          <p:nvPr/>
        </p:nvPicPr>
        <p:blipFill>
          <a:blip r:embed="rId3"/>
          <a:srcRect/>
          <a:stretch>
            <a:fillRect/>
          </a:stretch>
        </p:blipFill>
        <p:spPr bwMode="auto">
          <a:xfrm>
            <a:off x="4530091" y="2071732"/>
            <a:ext cx="4682135" cy="4711797"/>
          </a:xfrm>
          <a:prstGeom prst="rect">
            <a:avLst/>
          </a:prstGeom>
          <a:noFill/>
          <a:ln w="9525">
            <a:noFill/>
            <a:round/>
            <a:headEnd/>
            <a:tailEnd/>
          </a:ln>
        </p:spPr>
      </p:pic>
      <p:sp>
        <p:nvSpPr>
          <p:cNvPr id="5" name="TextBox 4"/>
          <p:cNvSpPr txBox="1"/>
          <p:nvPr/>
        </p:nvSpPr>
        <p:spPr>
          <a:xfrm>
            <a:off x="8627398" y="6488668"/>
            <a:ext cx="368348" cy="369332"/>
          </a:xfrm>
          <a:prstGeom prst="rect">
            <a:avLst/>
          </a:prstGeom>
          <a:noFill/>
        </p:spPr>
        <p:txBody>
          <a:bodyPr wrap="none" rtlCol="0">
            <a:spAutoFit/>
          </a:bodyPr>
          <a:lstStyle/>
          <a:p>
            <a:r>
              <a:rPr lang="en-US" dirty="0" smtClean="0"/>
              <a:t>x</a:t>
            </a:r>
            <a:r>
              <a:rPr lang="en-US" baseline="-25000" dirty="0" smtClean="0"/>
              <a:t>B</a:t>
            </a:r>
            <a:endParaRPr lang="en-US" baseline="-25000" dirty="0"/>
          </a:p>
        </p:txBody>
      </p:sp>
      <p:sp>
        <p:nvSpPr>
          <p:cNvPr id="6" name="TextBox 5"/>
          <p:cNvSpPr txBox="1"/>
          <p:nvPr/>
        </p:nvSpPr>
        <p:spPr>
          <a:xfrm>
            <a:off x="4382335" y="2229103"/>
            <a:ext cx="431992" cy="369332"/>
          </a:xfrm>
          <a:prstGeom prst="rect">
            <a:avLst/>
          </a:prstGeom>
          <a:noFill/>
        </p:spPr>
        <p:txBody>
          <a:bodyPr wrap="none" rtlCol="0">
            <a:spAutoFit/>
          </a:bodyPr>
          <a:lstStyle/>
          <a:p>
            <a:r>
              <a:rPr lang="en-US" dirty="0" smtClean="0"/>
              <a:t>Q</a:t>
            </a:r>
            <a:r>
              <a:rPr lang="en-US" baseline="30000" dirty="0" smtClean="0"/>
              <a:t>2</a:t>
            </a:r>
            <a:endParaRPr lang="en-US" baseline="30000" dirty="0"/>
          </a:p>
        </p:txBody>
      </p:sp>
      <p:sp>
        <p:nvSpPr>
          <p:cNvPr id="8" name="Title 1"/>
          <p:cNvSpPr txBox="1">
            <a:spLocks/>
          </p:cNvSpPr>
          <p:nvPr/>
        </p:nvSpPr>
        <p:spPr>
          <a:xfrm>
            <a:off x="789296" y="-215983"/>
            <a:ext cx="69342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4229F7"/>
                </a:solidFill>
                <a:effectLst/>
                <a:uLnTx/>
                <a:uFillTx/>
                <a:latin typeface="+mj-lt"/>
                <a:ea typeface="+mj-ea"/>
                <a:cs typeface="+mj-cs"/>
              </a:rPr>
              <a:t>E</a:t>
            </a:r>
            <a:r>
              <a:rPr kumimoji="0" lang="en-US" sz="3200" b="0" i="0" u="none" strike="noStrike" kern="1200" cap="none" spc="0" normalizeH="0" baseline="-25000" noProof="0" dirty="0" smtClean="0">
                <a:ln>
                  <a:noFill/>
                </a:ln>
                <a:solidFill>
                  <a:srgbClr val="4229F7"/>
                </a:solidFill>
                <a:effectLst/>
                <a:uLnTx/>
                <a:uFillTx/>
                <a:latin typeface="+mj-lt"/>
                <a:ea typeface="+mj-ea"/>
                <a:cs typeface="+mj-cs"/>
              </a:rPr>
              <a:t>e</a:t>
            </a:r>
            <a:r>
              <a:rPr kumimoji="0" lang="en-US" sz="3200" b="0" i="0" u="none" strike="noStrike" kern="1200" cap="none" spc="0" normalizeH="0" baseline="0" noProof="0" dirty="0" smtClean="0">
                <a:ln>
                  <a:noFill/>
                </a:ln>
                <a:solidFill>
                  <a:srgbClr val="4229F7"/>
                </a:solidFill>
                <a:effectLst/>
                <a:uLnTx/>
                <a:uFillTx/>
                <a:latin typeface="+mj-lt"/>
                <a:ea typeface="+mj-ea"/>
                <a:cs typeface="+mj-cs"/>
              </a:rPr>
              <a:t>=5.75 </a:t>
            </a:r>
            <a:r>
              <a:rPr kumimoji="0" lang="en-US" sz="3200" b="0" i="0" u="none" strike="noStrike" kern="1200" cap="none" spc="0" normalizeH="0" baseline="0" noProof="0" dirty="0" err="1" smtClean="0">
                <a:ln>
                  <a:noFill/>
                </a:ln>
                <a:solidFill>
                  <a:srgbClr val="4229F7"/>
                </a:solidFill>
                <a:effectLst/>
                <a:uLnTx/>
                <a:uFillTx/>
                <a:latin typeface="+mj-lt"/>
                <a:ea typeface="+mj-ea"/>
                <a:cs typeface="+mj-cs"/>
              </a:rPr>
              <a:t>GeV</a:t>
            </a:r>
            <a:endParaRPr kumimoji="0" lang="en-US" sz="3200" b="0" i="0" u="none" strike="noStrike" kern="1200" cap="none" spc="0" normalizeH="0" baseline="0" noProof="0" dirty="0">
              <a:ln>
                <a:noFill/>
              </a:ln>
              <a:solidFill>
                <a:srgbClr val="4229F7"/>
              </a:solidFill>
              <a:effectLst/>
              <a:uLnTx/>
              <a:uFillTx/>
              <a:latin typeface="+mj-lt"/>
              <a:ea typeface="+mj-ea"/>
              <a:cs typeface="+mj-cs"/>
            </a:endParaRPr>
          </a:p>
        </p:txBody>
      </p:sp>
      <p:sp>
        <p:nvSpPr>
          <p:cNvPr id="15" name="Rectangle 14"/>
          <p:cNvSpPr/>
          <p:nvPr/>
        </p:nvSpPr>
        <p:spPr>
          <a:xfrm>
            <a:off x="2865654" y="603851"/>
            <a:ext cx="1034257" cy="646331"/>
          </a:xfrm>
          <a:prstGeom prst="rect">
            <a:avLst/>
          </a:prstGeom>
        </p:spPr>
        <p:txBody>
          <a:bodyPr wrap="none">
            <a:spAutoFit/>
          </a:bodyPr>
          <a:lstStyle/>
          <a:p>
            <a:r>
              <a:rPr lang="en-US" sz="3600" dirty="0" err="1" smtClean="0">
                <a:solidFill>
                  <a:srgbClr val="00B050"/>
                </a:solidFill>
              </a:rPr>
              <a:t>ep</a:t>
            </a:r>
            <a:r>
              <a:rPr lang="en-US" sz="3600" dirty="0" err="1" smtClean="0">
                <a:solidFill>
                  <a:srgbClr val="00B050"/>
                </a:solidFill>
                <a:latin typeface="Symbol" pitchFamily="18" charset="2"/>
              </a:rPr>
              <a:t>gg</a:t>
            </a:r>
            <a:endParaRPr lang="fr-FR" sz="3600" dirty="0">
              <a:solidFill>
                <a:srgbClr val="00B050"/>
              </a:solidFill>
            </a:endParaRPr>
          </a:p>
        </p:txBody>
      </p:sp>
      <p:sp>
        <p:nvSpPr>
          <p:cNvPr id="16" name="Rectangle 15"/>
          <p:cNvSpPr/>
          <p:nvPr/>
        </p:nvSpPr>
        <p:spPr>
          <a:xfrm>
            <a:off x="4055302" y="647067"/>
            <a:ext cx="1662635" cy="646331"/>
          </a:xfrm>
          <a:prstGeom prst="rect">
            <a:avLst/>
          </a:prstGeom>
        </p:spPr>
        <p:txBody>
          <a:bodyPr wrap="none">
            <a:spAutoFit/>
          </a:bodyPr>
          <a:lstStyle/>
          <a:p>
            <a:r>
              <a:rPr lang="en-US" sz="3600" dirty="0" smtClean="0">
                <a:solidFill>
                  <a:srgbClr val="00B050"/>
                </a:solidFill>
              </a:rPr>
              <a:t>channel</a:t>
            </a:r>
            <a:endParaRPr lang="fr-FR" sz="3600" dirty="0">
              <a:solidFill>
                <a:srgbClr val="00B050"/>
              </a:solidFill>
            </a:endParaRPr>
          </a:p>
        </p:txBody>
      </p:sp>
    </p:spTree>
    <p:extLst>
      <p:ext uri="{BB962C8B-B14F-4D97-AF65-F5344CB8AC3E}">
        <p14:creationId xmlns:p14="http://schemas.microsoft.com/office/powerpoint/2010/main" xmlns="" val="2771131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2"/>
          <a:srcRect/>
          <a:stretch>
            <a:fillRect/>
          </a:stretch>
        </p:blipFill>
        <p:spPr bwMode="auto">
          <a:xfrm>
            <a:off x="0" y="641449"/>
            <a:ext cx="9124746" cy="6086900"/>
          </a:xfrm>
          <a:prstGeom prst="rect">
            <a:avLst/>
          </a:prstGeom>
          <a:noFill/>
          <a:ln w="9525">
            <a:noFill/>
            <a:miter lim="800000"/>
            <a:headEnd/>
            <a:tailEnd/>
          </a:ln>
        </p:spPr>
      </p:pic>
      <p:sp>
        <p:nvSpPr>
          <p:cNvPr id="5" name="Title 1"/>
          <p:cNvSpPr>
            <a:spLocks noGrp="1"/>
          </p:cNvSpPr>
          <p:nvPr>
            <p:ph type="title"/>
          </p:nvPr>
        </p:nvSpPr>
        <p:spPr>
          <a:xfrm>
            <a:off x="922160" y="-68250"/>
            <a:ext cx="7648634" cy="1143000"/>
          </a:xfrm>
        </p:spPr>
        <p:txBody>
          <a:bodyPr>
            <a:normAutofit fontScale="90000"/>
          </a:bodyPr>
          <a:lstStyle/>
          <a:p>
            <a:r>
              <a:rPr lang="en-US" sz="3600" dirty="0" smtClean="0">
                <a:solidFill>
                  <a:srgbClr val="FF0000"/>
                </a:solidFill>
              </a:rPr>
              <a:t>Cuts to select the exclusive final state </a:t>
            </a:r>
            <a:r>
              <a:rPr lang="en-US" sz="3600" dirty="0" smtClean="0">
                <a:solidFill>
                  <a:srgbClr val="4229F7"/>
                </a:solidFill>
              </a:rPr>
              <a:t>ep</a:t>
            </a:r>
            <a:r>
              <a:rPr lang="en-US" sz="3600" dirty="0" smtClean="0">
                <a:solidFill>
                  <a:srgbClr val="4229F7"/>
                </a:solidFill>
                <a:latin typeface="Symbol" pitchFamily="18" charset="2"/>
              </a:rPr>
              <a:t>p</a:t>
            </a:r>
            <a:r>
              <a:rPr lang="en-US" sz="3600" baseline="30000" dirty="0" smtClean="0">
                <a:solidFill>
                  <a:srgbClr val="4229F7"/>
                </a:solidFill>
              </a:rPr>
              <a:t>0</a:t>
            </a:r>
            <a:endParaRPr lang="en-US" sz="3600" baseline="30000" dirty="0">
              <a:solidFill>
                <a:srgbClr val="4229F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k-06-16-2014.pdf"/>
          <p:cNvPicPr>
            <a:picLocks noChangeAspect="1"/>
          </p:cNvPicPr>
          <p:nvPr/>
        </p:nvPicPr>
        <p:blipFill rotWithShape="1">
          <a:blip r:embed="rId4">
            <a:extLst>
              <a:ext uri="{28A0092B-C50C-407E-A947-70E740481C1C}">
                <a14:useLocalDpi xmlns:a14="http://schemas.microsoft.com/office/drawing/2010/main" xmlns="" val="0"/>
              </a:ext>
            </a:extLst>
          </a:blip>
          <a:srcRect l="15662" t="1208" r="48193" b="63951"/>
          <a:stretch/>
        </p:blipFill>
        <p:spPr>
          <a:xfrm>
            <a:off x="4292600" y="2548712"/>
            <a:ext cx="4127500" cy="3808652"/>
          </a:xfrm>
          <a:prstGeom prst="rect">
            <a:avLst/>
          </a:prstGeom>
        </p:spPr>
      </p:pic>
      <p:sp>
        <p:nvSpPr>
          <p:cNvPr id="63490" name="Rectangle 2"/>
          <p:cNvSpPr>
            <a:spLocks noGrp="1" noChangeArrowheads="1"/>
          </p:cNvSpPr>
          <p:nvPr>
            <p:ph type="title"/>
          </p:nvPr>
        </p:nvSpPr>
        <p:spPr/>
        <p:txBody>
          <a:bodyPr>
            <a:normAutofit fontScale="90000"/>
          </a:bodyPr>
          <a:lstStyle/>
          <a:p>
            <a:pPr algn="l">
              <a:defRPr/>
            </a:pPr>
            <a:r>
              <a:rPr lang="en-US" sz="3600" dirty="0" smtClean="0">
                <a:ea typeface="+mj-ea"/>
                <a:cs typeface="+mj-cs"/>
              </a:rPr>
              <a:t>Structure Functions</a:t>
            </a:r>
            <a:br>
              <a:rPr lang="en-US" sz="3600" dirty="0" smtClean="0">
                <a:ea typeface="+mj-ea"/>
                <a:cs typeface="+mj-cs"/>
              </a:rPr>
            </a:br>
            <a:r>
              <a:rPr lang="en-US" sz="3200" dirty="0" err="1" smtClean="0">
                <a:latin typeface="Symbol" charset="2"/>
                <a:cs typeface="Symbol" charset="2"/>
              </a:rPr>
              <a:t>s</a:t>
            </a:r>
            <a:r>
              <a:rPr lang="en-US" sz="3200" baseline="-25000" dirty="0" err="1" smtClean="0"/>
              <a:t>U</a:t>
            </a:r>
            <a:r>
              <a:rPr lang="en-US" sz="3200" dirty="0" smtClean="0"/>
              <a:t>=</a:t>
            </a:r>
            <a:r>
              <a:rPr lang="en-US" sz="3600" dirty="0" err="1" smtClean="0">
                <a:latin typeface="Symbol" charset="2"/>
                <a:ea typeface="+mj-ea"/>
                <a:cs typeface="Symbol" charset="2"/>
              </a:rPr>
              <a:t>s</a:t>
            </a:r>
            <a:r>
              <a:rPr lang="en-US" sz="3600" baseline="-25000" dirty="0" err="1" smtClean="0">
                <a:ea typeface="+mj-ea"/>
              </a:rPr>
              <a:t>T</a:t>
            </a:r>
            <a:r>
              <a:rPr lang="en-US" sz="3600" dirty="0" err="1" smtClean="0">
                <a:ea typeface="+mj-ea"/>
              </a:rPr>
              <a:t>+</a:t>
            </a:r>
            <a:r>
              <a:rPr lang="en-US" sz="3600" dirty="0" err="1" smtClean="0">
                <a:latin typeface="Symbol" charset="2"/>
                <a:ea typeface="+mj-ea"/>
                <a:cs typeface="Symbol" charset="2"/>
              </a:rPr>
              <a:t>es</a:t>
            </a:r>
            <a:r>
              <a:rPr lang="en-US" sz="3600" baseline="-25000" dirty="0" err="1" smtClean="0">
                <a:ea typeface="+mj-ea"/>
              </a:rPr>
              <a:t>L</a:t>
            </a:r>
            <a:r>
              <a:rPr lang="en-US" sz="3600" baseline="-25000" dirty="0" smtClean="0">
                <a:ea typeface="+mj-ea"/>
                <a:cs typeface="+mj-cs"/>
              </a:rPr>
              <a:t>  </a:t>
            </a:r>
            <a:r>
              <a:rPr lang="en-US" sz="3600" dirty="0" smtClean="0">
                <a:ea typeface="+mj-ea"/>
                <a:cs typeface="+mj-cs"/>
              </a:rPr>
              <a:t> </a:t>
            </a:r>
            <a:r>
              <a:rPr lang="en-US" sz="3600" dirty="0" smtClean="0">
                <a:latin typeface="Symbol" charset="2"/>
                <a:ea typeface="+mj-ea"/>
                <a:cs typeface="Symbol" charset="2"/>
              </a:rPr>
              <a:t>s</a:t>
            </a:r>
            <a:r>
              <a:rPr lang="en-US" sz="3600" baseline="-25000" dirty="0" smtClean="0">
                <a:ea typeface="+mj-ea"/>
              </a:rPr>
              <a:t>TT</a:t>
            </a:r>
            <a:r>
              <a:rPr lang="en-US" sz="3600" dirty="0" smtClean="0">
                <a:ea typeface="+mj-ea"/>
                <a:cs typeface="+mj-cs"/>
              </a:rPr>
              <a:t>   </a:t>
            </a:r>
            <a:r>
              <a:rPr lang="en-US" sz="3600" dirty="0" smtClean="0">
                <a:latin typeface="Symbol" charset="2"/>
                <a:ea typeface="+mj-ea"/>
                <a:cs typeface="Symbol" charset="2"/>
              </a:rPr>
              <a:t>s</a:t>
            </a:r>
            <a:r>
              <a:rPr lang="en-US" sz="3600" baseline="-25000" dirty="0" smtClean="0">
                <a:ea typeface="+mj-ea"/>
              </a:rPr>
              <a:t>LT</a:t>
            </a:r>
            <a:endParaRPr lang="en-US" sz="3600" baseline="-25000" dirty="0">
              <a:ea typeface="+mj-ea"/>
              <a:cs typeface="+mj-cs"/>
            </a:endParaRPr>
          </a:p>
        </p:txBody>
      </p:sp>
      <p:graphicFrame>
        <p:nvGraphicFramePr>
          <p:cNvPr id="94210" name="Object 2"/>
          <p:cNvGraphicFramePr>
            <a:graphicFrameLocks noChangeAspect="1"/>
          </p:cNvGraphicFramePr>
          <p:nvPr>
            <p:extLst>
              <p:ext uri="{D42A27DB-BD31-4B8C-83A1-F6EECF244321}">
                <p14:modId xmlns:p14="http://schemas.microsoft.com/office/powerpoint/2010/main" xmlns="" val="499436256"/>
              </p:ext>
            </p:extLst>
          </p:nvPr>
        </p:nvGraphicFramePr>
        <p:xfrm>
          <a:off x="104775" y="1558112"/>
          <a:ext cx="9043988" cy="820738"/>
        </p:xfrm>
        <a:graphic>
          <a:graphicData uri="http://schemas.openxmlformats.org/presentationml/2006/ole">
            <p:oleObj spid="_x0000_s98642" name="Equation" r:id="rId5" imgW="4748927" imgH="418893" progId="Equation.3">
              <p:embed/>
            </p:oleObj>
          </a:graphicData>
        </a:graphic>
      </p:graphicFrame>
      <p:graphicFrame>
        <p:nvGraphicFramePr>
          <p:cNvPr id="94211" name="Object 3"/>
          <p:cNvGraphicFramePr>
            <a:graphicFrameLocks noChangeAspect="1"/>
          </p:cNvGraphicFramePr>
          <p:nvPr>
            <p:extLst>
              <p:ext uri="{D42A27DB-BD31-4B8C-83A1-F6EECF244321}">
                <p14:modId xmlns:p14="http://schemas.microsoft.com/office/powerpoint/2010/main" xmlns="" val="4086335969"/>
              </p:ext>
            </p:extLst>
          </p:nvPr>
        </p:nvGraphicFramePr>
        <p:xfrm>
          <a:off x="6553200" y="76199"/>
          <a:ext cx="2557462" cy="778273"/>
        </p:xfrm>
        <a:graphic>
          <a:graphicData uri="http://schemas.openxmlformats.org/presentationml/2006/ole">
            <p:oleObj spid="_x0000_s98643" name="Equation" r:id="rId6" imgW="749047" imgH="228738" progId="Equation.3">
              <p:embed/>
            </p:oleObj>
          </a:graphicData>
        </a:graphic>
      </p:graphicFrame>
      <p:sp>
        <p:nvSpPr>
          <p:cNvPr id="94215" name="Oval 8"/>
          <p:cNvSpPr>
            <a:spLocks noChangeArrowheads="1"/>
          </p:cNvSpPr>
          <p:nvPr/>
        </p:nvSpPr>
        <p:spPr bwMode="auto">
          <a:xfrm>
            <a:off x="7772400" y="1481912"/>
            <a:ext cx="609600" cy="914400"/>
          </a:xfrm>
          <a:prstGeom prst="ellipse">
            <a:avLst/>
          </a:prstGeom>
          <a:noFill/>
          <a:ln w="19050">
            <a:solidFill>
              <a:srgbClr val="FF0000"/>
            </a:solidFill>
            <a:round/>
            <a:headEnd/>
            <a:tailEnd/>
          </a:ln>
        </p:spPr>
        <p:txBody>
          <a:bodyPr wrap="none" anchor="ctr">
            <a:prstTxWarp prst="textNoShape">
              <a:avLst/>
            </a:prstTxWarp>
          </a:bodyPr>
          <a:lstStyle/>
          <a:p>
            <a:endParaRPr lang="en-US" dirty="0"/>
          </a:p>
        </p:txBody>
      </p:sp>
      <p:sp>
        <p:nvSpPr>
          <p:cNvPr id="94216" name="Oval 9"/>
          <p:cNvSpPr>
            <a:spLocks noChangeArrowheads="1"/>
          </p:cNvSpPr>
          <p:nvPr/>
        </p:nvSpPr>
        <p:spPr bwMode="auto">
          <a:xfrm>
            <a:off x="4800600" y="1481912"/>
            <a:ext cx="609600" cy="914400"/>
          </a:xfrm>
          <a:prstGeom prst="ellipse">
            <a:avLst/>
          </a:prstGeom>
          <a:noFill/>
          <a:ln w="19050">
            <a:solidFill>
              <a:srgbClr val="0000FF"/>
            </a:solidFill>
            <a:round/>
            <a:headEnd/>
            <a:tailEnd/>
          </a:ln>
        </p:spPr>
        <p:txBody>
          <a:bodyPr wrap="none" anchor="ctr">
            <a:prstTxWarp prst="textNoShape">
              <a:avLst/>
            </a:prstTxWarp>
          </a:bodyPr>
          <a:lstStyle/>
          <a:p>
            <a:endParaRPr lang="en-US" dirty="0">
              <a:solidFill>
                <a:srgbClr val="0000FF"/>
              </a:solidFill>
            </a:endParaRPr>
          </a:p>
        </p:txBody>
      </p:sp>
      <p:sp>
        <p:nvSpPr>
          <p:cNvPr id="94217" name="Oval 10"/>
          <p:cNvSpPr>
            <a:spLocks noChangeArrowheads="1"/>
          </p:cNvSpPr>
          <p:nvPr/>
        </p:nvSpPr>
        <p:spPr bwMode="auto">
          <a:xfrm>
            <a:off x="2819400" y="1481912"/>
            <a:ext cx="1676400" cy="990600"/>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pic>
        <p:nvPicPr>
          <p:cNvPr id="15" name="Picture 3"/>
          <p:cNvPicPr>
            <a:picLocks noChangeAspect="1" noChangeArrowheads="1"/>
          </p:cNvPicPr>
          <p:nvPr/>
        </p:nvPicPr>
        <p:blipFill>
          <a:blip r:embed="rId7"/>
          <a:srcRect/>
          <a:stretch>
            <a:fillRect/>
          </a:stretch>
        </p:blipFill>
        <p:spPr bwMode="auto">
          <a:xfrm>
            <a:off x="228600" y="2548712"/>
            <a:ext cx="3657600" cy="3430533"/>
          </a:xfrm>
          <a:prstGeom prst="rect">
            <a:avLst/>
          </a:prstGeom>
          <a:noFill/>
          <a:ln w="9525">
            <a:noFill/>
            <a:round/>
            <a:headEnd/>
            <a:tailEnd/>
          </a:ln>
        </p:spPr>
      </p:pic>
      <p:cxnSp>
        <p:nvCxnSpPr>
          <p:cNvPr id="20" name="Straight Connector 19"/>
          <p:cNvCxnSpPr/>
          <p:nvPr/>
        </p:nvCxnSpPr>
        <p:spPr bwMode="auto">
          <a:xfrm>
            <a:off x="8059420" y="2416632"/>
            <a:ext cx="822960" cy="822960"/>
          </a:xfrm>
          <a:prstGeom prst="line">
            <a:avLst/>
          </a:prstGeom>
          <a:solidFill>
            <a:schemeClr val="tx1"/>
          </a:solidFill>
          <a:ln w="9525" cap="flat" cmpd="sng" algn="ctr">
            <a:noFill/>
            <a:prstDash val="solid"/>
            <a:round/>
            <a:headEnd type="none" w="med" len="med"/>
            <a:tailEnd type="triangle" w="lg"/>
          </a:ln>
          <a:effectLst/>
        </p:spPr>
      </p:cxnSp>
      <p:cxnSp>
        <p:nvCxnSpPr>
          <p:cNvPr id="22" name="Straight Arrow Connector 21"/>
          <p:cNvCxnSpPr/>
          <p:nvPr/>
        </p:nvCxnSpPr>
        <p:spPr bwMode="auto">
          <a:xfrm rot="10800000" flipV="1">
            <a:off x="6019800" y="2396312"/>
            <a:ext cx="2057400" cy="1828800"/>
          </a:xfrm>
          <a:prstGeom prst="straightConnector1">
            <a:avLst/>
          </a:prstGeom>
          <a:solidFill>
            <a:schemeClr val="tx1"/>
          </a:solidFill>
          <a:ln w="9525" cap="flat" cmpd="sng" algn="ctr">
            <a:solidFill>
              <a:srgbClr val="FF0000"/>
            </a:solidFill>
            <a:prstDash val="solid"/>
            <a:round/>
            <a:headEnd type="none" w="med" len="med"/>
            <a:tailEnd type="arrow"/>
          </a:ln>
          <a:effectLst/>
        </p:spPr>
      </p:cxnSp>
      <p:cxnSp>
        <p:nvCxnSpPr>
          <p:cNvPr id="24" name="Straight Arrow Connector 23"/>
          <p:cNvCxnSpPr>
            <a:stCxn id="94216" idx="4"/>
          </p:cNvCxnSpPr>
          <p:nvPr/>
        </p:nvCxnSpPr>
        <p:spPr bwMode="auto">
          <a:xfrm rot="16200000" flipH="1">
            <a:off x="4152900" y="3348812"/>
            <a:ext cx="2743200" cy="838200"/>
          </a:xfrm>
          <a:prstGeom prst="straightConnector1">
            <a:avLst/>
          </a:prstGeom>
          <a:solidFill>
            <a:schemeClr val="tx1"/>
          </a:solidFill>
          <a:ln w="9525" cap="flat" cmpd="sng" algn="ctr">
            <a:solidFill>
              <a:srgbClr val="0000FF"/>
            </a:solidFill>
            <a:prstDash val="solid"/>
            <a:round/>
            <a:headEnd type="none" w="med" len="med"/>
            <a:tailEnd type="arrow"/>
          </a:ln>
          <a:effectLst/>
        </p:spPr>
      </p:cxnSp>
      <p:cxnSp>
        <p:nvCxnSpPr>
          <p:cNvPr id="27" name="Straight Arrow Connector 26"/>
          <p:cNvCxnSpPr/>
          <p:nvPr/>
        </p:nvCxnSpPr>
        <p:spPr bwMode="auto">
          <a:xfrm>
            <a:off x="4495800" y="2091512"/>
            <a:ext cx="1295400" cy="914400"/>
          </a:xfrm>
          <a:prstGeom prst="straightConnector1">
            <a:avLst/>
          </a:prstGeom>
          <a:solidFill>
            <a:schemeClr val="tx1"/>
          </a:solidFill>
          <a:ln w="9525" cap="flat" cmpd="sng" algn="ctr">
            <a:solidFill>
              <a:srgbClr val="000000"/>
            </a:solidFill>
            <a:prstDash val="solid"/>
            <a:round/>
            <a:headEnd type="none" w="med" len="med"/>
            <a:tailEnd type="arrow"/>
          </a:ln>
          <a:effectLst/>
        </p:spPr>
      </p:cxnSp>
      <p:sp>
        <p:nvSpPr>
          <p:cNvPr id="32" name="TextBox 31"/>
          <p:cNvSpPr txBox="1"/>
          <p:nvPr/>
        </p:nvSpPr>
        <p:spPr>
          <a:xfrm>
            <a:off x="990600" y="5860860"/>
            <a:ext cx="1513868" cy="369332"/>
          </a:xfrm>
          <a:prstGeom prst="rect">
            <a:avLst/>
          </a:prstGeom>
          <a:noFill/>
          <a:ln>
            <a:solidFill>
              <a:schemeClr val="tx1"/>
            </a:solidFill>
          </a:ln>
        </p:spPr>
        <p:txBody>
          <a:bodyPr wrap="none" rtlCol="0">
            <a:spAutoFit/>
          </a:bodyPr>
          <a:lstStyle/>
          <a:p>
            <a:r>
              <a:rPr lang="en-US" dirty="0" smtClean="0">
                <a:latin typeface="Symbol" charset="2"/>
                <a:cs typeface="Symbol" charset="2"/>
              </a:rPr>
              <a:t>f</a:t>
            </a:r>
            <a:r>
              <a:rPr lang="en-US" dirty="0" smtClean="0"/>
              <a:t> distribution</a:t>
            </a:r>
            <a:endParaRPr lang="en-US" dirty="0"/>
          </a:p>
        </p:txBody>
      </p:sp>
      <p:sp>
        <p:nvSpPr>
          <p:cNvPr id="16" name="ZoneTexte 15"/>
          <p:cNvSpPr txBox="1"/>
          <p:nvPr/>
        </p:nvSpPr>
        <p:spPr>
          <a:xfrm>
            <a:off x="139876" y="6371337"/>
            <a:ext cx="9163662" cy="400110"/>
          </a:xfrm>
          <a:prstGeom prst="rect">
            <a:avLst/>
          </a:prstGeom>
          <a:noFill/>
        </p:spPr>
        <p:txBody>
          <a:bodyPr wrap="none" rtlCol="0">
            <a:spAutoFit/>
          </a:bodyPr>
          <a:lstStyle/>
          <a:p>
            <a:r>
              <a:rPr lang="fr-FR" sz="2000" b="1" dirty="0" smtClean="0">
                <a:solidFill>
                  <a:srgbClr val="FF0000"/>
                </a:solidFill>
              </a:rPr>
              <a:t>Agreement </a:t>
            </a:r>
            <a:r>
              <a:rPr lang="fr-FR" sz="2000" b="1" dirty="0" err="1" smtClean="0">
                <a:solidFill>
                  <a:srgbClr val="FF0000"/>
                </a:solidFill>
              </a:rPr>
              <a:t>with</a:t>
            </a:r>
            <a:r>
              <a:rPr lang="fr-FR" sz="2000" b="1" dirty="0" smtClean="0">
                <a:solidFill>
                  <a:srgbClr val="FF0000"/>
                </a:solidFill>
              </a:rPr>
              <a:t> Hall A </a:t>
            </a:r>
            <a:r>
              <a:rPr lang="fr-FR" sz="2000" b="1" dirty="0" err="1" smtClean="0">
                <a:solidFill>
                  <a:srgbClr val="FF0000"/>
                </a:solidFill>
              </a:rPr>
              <a:t>measurement</a:t>
            </a:r>
            <a:r>
              <a:rPr lang="fr-FR" sz="2000" b="1" dirty="0" smtClean="0">
                <a:solidFill>
                  <a:srgbClr val="FF0000"/>
                </a:solidFill>
              </a:rPr>
              <a:t> (</a:t>
            </a:r>
            <a:r>
              <a:rPr lang="fr-FR" sz="2000" b="1" dirty="0" err="1" smtClean="0">
                <a:solidFill>
                  <a:srgbClr val="FF0000"/>
                </a:solidFill>
              </a:rPr>
              <a:t>limited</a:t>
            </a:r>
            <a:r>
              <a:rPr lang="fr-FR" sz="2000" b="1" dirty="0" smtClean="0">
                <a:solidFill>
                  <a:srgbClr val="FF0000"/>
                </a:solidFill>
              </a:rPr>
              <a:t> phase </a:t>
            </a:r>
            <a:r>
              <a:rPr lang="fr-FR" sz="2000" b="1" dirty="0" err="1" smtClean="0">
                <a:solidFill>
                  <a:srgbClr val="FF0000"/>
                </a:solidFill>
              </a:rPr>
              <a:t>space</a:t>
            </a:r>
            <a:r>
              <a:rPr lang="fr-FR" sz="2000" b="1" dirty="0" smtClean="0">
                <a:solidFill>
                  <a:srgbClr val="FF0000"/>
                </a:solidFill>
              </a:rPr>
              <a:t>) </a:t>
            </a:r>
            <a:r>
              <a:rPr lang="fr-FR" sz="2000" b="1" dirty="0" err="1" smtClean="0">
                <a:solidFill>
                  <a:srgbClr val="FF0000"/>
                </a:solidFill>
              </a:rPr>
              <a:t>at</a:t>
            </a:r>
            <a:r>
              <a:rPr lang="fr-FR" sz="2000" b="1" dirty="0" smtClean="0">
                <a:solidFill>
                  <a:srgbClr val="FF0000"/>
                </a:solidFill>
              </a:rPr>
              <a:t> the few percent </a:t>
            </a:r>
            <a:r>
              <a:rPr lang="fr-FR" sz="2000" b="1" dirty="0" err="1" smtClean="0">
                <a:solidFill>
                  <a:srgbClr val="FF0000"/>
                </a:solidFill>
              </a:rPr>
              <a:t>level</a:t>
            </a:r>
            <a:r>
              <a:rPr lang="fr-FR" sz="2000" b="1" dirty="0" smtClean="0">
                <a:solidFill>
                  <a:srgbClr val="FF0000"/>
                </a:solidFill>
              </a:rPr>
              <a:t> </a:t>
            </a:r>
            <a:endParaRPr lang="fr-FR" sz="2000" b="1" dirty="0">
              <a:solidFill>
                <a:srgbClr val="FF0000"/>
              </a:solidFill>
            </a:endParaRPr>
          </a:p>
        </p:txBody>
      </p:sp>
    </p:spTree>
    <p:extLst>
      <p:ext uri="{BB962C8B-B14F-4D97-AF65-F5344CB8AC3E}">
        <p14:creationId xmlns:p14="http://schemas.microsoft.com/office/powerpoint/2010/main" xmlns="" val="39770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145" y="-160382"/>
            <a:ext cx="8229600" cy="1143000"/>
          </a:xfrm>
        </p:spPr>
        <p:txBody>
          <a:bodyPr/>
          <a:lstStyle/>
          <a:p>
            <a:r>
              <a:rPr lang="en-US" dirty="0" smtClean="0">
                <a:solidFill>
                  <a:srgbClr val="660066"/>
                </a:solidFill>
              </a:rPr>
              <a:t>W </a:t>
            </a:r>
            <a:r>
              <a:rPr lang="en-US" dirty="0">
                <a:solidFill>
                  <a:srgbClr val="660066"/>
                </a:solidFill>
              </a:rPr>
              <a:t>dependence</a:t>
            </a:r>
          </a:p>
        </p:txBody>
      </p:sp>
      <p:pic>
        <p:nvPicPr>
          <p:cNvPr id="4" name="Content Placeholder 3" descr="s_w.pdf"/>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977" r="3519" b="27324"/>
          <a:stretch/>
        </p:blipFill>
        <p:spPr>
          <a:xfrm>
            <a:off x="1842448" y="5039"/>
            <a:ext cx="6844352" cy="6740256"/>
          </a:xfrm>
        </p:spPr>
      </p:pic>
      <p:sp>
        <p:nvSpPr>
          <p:cNvPr id="5" name="TextBox 4"/>
          <p:cNvSpPr txBox="1"/>
          <p:nvPr/>
        </p:nvSpPr>
        <p:spPr>
          <a:xfrm>
            <a:off x="266700" y="3676370"/>
            <a:ext cx="2353379" cy="646331"/>
          </a:xfrm>
          <a:prstGeom prst="rect">
            <a:avLst/>
          </a:prstGeom>
          <a:noFill/>
        </p:spPr>
        <p:txBody>
          <a:bodyPr wrap="none" rtlCol="0">
            <a:spAutoFit/>
          </a:bodyPr>
          <a:lstStyle/>
          <a:p>
            <a:r>
              <a:rPr lang="en-US" sz="3600" dirty="0" smtClean="0">
                <a:latin typeface="Symbol" charset="2"/>
                <a:cs typeface="Symbol" charset="2"/>
              </a:rPr>
              <a:t>s</a:t>
            </a:r>
            <a:r>
              <a:rPr lang="en-US" sz="3600" baseline="-25000" dirty="0" smtClean="0"/>
              <a:t>U</a:t>
            </a:r>
            <a:r>
              <a:rPr lang="en-US" sz="3600" dirty="0" smtClean="0"/>
              <a:t>~1/W</a:t>
            </a:r>
            <a:r>
              <a:rPr lang="en-US" sz="3600" baseline="30000" dirty="0" smtClean="0"/>
              <a:t>1.5-2</a:t>
            </a:r>
            <a:endParaRPr lang="en-US" sz="3600" baseline="30000" dirty="0"/>
          </a:p>
        </p:txBody>
      </p:sp>
    </p:spTree>
    <p:extLst>
      <p:ext uri="{BB962C8B-B14F-4D97-AF65-F5344CB8AC3E}">
        <p14:creationId xmlns:p14="http://schemas.microsoft.com/office/powerpoint/2010/main" xmlns="" val="383546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738"/>
            <a:ext cx="3327400" cy="1143000"/>
          </a:xfrm>
        </p:spPr>
        <p:txBody>
          <a:bodyPr/>
          <a:lstStyle/>
          <a:p>
            <a:r>
              <a:rPr lang="en-US" dirty="0"/>
              <a:t>d</a:t>
            </a:r>
            <a:r>
              <a:rPr lang="en-US" dirty="0">
                <a:latin typeface="Symbol" charset="2"/>
                <a:cs typeface="Symbol" charset="2"/>
              </a:rPr>
              <a:t>s</a:t>
            </a:r>
            <a:r>
              <a:rPr lang="en-US" baseline="-25000" dirty="0"/>
              <a:t>U</a:t>
            </a:r>
            <a:r>
              <a:rPr lang="en-US" dirty="0"/>
              <a:t>/dt</a:t>
            </a:r>
          </a:p>
        </p:txBody>
      </p:sp>
      <p:cxnSp>
        <p:nvCxnSpPr>
          <p:cNvPr id="6" name="Straight Arrow Connector 5"/>
          <p:cNvCxnSpPr/>
          <p:nvPr/>
        </p:nvCxnSpPr>
        <p:spPr>
          <a:xfrm>
            <a:off x="4800600" y="2362200"/>
            <a:ext cx="1066800" cy="1181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03700" y="3318608"/>
            <a:ext cx="481256" cy="253916"/>
          </a:xfrm>
          <a:prstGeom prst="rect">
            <a:avLst/>
          </a:prstGeom>
          <a:noFill/>
        </p:spPr>
        <p:txBody>
          <a:bodyPr wrap="none" rtlCol="0">
            <a:spAutoFit/>
          </a:bodyPr>
          <a:lstStyle/>
          <a:p>
            <a:r>
              <a:rPr lang="en-US" sz="1050" dirty="0" smtClean="0"/>
              <a:t>GeV</a:t>
            </a:r>
            <a:r>
              <a:rPr lang="en-US" sz="1050" baseline="30000" dirty="0" smtClean="0"/>
              <a:t>2</a:t>
            </a:r>
            <a:endParaRPr lang="en-US" sz="1050" baseline="30000" dirty="0"/>
          </a:p>
        </p:txBody>
      </p:sp>
      <p:graphicFrame>
        <p:nvGraphicFramePr>
          <p:cNvPr id="7" name="Object 2"/>
          <p:cNvGraphicFramePr>
            <a:graphicFrameLocks noChangeAspect="1"/>
          </p:cNvGraphicFramePr>
          <p:nvPr>
            <p:extLst>
              <p:ext uri="{D42A27DB-BD31-4B8C-83A1-F6EECF244321}">
                <p14:modId xmlns:p14="http://schemas.microsoft.com/office/powerpoint/2010/main" xmlns="" val="3630367187"/>
              </p:ext>
            </p:extLst>
          </p:nvPr>
        </p:nvGraphicFramePr>
        <p:xfrm>
          <a:off x="152400" y="1328738"/>
          <a:ext cx="2541588" cy="712766"/>
        </p:xfrm>
        <a:graphic>
          <a:graphicData uri="http://schemas.openxmlformats.org/presentationml/2006/ole">
            <p:oleObj spid="_x0000_s133279" name="Equation" r:id="rId3" imgW="1380240" imgH="383760" progId="Equation.3">
              <p:embed/>
            </p:oleObj>
          </a:graphicData>
        </a:graphic>
      </p:graphicFrame>
      <p:sp>
        <p:nvSpPr>
          <p:cNvPr id="3" name="TextBox 2"/>
          <p:cNvSpPr txBox="1"/>
          <p:nvPr/>
        </p:nvSpPr>
        <p:spPr>
          <a:xfrm>
            <a:off x="4584700" y="2845248"/>
            <a:ext cx="338554" cy="369332"/>
          </a:xfrm>
          <a:prstGeom prst="rect">
            <a:avLst/>
          </a:prstGeom>
          <a:noFill/>
        </p:spPr>
        <p:txBody>
          <a:bodyPr wrap="none" rtlCol="0">
            <a:spAutoFit/>
          </a:bodyPr>
          <a:lstStyle/>
          <a:p>
            <a:r>
              <a:rPr lang="en-US" dirty="0" smtClean="0"/>
              <a:t>-t</a:t>
            </a:r>
            <a:endParaRPr lang="en-US" dirty="0"/>
          </a:p>
        </p:txBody>
      </p:sp>
      <p:pic>
        <p:nvPicPr>
          <p:cNvPr id="9" name="Picture 8"/>
          <p:cNvPicPr>
            <a:picLocks noChangeAspect="1"/>
          </p:cNvPicPr>
          <p:nvPr/>
        </p:nvPicPr>
        <p:blipFill>
          <a:blip r:embed="rId4"/>
          <a:stretch>
            <a:fillRect/>
          </a:stretch>
        </p:blipFill>
        <p:spPr>
          <a:xfrm>
            <a:off x="242888" y="2789686"/>
            <a:ext cx="2451100" cy="1836531"/>
          </a:xfrm>
          <a:prstGeom prst="rect">
            <a:avLst/>
          </a:prstGeom>
          <a:ln>
            <a:solidFill>
              <a:srgbClr val="4F81BD"/>
            </a:solidFill>
          </a:ln>
        </p:spPr>
      </p:pic>
      <p:sp>
        <p:nvSpPr>
          <p:cNvPr id="10" name="TextBox 9"/>
          <p:cNvSpPr txBox="1"/>
          <p:nvPr/>
        </p:nvSpPr>
        <p:spPr>
          <a:xfrm>
            <a:off x="5105400" y="5181600"/>
            <a:ext cx="9144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11" name="Picture 10" descr="int-06-16-2014.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00400" y="795230"/>
            <a:ext cx="5054600" cy="4838700"/>
          </a:xfrm>
          <a:prstGeom prst="rect">
            <a:avLst/>
          </a:prstGeom>
        </p:spPr>
      </p:pic>
    </p:spTree>
    <p:extLst>
      <p:ext uri="{BB962C8B-B14F-4D97-AF65-F5344CB8AC3E}">
        <p14:creationId xmlns:p14="http://schemas.microsoft.com/office/powerpoint/2010/main" xmlns="" val="409731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a:t>
            </a:r>
            <a:r>
              <a:rPr lang="en-US" dirty="0"/>
              <a:t>slope parameter: </a:t>
            </a:r>
            <a:r>
              <a:rPr lang="en-US" dirty="0" smtClean="0">
                <a:solidFill>
                  <a:srgbClr val="FF6600"/>
                </a:solidFill>
              </a:rPr>
              <a:t>x</a:t>
            </a:r>
            <a:r>
              <a:rPr lang="en-US" baseline="-25000" dirty="0" smtClean="0">
                <a:solidFill>
                  <a:srgbClr val="FF6600"/>
                </a:solidFill>
              </a:rPr>
              <a:t>B</a:t>
            </a:r>
            <a:r>
              <a:rPr lang="en-US" dirty="0" smtClean="0">
                <a:solidFill>
                  <a:srgbClr val="FF6600"/>
                </a:solidFill>
              </a:rPr>
              <a:t> </a:t>
            </a:r>
            <a:r>
              <a:rPr lang="en-US" dirty="0">
                <a:solidFill>
                  <a:srgbClr val="FF6600"/>
                </a:solidFill>
              </a:rPr>
              <a:t>dependence</a:t>
            </a:r>
          </a:p>
        </p:txBody>
      </p:sp>
      <p:graphicFrame>
        <p:nvGraphicFramePr>
          <p:cNvPr id="5" name="Object 2"/>
          <p:cNvGraphicFramePr>
            <a:graphicFrameLocks noChangeAspect="1"/>
          </p:cNvGraphicFramePr>
          <p:nvPr>
            <p:extLst>
              <p:ext uri="{D42A27DB-BD31-4B8C-83A1-F6EECF244321}">
                <p14:modId xmlns:p14="http://schemas.microsoft.com/office/powerpoint/2010/main" xmlns="" val="1249919378"/>
              </p:ext>
            </p:extLst>
          </p:nvPr>
        </p:nvGraphicFramePr>
        <p:xfrm>
          <a:off x="507999" y="2255838"/>
          <a:ext cx="2251493" cy="1579562"/>
        </p:xfrm>
        <a:graphic>
          <a:graphicData uri="http://schemas.openxmlformats.org/presentationml/2006/ole">
            <p:oleObj spid="_x0000_s155789" name="Equation" r:id="rId3" imgW="548280" imgH="383760" progId="Equation.3">
              <p:embed/>
            </p:oleObj>
          </a:graphicData>
        </a:graphic>
      </p:graphicFrame>
      <p:sp>
        <p:nvSpPr>
          <p:cNvPr id="3" name="U-Turn Arrow 2"/>
          <p:cNvSpPr/>
          <p:nvPr/>
        </p:nvSpPr>
        <p:spPr>
          <a:xfrm>
            <a:off x="2374900" y="1282700"/>
            <a:ext cx="1866900" cy="1333500"/>
          </a:xfrm>
          <a:prstGeom prst="uturnArrow">
            <a:avLst>
              <a:gd name="adj1" fmla="val 10532"/>
              <a:gd name="adj2" fmla="val 25000"/>
              <a:gd name="adj3" fmla="val 25000"/>
              <a:gd name="adj4" fmla="val 43750"/>
              <a:gd name="adj5"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041400" y="5745712"/>
            <a:ext cx="7975600" cy="369332"/>
          </a:xfrm>
          <a:prstGeom prst="rect">
            <a:avLst/>
          </a:prstGeom>
          <a:noFill/>
        </p:spPr>
        <p:txBody>
          <a:bodyPr wrap="square" rtlCol="0">
            <a:spAutoFit/>
          </a:bodyPr>
          <a:lstStyle/>
          <a:p>
            <a:r>
              <a:rPr lang="en-US" dirty="0" smtClean="0"/>
              <a:t>The slope parameter is </a:t>
            </a:r>
            <a:r>
              <a:rPr lang="en-US" dirty="0"/>
              <a:t>decreasing with increasing </a:t>
            </a:r>
            <a:r>
              <a:rPr lang="en-US" dirty="0" err="1" smtClean="0"/>
              <a:t>x</a:t>
            </a:r>
            <a:r>
              <a:rPr lang="en-US" baseline="-25000" dirty="0" err="1" smtClean="0"/>
              <a:t>B</a:t>
            </a:r>
            <a:r>
              <a:rPr lang="en-US" dirty="0" smtClean="0"/>
              <a:t>. The Q</a:t>
            </a:r>
            <a:r>
              <a:rPr lang="en-US" baseline="30000" dirty="0" smtClean="0"/>
              <a:t>2</a:t>
            </a:r>
            <a:r>
              <a:rPr lang="en-US" dirty="0" smtClean="0"/>
              <a:t> dependence is </a:t>
            </a:r>
            <a:r>
              <a:rPr lang="en-US" dirty="0" smtClean="0"/>
              <a:t>weak</a:t>
            </a:r>
            <a:r>
              <a:rPr lang="en-US" dirty="0" smtClean="0"/>
              <a:t>. </a:t>
            </a:r>
            <a:endParaRPr lang="en-US" dirty="0"/>
          </a:p>
        </p:txBody>
      </p:sp>
      <p:pic>
        <p:nvPicPr>
          <p:cNvPr id="7" name="Picture 6" descr="xb-dep-v2.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35400" y="1600200"/>
            <a:ext cx="4013200" cy="4013200"/>
          </a:xfrm>
          <a:prstGeom prst="rect">
            <a:avLst/>
          </a:prstGeom>
        </p:spPr>
      </p:pic>
    </p:spTree>
    <p:extLst>
      <p:ext uri="{BB962C8B-B14F-4D97-AF65-F5344CB8AC3E}">
        <p14:creationId xmlns:p14="http://schemas.microsoft.com/office/powerpoint/2010/main" xmlns="" val="4125261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38"/>
            <a:ext cx="8229600" cy="1143000"/>
          </a:xfrm>
        </p:spPr>
        <p:txBody>
          <a:bodyPr>
            <a:normAutofit fontScale="90000"/>
          </a:bodyPr>
          <a:lstStyle/>
          <a:p>
            <a:r>
              <a:rPr lang="en-US" b="1" dirty="0" smtClean="0">
                <a:solidFill>
                  <a:srgbClr val="FF0000"/>
                </a:solidFill>
              </a:rPr>
              <a:t>CLAS data and GPD theory predictions</a:t>
            </a:r>
            <a:endParaRPr lang="en-US" b="1" dirty="0">
              <a:solidFill>
                <a:srgbClr val="FF0000"/>
              </a:solidFill>
            </a:endParaRPr>
          </a:p>
        </p:txBody>
      </p:sp>
      <p:sp>
        <p:nvSpPr>
          <p:cNvPr id="5" name="TextBox 4"/>
          <p:cNvSpPr txBox="1"/>
          <p:nvPr/>
        </p:nvSpPr>
        <p:spPr>
          <a:xfrm>
            <a:off x="4048052" y="588900"/>
            <a:ext cx="4856779" cy="923330"/>
          </a:xfrm>
          <a:prstGeom prst="rect">
            <a:avLst/>
          </a:prstGeom>
          <a:noFill/>
        </p:spPr>
        <p:txBody>
          <a:bodyPr wrap="none" rtlCol="0">
            <a:spAutoFit/>
          </a:bodyPr>
          <a:lstStyle/>
          <a:p>
            <a:r>
              <a:rPr lang="en-US" b="1" dirty="0" smtClean="0">
                <a:solidFill>
                  <a:srgbClr val="00B050"/>
                </a:solidFill>
              </a:rPr>
              <a:t>S. Goloskokov and  P. </a:t>
            </a:r>
            <a:r>
              <a:rPr lang="en-US" b="1" dirty="0" smtClean="0">
                <a:solidFill>
                  <a:srgbClr val="00B050"/>
                </a:solidFill>
              </a:rPr>
              <a:t>Kroll :          solid curves</a:t>
            </a:r>
          </a:p>
          <a:p>
            <a:r>
              <a:rPr lang="en-US" b="1" dirty="0" smtClean="0">
                <a:solidFill>
                  <a:srgbClr val="00B050"/>
                </a:solidFill>
              </a:rPr>
              <a:t>S</a:t>
            </a:r>
            <a:r>
              <a:rPr lang="en-US" b="1" dirty="0" smtClean="0">
                <a:solidFill>
                  <a:srgbClr val="00B050"/>
                </a:solidFill>
              </a:rPr>
              <a:t>. </a:t>
            </a:r>
            <a:r>
              <a:rPr lang="en-US" b="1" dirty="0" err="1" smtClean="0">
                <a:solidFill>
                  <a:srgbClr val="00B050"/>
                </a:solidFill>
              </a:rPr>
              <a:t>Liuti</a:t>
            </a:r>
            <a:r>
              <a:rPr lang="en-US" b="1" dirty="0">
                <a:solidFill>
                  <a:srgbClr val="00B050"/>
                </a:solidFill>
              </a:rPr>
              <a:t> </a:t>
            </a:r>
            <a:r>
              <a:rPr lang="en-US" b="1" dirty="0" smtClean="0">
                <a:solidFill>
                  <a:srgbClr val="00B050"/>
                </a:solidFill>
              </a:rPr>
              <a:t>and G. </a:t>
            </a:r>
            <a:r>
              <a:rPr lang="en-US" b="1" dirty="0" smtClean="0">
                <a:solidFill>
                  <a:srgbClr val="00B050"/>
                </a:solidFill>
              </a:rPr>
              <a:t>Goldstein:               dashed curves</a:t>
            </a:r>
            <a:endParaRPr lang="en-US" b="1" dirty="0">
              <a:solidFill>
                <a:srgbClr val="00B050"/>
              </a:solidFill>
            </a:endParaRPr>
          </a:p>
          <a:p>
            <a:r>
              <a:rPr lang="en-US" dirty="0" smtClean="0"/>
              <a:t> </a:t>
            </a:r>
          </a:p>
        </p:txBody>
      </p:sp>
      <p:pic>
        <p:nvPicPr>
          <p:cNvPr id="4" name="Picture 3" descr="Ivan_2012_05_22.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32895" y="1685615"/>
            <a:ext cx="5511800" cy="5092700"/>
          </a:xfrm>
          <a:prstGeom prst="rect">
            <a:avLst/>
          </a:prstGeom>
        </p:spPr>
      </p:pic>
      <p:grpSp>
        <p:nvGrpSpPr>
          <p:cNvPr id="23" name="Groupe 22"/>
          <p:cNvGrpSpPr/>
          <p:nvPr/>
        </p:nvGrpSpPr>
        <p:grpSpPr>
          <a:xfrm>
            <a:off x="-30936" y="1892300"/>
            <a:ext cx="3828236" cy="4965700"/>
            <a:chOff x="-30936" y="1892300"/>
            <a:chExt cx="3828236" cy="4965700"/>
          </a:xfrm>
        </p:grpSpPr>
        <p:grpSp>
          <p:nvGrpSpPr>
            <p:cNvPr id="14" name="Group 13"/>
            <p:cNvGrpSpPr/>
            <p:nvPr/>
          </p:nvGrpSpPr>
          <p:grpSpPr>
            <a:xfrm>
              <a:off x="-30936" y="1892300"/>
              <a:ext cx="3828236" cy="3139321"/>
              <a:chOff x="70664" y="2654300"/>
              <a:chExt cx="3307535" cy="3139321"/>
            </a:xfrm>
          </p:grpSpPr>
          <p:sp>
            <p:nvSpPr>
              <p:cNvPr id="12" name="TextBox 11"/>
              <p:cNvSpPr txBox="1"/>
              <p:nvPr/>
            </p:nvSpPr>
            <p:spPr>
              <a:xfrm>
                <a:off x="70664" y="2654300"/>
                <a:ext cx="3307535" cy="3139321"/>
              </a:xfrm>
              <a:prstGeom prst="rect">
                <a:avLst/>
              </a:prstGeom>
              <a:noFill/>
            </p:spPr>
            <p:txBody>
              <a:bodyPr wrap="square" rtlCol="0">
                <a:spAutoFit/>
              </a:bodyPr>
              <a:lstStyle/>
              <a:p>
                <a:pPr marL="285750" indent="-285750">
                  <a:buFont typeface="Arial"/>
                  <a:buChar char="•"/>
                </a:pPr>
                <a:r>
                  <a:rPr lang="en-US" dirty="0" smtClean="0"/>
                  <a:t> </a:t>
                </a:r>
                <a:r>
                  <a:rPr lang="en-US" dirty="0">
                    <a:cs typeface="Symbol" charset="2"/>
                  </a:rPr>
                  <a:t>Include </a:t>
                </a:r>
                <a:r>
                  <a:rPr lang="en-US" b="1" i="1" dirty="0">
                    <a:cs typeface="Symbol" charset="2"/>
                  </a:rPr>
                  <a:t> transversity </a:t>
                </a:r>
                <a:r>
                  <a:rPr lang="en-US" dirty="0">
                    <a:cs typeface="Symbol" charset="2"/>
                  </a:rPr>
                  <a:t> </a:t>
                </a:r>
                <a:r>
                  <a:rPr lang="en-US" b="1" dirty="0">
                    <a:cs typeface="Symbol" charset="2"/>
                  </a:rPr>
                  <a:t>GPDs</a:t>
                </a:r>
                <a:r>
                  <a:rPr lang="en-US" dirty="0">
                    <a:cs typeface="Symbol" charset="2"/>
                  </a:rPr>
                  <a:t>   H</a:t>
                </a:r>
                <a:r>
                  <a:rPr lang="en-US" baseline="-25000" dirty="0">
                    <a:cs typeface="Symbol" charset="2"/>
                  </a:rPr>
                  <a:t>T</a:t>
                </a:r>
                <a:r>
                  <a:rPr lang="en-US" dirty="0">
                    <a:cs typeface="Symbol" charset="2"/>
                  </a:rPr>
                  <a:t> and </a:t>
                </a:r>
                <a:endParaRPr lang="en-US" dirty="0" smtClean="0">
                  <a:cs typeface="Symbol" charset="2"/>
                </a:endParaRPr>
              </a:p>
              <a:p>
                <a:pPr marL="285750" indent="-285750"/>
                <a:r>
                  <a:rPr lang="en-US" baseline="-25000" dirty="0" smtClean="0">
                    <a:cs typeface="Symbol" charset="2"/>
                  </a:rPr>
                  <a:t> </a:t>
                </a:r>
                <a:r>
                  <a:rPr lang="en-US" dirty="0" smtClean="0">
                    <a:cs typeface="Symbol" charset="2"/>
                  </a:rPr>
                  <a:t>                     </a:t>
                </a:r>
              </a:p>
              <a:p>
                <a:pPr marL="285750" indent="-285750">
                  <a:buFont typeface="Arial"/>
                  <a:buChar char="•"/>
                </a:pPr>
                <a:r>
                  <a:rPr lang="en-US" dirty="0" smtClean="0">
                    <a:cs typeface="Symbol" charset="2"/>
                  </a:rPr>
                  <a:t>Dominate </a:t>
                </a:r>
                <a:r>
                  <a:rPr lang="en-US" dirty="0">
                    <a:cs typeface="Symbol" charset="2"/>
                  </a:rPr>
                  <a:t>in CLAS kinematics</a:t>
                </a:r>
                <a:r>
                  <a:rPr lang="en-US" dirty="0" smtClean="0">
                    <a:cs typeface="Symbol" charset="2"/>
                  </a:rPr>
                  <a:t>.</a:t>
                </a:r>
              </a:p>
              <a:p>
                <a:pPr marL="285750" indent="-285750">
                  <a:buFont typeface="Arial"/>
                  <a:buChar char="•"/>
                </a:pPr>
                <a:r>
                  <a:rPr lang="en-US" dirty="0" smtClean="0">
                    <a:cs typeface="Symbol" charset="2"/>
                  </a:rPr>
                  <a:t> The model was optimized for low </a:t>
                </a:r>
                <a:r>
                  <a:rPr lang="en-US" dirty="0" err="1" smtClean="0">
                    <a:cs typeface="Symbol" charset="2"/>
                  </a:rPr>
                  <a:t>x</a:t>
                </a:r>
                <a:r>
                  <a:rPr lang="en-US" baseline="-25000" dirty="0" err="1" smtClean="0">
                    <a:cs typeface="Symbol" charset="2"/>
                  </a:rPr>
                  <a:t>B</a:t>
                </a:r>
                <a:r>
                  <a:rPr lang="en-US" dirty="0" smtClean="0">
                    <a:cs typeface="Symbol" charset="2"/>
                  </a:rPr>
                  <a:t> and high Q</a:t>
                </a:r>
                <a:r>
                  <a:rPr lang="en-US" baseline="30000" dirty="0" smtClean="0">
                    <a:cs typeface="Symbol" charset="2"/>
                  </a:rPr>
                  <a:t>2</a:t>
                </a:r>
                <a:r>
                  <a:rPr lang="en-US" dirty="0" smtClean="0">
                    <a:cs typeface="Symbol" charset="2"/>
                  </a:rPr>
                  <a:t>. </a:t>
                </a:r>
                <a:r>
                  <a:rPr lang="en-US" dirty="0" smtClean="0">
                    <a:cs typeface="Symbol" charset="2"/>
                  </a:rPr>
                  <a:t>Terms of order t/Q</a:t>
                </a:r>
                <a:r>
                  <a:rPr lang="en-US" baseline="30000" dirty="0" smtClean="0">
                    <a:cs typeface="Symbol" charset="2"/>
                  </a:rPr>
                  <a:t>2</a:t>
                </a:r>
                <a:r>
                  <a:rPr lang="en-US" dirty="0" smtClean="0">
                    <a:cs typeface="Symbol" charset="2"/>
                  </a:rPr>
                  <a:t> are </a:t>
                </a:r>
                <a:r>
                  <a:rPr lang="en-US" dirty="0" smtClean="0">
                    <a:cs typeface="Symbol" charset="2"/>
                  </a:rPr>
                  <a:t>omitted</a:t>
                </a:r>
              </a:p>
              <a:p>
                <a:pPr marL="285750" indent="-285750">
                  <a:buFont typeface="Arial"/>
                  <a:buChar char="•"/>
                </a:pPr>
                <a:r>
                  <a:rPr lang="en-US" dirty="0">
                    <a:cs typeface="Symbol" charset="2"/>
                  </a:rPr>
                  <a:t>T</a:t>
                </a:r>
                <a:r>
                  <a:rPr lang="en-US" dirty="0" smtClean="0">
                    <a:cs typeface="Symbol" charset="2"/>
                  </a:rPr>
                  <a:t>he model successfully </a:t>
                </a:r>
                <a:r>
                  <a:rPr lang="en-US" dirty="0" smtClean="0">
                    <a:cs typeface="Symbol" charset="2"/>
                  </a:rPr>
                  <a:t>describes </a:t>
                </a:r>
                <a:r>
                  <a:rPr lang="en-US" dirty="0" smtClean="0">
                    <a:cs typeface="Symbol" charset="2"/>
                  </a:rPr>
                  <a:t>CLAS data even at low Q</a:t>
                </a:r>
                <a:r>
                  <a:rPr lang="en-US" baseline="30000" dirty="0" smtClean="0">
                    <a:cs typeface="Symbol" charset="2"/>
                  </a:rPr>
                  <a:t>2</a:t>
                </a:r>
                <a:endParaRPr lang="en-US" baseline="30000" dirty="0">
                  <a:cs typeface="Symbol" charset="2"/>
                </a:endParaRPr>
              </a:p>
              <a:p>
                <a:pPr marL="285750" indent="-285750">
                  <a:buFont typeface="Arial"/>
                  <a:buChar char="•"/>
                </a:pPr>
                <a:r>
                  <a:rPr lang="en-US" dirty="0">
                    <a:cs typeface="Symbol" charset="2"/>
                  </a:rPr>
                  <a:t>Pseudoscalar meson production </a:t>
                </a:r>
                <a:r>
                  <a:rPr lang="en-US" dirty="0" smtClean="0">
                    <a:cs typeface="Symbol" charset="2"/>
                  </a:rPr>
                  <a:t>might </a:t>
                </a:r>
                <a:r>
                  <a:rPr lang="en-US" u="sng" dirty="0" smtClean="0">
                    <a:solidFill>
                      <a:srgbClr val="FF0000"/>
                    </a:solidFill>
                    <a:cs typeface="Symbol" charset="2"/>
                  </a:rPr>
                  <a:t>provide possibility </a:t>
                </a:r>
                <a:r>
                  <a:rPr lang="en-US" u="sng" dirty="0">
                    <a:solidFill>
                      <a:srgbClr val="FF0000"/>
                    </a:solidFill>
                    <a:cs typeface="Symbol" charset="2"/>
                  </a:rPr>
                  <a:t>to access the transversity GPDs. </a:t>
                </a:r>
                <a:endParaRPr lang="en-US" u="sng" dirty="0">
                  <a:solidFill>
                    <a:srgbClr val="FF0000"/>
                  </a:solidFill>
                </a:endParaRPr>
              </a:p>
            </p:txBody>
          </p:sp>
          <p:graphicFrame>
            <p:nvGraphicFramePr>
              <p:cNvPr id="13" name="Object 2"/>
              <p:cNvGraphicFramePr>
                <a:graphicFrameLocks noChangeAspect="1"/>
              </p:cNvGraphicFramePr>
              <p:nvPr>
                <p:extLst>
                  <p:ext uri="{D42A27DB-BD31-4B8C-83A1-F6EECF244321}">
                    <p14:modId xmlns:p14="http://schemas.microsoft.com/office/powerpoint/2010/main" xmlns="" val="3655171186"/>
                  </p:ext>
                </p:extLst>
              </p:nvPr>
            </p:nvGraphicFramePr>
            <p:xfrm>
              <a:off x="409868" y="3013881"/>
              <a:ext cx="1082392" cy="270598"/>
            </p:xfrm>
            <a:graphic>
              <a:graphicData uri="http://schemas.openxmlformats.org/presentationml/2006/ole">
                <p:oleObj spid="_x0000_s204891" name="Equation" r:id="rId4" imgW="905040" imgH="219240" progId="Equation.3">
                  <p:embed/>
                </p:oleObj>
              </a:graphicData>
            </a:graphic>
          </p:graphicFrame>
        </p:grpSp>
        <p:sp>
          <p:nvSpPr>
            <p:cNvPr id="16" name="TextBox 4"/>
            <p:cNvSpPr txBox="1"/>
            <p:nvPr/>
          </p:nvSpPr>
          <p:spPr>
            <a:xfrm>
              <a:off x="156939" y="5491000"/>
              <a:ext cx="3140523" cy="923330"/>
            </a:xfrm>
            <a:prstGeom prst="rect">
              <a:avLst/>
            </a:prstGeom>
            <a:noFill/>
          </p:spPr>
          <p:txBody>
            <a:bodyPr wrap="square" rtlCol="0">
              <a:spAutoFit/>
            </a:bodyPr>
            <a:lstStyle/>
            <a:p>
              <a:endParaRPr lang="en-US" dirty="0" smtClean="0"/>
            </a:p>
            <a:p>
              <a:r>
                <a:rPr lang="en-US" dirty="0" smtClean="0"/>
                <a:t>(               d</a:t>
              </a:r>
              <a:r>
                <a:rPr lang="en-US" dirty="0" smtClean="0"/>
                <a:t>ominant in GK)</a:t>
              </a:r>
            </a:p>
            <a:p>
              <a:r>
                <a:rPr lang="en-US" dirty="0" smtClean="0"/>
                <a:t> </a:t>
              </a:r>
              <a:endParaRPr lang="en-US" dirty="0"/>
            </a:p>
          </p:txBody>
        </p:sp>
        <p:pic>
          <p:nvPicPr>
            <p:cNvPr id="17" name="Picture 3" descr="latex-image-1.pdf"/>
            <p:cNvPicPr>
              <a:picLocks noChangeAspect="1"/>
            </p:cNvPicPr>
            <p:nvPr/>
          </p:nvPicPr>
          <p:blipFill>
            <a:blip r:embed="rId5">
              <a:extLst>
                <a:ext uri="{28A0092B-C50C-407E-A947-70E740481C1C}">
                  <a14:useLocalDpi xmlns:a14="http://schemas.microsoft.com/office/drawing/2010/main" xmlns="" val="0"/>
                </a:ext>
              </a:extLst>
            </a:blip>
            <a:srcRect l="74930"/>
            <a:stretch>
              <a:fillRect/>
            </a:stretch>
          </p:blipFill>
          <p:spPr>
            <a:xfrm>
              <a:off x="535535" y="5791256"/>
              <a:ext cx="414363" cy="308282"/>
            </a:xfrm>
            <a:prstGeom prst="rect">
              <a:avLst/>
            </a:prstGeom>
          </p:spPr>
        </p:pic>
        <p:sp>
          <p:nvSpPr>
            <p:cNvPr id="18" name="TextBox 4"/>
            <p:cNvSpPr txBox="1"/>
            <p:nvPr/>
          </p:nvSpPr>
          <p:spPr>
            <a:xfrm>
              <a:off x="156939" y="5934670"/>
              <a:ext cx="3140523" cy="923330"/>
            </a:xfrm>
            <a:prstGeom prst="rect">
              <a:avLst/>
            </a:prstGeom>
            <a:noFill/>
          </p:spPr>
          <p:txBody>
            <a:bodyPr wrap="square" rtlCol="0">
              <a:spAutoFit/>
            </a:bodyPr>
            <a:lstStyle/>
            <a:p>
              <a:endParaRPr lang="en-US" dirty="0" smtClean="0"/>
            </a:p>
            <a:p>
              <a:r>
                <a:rPr lang="en-US" dirty="0" smtClean="0"/>
                <a:t>(               d</a:t>
              </a:r>
              <a:r>
                <a:rPr lang="en-US" dirty="0" smtClean="0"/>
                <a:t>ominant in LG)</a:t>
              </a:r>
            </a:p>
            <a:p>
              <a:r>
                <a:rPr lang="en-US" dirty="0" smtClean="0"/>
                <a:t> </a:t>
              </a:r>
              <a:endParaRPr lang="en-US" dirty="0"/>
            </a:p>
          </p:txBody>
        </p:sp>
        <p:pic>
          <p:nvPicPr>
            <p:cNvPr id="19" name="Picture 3" descr="latex-image-1.pdf"/>
            <p:cNvPicPr>
              <a:picLocks noChangeAspect="1"/>
            </p:cNvPicPr>
            <p:nvPr/>
          </p:nvPicPr>
          <p:blipFill>
            <a:blip r:embed="rId5">
              <a:extLst>
                <a:ext uri="{28A0092B-C50C-407E-A947-70E740481C1C}">
                  <a14:useLocalDpi xmlns:a14="http://schemas.microsoft.com/office/drawing/2010/main" xmlns="" val="0"/>
                </a:ext>
              </a:extLst>
            </a:blip>
            <a:srcRect l="-4408" r="73461"/>
            <a:stretch>
              <a:fillRect/>
            </a:stretch>
          </p:blipFill>
          <p:spPr>
            <a:xfrm>
              <a:off x="535535" y="6234926"/>
              <a:ext cx="511472" cy="308282"/>
            </a:xfrm>
            <a:prstGeom prst="rect">
              <a:avLst/>
            </a:prstGeom>
          </p:spPr>
        </p:pic>
      </p:grpSp>
      <p:sp>
        <p:nvSpPr>
          <p:cNvPr id="20" name="ZoneTexte 19"/>
          <p:cNvSpPr txBox="1"/>
          <p:nvPr/>
        </p:nvSpPr>
        <p:spPr>
          <a:xfrm>
            <a:off x="5083782" y="1207992"/>
            <a:ext cx="1173719" cy="523220"/>
          </a:xfrm>
          <a:prstGeom prst="rect">
            <a:avLst/>
          </a:prstGeom>
          <a:noFill/>
        </p:spPr>
        <p:txBody>
          <a:bodyPr wrap="none" rtlCol="0">
            <a:spAutoFit/>
          </a:bodyPr>
          <a:lstStyle/>
          <a:p>
            <a:r>
              <a:rPr lang="fr-FR" sz="2800" b="1" dirty="0" smtClean="0">
                <a:latin typeface="Symbol" pitchFamily="18" charset="2"/>
              </a:rPr>
              <a:t>s</a:t>
            </a:r>
            <a:r>
              <a:rPr lang="fr-FR" sz="2800" b="1" baseline="-25000" dirty="0" smtClean="0"/>
              <a:t>T</a:t>
            </a:r>
            <a:r>
              <a:rPr lang="fr-FR" sz="2800" b="1" dirty="0" smtClean="0"/>
              <a:t>+</a:t>
            </a:r>
            <a:r>
              <a:rPr lang="fr-FR" sz="2800" b="1" dirty="0" smtClean="0">
                <a:latin typeface="Symbol" pitchFamily="18" charset="2"/>
              </a:rPr>
              <a:t>es</a:t>
            </a:r>
            <a:r>
              <a:rPr lang="fr-FR" sz="2800" b="1" baseline="-25000" dirty="0" smtClean="0"/>
              <a:t>L</a:t>
            </a:r>
            <a:endParaRPr lang="fr-FR" sz="2800" b="1" baseline="-25000" dirty="0"/>
          </a:p>
        </p:txBody>
      </p:sp>
      <p:sp>
        <p:nvSpPr>
          <p:cNvPr id="21" name="ZoneTexte 20"/>
          <p:cNvSpPr txBox="1"/>
          <p:nvPr/>
        </p:nvSpPr>
        <p:spPr>
          <a:xfrm>
            <a:off x="6503174" y="1162395"/>
            <a:ext cx="641266" cy="523220"/>
          </a:xfrm>
          <a:prstGeom prst="rect">
            <a:avLst/>
          </a:prstGeom>
          <a:noFill/>
        </p:spPr>
        <p:txBody>
          <a:bodyPr wrap="none" rtlCol="0">
            <a:spAutoFit/>
          </a:bodyPr>
          <a:lstStyle/>
          <a:p>
            <a:r>
              <a:rPr lang="fr-FR" sz="2800" b="1" dirty="0" err="1" smtClean="0">
                <a:solidFill>
                  <a:srgbClr val="4229F7"/>
                </a:solidFill>
                <a:latin typeface="Symbol" pitchFamily="18" charset="2"/>
              </a:rPr>
              <a:t>s</a:t>
            </a:r>
            <a:r>
              <a:rPr lang="fr-FR" sz="2800" b="1" baseline="-25000" dirty="0" err="1" smtClean="0">
                <a:solidFill>
                  <a:srgbClr val="4229F7"/>
                </a:solidFill>
              </a:rPr>
              <a:t>TT</a:t>
            </a:r>
            <a:endParaRPr lang="fr-FR" sz="2800" b="1" baseline="-25000" dirty="0">
              <a:solidFill>
                <a:srgbClr val="4229F7"/>
              </a:solidFill>
            </a:endParaRPr>
          </a:p>
        </p:txBody>
      </p:sp>
      <p:sp>
        <p:nvSpPr>
          <p:cNvPr id="22" name="ZoneTexte 21"/>
          <p:cNvSpPr txBox="1"/>
          <p:nvPr/>
        </p:nvSpPr>
        <p:spPr>
          <a:xfrm>
            <a:off x="7467605" y="1207992"/>
            <a:ext cx="620683" cy="523220"/>
          </a:xfrm>
          <a:prstGeom prst="rect">
            <a:avLst/>
          </a:prstGeom>
          <a:noFill/>
        </p:spPr>
        <p:txBody>
          <a:bodyPr wrap="none" rtlCol="0">
            <a:spAutoFit/>
          </a:bodyPr>
          <a:lstStyle/>
          <a:p>
            <a:r>
              <a:rPr lang="fr-FR" sz="2800" b="1" dirty="0" err="1" smtClean="0">
                <a:solidFill>
                  <a:srgbClr val="FF0000"/>
                </a:solidFill>
                <a:latin typeface="Symbol" pitchFamily="18" charset="2"/>
              </a:rPr>
              <a:t>s</a:t>
            </a:r>
            <a:r>
              <a:rPr lang="fr-FR" sz="2800" b="1" baseline="-25000" dirty="0" err="1" smtClean="0">
                <a:solidFill>
                  <a:srgbClr val="FF0000"/>
                </a:solidFill>
              </a:rPr>
              <a:t>TL</a:t>
            </a:r>
            <a:endParaRPr lang="fr-FR" sz="2800" b="1" baseline="-25000" dirty="0">
              <a:solidFill>
                <a:srgbClr val="FF0000"/>
              </a:solidFill>
            </a:endParaRPr>
          </a:p>
        </p:txBody>
      </p:sp>
    </p:spTree>
    <p:extLst>
      <p:ext uri="{BB962C8B-B14F-4D97-AF65-F5344CB8AC3E}">
        <p14:creationId xmlns:p14="http://schemas.microsoft.com/office/powerpoint/2010/main" xmlns="" val="14504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GPD Flavor </a:t>
            </a:r>
            <a:r>
              <a:rPr lang="en-US" dirty="0"/>
              <a:t>D</a:t>
            </a:r>
            <a:r>
              <a:rPr lang="en-US" dirty="0" smtClean="0"/>
              <a:t>ecomposition</a:t>
            </a:r>
            <a:endParaRPr lang="en-US" dirty="0"/>
          </a:p>
        </p:txBody>
      </p:sp>
      <p:pic>
        <p:nvPicPr>
          <p:cNvPr id="4" name="Content Placeholder 3" descr="formulas.pdf"/>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37037" t="40914" r="37654" b="51460"/>
          <a:stretch/>
        </p:blipFill>
        <p:spPr>
          <a:xfrm>
            <a:off x="850900" y="1549401"/>
            <a:ext cx="3615426" cy="1409700"/>
          </a:xfrm>
          <a:ln>
            <a:solidFill>
              <a:schemeClr val="tx1"/>
            </a:solidFill>
          </a:ln>
        </p:spPr>
      </p:pic>
      <p:pic>
        <p:nvPicPr>
          <p:cNvPr id="5" name="Content Placeholder 3" descr="formulas.pdf"/>
          <p:cNvPicPr>
            <a:picLocks noChangeAspect="1"/>
          </p:cNvPicPr>
          <p:nvPr/>
        </p:nvPicPr>
        <p:blipFill rotWithShape="1">
          <a:blip r:embed="rId2">
            <a:extLst>
              <a:ext uri="{28A0092B-C50C-407E-A947-70E740481C1C}">
                <a14:useLocalDpi xmlns:a14="http://schemas.microsoft.com/office/drawing/2010/main" xmlns="" val="0"/>
              </a:ext>
            </a:extLst>
          </a:blip>
          <a:srcRect l="37037" t="49983" r="37654" b="43216"/>
          <a:stretch/>
        </p:blipFill>
        <p:spPr>
          <a:xfrm>
            <a:off x="850900" y="3249877"/>
            <a:ext cx="3615426" cy="1257300"/>
          </a:xfrm>
          <a:prstGeom prst="rect">
            <a:avLst/>
          </a:prstGeom>
          <a:ln>
            <a:solidFill>
              <a:schemeClr val="tx1"/>
            </a:solidFill>
          </a:ln>
        </p:spPr>
      </p:pic>
      <p:sp>
        <p:nvSpPr>
          <p:cNvPr id="7" name="TextBox 6"/>
          <p:cNvSpPr txBox="1"/>
          <p:nvPr/>
        </p:nvSpPr>
        <p:spPr>
          <a:xfrm>
            <a:off x="4466326" y="1917897"/>
            <a:ext cx="3797300" cy="646331"/>
          </a:xfrm>
          <a:prstGeom prst="rect">
            <a:avLst/>
          </a:prstGeom>
          <a:noFill/>
        </p:spPr>
        <p:txBody>
          <a:bodyPr wrap="square" rtlCol="0">
            <a:spAutoFit/>
          </a:bodyPr>
          <a:lstStyle/>
          <a:p>
            <a:pPr marL="285750" indent="-285750">
              <a:buFont typeface="Arial"/>
              <a:buChar char="•"/>
            </a:pPr>
            <a:r>
              <a:rPr lang="en-US" dirty="0" smtClean="0"/>
              <a:t>GPDs appear in the different flavor combinations for </a:t>
            </a:r>
            <a:r>
              <a:rPr lang="en-US" dirty="0" smtClean="0">
                <a:latin typeface="Symbol" charset="2"/>
                <a:cs typeface="Symbol" charset="2"/>
              </a:rPr>
              <a:t>p</a:t>
            </a:r>
            <a:r>
              <a:rPr lang="en-US" baseline="30000" dirty="0" smtClean="0"/>
              <a:t>0</a:t>
            </a:r>
            <a:r>
              <a:rPr lang="en-US" dirty="0" smtClean="0"/>
              <a:t> and </a:t>
            </a:r>
            <a:r>
              <a:rPr lang="en-US" dirty="0" smtClean="0">
                <a:latin typeface="Symbol" charset="2"/>
              </a:rPr>
              <a:t>h</a:t>
            </a:r>
            <a:endParaRPr lang="en-US" dirty="0" smtClean="0">
              <a:latin typeface="Symbol" charset="2"/>
              <a:cs typeface="Symbol" charset="2"/>
            </a:endParaRPr>
          </a:p>
        </p:txBody>
      </p:sp>
      <p:pic>
        <p:nvPicPr>
          <p:cNvPr id="9" name="Content Placeholder 3" descr="formulas.pdf"/>
          <p:cNvPicPr>
            <a:picLocks noChangeAspect="1"/>
          </p:cNvPicPr>
          <p:nvPr/>
        </p:nvPicPr>
        <p:blipFill rotWithShape="1">
          <a:blip r:embed="rId2">
            <a:extLst>
              <a:ext uri="{28A0092B-C50C-407E-A947-70E740481C1C}">
                <a14:useLocalDpi xmlns:a14="http://schemas.microsoft.com/office/drawing/2010/main" xmlns="" val="0"/>
              </a:ext>
            </a:extLst>
          </a:blip>
          <a:srcRect l="37037" t="58570" r="37654" b="33804"/>
          <a:stretch/>
        </p:blipFill>
        <p:spPr>
          <a:xfrm>
            <a:off x="850900" y="4889500"/>
            <a:ext cx="3615426" cy="1409699"/>
          </a:xfrm>
          <a:prstGeom prst="rect">
            <a:avLst/>
          </a:prstGeom>
          <a:ln>
            <a:solidFill>
              <a:schemeClr val="tx1"/>
            </a:solidFill>
          </a:ln>
        </p:spPr>
      </p:pic>
      <p:sp>
        <p:nvSpPr>
          <p:cNvPr id="10" name="TextBox 9"/>
          <p:cNvSpPr txBox="1"/>
          <p:nvPr/>
        </p:nvSpPr>
        <p:spPr>
          <a:xfrm>
            <a:off x="4572000" y="3367946"/>
            <a:ext cx="3463026" cy="1200329"/>
          </a:xfrm>
          <a:prstGeom prst="rect">
            <a:avLst/>
          </a:prstGeom>
          <a:noFill/>
        </p:spPr>
        <p:txBody>
          <a:bodyPr wrap="square" rtlCol="0">
            <a:spAutoFit/>
          </a:bodyPr>
          <a:lstStyle/>
          <a:p>
            <a:pPr marL="285750" indent="-285750">
              <a:buFont typeface="Arial"/>
              <a:buChar char="•"/>
            </a:pPr>
            <a:r>
              <a:rPr lang="en-US" dirty="0" smtClean="0">
                <a:cs typeface="Symbol" charset="2"/>
              </a:rPr>
              <a:t>Assuming that t</a:t>
            </a:r>
            <a:r>
              <a:rPr lang="en-US" dirty="0" smtClean="0">
                <a:cs typeface="Symbol" charset="2"/>
              </a:rPr>
              <a:t>here </a:t>
            </a:r>
            <a:r>
              <a:rPr lang="en-US" dirty="0">
                <a:cs typeface="Symbol" charset="2"/>
              </a:rPr>
              <a:t>is no contribution from strange quarks for </a:t>
            </a:r>
            <a:r>
              <a:rPr lang="en-US" dirty="0">
                <a:latin typeface="Symbol" charset="2"/>
                <a:cs typeface="Symbol" charset="2"/>
              </a:rPr>
              <a:t>h</a:t>
            </a:r>
            <a:r>
              <a:rPr lang="en-US" dirty="0">
                <a:cs typeface="Symbol" charset="2"/>
              </a:rPr>
              <a:t> –meson</a:t>
            </a:r>
          </a:p>
          <a:p>
            <a:endParaRPr lang="en-US" dirty="0"/>
          </a:p>
        </p:txBody>
      </p:sp>
      <p:sp>
        <p:nvSpPr>
          <p:cNvPr id="11" name="TextBox 10"/>
          <p:cNvSpPr txBox="1"/>
          <p:nvPr/>
        </p:nvSpPr>
        <p:spPr>
          <a:xfrm>
            <a:off x="4572000" y="5054600"/>
            <a:ext cx="4114800" cy="1200329"/>
          </a:xfrm>
          <a:prstGeom prst="rect">
            <a:avLst/>
          </a:prstGeom>
          <a:noFill/>
        </p:spPr>
        <p:txBody>
          <a:bodyPr wrap="square" rtlCol="0">
            <a:spAutoFit/>
          </a:bodyPr>
          <a:lstStyle/>
          <a:p>
            <a:pPr marL="285750" indent="-285750">
              <a:buFont typeface="Arial"/>
              <a:buChar char="•"/>
            </a:pPr>
            <a:r>
              <a:rPr lang="en-US" dirty="0">
                <a:cs typeface="Symbol" charset="2"/>
              </a:rPr>
              <a:t>The combined </a:t>
            </a:r>
            <a:r>
              <a:rPr lang="en-US" dirty="0">
                <a:latin typeface="Symbol" charset="2"/>
                <a:cs typeface="Symbol" charset="2"/>
              </a:rPr>
              <a:t>p</a:t>
            </a:r>
            <a:r>
              <a:rPr lang="en-US" baseline="30000" dirty="0"/>
              <a:t>0</a:t>
            </a:r>
            <a:r>
              <a:rPr lang="en-US" dirty="0"/>
              <a:t> and </a:t>
            </a:r>
            <a:r>
              <a:rPr lang="en-US" dirty="0">
                <a:latin typeface="Symbol" charset="2"/>
                <a:cs typeface="Symbol" charset="2"/>
              </a:rPr>
              <a:t>h</a:t>
            </a:r>
            <a:r>
              <a:rPr lang="en-US" dirty="0">
                <a:cs typeface="Symbol" charset="2"/>
              </a:rPr>
              <a:t> data </a:t>
            </a:r>
            <a:r>
              <a:rPr lang="en-US" dirty="0" smtClean="0">
                <a:cs typeface="Symbol" charset="2"/>
              </a:rPr>
              <a:t>permit the flavor(u and d)  decomposition for GPDs H</a:t>
            </a:r>
            <a:r>
              <a:rPr lang="en-US" baseline="-25000" dirty="0" smtClean="0">
                <a:cs typeface="Symbol" charset="2"/>
              </a:rPr>
              <a:t>T</a:t>
            </a:r>
            <a:r>
              <a:rPr lang="en-US" dirty="0" smtClean="0">
                <a:cs typeface="Symbol" charset="2"/>
              </a:rPr>
              <a:t> and E</a:t>
            </a:r>
            <a:r>
              <a:rPr lang="en-US" baseline="-25000" dirty="0" smtClean="0">
                <a:cs typeface="Symbol" charset="2"/>
              </a:rPr>
              <a:t>T</a:t>
            </a:r>
            <a:endParaRPr lang="en-US" baseline="-25000" dirty="0">
              <a:cs typeface="Symbol" charset="2"/>
            </a:endParaRPr>
          </a:p>
          <a:p>
            <a:endParaRPr lang="en-US" dirty="0"/>
          </a:p>
        </p:txBody>
      </p:sp>
    </p:spTree>
    <p:extLst>
      <p:ext uri="{BB962C8B-B14F-4D97-AF65-F5344CB8AC3E}">
        <p14:creationId xmlns:p14="http://schemas.microsoft.com/office/powerpoint/2010/main" xmlns="" val="51439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a:xfrm>
            <a:off x="457200" y="2746632"/>
            <a:ext cx="8229600" cy="4525963"/>
          </a:xfrm>
        </p:spPr>
        <p:txBody>
          <a:bodyPr/>
          <a:lstStyle/>
          <a:p>
            <a:r>
              <a:rPr lang="en-US" dirty="0" smtClean="0"/>
              <a:t>Physics </a:t>
            </a:r>
            <a:r>
              <a:rPr lang="en-US" dirty="0" smtClean="0"/>
              <a:t>motivation</a:t>
            </a:r>
          </a:p>
          <a:p>
            <a:r>
              <a:rPr lang="en-US" dirty="0" err="1" smtClean="0">
                <a:cs typeface="Symbol" charset="2"/>
              </a:rPr>
              <a:t>Transversity</a:t>
            </a:r>
            <a:r>
              <a:rPr lang="en-US" dirty="0" smtClean="0">
                <a:cs typeface="Symbol" charset="2"/>
              </a:rPr>
              <a:t> GPD</a:t>
            </a:r>
            <a:r>
              <a:rPr lang="en-US" dirty="0" smtClean="0"/>
              <a:t> and structure functions</a:t>
            </a:r>
            <a:endParaRPr lang="en-US" dirty="0" smtClean="0"/>
          </a:p>
          <a:p>
            <a:r>
              <a:rPr lang="en-US" dirty="0" smtClean="0"/>
              <a:t>CLAS data on pseudoscalar meson </a:t>
            </a:r>
            <a:r>
              <a:rPr lang="en-US" dirty="0" err="1" smtClean="0"/>
              <a:t>electroproduction</a:t>
            </a:r>
            <a:r>
              <a:rPr lang="en-US" dirty="0" smtClean="0"/>
              <a:t> </a:t>
            </a:r>
          </a:p>
          <a:p>
            <a:r>
              <a:rPr lang="en-US" dirty="0" smtClean="0"/>
              <a:t>Conclusion</a:t>
            </a:r>
            <a:endParaRPr lang="en-US" dirty="0"/>
          </a:p>
        </p:txBody>
      </p:sp>
      <p:pic>
        <p:nvPicPr>
          <p:cNvPr id="4" name="Picture 3"/>
          <p:cNvPicPr>
            <a:picLocks noChangeAspect="1"/>
          </p:cNvPicPr>
          <p:nvPr/>
        </p:nvPicPr>
        <p:blipFill>
          <a:blip r:embed="rId3"/>
          <a:stretch>
            <a:fillRect/>
          </a:stretch>
        </p:blipFill>
        <p:spPr>
          <a:xfrm>
            <a:off x="6235700" y="499372"/>
            <a:ext cx="2451100" cy="1836531"/>
          </a:xfrm>
          <a:prstGeom prst="rect">
            <a:avLst/>
          </a:prstGeom>
          <a:ln>
            <a:solidFill>
              <a:srgbClr val="4F81BD"/>
            </a:solidFill>
          </a:ln>
        </p:spPr>
      </p:pic>
    </p:spTree>
    <p:extLst>
      <p:ext uri="{BB962C8B-B14F-4D97-AF65-F5344CB8AC3E}">
        <p14:creationId xmlns:p14="http://schemas.microsoft.com/office/powerpoint/2010/main" xmlns="" val="4249530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a:t>
            </a:r>
            <a:r>
              <a:rPr lang="en-US" dirty="0" smtClean="0">
                <a:latin typeface="Symbol" charset="2"/>
                <a:cs typeface="Symbol" charset="2"/>
              </a:rPr>
              <a:t>p</a:t>
            </a:r>
            <a:r>
              <a:rPr lang="en-US" baseline="30000" dirty="0" smtClean="0"/>
              <a:t>0</a:t>
            </a:r>
            <a:r>
              <a:rPr lang="en-US" dirty="0" smtClean="0"/>
              <a:t>/</a:t>
            </a:r>
            <a:r>
              <a:rPr lang="en-US" dirty="0" smtClean="0">
                <a:latin typeface="Symbol" charset="2"/>
                <a:cs typeface="Symbol" charset="2"/>
              </a:rPr>
              <a:t>h</a:t>
            </a:r>
            <a:r>
              <a:rPr lang="en-US" dirty="0" smtClean="0"/>
              <a:t/>
            </a:r>
            <a:br>
              <a:rPr lang="en-US" dirty="0" smtClean="0"/>
            </a:br>
            <a:r>
              <a:rPr lang="en-US" sz="2400" dirty="0" smtClean="0">
                <a:solidFill>
                  <a:srgbClr val="FF0000"/>
                </a:solidFill>
              </a:rPr>
              <a:t>preliminary</a:t>
            </a:r>
            <a:endParaRPr lang="en-US" sz="2400" dirty="0">
              <a:solidFill>
                <a:srgbClr val="FF0000"/>
              </a:solidFill>
            </a:endParaRPr>
          </a:p>
        </p:txBody>
      </p:sp>
      <p:sp>
        <p:nvSpPr>
          <p:cNvPr id="3" name="Content Placeholder 2"/>
          <p:cNvSpPr>
            <a:spLocks noGrp="1"/>
          </p:cNvSpPr>
          <p:nvPr>
            <p:ph idx="1"/>
          </p:nvPr>
        </p:nvSpPr>
        <p:spPr>
          <a:xfrm>
            <a:off x="457200" y="5092701"/>
            <a:ext cx="8229600" cy="1600200"/>
          </a:xfrm>
        </p:spPr>
        <p:txBody>
          <a:bodyPr>
            <a:normAutofit fontScale="62500" lnSpcReduction="20000"/>
          </a:bodyPr>
          <a:lstStyle/>
          <a:p>
            <a:r>
              <a:rPr lang="en-US" dirty="0" err="1" smtClean="0">
                <a:latin typeface="Symbol" charset="2"/>
                <a:cs typeface="Symbol" charset="2"/>
              </a:rPr>
              <a:t>s</a:t>
            </a:r>
            <a:r>
              <a:rPr lang="en-US" baseline="-25000" dirty="0" err="1" smtClean="0"/>
              <a:t>U</a:t>
            </a:r>
            <a:r>
              <a:rPr lang="en-US" dirty="0" smtClean="0"/>
              <a:t> drops by a factor of 2.5 for </a:t>
            </a:r>
            <a:r>
              <a:rPr lang="en-US" dirty="0" smtClean="0">
                <a:latin typeface="Symbol" charset="2"/>
                <a:cs typeface="Symbol" charset="2"/>
              </a:rPr>
              <a:t>h</a:t>
            </a:r>
          </a:p>
          <a:p>
            <a:r>
              <a:rPr lang="en-US" dirty="0" err="1" smtClean="0">
                <a:latin typeface="Symbol" charset="2"/>
                <a:cs typeface="Symbol" charset="2"/>
              </a:rPr>
              <a:t>s</a:t>
            </a:r>
            <a:r>
              <a:rPr lang="en-US" baseline="-25000" dirty="0" err="1" smtClean="0"/>
              <a:t>TT</a:t>
            </a:r>
            <a:r>
              <a:rPr lang="en-US" dirty="0" smtClean="0"/>
              <a:t> drops by a factor of 10</a:t>
            </a:r>
          </a:p>
          <a:p>
            <a:r>
              <a:rPr lang="en-US" dirty="0" smtClean="0"/>
              <a:t>The GK GPD model follows the experimental data </a:t>
            </a:r>
          </a:p>
          <a:p>
            <a:r>
              <a:rPr lang="en-US" dirty="0" smtClean="0"/>
              <a:t>The statement about the transversity GPD dominance in the pseudoscalar </a:t>
            </a:r>
            <a:r>
              <a:rPr lang="en-US" dirty="0" err="1" smtClean="0"/>
              <a:t>electroproduction</a:t>
            </a:r>
            <a:r>
              <a:rPr lang="en-US" dirty="0" smtClean="0"/>
              <a:t> </a:t>
            </a:r>
            <a:r>
              <a:rPr lang="en-US" dirty="0" smtClean="0"/>
              <a:t>becomes </a:t>
            </a:r>
            <a:r>
              <a:rPr lang="en-US" dirty="0" smtClean="0"/>
              <a:t>more solid with the inclusion of </a:t>
            </a:r>
            <a:r>
              <a:rPr lang="en-US" dirty="0" smtClean="0">
                <a:latin typeface="Symbol" charset="2"/>
                <a:cs typeface="Symbol" charset="2"/>
              </a:rPr>
              <a:t>h</a:t>
            </a:r>
            <a:r>
              <a:rPr lang="en-US" dirty="0" smtClean="0"/>
              <a:t> data</a:t>
            </a:r>
            <a:endParaRPr lang="en-US" dirty="0"/>
          </a:p>
        </p:txBody>
      </p:sp>
      <p:pic>
        <p:nvPicPr>
          <p:cNvPr id="4" name="Picture 3" descr="pi0_2.2_0.27.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6300" y="1472341"/>
            <a:ext cx="2768600" cy="2956174"/>
          </a:xfrm>
          <a:prstGeom prst="rect">
            <a:avLst/>
          </a:prstGeom>
        </p:spPr>
      </p:pic>
      <p:pic>
        <p:nvPicPr>
          <p:cNvPr id="5" name="Picture 4" descr="eta_2.2_0.27_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1485900"/>
            <a:ext cx="2755900" cy="2942615"/>
          </a:xfrm>
          <a:prstGeom prst="rect">
            <a:avLst/>
          </a:prstGeom>
        </p:spPr>
      </p:pic>
      <p:sp>
        <p:nvSpPr>
          <p:cNvPr id="6" name="TextBox 5"/>
          <p:cNvSpPr txBox="1"/>
          <p:nvPr/>
        </p:nvSpPr>
        <p:spPr>
          <a:xfrm>
            <a:off x="2171700" y="1307524"/>
            <a:ext cx="548547" cy="584776"/>
          </a:xfrm>
          <a:prstGeom prst="rect">
            <a:avLst/>
          </a:prstGeom>
          <a:solidFill>
            <a:schemeClr val="accent1">
              <a:lumMod val="20000"/>
              <a:lumOff val="80000"/>
            </a:schemeClr>
          </a:solidFill>
          <a:ln>
            <a:solidFill>
              <a:srgbClr val="0000FF"/>
            </a:solidFill>
          </a:ln>
        </p:spPr>
        <p:txBody>
          <a:bodyPr wrap="none" rtlCol="0">
            <a:spAutoFit/>
          </a:bodyPr>
          <a:lstStyle/>
          <a:p>
            <a:r>
              <a:rPr lang="en-US" sz="3200" dirty="0" smtClean="0">
                <a:latin typeface="Symbol" charset="2"/>
                <a:cs typeface="Symbol" charset="2"/>
              </a:rPr>
              <a:t>p</a:t>
            </a:r>
            <a:r>
              <a:rPr lang="en-US" sz="3200" baseline="30000" dirty="0" smtClean="0"/>
              <a:t>0</a:t>
            </a:r>
            <a:endParaRPr lang="en-US" sz="3200" dirty="0"/>
          </a:p>
        </p:txBody>
      </p:sp>
      <p:sp>
        <p:nvSpPr>
          <p:cNvPr id="7" name="TextBox 6"/>
          <p:cNvSpPr txBox="1"/>
          <p:nvPr/>
        </p:nvSpPr>
        <p:spPr>
          <a:xfrm>
            <a:off x="5867400" y="1307524"/>
            <a:ext cx="432130" cy="584776"/>
          </a:xfrm>
          <a:prstGeom prst="rect">
            <a:avLst/>
          </a:prstGeom>
          <a:solidFill>
            <a:schemeClr val="accent1">
              <a:lumMod val="20000"/>
              <a:lumOff val="80000"/>
            </a:schemeClr>
          </a:solidFill>
          <a:ln>
            <a:solidFill>
              <a:srgbClr val="0000FF"/>
            </a:solidFill>
          </a:ln>
        </p:spPr>
        <p:txBody>
          <a:bodyPr wrap="none" rtlCol="0">
            <a:spAutoFit/>
          </a:bodyPr>
          <a:lstStyle/>
          <a:p>
            <a:r>
              <a:rPr lang="en-US" sz="3200" dirty="0" smtClean="0">
                <a:latin typeface="Symbol" charset="2"/>
                <a:cs typeface="Symbol" charset="2"/>
              </a:rPr>
              <a:t>h</a:t>
            </a:r>
            <a:endParaRPr lang="en-US" sz="3200" dirty="0"/>
          </a:p>
        </p:txBody>
      </p:sp>
      <p:sp>
        <p:nvSpPr>
          <p:cNvPr id="8" name="TextBox 7"/>
          <p:cNvSpPr txBox="1"/>
          <p:nvPr/>
        </p:nvSpPr>
        <p:spPr>
          <a:xfrm>
            <a:off x="300435" y="1599912"/>
            <a:ext cx="575865" cy="584776"/>
          </a:xfrm>
          <a:prstGeom prst="rect">
            <a:avLst/>
          </a:prstGeom>
          <a:solidFill>
            <a:schemeClr val="bg1">
              <a:lumMod val="85000"/>
            </a:schemeClr>
          </a:solidFill>
          <a:ln>
            <a:solidFill>
              <a:schemeClr val="tx1"/>
            </a:solidFill>
          </a:ln>
        </p:spPr>
        <p:txBody>
          <a:bodyPr wrap="none" rtlCol="0">
            <a:spAutoFit/>
          </a:bodyPr>
          <a:lstStyle/>
          <a:p>
            <a:r>
              <a:rPr lang="en-US" sz="3200" dirty="0" err="1" smtClean="0">
                <a:latin typeface="Symbol" charset="2"/>
                <a:cs typeface="Symbol" charset="2"/>
              </a:rPr>
              <a:t>s</a:t>
            </a:r>
            <a:r>
              <a:rPr lang="en-US" sz="3200" baseline="-25000" dirty="0" err="1" smtClean="0"/>
              <a:t>u</a:t>
            </a:r>
            <a:endParaRPr lang="en-US" sz="3200" baseline="-25000" dirty="0"/>
          </a:p>
        </p:txBody>
      </p:sp>
      <p:sp>
        <p:nvSpPr>
          <p:cNvPr id="9" name="TextBox 8"/>
          <p:cNvSpPr txBox="1"/>
          <p:nvPr/>
        </p:nvSpPr>
        <p:spPr>
          <a:xfrm>
            <a:off x="309790" y="3730015"/>
            <a:ext cx="701346" cy="584775"/>
          </a:xfrm>
          <a:prstGeom prst="rect">
            <a:avLst/>
          </a:prstGeom>
          <a:solidFill>
            <a:schemeClr val="accent1">
              <a:lumMod val="20000"/>
              <a:lumOff val="80000"/>
            </a:schemeClr>
          </a:solidFill>
          <a:ln>
            <a:solidFill>
              <a:srgbClr val="0000FF"/>
            </a:solidFill>
          </a:ln>
        </p:spPr>
        <p:txBody>
          <a:bodyPr wrap="none" rtlCol="0">
            <a:spAutoFit/>
          </a:bodyPr>
          <a:lstStyle/>
          <a:p>
            <a:r>
              <a:rPr lang="en-US" sz="3200" dirty="0" err="1" smtClean="0">
                <a:solidFill>
                  <a:srgbClr val="0000FF"/>
                </a:solidFill>
                <a:latin typeface="Symbol" charset="2"/>
                <a:cs typeface="Symbol" charset="2"/>
              </a:rPr>
              <a:t>s</a:t>
            </a:r>
            <a:r>
              <a:rPr lang="en-US" sz="3200" baseline="-25000" dirty="0" err="1" smtClean="0">
                <a:solidFill>
                  <a:srgbClr val="0000FF"/>
                </a:solidFill>
              </a:rPr>
              <a:t>TT</a:t>
            </a:r>
            <a:endParaRPr lang="en-US" sz="3200" baseline="-25000" dirty="0">
              <a:solidFill>
                <a:srgbClr val="0000FF"/>
              </a:solidFill>
            </a:endParaRPr>
          </a:p>
        </p:txBody>
      </p:sp>
      <p:sp>
        <p:nvSpPr>
          <p:cNvPr id="10" name="TextBox 9"/>
          <p:cNvSpPr txBox="1"/>
          <p:nvPr/>
        </p:nvSpPr>
        <p:spPr>
          <a:xfrm>
            <a:off x="309790" y="2818536"/>
            <a:ext cx="697627" cy="584776"/>
          </a:xfrm>
          <a:prstGeom prst="rect">
            <a:avLst/>
          </a:prstGeom>
          <a:solidFill>
            <a:schemeClr val="accent6">
              <a:lumMod val="20000"/>
              <a:lumOff val="80000"/>
            </a:schemeClr>
          </a:solidFill>
          <a:ln>
            <a:solidFill>
              <a:srgbClr val="FF0000"/>
            </a:solidFill>
          </a:ln>
        </p:spPr>
        <p:txBody>
          <a:bodyPr wrap="none" rtlCol="0">
            <a:spAutoFit/>
          </a:bodyPr>
          <a:lstStyle/>
          <a:p>
            <a:r>
              <a:rPr lang="en-US" sz="3200" b="1" dirty="0" err="1" smtClean="0">
                <a:solidFill>
                  <a:srgbClr val="FF0000"/>
                </a:solidFill>
                <a:latin typeface="Symbol" charset="2"/>
                <a:cs typeface="Symbol" charset="2"/>
              </a:rPr>
              <a:t>s</a:t>
            </a:r>
            <a:r>
              <a:rPr lang="en-US" sz="3200" b="1" baseline="-25000" dirty="0" err="1">
                <a:solidFill>
                  <a:srgbClr val="FF0000"/>
                </a:solidFill>
              </a:rPr>
              <a:t>L</a:t>
            </a:r>
            <a:r>
              <a:rPr lang="en-US" sz="3200" b="1" baseline="-25000" dirty="0" err="1" smtClean="0">
                <a:solidFill>
                  <a:srgbClr val="FF0000"/>
                </a:solidFill>
              </a:rPr>
              <a:t>T</a:t>
            </a:r>
            <a:endParaRPr lang="en-US" sz="3200" b="1" baseline="-25000" dirty="0">
              <a:solidFill>
                <a:srgbClr val="FF0000"/>
              </a:solidFill>
            </a:endParaRPr>
          </a:p>
        </p:txBody>
      </p:sp>
    </p:spTree>
    <p:extLst>
      <p:ext uri="{BB962C8B-B14F-4D97-AF65-F5344CB8AC3E}">
        <p14:creationId xmlns:p14="http://schemas.microsoft.com/office/powerpoint/2010/main" xmlns="" val="1386073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mbol" charset="2"/>
                <a:cs typeface="Symbol" charset="2"/>
              </a:rPr>
              <a:t>h</a:t>
            </a:r>
            <a:r>
              <a:rPr lang="en-US" dirty="0" smtClean="0"/>
              <a:t>/</a:t>
            </a:r>
            <a:r>
              <a:rPr lang="en-US" dirty="0" smtClean="0">
                <a:latin typeface="Symbol" charset="2"/>
                <a:cs typeface="Symbol" charset="2"/>
              </a:rPr>
              <a:t>p</a:t>
            </a:r>
            <a:r>
              <a:rPr lang="en-US" baseline="30000" dirty="0" smtClean="0"/>
              <a:t>0</a:t>
            </a:r>
            <a:r>
              <a:rPr lang="en-US" dirty="0" smtClean="0"/>
              <a:t> ratio</a:t>
            </a:r>
            <a:endParaRPr lang="en-US" dirty="0"/>
          </a:p>
        </p:txBody>
      </p:sp>
      <p:pic>
        <p:nvPicPr>
          <p:cNvPr id="4" name="Picture 3" descr="ratio_eta_pi0_t_0.5.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83100" y="1613538"/>
            <a:ext cx="4092513" cy="4136597"/>
          </a:xfrm>
          <a:prstGeom prst="rect">
            <a:avLst/>
          </a:prstGeom>
        </p:spPr>
      </p:pic>
      <p:graphicFrame>
        <p:nvGraphicFramePr>
          <p:cNvPr id="5" name="Object 2"/>
          <p:cNvGraphicFramePr>
            <a:graphicFrameLocks noChangeAspect="1"/>
          </p:cNvGraphicFramePr>
          <p:nvPr>
            <p:extLst>
              <p:ext uri="{D42A27DB-BD31-4B8C-83A1-F6EECF244321}">
                <p14:modId xmlns:p14="http://schemas.microsoft.com/office/powerpoint/2010/main" xmlns="" val="110017745"/>
              </p:ext>
            </p:extLst>
          </p:nvPr>
        </p:nvGraphicFramePr>
        <p:xfrm>
          <a:off x="6388100" y="631826"/>
          <a:ext cx="2030413" cy="781050"/>
        </p:xfrm>
        <a:graphic>
          <a:graphicData uri="http://schemas.openxmlformats.org/presentationml/2006/ole">
            <p:oleObj spid="_x0000_s244743" name="Equation" r:id="rId4" imgW="923400" imgH="420480" progId="Equation.3">
              <p:embed/>
            </p:oleObj>
          </a:graphicData>
        </a:graphic>
      </p:graphicFrame>
      <p:sp>
        <p:nvSpPr>
          <p:cNvPr id="6" name="Text Box 14"/>
          <p:cNvSpPr txBox="1">
            <a:spLocks noChangeArrowheads="1"/>
          </p:cNvSpPr>
          <p:nvPr/>
        </p:nvSpPr>
        <p:spPr bwMode="auto">
          <a:xfrm>
            <a:off x="228601" y="2654300"/>
            <a:ext cx="4254500" cy="2308324"/>
          </a:xfrm>
          <a:prstGeom prst="rect">
            <a:avLst/>
          </a:prstGeom>
          <a:noFill/>
          <a:ln w="9525">
            <a:noFill/>
            <a:miter lim="800000"/>
            <a:headEnd/>
            <a:tailEnd/>
          </a:ln>
        </p:spPr>
        <p:txBody>
          <a:bodyPr wrap="square">
            <a:prstTxWarp prst="textNoShape">
              <a:avLst/>
            </a:prstTxWarp>
            <a:spAutoFit/>
          </a:bodyPr>
          <a:lstStyle/>
          <a:p>
            <a:pPr marL="285750" indent="-285750">
              <a:buFont typeface="Arial"/>
              <a:buChar char="•"/>
            </a:pPr>
            <a:endParaRPr lang="en-US" dirty="0"/>
          </a:p>
          <a:p>
            <a:pPr marL="285750" indent="-285750">
              <a:buFont typeface="Arial"/>
              <a:buChar char="•"/>
            </a:pPr>
            <a:r>
              <a:rPr lang="en-US" dirty="0"/>
              <a:t>The dependence on </a:t>
            </a:r>
            <a:r>
              <a:rPr lang="en-US" dirty="0" err="1" smtClean="0"/>
              <a:t>x</a:t>
            </a:r>
            <a:r>
              <a:rPr lang="en-US" baseline="-25000" dirty="0" err="1" smtClean="0"/>
              <a:t>B</a:t>
            </a:r>
            <a:r>
              <a:rPr lang="en-US" dirty="0" smtClean="0"/>
              <a:t> </a:t>
            </a:r>
            <a:r>
              <a:rPr lang="en-US" dirty="0"/>
              <a:t>and</a:t>
            </a:r>
          </a:p>
          <a:p>
            <a:r>
              <a:rPr lang="en-US" dirty="0"/>
              <a:t> Q</a:t>
            </a:r>
            <a:r>
              <a:rPr lang="en-US" baseline="30000" dirty="0"/>
              <a:t>2</a:t>
            </a:r>
            <a:r>
              <a:rPr lang="en-US" dirty="0"/>
              <a:t> is very </a:t>
            </a:r>
            <a:r>
              <a:rPr lang="en-US" dirty="0" smtClean="0"/>
              <a:t>weak</a:t>
            </a:r>
            <a:r>
              <a:rPr lang="en-US" dirty="0"/>
              <a:t>. </a:t>
            </a:r>
          </a:p>
          <a:p>
            <a:pPr marL="285750" indent="-285750">
              <a:buFont typeface="Arial"/>
              <a:buChar char="•"/>
            </a:pPr>
            <a:r>
              <a:rPr lang="en-US" dirty="0" smtClean="0"/>
              <a:t>Conventional GPD models predict this ratio to be around 1 (at low –t).</a:t>
            </a:r>
            <a:endParaRPr lang="en-US" dirty="0"/>
          </a:p>
          <a:p>
            <a:pPr marL="285750" indent="-285750">
              <a:buFont typeface="Arial"/>
              <a:buChar char="•"/>
            </a:pPr>
            <a:r>
              <a:rPr lang="en-US" dirty="0" smtClean="0">
                <a:solidFill>
                  <a:srgbClr val="FF0000"/>
                </a:solidFill>
              </a:rPr>
              <a:t>GPD model </a:t>
            </a:r>
            <a:r>
              <a:rPr lang="en-US" dirty="0" smtClean="0">
                <a:solidFill>
                  <a:srgbClr val="FF0000"/>
                </a:solidFill>
              </a:rPr>
              <a:t>with </a:t>
            </a:r>
            <a:r>
              <a:rPr lang="en-US" dirty="0" err="1" smtClean="0">
                <a:solidFill>
                  <a:srgbClr val="FF0000"/>
                </a:solidFill>
              </a:rPr>
              <a:t>transversity</a:t>
            </a:r>
            <a:r>
              <a:rPr lang="en-US" dirty="0" smtClean="0">
                <a:solidFill>
                  <a:srgbClr val="FF0000"/>
                </a:solidFill>
              </a:rPr>
              <a:t> </a:t>
            </a:r>
            <a:r>
              <a:rPr lang="en-US" dirty="0" smtClean="0"/>
              <a:t>predicts </a:t>
            </a:r>
            <a:r>
              <a:rPr lang="en-US" dirty="0" smtClean="0"/>
              <a:t>this ratio to </a:t>
            </a:r>
            <a:r>
              <a:rPr lang="en-US" dirty="0" smtClean="0"/>
              <a:t>be ~1/3 </a:t>
            </a:r>
            <a:r>
              <a:rPr lang="en-US" dirty="0" smtClean="0"/>
              <a:t>at CLAS kinematics</a:t>
            </a:r>
            <a:endParaRPr lang="en-US" dirty="0"/>
          </a:p>
          <a:p>
            <a:r>
              <a:rPr lang="en-US" dirty="0"/>
              <a:t> </a:t>
            </a:r>
          </a:p>
        </p:txBody>
      </p:sp>
    </p:spTree>
    <p:extLst>
      <p:ext uri="{BB962C8B-B14F-4D97-AF65-F5344CB8AC3E}">
        <p14:creationId xmlns:p14="http://schemas.microsoft.com/office/powerpoint/2010/main" xmlns="" val="718720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spect="1" noChangeArrowheads="1"/>
          </p:cNvPicPr>
          <p:nvPr/>
        </p:nvPicPr>
        <p:blipFill>
          <a:blip r:embed="rId3"/>
          <a:srcRect/>
          <a:stretch>
            <a:fillRect/>
          </a:stretch>
        </p:blipFill>
        <p:spPr bwMode="auto">
          <a:xfrm>
            <a:off x="-109203" y="-50049"/>
            <a:ext cx="6371017" cy="6885317"/>
          </a:xfrm>
          <a:prstGeom prst="rect">
            <a:avLst/>
          </a:prstGeom>
          <a:noFill/>
          <a:ln w="9525">
            <a:noFill/>
            <a:miter lim="800000"/>
            <a:headEnd/>
            <a:tailEnd/>
          </a:ln>
        </p:spPr>
      </p:pic>
      <p:graphicFrame>
        <p:nvGraphicFramePr>
          <p:cNvPr id="261123" name="Object 3"/>
          <p:cNvGraphicFramePr>
            <a:graphicFrameLocks noChangeAspect="1"/>
          </p:cNvGraphicFramePr>
          <p:nvPr/>
        </p:nvGraphicFramePr>
        <p:xfrm>
          <a:off x="6464654" y="63500"/>
          <a:ext cx="2509837" cy="774700"/>
        </p:xfrm>
        <a:graphic>
          <a:graphicData uri="http://schemas.openxmlformats.org/presentationml/2006/ole">
            <p:oleObj spid="_x0000_s261123" name="Équation" r:id="rId4" imgW="736560" imgH="228600" progId="Equation.3">
              <p:embed/>
            </p:oleObj>
          </a:graphicData>
        </a:graphic>
      </p:graphicFrame>
      <p:sp>
        <p:nvSpPr>
          <p:cNvPr id="6" name="ZoneTexte 5"/>
          <p:cNvSpPr txBox="1"/>
          <p:nvPr/>
        </p:nvSpPr>
        <p:spPr>
          <a:xfrm>
            <a:off x="6585042" y="3016176"/>
            <a:ext cx="1173719" cy="523220"/>
          </a:xfrm>
          <a:prstGeom prst="rect">
            <a:avLst/>
          </a:prstGeom>
          <a:noFill/>
        </p:spPr>
        <p:txBody>
          <a:bodyPr wrap="none" rtlCol="0">
            <a:spAutoFit/>
          </a:bodyPr>
          <a:lstStyle/>
          <a:p>
            <a:r>
              <a:rPr lang="fr-FR" sz="2800" b="1" dirty="0" smtClean="0">
                <a:solidFill>
                  <a:srgbClr val="4229F7"/>
                </a:solidFill>
                <a:latin typeface="Symbol" pitchFamily="18" charset="2"/>
              </a:rPr>
              <a:t>s</a:t>
            </a:r>
            <a:r>
              <a:rPr lang="fr-FR" sz="2800" b="1" baseline="-25000" dirty="0" smtClean="0">
                <a:solidFill>
                  <a:srgbClr val="4229F7"/>
                </a:solidFill>
              </a:rPr>
              <a:t>T</a:t>
            </a:r>
            <a:r>
              <a:rPr lang="fr-FR" sz="2800" b="1" dirty="0" smtClean="0">
                <a:solidFill>
                  <a:srgbClr val="4229F7"/>
                </a:solidFill>
              </a:rPr>
              <a:t>+</a:t>
            </a:r>
            <a:r>
              <a:rPr lang="fr-FR" sz="2800" b="1" dirty="0" smtClean="0">
                <a:solidFill>
                  <a:srgbClr val="4229F7"/>
                </a:solidFill>
                <a:latin typeface="Symbol" pitchFamily="18" charset="2"/>
              </a:rPr>
              <a:t>es</a:t>
            </a:r>
            <a:r>
              <a:rPr lang="fr-FR" sz="2800" b="1" baseline="-25000" dirty="0" smtClean="0">
                <a:solidFill>
                  <a:srgbClr val="4229F7"/>
                </a:solidFill>
              </a:rPr>
              <a:t>L</a:t>
            </a:r>
            <a:endParaRPr lang="fr-FR" sz="2800" b="1" baseline="-25000" dirty="0">
              <a:solidFill>
                <a:srgbClr val="4229F7"/>
              </a:solidFill>
            </a:endParaRPr>
          </a:p>
        </p:txBody>
      </p:sp>
      <p:sp>
        <p:nvSpPr>
          <p:cNvPr id="7" name="ZoneTexte 6"/>
          <p:cNvSpPr txBox="1"/>
          <p:nvPr/>
        </p:nvSpPr>
        <p:spPr>
          <a:xfrm>
            <a:off x="6585042" y="3539396"/>
            <a:ext cx="502061" cy="523220"/>
          </a:xfrm>
          <a:prstGeom prst="rect">
            <a:avLst/>
          </a:prstGeom>
          <a:noFill/>
        </p:spPr>
        <p:txBody>
          <a:bodyPr wrap="none" rtlCol="0">
            <a:spAutoFit/>
          </a:bodyPr>
          <a:lstStyle/>
          <a:p>
            <a:r>
              <a:rPr lang="fr-FR" sz="2800" b="1" dirty="0" err="1" smtClean="0">
                <a:solidFill>
                  <a:srgbClr val="4229F7"/>
                </a:solidFill>
                <a:latin typeface="Symbol" pitchFamily="18" charset="2"/>
              </a:rPr>
              <a:t>s</a:t>
            </a:r>
            <a:r>
              <a:rPr lang="fr-FR" sz="2800" b="1" baseline="-25000" dirty="0" err="1" smtClean="0">
                <a:solidFill>
                  <a:srgbClr val="4229F7"/>
                </a:solidFill>
              </a:rPr>
              <a:t>L</a:t>
            </a:r>
            <a:endParaRPr lang="fr-FR" sz="2800" b="1" baseline="-25000" dirty="0">
              <a:solidFill>
                <a:srgbClr val="4229F7"/>
              </a:solidFill>
            </a:endParaRPr>
          </a:p>
        </p:txBody>
      </p:sp>
      <p:cxnSp>
        <p:nvCxnSpPr>
          <p:cNvPr id="10" name="Connecteur droit 9"/>
          <p:cNvCxnSpPr/>
          <p:nvPr/>
        </p:nvCxnSpPr>
        <p:spPr>
          <a:xfrm>
            <a:off x="8011232" y="3357370"/>
            <a:ext cx="6960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8081744" y="3891914"/>
            <a:ext cx="696036"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7310658" y="2449828"/>
            <a:ext cx="611065" cy="523220"/>
          </a:xfrm>
          <a:prstGeom prst="rect">
            <a:avLst/>
          </a:prstGeom>
          <a:noFill/>
        </p:spPr>
        <p:txBody>
          <a:bodyPr wrap="none" rtlCol="0">
            <a:spAutoFit/>
          </a:bodyPr>
          <a:lstStyle/>
          <a:p>
            <a:r>
              <a:rPr lang="fr-FR" sz="2800" b="1" dirty="0" smtClean="0">
                <a:solidFill>
                  <a:srgbClr val="4229F7"/>
                </a:solidFill>
                <a:latin typeface="+mj-lt"/>
              </a:rPr>
              <a:t>GK</a:t>
            </a:r>
            <a:endParaRPr lang="fr-FR" sz="2800" b="1" baseline="-25000" dirty="0">
              <a:solidFill>
                <a:srgbClr val="4229F7"/>
              </a:solidFill>
              <a:latin typeface="+mj-lt"/>
            </a:endParaRPr>
          </a:p>
        </p:txBody>
      </p:sp>
      <p:sp>
        <p:nvSpPr>
          <p:cNvPr id="13" name="ZoneTexte 12"/>
          <p:cNvSpPr txBox="1"/>
          <p:nvPr/>
        </p:nvSpPr>
        <p:spPr>
          <a:xfrm>
            <a:off x="6614610" y="5488736"/>
            <a:ext cx="1173719" cy="523220"/>
          </a:xfrm>
          <a:prstGeom prst="rect">
            <a:avLst/>
          </a:prstGeom>
          <a:noFill/>
        </p:spPr>
        <p:txBody>
          <a:bodyPr wrap="none" rtlCol="0">
            <a:spAutoFit/>
          </a:bodyPr>
          <a:lstStyle/>
          <a:p>
            <a:r>
              <a:rPr lang="fr-FR" sz="2800" b="1" dirty="0" smtClean="0">
                <a:solidFill>
                  <a:srgbClr val="FF8C7D"/>
                </a:solidFill>
                <a:latin typeface="Symbol" pitchFamily="18" charset="2"/>
              </a:rPr>
              <a:t>s</a:t>
            </a:r>
            <a:r>
              <a:rPr lang="fr-FR" sz="2800" b="1" baseline="-25000" dirty="0" smtClean="0">
                <a:solidFill>
                  <a:srgbClr val="FF8C7D"/>
                </a:solidFill>
              </a:rPr>
              <a:t>T</a:t>
            </a:r>
            <a:r>
              <a:rPr lang="fr-FR" sz="2800" b="1" dirty="0" smtClean="0">
                <a:solidFill>
                  <a:srgbClr val="FF8C7D"/>
                </a:solidFill>
              </a:rPr>
              <a:t>+</a:t>
            </a:r>
            <a:r>
              <a:rPr lang="fr-FR" sz="2800" b="1" dirty="0" smtClean="0">
                <a:solidFill>
                  <a:srgbClr val="FF8C7D"/>
                </a:solidFill>
                <a:latin typeface="Symbol" pitchFamily="18" charset="2"/>
              </a:rPr>
              <a:t>es</a:t>
            </a:r>
            <a:r>
              <a:rPr lang="fr-FR" sz="2800" b="1" baseline="-25000" dirty="0" smtClean="0">
                <a:solidFill>
                  <a:srgbClr val="FF8C7D"/>
                </a:solidFill>
              </a:rPr>
              <a:t>L</a:t>
            </a:r>
            <a:endParaRPr lang="fr-FR" sz="2800" b="1" baseline="-25000" dirty="0">
              <a:solidFill>
                <a:srgbClr val="FF8C7D"/>
              </a:solidFill>
            </a:endParaRPr>
          </a:p>
        </p:txBody>
      </p:sp>
      <p:sp>
        <p:nvSpPr>
          <p:cNvPr id="14" name="ZoneTexte 13"/>
          <p:cNvSpPr txBox="1"/>
          <p:nvPr/>
        </p:nvSpPr>
        <p:spPr>
          <a:xfrm>
            <a:off x="6614610" y="6011956"/>
            <a:ext cx="502061" cy="523220"/>
          </a:xfrm>
          <a:prstGeom prst="rect">
            <a:avLst/>
          </a:prstGeom>
          <a:noFill/>
        </p:spPr>
        <p:txBody>
          <a:bodyPr wrap="none" rtlCol="0">
            <a:spAutoFit/>
          </a:bodyPr>
          <a:lstStyle/>
          <a:p>
            <a:r>
              <a:rPr lang="fr-FR" sz="2800" b="1" dirty="0" err="1" smtClean="0">
                <a:solidFill>
                  <a:srgbClr val="FF8C7D"/>
                </a:solidFill>
                <a:latin typeface="Symbol" pitchFamily="18" charset="2"/>
              </a:rPr>
              <a:t>s</a:t>
            </a:r>
            <a:r>
              <a:rPr lang="fr-FR" sz="2800" b="1" baseline="-25000" dirty="0" err="1" smtClean="0">
                <a:solidFill>
                  <a:srgbClr val="FF8C7D"/>
                </a:solidFill>
              </a:rPr>
              <a:t>L</a:t>
            </a:r>
            <a:endParaRPr lang="fr-FR" sz="2800" b="1" baseline="-25000" dirty="0">
              <a:solidFill>
                <a:srgbClr val="FF8C7D"/>
              </a:solidFill>
            </a:endParaRPr>
          </a:p>
        </p:txBody>
      </p:sp>
      <p:cxnSp>
        <p:nvCxnSpPr>
          <p:cNvPr id="15" name="Connecteur droit 14"/>
          <p:cNvCxnSpPr/>
          <p:nvPr/>
        </p:nvCxnSpPr>
        <p:spPr>
          <a:xfrm>
            <a:off x="8040800" y="5829930"/>
            <a:ext cx="696036" cy="0"/>
          </a:xfrm>
          <a:prstGeom prst="line">
            <a:avLst/>
          </a:prstGeom>
          <a:ln>
            <a:solidFill>
              <a:srgbClr val="FF8C7D"/>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8084016" y="6364474"/>
            <a:ext cx="696036" cy="0"/>
          </a:xfrm>
          <a:prstGeom prst="line">
            <a:avLst/>
          </a:prstGeom>
          <a:ln>
            <a:solidFill>
              <a:srgbClr val="FF8C7D"/>
            </a:solidFill>
            <a:prstDash val="dash"/>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7340226" y="4922388"/>
            <a:ext cx="696024" cy="523220"/>
          </a:xfrm>
          <a:prstGeom prst="rect">
            <a:avLst/>
          </a:prstGeom>
          <a:noFill/>
        </p:spPr>
        <p:txBody>
          <a:bodyPr wrap="none" rtlCol="0">
            <a:spAutoFit/>
          </a:bodyPr>
          <a:lstStyle/>
          <a:p>
            <a:r>
              <a:rPr lang="fr-FR" sz="2800" b="1" dirty="0" smtClean="0">
                <a:solidFill>
                  <a:srgbClr val="FF8C7D"/>
                </a:solidFill>
                <a:latin typeface="+mj-lt"/>
              </a:rPr>
              <a:t>KM</a:t>
            </a:r>
            <a:endParaRPr lang="fr-FR" sz="2800" b="1" baseline="-25000" dirty="0">
              <a:solidFill>
                <a:srgbClr val="FF8C7D"/>
              </a:solidFill>
              <a:latin typeface="+mj-lt"/>
            </a:endParaRPr>
          </a:p>
        </p:txBody>
      </p:sp>
      <p:sp>
        <p:nvSpPr>
          <p:cNvPr id="261124" name="Rectangle 4"/>
          <p:cNvSpPr>
            <a:spLocks noChangeArrowheads="1"/>
          </p:cNvSpPr>
          <p:nvPr/>
        </p:nvSpPr>
        <p:spPr bwMode="auto">
          <a:xfrm>
            <a:off x="6191694" y="83254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tx1"/>
                </a:solidFill>
                <a:effectLst/>
                <a:latin typeface="Arial" charset="0"/>
                <a:cs typeface="Arial" charset="0"/>
              </a:rPr>
              <a:t>Eur.Phys.</a:t>
            </a:r>
            <a:r>
              <a:rPr kumimoji="0" lang="fr-FR" sz="1800" b="1" i="0" u="none" strike="noStrike" cap="none" normalizeH="0" baseline="0" dirty="0" smtClean="0">
                <a:ln>
                  <a:noFill/>
                </a:ln>
                <a:solidFill>
                  <a:schemeClr val="tx1"/>
                </a:solidFill>
                <a:effectLst/>
                <a:latin typeface="Arial" charset="0"/>
                <a:cs typeface="Arial" charset="0"/>
              </a:rPr>
              <a:t>J. A49 (2013) 16</a:t>
            </a:r>
            <a:r>
              <a:rPr kumimoji="0" lang="fr-FR" sz="1800" b="0" i="0" u="none" strike="noStrike" cap="none" normalizeH="0" baseline="0" dirty="0" smtClean="0">
                <a:ln>
                  <a:noFill/>
                </a:ln>
                <a:solidFill>
                  <a:schemeClr val="tx1"/>
                </a:solidFill>
                <a:effectLst/>
                <a:latin typeface="Arial" charset="0"/>
                <a:cs typeface="Arial" charset="0"/>
              </a:rPr>
              <a:t> </a:t>
            </a:r>
          </a:p>
        </p:txBody>
      </p:sp>
      <p:sp>
        <p:nvSpPr>
          <p:cNvPr id="19" name="Ellipse 18"/>
          <p:cNvSpPr/>
          <p:nvPr/>
        </p:nvSpPr>
        <p:spPr>
          <a:xfrm>
            <a:off x="6776113" y="1596787"/>
            <a:ext cx="152401" cy="177421"/>
          </a:xfrm>
          <a:prstGeom prst="ellipse">
            <a:avLst/>
          </a:prstGeom>
          <a:solidFill>
            <a:srgbClr val="4229F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sp>
        <p:nvSpPr>
          <p:cNvPr id="20" name="ZoneTexte 19"/>
          <p:cNvSpPr txBox="1"/>
          <p:nvPr/>
        </p:nvSpPr>
        <p:spPr>
          <a:xfrm>
            <a:off x="7059807" y="1514899"/>
            <a:ext cx="1449949" cy="461665"/>
          </a:xfrm>
          <a:prstGeom prst="rect">
            <a:avLst/>
          </a:prstGeom>
          <a:noFill/>
        </p:spPr>
        <p:txBody>
          <a:bodyPr wrap="none" rtlCol="0">
            <a:spAutoFit/>
          </a:bodyPr>
          <a:lstStyle/>
          <a:p>
            <a:r>
              <a:rPr lang="fr-FR" sz="2400" b="1" dirty="0" smtClean="0">
                <a:solidFill>
                  <a:srgbClr val="4229F7"/>
                </a:solidFill>
              </a:rPr>
              <a:t>CLAS data</a:t>
            </a:r>
            <a:endParaRPr lang="fr-FR" sz="2400" b="1" dirty="0">
              <a:solidFill>
                <a:srgbClr val="4229F7"/>
              </a:solidFill>
            </a:endParaRPr>
          </a:p>
        </p:txBody>
      </p:sp>
      <p:sp>
        <p:nvSpPr>
          <p:cNvPr id="21" name="Rectangle 20"/>
          <p:cNvSpPr/>
          <p:nvPr/>
        </p:nvSpPr>
        <p:spPr>
          <a:xfrm>
            <a:off x="6776113" y="2115403"/>
            <a:ext cx="152401" cy="1637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7075727" y="1967555"/>
            <a:ext cx="1554143" cy="461665"/>
          </a:xfrm>
          <a:prstGeom prst="rect">
            <a:avLst/>
          </a:prstGeom>
          <a:noFill/>
        </p:spPr>
        <p:txBody>
          <a:bodyPr wrap="none" rtlCol="0">
            <a:spAutoFit/>
          </a:bodyPr>
          <a:lstStyle/>
          <a:p>
            <a:r>
              <a:rPr lang="fr-FR" sz="2400" b="1" dirty="0" smtClean="0"/>
              <a:t>Hall C data</a:t>
            </a:r>
            <a:endParaRPr lang="fr-FR" sz="2400" b="1" dirty="0"/>
          </a:p>
        </p:txBody>
      </p:sp>
      <p:pic>
        <p:nvPicPr>
          <p:cNvPr id="23" name="Picture 4" descr="latex-image-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40980" y="4271749"/>
            <a:ext cx="2336800" cy="406400"/>
          </a:xfrm>
          <a:prstGeom prst="rect">
            <a:avLst/>
          </a:prstGeom>
        </p:spPr>
      </p:pic>
      <p:sp>
        <p:nvSpPr>
          <p:cNvPr id="24" name="ZoneTexte 23"/>
          <p:cNvSpPr txBox="1"/>
          <p:nvPr/>
        </p:nvSpPr>
        <p:spPr>
          <a:xfrm>
            <a:off x="6234518" y="4161614"/>
            <a:ext cx="317716" cy="584775"/>
          </a:xfrm>
          <a:prstGeom prst="rect">
            <a:avLst/>
          </a:prstGeom>
          <a:noFill/>
        </p:spPr>
        <p:txBody>
          <a:bodyPr wrap="none" rtlCol="0">
            <a:spAutoFit/>
          </a:bodyPr>
          <a:lstStyle/>
          <a:p>
            <a:r>
              <a:rPr lang="fr-FR" sz="3200" b="1" dirty="0" smtClean="0"/>
              <a:t>[</a:t>
            </a:r>
            <a:endParaRPr lang="fr-FR" sz="3200" b="1" dirty="0"/>
          </a:p>
        </p:txBody>
      </p:sp>
      <p:sp>
        <p:nvSpPr>
          <p:cNvPr id="25" name="ZoneTexte 24"/>
          <p:cNvSpPr txBox="1"/>
          <p:nvPr/>
        </p:nvSpPr>
        <p:spPr>
          <a:xfrm>
            <a:off x="8670423" y="4161613"/>
            <a:ext cx="317716" cy="584775"/>
          </a:xfrm>
          <a:prstGeom prst="rect">
            <a:avLst/>
          </a:prstGeom>
          <a:noFill/>
        </p:spPr>
        <p:txBody>
          <a:bodyPr wrap="none" rtlCol="0">
            <a:spAutoFit/>
          </a:bodyPr>
          <a:lstStyle/>
          <a:p>
            <a:r>
              <a:rPr lang="fr-FR" sz="3200" b="1" dirty="0" smtClean="0"/>
              <a:t>]</a:t>
            </a:r>
            <a:endParaRPr lang="fr-FR"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9" name="Text Box 11"/>
          <p:cNvSpPr txBox="1">
            <a:spLocks noChangeArrowheads="1"/>
          </p:cNvSpPr>
          <p:nvPr/>
        </p:nvSpPr>
        <p:spPr bwMode="auto">
          <a:xfrm>
            <a:off x="314603" y="872172"/>
            <a:ext cx="8542472" cy="6247864"/>
          </a:xfrm>
          <a:prstGeom prst="rect">
            <a:avLst/>
          </a:prstGeom>
          <a:noFill/>
          <a:ln w="9525">
            <a:noFill/>
            <a:miter lim="800000"/>
            <a:headEnd/>
            <a:tailEnd/>
          </a:ln>
          <a:effectLst/>
        </p:spPr>
        <p:txBody>
          <a:bodyPr wrap="square">
            <a:spAutoFit/>
          </a:bodyPr>
          <a:lstStyle/>
          <a:p>
            <a:pPr marL="342900" indent="-342900" algn="l">
              <a:buClr>
                <a:srgbClr val="FF0000"/>
              </a:buClr>
              <a:buFont typeface="Arial"/>
              <a:buChar char="•"/>
            </a:pPr>
            <a:r>
              <a:rPr lang="en-US" sz="2000" b="0" dirty="0" smtClean="0">
                <a:latin typeface="Arial" pitchFamily="34" charset="0"/>
                <a:cs typeface="Arial" pitchFamily="34" charset="0"/>
              </a:rPr>
              <a:t>The </a:t>
            </a:r>
            <a:r>
              <a:rPr lang="en-US" sz="2000" b="0" dirty="0">
                <a:latin typeface="Arial" pitchFamily="34" charset="0"/>
                <a:cs typeface="Arial" pitchFamily="34" charset="0"/>
              </a:rPr>
              <a:t>discovery of Generalized Parton Distributions </a:t>
            </a:r>
            <a:r>
              <a:rPr lang="en-US" sz="2000" b="0" dirty="0" smtClean="0">
                <a:latin typeface="Arial" pitchFamily="34" charset="0"/>
                <a:cs typeface="Arial" pitchFamily="34" charset="0"/>
              </a:rPr>
              <a:t>has </a:t>
            </a:r>
            <a:r>
              <a:rPr lang="en-US" sz="2000" b="0" dirty="0">
                <a:latin typeface="Arial" pitchFamily="34" charset="0"/>
                <a:cs typeface="Arial" pitchFamily="34" charset="0"/>
              </a:rPr>
              <a:t>opened up a new and exciting </a:t>
            </a:r>
            <a:r>
              <a:rPr lang="en-US" sz="2000" b="0" dirty="0" smtClean="0">
                <a:latin typeface="Arial" pitchFamily="34" charset="0"/>
                <a:cs typeface="Arial" pitchFamily="34" charset="0"/>
              </a:rPr>
              <a:t>avenue </a:t>
            </a:r>
            <a:r>
              <a:rPr lang="en-US" sz="2000" b="0" dirty="0">
                <a:latin typeface="Arial" pitchFamily="34" charset="0"/>
                <a:cs typeface="Arial" pitchFamily="34" charset="0"/>
              </a:rPr>
              <a:t>of hadron </a:t>
            </a:r>
            <a:r>
              <a:rPr lang="en-US" sz="2000" b="0" dirty="0" smtClean="0">
                <a:latin typeface="Arial" pitchFamily="34" charset="0"/>
                <a:cs typeface="Arial" pitchFamily="34" charset="0"/>
              </a:rPr>
              <a:t>physics </a:t>
            </a:r>
            <a:r>
              <a:rPr lang="en-US" sz="2000" b="0" dirty="0">
                <a:latin typeface="Arial" pitchFamily="34" charset="0"/>
                <a:cs typeface="Arial" pitchFamily="34" charset="0"/>
              </a:rPr>
              <a:t>that needs exploration in dedicated</a:t>
            </a:r>
            <a:r>
              <a:rPr lang="en-US" sz="2000" b="0" dirty="0" smtClean="0">
                <a:latin typeface="Arial" pitchFamily="34" charset="0"/>
                <a:cs typeface="Arial" pitchFamily="34" charset="0"/>
              </a:rPr>
              <a:t> experiments</a:t>
            </a:r>
            <a:r>
              <a:rPr lang="en-US" sz="2000" b="0" dirty="0" smtClean="0">
                <a:latin typeface="Arial" pitchFamily="34" charset="0"/>
                <a:cs typeface="Arial" pitchFamily="34" charset="0"/>
              </a:rPr>
              <a:t>.</a:t>
            </a:r>
          </a:p>
          <a:p>
            <a:pPr marL="342900" indent="-342900" algn="l">
              <a:buClr>
                <a:srgbClr val="FF0000"/>
              </a:buClr>
              <a:buFont typeface="Arial"/>
              <a:buChar char="•"/>
            </a:pPr>
            <a:endParaRPr lang="en-US" sz="2000" dirty="0" smtClean="0">
              <a:latin typeface="Arial" pitchFamily="34" charset="0"/>
              <a:cs typeface="Arial" pitchFamily="34" charset="0"/>
            </a:endParaRPr>
          </a:p>
          <a:p>
            <a:pPr marL="342900" indent="-342900" algn="l">
              <a:buClr>
                <a:srgbClr val="FF0000"/>
              </a:buClr>
              <a:buFont typeface="Arial"/>
              <a:buChar char="•"/>
            </a:pPr>
            <a:r>
              <a:rPr lang="en-US" sz="2000" dirty="0" smtClean="0">
                <a:latin typeface="Arial" pitchFamily="34" charset="0"/>
                <a:cs typeface="Arial" pitchFamily="34" charset="0"/>
              </a:rPr>
              <a:t>Is exclusive (</a:t>
            </a:r>
            <a:r>
              <a:rPr lang="en-US" sz="2000" dirty="0" err="1" smtClean="0">
                <a:latin typeface="Arial" pitchFamily="34" charset="0"/>
                <a:cs typeface="Arial" pitchFamily="34" charset="0"/>
              </a:rPr>
              <a:t>pseudoscalar</a:t>
            </a:r>
            <a:r>
              <a:rPr lang="en-US" sz="2000" dirty="0" smtClean="0">
                <a:latin typeface="Arial" pitchFamily="34" charset="0"/>
                <a:cs typeface="Arial" pitchFamily="34" charset="0"/>
              </a:rPr>
              <a:t>-)meson </a:t>
            </a:r>
            <a:r>
              <a:rPr lang="en-US" sz="2000" dirty="0" err="1" smtClean="0">
                <a:latin typeface="Arial" pitchFamily="34" charset="0"/>
                <a:cs typeface="Arial" pitchFamily="34" charset="0"/>
              </a:rPr>
              <a:t>electroproduction</a:t>
            </a:r>
            <a:r>
              <a:rPr lang="en-US" sz="2000" dirty="0" smtClean="0">
                <a:latin typeface="Arial" pitchFamily="34" charset="0"/>
                <a:cs typeface="Arial" pitchFamily="34" charset="0"/>
              </a:rPr>
              <a:t> interpretable in terms of GPDs ?</a:t>
            </a:r>
          </a:p>
          <a:p>
            <a:pPr marL="342900" indent="-342900" algn="l">
              <a:buClr>
                <a:srgbClr val="FF0000"/>
              </a:buClr>
              <a:buFont typeface="Arial"/>
              <a:buChar char="•"/>
            </a:pPr>
            <a:endParaRPr lang="en-US" sz="2000" b="0" dirty="0" smtClean="0">
              <a:latin typeface="Arial" pitchFamily="34" charset="0"/>
              <a:cs typeface="Arial" pitchFamily="34" charset="0"/>
            </a:endParaRPr>
          </a:p>
          <a:p>
            <a:pPr marL="342900" indent="-342900" algn="l">
              <a:buClr>
                <a:srgbClr val="FF0000"/>
              </a:buClr>
              <a:buFont typeface="Arial"/>
              <a:buChar char="•"/>
            </a:pPr>
            <a:r>
              <a:rPr lang="en-US" sz="2000" dirty="0" smtClean="0">
                <a:latin typeface="Arial" pitchFamily="34" charset="0"/>
                <a:cs typeface="Arial" pitchFamily="34" charset="0"/>
              </a:rPr>
              <a:t>In the GK approach, yes, provided one introduces higher-twist  contributions, in particular </a:t>
            </a:r>
            <a:r>
              <a:rPr lang="en-US" sz="2000" dirty="0" err="1" smtClean="0">
                <a:latin typeface="Arial" pitchFamily="34" charset="0"/>
                <a:cs typeface="Arial" pitchFamily="34" charset="0"/>
              </a:rPr>
              <a:t>transversity</a:t>
            </a:r>
            <a:r>
              <a:rPr lang="en-US" sz="2000" dirty="0" smtClean="0">
                <a:latin typeface="Arial" pitchFamily="34" charset="0"/>
                <a:cs typeface="Arial" pitchFamily="34" charset="0"/>
              </a:rPr>
              <a:t> GPD contributions to account for the strong transverse cross sections.</a:t>
            </a:r>
            <a:endParaRPr lang="en-US" sz="2000" b="0" dirty="0" smtClean="0">
              <a:latin typeface="Arial" pitchFamily="34" charset="0"/>
              <a:cs typeface="Arial" pitchFamily="34" charset="0"/>
            </a:endParaRPr>
          </a:p>
          <a:p>
            <a:pPr marL="342900" indent="-342900" algn="l">
              <a:buClr>
                <a:srgbClr val="FF0000"/>
              </a:buClr>
              <a:buFont typeface="Arial"/>
              <a:buChar char="•"/>
            </a:pPr>
            <a:endParaRPr lang="en-US" sz="2000" dirty="0">
              <a:latin typeface="Arial" pitchFamily="34" charset="0"/>
              <a:cs typeface="Arial" pitchFamily="34" charset="0"/>
            </a:endParaRPr>
          </a:p>
          <a:p>
            <a:pPr marL="342900" indent="-342900">
              <a:buClr>
                <a:srgbClr val="FF0000"/>
              </a:buClr>
              <a:buFont typeface="Arial"/>
              <a:buChar char="•"/>
            </a:pPr>
            <a:r>
              <a:rPr lang="en-US" sz="2000" b="0" dirty="0" smtClean="0">
                <a:latin typeface="Arial" pitchFamily="34" charset="0"/>
                <a:cs typeface="Arial" pitchFamily="34" charset="0"/>
              </a:rPr>
              <a:t>CLAS </a:t>
            </a:r>
            <a:r>
              <a:rPr lang="en-US" sz="2000" b="0" dirty="0" smtClean="0">
                <a:latin typeface="Symbol" charset="2"/>
                <a:cs typeface="Symbol" charset="2"/>
              </a:rPr>
              <a:t>p</a:t>
            </a:r>
            <a:r>
              <a:rPr lang="en-US" sz="2000" b="0" baseline="30000" dirty="0" smtClean="0">
                <a:latin typeface="Arial" pitchFamily="34" charset="0"/>
                <a:cs typeface="Arial" pitchFamily="34" charset="0"/>
              </a:rPr>
              <a:t>0</a:t>
            </a:r>
            <a:r>
              <a:rPr lang="en-US" sz="2000" b="0" dirty="0" smtClean="0">
                <a:latin typeface="Arial" pitchFamily="34" charset="0"/>
                <a:cs typeface="Arial" pitchFamily="34" charset="0"/>
              </a:rPr>
              <a:t>, </a:t>
            </a:r>
            <a:r>
              <a:rPr lang="en-US" sz="2000" dirty="0" smtClean="0">
                <a:latin typeface="Symbol" charset="2"/>
                <a:cs typeface="Symbol" charset="2"/>
              </a:rPr>
              <a:t>p</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smtClean="0">
                <a:latin typeface="Arial" pitchFamily="34" charset="0"/>
                <a:cs typeface="Arial" pitchFamily="34" charset="0"/>
              </a:rPr>
              <a:t>and </a:t>
            </a:r>
            <a:r>
              <a:rPr lang="en-US" sz="2000" b="0" dirty="0" smtClean="0">
                <a:latin typeface="Symbol" charset="2"/>
                <a:cs typeface="Symbol" charset="2"/>
              </a:rPr>
              <a:t>h</a:t>
            </a:r>
            <a:r>
              <a:rPr lang="en-US" sz="2000" b="0" dirty="0" smtClean="0">
                <a:latin typeface="Arial" pitchFamily="34" charset="0"/>
                <a:cs typeface="Arial" pitchFamily="34" charset="0"/>
              </a:rPr>
              <a:t> </a:t>
            </a:r>
            <a:r>
              <a:rPr lang="en-US" sz="2000" b="0" dirty="0" smtClean="0">
                <a:latin typeface="Arial" pitchFamily="34" charset="0"/>
                <a:cs typeface="Arial" pitchFamily="34" charset="0"/>
              </a:rPr>
              <a:t>data </a:t>
            </a:r>
            <a:r>
              <a:rPr lang="en-US" sz="2000" b="0" dirty="0" smtClean="0">
                <a:latin typeface="Arial" pitchFamily="34" charset="0"/>
                <a:cs typeface="Arial" pitchFamily="34" charset="0"/>
              </a:rPr>
              <a:t>support this picture, in particular the dominance/importance of </a:t>
            </a:r>
            <a:r>
              <a:rPr lang="en-US" sz="2000" b="0" dirty="0" smtClean="0">
                <a:latin typeface="Arial" pitchFamily="34" charset="0"/>
                <a:cs typeface="Arial" pitchFamily="34" charset="0"/>
              </a:rPr>
              <a:t>the transversity GPDs         </a:t>
            </a:r>
            <a:r>
              <a:rPr lang="en-US" sz="2000" b="0" dirty="0" smtClean="0">
                <a:latin typeface="Arial" pitchFamily="34" charset="0"/>
                <a:cs typeface="Arial" pitchFamily="34" charset="0"/>
              </a:rPr>
              <a:t>and         .</a:t>
            </a:r>
            <a:endParaRPr lang="en-US" sz="2000" b="0" dirty="0" smtClean="0">
              <a:latin typeface="Arial" pitchFamily="34" charset="0"/>
              <a:cs typeface="Arial" pitchFamily="34" charset="0"/>
            </a:endParaRPr>
          </a:p>
          <a:p>
            <a:pPr marL="342900" indent="-342900" algn="l">
              <a:buClr>
                <a:srgbClr val="FF0000"/>
              </a:buClr>
            </a:pPr>
            <a:endParaRPr lang="en-US" sz="2000" b="0" dirty="0">
              <a:latin typeface="Arial" pitchFamily="34" charset="0"/>
              <a:cs typeface="Arial" pitchFamily="34" charset="0"/>
            </a:endParaRPr>
          </a:p>
          <a:p>
            <a:pPr marL="342900" indent="-342900">
              <a:buClr>
                <a:srgbClr val="FF0000"/>
              </a:buClr>
              <a:buFont typeface="Arial"/>
              <a:buChar char="•"/>
            </a:pPr>
            <a:r>
              <a:rPr lang="en-US" sz="2000" dirty="0" smtClean="0">
                <a:latin typeface="Arial" pitchFamily="34" charset="0"/>
                <a:cs typeface="Arial" pitchFamily="34" charset="0"/>
              </a:rPr>
              <a:t>The combined </a:t>
            </a:r>
            <a:r>
              <a:rPr lang="en-US" sz="2000" dirty="0" smtClean="0">
                <a:latin typeface="Symbol" charset="2"/>
                <a:cs typeface="Symbol" charset="2"/>
              </a:rPr>
              <a:t>p</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smtClean="0">
                <a:latin typeface="Symbol" charset="2"/>
                <a:cs typeface="Symbol" charset="2"/>
              </a:rPr>
              <a:t>p</a:t>
            </a:r>
            <a:r>
              <a:rPr lang="en-US" sz="2000" baseline="30000" dirty="0" smtClean="0">
                <a:latin typeface="Arial" pitchFamily="34" charset="0"/>
                <a:cs typeface="Arial" pitchFamily="34" charset="0"/>
              </a:rPr>
              <a:t>0</a:t>
            </a:r>
            <a:r>
              <a:rPr lang="en-US" sz="2000" dirty="0" smtClean="0">
                <a:latin typeface="Arial" pitchFamily="34" charset="0"/>
                <a:cs typeface="Arial" pitchFamily="34" charset="0"/>
              </a:rPr>
              <a:t> </a:t>
            </a:r>
            <a:r>
              <a:rPr lang="en-US" sz="2000" dirty="0">
                <a:latin typeface="Arial" pitchFamily="34" charset="0"/>
                <a:cs typeface="Arial" pitchFamily="34" charset="0"/>
              </a:rPr>
              <a:t>and </a:t>
            </a:r>
            <a:r>
              <a:rPr lang="en-US" sz="2000" dirty="0">
                <a:latin typeface="Symbol" charset="2"/>
                <a:cs typeface="Symbol" charset="2"/>
              </a:rPr>
              <a:t>h</a:t>
            </a:r>
            <a:r>
              <a:rPr lang="en-US" sz="2000" dirty="0">
                <a:latin typeface="Arial" pitchFamily="34" charset="0"/>
                <a:cs typeface="Arial" pitchFamily="34" charset="0"/>
              </a:rPr>
              <a:t> data </a:t>
            </a:r>
            <a:r>
              <a:rPr lang="en-US" sz="2000" dirty="0" smtClean="0">
                <a:latin typeface="Arial" pitchFamily="34" charset="0"/>
                <a:cs typeface="Arial" pitchFamily="34" charset="0"/>
              </a:rPr>
              <a:t>will </a:t>
            </a:r>
            <a:r>
              <a:rPr lang="en-US" sz="2000" dirty="0" smtClean="0">
                <a:latin typeface="Arial" pitchFamily="34" charset="0"/>
                <a:cs typeface="Arial" pitchFamily="34" charset="0"/>
              </a:rPr>
              <a:t>help for </a:t>
            </a:r>
            <a:r>
              <a:rPr lang="en-US" sz="2000" dirty="0" smtClean="0">
                <a:latin typeface="Arial" pitchFamily="34" charset="0"/>
                <a:cs typeface="Arial" pitchFamily="34" charset="0"/>
              </a:rPr>
              <a:t>the flavor decomposition of </a:t>
            </a:r>
            <a:r>
              <a:rPr lang="en-US" sz="2000" dirty="0" err="1" smtClean="0">
                <a:latin typeface="Arial" pitchFamily="34" charset="0"/>
                <a:cs typeface="Arial" pitchFamily="34" charset="0"/>
              </a:rPr>
              <a:t>transversity</a:t>
            </a:r>
            <a:r>
              <a:rPr lang="en-US" sz="2000" dirty="0" smtClean="0">
                <a:latin typeface="Arial" pitchFamily="34" charset="0"/>
                <a:cs typeface="Arial" pitchFamily="34" charset="0"/>
              </a:rPr>
              <a:t> </a:t>
            </a:r>
            <a:r>
              <a:rPr lang="en-US" sz="2000" dirty="0" smtClean="0">
                <a:latin typeface="Arial" pitchFamily="34" charset="0"/>
                <a:cs typeface="Arial" pitchFamily="34" charset="0"/>
              </a:rPr>
              <a:t>GPDs</a:t>
            </a:r>
            <a:endParaRPr lang="en-US" sz="2000" b="0" dirty="0" smtClean="0">
              <a:latin typeface="Arial" pitchFamily="34" charset="0"/>
              <a:cs typeface="Arial" pitchFamily="34" charset="0"/>
            </a:endParaRPr>
          </a:p>
          <a:p>
            <a:pPr algn="l">
              <a:buClr>
                <a:srgbClr val="FF0000"/>
              </a:buClr>
              <a:buFont typeface="Arial" pitchFamily="34" charset="0"/>
              <a:buChar char="—"/>
            </a:pPr>
            <a:endParaRPr lang="en-US" sz="2000" dirty="0">
              <a:latin typeface="Arial" pitchFamily="34" charset="0"/>
              <a:cs typeface="Arial" pitchFamily="34" charset="0"/>
            </a:endParaRPr>
          </a:p>
          <a:p>
            <a:pPr algn="l">
              <a:buClr>
                <a:srgbClr val="FF0000"/>
              </a:buClr>
            </a:pPr>
            <a:endParaRPr lang="en-US" sz="2000" b="0" dirty="0">
              <a:latin typeface="Arial" pitchFamily="34" charset="0"/>
              <a:cs typeface="Arial" pitchFamily="34" charset="0"/>
            </a:endParaRPr>
          </a:p>
          <a:p>
            <a:pPr algn="l">
              <a:buClr>
                <a:srgbClr val="FF0000"/>
              </a:buClr>
              <a:buFont typeface="Arial" pitchFamily="34" charset="0"/>
              <a:buChar char="—"/>
            </a:pPr>
            <a:endParaRPr lang="en-US" sz="2000" b="0" dirty="0" smtClean="0">
              <a:latin typeface="Arial" pitchFamily="34" charset="0"/>
              <a:cs typeface="Arial" pitchFamily="34" charset="0"/>
            </a:endParaRPr>
          </a:p>
          <a:p>
            <a:pPr marL="342900" indent="-342900" algn="l">
              <a:buClr>
                <a:srgbClr val="FF0000"/>
              </a:buClr>
              <a:buFont typeface="Arial"/>
              <a:buChar char="•"/>
            </a:pPr>
            <a:endParaRPr lang="en-US" sz="2000" b="0" dirty="0" smtClean="0">
              <a:latin typeface="Arial" pitchFamily="34" charset="0"/>
              <a:cs typeface="Arial" pitchFamily="34" charset="0"/>
            </a:endParaRPr>
          </a:p>
        </p:txBody>
      </p:sp>
      <p:sp>
        <p:nvSpPr>
          <p:cNvPr id="165900" name="Text Box 12"/>
          <p:cNvSpPr txBox="1">
            <a:spLocks noChangeArrowheads="1"/>
          </p:cNvSpPr>
          <p:nvPr/>
        </p:nvSpPr>
        <p:spPr bwMode="auto">
          <a:xfrm>
            <a:off x="3656896" y="139360"/>
            <a:ext cx="1821332"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Arial" pitchFamily="34" charset="0"/>
                <a:cs typeface="Arial" pitchFamily="34" charset="0"/>
              </a:rPr>
              <a:t>Summary</a:t>
            </a:r>
          </a:p>
        </p:txBody>
      </p:sp>
      <p:pic>
        <p:nvPicPr>
          <p:cNvPr id="7" name="Picture 6" descr="latex-image-1.pdf"/>
          <p:cNvPicPr>
            <a:picLocks noChangeAspect="1"/>
          </p:cNvPicPr>
          <p:nvPr/>
        </p:nvPicPr>
        <p:blipFill rotWithShape="1">
          <a:blip r:embed="rId2">
            <a:extLst>
              <a:ext uri="{28A0092B-C50C-407E-A947-70E740481C1C}">
                <a14:useLocalDpi xmlns:a14="http://schemas.microsoft.com/office/drawing/2010/main" xmlns="" val="0"/>
              </a:ext>
            </a:extLst>
          </a:blip>
          <a:srcRect l="73172"/>
          <a:stretch/>
        </p:blipFill>
        <p:spPr>
          <a:xfrm>
            <a:off x="7260622" y="4561918"/>
            <a:ext cx="414531" cy="310857"/>
          </a:xfrm>
          <a:prstGeom prst="rect">
            <a:avLst/>
          </a:prstGeom>
        </p:spPr>
      </p:pic>
      <p:pic>
        <p:nvPicPr>
          <p:cNvPr id="8" name="Picture 7" descr="latex-image-1.pdf"/>
          <p:cNvPicPr>
            <a:picLocks noChangeAspect="1"/>
          </p:cNvPicPr>
          <p:nvPr/>
        </p:nvPicPr>
        <p:blipFill rotWithShape="1">
          <a:blip r:embed="rId2">
            <a:extLst>
              <a:ext uri="{28A0092B-C50C-407E-A947-70E740481C1C}">
                <a14:useLocalDpi xmlns:a14="http://schemas.microsoft.com/office/drawing/2010/main" xmlns="" val="0"/>
              </a:ext>
            </a:extLst>
          </a:blip>
          <a:srcRect r="70224"/>
          <a:stretch/>
        </p:blipFill>
        <p:spPr>
          <a:xfrm>
            <a:off x="6250689" y="4548270"/>
            <a:ext cx="460082" cy="310857"/>
          </a:xfrm>
          <a:prstGeom prst="rect">
            <a:avLst/>
          </a:prstGeom>
        </p:spPr>
      </p:pic>
    </p:spTree>
    <p:extLst>
      <p:ext uri="{BB962C8B-B14F-4D97-AF65-F5344CB8AC3E}">
        <p14:creationId xmlns:p14="http://schemas.microsoft.com/office/powerpoint/2010/main" xmlns="" val="27167408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511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tex-image-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1979" y="2371271"/>
            <a:ext cx="6057900" cy="736600"/>
          </a:xfrm>
          <a:prstGeom prst="rect">
            <a:avLst/>
          </a:prstGeom>
        </p:spPr>
      </p:pic>
      <p:pic>
        <p:nvPicPr>
          <p:cNvPr id="9" name="Picture 8"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9900" y="3342944"/>
            <a:ext cx="8473828" cy="562980"/>
          </a:xfrm>
          <a:prstGeom prst="rect">
            <a:avLst/>
          </a:prstGeom>
        </p:spPr>
      </p:pic>
      <p:pic>
        <p:nvPicPr>
          <p:cNvPr id="11" name="Picture 10"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3750" y="1418771"/>
            <a:ext cx="6413500" cy="736600"/>
          </a:xfrm>
          <a:prstGeom prst="rect">
            <a:avLst/>
          </a:prstGeom>
        </p:spPr>
      </p:pic>
      <p:pic>
        <p:nvPicPr>
          <p:cNvPr id="12" name="Picture 11"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419850"/>
            <a:ext cx="9144000" cy="720587"/>
          </a:xfrm>
          <a:prstGeom prst="rect">
            <a:avLst/>
          </a:prstGeom>
        </p:spPr>
      </p:pic>
    </p:spTree>
    <p:extLst>
      <p:ext uri="{BB962C8B-B14F-4D97-AF65-F5344CB8AC3E}">
        <p14:creationId xmlns:p14="http://schemas.microsoft.com/office/powerpoint/2010/main" xmlns="" val="772844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functions and GPDs</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9900" y="3266440"/>
            <a:ext cx="8039100" cy="685800"/>
          </a:xfrm>
          <a:prstGeom prst="rect">
            <a:avLst/>
          </a:prstGeom>
          <a:ln>
            <a:solidFill>
              <a:schemeClr val="accent1"/>
            </a:solidFill>
          </a:ln>
        </p:spPr>
      </p:pic>
      <p:sp>
        <p:nvSpPr>
          <p:cNvPr id="7" name="TextBox 6"/>
          <p:cNvSpPr txBox="1"/>
          <p:nvPr/>
        </p:nvSpPr>
        <p:spPr>
          <a:xfrm>
            <a:off x="252004" y="2303289"/>
            <a:ext cx="2982720" cy="461665"/>
          </a:xfrm>
          <a:prstGeom prst="rect">
            <a:avLst/>
          </a:prstGeom>
          <a:noFill/>
        </p:spPr>
        <p:txBody>
          <a:bodyPr wrap="none" rtlCol="0">
            <a:spAutoFit/>
          </a:bodyPr>
          <a:lstStyle/>
          <a:p>
            <a:r>
              <a:rPr lang="en-US" dirty="0" smtClean="0"/>
              <a:t>Leading twist </a:t>
            </a:r>
            <a:r>
              <a:rPr lang="en-US" sz="2400" dirty="0" err="1" smtClean="0">
                <a:latin typeface="Symbol" charset="2"/>
                <a:cs typeface="Symbol" charset="2"/>
              </a:rPr>
              <a:t>s</a:t>
            </a:r>
            <a:r>
              <a:rPr lang="en-US" sz="2400" baseline="-25000" dirty="0" err="1" smtClean="0">
                <a:cs typeface="Symbol" charset="2"/>
              </a:rPr>
              <a:t>L</a:t>
            </a:r>
            <a:r>
              <a:rPr lang="en-US" dirty="0">
                <a:cs typeface="Symbol" charset="2"/>
              </a:rPr>
              <a:t> </a:t>
            </a:r>
            <a:r>
              <a:rPr lang="en-US" dirty="0" smtClean="0">
                <a:cs typeface="Symbol" charset="2"/>
              </a:rPr>
              <a:t>suppressed </a:t>
            </a:r>
            <a:r>
              <a:rPr lang="en-US" dirty="0" smtClean="0"/>
              <a:t>:  </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4939" y="4240711"/>
            <a:ext cx="6057900" cy="736600"/>
          </a:xfrm>
          <a:prstGeom prst="rect">
            <a:avLst/>
          </a:prstGeom>
          <a:ln>
            <a:solidFill>
              <a:srgbClr val="FF0000"/>
            </a:solidFill>
          </a:ln>
        </p:spPr>
      </p:pic>
      <p:pic>
        <p:nvPicPr>
          <p:cNvPr id="9" name="Picture 8" descr="latex-image-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20720" y="2387600"/>
            <a:ext cx="3597910" cy="382502"/>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9900" y="1564944"/>
            <a:ext cx="8473828" cy="562980"/>
          </a:xfrm>
          <a:prstGeom prst="rect">
            <a:avLst/>
          </a:prstGeom>
        </p:spPr>
      </p:pic>
      <p:pic>
        <p:nvPicPr>
          <p:cNvPr id="11" name="Picture 10" descr="latex-image-1.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80080" y="2880360"/>
            <a:ext cx="4470400" cy="355600"/>
          </a:xfrm>
          <a:prstGeom prst="rect">
            <a:avLst/>
          </a:prstGeom>
        </p:spPr>
      </p:pic>
      <p:pic>
        <p:nvPicPr>
          <p:cNvPr id="12" name="Picture 11"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9900" y="5202283"/>
            <a:ext cx="3683000" cy="736600"/>
          </a:xfrm>
          <a:prstGeom prst="rect">
            <a:avLst/>
          </a:prstGeom>
          <a:ln>
            <a:solidFill>
              <a:srgbClr val="FF0000"/>
            </a:solidFill>
          </a:ln>
        </p:spPr>
      </p:pic>
      <p:sp>
        <p:nvSpPr>
          <p:cNvPr id="13" name="TextBox 12"/>
          <p:cNvSpPr txBox="1"/>
          <p:nvPr/>
        </p:nvSpPr>
        <p:spPr>
          <a:xfrm>
            <a:off x="6685280" y="6121763"/>
            <a:ext cx="1967205" cy="369332"/>
          </a:xfrm>
          <a:prstGeom prst="rect">
            <a:avLst/>
          </a:prstGeom>
          <a:noFill/>
        </p:spPr>
        <p:txBody>
          <a:bodyPr wrap="none" rtlCol="0">
            <a:spAutoFit/>
          </a:bodyPr>
          <a:lstStyle/>
          <a:p>
            <a:r>
              <a:rPr lang="en-US" dirty="0" smtClean="0"/>
              <a:t>Kroll &amp; Goloskokov</a:t>
            </a:r>
            <a:endParaRPr lang="en-US" dirty="0"/>
          </a:p>
        </p:txBody>
      </p:sp>
      <p:sp>
        <p:nvSpPr>
          <p:cNvPr id="14" name="TextBox 13"/>
          <p:cNvSpPr txBox="1"/>
          <p:nvPr/>
        </p:nvSpPr>
        <p:spPr>
          <a:xfrm>
            <a:off x="4714240" y="5110843"/>
            <a:ext cx="4143307" cy="923330"/>
          </a:xfrm>
          <a:prstGeom prst="rect">
            <a:avLst/>
          </a:prstGeom>
          <a:noFill/>
          <a:ln>
            <a:solidFill>
              <a:schemeClr val="tx1"/>
            </a:solidFill>
          </a:ln>
        </p:spPr>
        <p:txBody>
          <a:bodyPr wrap="none" rtlCol="0">
            <a:spAutoFit/>
          </a:bodyPr>
          <a:lstStyle/>
          <a:p>
            <a:r>
              <a:rPr lang="en-US" dirty="0" smtClean="0"/>
              <a:t>The brackets &lt;F&gt; denote the convolution</a:t>
            </a:r>
          </a:p>
          <a:p>
            <a:r>
              <a:rPr lang="en-US" dirty="0" smtClean="0"/>
              <a:t> of the elementary process with the GPD F</a:t>
            </a:r>
          </a:p>
          <a:p>
            <a:r>
              <a:rPr lang="en-US" dirty="0" smtClean="0"/>
              <a:t>(generalized </a:t>
            </a:r>
            <a:r>
              <a:rPr lang="en-US" dirty="0" err="1" smtClean="0"/>
              <a:t>formfactors</a:t>
            </a:r>
            <a:r>
              <a:rPr lang="en-US" dirty="0" smtClean="0"/>
              <a:t>)</a:t>
            </a:r>
            <a:endParaRPr lang="en-US" dirty="0"/>
          </a:p>
        </p:txBody>
      </p:sp>
    </p:spTree>
    <p:extLst>
      <p:ext uri="{BB962C8B-B14F-4D97-AF65-F5344CB8AC3E}">
        <p14:creationId xmlns:p14="http://schemas.microsoft.com/office/powerpoint/2010/main" xmlns="" val="377299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2164" y="1308100"/>
            <a:ext cx="8039100" cy="6858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33714" y="2694214"/>
            <a:ext cx="5969000" cy="762000"/>
          </a:xfrm>
          <a:prstGeom prst="rect">
            <a:avLst/>
          </a:prstGeom>
        </p:spPr>
      </p:pic>
      <p:pic>
        <p:nvPicPr>
          <p:cNvPr id="11" name="Picture 10"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68500" y="4094843"/>
            <a:ext cx="3683000" cy="736600"/>
          </a:xfrm>
          <a:prstGeom prst="rect">
            <a:avLst/>
          </a:prstGeom>
        </p:spPr>
      </p:pic>
    </p:spTree>
    <p:extLst>
      <p:ext uri="{BB962C8B-B14F-4D97-AF65-F5344CB8AC3E}">
        <p14:creationId xmlns:p14="http://schemas.microsoft.com/office/powerpoint/2010/main" xmlns="" val="204585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36800" y="241300"/>
            <a:ext cx="3708400" cy="406400"/>
          </a:xfrm>
          <a:prstGeom prst="rect">
            <a:avLst/>
          </a:prstGeom>
        </p:spPr>
      </p:pic>
      <p:pic>
        <p:nvPicPr>
          <p:cNvPr id="5" name="Picture 4" descr="latex-image-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50457" y="1012371"/>
            <a:ext cx="2336800" cy="406400"/>
          </a:xfrm>
          <a:prstGeom prst="rect">
            <a:avLst/>
          </a:prstGeom>
        </p:spPr>
      </p:pic>
      <p:pic>
        <p:nvPicPr>
          <p:cNvPr id="6" name="Picture 5" descr="latex-image-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91179" y="1942193"/>
            <a:ext cx="3873500" cy="3771900"/>
          </a:xfrm>
          <a:prstGeom prst="rect">
            <a:avLst/>
          </a:prstGeom>
        </p:spPr>
      </p:pic>
    </p:spTree>
    <p:extLst>
      <p:ext uri="{BB962C8B-B14F-4D97-AF65-F5344CB8AC3E}">
        <p14:creationId xmlns:p14="http://schemas.microsoft.com/office/powerpoint/2010/main" xmlns="" val="2814795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functions and GPDs</a:t>
            </a:r>
            <a:endParaRPr lang="en-US" dirty="0"/>
          </a:p>
        </p:txBody>
      </p:sp>
      <p:sp>
        <p:nvSpPr>
          <p:cNvPr id="14" name="TextBox 13"/>
          <p:cNvSpPr txBox="1"/>
          <p:nvPr/>
        </p:nvSpPr>
        <p:spPr>
          <a:xfrm>
            <a:off x="548473" y="5890930"/>
            <a:ext cx="7659653" cy="646331"/>
          </a:xfrm>
          <a:prstGeom prst="rect">
            <a:avLst/>
          </a:prstGeom>
          <a:noFill/>
          <a:ln>
            <a:solidFill>
              <a:schemeClr val="tx1"/>
            </a:solidFill>
          </a:ln>
        </p:spPr>
        <p:txBody>
          <a:bodyPr wrap="square" rtlCol="0">
            <a:spAutoFit/>
          </a:bodyPr>
          <a:lstStyle/>
          <a:p>
            <a:r>
              <a:rPr lang="en-US" dirty="0" smtClean="0"/>
              <a:t>The brackets &lt;F&gt; denote the convolution of the elementary process with the GPD F  (generalized </a:t>
            </a:r>
            <a:r>
              <a:rPr lang="en-US" dirty="0" err="1" smtClean="0"/>
              <a:t>formfactors</a:t>
            </a:r>
            <a:r>
              <a:rPr lang="en-US" dirty="0" smtClean="0"/>
              <a:t>)</a:t>
            </a:r>
            <a:endParaRPr lang="en-US" dirty="0"/>
          </a:p>
        </p:txBody>
      </p:sp>
      <p:pic>
        <p:nvPicPr>
          <p:cNvPr id="5" name="Picture 4" descr="gpd_E_H.pdf"/>
          <p:cNvPicPr>
            <a:picLocks noChangeAspect="1"/>
          </p:cNvPicPr>
          <p:nvPr/>
        </p:nvPicPr>
        <p:blipFill rotWithShape="1">
          <a:blip r:embed="rId2">
            <a:extLst>
              <a:ext uri="{28A0092B-C50C-407E-A947-70E740481C1C}">
                <a14:useLocalDpi xmlns:a14="http://schemas.microsoft.com/office/drawing/2010/main" xmlns="" val="0"/>
              </a:ext>
            </a:extLst>
          </a:blip>
          <a:srcRect l="32908" t="7415" r="32885" b="84551"/>
          <a:stretch/>
        </p:blipFill>
        <p:spPr>
          <a:xfrm>
            <a:off x="457200" y="3683000"/>
            <a:ext cx="5765800" cy="1752600"/>
          </a:xfrm>
          <a:prstGeom prst="rect">
            <a:avLst/>
          </a:prstGeom>
          <a:ln>
            <a:solidFill>
              <a:schemeClr val="tx1"/>
            </a:solidFill>
          </a:ln>
        </p:spPr>
      </p:pic>
      <p:pic>
        <p:nvPicPr>
          <p:cNvPr id="15" name="Picture 14" descr="sigma_T-Sigma_TT.pdf"/>
          <p:cNvPicPr>
            <a:picLocks noChangeAspect="1"/>
          </p:cNvPicPr>
          <p:nvPr/>
        </p:nvPicPr>
        <p:blipFill rotWithShape="1">
          <a:blip r:embed="rId3">
            <a:extLst>
              <a:ext uri="{28A0092B-C50C-407E-A947-70E740481C1C}">
                <a14:useLocalDpi xmlns:a14="http://schemas.microsoft.com/office/drawing/2010/main" xmlns="" val="0"/>
              </a:ext>
            </a:extLst>
          </a:blip>
          <a:srcRect l="32032" t="8333" r="30741" b="82222"/>
          <a:stretch/>
        </p:blipFill>
        <p:spPr>
          <a:xfrm>
            <a:off x="508000" y="1260476"/>
            <a:ext cx="5585627" cy="1833826"/>
          </a:xfrm>
          <a:prstGeom prst="rect">
            <a:avLst/>
          </a:prstGeom>
          <a:ln>
            <a:solidFill>
              <a:schemeClr val="tx1"/>
            </a:solidFill>
          </a:ln>
        </p:spPr>
      </p:pic>
      <p:sp>
        <p:nvSpPr>
          <p:cNvPr id="16" name="Down Arrow 15"/>
          <p:cNvSpPr/>
          <p:nvPr/>
        </p:nvSpPr>
        <p:spPr>
          <a:xfrm>
            <a:off x="3048000" y="3073664"/>
            <a:ext cx="190500" cy="5839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1379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_probab.pdf"/>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t="-14162" b="4635"/>
          <a:stretch/>
        </p:blipFill>
        <p:spPr>
          <a:xfrm>
            <a:off x="457200" y="661392"/>
            <a:ext cx="8229600" cy="3862983"/>
          </a:xfrm>
        </p:spPr>
      </p:pic>
      <p:sp>
        <p:nvSpPr>
          <p:cNvPr id="2" name="Title 1"/>
          <p:cNvSpPr>
            <a:spLocks noGrp="1"/>
          </p:cNvSpPr>
          <p:nvPr>
            <p:ph type="title"/>
          </p:nvPr>
        </p:nvSpPr>
        <p:spPr/>
        <p:txBody>
          <a:bodyPr>
            <a:normAutofit fontScale="90000"/>
          </a:bodyPr>
          <a:lstStyle/>
          <a:p>
            <a:r>
              <a:rPr lang="en-US" dirty="0"/>
              <a:t>Description of hadron structure in terms of GPDs</a:t>
            </a:r>
          </a:p>
        </p:txBody>
      </p:sp>
      <p:sp>
        <p:nvSpPr>
          <p:cNvPr id="5" name="Text Box 5"/>
          <p:cNvSpPr txBox="1">
            <a:spLocks noChangeArrowheads="1"/>
          </p:cNvSpPr>
          <p:nvPr/>
        </p:nvSpPr>
        <p:spPr bwMode="auto">
          <a:xfrm>
            <a:off x="304800" y="4524376"/>
            <a:ext cx="2776893" cy="1692771"/>
          </a:xfrm>
          <a:prstGeom prst="rect">
            <a:avLst/>
          </a:prstGeom>
          <a:noFill/>
          <a:ln w="9525">
            <a:solidFill>
              <a:schemeClr val="tx1"/>
            </a:solidFill>
            <a:miter lim="800000"/>
            <a:headEnd/>
            <a:tailEnd/>
          </a:ln>
        </p:spPr>
        <p:txBody>
          <a:bodyPr wrap="square">
            <a:prstTxWarp prst="textNoShape">
              <a:avLst/>
            </a:prstTxWarp>
            <a:spAutoFit/>
          </a:bodyPr>
          <a:lstStyle/>
          <a:p>
            <a:pPr algn="ctr" eaLnBrk="1" hangingPunct="1"/>
            <a:r>
              <a:rPr lang="en-US" i="1" u="sng" dirty="0" smtClean="0">
                <a:solidFill>
                  <a:srgbClr val="0000FF"/>
                </a:solidFill>
                <a:latin typeface="Arial" charset="0"/>
              </a:rPr>
              <a:t>Nucleon </a:t>
            </a:r>
            <a:r>
              <a:rPr lang="en-US" i="1" u="sng" dirty="0">
                <a:solidFill>
                  <a:srgbClr val="0000FF"/>
                </a:solidFill>
                <a:latin typeface="Arial" charset="0"/>
              </a:rPr>
              <a:t>form </a:t>
            </a:r>
            <a:r>
              <a:rPr lang="en-US" i="1" u="sng" dirty="0" smtClean="0">
                <a:solidFill>
                  <a:srgbClr val="0000FF"/>
                </a:solidFill>
                <a:latin typeface="Arial" charset="0"/>
              </a:rPr>
              <a:t>factors </a:t>
            </a:r>
            <a:r>
              <a:rPr lang="en-US" i="1" u="sng" dirty="0" smtClean="0">
                <a:latin typeface="Arial" charset="0"/>
              </a:rPr>
              <a:t> </a:t>
            </a:r>
            <a:r>
              <a:rPr lang="en-US" dirty="0">
                <a:latin typeface="Arial" charset="0"/>
              </a:rPr>
              <a:t>transverse charge &amp; current </a:t>
            </a:r>
            <a:r>
              <a:rPr lang="en-US" dirty="0" smtClean="0">
                <a:latin typeface="Arial" charset="0"/>
              </a:rPr>
              <a:t>densities</a:t>
            </a:r>
          </a:p>
          <a:p>
            <a:r>
              <a:rPr lang="en-US" sz="1400" dirty="0">
                <a:solidFill>
                  <a:srgbClr val="FF0000"/>
                </a:solidFill>
                <a:latin typeface="Arial" pitchFamily="-109" charset="0"/>
              </a:rPr>
              <a:t>Nobel prize 1961- R. Hofstadter  </a:t>
            </a:r>
          </a:p>
          <a:p>
            <a:endParaRPr lang="en-US" dirty="0">
              <a:latin typeface="Arial" pitchFamily="-109" charset="0"/>
            </a:endParaRPr>
          </a:p>
          <a:p>
            <a:pPr algn="ctr" eaLnBrk="1" hangingPunct="1"/>
            <a:endParaRPr lang="en-US" dirty="0">
              <a:latin typeface="Arial" charset="0"/>
            </a:endParaRPr>
          </a:p>
        </p:txBody>
      </p:sp>
      <p:sp>
        <p:nvSpPr>
          <p:cNvPr id="6" name="Text Box 13"/>
          <p:cNvSpPr txBox="1">
            <a:spLocks noChangeArrowheads="1"/>
          </p:cNvSpPr>
          <p:nvPr/>
        </p:nvSpPr>
        <p:spPr bwMode="auto">
          <a:xfrm>
            <a:off x="3081693" y="4524375"/>
            <a:ext cx="2887307" cy="1908215"/>
          </a:xfrm>
          <a:prstGeom prst="rect">
            <a:avLst/>
          </a:prstGeom>
          <a:noFill/>
          <a:ln w="9525">
            <a:solidFill>
              <a:srgbClr val="000000"/>
            </a:solidFill>
            <a:miter lim="800000"/>
            <a:headEnd/>
            <a:tailEnd/>
          </a:ln>
        </p:spPr>
        <p:txBody>
          <a:bodyPr wrap="square">
            <a:prstTxWarp prst="textNoShape">
              <a:avLst/>
            </a:prstTxWarp>
            <a:spAutoFit/>
          </a:bodyPr>
          <a:lstStyle/>
          <a:p>
            <a:pPr algn="ctr" eaLnBrk="1" hangingPunct="1"/>
            <a:r>
              <a:rPr lang="en-US" i="1" u="sng" dirty="0">
                <a:solidFill>
                  <a:srgbClr val="0000FF"/>
                </a:solidFill>
                <a:latin typeface="Arial" charset="0"/>
              </a:rPr>
              <a:t>Structure </a:t>
            </a:r>
            <a:r>
              <a:rPr lang="en-US" i="1" u="sng" dirty="0" smtClean="0">
                <a:solidFill>
                  <a:srgbClr val="0000FF"/>
                </a:solidFill>
                <a:latin typeface="Arial" charset="0"/>
              </a:rPr>
              <a:t>functions </a:t>
            </a:r>
            <a:endParaRPr lang="en-US" i="1" u="sng" dirty="0">
              <a:solidFill>
                <a:srgbClr val="000000"/>
              </a:solidFill>
              <a:latin typeface="Arial" charset="0"/>
            </a:endParaRPr>
          </a:p>
          <a:p>
            <a:pPr algn="ctr" eaLnBrk="1" hangingPunct="1"/>
            <a:r>
              <a:rPr lang="en-US" dirty="0">
                <a:solidFill>
                  <a:srgbClr val="000000"/>
                </a:solidFill>
                <a:latin typeface="Arial" charset="0"/>
              </a:rPr>
              <a:t>quark longitudinal</a:t>
            </a:r>
          </a:p>
          <a:p>
            <a:pPr algn="ctr" eaLnBrk="1" hangingPunct="1"/>
            <a:r>
              <a:rPr lang="en-US" dirty="0">
                <a:solidFill>
                  <a:srgbClr val="000000"/>
                </a:solidFill>
                <a:latin typeface="Arial" charset="0"/>
              </a:rPr>
              <a:t>m</a:t>
            </a:r>
            <a:r>
              <a:rPr lang="en-US" dirty="0" smtClean="0">
                <a:solidFill>
                  <a:srgbClr val="000000"/>
                </a:solidFill>
                <a:latin typeface="Arial" charset="0"/>
              </a:rPr>
              <a:t>omentum</a:t>
            </a:r>
            <a:r>
              <a:rPr lang="en-US" dirty="0" smtClean="0"/>
              <a:t> </a:t>
            </a:r>
            <a:r>
              <a:rPr lang="en-US" dirty="0"/>
              <a:t>(polarized </a:t>
            </a:r>
            <a:r>
              <a:rPr lang="en-US" dirty="0" smtClean="0"/>
              <a:t>and unpolarized) distributions</a:t>
            </a:r>
          </a:p>
          <a:p>
            <a:r>
              <a:rPr lang="en-US" sz="1400" dirty="0">
                <a:solidFill>
                  <a:srgbClr val="FF0000"/>
                </a:solidFill>
                <a:latin typeface="Arial" pitchFamily="-109" charset="0"/>
              </a:rPr>
              <a:t>Nobel prize 1990 </a:t>
            </a:r>
            <a:r>
              <a:rPr lang="en-US" sz="1400" dirty="0" smtClean="0">
                <a:solidFill>
                  <a:srgbClr val="FF0000"/>
                </a:solidFill>
                <a:latin typeface="Arial" pitchFamily="-109" charset="0"/>
              </a:rPr>
              <a:t>–J.Friedman</a:t>
            </a:r>
            <a:r>
              <a:rPr lang="en-US" sz="1400" dirty="0">
                <a:solidFill>
                  <a:srgbClr val="FF0000"/>
                </a:solidFill>
                <a:latin typeface="Arial" pitchFamily="-109" charset="0"/>
              </a:rPr>
              <a:t>, </a:t>
            </a:r>
          </a:p>
          <a:p>
            <a:r>
              <a:rPr lang="en-US" sz="1400" dirty="0">
                <a:solidFill>
                  <a:srgbClr val="FF0000"/>
                </a:solidFill>
                <a:latin typeface="Arial" pitchFamily="-109" charset="0"/>
              </a:rPr>
              <a:t>H. Kendall, R. Taylor  </a:t>
            </a:r>
          </a:p>
          <a:p>
            <a:pPr algn="ctr" eaLnBrk="1" hangingPunct="1"/>
            <a:endParaRPr lang="en-US" dirty="0">
              <a:solidFill>
                <a:srgbClr val="000000"/>
              </a:solidFill>
              <a:latin typeface="Arial" charset="0"/>
            </a:endParaRPr>
          </a:p>
        </p:txBody>
      </p:sp>
      <p:sp>
        <p:nvSpPr>
          <p:cNvPr id="7" name="Text Box 27"/>
          <p:cNvSpPr txBox="1">
            <a:spLocks noChangeArrowheads="1"/>
          </p:cNvSpPr>
          <p:nvPr/>
        </p:nvSpPr>
        <p:spPr bwMode="auto">
          <a:xfrm>
            <a:off x="5969000" y="4524375"/>
            <a:ext cx="3060700" cy="1477328"/>
          </a:xfrm>
          <a:prstGeom prst="rect">
            <a:avLst/>
          </a:prstGeom>
          <a:noFill/>
          <a:ln w="9525">
            <a:solidFill>
              <a:srgbClr val="000000"/>
            </a:solidFill>
            <a:miter lim="800000"/>
            <a:headEnd/>
            <a:tailEnd/>
          </a:ln>
        </p:spPr>
        <p:txBody>
          <a:bodyPr wrap="square">
            <a:prstTxWarp prst="textNoShape">
              <a:avLst/>
            </a:prstTxWarp>
            <a:spAutoFit/>
          </a:bodyPr>
          <a:lstStyle/>
          <a:p>
            <a:pPr algn="ctr" eaLnBrk="1" hangingPunct="1"/>
            <a:r>
              <a:rPr lang="en-US" i="1" u="sng" dirty="0" smtClean="0">
                <a:solidFill>
                  <a:srgbClr val="0000FF"/>
                </a:solidFill>
                <a:latin typeface="Arial" charset="0"/>
              </a:rPr>
              <a:t>GPDs</a:t>
            </a:r>
            <a:r>
              <a:rPr lang="en-US" dirty="0" smtClean="0">
                <a:solidFill>
                  <a:srgbClr val="000000"/>
                </a:solidFill>
                <a:latin typeface="Arial" charset="0"/>
              </a:rPr>
              <a:t> </a:t>
            </a:r>
          </a:p>
          <a:p>
            <a:pPr algn="ctr" eaLnBrk="1" hangingPunct="1"/>
            <a:r>
              <a:rPr lang="en-US" dirty="0">
                <a:solidFill>
                  <a:srgbClr val="000000"/>
                </a:solidFill>
                <a:latin typeface="Arial" charset="0"/>
              </a:rPr>
              <a:t>c</a:t>
            </a:r>
            <a:r>
              <a:rPr lang="en-US" dirty="0" smtClean="0">
                <a:solidFill>
                  <a:srgbClr val="000000"/>
                </a:solidFill>
                <a:latin typeface="Arial" charset="0"/>
              </a:rPr>
              <a:t>orrelated </a:t>
            </a:r>
            <a:r>
              <a:rPr lang="en-US" dirty="0">
                <a:solidFill>
                  <a:srgbClr val="000000"/>
                </a:solidFill>
                <a:latin typeface="Arial" charset="0"/>
              </a:rPr>
              <a:t>quark momentum </a:t>
            </a:r>
            <a:r>
              <a:rPr lang="en-US" dirty="0" smtClean="0">
                <a:solidFill>
                  <a:srgbClr val="000000"/>
                </a:solidFill>
                <a:latin typeface="Arial" charset="0"/>
              </a:rPr>
              <a:t>distributions </a:t>
            </a:r>
            <a:r>
              <a:rPr lang="en-US" dirty="0"/>
              <a:t>(polarized and </a:t>
            </a:r>
            <a:r>
              <a:rPr lang="en-US" dirty="0" smtClean="0"/>
              <a:t>unpolarized)</a:t>
            </a:r>
            <a:r>
              <a:rPr lang="en-US" dirty="0" smtClean="0">
                <a:solidFill>
                  <a:srgbClr val="000000"/>
                </a:solidFill>
                <a:latin typeface="Arial" charset="0"/>
              </a:rPr>
              <a:t> in transverse space</a:t>
            </a:r>
            <a:endParaRPr lang="en-US" dirty="0">
              <a:solidFill>
                <a:srgbClr val="000000"/>
              </a:solidFill>
              <a:latin typeface="Arial" charset="0"/>
            </a:endParaRPr>
          </a:p>
        </p:txBody>
      </p:sp>
    </p:spTree>
    <p:extLst>
      <p:ext uri="{BB962C8B-B14F-4D97-AF65-F5344CB8AC3E}">
        <p14:creationId xmlns:p14="http://schemas.microsoft.com/office/powerpoint/2010/main" xmlns="" val="319224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Transverse Densities </a:t>
            </a:r>
            <a:r>
              <a:rPr lang="en-US" dirty="0"/>
              <a:t>for </a:t>
            </a:r>
            <a:r>
              <a:rPr lang="en-US" dirty="0" smtClean="0"/>
              <a:t>u </a:t>
            </a:r>
            <a:r>
              <a:rPr lang="en-US" dirty="0"/>
              <a:t>and </a:t>
            </a:r>
            <a:r>
              <a:rPr lang="en-US" dirty="0" smtClean="0"/>
              <a:t>d Quarks in </a:t>
            </a:r>
            <a:r>
              <a:rPr lang="en-US" dirty="0"/>
              <a:t>the </a:t>
            </a:r>
            <a:r>
              <a:rPr lang="en-US" dirty="0" smtClean="0"/>
              <a:t>Nucleon</a:t>
            </a:r>
            <a:endParaRPr lang="en-US" dirty="0"/>
          </a:p>
        </p:txBody>
      </p:sp>
      <p:pic>
        <p:nvPicPr>
          <p:cNvPr id="4" name="Picture 3" descr="0612032.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8069" y="1707242"/>
            <a:ext cx="4740729" cy="3939741"/>
          </a:xfrm>
          <a:prstGeom prst="rect">
            <a:avLst/>
          </a:prstGeom>
        </p:spPr>
      </p:pic>
      <p:sp>
        <p:nvSpPr>
          <p:cNvPr id="5" name="TextBox 4"/>
          <p:cNvSpPr txBox="1"/>
          <p:nvPr/>
        </p:nvSpPr>
        <p:spPr>
          <a:xfrm>
            <a:off x="99786" y="2603501"/>
            <a:ext cx="2236510" cy="1200329"/>
          </a:xfrm>
          <a:prstGeom prst="rect">
            <a:avLst/>
          </a:prstGeom>
          <a:noFill/>
        </p:spPr>
        <p:txBody>
          <a:bodyPr wrap="none" rtlCol="0">
            <a:spAutoFit/>
          </a:bodyPr>
          <a:lstStyle/>
          <a:p>
            <a:r>
              <a:rPr lang="en-US" dirty="0"/>
              <a:t>S</a:t>
            </a:r>
            <a:r>
              <a:rPr lang="en-US" dirty="0" smtClean="0"/>
              <a:t>trong </a:t>
            </a:r>
            <a:r>
              <a:rPr lang="en-US" dirty="0"/>
              <a:t>distortions </a:t>
            </a:r>
            <a:endParaRPr lang="en-US" dirty="0" smtClean="0"/>
          </a:p>
          <a:p>
            <a:r>
              <a:rPr lang="en-US" dirty="0" smtClean="0"/>
              <a:t>for </a:t>
            </a:r>
            <a:r>
              <a:rPr lang="en-US" dirty="0">
                <a:solidFill>
                  <a:srgbClr val="0000FF"/>
                </a:solidFill>
              </a:rPr>
              <a:t>unpolarized</a:t>
            </a:r>
          </a:p>
          <a:p>
            <a:r>
              <a:rPr lang="en-US" dirty="0"/>
              <a:t>quarks in </a:t>
            </a:r>
            <a:r>
              <a:rPr lang="en-US" dirty="0">
                <a:solidFill>
                  <a:srgbClr val="FF0000"/>
                </a:solidFill>
              </a:rPr>
              <a:t>transversely </a:t>
            </a:r>
            <a:endParaRPr lang="en-US" dirty="0" smtClean="0">
              <a:solidFill>
                <a:srgbClr val="FF0000"/>
              </a:solidFill>
            </a:endParaRPr>
          </a:p>
          <a:p>
            <a:r>
              <a:rPr lang="en-US" dirty="0" smtClean="0">
                <a:solidFill>
                  <a:srgbClr val="FF0000"/>
                </a:solidFill>
              </a:rPr>
              <a:t>polarized nucleon</a:t>
            </a:r>
            <a:endParaRPr lang="en-US" dirty="0">
              <a:solidFill>
                <a:srgbClr val="FF0000"/>
              </a:solidFill>
            </a:endParaRPr>
          </a:p>
        </p:txBody>
      </p:sp>
      <p:sp>
        <p:nvSpPr>
          <p:cNvPr id="6" name="TextBox 5"/>
          <p:cNvSpPr txBox="1"/>
          <p:nvPr/>
        </p:nvSpPr>
        <p:spPr>
          <a:xfrm>
            <a:off x="6908798" y="2812143"/>
            <a:ext cx="1858314" cy="1477328"/>
          </a:xfrm>
          <a:prstGeom prst="rect">
            <a:avLst/>
          </a:prstGeom>
          <a:noFill/>
        </p:spPr>
        <p:txBody>
          <a:bodyPr wrap="none" rtlCol="0">
            <a:spAutoFit/>
          </a:bodyPr>
          <a:lstStyle/>
          <a:p>
            <a:r>
              <a:rPr lang="en-US" dirty="0"/>
              <a:t>S</a:t>
            </a:r>
            <a:r>
              <a:rPr lang="en-US" dirty="0" smtClean="0"/>
              <a:t>trong distortions </a:t>
            </a:r>
          </a:p>
          <a:p>
            <a:r>
              <a:rPr lang="en-US" dirty="0" smtClean="0"/>
              <a:t>for </a:t>
            </a:r>
            <a:r>
              <a:rPr lang="en-US" dirty="0" smtClean="0">
                <a:solidFill>
                  <a:srgbClr val="0000FF"/>
                </a:solidFill>
              </a:rPr>
              <a:t>transversely </a:t>
            </a:r>
          </a:p>
          <a:p>
            <a:r>
              <a:rPr lang="en-US" dirty="0" smtClean="0">
                <a:solidFill>
                  <a:srgbClr val="0000FF"/>
                </a:solidFill>
              </a:rPr>
              <a:t>polarized </a:t>
            </a:r>
            <a:r>
              <a:rPr lang="en-US" dirty="0" smtClean="0"/>
              <a:t>quarks </a:t>
            </a:r>
            <a:endParaRPr lang="en-US" dirty="0"/>
          </a:p>
          <a:p>
            <a:r>
              <a:rPr lang="en-US" dirty="0"/>
              <a:t>in an </a:t>
            </a:r>
            <a:r>
              <a:rPr lang="en-US" dirty="0">
                <a:solidFill>
                  <a:srgbClr val="FF0000"/>
                </a:solidFill>
              </a:rPr>
              <a:t>unpolarized </a:t>
            </a:r>
            <a:endParaRPr lang="en-US" dirty="0" smtClean="0">
              <a:solidFill>
                <a:srgbClr val="FF0000"/>
              </a:solidFill>
            </a:endParaRPr>
          </a:p>
          <a:p>
            <a:r>
              <a:rPr lang="en-US" dirty="0" smtClean="0">
                <a:solidFill>
                  <a:srgbClr val="FF0000"/>
                </a:solidFill>
              </a:rPr>
              <a:t>nucleon</a:t>
            </a:r>
            <a:endParaRPr lang="en-US" dirty="0">
              <a:solidFill>
                <a:srgbClr val="FF0000"/>
              </a:solidFill>
            </a:endParaRPr>
          </a:p>
        </p:txBody>
      </p:sp>
      <p:sp>
        <p:nvSpPr>
          <p:cNvPr id="7" name="TextBox 6"/>
          <p:cNvSpPr txBox="1"/>
          <p:nvPr/>
        </p:nvSpPr>
        <p:spPr>
          <a:xfrm>
            <a:off x="2612571" y="5860143"/>
            <a:ext cx="1615196" cy="369332"/>
          </a:xfrm>
          <a:prstGeom prst="rect">
            <a:avLst/>
          </a:prstGeom>
          <a:noFill/>
        </p:spPr>
        <p:txBody>
          <a:bodyPr wrap="none" rtlCol="0">
            <a:spAutoFit/>
          </a:bodyPr>
          <a:lstStyle/>
          <a:p>
            <a:r>
              <a:rPr lang="en-US" dirty="0" smtClean="0"/>
              <a:t>Controlled by E</a:t>
            </a:r>
            <a:endParaRPr lang="en-US" dirty="0"/>
          </a:p>
        </p:txBody>
      </p:sp>
      <p:grpSp>
        <p:nvGrpSpPr>
          <p:cNvPr id="11" name="Group 10"/>
          <p:cNvGrpSpPr/>
          <p:nvPr/>
        </p:nvGrpSpPr>
        <p:grpSpPr>
          <a:xfrm>
            <a:off x="4642699" y="5630117"/>
            <a:ext cx="2443623" cy="597551"/>
            <a:chOff x="4642699" y="5630117"/>
            <a:chExt cx="2443623" cy="597551"/>
          </a:xfrm>
        </p:grpSpPr>
        <p:sp>
          <p:nvSpPr>
            <p:cNvPr id="8" name="TextBox 7"/>
            <p:cNvSpPr txBox="1"/>
            <p:nvPr/>
          </p:nvSpPr>
          <p:spPr>
            <a:xfrm>
              <a:off x="4642699" y="5858336"/>
              <a:ext cx="2443623" cy="369332"/>
            </a:xfrm>
            <a:prstGeom prst="rect">
              <a:avLst/>
            </a:prstGeom>
            <a:noFill/>
          </p:spPr>
          <p:txBody>
            <a:bodyPr wrap="none" rtlCol="0">
              <a:spAutoFit/>
            </a:bodyPr>
            <a:lstStyle/>
            <a:p>
              <a:r>
                <a:rPr lang="en-US" dirty="0" smtClean="0"/>
                <a:t>Controlled by E</a:t>
              </a:r>
              <a:r>
                <a:rPr lang="en-US" baseline="-25000" dirty="0" smtClean="0"/>
                <a:t>T</a:t>
              </a:r>
              <a:r>
                <a:rPr lang="en-US" dirty="0" smtClean="0"/>
                <a:t>=2H</a:t>
              </a:r>
              <a:r>
                <a:rPr lang="en-US" baseline="-25000" dirty="0" smtClean="0"/>
                <a:t>T</a:t>
              </a:r>
              <a:r>
                <a:rPr lang="en-US" dirty="0" smtClean="0"/>
                <a:t>+E</a:t>
              </a:r>
              <a:r>
                <a:rPr lang="en-US" baseline="-25000" dirty="0" smtClean="0"/>
                <a:t>T</a:t>
              </a:r>
              <a:endParaRPr lang="en-US" dirty="0"/>
            </a:p>
          </p:txBody>
        </p:sp>
        <p:sp>
          <p:nvSpPr>
            <p:cNvPr id="9" name="TextBox 8"/>
            <p:cNvSpPr txBox="1"/>
            <p:nvPr/>
          </p:nvSpPr>
          <p:spPr>
            <a:xfrm>
              <a:off x="5938154" y="5630117"/>
              <a:ext cx="300082" cy="369332"/>
            </a:xfrm>
            <a:prstGeom prst="rect">
              <a:avLst/>
            </a:prstGeom>
            <a:noFill/>
          </p:spPr>
          <p:txBody>
            <a:bodyPr wrap="none" rtlCol="0">
              <a:spAutoFit/>
            </a:bodyPr>
            <a:lstStyle/>
            <a:p>
              <a:r>
                <a:rPr lang="en-US" dirty="0" smtClean="0"/>
                <a:t>_</a:t>
              </a:r>
              <a:endParaRPr lang="en-US" dirty="0"/>
            </a:p>
          </p:txBody>
        </p:sp>
        <p:sp>
          <p:nvSpPr>
            <p:cNvPr id="10" name="TextBox 9"/>
            <p:cNvSpPr txBox="1"/>
            <p:nvPr/>
          </p:nvSpPr>
          <p:spPr>
            <a:xfrm>
              <a:off x="6366426" y="5781745"/>
              <a:ext cx="300082" cy="369332"/>
            </a:xfrm>
            <a:prstGeom prst="rect">
              <a:avLst/>
            </a:prstGeom>
            <a:noFill/>
          </p:spPr>
          <p:txBody>
            <a:bodyPr wrap="none" rtlCol="0">
              <a:spAutoFit/>
            </a:bodyPr>
            <a:lstStyle/>
            <a:p>
              <a:r>
                <a:rPr lang="en-US" dirty="0" smtClean="0"/>
                <a:t>~</a:t>
              </a:r>
              <a:endParaRPr lang="en-US" dirty="0"/>
            </a:p>
          </p:txBody>
        </p:sp>
      </p:grpSp>
      <p:sp>
        <p:nvSpPr>
          <p:cNvPr id="12" name="TextBox 11"/>
          <p:cNvSpPr txBox="1"/>
          <p:nvPr/>
        </p:nvSpPr>
        <p:spPr>
          <a:xfrm>
            <a:off x="6908798" y="6440714"/>
            <a:ext cx="2017055" cy="261610"/>
          </a:xfrm>
          <a:prstGeom prst="rect">
            <a:avLst/>
          </a:prstGeom>
          <a:noFill/>
        </p:spPr>
        <p:txBody>
          <a:bodyPr wrap="none" rtlCol="0">
            <a:spAutoFit/>
          </a:bodyPr>
          <a:lstStyle/>
          <a:p>
            <a:r>
              <a:rPr lang="en-US" sz="1100" dirty="0" err="1" smtClean="0"/>
              <a:t>Gockeler</a:t>
            </a:r>
            <a:r>
              <a:rPr lang="en-US" sz="1100" dirty="0" smtClean="0"/>
              <a:t> et al, </a:t>
            </a:r>
            <a:r>
              <a:rPr lang="en-US" sz="1100" dirty="0" err="1" smtClean="0"/>
              <a:t>hep</a:t>
            </a:r>
            <a:r>
              <a:rPr lang="en-US" sz="1100" dirty="0" smtClean="0"/>
              <a:t>/</a:t>
            </a:r>
            <a:r>
              <a:rPr lang="en-US" sz="1100" dirty="0" err="1" smtClean="0"/>
              <a:t>lat</a:t>
            </a:r>
            <a:r>
              <a:rPr lang="en-US" sz="1100" dirty="0" smtClean="0"/>
              <a:t>/0612032</a:t>
            </a:r>
            <a:endParaRPr lang="en-US" sz="1100" dirty="0"/>
          </a:p>
        </p:txBody>
      </p:sp>
    </p:spTree>
    <p:extLst>
      <p:ext uri="{BB962C8B-B14F-4D97-AF65-F5344CB8AC3E}">
        <p14:creationId xmlns:p14="http://schemas.microsoft.com/office/powerpoint/2010/main" xmlns="" val="49215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178"/>
            <a:ext cx="8229600" cy="1143000"/>
          </a:xfrm>
        </p:spPr>
        <p:txBody>
          <a:bodyPr/>
          <a:lstStyle/>
          <a:p>
            <a:r>
              <a:rPr lang="en-US" dirty="0" smtClean="0"/>
              <a:t>Structure functions and GPDs</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9900" y="2019580"/>
            <a:ext cx="8039100" cy="685800"/>
          </a:xfrm>
          <a:prstGeom prst="rect">
            <a:avLst/>
          </a:prstGeom>
          <a:ln>
            <a:solidFill>
              <a:schemeClr val="accent1"/>
            </a:solidFill>
          </a:ln>
        </p:spPr>
      </p:pic>
      <p:sp>
        <p:nvSpPr>
          <p:cNvPr id="7" name="TextBox 6"/>
          <p:cNvSpPr txBox="1"/>
          <p:nvPr/>
        </p:nvSpPr>
        <p:spPr>
          <a:xfrm>
            <a:off x="252004" y="1425869"/>
            <a:ext cx="2982720" cy="461665"/>
          </a:xfrm>
          <a:prstGeom prst="rect">
            <a:avLst/>
          </a:prstGeom>
          <a:noFill/>
        </p:spPr>
        <p:txBody>
          <a:bodyPr wrap="none" rtlCol="0">
            <a:spAutoFit/>
          </a:bodyPr>
          <a:lstStyle/>
          <a:p>
            <a:r>
              <a:rPr lang="en-US" dirty="0" smtClean="0"/>
              <a:t>Leading twist </a:t>
            </a:r>
            <a:r>
              <a:rPr lang="en-US" sz="2400" dirty="0" err="1" smtClean="0">
                <a:latin typeface="Symbol" charset="2"/>
                <a:cs typeface="Symbol" charset="2"/>
              </a:rPr>
              <a:t>s</a:t>
            </a:r>
            <a:r>
              <a:rPr lang="en-US" sz="2400" baseline="-25000" dirty="0" err="1" smtClean="0">
                <a:cs typeface="Symbol" charset="2"/>
              </a:rPr>
              <a:t>L</a:t>
            </a:r>
            <a:r>
              <a:rPr lang="en-US" dirty="0">
                <a:cs typeface="Symbol" charset="2"/>
              </a:rPr>
              <a:t> </a:t>
            </a:r>
            <a:r>
              <a:rPr lang="en-US" dirty="0" smtClean="0">
                <a:cs typeface="Symbol" charset="2"/>
              </a:rPr>
              <a:t>suppressed </a:t>
            </a:r>
            <a:r>
              <a:rPr lang="en-US" dirty="0" smtClean="0"/>
              <a:t>:  </a:t>
            </a:r>
            <a:endParaRPr lang="en-US" dirty="0"/>
          </a:p>
        </p:txBody>
      </p:sp>
      <p:pic>
        <p:nvPicPr>
          <p:cNvPr id="8" name="Picture 7"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4939" y="3802001"/>
            <a:ext cx="6057900" cy="736600"/>
          </a:xfrm>
          <a:prstGeom prst="rect">
            <a:avLst/>
          </a:prstGeom>
          <a:ln>
            <a:solidFill>
              <a:srgbClr val="FF0000"/>
            </a:solidFill>
          </a:ln>
        </p:spPr>
      </p:pic>
      <p:pic>
        <p:nvPicPr>
          <p:cNvPr id="12" name="Picture 11"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9900" y="4890568"/>
            <a:ext cx="3683000" cy="736600"/>
          </a:xfrm>
          <a:prstGeom prst="rect">
            <a:avLst/>
          </a:prstGeom>
          <a:ln>
            <a:solidFill>
              <a:srgbClr val="FF0000"/>
            </a:solidFill>
          </a:ln>
        </p:spPr>
      </p:pic>
      <p:sp>
        <p:nvSpPr>
          <p:cNvPr id="13" name="TextBox 12"/>
          <p:cNvSpPr txBox="1"/>
          <p:nvPr/>
        </p:nvSpPr>
        <p:spPr>
          <a:xfrm>
            <a:off x="6685280" y="6121763"/>
            <a:ext cx="1967205" cy="369332"/>
          </a:xfrm>
          <a:prstGeom prst="rect">
            <a:avLst/>
          </a:prstGeom>
          <a:noFill/>
        </p:spPr>
        <p:txBody>
          <a:bodyPr wrap="none" rtlCol="0">
            <a:spAutoFit/>
          </a:bodyPr>
          <a:lstStyle/>
          <a:p>
            <a:r>
              <a:rPr lang="en-US" dirty="0" smtClean="0"/>
              <a:t>Kroll &amp; Goloskokov</a:t>
            </a:r>
            <a:endParaRPr lang="en-US" dirty="0"/>
          </a:p>
        </p:txBody>
      </p:sp>
      <p:sp>
        <p:nvSpPr>
          <p:cNvPr id="14" name="TextBox 13"/>
          <p:cNvSpPr txBox="1"/>
          <p:nvPr/>
        </p:nvSpPr>
        <p:spPr>
          <a:xfrm>
            <a:off x="4714240" y="4845308"/>
            <a:ext cx="4143307" cy="923330"/>
          </a:xfrm>
          <a:prstGeom prst="rect">
            <a:avLst/>
          </a:prstGeom>
          <a:noFill/>
          <a:ln>
            <a:solidFill>
              <a:schemeClr val="tx1"/>
            </a:solidFill>
          </a:ln>
        </p:spPr>
        <p:txBody>
          <a:bodyPr wrap="none" rtlCol="0">
            <a:spAutoFit/>
          </a:bodyPr>
          <a:lstStyle/>
          <a:p>
            <a:r>
              <a:rPr lang="en-US" dirty="0" smtClean="0"/>
              <a:t>The brackets &lt;F&gt; denote the convolution</a:t>
            </a:r>
          </a:p>
          <a:p>
            <a:r>
              <a:rPr lang="en-US" dirty="0" smtClean="0"/>
              <a:t> of the elementary process with the GPD F</a:t>
            </a:r>
          </a:p>
          <a:p>
            <a:r>
              <a:rPr lang="en-US" dirty="0" smtClean="0"/>
              <a:t>(generalized </a:t>
            </a:r>
            <a:r>
              <a:rPr lang="en-US" dirty="0" err="1" smtClean="0"/>
              <a:t>formfactors</a:t>
            </a:r>
            <a:r>
              <a:rPr lang="en-US" dirty="0" smtClean="0"/>
              <a:t>)</a:t>
            </a:r>
            <a:endParaRPr lang="en-US" dirty="0"/>
          </a:p>
        </p:txBody>
      </p:sp>
      <p:graphicFrame>
        <p:nvGraphicFramePr>
          <p:cNvPr id="15" name="Object 2"/>
          <p:cNvGraphicFramePr>
            <a:graphicFrameLocks noChangeAspect="1"/>
          </p:cNvGraphicFramePr>
          <p:nvPr>
            <p:extLst>
              <p:ext uri="{D42A27DB-BD31-4B8C-83A1-F6EECF244321}">
                <p14:modId xmlns:p14="http://schemas.microsoft.com/office/powerpoint/2010/main" xmlns="" val="1206955768"/>
              </p:ext>
            </p:extLst>
          </p:nvPr>
        </p:nvGraphicFramePr>
        <p:xfrm>
          <a:off x="6931910" y="70427"/>
          <a:ext cx="1925637" cy="585788"/>
        </p:xfrm>
        <a:graphic>
          <a:graphicData uri="http://schemas.openxmlformats.org/presentationml/2006/ole">
            <p:oleObj spid="_x0000_s227353" name="Equation" r:id="rId6" imgW="749047" imgH="228738" progId="Equation.3">
              <p:embed/>
            </p:oleObj>
          </a:graphicData>
        </a:graphic>
      </p:graphicFrame>
      <p:sp>
        <p:nvSpPr>
          <p:cNvPr id="3" name="TextBox 2"/>
          <p:cNvSpPr txBox="1"/>
          <p:nvPr/>
        </p:nvSpPr>
        <p:spPr>
          <a:xfrm>
            <a:off x="379900" y="3255835"/>
            <a:ext cx="6286396" cy="369332"/>
          </a:xfrm>
          <a:prstGeom prst="rect">
            <a:avLst/>
          </a:prstGeom>
          <a:noFill/>
        </p:spPr>
        <p:txBody>
          <a:bodyPr wrap="none" rtlCol="0">
            <a:spAutoFit/>
          </a:bodyPr>
          <a:lstStyle/>
          <a:p>
            <a:r>
              <a:rPr lang="en-US" dirty="0" smtClean="0"/>
              <a:t>The dominant contributions to the cross section are coming from  </a:t>
            </a:r>
            <a:endParaRPr lang="en-US" dirty="0"/>
          </a:p>
        </p:txBody>
      </p:sp>
      <p:pic>
        <p:nvPicPr>
          <p:cNvPr id="4" name="Picture 3"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97105" y="3281234"/>
            <a:ext cx="1652732" cy="308282"/>
          </a:xfrm>
          <a:prstGeom prst="rect">
            <a:avLst/>
          </a:prstGeom>
        </p:spPr>
      </p:pic>
    </p:spTree>
    <p:extLst>
      <p:ext uri="{BB962C8B-B14F-4D97-AF65-F5344CB8AC3E}">
        <p14:creationId xmlns:p14="http://schemas.microsoft.com/office/powerpoint/2010/main" xmlns="" val="248414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8057" y="818243"/>
            <a:ext cx="3149600" cy="1562100"/>
          </a:xfrm>
          <a:prstGeom prst="rect">
            <a:avLst/>
          </a:prstGeom>
        </p:spPr>
      </p:pic>
      <p:sp>
        <p:nvSpPr>
          <p:cNvPr id="5" name="TextBox 4"/>
          <p:cNvSpPr txBox="1"/>
          <p:nvPr/>
        </p:nvSpPr>
        <p:spPr>
          <a:xfrm>
            <a:off x="635000" y="2676071"/>
            <a:ext cx="7269463" cy="3416320"/>
          </a:xfrm>
          <a:prstGeom prst="rect">
            <a:avLst/>
          </a:prstGeom>
          <a:noFill/>
        </p:spPr>
        <p:txBody>
          <a:bodyPr wrap="none" rtlCol="0">
            <a:spAutoFit/>
          </a:bodyPr>
          <a:lstStyle/>
          <a:p>
            <a:r>
              <a:rPr lang="en-US" dirty="0"/>
              <a:t>The transversity describes the distribution of transversely polarized </a:t>
            </a:r>
            <a:endParaRPr lang="en-US" dirty="0" smtClean="0"/>
          </a:p>
          <a:p>
            <a:r>
              <a:rPr lang="en-US" dirty="0" smtClean="0"/>
              <a:t>quarks </a:t>
            </a:r>
            <a:r>
              <a:rPr lang="en-US" dirty="0"/>
              <a:t>in a nucleon transversely polarized with respect to </a:t>
            </a:r>
            <a:endParaRPr lang="en-US" dirty="0" smtClean="0"/>
          </a:p>
          <a:p>
            <a:r>
              <a:rPr lang="en-US" dirty="0" smtClean="0"/>
              <a:t>the </a:t>
            </a:r>
            <a:r>
              <a:rPr lang="en-US" dirty="0"/>
              <a:t>direction of the hard probe, i.e., the virtual photon </a:t>
            </a:r>
            <a:r>
              <a:rPr lang="en-US" dirty="0" err="1"/>
              <a:t>γ</a:t>
            </a:r>
            <a:r>
              <a:rPr lang="en-US" dirty="0"/>
              <a:t>∗. </a:t>
            </a:r>
            <a:endParaRPr lang="en-US" dirty="0" smtClean="0"/>
          </a:p>
          <a:p>
            <a:r>
              <a:rPr lang="en-US" dirty="0" smtClean="0"/>
              <a:t>It </a:t>
            </a:r>
            <a:r>
              <a:rPr lang="en-US" dirty="0"/>
              <a:t>is the most difficult one to measure.</a:t>
            </a:r>
          </a:p>
          <a:p>
            <a:r>
              <a:rPr lang="en-US" dirty="0"/>
              <a:t>The transversity distribution was first mentioned by Ralston and </a:t>
            </a:r>
            <a:r>
              <a:rPr lang="en-US" dirty="0" err="1"/>
              <a:t>Soper</a:t>
            </a:r>
            <a:r>
              <a:rPr lang="en-US" dirty="0"/>
              <a:t> [39], </a:t>
            </a:r>
            <a:endParaRPr lang="en-US" dirty="0" smtClean="0"/>
          </a:p>
          <a:p>
            <a:r>
              <a:rPr lang="en-US" dirty="0" smtClean="0"/>
              <a:t>but </a:t>
            </a:r>
            <a:r>
              <a:rPr lang="en-US" dirty="0"/>
              <a:t>re- mains unmeasured until the </a:t>
            </a:r>
            <a:endParaRPr lang="en-US" dirty="0" smtClean="0"/>
          </a:p>
          <a:p>
            <a:r>
              <a:rPr lang="en-US" dirty="0" smtClean="0"/>
              <a:t>recent </a:t>
            </a:r>
            <a:r>
              <a:rPr lang="en-US" dirty="0"/>
              <a:t>HERMES measurement [40]. </a:t>
            </a:r>
            <a:endParaRPr lang="en-US" dirty="0" smtClean="0"/>
          </a:p>
          <a:p>
            <a:r>
              <a:rPr lang="en-US" dirty="0" smtClean="0"/>
              <a:t>The </a:t>
            </a:r>
            <a:r>
              <a:rPr lang="en-US" dirty="0"/>
              <a:t>reason is that the transversity is a </a:t>
            </a:r>
            <a:endParaRPr lang="en-US" dirty="0" smtClean="0"/>
          </a:p>
          <a:p>
            <a:r>
              <a:rPr lang="en-US" dirty="0" smtClean="0"/>
              <a:t>chiral</a:t>
            </a:r>
            <a:r>
              <a:rPr lang="en-US" dirty="0"/>
              <a:t>–odd object, which requires the combination </a:t>
            </a:r>
            <a:endParaRPr lang="en-US" dirty="0" smtClean="0"/>
          </a:p>
          <a:p>
            <a:r>
              <a:rPr lang="en-US" dirty="0" smtClean="0"/>
              <a:t>with </a:t>
            </a:r>
            <a:r>
              <a:rPr lang="en-US" dirty="0"/>
              <a:t>another chiral– odd object in helicity </a:t>
            </a:r>
            <a:endParaRPr lang="en-US" dirty="0" smtClean="0"/>
          </a:p>
          <a:p>
            <a:r>
              <a:rPr lang="en-US" dirty="0" smtClean="0"/>
              <a:t>conserving </a:t>
            </a:r>
            <a:r>
              <a:rPr lang="en-US" dirty="0"/>
              <a:t>process. Hence, unlike the other two, </a:t>
            </a:r>
            <a:endParaRPr lang="en-US" dirty="0" smtClean="0"/>
          </a:p>
          <a:p>
            <a:r>
              <a:rPr lang="en-US" dirty="0" smtClean="0"/>
              <a:t>it </a:t>
            </a:r>
            <a:r>
              <a:rPr lang="en-US" dirty="0"/>
              <a:t>is inaccessible in inclusive measurement of DIS</a:t>
            </a:r>
          </a:p>
        </p:txBody>
      </p:sp>
    </p:spTree>
    <p:extLst>
      <p:ext uri="{BB962C8B-B14F-4D97-AF65-F5344CB8AC3E}">
        <p14:creationId xmlns:p14="http://schemas.microsoft.com/office/powerpoint/2010/main" xmlns="" val="3504984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36" y="274638"/>
            <a:ext cx="4395464" cy="1143000"/>
          </a:xfrm>
        </p:spPr>
        <p:txBody>
          <a:bodyPr>
            <a:normAutofit fontScale="90000"/>
          </a:bodyPr>
          <a:lstStyle/>
          <a:p>
            <a:r>
              <a:rPr lang="en-US" sz="2400" b="1" dirty="0">
                <a:solidFill>
                  <a:srgbClr val="000090"/>
                </a:solidFill>
              </a:rPr>
              <a:t>E12-06-108 </a:t>
            </a:r>
            <a:br>
              <a:rPr lang="en-US" sz="2400" b="1" dirty="0">
                <a:solidFill>
                  <a:srgbClr val="000090"/>
                </a:solidFill>
              </a:rPr>
            </a:br>
            <a:r>
              <a:rPr lang="en-US" sz="2400" b="1" dirty="0">
                <a:solidFill>
                  <a:schemeClr val="accent2">
                    <a:lumMod val="75000"/>
                  </a:schemeClr>
                </a:solidFill>
              </a:rPr>
              <a:t>Hard Exclusive Electroproduction of </a:t>
            </a:r>
            <a:r>
              <a:rPr lang="en-US" sz="2400" b="1" dirty="0">
                <a:solidFill>
                  <a:schemeClr val="accent2">
                    <a:lumMod val="75000"/>
                  </a:schemeClr>
                </a:solidFill>
                <a:latin typeface="Symbol" charset="2"/>
                <a:cs typeface="Symbol" charset="2"/>
              </a:rPr>
              <a:t>p</a:t>
            </a:r>
            <a:r>
              <a:rPr lang="en-US" sz="2400" b="1" baseline="30000" dirty="0">
                <a:solidFill>
                  <a:schemeClr val="accent2">
                    <a:lumMod val="75000"/>
                  </a:schemeClr>
                </a:solidFill>
              </a:rPr>
              <a:t>0</a:t>
            </a:r>
            <a:r>
              <a:rPr lang="en-US" sz="2400" b="1" dirty="0">
                <a:solidFill>
                  <a:schemeClr val="accent2">
                    <a:lumMod val="75000"/>
                  </a:schemeClr>
                </a:solidFill>
              </a:rPr>
              <a:t> and </a:t>
            </a:r>
            <a:r>
              <a:rPr lang="en-US" sz="2400" b="1" dirty="0">
                <a:solidFill>
                  <a:schemeClr val="accent2">
                    <a:lumMod val="75000"/>
                  </a:schemeClr>
                </a:solidFill>
                <a:latin typeface="Symbol" charset="2"/>
                <a:cs typeface="Symbol" charset="2"/>
              </a:rPr>
              <a:t>h</a:t>
            </a:r>
            <a:r>
              <a:rPr lang="en-US" sz="2400" b="1" dirty="0">
                <a:solidFill>
                  <a:schemeClr val="accent2">
                    <a:lumMod val="75000"/>
                  </a:schemeClr>
                </a:solidFill>
              </a:rPr>
              <a:t> with CLAS12 </a:t>
            </a:r>
            <a:endParaRPr lang="en-US" sz="2400" b="1" dirty="0"/>
          </a:p>
        </p:txBody>
      </p:sp>
      <p:sp>
        <p:nvSpPr>
          <p:cNvPr id="3" name="Content Placeholder 2"/>
          <p:cNvSpPr>
            <a:spLocks noGrp="1"/>
          </p:cNvSpPr>
          <p:nvPr>
            <p:ph idx="1"/>
          </p:nvPr>
        </p:nvSpPr>
        <p:spPr>
          <a:xfrm>
            <a:off x="457200" y="1600201"/>
            <a:ext cx="8229600" cy="3860799"/>
          </a:xfrm>
          <a:noFill/>
        </p:spPr>
        <p:txBody>
          <a:bodyPr>
            <a:normAutofit fontScale="85000" lnSpcReduction="20000"/>
          </a:bodyPr>
          <a:lstStyle/>
          <a:p>
            <a:r>
              <a:rPr lang="en-US" dirty="0"/>
              <a:t>Cross </a:t>
            </a:r>
            <a:r>
              <a:rPr lang="en-US" dirty="0" smtClean="0"/>
              <a:t>sections of the </a:t>
            </a:r>
            <a:r>
              <a:rPr lang="en-US" dirty="0"/>
              <a:t>reactions</a:t>
            </a:r>
            <a:r>
              <a:rPr lang="en-US" sz="2800" dirty="0"/>
              <a:t> </a:t>
            </a:r>
            <a:r>
              <a:rPr lang="en-US" sz="3300" i="1" dirty="0" err="1">
                <a:solidFill>
                  <a:srgbClr val="0000FF"/>
                </a:solidFill>
              </a:rPr>
              <a:t>ep</a:t>
            </a:r>
            <a:r>
              <a:rPr lang="en-US" sz="3300" i="1" dirty="0">
                <a:solidFill>
                  <a:srgbClr val="0000FF"/>
                </a:solidFill>
              </a:rPr>
              <a:t> </a:t>
            </a:r>
            <a:r>
              <a:rPr lang="en-US" sz="3300" b="1" i="1" dirty="0">
                <a:solidFill>
                  <a:srgbClr val="0000FF"/>
                </a:solidFill>
              </a:rPr>
              <a:t>➝</a:t>
            </a:r>
            <a:r>
              <a:rPr lang="en-US" sz="3300" i="1" dirty="0">
                <a:solidFill>
                  <a:srgbClr val="0000FF"/>
                </a:solidFill>
              </a:rPr>
              <a:t> ep</a:t>
            </a:r>
            <a:r>
              <a:rPr lang="en-US" sz="3300" i="1" dirty="0">
                <a:solidFill>
                  <a:srgbClr val="0000FF"/>
                </a:solidFill>
                <a:latin typeface="Symbol" charset="2"/>
                <a:cs typeface="Symbol" charset="2"/>
              </a:rPr>
              <a:t>p</a:t>
            </a:r>
            <a:r>
              <a:rPr lang="en-US" sz="3300" i="1" baseline="30000" dirty="0">
                <a:solidFill>
                  <a:srgbClr val="0000FF"/>
                </a:solidFill>
              </a:rPr>
              <a:t>0</a:t>
            </a:r>
            <a:r>
              <a:rPr lang="en-US" sz="3300" i="1" dirty="0">
                <a:solidFill>
                  <a:srgbClr val="0000FF"/>
                </a:solidFill>
              </a:rPr>
              <a:t>, </a:t>
            </a:r>
            <a:r>
              <a:rPr lang="en-US" sz="3300" i="1" dirty="0" err="1">
                <a:solidFill>
                  <a:srgbClr val="0000FF"/>
                </a:solidFill>
              </a:rPr>
              <a:t>ep</a:t>
            </a:r>
            <a:r>
              <a:rPr lang="en-US" sz="3300" i="1" dirty="0">
                <a:solidFill>
                  <a:srgbClr val="0000FF"/>
                </a:solidFill>
              </a:rPr>
              <a:t> </a:t>
            </a:r>
            <a:r>
              <a:rPr lang="en-US" sz="3300" b="1" i="1" dirty="0">
                <a:solidFill>
                  <a:srgbClr val="0000FF"/>
                </a:solidFill>
              </a:rPr>
              <a:t>➝</a:t>
            </a:r>
            <a:r>
              <a:rPr lang="en-US" sz="3300" i="1" dirty="0" err="1">
                <a:solidFill>
                  <a:srgbClr val="0000FF"/>
                </a:solidFill>
              </a:rPr>
              <a:t>ep</a:t>
            </a:r>
            <a:r>
              <a:rPr lang="en-US" sz="3300" i="1" dirty="0" err="1">
                <a:solidFill>
                  <a:srgbClr val="0000FF"/>
                </a:solidFill>
                <a:latin typeface="Symbol" charset="2"/>
                <a:cs typeface="Symbol" charset="2"/>
              </a:rPr>
              <a:t>h</a:t>
            </a:r>
            <a:endParaRPr lang="en-US" sz="3300" i="1" dirty="0"/>
          </a:p>
          <a:p>
            <a:r>
              <a:rPr lang="en-US" dirty="0"/>
              <a:t>Extract structure functions </a:t>
            </a:r>
            <a:r>
              <a:rPr lang="en-US" b="1" dirty="0"/>
              <a:t> </a:t>
            </a:r>
            <a:r>
              <a:rPr lang="en-US" b="1" dirty="0" err="1" smtClean="0">
                <a:solidFill>
                  <a:srgbClr val="0000FF"/>
                </a:solidFill>
                <a:latin typeface="Symbol" charset="2"/>
                <a:cs typeface="Symbol" charset="2"/>
              </a:rPr>
              <a:t>s</a:t>
            </a:r>
            <a:r>
              <a:rPr lang="en-US" b="1" baseline="-25000" dirty="0" err="1" smtClean="0">
                <a:solidFill>
                  <a:srgbClr val="0000FF"/>
                </a:solidFill>
              </a:rPr>
              <a:t>T</a:t>
            </a:r>
            <a:r>
              <a:rPr lang="en-US" b="1" dirty="0" err="1" smtClean="0">
                <a:solidFill>
                  <a:srgbClr val="0000FF"/>
                </a:solidFill>
              </a:rPr>
              <a:t>+</a:t>
            </a:r>
            <a:r>
              <a:rPr lang="en-US" b="1" dirty="0" err="1" smtClean="0">
                <a:solidFill>
                  <a:srgbClr val="0000FF"/>
                </a:solidFill>
                <a:latin typeface="Symbol" charset="2"/>
                <a:cs typeface="Symbol" charset="2"/>
              </a:rPr>
              <a:t>es</a:t>
            </a:r>
            <a:r>
              <a:rPr lang="en-US" b="1" baseline="-25000" dirty="0" err="1" smtClean="0">
                <a:solidFill>
                  <a:srgbClr val="0000FF"/>
                </a:solidFill>
              </a:rPr>
              <a:t>L</a:t>
            </a:r>
            <a:r>
              <a:rPr lang="en-US" b="1" dirty="0">
                <a:solidFill>
                  <a:srgbClr val="0000FF"/>
                </a:solidFill>
              </a:rPr>
              <a:t>,  </a:t>
            </a:r>
            <a:r>
              <a:rPr lang="en-US" b="1" dirty="0" err="1">
                <a:solidFill>
                  <a:srgbClr val="0000FF"/>
                </a:solidFill>
                <a:latin typeface="Symbol" charset="2"/>
                <a:cs typeface="Symbol" charset="2"/>
              </a:rPr>
              <a:t>s</a:t>
            </a:r>
            <a:r>
              <a:rPr lang="en-US" b="1" baseline="-25000" dirty="0" err="1">
                <a:solidFill>
                  <a:srgbClr val="0000FF"/>
                </a:solidFill>
              </a:rPr>
              <a:t>TT</a:t>
            </a:r>
            <a:r>
              <a:rPr lang="en-US" b="1" dirty="0">
                <a:solidFill>
                  <a:srgbClr val="0000FF"/>
                </a:solidFill>
              </a:rPr>
              <a:t>,  </a:t>
            </a:r>
            <a:r>
              <a:rPr lang="en-US" b="1" dirty="0" err="1" smtClean="0">
                <a:solidFill>
                  <a:srgbClr val="0000FF"/>
                </a:solidFill>
                <a:latin typeface="Symbol" charset="2"/>
                <a:cs typeface="Symbol" charset="2"/>
              </a:rPr>
              <a:t>s</a:t>
            </a:r>
            <a:r>
              <a:rPr lang="en-US" b="1" baseline="-25000" dirty="0" err="1" smtClean="0">
                <a:solidFill>
                  <a:srgbClr val="0000FF"/>
                </a:solidFill>
              </a:rPr>
              <a:t>LT</a:t>
            </a:r>
            <a:r>
              <a:rPr lang="en-US" b="1" dirty="0" smtClean="0">
                <a:solidFill>
                  <a:srgbClr val="0000FF"/>
                </a:solidFill>
              </a:rPr>
              <a:t>  </a:t>
            </a:r>
            <a:r>
              <a:rPr lang="en-US" b="1" dirty="0" err="1" smtClean="0">
                <a:solidFill>
                  <a:srgbClr val="0000FF"/>
                </a:solidFill>
                <a:latin typeface="Symbol" charset="2"/>
                <a:cs typeface="Symbol" charset="2"/>
              </a:rPr>
              <a:t>s</a:t>
            </a:r>
            <a:r>
              <a:rPr lang="en-US" b="1" baseline="-25000" dirty="0" err="1" smtClean="0">
                <a:solidFill>
                  <a:srgbClr val="0000FF"/>
                </a:solidFill>
              </a:rPr>
              <a:t>LT</a:t>
            </a:r>
            <a:r>
              <a:rPr lang="en-US" b="1" baseline="-25000" dirty="0" smtClean="0">
                <a:solidFill>
                  <a:srgbClr val="0000FF"/>
                </a:solidFill>
              </a:rPr>
              <a:t>’ </a:t>
            </a:r>
            <a:r>
              <a:rPr lang="en-US" baseline="-25000" dirty="0" smtClean="0">
                <a:solidFill>
                  <a:srgbClr val="0000FF"/>
                </a:solidFill>
              </a:rPr>
              <a:t>    </a:t>
            </a:r>
            <a:r>
              <a:rPr lang="en-US" dirty="0" smtClean="0">
                <a:solidFill>
                  <a:srgbClr val="0000FF"/>
                </a:solidFill>
              </a:rPr>
              <a:t>  </a:t>
            </a:r>
            <a:r>
              <a:rPr lang="en-US" dirty="0"/>
              <a:t>vs.</a:t>
            </a:r>
            <a:r>
              <a:rPr lang="en-US" i="1" dirty="0"/>
              <a:t>  Q</a:t>
            </a:r>
            <a:r>
              <a:rPr lang="en-US" i="1" baseline="30000" dirty="0"/>
              <a:t>2</a:t>
            </a:r>
            <a:r>
              <a:rPr lang="en-US" i="1" dirty="0"/>
              <a:t>,  </a:t>
            </a:r>
            <a:r>
              <a:rPr lang="en-US" i="1" dirty="0" err="1"/>
              <a:t>x</a:t>
            </a:r>
            <a:r>
              <a:rPr lang="en-US" i="1" baseline="-25000" dirty="0" err="1"/>
              <a:t>B</a:t>
            </a:r>
            <a:r>
              <a:rPr lang="en-US" i="1" dirty="0"/>
              <a:t>,  </a:t>
            </a:r>
            <a:r>
              <a:rPr lang="en-US" i="1" dirty="0" smtClean="0"/>
              <a:t>t</a:t>
            </a:r>
          </a:p>
          <a:p>
            <a:pPr lvl="1"/>
            <a:r>
              <a:rPr lang="en-US" dirty="0" smtClean="0"/>
              <a:t>Fourier  decomposition of the reduced cross section </a:t>
            </a:r>
          </a:p>
          <a:p>
            <a:pPr marL="457200" lvl="1" indent="0">
              <a:buNone/>
            </a:pPr>
            <a:r>
              <a:rPr lang="en-US" b="1" dirty="0">
                <a:solidFill>
                  <a:srgbClr val="0000FF"/>
                </a:solidFill>
                <a:latin typeface="Symbol" charset="2"/>
                <a:cs typeface="Symbol" charset="2"/>
              </a:rPr>
              <a:t> </a:t>
            </a:r>
            <a:r>
              <a:rPr lang="en-US" b="1" dirty="0" smtClean="0">
                <a:solidFill>
                  <a:srgbClr val="0000FF"/>
                </a:solidFill>
                <a:latin typeface="Symbol" charset="2"/>
                <a:cs typeface="Symbol" charset="2"/>
              </a:rPr>
              <a:t>    </a:t>
            </a:r>
            <a:r>
              <a:rPr lang="en-US" b="1" dirty="0" err="1" smtClean="0">
                <a:solidFill>
                  <a:srgbClr val="0000FF"/>
                </a:solidFill>
                <a:latin typeface="Symbol" charset="2"/>
                <a:cs typeface="Symbol" charset="2"/>
              </a:rPr>
              <a:t>s</a:t>
            </a:r>
            <a:r>
              <a:rPr lang="en-US" b="1" baseline="-25000" dirty="0" err="1" smtClean="0">
                <a:solidFill>
                  <a:srgbClr val="0000FF"/>
                </a:solidFill>
              </a:rPr>
              <a:t>T</a:t>
            </a:r>
            <a:r>
              <a:rPr lang="en-US" b="1" dirty="0" err="1" smtClean="0">
                <a:solidFill>
                  <a:srgbClr val="0000FF"/>
                </a:solidFill>
              </a:rPr>
              <a:t>+</a:t>
            </a:r>
            <a:r>
              <a:rPr lang="en-US" b="1" dirty="0" err="1" smtClean="0">
                <a:solidFill>
                  <a:srgbClr val="0000FF"/>
                </a:solidFill>
                <a:latin typeface="Symbol" charset="2"/>
                <a:cs typeface="Symbol" charset="2"/>
              </a:rPr>
              <a:t>es</a:t>
            </a:r>
            <a:r>
              <a:rPr lang="en-US" b="1" baseline="-25000" dirty="0" err="1" smtClean="0">
                <a:solidFill>
                  <a:srgbClr val="0000FF"/>
                </a:solidFill>
              </a:rPr>
              <a:t>L</a:t>
            </a:r>
            <a:r>
              <a:rPr lang="en-US" b="1" dirty="0">
                <a:solidFill>
                  <a:srgbClr val="0000FF"/>
                </a:solidFill>
              </a:rPr>
              <a:t>,  </a:t>
            </a:r>
            <a:r>
              <a:rPr lang="en-US" b="1" dirty="0" err="1">
                <a:solidFill>
                  <a:srgbClr val="0000FF"/>
                </a:solidFill>
                <a:latin typeface="Symbol" charset="2"/>
                <a:cs typeface="Symbol" charset="2"/>
              </a:rPr>
              <a:t>s</a:t>
            </a:r>
            <a:r>
              <a:rPr lang="en-US" b="1" baseline="-25000" dirty="0" err="1">
                <a:solidFill>
                  <a:srgbClr val="0000FF"/>
                </a:solidFill>
              </a:rPr>
              <a:t>TT</a:t>
            </a:r>
            <a:r>
              <a:rPr lang="en-US" b="1" dirty="0">
                <a:solidFill>
                  <a:srgbClr val="0000FF"/>
                </a:solidFill>
              </a:rPr>
              <a:t>,  </a:t>
            </a:r>
            <a:r>
              <a:rPr lang="en-US" b="1" dirty="0" err="1">
                <a:solidFill>
                  <a:srgbClr val="0000FF"/>
                </a:solidFill>
                <a:latin typeface="Symbol" charset="2"/>
                <a:cs typeface="Symbol" charset="2"/>
              </a:rPr>
              <a:t>s</a:t>
            </a:r>
            <a:r>
              <a:rPr lang="en-US" b="1" baseline="-25000" dirty="0" err="1">
                <a:solidFill>
                  <a:srgbClr val="0000FF"/>
                </a:solidFill>
              </a:rPr>
              <a:t>LT</a:t>
            </a:r>
            <a:r>
              <a:rPr lang="en-US" b="1" dirty="0">
                <a:solidFill>
                  <a:srgbClr val="0000FF"/>
                </a:solidFill>
              </a:rPr>
              <a:t> </a:t>
            </a:r>
            <a:endParaRPr lang="en-US" dirty="0" smtClean="0"/>
          </a:p>
          <a:p>
            <a:pPr lvl="1"/>
            <a:r>
              <a:rPr lang="en-US" dirty="0" smtClean="0"/>
              <a:t>Beam-spin asymmetry </a:t>
            </a:r>
            <a:r>
              <a:rPr lang="en-US" b="1" dirty="0" err="1">
                <a:solidFill>
                  <a:srgbClr val="0000FF"/>
                </a:solidFill>
                <a:latin typeface="Symbol" charset="2"/>
                <a:cs typeface="Symbol" charset="2"/>
              </a:rPr>
              <a:t>s</a:t>
            </a:r>
            <a:r>
              <a:rPr lang="en-US" b="1" baseline="-25000" dirty="0" err="1">
                <a:solidFill>
                  <a:srgbClr val="0000FF"/>
                </a:solidFill>
              </a:rPr>
              <a:t>LT</a:t>
            </a:r>
            <a:r>
              <a:rPr lang="en-US" b="1" baseline="-25000" dirty="0">
                <a:solidFill>
                  <a:srgbClr val="0000FF"/>
                </a:solidFill>
              </a:rPr>
              <a:t>’ </a:t>
            </a:r>
            <a:endParaRPr lang="en-US" dirty="0" smtClean="0"/>
          </a:p>
          <a:p>
            <a:r>
              <a:rPr lang="en-US" dirty="0" smtClean="0"/>
              <a:t>Handbag</a:t>
            </a:r>
            <a:r>
              <a:rPr lang="en-US" dirty="0" smtClean="0">
                <a:solidFill>
                  <a:srgbClr val="000090"/>
                </a:solidFill>
              </a:rPr>
              <a:t> </a:t>
            </a:r>
            <a:r>
              <a:rPr lang="en-US" dirty="0">
                <a:solidFill>
                  <a:srgbClr val="000090"/>
                </a:solidFill>
              </a:rPr>
              <a:t>-  </a:t>
            </a:r>
            <a:r>
              <a:rPr lang="en-US" dirty="0"/>
              <a:t>3D nucleon </a:t>
            </a:r>
            <a:r>
              <a:rPr lang="en-US" dirty="0" smtClean="0"/>
              <a:t>tomography</a:t>
            </a:r>
            <a:r>
              <a:rPr lang="en-US" i="1" dirty="0" smtClean="0"/>
              <a:t>  </a:t>
            </a:r>
            <a:endParaRPr lang="en-US" dirty="0" smtClean="0">
              <a:solidFill>
                <a:srgbClr val="0000FF"/>
              </a:solidFill>
            </a:endParaRPr>
          </a:p>
          <a:p>
            <a:pPr lvl="1"/>
            <a:r>
              <a:rPr lang="en-US" sz="2900" b="1" i="1" dirty="0" smtClean="0">
                <a:cs typeface="Symbol" charset="2"/>
              </a:rPr>
              <a:t>transversity </a:t>
            </a:r>
            <a:r>
              <a:rPr lang="en-US" sz="2900" dirty="0" smtClean="0">
                <a:cs typeface="Symbol" charset="2"/>
              </a:rPr>
              <a:t> </a:t>
            </a:r>
            <a:r>
              <a:rPr lang="en-US" sz="2900" b="1" dirty="0">
                <a:cs typeface="Symbol" charset="2"/>
              </a:rPr>
              <a:t>GPDs</a:t>
            </a:r>
            <a:r>
              <a:rPr lang="en-US" sz="2900" dirty="0">
                <a:cs typeface="Symbol" charset="2"/>
              </a:rPr>
              <a:t> </a:t>
            </a:r>
            <a:r>
              <a:rPr lang="en-US" sz="2900" dirty="0" smtClean="0">
                <a:cs typeface="Symbol" charset="2"/>
              </a:rPr>
              <a:t>  H</a:t>
            </a:r>
            <a:r>
              <a:rPr lang="en-US" sz="2900" baseline="-25000" dirty="0" smtClean="0">
                <a:cs typeface="Symbol" charset="2"/>
              </a:rPr>
              <a:t>T</a:t>
            </a:r>
            <a:r>
              <a:rPr lang="en-US" sz="2900" dirty="0" smtClean="0">
                <a:cs typeface="Symbol" charset="2"/>
              </a:rPr>
              <a:t> and </a:t>
            </a:r>
            <a:r>
              <a:rPr lang="en-US" sz="2900" baseline="-25000" dirty="0">
                <a:cs typeface="Symbol" charset="2"/>
              </a:rPr>
              <a:t> </a:t>
            </a:r>
            <a:r>
              <a:rPr lang="en-US" sz="2900" dirty="0" smtClean="0">
                <a:cs typeface="Symbol" charset="2"/>
              </a:rPr>
              <a:t>                    data</a:t>
            </a:r>
            <a:r>
              <a:rPr lang="en-US" sz="2900" dirty="0">
                <a:cs typeface="Symbol" charset="2"/>
              </a:rPr>
              <a:t>.</a:t>
            </a:r>
            <a:r>
              <a:rPr lang="en-US" sz="2900" dirty="0" smtClean="0">
                <a:cs typeface="Symbol" charset="2"/>
              </a:rPr>
              <a:t>  </a:t>
            </a:r>
          </a:p>
          <a:p>
            <a:pPr lvl="1"/>
            <a:r>
              <a:rPr lang="en-US" sz="2900" dirty="0"/>
              <a:t>Backward pion production (high-t, low-u). Transition distribution </a:t>
            </a:r>
            <a:r>
              <a:rPr lang="en-US" sz="2900" dirty="0" smtClean="0"/>
              <a:t>amplitudes.    </a:t>
            </a:r>
            <a:endParaRPr lang="en-US" sz="2900" dirty="0"/>
          </a:p>
          <a:p>
            <a:pPr marL="0" indent="0">
              <a:buNone/>
            </a:pPr>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6515100" y="139702"/>
            <a:ext cx="1701800" cy="1275104"/>
          </a:xfrm>
          <a:prstGeom prst="rect">
            <a:avLst/>
          </a:prstGeom>
          <a:ln>
            <a:solidFill>
              <a:srgbClr val="4F81BD"/>
            </a:solidFill>
          </a:ln>
        </p:spPr>
      </p:pic>
      <p:graphicFrame>
        <p:nvGraphicFramePr>
          <p:cNvPr id="5" name="Object 2"/>
          <p:cNvGraphicFramePr>
            <a:graphicFrameLocks noChangeAspect="1"/>
          </p:cNvGraphicFramePr>
          <p:nvPr>
            <p:extLst>
              <p:ext uri="{D42A27DB-BD31-4B8C-83A1-F6EECF244321}">
                <p14:modId xmlns:p14="http://schemas.microsoft.com/office/powerpoint/2010/main" xmlns="" val="1755309368"/>
              </p:ext>
            </p:extLst>
          </p:nvPr>
        </p:nvGraphicFramePr>
        <p:xfrm>
          <a:off x="134938" y="95250"/>
          <a:ext cx="1984698" cy="1319556"/>
        </p:xfrm>
        <a:graphic>
          <a:graphicData uri="http://schemas.openxmlformats.org/presentationml/2006/ole">
            <p:oleObj spid="_x0000_s228421" name="Equation" r:id="rId4" imgW="676440" imgH="447840" progId="Equation.3">
              <p:embed/>
            </p:oleObj>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xmlns="" val="3933448012"/>
              </p:ext>
            </p:extLst>
          </p:nvPr>
        </p:nvGraphicFramePr>
        <p:xfrm>
          <a:off x="4872184" y="4285702"/>
          <a:ext cx="1469736" cy="367434"/>
        </p:xfrm>
        <a:graphic>
          <a:graphicData uri="http://schemas.openxmlformats.org/presentationml/2006/ole">
            <p:oleObj spid="_x0000_s228422" name="Equation" r:id="rId5" imgW="905040" imgH="219240" progId="Equation.3">
              <p:embed/>
            </p:oleObj>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xmlns="" val="2905059236"/>
              </p:ext>
            </p:extLst>
          </p:nvPr>
        </p:nvGraphicFramePr>
        <p:xfrm>
          <a:off x="9846699" y="2390270"/>
          <a:ext cx="302683" cy="268467"/>
        </p:xfrm>
        <a:graphic>
          <a:graphicData uri="http://schemas.openxmlformats.org/presentationml/2006/ole">
            <p:oleObj spid="_x0000_s228423" name="Equation" r:id="rId6" imgW="219240" imgH="191880" progId="Equation.3">
              <p:embed/>
            </p:oleObj>
          </a:graphicData>
        </a:graphic>
      </p:graphicFrame>
      <p:sp>
        <p:nvSpPr>
          <p:cNvPr id="23" name="TextBox 22"/>
          <p:cNvSpPr txBox="1"/>
          <p:nvPr/>
        </p:nvSpPr>
        <p:spPr>
          <a:xfrm>
            <a:off x="2492832" y="6101517"/>
            <a:ext cx="767257" cy="246221"/>
          </a:xfrm>
          <a:prstGeom prst="rect">
            <a:avLst/>
          </a:prstGeom>
          <a:noFill/>
        </p:spPr>
        <p:txBody>
          <a:bodyPr wrap="none" rtlCol="0">
            <a:spAutoFit/>
          </a:bodyPr>
          <a:lstStyle/>
          <a:p>
            <a:r>
              <a:rPr lang="en-US" sz="1000" dirty="0" smtClean="0"/>
              <a:t>CLAS6 data</a:t>
            </a:r>
            <a:endParaRPr lang="en-US" sz="1000" dirty="0"/>
          </a:p>
        </p:txBody>
      </p:sp>
    </p:spTree>
    <p:extLst>
      <p:ext uri="{BB962C8B-B14F-4D97-AF65-F5344CB8AC3E}">
        <p14:creationId xmlns:p14="http://schemas.microsoft.com/office/powerpoint/2010/main" xmlns="" val="2950405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19900" cy="1143000"/>
          </a:xfrm>
        </p:spPr>
        <p:txBody>
          <a:bodyPr>
            <a:normAutofit/>
          </a:bodyPr>
          <a:lstStyle/>
          <a:p>
            <a:r>
              <a:rPr lang="en-US" sz="3600" dirty="0"/>
              <a:t>Transversity in </a:t>
            </a:r>
            <a:r>
              <a:rPr lang="en-US" sz="3600" dirty="0">
                <a:latin typeface="Symbol" charset="2"/>
                <a:cs typeface="Symbol" charset="2"/>
              </a:rPr>
              <a:t>p</a:t>
            </a:r>
            <a:r>
              <a:rPr lang="en-US" sz="3600" baseline="30000" dirty="0"/>
              <a:t>0</a:t>
            </a:r>
            <a:r>
              <a:rPr lang="en-US" sz="3600" dirty="0"/>
              <a:t> electroproduction</a:t>
            </a:r>
          </a:p>
        </p:txBody>
      </p:sp>
      <p:pic>
        <p:nvPicPr>
          <p:cNvPr id="5" name="Picture 4"/>
          <p:cNvPicPr>
            <a:picLocks noChangeAspect="1"/>
          </p:cNvPicPr>
          <p:nvPr/>
        </p:nvPicPr>
        <p:blipFill>
          <a:blip r:embed="rId3"/>
          <a:stretch>
            <a:fillRect/>
          </a:stretch>
        </p:blipFill>
        <p:spPr>
          <a:xfrm>
            <a:off x="6883400" y="234385"/>
            <a:ext cx="2286000" cy="1530991"/>
          </a:xfrm>
          <a:prstGeom prst="rect">
            <a:avLst/>
          </a:prstGeom>
        </p:spPr>
      </p:pic>
      <p:graphicFrame>
        <p:nvGraphicFramePr>
          <p:cNvPr id="11" name="Object 4"/>
          <p:cNvGraphicFramePr>
            <a:graphicFrameLocks noChangeAspect="1"/>
          </p:cNvGraphicFramePr>
          <p:nvPr>
            <p:extLst>
              <p:ext uri="{D42A27DB-BD31-4B8C-83A1-F6EECF244321}">
                <p14:modId xmlns:p14="http://schemas.microsoft.com/office/powerpoint/2010/main" xmlns="" val="2719782935"/>
              </p:ext>
            </p:extLst>
          </p:nvPr>
        </p:nvGraphicFramePr>
        <p:xfrm>
          <a:off x="5977178" y="3018890"/>
          <a:ext cx="425133" cy="396188"/>
        </p:xfrm>
        <a:graphic>
          <a:graphicData uri="http://schemas.openxmlformats.org/presentationml/2006/ole">
            <p:oleObj spid="_x0000_s230452" name="Equation" r:id="rId4" imgW="219240" imgH="164520" progId="Equation.3">
              <p:embed/>
            </p:oleObj>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xmlns="" val="439582320"/>
              </p:ext>
            </p:extLst>
          </p:nvPr>
        </p:nvGraphicFramePr>
        <p:xfrm>
          <a:off x="7123089" y="4260956"/>
          <a:ext cx="587375" cy="455613"/>
        </p:xfrm>
        <a:graphic>
          <a:graphicData uri="http://schemas.openxmlformats.org/presentationml/2006/ole">
            <p:oleObj spid="_x0000_s230453" name="Equation" r:id="rId5" imgW="219240" imgH="164520" progId="Equation.3">
              <p:embed/>
            </p:oleObj>
          </a:graphicData>
        </a:graphic>
      </p:graphicFrame>
      <p:sp>
        <p:nvSpPr>
          <p:cNvPr id="17" name="TextBox 16"/>
          <p:cNvSpPr txBox="1"/>
          <p:nvPr/>
        </p:nvSpPr>
        <p:spPr>
          <a:xfrm>
            <a:off x="1866900" y="1104900"/>
            <a:ext cx="2836421" cy="923330"/>
          </a:xfrm>
          <a:prstGeom prst="rect">
            <a:avLst/>
          </a:prstGeom>
          <a:noFill/>
        </p:spPr>
        <p:txBody>
          <a:bodyPr wrap="none" rtlCol="0">
            <a:spAutoFit/>
          </a:bodyPr>
          <a:lstStyle/>
          <a:p>
            <a:r>
              <a:rPr lang="en-US" dirty="0" smtClean="0"/>
              <a:t>S. Goloskokov, P. Kroll, 2011</a:t>
            </a:r>
            <a:endParaRPr lang="en-US" dirty="0"/>
          </a:p>
          <a:p>
            <a:r>
              <a:rPr lang="en-US" dirty="0" smtClean="0"/>
              <a:t>G. Goldstein, S. </a:t>
            </a:r>
            <a:r>
              <a:rPr lang="en-US" dirty="0" err="1" smtClean="0"/>
              <a:t>Liuti</a:t>
            </a:r>
            <a:r>
              <a:rPr lang="en-US" dirty="0" smtClean="0"/>
              <a:t>, 2011</a:t>
            </a:r>
            <a:endParaRPr lang="en-US" dirty="0"/>
          </a:p>
          <a:p>
            <a:r>
              <a:rPr lang="en-US" dirty="0" smtClean="0"/>
              <a:t> </a:t>
            </a:r>
          </a:p>
        </p:txBody>
      </p:sp>
      <p:pic>
        <p:nvPicPr>
          <p:cNvPr id="21" name="Picture 20" descr="GK_sigma_L_T.pdf"/>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5385" y="2055086"/>
            <a:ext cx="4098998" cy="3417454"/>
          </a:xfrm>
          <a:prstGeom prst="rect">
            <a:avLst/>
          </a:prstGeom>
        </p:spPr>
      </p:pic>
      <p:graphicFrame>
        <p:nvGraphicFramePr>
          <p:cNvPr id="10" name="Object 3"/>
          <p:cNvGraphicFramePr>
            <a:graphicFrameLocks noChangeAspect="1"/>
          </p:cNvGraphicFramePr>
          <p:nvPr>
            <p:extLst>
              <p:ext uri="{D42A27DB-BD31-4B8C-83A1-F6EECF244321}">
                <p14:modId xmlns:p14="http://schemas.microsoft.com/office/powerpoint/2010/main" xmlns="" val="308946392"/>
              </p:ext>
            </p:extLst>
          </p:nvPr>
        </p:nvGraphicFramePr>
        <p:xfrm>
          <a:off x="1605756" y="3290888"/>
          <a:ext cx="522287" cy="520700"/>
        </p:xfrm>
        <a:graphic>
          <a:graphicData uri="http://schemas.openxmlformats.org/presentationml/2006/ole">
            <p:oleObj spid="_x0000_s230454" name="Equation" r:id="rId7" imgW="191880" imgH="191880" progId="Equation.3">
              <p:embed/>
            </p:oleObj>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xmlns="" val="3475029599"/>
              </p:ext>
            </p:extLst>
          </p:nvPr>
        </p:nvGraphicFramePr>
        <p:xfrm>
          <a:off x="1966913" y="4316413"/>
          <a:ext cx="522287" cy="520700"/>
        </p:xfrm>
        <a:graphic>
          <a:graphicData uri="http://schemas.openxmlformats.org/presentationml/2006/ole">
            <p:oleObj spid="_x0000_s230455" name="Equation" r:id="rId8" imgW="191880" imgH="191880" progId="Equation.3">
              <p:embed/>
            </p:oleObj>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xmlns="" val="715691325"/>
              </p:ext>
            </p:extLst>
          </p:nvPr>
        </p:nvGraphicFramePr>
        <p:xfrm>
          <a:off x="7216226" y="2675020"/>
          <a:ext cx="1468437" cy="520700"/>
        </p:xfrm>
        <a:graphic>
          <a:graphicData uri="http://schemas.openxmlformats.org/presentationml/2006/ole">
            <p:oleObj spid="_x0000_s230456" name="Equation" r:id="rId9" imgW="557640" imgH="191880" progId="Equation.3">
              <p:embed/>
            </p:oleObj>
          </a:graphicData>
        </a:graphic>
      </p:graphicFrame>
      <p:sp>
        <p:nvSpPr>
          <p:cNvPr id="27" name="TextBox 26"/>
          <p:cNvSpPr txBox="1"/>
          <p:nvPr/>
        </p:nvSpPr>
        <p:spPr>
          <a:xfrm>
            <a:off x="2540000" y="2970213"/>
            <a:ext cx="1117600" cy="369332"/>
          </a:xfrm>
          <a:prstGeom prst="rect">
            <a:avLst/>
          </a:prstGeom>
          <a:solidFill>
            <a:schemeClr val="bg1"/>
          </a:solidFill>
        </p:spPr>
        <p:txBody>
          <a:bodyPr wrap="square" rtlCol="0">
            <a:spAutoFit/>
          </a:bodyPr>
          <a:lstStyle/>
          <a:p>
            <a:r>
              <a:rPr lang="en-US" dirty="0" smtClean="0"/>
              <a:t>           </a:t>
            </a:r>
            <a:endParaRPr lang="en-US" dirty="0"/>
          </a:p>
        </p:txBody>
      </p:sp>
      <p:sp>
        <p:nvSpPr>
          <p:cNvPr id="28" name="TextBox 27"/>
          <p:cNvSpPr txBox="1"/>
          <p:nvPr/>
        </p:nvSpPr>
        <p:spPr>
          <a:xfrm>
            <a:off x="602578" y="5472540"/>
            <a:ext cx="2629371" cy="923330"/>
          </a:xfrm>
          <a:prstGeom prst="rect">
            <a:avLst/>
          </a:prstGeom>
          <a:noFill/>
        </p:spPr>
        <p:txBody>
          <a:bodyPr wrap="none" rtlCol="0">
            <a:spAutoFit/>
          </a:bodyPr>
          <a:lstStyle/>
          <a:p>
            <a:r>
              <a:rPr lang="en-US" dirty="0" smtClean="0"/>
              <a:t>Theory: </a:t>
            </a:r>
            <a:r>
              <a:rPr lang="en-US" dirty="0" err="1" smtClean="0"/>
              <a:t>Goloskokov&amp;Kroll</a:t>
            </a:r>
            <a:endParaRPr lang="en-US" dirty="0" smtClean="0"/>
          </a:p>
          <a:p>
            <a:r>
              <a:rPr lang="en-US" dirty="0" smtClean="0"/>
              <a:t>Transvers </a:t>
            </a:r>
            <a:r>
              <a:rPr lang="en-US" dirty="0" err="1" smtClean="0"/>
              <a:t>cros</a:t>
            </a:r>
            <a:r>
              <a:rPr lang="en-US" dirty="0" smtClean="0"/>
              <a:t> section</a:t>
            </a:r>
          </a:p>
          <a:p>
            <a:r>
              <a:rPr lang="en-US" dirty="0" err="1" smtClean="0"/>
              <a:t>domunates</a:t>
            </a:r>
            <a:r>
              <a:rPr lang="en-US" dirty="0" smtClean="0"/>
              <a:t> in this model</a:t>
            </a:r>
            <a:endParaRPr lang="en-US" dirty="0"/>
          </a:p>
        </p:txBody>
      </p:sp>
      <p:pic>
        <p:nvPicPr>
          <p:cNvPr id="16" name="Picture 15" descr="Ivan_2012_05_22.pdf"/>
          <p:cNvPicPr>
            <a:picLocks noChangeAspect="1"/>
          </p:cNvPicPr>
          <p:nvPr/>
        </p:nvPicPr>
        <p:blipFill rotWithShape="1">
          <a:blip r:embed="rId10">
            <a:extLst>
              <a:ext uri="{28A0092B-C50C-407E-A947-70E740481C1C}">
                <a14:useLocalDpi xmlns:a14="http://schemas.microsoft.com/office/drawing/2010/main" xmlns="" val="0"/>
              </a:ext>
            </a:extLst>
          </a:blip>
          <a:srcRect t="33512" r="49963" b="34454"/>
          <a:stretch/>
        </p:blipFill>
        <p:spPr>
          <a:xfrm>
            <a:off x="3927231" y="1995043"/>
            <a:ext cx="5216769" cy="3085882"/>
          </a:xfrm>
          <a:prstGeom prst="rect">
            <a:avLst/>
          </a:prstGeom>
        </p:spPr>
      </p:pic>
      <p:pic>
        <p:nvPicPr>
          <p:cNvPr id="18" name="Picture 17" descr="Ivan_2012_05_22.pdf"/>
          <p:cNvPicPr>
            <a:picLocks noChangeAspect="1"/>
          </p:cNvPicPr>
          <p:nvPr/>
        </p:nvPicPr>
        <p:blipFill rotWithShape="1">
          <a:blip r:embed="rId10">
            <a:extLst>
              <a:ext uri="{28A0092B-C50C-407E-A947-70E740481C1C}">
                <a14:useLocalDpi xmlns:a14="http://schemas.microsoft.com/office/drawing/2010/main" xmlns="" val="0"/>
              </a:ext>
            </a:extLst>
          </a:blip>
          <a:srcRect l="10645" t="90359" r="50000" b="-1"/>
          <a:stretch/>
        </p:blipFill>
        <p:spPr>
          <a:xfrm>
            <a:off x="5040923" y="4674964"/>
            <a:ext cx="4103077" cy="928749"/>
          </a:xfrm>
          <a:prstGeom prst="rect">
            <a:avLst/>
          </a:prstGeom>
        </p:spPr>
      </p:pic>
      <p:sp>
        <p:nvSpPr>
          <p:cNvPr id="3" name="TextBox 2"/>
          <p:cNvSpPr txBox="1"/>
          <p:nvPr/>
        </p:nvSpPr>
        <p:spPr>
          <a:xfrm>
            <a:off x="5977178" y="5772727"/>
            <a:ext cx="1189260" cy="369332"/>
          </a:xfrm>
          <a:prstGeom prst="rect">
            <a:avLst/>
          </a:prstGeom>
          <a:noFill/>
        </p:spPr>
        <p:txBody>
          <a:bodyPr wrap="none" rtlCol="0">
            <a:spAutoFit/>
          </a:bodyPr>
          <a:lstStyle/>
          <a:p>
            <a:r>
              <a:rPr lang="en-US" dirty="0" smtClean="0"/>
              <a:t>Data  CLAS</a:t>
            </a:r>
            <a:endParaRPr lang="en-US" dirty="0"/>
          </a:p>
        </p:txBody>
      </p:sp>
    </p:spTree>
    <p:extLst>
      <p:ext uri="{BB962C8B-B14F-4D97-AF65-F5344CB8AC3E}">
        <p14:creationId xmlns:p14="http://schemas.microsoft.com/office/powerpoint/2010/main" xmlns="" val="3180629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Monte Carlo</a:t>
            </a:r>
            <a:endParaRPr lang="en-US" dirty="0">
              <a:solidFill>
                <a:srgbClr val="000000"/>
              </a:solidFill>
            </a:endParaRPr>
          </a:p>
        </p:txBody>
      </p:sp>
      <p:sp>
        <p:nvSpPr>
          <p:cNvPr id="3" name="Content Placeholder 2"/>
          <p:cNvSpPr>
            <a:spLocks noGrp="1"/>
          </p:cNvSpPr>
          <p:nvPr>
            <p:ph idx="1"/>
          </p:nvPr>
        </p:nvSpPr>
        <p:spPr/>
        <p:txBody>
          <a:bodyPr/>
          <a:lstStyle/>
          <a:p>
            <a:r>
              <a:rPr lang="en-US" sz="2800" dirty="0" smtClean="0"/>
              <a:t>Empirical model for the structure cross sections was used for the MC simulation and radiative corrections</a:t>
            </a:r>
          </a:p>
          <a:p>
            <a:r>
              <a:rPr lang="en-US" sz="2800" dirty="0" smtClean="0"/>
              <a:t>This model is based on CLAS  data</a:t>
            </a:r>
          </a:p>
          <a:p>
            <a:r>
              <a:rPr lang="en-US" sz="2800" dirty="0" smtClean="0"/>
              <a:t>MC simulation included the radiative effects and used empirical model for the Born term.</a:t>
            </a:r>
          </a:p>
          <a:p>
            <a:r>
              <a:rPr lang="en-US" sz="2800" dirty="0" smtClean="0"/>
              <a:t>100 M events were simulated with GSIM program.</a:t>
            </a:r>
          </a:p>
          <a:p>
            <a:endParaRPr lang="en-US" sz="2800" dirty="0"/>
          </a:p>
        </p:txBody>
      </p:sp>
    </p:spTree>
    <p:extLst>
      <p:ext uri="{BB962C8B-B14F-4D97-AF65-F5344CB8AC3E}">
        <p14:creationId xmlns:p14="http://schemas.microsoft.com/office/powerpoint/2010/main" xmlns="" val="3077027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solidFill>
                  <a:srgbClr val="000000"/>
                </a:solidFill>
              </a:rPr>
              <a:t>Radiative Corrections</a:t>
            </a:r>
            <a:endParaRPr lang="ru-RU" dirty="0">
              <a:solidFill>
                <a:srgbClr val="000000"/>
              </a:solidFill>
            </a:endParaRPr>
          </a:p>
        </p:txBody>
      </p:sp>
      <p:sp>
        <p:nvSpPr>
          <p:cNvPr id="15363" name="Content Placeholder 2"/>
          <p:cNvSpPr>
            <a:spLocks noGrp="1"/>
          </p:cNvSpPr>
          <p:nvPr>
            <p:ph idx="1"/>
          </p:nvPr>
        </p:nvSpPr>
        <p:spPr>
          <a:xfrm>
            <a:off x="228600" y="1906761"/>
            <a:ext cx="3580080" cy="4319014"/>
          </a:xfrm>
        </p:spPr>
        <p:txBody>
          <a:bodyPr/>
          <a:lstStyle/>
          <a:p>
            <a:r>
              <a:rPr lang="en-US" sz="2000" dirty="0" smtClean="0"/>
              <a:t>Radiative </a:t>
            </a:r>
            <a:r>
              <a:rPr lang="en-US" sz="2000" dirty="0"/>
              <a:t>Corrections were calculated using</a:t>
            </a:r>
            <a:r>
              <a:rPr lang="en-US" sz="2000" dirty="0" smtClean="0"/>
              <a:t> </a:t>
            </a:r>
            <a:r>
              <a:rPr lang="en-US" sz="2000" dirty="0">
                <a:solidFill>
                  <a:srgbClr val="800000"/>
                </a:solidFill>
              </a:rPr>
              <a:t>E</a:t>
            </a:r>
            <a:r>
              <a:rPr lang="en-US" sz="2000" dirty="0" smtClean="0">
                <a:solidFill>
                  <a:srgbClr val="800000"/>
                </a:solidFill>
              </a:rPr>
              <a:t>xclurad</a:t>
            </a:r>
            <a:r>
              <a:rPr lang="en-US" sz="2000" dirty="0" smtClean="0"/>
              <a:t> </a:t>
            </a:r>
            <a:r>
              <a:rPr lang="en-US" sz="2000" dirty="0"/>
              <a:t>package </a:t>
            </a:r>
            <a:r>
              <a:rPr lang="en-US" sz="2000" dirty="0" smtClean="0"/>
              <a:t>with </a:t>
            </a:r>
            <a:r>
              <a:rPr lang="en-US" sz="2000" dirty="0"/>
              <a:t>structure</a:t>
            </a:r>
            <a:r>
              <a:rPr lang="en-US" sz="2000" dirty="0" smtClean="0"/>
              <a:t> cross sections </a:t>
            </a:r>
            <a:r>
              <a:rPr lang="en-US" sz="2000" dirty="0"/>
              <a:t>described by</a:t>
            </a:r>
            <a:r>
              <a:rPr lang="en-US" sz="2000" dirty="0" smtClean="0"/>
              <a:t> our </a:t>
            </a:r>
            <a:r>
              <a:rPr lang="en-US" sz="2000" dirty="0"/>
              <a:t>empirical</a:t>
            </a:r>
            <a:r>
              <a:rPr lang="en-US" sz="2000" dirty="0" smtClean="0"/>
              <a:t> cross section.</a:t>
            </a:r>
            <a:endParaRPr lang="ru-RU" sz="2000" dirty="0"/>
          </a:p>
        </p:txBody>
      </p:sp>
      <p:pic>
        <p:nvPicPr>
          <p:cNvPr id="4" name="Picture 3" descr="rad_cor_pi0_eta.pdf"/>
          <p:cNvPicPr>
            <a:picLocks noChangeAspect="1"/>
          </p:cNvPicPr>
          <p:nvPr/>
        </p:nvPicPr>
        <p:blipFill>
          <a:blip r:embed="rId3"/>
          <a:srcRect l="12614" t="15556" r="12614" b="26667"/>
          <a:stretch>
            <a:fillRect/>
          </a:stretch>
        </p:blipFill>
        <p:spPr>
          <a:xfrm>
            <a:off x="4953000" y="2514600"/>
            <a:ext cx="3962400" cy="3962400"/>
          </a:xfrm>
          <a:prstGeom prst="rect">
            <a:avLst/>
          </a:prstGeom>
          <a:solidFill>
            <a:srgbClr val="FFFFFF"/>
          </a:solidFill>
        </p:spPr>
      </p:pic>
      <p:sp>
        <p:nvSpPr>
          <p:cNvPr id="5" name="TextBox 4"/>
          <p:cNvSpPr txBox="1"/>
          <p:nvPr/>
        </p:nvSpPr>
        <p:spPr>
          <a:xfrm>
            <a:off x="6057900" y="1616670"/>
            <a:ext cx="2247900" cy="923330"/>
          </a:xfrm>
          <a:prstGeom prst="rect">
            <a:avLst/>
          </a:prstGeom>
          <a:solidFill>
            <a:srgbClr val="FFFFFF"/>
          </a:solidFill>
        </p:spPr>
        <p:txBody>
          <a:bodyPr wrap="square" rtlCol="0">
            <a:spAutoFit/>
          </a:bodyPr>
          <a:lstStyle/>
          <a:p>
            <a:r>
              <a:rPr lang="en-US" dirty="0" smtClean="0"/>
              <a:t>Q</a:t>
            </a:r>
            <a:r>
              <a:rPr lang="en-US" baseline="30000" dirty="0" smtClean="0"/>
              <a:t>2</a:t>
            </a:r>
            <a:r>
              <a:rPr lang="en-US" dirty="0" smtClean="0"/>
              <a:t> = 1.15 GeV</a:t>
            </a:r>
            <a:r>
              <a:rPr lang="en-US" baseline="30000" dirty="0" smtClean="0"/>
              <a:t>2</a:t>
            </a:r>
            <a:r>
              <a:rPr lang="en-US" dirty="0" smtClean="0"/>
              <a:t> </a:t>
            </a:r>
          </a:p>
          <a:p>
            <a:r>
              <a:rPr lang="en-US" dirty="0" err="1" smtClean="0"/>
              <a:t>x</a:t>
            </a:r>
            <a:r>
              <a:rPr lang="en-US" baseline="-25000" dirty="0" err="1" smtClean="0"/>
              <a:t>B</a:t>
            </a:r>
            <a:r>
              <a:rPr lang="en-US" dirty="0" smtClean="0"/>
              <a:t>  = 0.13 </a:t>
            </a:r>
          </a:p>
          <a:p>
            <a:r>
              <a:rPr lang="en-US" dirty="0" smtClean="0"/>
              <a:t>-t = 0.1 GeV</a:t>
            </a:r>
            <a:r>
              <a:rPr lang="en-US" baseline="30000" dirty="0" smtClean="0"/>
              <a:t>2</a:t>
            </a:r>
            <a:r>
              <a:rPr lang="en-US" dirty="0" smtClean="0"/>
              <a:t> </a:t>
            </a:r>
            <a:endParaRPr lang="en-US" dirty="0"/>
          </a:p>
        </p:txBody>
      </p:sp>
      <p:sp>
        <p:nvSpPr>
          <p:cNvPr id="6" name="TextBox 5"/>
          <p:cNvSpPr txBox="1"/>
          <p:nvPr/>
        </p:nvSpPr>
        <p:spPr>
          <a:xfrm>
            <a:off x="8044934" y="6400800"/>
            <a:ext cx="489466" cy="369332"/>
          </a:xfrm>
          <a:prstGeom prst="rect">
            <a:avLst/>
          </a:prstGeom>
          <a:noFill/>
        </p:spPr>
        <p:txBody>
          <a:bodyPr wrap="square" rtlCol="0">
            <a:spAutoFit/>
          </a:bodyPr>
          <a:lstStyle/>
          <a:p>
            <a:r>
              <a:rPr lang="en-US" dirty="0" smtClean="0">
                <a:latin typeface="Symbol" charset="2"/>
                <a:cs typeface="Symbol" charset="2"/>
              </a:rPr>
              <a:t>f</a:t>
            </a:r>
            <a:endParaRPr lang="en-US" dirty="0">
              <a:latin typeface="Symbol" charset="2"/>
              <a:cs typeface="Symbol" charset="2"/>
            </a:endParaRPr>
          </a:p>
        </p:txBody>
      </p:sp>
      <p:sp>
        <p:nvSpPr>
          <p:cNvPr id="7" name="TextBox 6"/>
          <p:cNvSpPr txBox="1"/>
          <p:nvPr/>
        </p:nvSpPr>
        <p:spPr>
          <a:xfrm>
            <a:off x="6081639" y="2907268"/>
            <a:ext cx="395361" cy="369332"/>
          </a:xfrm>
          <a:prstGeom prst="rect">
            <a:avLst/>
          </a:prstGeom>
          <a:solidFill>
            <a:srgbClr val="FFD156"/>
          </a:solidFill>
          <a:ln>
            <a:solidFill>
              <a:srgbClr val="FF0000"/>
            </a:solidFill>
          </a:ln>
        </p:spPr>
        <p:txBody>
          <a:bodyPr wrap="square" rtlCol="0">
            <a:spAutoFit/>
          </a:bodyPr>
          <a:lstStyle/>
          <a:p>
            <a:r>
              <a:rPr lang="en-US" dirty="0" smtClean="0">
                <a:solidFill>
                  <a:srgbClr val="FF0000"/>
                </a:solidFill>
                <a:latin typeface="Symbol" charset="2"/>
                <a:cs typeface="Symbol" charset="2"/>
              </a:rPr>
              <a:t>p</a:t>
            </a:r>
            <a:r>
              <a:rPr lang="en-US" baseline="30000" dirty="0" smtClean="0">
                <a:solidFill>
                  <a:srgbClr val="FF0000"/>
                </a:solidFill>
              </a:rPr>
              <a:t>0</a:t>
            </a:r>
            <a:endParaRPr lang="en-US" baseline="30000" dirty="0">
              <a:solidFill>
                <a:srgbClr val="FF0000"/>
              </a:solidFill>
            </a:endParaRPr>
          </a:p>
        </p:txBody>
      </p:sp>
      <p:sp>
        <p:nvSpPr>
          <p:cNvPr id="8" name="TextBox 7"/>
          <p:cNvSpPr txBox="1"/>
          <p:nvPr/>
        </p:nvSpPr>
        <p:spPr>
          <a:xfrm>
            <a:off x="7905736" y="5181600"/>
            <a:ext cx="323864" cy="369332"/>
          </a:xfrm>
          <a:prstGeom prst="rect">
            <a:avLst/>
          </a:prstGeom>
          <a:solidFill>
            <a:schemeClr val="accent1">
              <a:lumMod val="60000"/>
              <a:lumOff val="40000"/>
            </a:schemeClr>
          </a:solidFill>
          <a:ln>
            <a:solidFill>
              <a:schemeClr val="bg2">
                <a:lumMod val="60000"/>
                <a:lumOff val="40000"/>
              </a:schemeClr>
            </a:solidFill>
          </a:ln>
        </p:spPr>
        <p:txBody>
          <a:bodyPr wrap="square" rtlCol="0">
            <a:spAutoFit/>
          </a:bodyPr>
          <a:lstStyle/>
          <a:p>
            <a:r>
              <a:rPr lang="en-US" dirty="0" smtClean="0">
                <a:solidFill>
                  <a:schemeClr val="bg2">
                    <a:lumMod val="60000"/>
                    <a:lumOff val="40000"/>
                  </a:schemeClr>
                </a:solidFill>
                <a:latin typeface="Symbol" charset="2"/>
                <a:cs typeface="Symbol" charset="2"/>
              </a:rPr>
              <a:t>h</a:t>
            </a:r>
            <a:endParaRPr lang="en-US" dirty="0">
              <a:solidFill>
                <a:schemeClr val="bg2">
                  <a:lumMod val="60000"/>
                  <a:lumOff val="40000"/>
                </a:schemeClr>
              </a:solidFill>
            </a:endParaRPr>
          </a:p>
        </p:txBody>
      </p:sp>
      <p:sp>
        <p:nvSpPr>
          <p:cNvPr id="10" name="Bent Arrow 9"/>
          <p:cNvSpPr/>
          <p:nvPr/>
        </p:nvSpPr>
        <p:spPr bwMode="auto">
          <a:xfrm rot="15519330">
            <a:off x="6872959" y="4780871"/>
            <a:ext cx="813816" cy="852709"/>
          </a:xfrm>
          <a:prstGeom prst="bentArrow">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11" name="Bent Arrow 10"/>
          <p:cNvSpPr/>
          <p:nvPr/>
        </p:nvSpPr>
        <p:spPr bwMode="auto">
          <a:xfrm rot="6959995">
            <a:off x="6415733" y="3245989"/>
            <a:ext cx="813816" cy="868680"/>
          </a:xfrm>
          <a:prstGeom prst="ben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graphicFrame>
        <p:nvGraphicFramePr>
          <p:cNvPr id="323586" name="Object 2"/>
          <p:cNvGraphicFramePr>
            <a:graphicFrameLocks noChangeAspect="1"/>
          </p:cNvGraphicFramePr>
          <p:nvPr>
            <p:extLst>
              <p:ext uri="{D42A27DB-BD31-4B8C-83A1-F6EECF244321}">
                <p14:modId xmlns:p14="http://schemas.microsoft.com/office/powerpoint/2010/main" xmlns="" val="2304948025"/>
              </p:ext>
            </p:extLst>
          </p:nvPr>
        </p:nvGraphicFramePr>
        <p:xfrm>
          <a:off x="2263775" y="4124325"/>
          <a:ext cx="2578100" cy="1049338"/>
        </p:xfrm>
        <a:graphic>
          <a:graphicData uri="http://schemas.openxmlformats.org/presentationml/2006/ole">
            <p:oleObj spid="_x0000_s260098" name="Equation" r:id="rId4" imgW="987120" imgH="383760" progId="Equation.3">
              <p:embed/>
            </p:oleObj>
          </a:graphicData>
        </a:graphic>
      </p:graphicFrame>
    </p:spTree>
    <p:extLst>
      <p:ext uri="{BB962C8B-B14F-4D97-AF65-F5344CB8AC3E}">
        <p14:creationId xmlns:p14="http://schemas.microsoft.com/office/powerpoint/2010/main" xmlns="" val="2148315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4300"/>
            <a:ext cx="5029200" cy="1431925"/>
          </a:xfrm>
        </p:spPr>
        <p:txBody>
          <a:bodyPr>
            <a:normAutofit/>
          </a:bodyPr>
          <a:lstStyle/>
          <a:p>
            <a:r>
              <a:rPr lang="en-US" sz="3600" dirty="0" smtClean="0">
                <a:solidFill>
                  <a:srgbClr val="000000"/>
                </a:solidFill>
              </a:rPr>
              <a:t>Generalized Parton</a:t>
            </a:r>
            <a:br>
              <a:rPr lang="en-US" sz="3600" dirty="0" smtClean="0">
                <a:solidFill>
                  <a:srgbClr val="000000"/>
                </a:solidFill>
              </a:rPr>
            </a:br>
            <a:r>
              <a:rPr lang="en-US" sz="3600" dirty="0" smtClean="0">
                <a:solidFill>
                  <a:srgbClr val="000000"/>
                </a:solidFill>
              </a:rPr>
              <a:t>Distributions</a:t>
            </a:r>
            <a:endParaRPr lang="en-US" sz="3600" dirty="0">
              <a:solidFill>
                <a:srgbClr val="000000"/>
              </a:solidFill>
            </a:endParaRPr>
          </a:p>
        </p:txBody>
      </p:sp>
      <p:sp>
        <p:nvSpPr>
          <p:cNvPr id="3" name="Content Placeholder 2"/>
          <p:cNvSpPr>
            <a:spLocks noGrp="1"/>
          </p:cNvSpPr>
          <p:nvPr>
            <p:ph idx="1"/>
          </p:nvPr>
        </p:nvSpPr>
        <p:spPr/>
        <p:txBody>
          <a:bodyPr>
            <a:normAutofit/>
          </a:bodyPr>
          <a:lstStyle/>
          <a:p>
            <a:r>
              <a:rPr lang="en-US" dirty="0" smtClean="0"/>
              <a:t>GPDs are the functions of three kinematic variables: x,</a:t>
            </a:r>
            <a:r>
              <a:rPr lang="en-US" dirty="0" smtClean="0">
                <a:latin typeface="Symbol" charset="2"/>
                <a:cs typeface="Symbol" charset="2"/>
              </a:rPr>
              <a:t> x </a:t>
            </a:r>
            <a:r>
              <a:rPr lang="en-US" dirty="0" smtClean="0">
                <a:cs typeface="Symbol" charset="2"/>
              </a:rPr>
              <a:t>and t</a:t>
            </a:r>
            <a:endParaRPr lang="en-US" dirty="0" smtClean="0"/>
          </a:p>
          <a:p>
            <a:r>
              <a:rPr lang="en-US" dirty="0" smtClean="0"/>
              <a:t> There are 4 </a:t>
            </a:r>
            <a:r>
              <a:rPr lang="en-US" dirty="0"/>
              <a:t> chiral </a:t>
            </a:r>
            <a:r>
              <a:rPr lang="en-US" dirty="0" smtClean="0"/>
              <a:t>even GPDs where partons do not transfer helicity </a:t>
            </a:r>
            <a:r>
              <a:rPr lang="en-US" dirty="0" smtClean="0">
                <a:solidFill>
                  <a:schemeClr val="accent2">
                    <a:lumMod val="75000"/>
                  </a:schemeClr>
                </a:solidFill>
              </a:rPr>
              <a:t>H, H, E, E</a:t>
            </a:r>
          </a:p>
        </p:txBody>
      </p:sp>
      <p:sp>
        <p:nvSpPr>
          <p:cNvPr id="6" name="TextBox 5"/>
          <p:cNvSpPr txBox="1"/>
          <p:nvPr/>
        </p:nvSpPr>
        <p:spPr>
          <a:xfrm>
            <a:off x="5956300" y="2877365"/>
            <a:ext cx="338554" cy="461665"/>
          </a:xfrm>
          <a:prstGeom prst="rect">
            <a:avLst/>
          </a:prstGeom>
          <a:noFill/>
        </p:spPr>
        <p:txBody>
          <a:bodyPr wrap="none" rtlCol="0">
            <a:spAutoFit/>
          </a:bodyPr>
          <a:lstStyle/>
          <a:p>
            <a:r>
              <a:rPr lang="en-US" sz="2400" dirty="0" smtClean="0">
                <a:solidFill>
                  <a:srgbClr val="953735"/>
                </a:solidFill>
              </a:rPr>
              <a:t>~</a:t>
            </a:r>
            <a:endParaRPr lang="en-US" sz="2400" dirty="0">
              <a:solidFill>
                <a:srgbClr val="953735"/>
              </a:solidFill>
            </a:endParaRPr>
          </a:p>
        </p:txBody>
      </p:sp>
      <p:sp>
        <p:nvSpPr>
          <p:cNvPr id="8" name="TextBox 7"/>
          <p:cNvSpPr txBox="1"/>
          <p:nvPr/>
        </p:nvSpPr>
        <p:spPr>
          <a:xfrm>
            <a:off x="5155045" y="2892835"/>
            <a:ext cx="338554" cy="461665"/>
          </a:xfrm>
          <a:prstGeom prst="rect">
            <a:avLst/>
          </a:prstGeom>
          <a:noFill/>
        </p:spPr>
        <p:txBody>
          <a:bodyPr wrap="none" rtlCol="0">
            <a:spAutoFit/>
          </a:bodyPr>
          <a:lstStyle/>
          <a:p>
            <a:r>
              <a:rPr lang="en-US" sz="2400" dirty="0" smtClean="0">
                <a:solidFill>
                  <a:srgbClr val="953735"/>
                </a:solidFill>
              </a:rPr>
              <a:t>~</a:t>
            </a:r>
            <a:endParaRPr lang="en-US" sz="2400" dirty="0">
              <a:solidFill>
                <a:srgbClr val="953735"/>
              </a:solidFill>
            </a:endParaRPr>
          </a:p>
        </p:txBody>
      </p:sp>
      <p:pic>
        <p:nvPicPr>
          <p:cNvPr id="11" name="Picture 10"/>
          <p:cNvPicPr>
            <a:picLocks noChangeAspect="1"/>
          </p:cNvPicPr>
          <p:nvPr/>
        </p:nvPicPr>
        <p:blipFill>
          <a:blip r:embed="rId2"/>
          <a:stretch>
            <a:fillRect/>
          </a:stretch>
        </p:blipFill>
        <p:spPr>
          <a:xfrm>
            <a:off x="5372100" y="152400"/>
            <a:ext cx="3619500" cy="1563352"/>
          </a:xfrm>
          <a:prstGeom prst="rect">
            <a:avLst/>
          </a:prstGeom>
        </p:spPr>
      </p:pic>
    </p:spTree>
    <p:extLst>
      <p:ext uri="{BB962C8B-B14F-4D97-AF65-F5344CB8AC3E}">
        <p14:creationId xmlns:p14="http://schemas.microsoft.com/office/powerpoint/2010/main" xmlns="" val="315158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908175" y="122238"/>
            <a:ext cx="5602288"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4300"/>
            <a:ext cx="5029200" cy="1431925"/>
          </a:xfrm>
        </p:spPr>
        <p:txBody>
          <a:bodyPr>
            <a:normAutofit/>
          </a:bodyPr>
          <a:lstStyle/>
          <a:p>
            <a:r>
              <a:rPr lang="en-US" sz="3600" dirty="0" smtClean="0">
                <a:solidFill>
                  <a:srgbClr val="000000"/>
                </a:solidFill>
              </a:rPr>
              <a:t>Generalized Parton</a:t>
            </a:r>
            <a:br>
              <a:rPr lang="en-US" sz="3600" dirty="0" smtClean="0">
                <a:solidFill>
                  <a:srgbClr val="000000"/>
                </a:solidFill>
              </a:rPr>
            </a:br>
            <a:r>
              <a:rPr lang="en-US" sz="3600" dirty="0" smtClean="0">
                <a:solidFill>
                  <a:srgbClr val="000000"/>
                </a:solidFill>
              </a:rPr>
              <a:t>Distributions</a:t>
            </a:r>
            <a:endParaRPr lang="en-US" sz="3600" dirty="0">
              <a:solidFill>
                <a:srgbClr val="000000"/>
              </a:solidFill>
            </a:endParaRPr>
          </a:p>
        </p:txBody>
      </p:sp>
      <p:sp>
        <p:nvSpPr>
          <p:cNvPr id="3" name="Content Placeholder 2"/>
          <p:cNvSpPr>
            <a:spLocks noGrp="1"/>
          </p:cNvSpPr>
          <p:nvPr>
            <p:ph idx="1"/>
          </p:nvPr>
        </p:nvSpPr>
        <p:spPr/>
        <p:txBody>
          <a:bodyPr>
            <a:normAutofit lnSpcReduction="10000"/>
          </a:bodyPr>
          <a:lstStyle/>
          <a:p>
            <a:r>
              <a:rPr lang="en-US" dirty="0" smtClean="0"/>
              <a:t>GPDs are the functions of three kinematic variables: x,</a:t>
            </a:r>
            <a:r>
              <a:rPr lang="en-US" dirty="0" smtClean="0">
                <a:latin typeface="Symbol" charset="2"/>
                <a:cs typeface="Symbol" charset="2"/>
              </a:rPr>
              <a:t> x </a:t>
            </a:r>
            <a:r>
              <a:rPr lang="en-US" dirty="0" smtClean="0">
                <a:cs typeface="Symbol" charset="2"/>
              </a:rPr>
              <a:t>and t</a:t>
            </a:r>
            <a:endParaRPr lang="en-US" dirty="0" smtClean="0"/>
          </a:p>
          <a:p>
            <a:r>
              <a:rPr lang="en-US" dirty="0" smtClean="0"/>
              <a:t> There are 4 </a:t>
            </a:r>
            <a:r>
              <a:rPr lang="en-US" dirty="0"/>
              <a:t> chiral </a:t>
            </a:r>
            <a:r>
              <a:rPr lang="en-US" dirty="0" smtClean="0"/>
              <a:t>even GPDs where partons do not transfer helicity </a:t>
            </a:r>
            <a:r>
              <a:rPr lang="en-US" dirty="0" smtClean="0">
                <a:solidFill>
                  <a:schemeClr val="accent2">
                    <a:lumMod val="75000"/>
                  </a:schemeClr>
                </a:solidFill>
              </a:rPr>
              <a:t>H, H, E, E</a:t>
            </a:r>
          </a:p>
          <a:p>
            <a:r>
              <a:rPr lang="en-US" dirty="0" smtClean="0"/>
              <a:t>4  </a:t>
            </a:r>
            <a:r>
              <a:rPr lang="en-US" dirty="0"/>
              <a:t>chiral </a:t>
            </a:r>
            <a:r>
              <a:rPr lang="en-US" dirty="0" smtClean="0"/>
              <a:t>odd GPDs flip the parton helicity </a:t>
            </a:r>
          </a:p>
          <a:p>
            <a:pPr>
              <a:buNone/>
            </a:pPr>
            <a:r>
              <a:rPr lang="en-US" dirty="0" smtClean="0"/>
              <a:t>   </a:t>
            </a:r>
            <a:r>
              <a:rPr lang="en-US" dirty="0" smtClean="0">
                <a:solidFill>
                  <a:srgbClr val="953735"/>
                </a:solidFill>
              </a:rPr>
              <a:t>H</a:t>
            </a:r>
            <a:r>
              <a:rPr lang="en-US" baseline="-25000" dirty="0" smtClean="0">
                <a:solidFill>
                  <a:srgbClr val="953735"/>
                </a:solidFill>
              </a:rPr>
              <a:t>T</a:t>
            </a:r>
            <a:r>
              <a:rPr lang="en-US" dirty="0" smtClean="0">
                <a:solidFill>
                  <a:srgbClr val="953735"/>
                </a:solidFill>
              </a:rPr>
              <a:t>, H</a:t>
            </a:r>
            <a:r>
              <a:rPr lang="en-US" baseline="-25000" dirty="0" smtClean="0">
                <a:solidFill>
                  <a:srgbClr val="953735"/>
                </a:solidFill>
              </a:rPr>
              <a:t>T</a:t>
            </a:r>
            <a:r>
              <a:rPr lang="en-US" dirty="0" smtClean="0">
                <a:solidFill>
                  <a:srgbClr val="953735"/>
                </a:solidFill>
              </a:rPr>
              <a:t>, E</a:t>
            </a:r>
            <a:r>
              <a:rPr lang="en-US" baseline="-25000" dirty="0" smtClean="0">
                <a:solidFill>
                  <a:srgbClr val="953735"/>
                </a:solidFill>
              </a:rPr>
              <a:t>T</a:t>
            </a:r>
            <a:r>
              <a:rPr lang="en-US" dirty="0" smtClean="0">
                <a:solidFill>
                  <a:srgbClr val="953735"/>
                </a:solidFill>
              </a:rPr>
              <a:t>, E</a:t>
            </a:r>
            <a:r>
              <a:rPr lang="en-US" baseline="-25000" dirty="0" smtClean="0">
                <a:solidFill>
                  <a:srgbClr val="953735"/>
                </a:solidFill>
              </a:rPr>
              <a:t>T</a:t>
            </a:r>
          </a:p>
          <a:p>
            <a:r>
              <a:rPr lang="en-US" dirty="0" smtClean="0">
                <a:solidFill>
                  <a:srgbClr val="000000"/>
                </a:solidFill>
              </a:rPr>
              <a:t>The chiral-odd GPDs are difficult to access since subprocesses with quark helicity-flip are suppressed</a:t>
            </a:r>
            <a:endParaRPr lang="en-US" dirty="0" smtClean="0"/>
          </a:p>
        </p:txBody>
      </p:sp>
      <p:sp>
        <p:nvSpPr>
          <p:cNvPr id="6" name="TextBox 5"/>
          <p:cNvSpPr txBox="1"/>
          <p:nvPr/>
        </p:nvSpPr>
        <p:spPr>
          <a:xfrm>
            <a:off x="5956300" y="2877365"/>
            <a:ext cx="338554" cy="461665"/>
          </a:xfrm>
          <a:prstGeom prst="rect">
            <a:avLst/>
          </a:prstGeom>
          <a:noFill/>
        </p:spPr>
        <p:txBody>
          <a:bodyPr wrap="none" rtlCol="0">
            <a:spAutoFit/>
          </a:bodyPr>
          <a:lstStyle/>
          <a:p>
            <a:r>
              <a:rPr lang="en-US" sz="2400" dirty="0" smtClean="0">
                <a:solidFill>
                  <a:srgbClr val="953735"/>
                </a:solidFill>
              </a:rPr>
              <a:t>~</a:t>
            </a:r>
            <a:endParaRPr lang="en-US" sz="2400" dirty="0">
              <a:solidFill>
                <a:srgbClr val="953735"/>
              </a:solidFill>
            </a:endParaRPr>
          </a:p>
        </p:txBody>
      </p:sp>
      <p:sp>
        <p:nvSpPr>
          <p:cNvPr id="8" name="TextBox 7"/>
          <p:cNvSpPr txBox="1"/>
          <p:nvPr/>
        </p:nvSpPr>
        <p:spPr>
          <a:xfrm>
            <a:off x="5155045" y="2892835"/>
            <a:ext cx="338554" cy="461665"/>
          </a:xfrm>
          <a:prstGeom prst="rect">
            <a:avLst/>
          </a:prstGeom>
          <a:noFill/>
        </p:spPr>
        <p:txBody>
          <a:bodyPr wrap="none" rtlCol="0">
            <a:spAutoFit/>
          </a:bodyPr>
          <a:lstStyle/>
          <a:p>
            <a:r>
              <a:rPr lang="en-US" sz="2400" dirty="0" smtClean="0">
                <a:solidFill>
                  <a:srgbClr val="953735"/>
                </a:solidFill>
              </a:rPr>
              <a:t>~</a:t>
            </a:r>
            <a:endParaRPr lang="en-US" sz="2400" dirty="0">
              <a:solidFill>
                <a:srgbClr val="953735"/>
              </a:solidFill>
            </a:endParaRPr>
          </a:p>
        </p:txBody>
      </p:sp>
      <p:sp>
        <p:nvSpPr>
          <p:cNvPr id="9" name="TextBox 8"/>
          <p:cNvSpPr txBox="1"/>
          <p:nvPr/>
        </p:nvSpPr>
        <p:spPr>
          <a:xfrm>
            <a:off x="2451100" y="3970955"/>
            <a:ext cx="338554" cy="461665"/>
          </a:xfrm>
          <a:prstGeom prst="rect">
            <a:avLst/>
          </a:prstGeom>
          <a:noFill/>
        </p:spPr>
        <p:txBody>
          <a:bodyPr wrap="none" rtlCol="0">
            <a:spAutoFit/>
          </a:bodyPr>
          <a:lstStyle/>
          <a:p>
            <a:r>
              <a:rPr lang="en-US" sz="2400" dirty="0" smtClean="0">
                <a:solidFill>
                  <a:srgbClr val="953735"/>
                </a:solidFill>
              </a:rPr>
              <a:t>~</a:t>
            </a:r>
            <a:endParaRPr lang="en-US" sz="2400" dirty="0">
              <a:solidFill>
                <a:srgbClr val="953735"/>
              </a:solidFill>
            </a:endParaRPr>
          </a:p>
        </p:txBody>
      </p:sp>
      <p:sp>
        <p:nvSpPr>
          <p:cNvPr id="10" name="TextBox 9"/>
          <p:cNvSpPr txBox="1"/>
          <p:nvPr/>
        </p:nvSpPr>
        <p:spPr>
          <a:xfrm>
            <a:off x="1361795" y="3975495"/>
            <a:ext cx="338554" cy="461665"/>
          </a:xfrm>
          <a:prstGeom prst="rect">
            <a:avLst/>
          </a:prstGeom>
          <a:noFill/>
        </p:spPr>
        <p:txBody>
          <a:bodyPr wrap="none" rtlCol="0">
            <a:spAutoFit/>
          </a:bodyPr>
          <a:lstStyle/>
          <a:p>
            <a:r>
              <a:rPr lang="en-US" sz="2400" dirty="0" smtClean="0">
                <a:solidFill>
                  <a:srgbClr val="953735"/>
                </a:solidFill>
              </a:rPr>
              <a:t>~</a:t>
            </a:r>
            <a:endParaRPr lang="en-US" sz="2400" dirty="0">
              <a:solidFill>
                <a:srgbClr val="953735"/>
              </a:solidFill>
            </a:endParaRPr>
          </a:p>
        </p:txBody>
      </p:sp>
      <p:pic>
        <p:nvPicPr>
          <p:cNvPr id="11" name="Picture 10"/>
          <p:cNvPicPr>
            <a:picLocks noChangeAspect="1"/>
          </p:cNvPicPr>
          <p:nvPr/>
        </p:nvPicPr>
        <p:blipFill>
          <a:blip r:embed="rId2"/>
          <a:stretch>
            <a:fillRect/>
          </a:stretch>
        </p:blipFill>
        <p:spPr>
          <a:xfrm>
            <a:off x="5372100" y="152400"/>
            <a:ext cx="3619500" cy="1563352"/>
          </a:xfrm>
          <a:prstGeom prst="rect">
            <a:avLst/>
          </a:prstGeom>
        </p:spPr>
      </p:pic>
    </p:spTree>
    <p:extLst>
      <p:ext uri="{BB962C8B-B14F-4D97-AF65-F5344CB8AC3E}">
        <p14:creationId xmlns:p14="http://schemas.microsoft.com/office/powerpoint/2010/main" xmlns="" val="315158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hiral-odd </a:t>
            </a:r>
            <a:r>
              <a:rPr lang="en-US" dirty="0"/>
              <a:t>GPDs</a:t>
            </a:r>
          </a:p>
        </p:txBody>
      </p:sp>
      <p:sp>
        <p:nvSpPr>
          <p:cNvPr id="3" name="Content Placeholder 2"/>
          <p:cNvSpPr>
            <a:spLocks noGrp="1"/>
          </p:cNvSpPr>
          <p:nvPr>
            <p:ph idx="1"/>
          </p:nvPr>
        </p:nvSpPr>
        <p:spPr/>
        <p:txBody>
          <a:bodyPr/>
          <a:lstStyle/>
          <a:p>
            <a:r>
              <a:rPr lang="en-US" dirty="0" smtClean="0"/>
              <a:t>Very little known about the chiral-odd GPDs</a:t>
            </a:r>
          </a:p>
          <a:p>
            <a:r>
              <a:rPr lang="en-US" dirty="0" smtClean="0"/>
              <a:t>Anomalous tensor magnetic moment </a:t>
            </a:r>
          </a:p>
          <a:p>
            <a:endParaRPr lang="en-US" dirty="0"/>
          </a:p>
          <a:p>
            <a:r>
              <a:rPr lang="en-US" dirty="0" smtClean="0"/>
              <a:t>(Compare with anomalous magnetic moment)</a:t>
            </a:r>
          </a:p>
          <a:p>
            <a:endParaRPr lang="en-US" dirty="0" smtClean="0"/>
          </a:p>
          <a:p>
            <a:r>
              <a:rPr lang="en-US" dirty="0" smtClean="0"/>
              <a:t>Transversity distribution</a:t>
            </a:r>
            <a:endParaRPr lang="en-US" dirty="0"/>
          </a:p>
        </p:txBody>
      </p:sp>
      <p:pic>
        <p:nvPicPr>
          <p:cNvPr id="4" name="Picture 3" descr="h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8057" y="4849763"/>
            <a:ext cx="3149600" cy="1562100"/>
          </a:xfrm>
          <a:prstGeom prst="rect">
            <a:avLst/>
          </a:prstGeom>
        </p:spPr>
      </p:pic>
      <p:pic>
        <p:nvPicPr>
          <p:cNvPr id="5" name="Picture 4"/>
          <p:cNvPicPr>
            <a:picLocks noChangeAspect="1"/>
          </p:cNvPicPr>
          <p:nvPr/>
        </p:nvPicPr>
        <p:blipFill rotWithShape="1">
          <a:blip r:embed="rId3"/>
          <a:srcRect t="61062"/>
          <a:stretch/>
        </p:blipFill>
        <p:spPr>
          <a:xfrm>
            <a:off x="5200074" y="4599682"/>
            <a:ext cx="3187700" cy="558800"/>
          </a:xfrm>
          <a:prstGeom prst="rect">
            <a:avLst/>
          </a:prstGeom>
          <a:solidFill>
            <a:srgbClr val="FFFFFF"/>
          </a:solidFill>
        </p:spPr>
      </p:pic>
      <p:pic>
        <p:nvPicPr>
          <p:cNvPr id="6" name="Picture 5" descr="latex-image-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92466" y="2640593"/>
            <a:ext cx="3759200" cy="762000"/>
          </a:xfrm>
          <a:prstGeom prst="rect">
            <a:avLst/>
          </a:prstGeom>
        </p:spPr>
      </p:pic>
      <p:pic>
        <p:nvPicPr>
          <p:cNvPr id="7" name="Picture 6" descr="latex-image-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92466" y="3860282"/>
            <a:ext cx="5029200" cy="762000"/>
          </a:xfrm>
          <a:prstGeom prst="rect">
            <a:avLst/>
          </a:prstGeom>
        </p:spPr>
      </p:pic>
      <p:sp>
        <p:nvSpPr>
          <p:cNvPr id="8" name="TextBox 7"/>
          <p:cNvSpPr txBox="1"/>
          <p:nvPr/>
        </p:nvSpPr>
        <p:spPr>
          <a:xfrm>
            <a:off x="1396973" y="6103073"/>
            <a:ext cx="6491531" cy="646331"/>
          </a:xfrm>
          <a:prstGeom prst="rect">
            <a:avLst/>
          </a:prstGeom>
          <a:noFill/>
        </p:spPr>
        <p:txBody>
          <a:bodyPr wrap="none" rtlCol="0">
            <a:spAutoFit/>
          </a:bodyPr>
          <a:lstStyle/>
          <a:p>
            <a:r>
              <a:rPr lang="en-US" dirty="0"/>
              <a:t>The transversity describes the distribution of transversely polarized </a:t>
            </a:r>
          </a:p>
          <a:p>
            <a:r>
              <a:rPr lang="en-US" dirty="0"/>
              <a:t>quarks in </a:t>
            </a:r>
            <a:r>
              <a:rPr lang="en-US" dirty="0" smtClean="0"/>
              <a:t>a </a:t>
            </a:r>
            <a:r>
              <a:rPr lang="en-US" dirty="0"/>
              <a:t>transversely </a:t>
            </a:r>
            <a:r>
              <a:rPr lang="en-US" dirty="0" smtClean="0"/>
              <a:t>polarized nucleon</a:t>
            </a:r>
            <a:endParaRPr lang="en-US" dirty="0"/>
          </a:p>
        </p:txBody>
      </p:sp>
    </p:spTree>
    <p:extLst>
      <p:ext uri="{BB962C8B-B14F-4D97-AF65-F5344CB8AC3E}">
        <p14:creationId xmlns:p14="http://schemas.microsoft.com/office/powerpoint/2010/main" xmlns="" val="847129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tex-image-1.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9900" y="2309063"/>
            <a:ext cx="8039100" cy="685800"/>
          </a:xfrm>
          <a:prstGeom prst="rect">
            <a:avLst/>
          </a:prstGeom>
          <a:ln>
            <a:solidFill>
              <a:schemeClr val="accent1"/>
            </a:solidFill>
          </a:ln>
        </p:spPr>
      </p:pic>
      <p:sp>
        <p:nvSpPr>
          <p:cNvPr id="7" name="TextBox 6"/>
          <p:cNvSpPr txBox="1"/>
          <p:nvPr/>
        </p:nvSpPr>
        <p:spPr>
          <a:xfrm>
            <a:off x="252004" y="1634537"/>
            <a:ext cx="2852063" cy="584776"/>
          </a:xfrm>
          <a:prstGeom prst="rect">
            <a:avLst/>
          </a:prstGeom>
          <a:noFill/>
        </p:spPr>
        <p:txBody>
          <a:bodyPr wrap="none" rtlCol="0">
            <a:spAutoFit/>
          </a:bodyPr>
          <a:lstStyle/>
          <a:p>
            <a:r>
              <a:rPr lang="en-US" sz="3200" dirty="0" smtClean="0"/>
              <a:t>Leading twist </a:t>
            </a:r>
            <a:r>
              <a:rPr lang="en-US" sz="3200" dirty="0" err="1" smtClean="0">
                <a:latin typeface="Symbol" charset="2"/>
                <a:cs typeface="Symbol" charset="2"/>
              </a:rPr>
              <a:t>s</a:t>
            </a:r>
            <a:r>
              <a:rPr lang="en-US" sz="3200" baseline="-25000" dirty="0" err="1" smtClean="0">
                <a:cs typeface="Symbol" charset="2"/>
              </a:rPr>
              <a:t>L</a:t>
            </a:r>
            <a:r>
              <a:rPr lang="en-US" sz="3200" dirty="0">
                <a:cs typeface="Symbol" charset="2"/>
              </a:rPr>
              <a:t> </a:t>
            </a:r>
            <a:r>
              <a:rPr lang="en-US" sz="3200" dirty="0" smtClean="0"/>
              <a:t>  </a:t>
            </a:r>
            <a:endParaRPr lang="en-US" sz="3200" dirty="0"/>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9900" y="609584"/>
            <a:ext cx="8473828" cy="562980"/>
          </a:xfrm>
          <a:prstGeom prst="rect">
            <a:avLst/>
          </a:prstGeom>
        </p:spPr>
      </p:pic>
      <p:sp>
        <p:nvSpPr>
          <p:cNvPr id="14" name="TextBox 13"/>
          <p:cNvSpPr txBox="1"/>
          <p:nvPr/>
        </p:nvSpPr>
        <p:spPr>
          <a:xfrm>
            <a:off x="5027984" y="3153366"/>
            <a:ext cx="4143307" cy="923330"/>
          </a:xfrm>
          <a:prstGeom prst="rect">
            <a:avLst/>
          </a:prstGeom>
          <a:noFill/>
          <a:ln>
            <a:solidFill>
              <a:schemeClr val="tx1"/>
            </a:solidFill>
          </a:ln>
        </p:spPr>
        <p:txBody>
          <a:bodyPr wrap="none" rtlCol="0">
            <a:spAutoFit/>
          </a:bodyPr>
          <a:lstStyle/>
          <a:p>
            <a:r>
              <a:rPr lang="en-US" dirty="0" smtClean="0"/>
              <a:t>The brackets &lt;F&gt; denote the convolution</a:t>
            </a:r>
          </a:p>
          <a:p>
            <a:r>
              <a:rPr lang="en-US" dirty="0" smtClean="0"/>
              <a:t> of the elementary process with the GPD F</a:t>
            </a:r>
          </a:p>
          <a:p>
            <a:r>
              <a:rPr lang="en-US" dirty="0" smtClean="0"/>
              <a:t>(generalized </a:t>
            </a:r>
            <a:r>
              <a:rPr lang="en-US" dirty="0" smtClean="0"/>
              <a:t>form factors</a:t>
            </a:r>
            <a:r>
              <a:rPr lang="en-US" dirty="0" smtClean="0"/>
              <a:t>)</a:t>
            </a:r>
            <a:endParaRPr lang="en-US" dirty="0"/>
          </a:p>
        </p:txBody>
      </p:sp>
      <p:grpSp>
        <p:nvGrpSpPr>
          <p:cNvPr id="27" name="Groupe 26"/>
          <p:cNvGrpSpPr/>
          <p:nvPr/>
        </p:nvGrpSpPr>
        <p:grpSpPr>
          <a:xfrm>
            <a:off x="211364" y="3983169"/>
            <a:ext cx="5449898" cy="2644827"/>
            <a:chOff x="211364" y="3983169"/>
            <a:chExt cx="5449898" cy="2644827"/>
          </a:xfrm>
        </p:grpSpPr>
        <p:pic>
          <p:nvPicPr>
            <p:cNvPr id="16" name="Picture 15" descr="latex-image-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2004" y="4506147"/>
              <a:ext cx="3597910" cy="382502"/>
            </a:xfrm>
            <a:prstGeom prst="rect">
              <a:avLst/>
            </a:prstGeom>
          </p:spPr>
        </p:pic>
        <p:pic>
          <p:nvPicPr>
            <p:cNvPr id="17" name="Picture 16" descr="latex-image-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11364" y="4935318"/>
              <a:ext cx="4470400" cy="355600"/>
            </a:xfrm>
            <a:prstGeom prst="rect">
              <a:avLst/>
            </a:prstGeom>
          </p:spPr>
        </p:pic>
        <p:sp>
          <p:nvSpPr>
            <p:cNvPr id="18" name="TextBox 17"/>
            <p:cNvSpPr txBox="1"/>
            <p:nvPr/>
          </p:nvSpPr>
          <p:spPr>
            <a:xfrm>
              <a:off x="252004" y="3983169"/>
              <a:ext cx="4751172" cy="369332"/>
            </a:xfrm>
            <a:prstGeom prst="rect">
              <a:avLst/>
            </a:prstGeom>
            <a:noFill/>
          </p:spPr>
          <p:txBody>
            <a:bodyPr wrap="none" rtlCol="0">
              <a:spAutoFit/>
            </a:bodyPr>
            <a:lstStyle/>
            <a:p>
              <a:r>
                <a:rPr lang="en-US" dirty="0" smtClean="0">
                  <a:solidFill>
                    <a:srgbClr val="FF0000"/>
                  </a:solidFill>
                </a:rPr>
                <a:t>For </a:t>
              </a:r>
              <a:r>
                <a:rPr lang="en-US" dirty="0" smtClean="0">
                  <a:solidFill>
                    <a:srgbClr val="FF0000"/>
                  </a:solidFill>
                  <a:latin typeface="Symbol" pitchFamily="18" charset="2"/>
                </a:rPr>
                <a:t>p</a:t>
              </a:r>
              <a:r>
                <a:rPr lang="en-US" baseline="30000" dirty="0" smtClean="0">
                  <a:solidFill>
                    <a:srgbClr val="FF0000"/>
                  </a:solidFill>
                </a:rPr>
                <a:t>0</a:t>
              </a:r>
              <a:r>
                <a:rPr lang="en-US" dirty="0" smtClean="0"/>
                <a:t>,         suppressed </a:t>
              </a:r>
              <a:r>
                <a:rPr lang="en-US" dirty="0" smtClean="0"/>
                <a:t>by a  factor coming from:</a:t>
              </a:r>
              <a:endParaRPr lang="en-US" dirty="0"/>
            </a:p>
          </p:txBody>
        </p:sp>
        <p:pic>
          <p:nvPicPr>
            <p:cNvPr id="21" name="Picture 15" descr="latex-image-1.png"/>
            <p:cNvPicPr>
              <a:picLocks noChangeAspect="1"/>
            </p:cNvPicPr>
            <p:nvPr/>
          </p:nvPicPr>
          <p:blipFill>
            <a:blip r:embed="rId4">
              <a:extLst>
                <a:ext uri="{28A0092B-C50C-407E-A947-70E740481C1C}">
                  <a14:useLocalDpi xmlns:a14="http://schemas.microsoft.com/office/drawing/2010/main" xmlns="" val="0"/>
                </a:ext>
              </a:extLst>
            </a:blip>
            <a:srcRect r="92919"/>
            <a:stretch>
              <a:fillRect/>
            </a:stretch>
          </p:blipFill>
          <p:spPr>
            <a:xfrm>
              <a:off x="1064525" y="3983169"/>
              <a:ext cx="254769" cy="382502"/>
            </a:xfrm>
            <a:prstGeom prst="rect">
              <a:avLst/>
            </a:prstGeom>
          </p:spPr>
        </p:pic>
        <p:sp>
          <p:nvSpPr>
            <p:cNvPr id="22" name="TextBox 17"/>
            <p:cNvSpPr txBox="1"/>
            <p:nvPr/>
          </p:nvSpPr>
          <p:spPr>
            <a:xfrm>
              <a:off x="252004" y="5475584"/>
              <a:ext cx="2870529" cy="369332"/>
            </a:xfrm>
            <a:prstGeom prst="rect">
              <a:avLst/>
            </a:prstGeom>
            <a:noFill/>
          </p:spPr>
          <p:txBody>
            <a:bodyPr wrap="none" rtlCol="0">
              <a:spAutoFit/>
            </a:bodyPr>
            <a:lstStyle/>
            <a:p>
              <a:r>
                <a:rPr lang="en-US" dirty="0" smtClean="0">
                  <a:solidFill>
                    <a:srgbClr val="FF0000"/>
                  </a:solidFill>
                </a:rPr>
                <a:t>For </a:t>
              </a:r>
              <a:r>
                <a:rPr lang="en-US" dirty="0" smtClean="0">
                  <a:solidFill>
                    <a:srgbClr val="FF0000"/>
                  </a:solidFill>
                  <a:latin typeface="Symbol" pitchFamily="18" charset="2"/>
                </a:rPr>
                <a:t>h</a:t>
              </a:r>
              <a:r>
                <a:rPr lang="en-US" dirty="0" smtClean="0"/>
                <a:t>,   no such cancellation:</a:t>
              </a:r>
              <a:endParaRPr lang="en-US" dirty="0"/>
            </a:p>
          </p:txBody>
        </p:sp>
        <p:sp>
          <p:nvSpPr>
            <p:cNvPr id="23" name="TextBox 17"/>
            <p:cNvSpPr txBox="1"/>
            <p:nvPr/>
          </p:nvSpPr>
          <p:spPr>
            <a:xfrm>
              <a:off x="281572" y="6119312"/>
              <a:ext cx="3771545" cy="369332"/>
            </a:xfrm>
            <a:prstGeom prst="rect">
              <a:avLst/>
            </a:prstGeom>
            <a:noFill/>
          </p:spPr>
          <p:txBody>
            <a:bodyPr wrap="none" rtlCol="0">
              <a:spAutoFit/>
            </a:bodyPr>
            <a:lstStyle/>
            <a:p>
              <a:r>
                <a:rPr lang="en-US" dirty="0" smtClean="0">
                  <a:solidFill>
                    <a:srgbClr val="FF0000"/>
                  </a:solidFill>
                </a:rPr>
                <a:t>For </a:t>
              </a:r>
              <a:r>
                <a:rPr lang="en-US" dirty="0" smtClean="0">
                  <a:solidFill>
                    <a:srgbClr val="FF0000"/>
                  </a:solidFill>
                  <a:latin typeface="Symbol" pitchFamily="18" charset="2"/>
                </a:rPr>
                <a:t>p</a:t>
              </a:r>
              <a:r>
                <a:rPr lang="en-US" baseline="30000" dirty="0" smtClean="0">
                  <a:solidFill>
                    <a:srgbClr val="FF0000"/>
                  </a:solidFill>
                </a:rPr>
                <a:t>+</a:t>
              </a:r>
              <a:r>
                <a:rPr lang="en-US" dirty="0" smtClean="0"/>
                <a:t>,   strong </a:t>
              </a:r>
              <a:r>
                <a:rPr lang="en-US" dirty="0" err="1" smtClean="0"/>
                <a:t>pion</a:t>
              </a:r>
              <a:r>
                <a:rPr lang="en-US" dirty="0" smtClean="0"/>
                <a:t> pole contribution:</a:t>
              </a:r>
              <a:endParaRPr lang="en-US" dirty="0"/>
            </a:p>
          </p:txBody>
        </p:sp>
        <p:pic>
          <p:nvPicPr>
            <p:cNvPr id="24" name="Content Placeholder 3" descr="formulas.pdf"/>
            <p:cNvPicPr>
              <a:picLocks noChangeAspect="1"/>
            </p:cNvPicPr>
            <p:nvPr/>
          </p:nvPicPr>
          <p:blipFill rotWithShape="1">
            <a:blip r:embed="rId6">
              <a:extLst>
                <a:ext uri="{28A0092B-C50C-407E-A947-70E740481C1C}">
                  <a14:useLocalDpi xmlns:a14="http://schemas.microsoft.com/office/drawing/2010/main" xmlns="" val="0"/>
                </a:ext>
              </a:extLst>
            </a:blip>
            <a:srcRect l="39375" t="53335" r="41228" b="43670"/>
            <a:stretch/>
          </p:blipFill>
          <p:spPr>
            <a:xfrm>
              <a:off x="2890584" y="5416288"/>
              <a:ext cx="2770678" cy="552642"/>
            </a:xfrm>
            <a:prstGeom prst="rect">
              <a:avLst/>
            </a:prstGeom>
            <a:ln>
              <a:noFill/>
            </a:ln>
          </p:spPr>
        </p:pic>
        <p:pic>
          <p:nvPicPr>
            <p:cNvPr id="25" name="Picture 5"/>
            <p:cNvPicPr>
              <a:picLocks noChangeAspect="1" noChangeArrowheads="1"/>
            </p:cNvPicPr>
            <p:nvPr/>
          </p:nvPicPr>
          <p:blipFill>
            <a:blip r:embed="rId7" cstate="print"/>
            <a:srcRect l="42179" r="55411"/>
            <a:stretch>
              <a:fillRect/>
            </a:stretch>
          </p:blipFill>
          <p:spPr bwMode="auto">
            <a:xfrm>
              <a:off x="3990601" y="5969184"/>
              <a:ext cx="151074" cy="658812"/>
            </a:xfrm>
            <a:prstGeom prst="rect">
              <a:avLst/>
            </a:prstGeom>
            <a:noFill/>
            <a:ln w="9525">
              <a:noFill/>
              <a:miter lim="800000"/>
              <a:headEnd/>
              <a:tailEnd/>
            </a:ln>
          </p:spPr>
        </p:pic>
      </p:grpSp>
    </p:spTree>
    <p:extLst>
      <p:ext uri="{BB962C8B-B14F-4D97-AF65-F5344CB8AC3E}">
        <p14:creationId xmlns:p14="http://schemas.microsoft.com/office/powerpoint/2010/main" xmlns="" val="5815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tex-image-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3122" y="1028771"/>
            <a:ext cx="6057900" cy="736600"/>
          </a:xfrm>
          <a:prstGeom prst="rect">
            <a:avLst/>
          </a:prstGeom>
          <a:ln>
            <a:solidFill>
              <a:srgbClr val="FF0000"/>
            </a:solidFill>
          </a:ln>
        </p:spPr>
      </p:pic>
      <p:pic>
        <p:nvPicPr>
          <p:cNvPr id="10" name="Picture 9" descr="latex-image-1.pd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9900" y="268384"/>
            <a:ext cx="8473828" cy="562980"/>
          </a:xfrm>
          <a:prstGeom prst="rect">
            <a:avLst/>
          </a:prstGeom>
        </p:spPr>
      </p:pic>
      <p:pic>
        <p:nvPicPr>
          <p:cNvPr id="12" name="Picture 11" descr="latex-image-1.pdf"/>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33122" y="1954540"/>
            <a:ext cx="3683000" cy="736600"/>
          </a:xfrm>
          <a:prstGeom prst="rect">
            <a:avLst/>
          </a:prstGeom>
          <a:ln>
            <a:solidFill>
              <a:srgbClr val="FF0000"/>
            </a:solidFill>
          </a:ln>
        </p:spPr>
      </p:pic>
      <p:graphicFrame>
        <p:nvGraphicFramePr>
          <p:cNvPr id="15" name="Object 2"/>
          <p:cNvGraphicFramePr>
            <a:graphicFrameLocks noChangeAspect="1"/>
          </p:cNvGraphicFramePr>
          <p:nvPr>
            <p:extLst>
              <p:ext uri="{D42A27DB-BD31-4B8C-83A1-F6EECF244321}">
                <p14:modId xmlns:p14="http://schemas.microsoft.com/office/powerpoint/2010/main" xmlns="" val="1069963742"/>
              </p:ext>
            </p:extLst>
          </p:nvPr>
        </p:nvGraphicFramePr>
        <p:xfrm>
          <a:off x="1442304" y="3122016"/>
          <a:ext cx="1925637" cy="585788"/>
        </p:xfrm>
        <a:graphic>
          <a:graphicData uri="http://schemas.openxmlformats.org/presentationml/2006/ole">
            <p:oleObj spid="_x0000_s223292" name="Equation" r:id="rId6" imgW="749047" imgH="228738" progId="Equation.3">
              <p:embed/>
            </p:oleObj>
          </a:graphicData>
        </a:graphic>
      </p:graphicFrame>
      <p:pic>
        <p:nvPicPr>
          <p:cNvPr id="4" name="Picture 3" descr="latex-image-1.pd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007576" y="5779824"/>
            <a:ext cx="1652732" cy="308282"/>
          </a:xfrm>
          <a:prstGeom prst="rect">
            <a:avLst/>
          </a:prstGeom>
        </p:spPr>
      </p:pic>
      <p:sp>
        <p:nvSpPr>
          <p:cNvPr id="5" name="TextBox 4"/>
          <p:cNvSpPr txBox="1"/>
          <p:nvPr/>
        </p:nvSpPr>
        <p:spPr>
          <a:xfrm>
            <a:off x="4816122" y="4733636"/>
            <a:ext cx="2529420" cy="1200329"/>
          </a:xfrm>
          <a:prstGeom prst="rect">
            <a:avLst/>
          </a:prstGeom>
          <a:noFill/>
        </p:spPr>
        <p:txBody>
          <a:bodyPr wrap="square" rtlCol="0">
            <a:spAutoFit/>
          </a:bodyPr>
          <a:lstStyle/>
          <a:p>
            <a:r>
              <a:rPr lang="en-US" dirty="0" smtClean="0"/>
              <a:t>t-dependence at t=</a:t>
            </a:r>
            <a:r>
              <a:rPr lang="en-US" dirty="0" err="1" smtClean="0"/>
              <a:t>t</a:t>
            </a:r>
            <a:r>
              <a:rPr lang="en-US" baseline="-25000" dirty="0" err="1" smtClean="0"/>
              <a:t>min</a:t>
            </a:r>
            <a:r>
              <a:rPr lang="en-US" dirty="0" smtClean="0"/>
              <a:t> is determined by the interplay </a:t>
            </a:r>
            <a:r>
              <a:rPr lang="en-US" dirty="0" smtClean="0"/>
              <a:t>between:</a:t>
            </a:r>
          </a:p>
          <a:p>
            <a:r>
              <a:rPr lang="en-US" dirty="0" smtClean="0"/>
              <a:t> </a:t>
            </a:r>
            <a:endParaRPr lang="en-US" dirty="0"/>
          </a:p>
        </p:txBody>
      </p:sp>
      <p:pic>
        <p:nvPicPr>
          <p:cNvPr id="16" name="Picture 15" descr="GK_sigma_L_T.pdf"/>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68718" y="4000698"/>
            <a:ext cx="3210747" cy="2676893"/>
          </a:xfrm>
          <a:prstGeom prst="rect">
            <a:avLst/>
          </a:prstGeom>
        </p:spPr>
      </p:pic>
      <p:graphicFrame>
        <p:nvGraphicFramePr>
          <p:cNvPr id="17" name="Object 3"/>
          <p:cNvGraphicFramePr>
            <a:graphicFrameLocks noChangeAspect="1"/>
          </p:cNvGraphicFramePr>
          <p:nvPr>
            <p:extLst>
              <p:ext uri="{D42A27DB-BD31-4B8C-83A1-F6EECF244321}">
                <p14:modId xmlns:p14="http://schemas.microsoft.com/office/powerpoint/2010/main" xmlns="" val="2934560710"/>
              </p:ext>
            </p:extLst>
          </p:nvPr>
        </p:nvGraphicFramePr>
        <p:xfrm>
          <a:off x="1882836" y="4699378"/>
          <a:ext cx="522287" cy="520700"/>
        </p:xfrm>
        <a:graphic>
          <a:graphicData uri="http://schemas.openxmlformats.org/presentationml/2006/ole">
            <p:oleObj spid="_x0000_s223293" name="Equation" r:id="rId9" imgW="191880" imgH="191880" progId="Equation.3">
              <p:embed/>
            </p:oleObj>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xmlns="" val="1575826902"/>
              </p:ext>
            </p:extLst>
          </p:nvPr>
        </p:nvGraphicFramePr>
        <p:xfrm>
          <a:off x="2832788" y="5609453"/>
          <a:ext cx="522287" cy="520700"/>
        </p:xfrm>
        <a:graphic>
          <a:graphicData uri="http://schemas.openxmlformats.org/presentationml/2006/ole">
            <p:oleObj spid="_x0000_s223294" name="Equation" r:id="rId10" imgW="191880" imgH="191880" progId="Equation.3">
              <p:embed/>
            </p:oleObj>
          </a:graphicData>
        </a:graphic>
      </p:graphicFrame>
      <p:sp>
        <p:nvSpPr>
          <p:cNvPr id="13" name="TextBox 4"/>
          <p:cNvSpPr txBox="1"/>
          <p:nvPr/>
        </p:nvSpPr>
        <p:spPr>
          <a:xfrm>
            <a:off x="4816121" y="6130153"/>
            <a:ext cx="3140523" cy="923330"/>
          </a:xfrm>
          <a:prstGeom prst="rect">
            <a:avLst/>
          </a:prstGeom>
          <a:noFill/>
        </p:spPr>
        <p:txBody>
          <a:bodyPr wrap="square" rtlCol="0">
            <a:spAutoFit/>
          </a:bodyPr>
          <a:lstStyle/>
          <a:p>
            <a:endParaRPr lang="en-US" dirty="0" smtClean="0"/>
          </a:p>
          <a:p>
            <a:r>
              <a:rPr lang="en-US" dirty="0" smtClean="0"/>
              <a:t>(               d</a:t>
            </a:r>
            <a:r>
              <a:rPr lang="en-US" dirty="0" smtClean="0"/>
              <a:t>ominant in GK)</a:t>
            </a:r>
          </a:p>
          <a:p>
            <a:r>
              <a:rPr lang="en-US" dirty="0" smtClean="0"/>
              <a:t> </a:t>
            </a:r>
            <a:endParaRPr lang="en-US" dirty="0"/>
          </a:p>
        </p:txBody>
      </p:sp>
      <p:pic>
        <p:nvPicPr>
          <p:cNvPr id="14" name="Picture 3" descr="latex-image-1.pdf"/>
          <p:cNvPicPr>
            <a:picLocks noChangeAspect="1"/>
          </p:cNvPicPr>
          <p:nvPr/>
        </p:nvPicPr>
        <p:blipFill>
          <a:blip r:embed="rId7">
            <a:extLst>
              <a:ext uri="{28A0092B-C50C-407E-A947-70E740481C1C}">
                <a14:useLocalDpi xmlns:a14="http://schemas.microsoft.com/office/drawing/2010/main" xmlns="" val="0"/>
              </a:ext>
            </a:extLst>
          </a:blip>
          <a:srcRect l="74930"/>
          <a:stretch>
            <a:fillRect/>
          </a:stretch>
        </p:blipFill>
        <p:spPr>
          <a:xfrm>
            <a:off x="5194717" y="6430409"/>
            <a:ext cx="414363" cy="308282"/>
          </a:xfrm>
          <a:prstGeom prst="rect">
            <a:avLst/>
          </a:prstGeom>
        </p:spPr>
      </p:pic>
      <p:sp>
        <p:nvSpPr>
          <p:cNvPr id="20" name="TextBox 12"/>
          <p:cNvSpPr txBox="1"/>
          <p:nvPr/>
        </p:nvSpPr>
        <p:spPr>
          <a:xfrm>
            <a:off x="6886523" y="3338472"/>
            <a:ext cx="1996187" cy="369332"/>
          </a:xfrm>
          <a:prstGeom prst="rect">
            <a:avLst/>
          </a:prstGeom>
          <a:noFill/>
        </p:spPr>
        <p:txBody>
          <a:bodyPr wrap="none" rtlCol="0">
            <a:spAutoFit/>
          </a:bodyPr>
          <a:lstStyle/>
          <a:p>
            <a:r>
              <a:rPr lang="en-US" b="1" dirty="0" smtClean="0">
                <a:solidFill>
                  <a:srgbClr val="4229F7"/>
                </a:solidFill>
              </a:rPr>
              <a:t>Kroll &amp; Goloskokov</a:t>
            </a:r>
            <a:endParaRPr lang="en-US" b="1" dirty="0">
              <a:solidFill>
                <a:srgbClr val="4229F7"/>
              </a:solidFill>
            </a:endParaRPr>
          </a:p>
        </p:txBody>
      </p:sp>
    </p:spTree>
    <p:extLst>
      <p:ext uri="{BB962C8B-B14F-4D97-AF65-F5344CB8AC3E}">
        <p14:creationId xmlns:p14="http://schemas.microsoft.com/office/powerpoint/2010/main" xmlns="" val="3737661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40378</TotalTime>
  <Words>1390</Words>
  <Application>Microsoft Office PowerPoint</Application>
  <PresentationFormat>Affichage à l'écran (4:3)</PresentationFormat>
  <Paragraphs>253</Paragraphs>
  <Slides>36</Slides>
  <Notes>5</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36</vt:i4>
      </vt:variant>
    </vt:vector>
  </HeadingPairs>
  <TitlesOfParts>
    <vt:vector size="39" baseType="lpstr">
      <vt:lpstr>Office Theme</vt:lpstr>
      <vt:lpstr>Equation</vt:lpstr>
      <vt:lpstr>Microsoft Éditeur d'équations 3.0</vt:lpstr>
      <vt:lpstr>Deeply Virtual  Meson Production with CLAS</vt:lpstr>
      <vt:lpstr>Outline</vt:lpstr>
      <vt:lpstr>Description of hadron structure in terms of GPDs</vt:lpstr>
      <vt:lpstr>Generalized Parton Distributions</vt:lpstr>
      <vt:lpstr>Diapositive 5</vt:lpstr>
      <vt:lpstr>Generalized Parton Distributions</vt:lpstr>
      <vt:lpstr>Chiral-odd GPDs</vt:lpstr>
      <vt:lpstr>Diapositive 8</vt:lpstr>
      <vt:lpstr>Diapositive 9</vt:lpstr>
      <vt:lpstr>Transverse Densities for u and d Quarks in the Nucleon</vt:lpstr>
      <vt:lpstr>CEBAF Large Acceptance  Spectrometer CLAS </vt:lpstr>
      <vt:lpstr>4 Dimensional Grid</vt:lpstr>
      <vt:lpstr>Cuts to select the exclusive final state epp0</vt:lpstr>
      <vt:lpstr>Structure Functions sU=sT+esL   sTT   sLT</vt:lpstr>
      <vt:lpstr>W dependence</vt:lpstr>
      <vt:lpstr>dsU/dt</vt:lpstr>
      <vt:lpstr>t-slope parameter: xB dependence</vt:lpstr>
      <vt:lpstr>CLAS data and GPD theory predictions</vt:lpstr>
      <vt:lpstr>GPD Flavor Decomposition</vt:lpstr>
      <vt:lpstr>Comparison p0/h preliminary</vt:lpstr>
      <vt:lpstr>h/p0 ratio</vt:lpstr>
      <vt:lpstr>Diapositive 22</vt:lpstr>
      <vt:lpstr>Diapositive 23</vt:lpstr>
      <vt:lpstr>END</vt:lpstr>
      <vt:lpstr>Diapositive 25</vt:lpstr>
      <vt:lpstr>Structure functions and GPDs</vt:lpstr>
      <vt:lpstr>Diapositive 27</vt:lpstr>
      <vt:lpstr>Diapositive 28</vt:lpstr>
      <vt:lpstr>Structure functions and GPDs</vt:lpstr>
      <vt:lpstr>Transverse Densities for u and d Quarks in the Nucleon</vt:lpstr>
      <vt:lpstr>Structure functions and GPDs</vt:lpstr>
      <vt:lpstr>Diapositive 32</vt:lpstr>
      <vt:lpstr>E12-06-108  Hard Exclusive Electroproduction of p0 and h with CLAS12 </vt:lpstr>
      <vt:lpstr>Transversity in p0 electroproduction</vt:lpstr>
      <vt:lpstr>Monte Carlo</vt:lpstr>
      <vt:lpstr>Radiative Corrections</vt:lpstr>
    </vt:vector>
  </TitlesOfParts>
  <Company>Jlab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Valery Kubarovsky</dc:creator>
  <cp:lastModifiedBy>$guidal</cp:lastModifiedBy>
  <cp:revision>437</cp:revision>
  <cp:lastPrinted>2011-09-12T22:00:00Z</cp:lastPrinted>
  <dcterms:created xsi:type="dcterms:W3CDTF">2011-03-31T21:34:33Z</dcterms:created>
  <dcterms:modified xsi:type="dcterms:W3CDTF">2014-08-26T12:26:59Z</dcterms:modified>
</cp:coreProperties>
</file>