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466" r:id="rId2"/>
    <p:sldId id="584" r:id="rId3"/>
    <p:sldId id="491" r:id="rId4"/>
    <p:sldId id="563" r:id="rId5"/>
    <p:sldId id="581" r:id="rId6"/>
    <p:sldId id="510" r:id="rId7"/>
    <p:sldId id="562" r:id="rId8"/>
    <p:sldId id="560" r:id="rId9"/>
    <p:sldId id="495" r:id="rId10"/>
    <p:sldId id="496" r:id="rId11"/>
    <p:sldId id="497" r:id="rId12"/>
    <p:sldId id="498" r:id="rId13"/>
    <p:sldId id="499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19" r:id="rId24"/>
    <p:sldId id="564" r:id="rId25"/>
    <p:sldId id="273" r:id="rId26"/>
    <p:sldId id="284" r:id="rId27"/>
    <p:sldId id="289" r:id="rId28"/>
    <p:sldId id="447" r:id="rId29"/>
    <p:sldId id="556" r:id="rId30"/>
    <p:sldId id="548" r:id="rId31"/>
    <p:sldId id="549" r:id="rId32"/>
    <p:sldId id="552" r:id="rId33"/>
    <p:sldId id="565" r:id="rId34"/>
    <p:sldId id="554" r:id="rId35"/>
    <p:sldId id="475" r:id="rId36"/>
    <p:sldId id="477" r:id="rId37"/>
    <p:sldId id="522" r:id="rId38"/>
    <p:sldId id="479" r:id="rId39"/>
    <p:sldId id="536" r:id="rId40"/>
    <p:sldId id="535" r:id="rId41"/>
    <p:sldId id="547" r:id="rId42"/>
    <p:sldId id="537" r:id="rId43"/>
    <p:sldId id="531" r:id="rId44"/>
    <p:sldId id="532" r:id="rId45"/>
    <p:sldId id="538" r:id="rId46"/>
    <p:sldId id="578" r:id="rId47"/>
    <p:sldId id="569" r:id="rId48"/>
    <p:sldId id="576" r:id="rId49"/>
    <p:sldId id="570" r:id="rId50"/>
    <p:sldId id="571" r:id="rId51"/>
    <p:sldId id="577" r:id="rId52"/>
    <p:sldId id="573" r:id="rId53"/>
    <p:sldId id="574" r:id="rId54"/>
    <p:sldId id="575" r:id="rId55"/>
    <p:sldId id="540" r:id="rId56"/>
    <p:sldId id="544" r:id="rId57"/>
    <p:sldId id="545" r:id="rId58"/>
    <p:sldId id="541" r:id="rId59"/>
    <p:sldId id="472" r:id="rId60"/>
    <p:sldId id="490" r:id="rId61"/>
    <p:sldId id="485" r:id="rId62"/>
    <p:sldId id="483" r:id="rId63"/>
    <p:sldId id="465" r:id="rId64"/>
    <p:sldId id="480" r:id="rId65"/>
    <p:sldId id="520" r:id="rId66"/>
    <p:sldId id="521" r:id="rId67"/>
    <p:sldId id="543" r:id="rId68"/>
    <p:sldId id="557" r:id="rId69"/>
    <p:sldId id="561" r:id="rId70"/>
    <p:sldId id="566" r:id="rId71"/>
    <p:sldId id="579" r:id="rId72"/>
    <p:sldId id="580" r:id="rId73"/>
    <p:sldId id="582" r:id="rId74"/>
    <p:sldId id="583" r:id="rId75"/>
    <p:sldId id="585" r:id="rId76"/>
    <p:sldId id="586" r:id="rId77"/>
    <p:sldId id="587" r:id="rId78"/>
  </p:sldIdLst>
  <p:sldSz cx="9144000" cy="6858000" type="screen4x3"/>
  <p:notesSz cx="67437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16" autoAdjust="0"/>
  </p:normalViewPr>
  <p:slideViewPr>
    <p:cSldViewPr>
      <p:cViewPr varScale="1">
        <p:scale>
          <a:sx n="65" d="100"/>
          <a:sy n="65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NULL"/><Relationship Id="rId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4" Type="http://schemas.openxmlformats.org/officeDocument/2006/relationships/image" Target="../media/image12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35.wmf"/><Relationship Id="rId1" Type="http://schemas.openxmlformats.org/officeDocument/2006/relationships/image" Target="../media/image121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12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wmf"/><Relationship Id="rId1" Type="http://schemas.openxmlformats.org/officeDocument/2006/relationships/image" Target="../media/image20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869" y="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17B2DB-EE87-4A7E-AC90-D4F420013E75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370" y="4681220"/>
            <a:ext cx="5394960" cy="443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869" y="936073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7563352-1DC1-45CA-9C09-FAC73EFC92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48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07B5B-B556-4D9E-AE24-5DCCDB12C2FD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1" name="Rectangle 7"/>
          <p:cNvSpPr txBox="1">
            <a:spLocks noGrp="1" noChangeArrowheads="1"/>
          </p:cNvSpPr>
          <p:nvPr/>
        </p:nvSpPr>
        <p:spPr bwMode="auto">
          <a:xfrm>
            <a:off x="3819121" y="9360392"/>
            <a:ext cx="2923005" cy="49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CBDD69CC-9396-41F6-A161-E430835D8BD8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150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987425"/>
            <a:ext cx="4502150" cy="3376613"/>
          </a:xfrm>
          <a:ln/>
        </p:spPr>
      </p:sp>
      <p:sp>
        <p:nvSpPr>
          <p:cNvPr id="150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407" y="4691227"/>
            <a:ext cx="4691611" cy="3750460"/>
          </a:xfrm>
          <a:noFill/>
          <a:ln/>
        </p:spPr>
        <p:txBody>
          <a:bodyPr wrap="none" lIns="91430" tIns="45715" rIns="91430" bIns="45715" anchor="ctr"/>
          <a:lstStyle/>
          <a:p>
            <a:pPr defTabSz="457200"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8050" y="739775"/>
            <a:ext cx="4927600" cy="3695700"/>
          </a:xfrm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Fix this up</a:t>
            </a: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Choose the n star stuff to include</a:t>
            </a: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F7BA3-A3D9-48C3-A900-2140B6757C25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F5BC0-0B01-4EA7-9C15-24813A16B4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794D9D-49E4-420C-BD8A-94DC17D6C5F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24251E-51AB-4039-AC7B-04C6E37BD27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8050" y="739775"/>
            <a:ext cx="4927600" cy="36957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A046-13C0-40BB-91F4-B7AF5FB65992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F5BC0-0B01-4EA7-9C15-24813A16B4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F5BC0-0B01-4EA7-9C15-24813A16B4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AF7FCC-4F17-47C2-8C36-E6B4322665BD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63352-1DC1-45CA-9C09-FAC73EFC92F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AA13F78-D4A8-417D-8C59-255BC85B71D3}" type="slidenum">
              <a:rPr lang="en-US" altLang="he-IL" smtClean="0"/>
              <a:pPr eaLnBrk="1" hangingPunct="1"/>
              <a:t>6</a:t>
            </a:fld>
            <a:endParaRPr lang="en-US" altLang="he-IL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19869" y="9360730"/>
            <a:ext cx="2922270" cy="4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4A189F-1326-4D40-99F7-55D49D8619E3}" type="slidenum">
              <a:rPr lang="en-US" altLang="he-IL" sz="1200"/>
              <a:pPr algn="r" eaLnBrk="1" hangingPunct="1"/>
              <a:t>6</a:t>
            </a:fld>
            <a:endParaRPr lang="en-US" altLang="he-IL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160" y="4681220"/>
            <a:ext cx="4945380" cy="44348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eaLnBrk="1" hangingPunct="1"/>
            <a:endParaRPr lang="he-IL" altLang="he-IL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8050" y="739775"/>
            <a:ext cx="4927600" cy="36957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A046-13C0-40BB-91F4-B7AF5FB65992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F5BC0-0B01-4EA7-9C15-24813A16B4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90EEF-2D3B-4598-AF6C-A759E8789B76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63352-1DC1-45CA-9C09-FAC73EFC92F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B414DD-9790-44B1-99FC-285F98A6FF4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8050" y="739775"/>
            <a:ext cx="4927600" cy="36957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81080-6384-4C2D-AAB8-2B437DCE5474}" type="slidenum">
              <a:rPr lang="en-US" smtClean="0">
                <a:latin typeface="Arial" pitchFamily="34" charset="0"/>
                <a:cs typeface="Arial" pitchFamily="34" charset="0"/>
              </a:rPr>
              <a:pPr/>
              <a:t>66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he-I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45AD8DF-0F7B-4F7A-8CBF-601CADFC3A75}" type="slidenum">
              <a:rPr lang="en-US" altLang="he-IL" smtClean="0"/>
              <a:pPr eaLnBrk="1" hangingPunct="1"/>
              <a:t>7</a:t>
            </a:fld>
            <a:endParaRPr lang="en-US" altLang="he-I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971FE-40E4-4386-95ED-DA7FCA621FD2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7713"/>
            <a:ext cx="4924425" cy="3694112"/>
          </a:xfrm>
          <a:solidFill>
            <a:srgbClr val="FFFFFF"/>
          </a:solidFill>
          <a:ln/>
        </p:spPr>
      </p:sp>
      <p:sp>
        <p:nvSpPr>
          <p:cNvPr id="161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4056" y="4680197"/>
            <a:ext cx="5397166" cy="4434367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0F5F1-94C5-4CB0-B50D-EA15D86F2AD1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34695A-5ACC-4F13-A548-47E8CC4D06D0}" type="slidenum">
              <a:rPr lang="en-US"/>
              <a:pPr/>
              <a:t>14</a:t>
            </a:fld>
            <a:endParaRPr lang="en-US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9638" y="7477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921" y="4680288"/>
            <a:ext cx="5395236" cy="443452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8050" y="747713"/>
            <a:ext cx="4927600" cy="3695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3099C-869B-4058-A94B-95DB3A2033DC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8050" y="739775"/>
            <a:ext cx="492760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4C42-5858-46F3-8723-CD3538DE036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6481-7FB7-4546-9A40-417C2AF49553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F3D4-26AC-4108-88BF-133A243AC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D7BD-701C-4DF1-AA77-4068926D845F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7C86A-27A9-496D-A3F7-6FAC18C33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EF33D-1C51-4CA0-AE37-AE124F93D66A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A2513-5451-4EB6-BF6B-73DBAAF7C3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CD0E8-30DA-46E9-A1EE-E00079566D9B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E1399-9EC8-4EFF-963F-8150B8A6A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A4E6F-0379-4110-9720-5BF5409E4723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5919B-A1EB-40EE-88D1-88EBFAC5C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11D2-97A5-4120-804E-93F7CB490C91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496A9-50C4-45C8-ACC8-1A32B736C7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3DACF-C40E-4540-A728-EC866C67C397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A6F2D-1D95-4ADC-B653-B8EF50D62F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1900-951F-4992-868C-89B6AEC9567D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4589-9563-4E3F-BF93-BE3225366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78EF-D920-4771-A55C-075CD9F441DE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03DD-1283-460D-911C-54800FAA0C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0615-21FD-4D86-9A7A-60899C59345F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5BA0-117D-4B8E-88B4-AC2ED2F7FC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7B8DC-E94F-4BA6-8836-F1A167AAEBAF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E4F34-93D5-4D96-9C80-93DF2D699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3CFA0A-1241-41E1-85E8-7FB80C0ABC3C}" type="datetimeFigureOut">
              <a:rPr lang="en-US"/>
              <a:pPr>
                <a:defRPr/>
              </a:pPr>
              <a:t>6/11/2015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5CBC3F-6F7B-463D-B47C-C41B00B4E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wmf"/><Relationship Id="rId7" Type="http://schemas.openxmlformats.org/officeDocument/2006/relationships/image" Target="../media/image1.wmf"/><Relationship Id="rId12" Type="http://schemas.openxmlformats.org/officeDocument/2006/relationships/image" Target="../media/image33.wmf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png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openxmlformats.org/officeDocument/2006/relationships/image" Target="../media/image32.wmf"/><Relationship Id="rId19" Type="http://schemas.openxmlformats.org/officeDocument/2006/relationships/image" Target="../media/image35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1.wmf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9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11" Type="http://schemas.openxmlformats.org/officeDocument/2006/relationships/image" Target="../media/image53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4.png"/><Relationship Id="rId9" Type="http://schemas.openxmlformats.org/officeDocument/2006/relationships/image" Target="../media/image5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arXiv:1503.06122" TargetMode="External"/><Relationship Id="rId3" Type="http://schemas.openxmlformats.org/officeDocument/2006/relationships/image" Target="../media/image1.wmf"/><Relationship Id="rId7" Type="http://schemas.openxmlformats.org/officeDocument/2006/relationships/hyperlink" Target="http://inspirehep.net/author/profile/Weber,%20Dennis?recid=1353698&amp;ln=en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nspirehep.net/author/profile/Horiuchi,%20Wataru?recid=1353698&amp;ln=en" TargetMode="External"/><Relationship Id="rId5" Type="http://schemas.openxmlformats.org/officeDocument/2006/relationships/hyperlink" Target="http://inspirehep.net/author/profile/Feldmeier,%20Hans?recid=1353698&amp;ln=en" TargetMode="External"/><Relationship Id="rId4" Type="http://schemas.openxmlformats.org/officeDocument/2006/relationships/hyperlink" Target="http://inspirehep.net/author/profile/Neff,%20Thomas?recid=1353698&amp;ln=en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3.emf"/><Relationship Id="rId9" Type="http://schemas.openxmlformats.org/officeDocument/2006/relationships/image" Target="../media/image7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6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wmf"/><Relationship Id="rId5" Type="http://schemas.openxmlformats.org/officeDocument/2006/relationships/image" Target="../media/image57.wmf"/><Relationship Id="rId4" Type="http://schemas.openxmlformats.org/officeDocument/2006/relationships/image" Target="../media/image7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wmf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8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2.e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84.emf"/><Relationship Id="rId5" Type="http://schemas.openxmlformats.org/officeDocument/2006/relationships/image" Target="../media/image81.wmf"/><Relationship Id="rId15" Type="http://schemas.openxmlformats.org/officeDocument/2006/relationships/oleObject" Target="../embeddings/oleObject26.bin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3.emf"/><Relationship Id="rId1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91.png"/><Relationship Id="rId10" Type="http://schemas.openxmlformats.org/officeDocument/2006/relationships/image" Target="../media/image89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://differencegames.co/" TargetMode="External"/><Relationship Id="rId7" Type="http://schemas.openxmlformats.org/officeDocument/2006/relationships/image" Target="../media/image102.png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1.png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100.png"/><Relationship Id="rId10" Type="http://schemas.openxmlformats.org/officeDocument/2006/relationships/image" Target="../media/image97.wmf"/><Relationship Id="rId4" Type="http://schemas.openxmlformats.org/officeDocument/2006/relationships/image" Target="../media/image99.png"/><Relationship Id="rId9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05.pn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image" Target="../media/image124.png"/><Relationship Id="rId3" Type="http://schemas.openxmlformats.org/officeDocument/2006/relationships/image" Target="../media/image1.wmf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1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9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21.wmf"/><Relationship Id="rId4" Type="http://schemas.openxmlformats.org/officeDocument/2006/relationships/image" Target="../media/image123.png"/><Relationship Id="rId9" Type="http://schemas.openxmlformats.org/officeDocument/2006/relationships/oleObject" Target="../embeddings/oleObject3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2.png"/><Relationship Id="rId5" Type="http://schemas.openxmlformats.org/officeDocument/2006/relationships/image" Target="../media/image12.jpeg"/><Relationship Id="rId10" Type="http://schemas.openxmlformats.org/officeDocument/2006/relationships/image" Target="../media/image130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9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136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23.png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8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1.wmf"/><Relationship Id="rId11" Type="http://schemas.openxmlformats.org/officeDocument/2006/relationships/image" Target="../media/image119.wmf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137.wmf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.wmf"/><Relationship Id="rId9" Type="http://schemas.openxmlformats.org/officeDocument/2006/relationships/image" Target="../media/image135.wmf"/><Relationship Id="rId14" Type="http://schemas.openxmlformats.org/officeDocument/2006/relationships/oleObject" Target="../embeddings/oleObject4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wmf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.wmf"/><Relationship Id="rId4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30.pn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2.png"/><Relationship Id="rId5" Type="http://schemas.openxmlformats.org/officeDocument/2006/relationships/image" Target="../media/image144.png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image" Target="../media/image149.wmf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wmf"/><Relationship Id="rId5" Type="http://schemas.openxmlformats.org/officeDocument/2006/relationships/image" Target="../media/image151.wmf"/><Relationship Id="rId10" Type="http://schemas.openxmlformats.org/officeDocument/2006/relationships/image" Target="../media/image148.wmf"/><Relationship Id="rId4" Type="http://schemas.openxmlformats.org/officeDocument/2006/relationships/image" Target="../media/image150.wmf"/><Relationship Id="rId9" Type="http://schemas.openxmlformats.org/officeDocument/2006/relationships/oleObject" Target="../embeddings/oleObject4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154.png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1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52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5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inst/www?icncp=Old+Dominion+U." TargetMode="External"/><Relationship Id="rId3" Type="http://schemas.openxmlformats.org/officeDocument/2006/relationships/image" Target="../media/image155.png"/><Relationship Id="rId7" Type="http://schemas.openxmlformats.org/officeDocument/2006/relationships/hyperlink" Target="http://www.slac.stanford.edu/spires/find/wwwhepau/wwwscan?rawcmd=fin+%22Weinstein,%20L.B.%2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lac.stanford.edu/spires/find/inst/www?icncp=Tel+Aviv+U." TargetMode="External"/><Relationship Id="rId5" Type="http://schemas.openxmlformats.org/officeDocument/2006/relationships/hyperlink" Target="http://www.slac.stanford.edu/spires/find/wwwhepau/wwwscan?rawcmd=fin+%22Piasetzky,%20E.%22" TargetMode="External"/><Relationship Id="rId10" Type="http://schemas.openxmlformats.org/officeDocument/2006/relationships/image" Target="../media/image157.png"/><Relationship Id="rId4" Type="http://schemas.openxmlformats.org/officeDocument/2006/relationships/hyperlink" Target="http://www.slac.stanford.edu/spires/find/wwwhepau/wwwscan?rawcmd=fin+%22Hen,%20O.%22" TargetMode="External"/><Relationship Id="rId9" Type="http://schemas.openxmlformats.org/officeDocument/2006/relationships/image" Target="../media/image1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image" Target="../media/image158.png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159.png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oleObject" Target="../embeddings/oleObject61.bin"/><Relationship Id="rId7" Type="http://schemas.openxmlformats.org/officeDocument/2006/relationships/image" Target="../media/image128.png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5.jpeg"/><Relationship Id="rId11" Type="http://schemas.openxmlformats.org/officeDocument/2006/relationships/image" Target="../media/image78.wmf"/><Relationship Id="rId5" Type="http://schemas.openxmlformats.org/officeDocument/2006/relationships/image" Target="../media/image124.png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121.wmf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154.png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152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69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64.jpeg"/><Relationship Id="rId7" Type="http://schemas.openxmlformats.org/officeDocument/2006/relationships/image" Target="../media/image167.jpeg"/><Relationship Id="rId2" Type="http://schemas.openxmlformats.org/officeDocument/2006/relationships/hyperlink" Target="http://www.google.co.il/url?sa=i&amp;rct=j&amp;q=&amp;esrc=s&amp;source=images&amp;cd=&amp;cad=rja&amp;uact=8&amp;ved=0CAcQjRw&amp;url=http://www.1zoom.net/Cities/wallpaper/337488/z2234.2/&amp;ei=azVxVbyrH4SPU8a2gdgD&amp;psig=AFQjCNHVAonG9s-4d6RwLctEH2xXQQ0hIQ&amp;ust=143356900238183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hyperlink" Target="http://www.google.co.il/url?sa=i&amp;rct=j&amp;q=&amp;esrc=s&amp;source=images&amp;cd=&amp;cad=rja&amp;uact=8&amp;ved=0CAcQjRw&amp;url=http://en.wikipedia.org/wiki/Trento&amp;ei=mjVxVduzPIvpUtLAAQ&amp;psig=AFQjCNHVAonG9s-4d6RwLctEH2xXQQ0hIQ&amp;ust=1433569002381838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05.pn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69.png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159.png"/><Relationship Id="rId4" Type="http://schemas.openxmlformats.org/officeDocument/2006/relationships/image" Target="../media/image121.wmf"/><Relationship Id="rId9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.wmf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.wmf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inst/www?icncp=Old+Dominion+U." TargetMode="External"/><Relationship Id="rId3" Type="http://schemas.openxmlformats.org/officeDocument/2006/relationships/image" Target="../media/image155.png"/><Relationship Id="rId7" Type="http://schemas.openxmlformats.org/officeDocument/2006/relationships/hyperlink" Target="http://www.slac.stanford.edu/spires/find/wwwhepau/wwwscan?rawcmd=fin+%22Weinstein,%20L.B.%22" TargetMode="External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lac.stanford.edu/spires/find/inst/www?icncp=Tel+Aviv+U." TargetMode="External"/><Relationship Id="rId11" Type="http://schemas.openxmlformats.org/officeDocument/2006/relationships/image" Target="../media/image156.png"/><Relationship Id="rId5" Type="http://schemas.openxmlformats.org/officeDocument/2006/relationships/hyperlink" Target="http://www.slac.stanford.edu/spires/find/wwwhepau/wwwscan?rawcmd=fin+%22Piasetzky,%20E.%22" TargetMode="External"/><Relationship Id="rId10" Type="http://schemas.openxmlformats.org/officeDocument/2006/relationships/image" Target="../media/image177.png"/><Relationship Id="rId4" Type="http://schemas.openxmlformats.org/officeDocument/2006/relationships/hyperlink" Target="http://www.slac.stanford.edu/spires/find/wwwhepau/wwwscan?rawcmd=fin+%22Hen,%20O.%22" TargetMode="External"/><Relationship Id="rId9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.wmf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find/nucl-th/1/au:+Hen_O/0/1/0/all/0/1" TargetMode="External"/><Relationship Id="rId3" Type="http://schemas.openxmlformats.org/officeDocument/2006/relationships/image" Target="../media/image184.wmf"/><Relationship Id="rId7" Type="http://schemas.openxmlformats.org/officeDocument/2006/relationships/image" Target="../media/image187.png"/><Relationship Id="rId12" Type="http://schemas.openxmlformats.org/officeDocument/2006/relationships/hyperlink" Target="http://arxiv.org/find/nucl-th/1/au:+Weinstein_L/0/1/0/all/0/1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hyperlink" Target="http://arxiv.org/find/nucl-th/1/au:+Piasetzky_E/0/1/0/all/0/1" TargetMode="External"/><Relationship Id="rId5" Type="http://schemas.openxmlformats.org/officeDocument/2006/relationships/image" Target="../media/image175.png"/><Relationship Id="rId10" Type="http://schemas.openxmlformats.org/officeDocument/2006/relationships/hyperlink" Target="http://arxiv.org/find/nucl-th/1/au:+Miller_G/0/1/0/all/0/1" TargetMode="External"/><Relationship Id="rId4" Type="http://schemas.openxmlformats.org/officeDocument/2006/relationships/image" Target="../media/image185.png"/><Relationship Id="rId9" Type="http://schemas.openxmlformats.org/officeDocument/2006/relationships/hyperlink" Target="http://arxiv.org/find/nucl-th/1/au:+Higinbotham_D/0/1/0/all/0/1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find/nucl-th/1/au:+Weinstein_L/0/1/0/all/0/1" TargetMode="External"/><Relationship Id="rId3" Type="http://schemas.openxmlformats.org/officeDocument/2006/relationships/image" Target="../media/image189.png"/><Relationship Id="rId7" Type="http://schemas.openxmlformats.org/officeDocument/2006/relationships/hyperlink" Target="http://arxiv.org/find/nucl-th/1/au:+Piasetzky_E/0/1/0/all/0/1" TargetMode="Externa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find/nucl-th/1/au:+Miller_G/0/1/0/all/0/1" TargetMode="External"/><Relationship Id="rId5" Type="http://schemas.openxmlformats.org/officeDocument/2006/relationships/hyperlink" Target="http://arxiv.org/find/nucl-th/1/au:+Higinbotham_D/0/1/0/all/0/1" TargetMode="External"/><Relationship Id="rId4" Type="http://schemas.openxmlformats.org/officeDocument/2006/relationships/hyperlink" Target="http://arxiv.org/find/nucl-th/1/au:+Hen_O/0/1/0/all/0/1" TargetMode="External"/><Relationship Id="rId9" Type="http://schemas.openxmlformats.org/officeDocument/2006/relationships/image" Target="../media/image1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hyperlink" Target="http://arxiv.org/find/nucl-th/1/au:+Hen_O/0/1/0/all/0/1" TargetMode="External"/><Relationship Id="rId18" Type="http://schemas.openxmlformats.org/officeDocument/2006/relationships/image" Target="../media/image1.wmf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hyperlink" Target="http://arxiv.org/find/nucl-th/1/au:+Weinstein_L/0/1/0/all/0/1" TargetMode="External"/><Relationship Id="rId2" Type="http://schemas.openxmlformats.org/officeDocument/2006/relationships/image" Target="../media/image193.png"/><Relationship Id="rId16" Type="http://schemas.openxmlformats.org/officeDocument/2006/relationships/hyperlink" Target="http://arxiv.org/find/nucl-th/1/au:+Piasetzky_E/0/1/0/all/0/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hyperlink" Target="http://arxiv.org/find/nucl-th/1/au:+Miller_G/0/1/0/all/0/1" TargetMode="External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hyperlink" Target="http://arxiv.org/find/nucl-th/1/au:+Higinbotham_D/0/1/0/all/0/1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22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image" Target="../media/image158.png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7.bin"/><Relationship Id="rId11" Type="http://schemas.openxmlformats.org/officeDocument/2006/relationships/image" Target="../media/image1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80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image" Target="../media/image205.png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6.wmf"/><Relationship Id="rId12" Type="http://schemas.openxmlformats.org/officeDocument/2006/relationships/image" Target="../media/image2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210.png"/><Relationship Id="rId5" Type="http://schemas.openxmlformats.org/officeDocument/2006/relationships/image" Target="../media/image6.wmf"/><Relationship Id="rId10" Type="http://schemas.openxmlformats.org/officeDocument/2006/relationships/image" Target="../media/image209.png"/><Relationship Id="rId4" Type="http://schemas.openxmlformats.org/officeDocument/2006/relationships/image" Target="../media/image208.wmf"/><Relationship Id="rId9" Type="http://schemas.openxmlformats.org/officeDocument/2006/relationships/image" Target="../media/image207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14340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50642" y="5667594"/>
            <a:ext cx="219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Eli   Piasetzky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114300" y="6161649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Tel  Aviv  University, Israel </a:t>
            </a:r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43200"/>
            <a:ext cx="336096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4880" y="2776537"/>
            <a:ext cx="31730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99786" y="1299718"/>
            <a:ext cx="952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</a:rPr>
              <a:t>The EMC effect and Short Range Correlation in nuclei</a:t>
            </a:r>
            <a:endParaRPr lang="en-US" sz="26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226999" cy="12997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80962"/>
            <a:ext cx="27241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7600" y="493712"/>
            <a:ext cx="348428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June 2015 Trento, Italy</a:t>
            </a:r>
            <a:endParaRPr lang="he-IL" sz="2400" b="1" dirty="0"/>
          </a:p>
        </p:txBody>
      </p:sp>
      <p:pic>
        <p:nvPicPr>
          <p:cNvPr id="11376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78" y="80962"/>
            <a:ext cx="492400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3081" y="143668"/>
            <a:ext cx="1338262" cy="696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pic>
        <p:nvPicPr>
          <p:cNvPr id="6153" name="Picture 2" descr="F:\All_Rot_C_R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3352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3"/>
          <p:cNvSpPr txBox="1">
            <a:spLocks noChangeArrowheads="1"/>
          </p:cNvSpPr>
          <p:nvPr/>
        </p:nvSpPr>
        <p:spPr bwMode="auto">
          <a:xfrm>
            <a:off x="-28575" y="3494088"/>
            <a:ext cx="803275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3220" rIns="81639" bIns="40820"/>
          <a:lstStyle/>
          <a:p>
            <a:pPr>
              <a:tabLst>
                <a:tab pos="655638" algn="l"/>
              </a:tabLst>
            </a:pPr>
            <a:r>
              <a:rPr lang="en-US" sz="2500" b="1">
                <a:solidFill>
                  <a:srgbClr val="FF0000"/>
                </a:solidFill>
              </a:rPr>
              <a:t>P</a:t>
            </a:r>
            <a:r>
              <a:rPr lang="en-US" sz="2500" b="1" baseline="-33000">
                <a:solidFill>
                  <a:srgbClr val="FF0000"/>
                </a:solidFill>
              </a:rPr>
              <a:t>miss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27363" y="2409825"/>
            <a:ext cx="358775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q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603250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defRPr/>
            </a:pPr>
            <a:r>
              <a:rPr lang="en-US" sz="2500" b="1" baseline="33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12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C(</a:t>
            </a:r>
            <a:r>
              <a:rPr lang="en-US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e.e’pp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)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14600" y="990600"/>
            <a:ext cx="8763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tabLst>
                <a:tab pos="656650" algn="l"/>
              </a:tabLst>
              <a:defRPr/>
            </a:pPr>
            <a:r>
              <a:rPr lang="en-US" sz="25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P</a:t>
            </a:r>
            <a:r>
              <a:rPr lang="en-US" sz="2500" b="1" baseline="-33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recoil</a:t>
            </a:r>
            <a:endParaRPr lang="en-US" sz="2500" b="1" baseline="-33000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WenQuanYi Micro Hei" charset="0"/>
              <a:cs typeface="WenQuanYi Micro Hei" charset="0"/>
            </a:endParaRPr>
          </a:p>
        </p:txBody>
      </p:sp>
      <p:pic>
        <p:nvPicPr>
          <p:cNvPr id="6158" name="Picture 7"/>
          <p:cNvPicPr>
            <a:picLocks noChangeAspect="1" noChangeArrowheads="1"/>
          </p:cNvPicPr>
          <p:nvPr/>
        </p:nvPicPr>
        <p:blipFill>
          <a:blip r:embed="rId5" cstate="print"/>
          <a:srcRect l="9044" r="3513" b="9840"/>
          <a:stretch>
            <a:fillRect/>
          </a:stretch>
        </p:blipFill>
        <p:spPr bwMode="auto">
          <a:xfrm>
            <a:off x="5607050" y="1093788"/>
            <a:ext cx="3536950" cy="3424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235950" y="1182688"/>
            <a:ext cx="87630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tabLst>
                <a:tab pos="656650" algn="l"/>
              </a:tabLst>
              <a:defRPr/>
            </a:pPr>
            <a:r>
              <a:rPr lang="en-US" sz="25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P</a:t>
            </a:r>
            <a:r>
              <a:rPr lang="en-US" sz="2500" b="1" baseline="-33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recoil</a:t>
            </a:r>
            <a:endParaRPr lang="en-US" sz="2500" b="1" baseline="-33000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8826500" y="2540000"/>
            <a:ext cx="36036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q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608638" y="1077913"/>
            <a:ext cx="1935162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tabLst>
                <a:tab pos="656650" algn="l"/>
              </a:tabLst>
              <a:defRPr/>
            </a:pPr>
            <a:r>
              <a:rPr lang="en-US" sz="2500" b="1" baseline="33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56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Fe(</a:t>
            </a:r>
            <a:r>
              <a:rPr lang="en-US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e,e’pp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)</a:t>
            </a:r>
          </a:p>
        </p:txBody>
      </p:sp>
      <p:pic>
        <p:nvPicPr>
          <p:cNvPr id="6162" name="Picture 11"/>
          <p:cNvPicPr>
            <a:picLocks noChangeAspect="1" noChangeArrowheads="1"/>
          </p:cNvPicPr>
          <p:nvPr/>
        </p:nvPicPr>
        <p:blipFill>
          <a:blip r:embed="rId6" cstate="print"/>
          <a:srcRect l="10802" r="4771" b="10789"/>
          <a:stretch>
            <a:fillRect/>
          </a:stretch>
        </p:blipFill>
        <p:spPr bwMode="auto">
          <a:xfrm>
            <a:off x="2689225" y="3863975"/>
            <a:ext cx="3360738" cy="3155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761038" y="5172075"/>
            <a:ext cx="360362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q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2678113" y="3841750"/>
            <a:ext cx="885825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/>
          <a:lstStyle/>
          <a:p>
            <a:pPr>
              <a:tabLst>
                <a:tab pos="656650" algn="l"/>
              </a:tabLst>
              <a:defRPr/>
            </a:pPr>
            <a:r>
              <a:rPr lang="en-US" sz="2500" b="1" baseline="33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208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Pb(</a:t>
            </a:r>
            <a:r>
              <a:rPr lang="en-US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e,e’pp</a:t>
            </a: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WenQuanYi Micro Hei" charset="0"/>
                <a:cs typeface="WenQuanYi Micro Hei" charset="0"/>
              </a:rPr>
              <a:t>)</a:t>
            </a:r>
          </a:p>
        </p:txBody>
      </p:sp>
      <p:sp>
        <p:nvSpPr>
          <p:cNvPr id="6165" name="Text Box 15"/>
          <p:cNvSpPr txBox="1">
            <a:spLocks noChangeArrowheads="1"/>
          </p:cNvSpPr>
          <p:nvPr/>
        </p:nvSpPr>
        <p:spPr bwMode="auto">
          <a:xfrm>
            <a:off x="2689225" y="6137275"/>
            <a:ext cx="8048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3220" rIns="81639" bIns="40820"/>
          <a:lstStyle/>
          <a:p>
            <a:pPr>
              <a:tabLst>
                <a:tab pos="655638" algn="l"/>
              </a:tabLst>
            </a:pPr>
            <a:r>
              <a:rPr lang="en-US" sz="2500" b="1">
                <a:solidFill>
                  <a:srgbClr val="FF0000"/>
                </a:solidFill>
              </a:rPr>
              <a:t>P</a:t>
            </a:r>
            <a:r>
              <a:rPr lang="en-US" sz="2500" b="1" baseline="-33000">
                <a:solidFill>
                  <a:srgbClr val="FF0000"/>
                </a:solidFill>
              </a:rPr>
              <a:t>miss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6230938" y="5848350"/>
            <a:ext cx="180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r>
              <a:rPr lang="en-US"/>
              <a:t>Ein =5.014 GeV</a:t>
            </a:r>
          </a:p>
          <a:p>
            <a:r>
              <a:rPr lang="en-US"/>
              <a:t>                </a:t>
            </a:r>
          </a:p>
        </p:txBody>
      </p:sp>
      <p:sp>
        <p:nvSpPr>
          <p:cNvPr id="6167" name="Text Box 21"/>
          <p:cNvSpPr txBox="1">
            <a:spLocks noChangeArrowheads="1"/>
          </p:cNvSpPr>
          <p:nvPr/>
        </p:nvSpPr>
        <p:spPr bwMode="auto">
          <a:xfrm>
            <a:off x="6230938" y="6262688"/>
            <a:ext cx="1468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/>
              <a:t>Q</a:t>
            </a:r>
            <a:r>
              <a:rPr lang="en-US" baseline="30000"/>
              <a:t>2</a:t>
            </a:r>
            <a:r>
              <a:rPr lang="en-US"/>
              <a:t>&gt;1.5GeV/c</a:t>
            </a:r>
            <a:r>
              <a:rPr lang="en-US" baseline="30000"/>
              <a:t>2</a:t>
            </a:r>
          </a:p>
        </p:txBody>
      </p:sp>
      <p:sp>
        <p:nvSpPr>
          <p:cNvPr id="6168" name="Text Box 23"/>
          <p:cNvSpPr txBox="1">
            <a:spLocks noChangeArrowheads="1"/>
          </p:cNvSpPr>
          <p:nvPr/>
        </p:nvSpPr>
        <p:spPr bwMode="auto">
          <a:xfrm>
            <a:off x="8001000" y="6248400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/>
              <a:t>X&gt;1.2</a:t>
            </a:r>
          </a:p>
        </p:txBody>
      </p:sp>
      <p:sp>
        <p:nvSpPr>
          <p:cNvPr id="6169" name="Rectangle 20"/>
          <p:cNvSpPr>
            <a:spLocks noChangeArrowheads="1"/>
          </p:cNvSpPr>
          <p:nvPr/>
        </p:nvSpPr>
        <p:spPr bwMode="auto">
          <a:xfrm>
            <a:off x="147638" y="0"/>
            <a:ext cx="655161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JLab / CLAS,   Data Mining,  EG2 data set </a:t>
            </a:r>
            <a:endParaRPr lang="en-US" sz="2500" dirty="0">
              <a:solidFill>
                <a:schemeClr val="accent2"/>
              </a:solidFill>
            </a:endParaRPr>
          </a:p>
        </p:txBody>
      </p:sp>
      <p:pic>
        <p:nvPicPr>
          <p:cNvPr id="61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400800" y="4953000"/>
            <a:ext cx="1973263" cy="463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10" dirty="0">
                <a:latin typeface="Arial" charset="0"/>
                <a:cs typeface="Arial" charset="0"/>
              </a:rPr>
              <a:t>pp-SRC events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04800" y="5105400"/>
            <a:ext cx="1524000" cy="1444625"/>
            <a:chOff x="3657600" y="3962400"/>
            <a:chExt cx="2133600" cy="2130425"/>
          </a:xfrm>
        </p:grpSpPr>
        <p:pic>
          <p:nvPicPr>
            <p:cNvPr id="6181" name="Picture 6" descr="Pb-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57600" y="3962400"/>
              <a:ext cx="2133600" cy="213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5257800" y="5105400"/>
              <a:ext cx="381000" cy="293688"/>
              <a:chOff x="2744" y="1253"/>
              <a:chExt cx="1043" cy="1043"/>
            </a:xfrm>
          </p:grpSpPr>
          <p:sp>
            <p:nvSpPr>
              <p:cNvPr id="6185" name="Rectangle 28"/>
              <p:cNvSpPr>
                <a:spLocks noChangeArrowheads="1"/>
              </p:cNvSpPr>
              <p:nvPr/>
            </p:nvSpPr>
            <p:spPr bwMode="auto">
              <a:xfrm>
                <a:off x="2744" y="1253"/>
                <a:ext cx="1043" cy="1043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6148" name="Object 29"/>
              <p:cNvGraphicFramePr>
                <a:graphicFrameLocks noChangeAspect="1"/>
              </p:cNvGraphicFramePr>
              <p:nvPr/>
            </p:nvGraphicFramePr>
            <p:xfrm>
              <a:off x="3016" y="1389"/>
              <a:ext cx="554" cy="8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974" name="משוואה" r:id="rId9" imgW="126720" imgH="190440" progId="Equation.3">
                      <p:embed/>
                    </p:oleObj>
                  </mc:Choice>
                  <mc:Fallback>
                    <p:oleObj name="משוואה" r:id="rId9" imgW="12672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6" y="1389"/>
                            <a:ext cx="554" cy="83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146" name="Object 40"/>
            <p:cNvGraphicFramePr>
              <a:graphicFrameLocks noChangeAspect="1"/>
            </p:cNvGraphicFramePr>
            <p:nvPr/>
          </p:nvGraphicFramePr>
          <p:xfrm>
            <a:off x="4191000" y="5410200"/>
            <a:ext cx="9144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9975" name="משוואה" r:id="rId11" imgW="393480" imgH="228600" progId="Equation.3">
                    <p:embed/>
                  </p:oleObj>
                </mc:Choice>
                <mc:Fallback>
                  <p:oleObj name="משוואה" r:id="rId11" imgW="393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5410200"/>
                          <a:ext cx="914400" cy="352425"/>
                        </a:xfrm>
                        <a:prstGeom prst="rect">
                          <a:avLst/>
                        </a:prstGeom>
                        <a:solidFill>
                          <a:srgbClr val="99FF33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4038600" y="4343400"/>
              <a:ext cx="600075" cy="301625"/>
              <a:chOff x="2629" y="1253"/>
              <a:chExt cx="1327" cy="1050"/>
            </a:xfrm>
          </p:grpSpPr>
          <p:sp>
            <p:nvSpPr>
              <p:cNvPr id="6184" name="Rectangle 57"/>
              <p:cNvSpPr>
                <a:spLocks noChangeArrowheads="1"/>
              </p:cNvSpPr>
              <p:nvPr/>
            </p:nvSpPr>
            <p:spPr bwMode="auto">
              <a:xfrm>
                <a:off x="2744" y="1253"/>
                <a:ext cx="1043" cy="1043"/>
              </a:xfrm>
              <a:prstGeom prst="rect">
                <a:avLst/>
              </a:prstGeom>
              <a:solidFill>
                <a:srgbClr val="FF5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6147" name="Object 58"/>
              <p:cNvGraphicFramePr>
                <a:graphicFrameLocks noChangeAspect="1"/>
              </p:cNvGraphicFramePr>
              <p:nvPr/>
            </p:nvGraphicFramePr>
            <p:xfrm>
              <a:off x="2629" y="1302"/>
              <a:ext cx="1327" cy="1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976" name="משוואה" r:id="rId13" imgW="304560" imgH="228600" progId="Equation.3">
                      <p:embed/>
                    </p:oleObj>
                  </mc:Choice>
                  <mc:Fallback>
                    <p:oleObj name="משוואה" r:id="rId13" imgW="3045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29" y="1302"/>
                            <a:ext cx="1327" cy="1001"/>
                          </a:xfrm>
                          <a:prstGeom prst="rect">
                            <a:avLst/>
                          </a:prstGeom>
                          <a:solidFill>
                            <a:srgbClr val="FF505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-167910" y="3418035"/>
            <a:ext cx="9448800" cy="3276600"/>
            <a:chOff x="-304800" y="3581400"/>
            <a:chExt cx="9448800" cy="3276600"/>
          </a:xfrm>
        </p:grpSpPr>
        <p:sp>
          <p:nvSpPr>
            <p:cNvPr id="6176" name="Rectangle 46"/>
            <p:cNvSpPr>
              <a:spLocks noChangeArrowheads="1"/>
            </p:cNvSpPr>
            <p:nvPr/>
          </p:nvSpPr>
          <p:spPr bwMode="auto">
            <a:xfrm>
              <a:off x="-304800" y="3581400"/>
              <a:ext cx="9448800" cy="3276600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177" name="Picture 47" descr="sor1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43656" y="3642297"/>
              <a:ext cx="6324599" cy="3154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Picture 42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2362200" cy="1676400"/>
          </a:xfrm>
          <a:prstGeom prst="rect">
            <a:avLst/>
          </a:prstGeom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191000" y="5410200"/>
            <a:ext cx="762000" cy="990600"/>
            <a:chOff x="2736" y="2434"/>
            <a:chExt cx="554" cy="694"/>
          </a:xfrm>
        </p:grpSpPr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2930" y="2679"/>
              <a:ext cx="108" cy="10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2866" y="2781"/>
              <a:ext cx="107" cy="102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38" name="AutoShape 9"/>
            <p:cNvSpPr>
              <a:spLocks noChangeArrowheads="1"/>
            </p:cNvSpPr>
            <p:nvPr/>
          </p:nvSpPr>
          <p:spPr bwMode="auto">
            <a:xfrm rot="7808498">
              <a:off x="2636" y="2942"/>
              <a:ext cx="286" cy="86"/>
            </a:xfrm>
            <a:prstGeom prst="rightArrow">
              <a:avLst>
                <a:gd name="adj1" fmla="val 50000"/>
                <a:gd name="adj2" fmla="val 83140"/>
              </a:avLst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 rot="-3215678">
              <a:off x="2982" y="2533"/>
              <a:ext cx="285" cy="87"/>
            </a:xfrm>
            <a:prstGeom prst="rightArrow">
              <a:avLst>
                <a:gd name="adj1" fmla="val 50000"/>
                <a:gd name="adj2" fmla="val 81897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40" name="Arc 11"/>
            <p:cNvSpPr>
              <a:spLocks/>
            </p:cNvSpPr>
            <p:nvPr/>
          </p:nvSpPr>
          <p:spPr bwMode="auto">
            <a:xfrm rot="5005084">
              <a:off x="2798" y="2639"/>
              <a:ext cx="309" cy="348"/>
            </a:xfrm>
            <a:custGeom>
              <a:avLst/>
              <a:gdLst>
                <a:gd name="T0" fmla="*/ 0 w 24946"/>
                <a:gd name="T1" fmla="*/ 0 h 32165"/>
                <a:gd name="T2" fmla="*/ 0 w 24946"/>
                <a:gd name="T3" fmla="*/ 0 h 32165"/>
                <a:gd name="T4" fmla="*/ 0 w 24946"/>
                <a:gd name="T5" fmla="*/ 0 h 32165"/>
                <a:gd name="T6" fmla="*/ 0 60000 65536"/>
                <a:gd name="T7" fmla="*/ 0 60000 65536"/>
                <a:gd name="T8" fmla="*/ 0 60000 65536"/>
                <a:gd name="T9" fmla="*/ 0 w 24946"/>
                <a:gd name="T10" fmla="*/ 0 h 32165"/>
                <a:gd name="T11" fmla="*/ 24946 w 24946"/>
                <a:gd name="T12" fmla="*/ 32165 h 321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46" h="32165" fill="none" extrusionOk="0">
                  <a:moveTo>
                    <a:pt x="-1" y="260"/>
                  </a:moveTo>
                  <a:cubicBezTo>
                    <a:pt x="1106" y="87"/>
                    <a:pt x="2225" y="-1"/>
                    <a:pt x="3346" y="0"/>
                  </a:cubicBezTo>
                  <a:cubicBezTo>
                    <a:pt x="15275" y="0"/>
                    <a:pt x="24946" y="9670"/>
                    <a:pt x="24946" y="21600"/>
                  </a:cubicBezTo>
                  <a:cubicBezTo>
                    <a:pt x="24946" y="25299"/>
                    <a:pt x="23995" y="28937"/>
                    <a:pt x="22185" y="32164"/>
                  </a:cubicBezTo>
                </a:path>
                <a:path w="24946" h="32165" stroke="0" extrusionOk="0">
                  <a:moveTo>
                    <a:pt x="-1" y="260"/>
                  </a:moveTo>
                  <a:cubicBezTo>
                    <a:pt x="1106" y="87"/>
                    <a:pt x="2225" y="-1"/>
                    <a:pt x="3346" y="0"/>
                  </a:cubicBezTo>
                  <a:cubicBezTo>
                    <a:pt x="15275" y="0"/>
                    <a:pt x="24946" y="9670"/>
                    <a:pt x="24946" y="21600"/>
                  </a:cubicBezTo>
                  <a:cubicBezTo>
                    <a:pt x="24946" y="25299"/>
                    <a:pt x="23995" y="28937"/>
                    <a:pt x="22185" y="32164"/>
                  </a:cubicBezTo>
                  <a:lnTo>
                    <a:pt x="3346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3089" y="2754"/>
              <a:ext cx="201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1"/>
              <a:r>
                <a:rPr lang="el-GR" sz="4800">
                  <a:latin typeface="Times New Roman" pitchFamily="18" charset="0"/>
                  <a:cs typeface="Times New Roman" pitchFamily="18" charset="0"/>
                </a:rPr>
                <a:t>γ</a:t>
              </a:r>
              <a:endParaRPr lang="en-US" sz="4800" baseline="-25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49963" y="3276600"/>
            <a:ext cx="4114800" cy="3561875"/>
            <a:chOff x="3555546" y="248125"/>
            <a:chExt cx="4114800" cy="3561875"/>
          </a:xfrm>
        </p:grpSpPr>
        <p:sp>
          <p:nvSpPr>
            <p:cNvPr id="70" name="Rectangle 69"/>
            <p:cNvSpPr/>
            <p:nvPr/>
          </p:nvSpPr>
          <p:spPr>
            <a:xfrm>
              <a:off x="3555546" y="450457"/>
              <a:ext cx="4114800" cy="335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580363" y="248125"/>
              <a:ext cx="3823070" cy="3561875"/>
              <a:chOff x="3580363" y="248125"/>
              <a:chExt cx="3823070" cy="356187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646811" y="248125"/>
                <a:ext cx="3756622" cy="2707037"/>
                <a:chOff x="458759" y="919388"/>
                <a:chExt cx="3756622" cy="2707037"/>
              </a:xfrm>
            </p:grpSpPr>
            <p:pic>
              <p:nvPicPr>
                <p:cNvPr id="76" name="Picture 2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759" y="919388"/>
                  <a:ext cx="3657600" cy="2707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7" name="Group 76"/>
                <p:cNvGrpSpPr/>
                <p:nvPr/>
              </p:nvGrpSpPr>
              <p:grpSpPr>
                <a:xfrm>
                  <a:off x="3505200" y="2309619"/>
                  <a:ext cx="710181" cy="727071"/>
                  <a:chOff x="701280" y="4327655"/>
                  <a:chExt cx="1797120" cy="1935567"/>
                </a:xfrm>
              </p:grpSpPr>
              <p:sp>
                <p:nvSpPr>
                  <p:cNvPr id="78" name="Oval 77"/>
                  <p:cNvSpPr/>
                  <p:nvPr/>
                </p:nvSpPr>
                <p:spPr>
                  <a:xfrm>
                    <a:off x="701280" y="4535039"/>
                    <a:ext cx="1797120" cy="1728183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2014560" y="5088054"/>
                    <a:ext cx="276480" cy="27650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1599840" y="5641072"/>
                    <a:ext cx="276480" cy="27650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1254240" y="5018926"/>
                    <a:ext cx="276480" cy="27650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1185120" y="5157181"/>
                    <a:ext cx="276480" cy="27650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3" name="Straight Arrow Connector 82"/>
                  <p:cNvCxnSpPr>
                    <a:stCxn id="81" idx="7"/>
                  </p:cNvCxnSpPr>
                  <p:nvPr/>
                </p:nvCxnSpPr>
                <p:spPr>
                  <a:xfrm rot="5400000" flipH="1" flipV="1">
                    <a:off x="1386512" y="4431373"/>
                    <a:ext cx="731766" cy="52433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/>
                  <p:cNvCxnSpPr>
                    <a:stCxn id="82" idx="3"/>
                  </p:cNvCxnSpPr>
                  <p:nvPr/>
                </p:nvCxnSpPr>
                <p:spPr>
                  <a:xfrm rot="5400000">
                    <a:off x="632126" y="5462351"/>
                    <a:ext cx="662639" cy="524330"/>
                  </a:xfrm>
                  <a:prstGeom prst="straightConnector1">
                    <a:avLst/>
                  </a:prstGeom>
                  <a:ln w="5715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Oval 84"/>
                  <p:cNvSpPr/>
                  <p:nvPr/>
                </p:nvSpPr>
                <p:spPr>
                  <a:xfrm rot="2494802">
                    <a:off x="1664660" y="4908550"/>
                    <a:ext cx="535201" cy="1188535"/>
                  </a:xfrm>
                  <a:prstGeom prst="ellipse">
                    <a:avLst/>
                  </a:prstGeom>
                  <a:noFill/>
                  <a:ln>
                    <a:prstDash val="dash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45" tIns="41473" rIns="82945" bIns="41473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aphicFrame>
            <p:nvGraphicFramePr>
              <p:cNvPr id="73" name="Object 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7828342"/>
                  </p:ext>
                </p:extLst>
              </p:nvPr>
            </p:nvGraphicFramePr>
            <p:xfrm>
              <a:off x="3580363" y="2746974"/>
              <a:ext cx="1589490" cy="4541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977" name="Équation" r:id="rId18" imgW="799920" imgH="228600" progId="Equation.3">
                      <p:embed/>
                    </p:oleObj>
                  </mc:Choice>
                  <mc:Fallback>
                    <p:oleObj name="Équation" r:id="rId18" imgW="799920" imgH="2286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3580363" y="2746974"/>
                            <a:ext cx="1589490" cy="4541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4" name="Objec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2878332"/>
                  </p:ext>
                </p:extLst>
              </p:nvPr>
            </p:nvGraphicFramePr>
            <p:xfrm>
              <a:off x="5026628" y="2984704"/>
              <a:ext cx="1747310" cy="4990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978" name="Équation" r:id="rId20" imgW="799920" imgH="228600" progId="Equation.3">
                      <p:embed/>
                    </p:oleObj>
                  </mc:Choice>
                  <mc:Fallback>
                    <p:oleObj name="Équation" r:id="rId20" imgW="79992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6628" y="2984704"/>
                            <a:ext cx="1747310" cy="4990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5" name="TextBox 74"/>
              <p:cNvSpPr txBox="1"/>
              <p:nvPr/>
            </p:nvSpPr>
            <p:spPr>
              <a:xfrm>
                <a:off x="4216292" y="3440668"/>
                <a:ext cx="251863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b="1" dirty="0" smtClean="0"/>
                  <a:t>JLab /Hal A   </a:t>
                </a:r>
                <a:r>
                  <a:rPr lang="en-US" b="1" dirty="0" err="1" smtClean="0"/>
                  <a:t>Exp</a:t>
                </a:r>
                <a:r>
                  <a:rPr lang="en-US" b="1" dirty="0" smtClean="0"/>
                  <a:t> 07-006 </a:t>
                </a:r>
                <a:endParaRPr lang="he-IL" b="1" dirty="0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422424" y="4687743"/>
            <a:ext cx="691200" cy="760400"/>
            <a:chOff x="701280" y="4327655"/>
            <a:chExt cx="1797120" cy="1935562"/>
          </a:xfrm>
        </p:grpSpPr>
        <p:sp>
          <p:nvSpPr>
            <p:cNvPr id="87" name="Oval 86"/>
            <p:cNvSpPr/>
            <p:nvPr/>
          </p:nvSpPr>
          <p:spPr>
            <a:xfrm>
              <a:off x="701280" y="4535036"/>
              <a:ext cx="1797120" cy="172818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014560" y="5088054"/>
              <a:ext cx="276480" cy="2765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599840" y="5641072"/>
              <a:ext cx="276480" cy="27650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254240" y="5018926"/>
              <a:ext cx="276480" cy="2765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185120" y="5157181"/>
              <a:ext cx="276480" cy="27650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Arrow Connector 91"/>
            <p:cNvCxnSpPr>
              <a:stCxn id="90" idx="7"/>
            </p:cNvCxnSpPr>
            <p:nvPr/>
          </p:nvCxnSpPr>
          <p:spPr>
            <a:xfrm rot="5400000" flipH="1" flipV="1">
              <a:off x="1386512" y="4431373"/>
              <a:ext cx="731766" cy="5243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91" idx="3"/>
            </p:cNvCxnSpPr>
            <p:nvPr/>
          </p:nvCxnSpPr>
          <p:spPr>
            <a:xfrm rot="5400000">
              <a:off x="632126" y="5462351"/>
              <a:ext cx="662639" cy="52433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 rot="2494802">
              <a:off x="1664660" y="4908550"/>
              <a:ext cx="535201" cy="1188535"/>
            </a:xfrm>
            <a:prstGeom prst="ellipse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3316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505200" y="1524000"/>
            <a:ext cx="1600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33CC"/>
                </a:solidFill>
              </a:rPr>
              <a:t>BNL / EVA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514975" y="1828800"/>
            <a:ext cx="19446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aseline="30000">
                <a:solidFill>
                  <a:schemeClr val="accent2"/>
                </a:solidFill>
              </a:rPr>
              <a:t>12</a:t>
            </a:r>
            <a:r>
              <a:rPr lang="en-US" sz="1400">
                <a:solidFill>
                  <a:schemeClr val="accent2"/>
                </a:solidFill>
              </a:rPr>
              <a:t>C(e,e’pn) / </a:t>
            </a:r>
            <a:r>
              <a:rPr lang="en-US" sz="1400" baseline="30000">
                <a:solidFill>
                  <a:schemeClr val="accent2"/>
                </a:solidFill>
              </a:rPr>
              <a:t>12</a:t>
            </a:r>
            <a:r>
              <a:rPr lang="en-US" sz="1400">
                <a:solidFill>
                  <a:schemeClr val="accent2"/>
                </a:solidFill>
              </a:rPr>
              <a:t>C(e,e’p)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422900" y="4648200"/>
            <a:ext cx="2387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CC0000"/>
                </a:solidFill>
              </a:rPr>
              <a:t>[</a:t>
            </a:r>
            <a:r>
              <a:rPr lang="en-US" sz="1400" baseline="30000">
                <a:solidFill>
                  <a:srgbClr val="CC0000"/>
                </a:solidFill>
              </a:rPr>
              <a:t>12</a:t>
            </a:r>
            <a:r>
              <a:rPr lang="en-US" sz="1400">
                <a:solidFill>
                  <a:srgbClr val="CC0000"/>
                </a:solidFill>
              </a:rPr>
              <a:t>C(e,e’pp)  /  </a:t>
            </a:r>
            <a:r>
              <a:rPr lang="en-US" sz="1400" baseline="30000">
                <a:solidFill>
                  <a:srgbClr val="CC0000"/>
                </a:solidFill>
              </a:rPr>
              <a:t>12</a:t>
            </a:r>
            <a:r>
              <a:rPr lang="en-US" sz="1400">
                <a:solidFill>
                  <a:srgbClr val="CC0000"/>
                </a:solidFill>
              </a:rPr>
              <a:t>C(e,e’p)] / 2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253038" y="3505200"/>
            <a:ext cx="24860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339933"/>
                </a:solidFill>
              </a:rPr>
              <a:t>[</a:t>
            </a:r>
            <a:r>
              <a:rPr lang="en-US" sz="1400" baseline="30000">
                <a:solidFill>
                  <a:srgbClr val="339933"/>
                </a:solidFill>
              </a:rPr>
              <a:t>12</a:t>
            </a:r>
            <a:r>
              <a:rPr lang="en-US" sz="1400">
                <a:solidFill>
                  <a:srgbClr val="339933"/>
                </a:solidFill>
              </a:rPr>
              <a:t>C(e,e’pn)  /  </a:t>
            </a:r>
            <a:r>
              <a:rPr lang="en-US" sz="1400" baseline="30000">
                <a:solidFill>
                  <a:srgbClr val="339933"/>
                </a:solidFill>
              </a:rPr>
              <a:t>12</a:t>
            </a:r>
            <a:r>
              <a:rPr lang="en-US" sz="1400">
                <a:solidFill>
                  <a:srgbClr val="339933"/>
                </a:solidFill>
              </a:rPr>
              <a:t>C(e,e’pp)] / 2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590800" y="21336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8" name="Picture 8" descr="scince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99419" y="-599281"/>
            <a:ext cx="5821362" cy="845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714500" y="228600"/>
            <a:ext cx="4743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R. Subedi et al., Science 320, 1476 (2008). 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848600" y="1295400"/>
            <a:ext cx="681597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20" b="1" baseline="30000" dirty="0" smtClean="0"/>
              <a:t>12</a:t>
            </a:r>
            <a:r>
              <a:rPr lang="en-US" sz="3220" b="1" dirty="0" smtClean="0"/>
              <a:t>C</a:t>
            </a:r>
            <a:endParaRPr lang="en-US" sz="3220" b="1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057400"/>
            <a:ext cx="1797120" cy="1797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935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5715000" cy="4343400"/>
          </a:xfrm>
          <a:prstGeom prst="rect">
            <a:avLst/>
          </a:prstGeom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412001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np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pp SRC pairs ratio</a:t>
            </a:r>
            <a:endParaRPr kumimoji="0" lang="en-US" sz="2800" b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895600"/>
            <a:ext cx="228600" cy="228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2362200"/>
            <a:ext cx="228600" cy="228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3276600"/>
            <a:ext cx="335348" cy="52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20" b="1" dirty="0" smtClean="0"/>
              <a:t>c</a:t>
            </a:r>
            <a:endParaRPr lang="en-US" sz="282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0" y="3276600"/>
            <a:ext cx="492443" cy="52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20" b="1" dirty="0" smtClean="0"/>
              <a:t>Al</a:t>
            </a:r>
            <a:endParaRPr lang="en-US" sz="282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3352800"/>
            <a:ext cx="528799" cy="52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20" b="1" dirty="0" smtClean="0"/>
              <a:t>Fe</a:t>
            </a:r>
            <a:endParaRPr lang="en-US" sz="282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410857"/>
            <a:ext cx="570990" cy="52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20" b="1" dirty="0" err="1" smtClean="0"/>
              <a:t>Pb</a:t>
            </a:r>
            <a:endParaRPr lang="en-US" sz="282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371600" y="2438400"/>
            <a:ext cx="23622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2084571" y="5867400"/>
            <a:ext cx="3889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O. Hen  </a:t>
            </a:r>
            <a:r>
              <a:rPr lang="en-US" b="1" dirty="0"/>
              <a:t>et al., Science </a:t>
            </a:r>
            <a:r>
              <a:rPr lang="en-US" b="1" dirty="0" smtClean="0"/>
              <a:t>346, 614 (2014).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06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3145" y="-18143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609600"/>
            <a:ext cx="51816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4801" y="125413"/>
            <a:ext cx="7122399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mass dependence of the 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SRC pairs</a:t>
            </a:r>
            <a:endParaRPr kumimoji="0" lang="en-US" sz="2800" b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6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825"/>
            <a:ext cx="51816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361042"/>
              </p:ext>
            </p:extLst>
          </p:nvPr>
        </p:nvGraphicFramePr>
        <p:xfrm>
          <a:off x="1600200" y="1103312"/>
          <a:ext cx="1905000" cy="498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946" name="Équation" r:id="rId5" imgW="825480" imgH="215640" progId="Equation.3">
                  <p:embed/>
                </p:oleObj>
              </mc:Choice>
              <mc:Fallback>
                <p:oleObj name="Équation" r:id="rId5" imgW="8254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1103312"/>
                        <a:ext cx="1905000" cy="498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683077"/>
              </p:ext>
            </p:extLst>
          </p:nvPr>
        </p:nvGraphicFramePr>
        <p:xfrm>
          <a:off x="1587500" y="3681412"/>
          <a:ext cx="1568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947" name="Équation" r:id="rId7" imgW="634680" imgH="215640" progId="Equation.3">
                  <p:embed/>
                </p:oleObj>
              </mc:Choice>
              <mc:Fallback>
                <p:oleObj name="Équation" r:id="rId7" imgW="634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0" y="3681412"/>
                        <a:ext cx="15684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524000" y="885825"/>
            <a:ext cx="2514600" cy="24272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24000" y="3431154"/>
            <a:ext cx="2514600" cy="24272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62400" y="5370512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Rectangle 15"/>
          <p:cNvSpPr/>
          <p:nvPr/>
        </p:nvSpPr>
        <p:spPr>
          <a:xfrm>
            <a:off x="3993243" y="2779712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993716"/>
              </p:ext>
            </p:extLst>
          </p:nvPr>
        </p:nvGraphicFramePr>
        <p:xfrm>
          <a:off x="3276600" y="5011737"/>
          <a:ext cx="1433513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948" name="Équation" r:id="rId9" imgW="990360" imgH="495000" progId="Equation.3">
                  <p:embed/>
                </p:oleObj>
              </mc:Choice>
              <mc:Fallback>
                <p:oleObj name="Équation" r:id="rId9" imgW="9903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011737"/>
                        <a:ext cx="1433513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45716"/>
              </p:ext>
            </p:extLst>
          </p:nvPr>
        </p:nvGraphicFramePr>
        <p:xfrm>
          <a:off x="3330575" y="2536825"/>
          <a:ext cx="12636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949" name="Équation" r:id="rId11" imgW="1015920" imgH="495000" progId="Equation.3">
                  <p:embed/>
                </p:oleObj>
              </mc:Choice>
              <mc:Fallback>
                <p:oleObj name="Équation" r:id="rId11" imgW="101592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30575" y="2536825"/>
                        <a:ext cx="1263650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029200" y="6182525"/>
            <a:ext cx="395980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CLAS  JLab  data     see  C. Colle  et al.</a:t>
            </a:r>
          </a:p>
          <a:p>
            <a:pPr algn="ctr"/>
            <a:r>
              <a:rPr lang="en-US" b="1" dirty="0"/>
              <a:t>http://arxiv.org/abs/arXiv:1503.06050  </a:t>
            </a:r>
          </a:p>
        </p:txBody>
      </p:sp>
    </p:spTree>
    <p:extLst>
      <p:ext uri="{BB962C8B-B14F-4D97-AF65-F5344CB8AC3E}">
        <p14:creationId xmlns:p14="http://schemas.microsoft.com/office/powerpoint/2010/main" val="9023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10080" y="-27362"/>
            <a:ext cx="9144000" cy="685800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41678"/>
            <a:ext cx="4561920" cy="33181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-533400" y="7257"/>
            <a:ext cx="6602401" cy="522774"/>
          </a:xfrm>
          <a:ln/>
        </p:spPr>
        <p:txBody>
          <a:bodyPr tIns="31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C.M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motion of the pair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910881" y="972103"/>
            <a:ext cx="663840" cy="40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/>
          <a:lstStyle/>
          <a:p>
            <a:pPr>
              <a:tabLst>
                <a:tab pos="656650" algn="l"/>
              </a:tabLst>
            </a:pPr>
            <a:r>
              <a:rPr lang="en-US" sz="2200" baseline="330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56</a:t>
            </a:r>
            <a:r>
              <a:rPr lang="en-US" sz="22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Fe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2322720" y="3244662"/>
            <a:ext cx="19224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σ=180±4.7 [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MeV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/c]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762000"/>
            <a:ext cx="2609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r="4510"/>
          <a:stretch>
            <a:fillRect/>
          </a:stretch>
        </p:blipFill>
        <p:spPr bwMode="auto">
          <a:xfrm>
            <a:off x="0" y="4056157"/>
            <a:ext cx="3657600" cy="2688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0" y="3795013"/>
            <a:ext cx="2667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PRELIMINARY</a:t>
            </a:r>
          </a:p>
        </p:txBody>
      </p:sp>
      <p:graphicFrame>
        <p:nvGraphicFramePr>
          <p:cNvPr id="21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35656"/>
              </p:ext>
            </p:extLst>
          </p:nvPr>
        </p:nvGraphicFramePr>
        <p:xfrm>
          <a:off x="4458600" y="4059786"/>
          <a:ext cx="3427200" cy="2006131"/>
        </p:xfrm>
        <a:graphic>
          <a:graphicData uri="http://schemas.openxmlformats.org/drawingml/2006/table">
            <a:tbl>
              <a:tblPr/>
              <a:tblGrid>
                <a:gridCol w="1140480"/>
                <a:gridCol w="1140480"/>
                <a:gridCol w="1146240"/>
              </a:tblGrid>
              <a:tr h="4493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σ</a:t>
                      </a:r>
                      <a:r>
                        <a:rPr kumimoji="0" lang="en-US" sz="2000" b="0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en-US" sz="2000" b="0" i="0" u="none" strike="noStrike" cap="none" normalizeH="0" baseline="-33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σ</a:t>
                      </a:r>
                      <a:r>
                        <a:rPr kumimoji="0" lang="en-US" sz="2000" b="0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y</a:t>
                      </a:r>
                      <a:endParaRPr kumimoji="0" lang="en-US" sz="2000" b="0" i="0" u="none" strike="noStrike" cap="none" normalizeH="0" baseline="-33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88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C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169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7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164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6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88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27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Al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162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10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180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13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88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33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56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Fe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179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±6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182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±7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9028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33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208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Pb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208±18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186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±16</a:t>
                      </a:r>
                    </a:p>
                  </a:txBody>
                  <a:tcPr marL="81638" marR="81638" marT="600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259558"/>
              </p:ext>
            </p:extLst>
          </p:nvPr>
        </p:nvGraphicFramePr>
        <p:xfrm>
          <a:off x="5329238" y="3299713"/>
          <a:ext cx="2476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66" name="Equation" r:id="rId8" imgW="1143000" imgH="228600" progId="Equation.3">
                  <p:embed/>
                </p:oleObj>
              </mc:Choice>
              <mc:Fallback>
                <p:oleObj name="Equation" r:id="rId8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3299713"/>
                        <a:ext cx="24765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424738" y="2095932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P</a:t>
            </a:r>
            <a:endParaRPr lang="he-IL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70296"/>
              </p:ext>
            </p:extLst>
          </p:nvPr>
        </p:nvGraphicFramePr>
        <p:xfrm>
          <a:off x="7424738" y="2070100"/>
          <a:ext cx="4159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67" name="Équation" r:id="rId10" imgW="253800" imgH="228600" progId="Equation.3">
                  <p:embed/>
                </p:oleObj>
              </mc:Choice>
              <mc:Fallback>
                <p:oleObj name="Équation" r:id="rId10" imgW="253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24738" y="2070100"/>
                        <a:ext cx="415925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283065" y="6375003"/>
            <a:ext cx="377827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O. Hen  E. Cohen et </a:t>
            </a:r>
            <a:r>
              <a:rPr lang="en-US" b="1" dirty="0"/>
              <a:t>al., </a:t>
            </a:r>
            <a:r>
              <a:rPr lang="en-US" b="1" dirty="0" smtClean="0"/>
              <a:t>in preparation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5263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392479" y="733037"/>
            <a:ext cx="6122835" cy="4942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4329394" cy="569101"/>
          </a:xfrm>
          <a:prstGeom prst="rect">
            <a:avLst/>
          </a:prstGeom>
          <a:noFill/>
          <a:ln>
            <a:noFill/>
          </a:ln>
        </p:spPr>
        <p:txBody>
          <a:bodyPr vert="horz" wrap="none" lIns="81631" tIns="40816" rIns="81631" bIns="40816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3300" b="1" u="sng" dirty="0" smtClean="0">
                <a:solidFill>
                  <a:schemeClr val="bg1"/>
                </a:solidFill>
                <a:latin typeface="Arial" pitchFamily="18"/>
                <a:ea typeface="Droid Sans Fallback" pitchFamily="2"/>
                <a:cs typeface="Lohit Hindi" pitchFamily="2"/>
              </a:rPr>
              <a:t>E07-006  (2011)  </a:t>
            </a:r>
            <a:r>
              <a:rPr lang="en-US" sz="3300" b="1" u="sng" baseline="30000" dirty="0" smtClean="0">
                <a:solidFill>
                  <a:schemeClr val="bg1"/>
                </a:solidFill>
                <a:latin typeface="Arial" pitchFamily="18"/>
                <a:ea typeface="Droid Sans Fallback" pitchFamily="2"/>
                <a:cs typeface="Lohit Hindi" pitchFamily="2"/>
              </a:rPr>
              <a:t>4</a:t>
            </a:r>
            <a:r>
              <a:rPr lang="en-US" sz="3300" b="1" u="sng" dirty="0" smtClean="0">
                <a:solidFill>
                  <a:schemeClr val="bg1"/>
                </a:solidFill>
                <a:latin typeface="Arial" pitchFamily="18"/>
                <a:ea typeface="Droid Sans Fallback" pitchFamily="2"/>
                <a:cs typeface="Lohit Hindi" pitchFamily="2"/>
              </a:rPr>
              <a:t>He </a:t>
            </a:r>
            <a:endParaRPr lang="en-US" sz="3300" b="1" u="sng" dirty="0">
              <a:solidFill>
                <a:schemeClr val="bg1"/>
              </a:solidFill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672647" y="1"/>
            <a:ext cx="1471113" cy="829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7D151A-3FE0-4AFC-AA82-AAAC21B83B2F}" type="slidenum">
              <a:rPr lang="en-US" smtClean="0"/>
              <a:pPr lvl="0"/>
              <a:t>15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81400" y="6023429"/>
            <a:ext cx="5259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I. </a:t>
            </a:r>
            <a:r>
              <a:rPr lang="en-US" b="1" dirty="0" err="1" smtClean="0"/>
              <a:t>Korover</a:t>
            </a:r>
            <a:r>
              <a:rPr lang="en-US" b="1" dirty="0" smtClean="0"/>
              <a:t>  et al.  Phys.  Rev. Let.   113, 022501 (2014).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7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0"/>
            <a:ext cx="75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At </a:t>
            </a:r>
            <a:r>
              <a:rPr lang="en-US" sz="2400" b="1" dirty="0" smtClean="0">
                <a:solidFill>
                  <a:schemeClr val="bg1"/>
                </a:solidFill>
              </a:rPr>
              <a:t>300-600 </a:t>
            </a:r>
            <a:r>
              <a:rPr lang="en-US" sz="2400" b="1" dirty="0">
                <a:solidFill>
                  <a:schemeClr val="bg1"/>
                </a:solidFill>
              </a:rPr>
              <a:t>MeV/c there is an excess strength in the </a:t>
            </a:r>
            <a:r>
              <a:rPr lang="en-US" sz="2400" b="1" dirty="0" err="1">
                <a:solidFill>
                  <a:schemeClr val="bg1"/>
                </a:solidFill>
              </a:rPr>
              <a:t>np</a:t>
            </a:r>
            <a:r>
              <a:rPr lang="en-US" sz="2400" b="1" dirty="0">
                <a:solidFill>
                  <a:schemeClr val="bg1"/>
                </a:solidFill>
              </a:rPr>
              <a:t> momentum distribution due to the strong correlations induced by the  tensor NN potential.</a:t>
            </a:r>
          </a:p>
        </p:txBody>
      </p:sp>
      <p:pic>
        <p:nvPicPr>
          <p:cNvPr id="52228" name="Picture 4" descr="pro_rocc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475" y="695325"/>
            <a:ext cx="3219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295400"/>
            <a:ext cx="22431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295400"/>
            <a:ext cx="21812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4102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/>
              <a:t>3</a:t>
            </a:r>
            <a:r>
              <a:rPr lang="en-US"/>
              <a:t>He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543800" y="19050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/>
              <a:t>3</a:t>
            </a:r>
            <a:r>
              <a:rPr lang="en-US"/>
              <a:t>He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486400" y="2971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V18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7543800" y="3048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Bonn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4953000" y="2133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np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7010400" y="20574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np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600200" y="2590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pn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914400" y="3048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pp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4724400" y="2514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pp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6934200" y="2590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pp</a:t>
            </a:r>
          </a:p>
        </p:txBody>
      </p:sp>
      <p:pic>
        <p:nvPicPr>
          <p:cNvPr id="52241" name="Picture 17" descr="misak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0837" y="3867150"/>
            <a:ext cx="244316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95800" y="3810000"/>
            <a:ext cx="1219200" cy="381000"/>
            <a:chOff x="2016" y="3072"/>
            <a:chExt cx="768" cy="240"/>
          </a:xfrm>
        </p:grpSpPr>
        <p:sp>
          <p:nvSpPr>
            <p:cNvPr id="52254" name="Rectangle 19"/>
            <p:cNvSpPr>
              <a:spLocks noChangeArrowheads="1"/>
            </p:cNvSpPr>
            <p:nvPr/>
          </p:nvSpPr>
          <p:spPr bwMode="auto">
            <a:xfrm>
              <a:off x="2016" y="3072"/>
              <a:ext cx="576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Text Box 20"/>
            <p:cNvSpPr txBox="1">
              <a:spLocks noChangeArrowheads="1"/>
            </p:cNvSpPr>
            <p:nvPr/>
          </p:nvSpPr>
          <p:spPr bwMode="auto">
            <a:xfrm>
              <a:off x="2064" y="3072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pp/np</a:t>
              </a:r>
            </a:p>
          </p:txBody>
        </p:sp>
      </p:grpSp>
      <p:sp>
        <p:nvSpPr>
          <p:cNvPr id="52243" name="Text Box 21"/>
          <p:cNvSpPr txBox="1">
            <a:spLocks noChangeArrowheads="1"/>
          </p:cNvSpPr>
          <p:nvPr/>
        </p:nvSpPr>
        <p:spPr bwMode="auto">
          <a:xfrm>
            <a:off x="7315200" y="4267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/>
              <a:t>3</a:t>
            </a:r>
            <a:r>
              <a:rPr lang="en-US"/>
              <a:t>He</a:t>
            </a:r>
          </a:p>
        </p:txBody>
      </p:sp>
      <p:sp>
        <p:nvSpPr>
          <p:cNvPr id="52244" name="Text Box 22"/>
          <p:cNvSpPr txBox="1">
            <a:spLocks noChangeArrowheads="1"/>
          </p:cNvSpPr>
          <p:nvPr/>
        </p:nvSpPr>
        <p:spPr bwMode="auto">
          <a:xfrm>
            <a:off x="0" y="4343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Schiavilla, Wiringa, Pieper, Carson, PRL 98,132501 (2007). </a:t>
            </a:r>
          </a:p>
        </p:txBody>
      </p:sp>
      <p:sp>
        <p:nvSpPr>
          <p:cNvPr id="52245" name="Text Box 23"/>
          <p:cNvSpPr txBox="1">
            <a:spLocks noChangeArrowheads="1"/>
          </p:cNvSpPr>
          <p:nvPr/>
        </p:nvSpPr>
        <p:spPr bwMode="auto">
          <a:xfrm>
            <a:off x="5791200" y="62166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Sargsian</a:t>
            </a:r>
            <a:r>
              <a:rPr lang="en-US" dirty="0"/>
              <a:t>, </a:t>
            </a:r>
            <a:r>
              <a:rPr lang="en-US" dirty="0" err="1"/>
              <a:t>Abrahamyan</a:t>
            </a:r>
            <a:r>
              <a:rPr lang="en-US" dirty="0"/>
              <a:t>, </a:t>
            </a:r>
            <a:r>
              <a:rPr lang="en-US" dirty="0" err="1"/>
              <a:t>Strikman</a:t>
            </a:r>
            <a:r>
              <a:rPr lang="en-US" dirty="0"/>
              <a:t>, Frankfurt PR C71 044615 (2005).</a:t>
            </a:r>
          </a:p>
        </p:txBody>
      </p:sp>
      <p:sp>
        <p:nvSpPr>
          <p:cNvPr id="52246" name="Line 24"/>
          <p:cNvSpPr>
            <a:spLocks noChangeShapeType="1"/>
          </p:cNvSpPr>
          <p:nvPr/>
        </p:nvSpPr>
        <p:spPr bwMode="auto">
          <a:xfrm flipV="1">
            <a:off x="1524000" y="38862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47" name="Line 25"/>
          <p:cNvSpPr>
            <a:spLocks noChangeShapeType="1"/>
          </p:cNvSpPr>
          <p:nvPr/>
        </p:nvSpPr>
        <p:spPr bwMode="auto">
          <a:xfrm flipV="1">
            <a:off x="5181600" y="3276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48" name="Line 26"/>
          <p:cNvSpPr>
            <a:spLocks noChangeShapeType="1"/>
          </p:cNvSpPr>
          <p:nvPr/>
        </p:nvSpPr>
        <p:spPr bwMode="auto">
          <a:xfrm flipV="1">
            <a:off x="5943600" y="5562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49" name="Line 27"/>
          <p:cNvSpPr>
            <a:spLocks noChangeShapeType="1"/>
          </p:cNvSpPr>
          <p:nvPr/>
        </p:nvSpPr>
        <p:spPr bwMode="auto">
          <a:xfrm flipV="1">
            <a:off x="7239000" y="3276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2250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53000"/>
            <a:ext cx="1828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4267200"/>
            <a:ext cx="2743200" cy="1982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52" name="Text Box 30"/>
          <p:cNvSpPr txBox="1">
            <a:spLocks noChangeArrowheads="1"/>
          </p:cNvSpPr>
          <p:nvPr/>
        </p:nvSpPr>
        <p:spPr bwMode="auto">
          <a:xfrm>
            <a:off x="2971800" y="6216650"/>
            <a:ext cx="2749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Ciofi</a:t>
            </a:r>
            <a:r>
              <a:rPr lang="en-US" dirty="0"/>
              <a:t> and </a:t>
            </a:r>
            <a:r>
              <a:rPr lang="en-US" dirty="0" err="1"/>
              <a:t>Alvioli</a:t>
            </a:r>
            <a:endParaRPr lang="en-US" dirty="0"/>
          </a:p>
          <a:p>
            <a:pPr algn="ctr"/>
            <a:r>
              <a:rPr lang="en-US" dirty="0"/>
              <a:t>PRL 100, 162503 (2008).</a:t>
            </a:r>
          </a:p>
        </p:txBody>
      </p:sp>
      <p:pic>
        <p:nvPicPr>
          <p:cNvPr id="52253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Group 63"/>
          <p:cNvGrpSpPr/>
          <p:nvPr/>
        </p:nvGrpSpPr>
        <p:grpSpPr>
          <a:xfrm>
            <a:off x="1752600" y="4953000"/>
            <a:ext cx="1502520" cy="1219200"/>
            <a:chOff x="1447800" y="3886200"/>
            <a:chExt cx="2645520" cy="1447800"/>
          </a:xfrm>
        </p:grpSpPr>
        <p:sp>
          <p:nvSpPr>
            <p:cNvPr id="65" name="TextBox 64"/>
            <p:cNvSpPr txBox="1"/>
            <p:nvPr/>
          </p:nvSpPr>
          <p:spPr>
            <a:xfrm>
              <a:off x="1447800" y="4419600"/>
              <a:ext cx="966570" cy="3563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9991" tIns="44996" rIns="89991" bIns="44996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  <a:defRPr u="sng">
                  <a:uFillTx/>
                </a:defRPr>
              </a:pPr>
              <a:r>
                <a:rPr lang="en-US" b="1" u="sng" dirty="0" smtClean="0">
                  <a:latin typeface="Arial" pitchFamily="18"/>
                  <a:ea typeface="Droid Sans Fallback" pitchFamily="2"/>
                  <a:cs typeface="Lohit Hindi" pitchFamily="2"/>
                </a:rPr>
                <a:t>L </a:t>
              </a:r>
              <a:r>
                <a:rPr lang="en-US" b="1" u="sng" dirty="0">
                  <a:latin typeface="Arial" pitchFamily="18"/>
                  <a:ea typeface="Droid Sans Fallback" pitchFamily="2"/>
                  <a:cs typeface="Lohit Hindi" pitchFamily="2"/>
                </a:rPr>
                <a:t>= </a:t>
              </a:r>
              <a:r>
                <a:rPr lang="en-US" b="1" u="sng" dirty="0" smtClean="0">
                  <a:latin typeface="Arial" pitchFamily="18"/>
                  <a:ea typeface="Droid Sans Fallback" pitchFamily="2"/>
                  <a:cs typeface="Lohit Hindi" pitchFamily="2"/>
                </a:rPr>
                <a:t>0, 2</a:t>
              </a:r>
              <a:endParaRPr lang="en-US" b="1" u="sng" dirty="0"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p:grpSp>
          <p:nvGrpSpPr>
            <p:cNvPr id="66" name="Group 35"/>
            <p:cNvGrpSpPr/>
            <p:nvPr/>
          </p:nvGrpSpPr>
          <p:grpSpPr>
            <a:xfrm>
              <a:off x="1895354" y="3886199"/>
              <a:ext cx="3102720" cy="1447801"/>
              <a:chOff x="990600" y="2362200"/>
              <a:chExt cx="3102720" cy="2971800"/>
            </a:xfrm>
          </p:grpSpPr>
          <p:sp>
            <p:nvSpPr>
              <p:cNvPr id="67" name="Straight Connector 66"/>
              <p:cNvSpPr/>
              <p:nvPr/>
            </p:nvSpPr>
            <p:spPr>
              <a:xfrm flipV="1">
                <a:off x="2991118" y="2362559"/>
                <a:ext cx="0" cy="685800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vert="horz" wrap="none" lIns="98990" tIns="53994" rIns="98990" bIns="53994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68" name="Straight Connector 67"/>
              <p:cNvSpPr/>
              <p:nvPr/>
            </p:nvSpPr>
            <p:spPr>
              <a:xfrm>
                <a:off x="3855119" y="2506200"/>
                <a:ext cx="0" cy="685800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vert="horz" wrap="none" lIns="98990" tIns="53994" rIns="98990" bIns="53994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69" name="Straight Connector 68"/>
              <p:cNvSpPr/>
              <p:nvPr/>
            </p:nvSpPr>
            <p:spPr>
              <a:xfrm flipV="1">
                <a:off x="3567119" y="2362559"/>
                <a:ext cx="0" cy="685800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vert="horz" wrap="none" lIns="98990" tIns="53994" rIns="98990" bIns="53994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70" name="Straight Connector 69"/>
              <p:cNvSpPr/>
              <p:nvPr/>
            </p:nvSpPr>
            <p:spPr>
              <a:xfrm flipV="1">
                <a:off x="2698799" y="2362200"/>
                <a:ext cx="0" cy="685800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vert="horz" wrap="none" lIns="98990" tIns="53994" rIns="98990" bIns="53994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590799" y="2698799"/>
                <a:ext cx="228600" cy="228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</a:ln>
            </p:spPr>
            <p:txBody>
              <a:bodyPr vert="horz" wrap="none" lIns="89991" tIns="44996" rIns="89991" bIns="44996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2874118" y="2698799"/>
                <a:ext cx="228600" cy="228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</a:ln>
            </p:spPr>
            <p:txBody>
              <a:bodyPr vert="horz" wrap="none" lIns="89991" tIns="44996" rIns="89991" bIns="44996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3450479" y="2698799"/>
                <a:ext cx="228600" cy="228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</a:ln>
            </p:spPr>
            <p:txBody>
              <a:bodyPr vert="horz" wrap="none" lIns="89991" tIns="44996" rIns="89991" bIns="44996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742799" y="2698799"/>
                <a:ext cx="228600" cy="228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</a:ln>
            </p:spPr>
            <p:txBody>
              <a:bodyPr vert="horz" wrap="none" lIns="89991" tIns="44996" rIns="89991" bIns="44996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dirty="0">
                  <a:latin typeface="Arial" pitchFamily="18"/>
                  <a:ea typeface="Droid Sans Fallback" pitchFamily="2"/>
                  <a:cs typeface="Lohit Hindi" pitchFamily="2"/>
                </a:endParaRPr>
              </a:p>
            </p:txBody>
          </p:sp>
          <p:grpSp>
            <p:nvGrpSpPr>
              <p:cNvPr id="75" name="Group 22"/>
              <p:cNvGrpSpPr/>
              <p:nvPr/>
            </p:nvGrpSpPr>
            <p:grpSpPr>
              <a:xfrm>
                <a:off x="2362199" y="3155999"/>
                <a:ext cx="1654920" cy="914400"/>
                <a:chOff x="2362199" y="3155999"/>
                <a:chExt cx="1654920" cy="914400"/>
              </a:xfrm>
            </p:grpSpPr>
            <p:sp>
              <p:nvSpPr>
                <p:cNvPr id="88" name="Straight Connector 3"/>
                <p:cNvSpPr/>
                <p:nvPr/>
              </p:nvSpPr>
              <p:spPr>
                <a:xfrm>
                  <a:off x="3895438" y="3361199"/>
                  <a:ext cx="0" cy="685801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9" name="Straight Connector 88"/>
                <p:cNvSpPr/>
                <p:nvPr/>
              </p:nvSpPr>
              <p:spPr>
                <a:xfrm flipV="1">
                  <a:off x="3639119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0" name="Straight Connector 89"/>
                <p:cNvSpPr/>
                <p:nvPr/>
              </p:nvSpPr>
              <p:spPr>
                <a:xfrm flipV="1">
                  <a:off x="2991118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1" name="Straight Connector 90"/>
                <p:cNvSpPr/>
                <p:nvPr/>
              </p:nvSpPr>
              <p:spPr>
                <a:xfrm flipV="1">
                  <a:off x="2703118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2" name="Freeform 15"/>
                <p:cNvSpPr/>
                <p:nvPr/>
              </p:nvSpPr>
              <p:spPr>
                <a:xfrm>
                  <a:off x="2874118" y="353075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3" name="Freeform 16"/>
                <p:cNvSpPr/>
                <p:nvPr/>
              </p:nvSpPr>
              <p:spPr>
                <a:xfrm>
                  <a:off x="3505198" y="352859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4" name="Freeform 17"/>
                <p:cNvSpPr/>
                <p:nvPr/>
              </p:nvSpPr>
              <p:spPr>
                <a:xfrm>
                  <a:off x="3788519" y="353075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5" name="Freeform 18"/>
                <p:cNvSpPr/>
                <p:nvPr/>
              </p:nvSpPr>
              <p:spPr>
                <a:xfrm>
                  <a:off x="2590799" y="352859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6" name="Straight Connector 19"/>
                <p:cNvSpPr/>
                <p:nvPr/>
              </p:nvSpPr>
              <p:spPr>
                <a:xfrm>
                  <a:off x="2362199" y="3155999"/>
                  <a:ext cx="914400" cy="91440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107989" tIns="62993" rIns="107989" bIns="62993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97" name="Straight Connector 20"/>
                <p:cNvSpPr/>
                <p:nvPr/>
              </p:nvSpPr>
              <p:spPr>
                <a:xfrm flipV="1">
                  <a:off x="2362199" y="3155999"/>
                  <a:ext cx="914400" cy="91440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107989" tIns="62993" rIns="107989" bIns="62993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990600" y="2590800"/>
                <a:ext cx="5436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SRC</a:t>
                </a:r>
                <a:endParaRPr lang="en-US" b="1" dirty="0"/>
              </a:p>
            </p:txBody>
          </p:sp>
          <p:grpSp>
            <p:nvGrpSpPr>
              <p:cNvPr id="77" name="Group 23"/>
              <p:cNvGrpSpPr/>
              <p:nvPr/>
            </p:nvGrpSpPr>
            <p:grpSpPr>
              <a:xfrm>
                <a:off x="2438400" y="4419600"/>
                <a:ext cx="1654920" cy="914400"/>
                <a:chOff x="2362199" y="3155999"/>
                <a:chExt cx="1654920" cy="914400"/>
              </a:xfrm>
            </p:grpSpPr>
            <p:sp>
              <p:nvSpPr>
                <p:cNvPr id="78" name="Straight Connector 77"/>
                <p:cNvSpPr/>
                <p:nvPr/>
              </p:nvSpPr>
              <p:spPr>
                <a:xfrm>
                  <a:off x="3895438" y="3361199"/>
                  <a:ext cx="0" cy="685801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79" name="Straight Connector 78"/>
                <p:cNvSpPr/>
                <p:nvPr/>
              </p:nvSpPr>
              <p:spPr>
                <a:xfrm flipV="1">
                  <a:off x="3639119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0" name="Straight Connector 79"/>
                <p:cNvSpPr/>
                <p:nvPr/>
              </p:nvSpPr>
              <p:spPr>
                <a:xfrm flipV="1">
                  <a:off x="2991118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1" name="Straight Connector 80"/>
                <p:cNvSpPr/>
                <p:nvPr/>
              </p:nvSpPr>
              <p:spPr>
                <a:xfrm flipV="1">
                  <a:off x="2703118" y="3262560"/>
                  <a:ext cx="0" cy="685800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8990" tIns="53994" rIns="98990" bIns="53994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2874118" y="353075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noFill/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3505198" y="352859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noFill/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3788519" y="353075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noFill/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2590799" y="3528599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noFill/>
                  <a:prstDash val="solid"/>
                </a:ln>
              </p:spPr>
              <p:txBody>
                <a:bodyPr vert="horz" wrap="none" lIns="89991" tIns="44996" rIns="89991" bIns="44996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6" name="Straight Connector 85"/>
                <p:cNvSpPr/>
                <p:nvPr/>
              </p:nvSpPr>
              <p:spPr>
                <a:xfrm>
                  <a:off x="2362199" y="3155999"/>
                  <a:ext cx="914400" cy="91440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107989" tIns="62993" rIns="107989" bIns="62993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  <p:sp>
              <p:nvSpPr>
                <p:cNvPr id="87" name="Straight Connector 86"/>
                <p:cNvSpPr/>
                <p:nvPr/>
              </p:nvSpPr>
              <p:spPr>
                <a:xfrm flipV="1">
                  <a:off x="2362199" y="3155999"/>
                  <a:ext cx="914400" cy="91440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107989" tIns="62993" rIns="107989" bIns="62993" anchor="ctr" anchorCtr="0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dirty="0">
                    <a:latin typeface="Arial" pitchFamily="18"/>
                    <a:ea typeface="Droid Sans Fallback" pitchFamily="2"/>
                    <a:cs typeface="Lohit Hindi" pitchFamily="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446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629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4801" y="125413"/>
            <a:ext cx="7122399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mass dependence of the 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SRC pairs</a:t>
            </a:r>
            <a:endParaRPr kumimoji="0" lang="en-US" sz="2800" b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" y="941232"/>
            <a:ext cx="4962794" cy="577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39" y="5942583"/>
            <a:ext cx="3971925" cy="56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43554" y="6488668"/>
            <a:ext cx="39598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http</a:t>
            </a:r>
            <a:r>
              <a:rPr lang="en-US" b="1" dirty="0"/>
              <a:t>://arxiv.org/abs/arXiv:1503.06050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6639" y="1143000"/>
            <a:ext cx="3191899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N=0 (</a:t>
            </a:r>
            <a:r>
              <a:rPr lang="en-US" sz="2400" b="1" dirty="0" err="1" smtClean="0"/>
              <a:t>nodeless</a:t>
            </a:r>
            <a:r>
              <a:rPr lang="en-US" sz="2400" b="1" dirty="0" smtClean="0"/>
              <a:t>) L=o  </a:t>
            </a:r>
          </a:p>
          <a:p>
            <a:r>
              <a:rPr lang="en-US" sz="2400" b="1" dirty="0" smtClean="0"/>
              <a:t>IPM pairs</a:t>
            </a:r>
            <a:endParaRPr lang="he-IL" sz="2400" b="1" dirty="0"/>
          </a:p>
        </p:txBody>
      </p:sp>
      <p:sp>
        <p:nvSpPr>
          <p:cNvPr id="6" name="Down Arrow 5"/>
          <p:cNvSpPr/>
          <p:nvPr/>
        </p:nvSpPr>
        <p:spPr>
          <a:xfrm>
            <a:off x="7265802" y="2438400"/>
            <a:ext cx="811398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6550745" y="3704562"/>
            <a:ext cx="2241511" cy="110953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Predominantly:</a:t>
            </a:r>
          </a:p>
          <a:p>
            <a:r>
              <a:rPr lang="en-US" sz="2400" b="1" dirty="0" smtClean="0"/>
              <a:t>L=0,2  T=0  S=1 </a:t>
            </a:r>
          </a:p>
          <a:p>
            <a:r>
              <a:rPr lang="en-US" dirty="0" smtClean="0"/>
              <a:t>(deuteron like) </a:t>
            </a:r>
            <a:r>
              <a:rPr lang="en-US" sz="2410" b="1" dirty="0" smtClean="0"/>
              <a:t>pairs</a:t>
            </a:r>
            <a:endParaRPr lang="he-IL" sz="2410" b="1" dirty="0"/>
          </a:p>
        </p:txBody>
      </p:sp>
    </p:spTree>
    <p:extLst>
      <p:ext uri="{BB962C8B-B14F-4D97-AF65-F5344CB8AC3E}">
        <p14:creationId xmlns:p14="http://schemas.microsoft.com/office/powerpoint/2010/main" val="14562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440928"/>
            <a:ext cx="8397512" cy="5976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3198167"/>
            <a:ext cx="90948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err="1" smtClean="0"/>
              <a:t>K</a:t>
            </a:r>
            <a:r>
              <a:rPr lang="en-US" sz="2400" b="1" baseline="-25000" dirty="0" err="1" smtClean="0"/>
              <a:t>cm</a:t>
            </a:r>
            <a:r>
              <a:rPr lang="en-US" sz="2400" b="1" dirty="0" smtClean="0"/>
              <a:t>=0</a:t>
            </a:r>
            <a:endParaRPr lang="he-IL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0680" y="2094797"/>
            <a:ext cx="121161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All pairs</a:t>
            </a:r>
            <a:endParaRPr lang="he-IL" sz="2400" b="1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10487" y="697140"/>
            <a:ext cx="4961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Wiringa</a:t>
            </a:r>
            <a:r>
              <a:rPr lang="en-US" b="1" dirty="0" smtClean="0"/>
              <a:t>, </a:t>
            </a:r>
            <a:r>
              <a:rPr lang="en-US" b="1" dirty="0" err="1" smtClean="0"/>
              <a:t>Schiavilla</a:t>
            </a:r>
            <a:r>
              <a:rPr lang="en-US" b="1" dirty="0"/>
              <a:t>, </a:t>
            </a:r>
            <a:r>
              <a:rPr lang="en-US" b="1" dirty="0" smtClean="0"/>
              <a:t>Steven, </a:t>
            </a:r>
            <a:r>
              <a:rPr lang="en-US" b="1" dirty="0"/>
              <a:t>Pieper, </a:t>
            </a:r>
            <a:r>
              <a:rPr lang="en-US" b="1" dirty="0" smtClean="0"/>
              <a:t>and Carlson</a:t>
            </a:r>
            <a:r>
              <a:rPr lang="en-US" b="1" dirty="0"/>
              <a:t>, </a:t>
            </a:r>
            <a:r>
              <a:rPr lang="en-US" b="1" dirty="0" smtClean="0"/>
              <a:t>PRC </a:t>
            </a:r>
            <a:r>
              <a:rPr lang="en-US" b="1" dirty="0"/>
              <a:t>89, 024305 (2014).</a:t>
            </a:r>
            <a:endParaRPr lang="he-IL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19942" y="1017269"/>
            <a:ext cx="3368770" cy="74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415" tIns="95220" rIns="71415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800" b="1" i="0" strike="noStrike" cap="none" normalizeH="0" baseline="0" dirty="0" err="1" smtClean="0">
                <a:ln>
                  <a:noFill/>
                </a:ln>
                <a:solidFill>
                  <a:srgbClr val="3366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Neff</a:t>
            </a:r>
            <a:r>
              <a:rPr lang="en-US" altLang="he-IL" b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kumimoji="0" lang="he-IL" altLang="he-IL" sz="1800" b="1" i="0" strike="noStrike" cap="none" normalizeH="0" baseline="0" dirty="0" smtClean="0">
                <a:ln>
                  <a:noFill/>
                </a:ln>
                <a:solidFill>
                  <a:srgbClr val="3366CC"/>
                </a:solidFill>
                <a:effectLst/>
                <a:latin typeface="Arial" pitchFamily="34" charset="0"/>
                <a:cs typeface="Arial" pitchFamily="34" charset="0"/>
                <a:hlinkClick r:id="rId5"/>
              </a:rPr>
              <a:t> </a:t>
            </a:r>
            <a:r>
              <a:rPr kumimoji="0" lang="he-IL" altLang="he-IL" sz="1800" b="1" i="0" strike="noStrike" cap="none" normalizeH="0" baseline="0" dirty="0" err="1" smtClean="0">
                <a:ln>
                  <a:noFill/>
                </a:ln>
                <a:solidFill>
                  <a:srgbClr val="3366CC"/>
                </a:solidFill>
                <a:effectLst/>
                <a:latin typeface="Arial" pitchFamily="34" charset="0"/>
                <a:cs typeface="Arial" pitchFamily="34" charset="0"/>
                <a:hlinkClick r:id="rId5"/>
              </a:rPr>
              <a:t>Feldmeier</a:t>
            </a:r>
            <a:r>
              <a:rPr kumimoji="0" lang="he-IL" altLang="he-IL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e-IL" altLang="he-IL" sz="1800" b="1" i="0" strike="noStrike" cap="none" normalizeH="0" baseline="0" dirty="0" err="1" smtClean="0">
                <a:ln>
                  <a:noFill/>
                </a:ln>
                <a:solidFill>
                  <a:srgbClr val="3366CC"/>
                </a:solidFill>
                <a:effectLst/>
                <a:latin typeface="Arial" pitchFamily="34" charset="0"/>
                <a:cs typeface="Arial" pitchFamily="34" charset="0"/>
                <a:hlinkClick r:id="rId6"/>
              </a:rPr>
              <a:t>Horiuchi</a:t>
            </a:r>
            <a:r>
              <a:rPr kumimoji="0" lang="he-IL" altLang="he-IL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he-IL" altLang="he-IL" sz="1800" b="1" i="0" strike="noStrike" cap="none" normalizeH="0" baseline="0" dirty="0" err="1" smtClean="0">
                <a:ln>
                  <a:noFill/>
                </a:ln>
                <a:solidFill>
                  <a:srgbClr val="3366CC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  <a:t>Weber</a:t>
            </a:r>
            <a:r>
              <a:rPr lang="he-IL" altLang="he-IL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he-IL" altLang="he-I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he-IL" altLang="he-I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8"/>
              </a:rPr>
              <a:t>arXiv:1503.06122</a:t>
            </a:r>
            <a:endParaRPr kumimoji="0" lang="he-IL" alt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1" y="1763567"/>
            <a:ext cx="2514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Korover</a:t>
            </a:r>
            <a:r>
              <a:rPr lang="en-US" b="1" dirty="0" smtClean="0"/>
              <a:t>  et al.  PRL 113, 022501 (2014).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8100" y="-111252"/>
            <a:ext cx="9144000" cy="6941458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" y="550099"/>
            <a:ext cx="3810000" cy="335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530298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A proton have a greater probability than a neutron  to be above the Fermi sea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9319" y="0"/>
            <a:ext cx="7594761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0" b="1" dirty="0" smtClean="0">
                <a:solidFill>
                  <a:schemeClr val="bg1"/>
                </a:solidFill>
              </a:rPr>
              <a:t>np-dominance and asymmetric neutron rich nuclei</a:t>
            </a:r>
            <a:endParaRPr lang="en-US" sz="241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9700" y="5635798"/>
            <a:ext cx="7696200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10" b="1" dirty="0" smtClean="0"/>
              <a:t>Possible inversion of the momentum sharing :</a:t>
            </a:r>
            <a:endParaRPr lang="en-US" sz="2410" b="1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72049"/>
              </p:ext>
            </p:extLst>
          </p:nvPr>
        </p:nvGraphicFramePr>
        <p:xfrm>
          <a:off x="7111475" y="6038850"/>
          <a:ext cx="19256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942" name="Équation" r:id="rId5" imgW="698400" imgH="279360" progId="Equation.3">
                  <p:embed/>
                </p:oleObj>
              </mc:Choice>
              <mc:Fallback>
                <p:oleObj name="Équation" r:id="rId5" imgW="698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1475" y="6038850"/>
                        <a:ext cx="192563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881520"/>
              </p:ext>
            </p:extLst>
          </p:nvPr>
        </p:nvGraphicFramePr>
        <p:xfrm>
          <a:off x="6247021" y="4945796"/>
          <a:ext cx="9491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943" name="Equation" r:id="rId7" imgW="419040" imgH="215640" progId="Equation.3">
                  <p:embed/>
                </p:oleObj>
              </mc:Choice>
              <mc:Fallback>
                <p:oleObj name="Equation" r:id="rId7" imgW="4190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7021" y="4945796"/>
                        <a:ext cx="9491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triped Right Arrow 8"/>
          <p:cNvSpPr/>
          <p:nvPr/>
        </p:nvSpPr>
        <p:spPr bwMode="auto">
          <a:xfrm>
            <a:off x="304800" y="5663628"/>
            <a:ext cx="838200" cy="5334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581400" y="35052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1000" y="4530298"/>
            <a:ext cx="7391400" cy="9561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955702"/>
            <a:ext cx="2636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Universal property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90320" y="940969"/>
            <a:ext cx="2580251" cy="2812928"/>
            <a:chOff x="6588326" y="1190729"/>
            <a:chExt cx="2580251" cy="281292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/>
            <a:srcRect l="55115"/>
            <a:stretch/>
          </p:blipFill>
          <p:spPr>
            <a:xfrm>
              <a:off x="6645027" y="2426808"/>
              <a:ext cx="1202002" cy="157684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55115"/>
            <a:stretch/>
          </p:blipFill>
          <p:spPr>
            <a:xfrm>
              <a:off x="7847029" y="1632994"/>
              <a:ext cx="1250543" cy="237066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7881045" y="1190729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Majority</a:t>
              </a:r>
              <a:endPara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88326" y="1987823"/>
              <a:ext cx="1297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Minority</a:t>
              </a:r>
              <a:endPara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25230" y="822011"/>
            <a:ext cx="2641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u="sng" dirty="0">
                <a:solidFill>
                  <a:srgbClr val="32FF32"/>
                </a:solidFill>
              </a:rPr>
              <a:t>Pauli Principle</a:t>
            </a:r>
            <a:r>
              <a:rPr lang="en-US" sz="3200" u="sng" dirty="0" smtClean="0">
                <a:solidFill>
                  <a:srgbClr val="32FF32"/>
                </a:solidFill>
              </a:rPr>
              <a:t>:</a:t>
            </a:r>
            <a:endParaRPr lang="en-US" sz="3200" u="sng" dirty="0">
              <a:solidFill>
                <a:srgbClr val="32FF32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977710"/>
              </p:ext>
            </p:extLst>
          </p:nvPr>
        </p:nvGraphicFramePr>
        <p:xfrm>
          <a:off x="6119043" y="3753897"/>
          <a:ext cx="192563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944" name="Équation" r:id="rId11" imgW="698400" imgH="279360" progId="Equation.3">
                  <p:embed/>
                </p:oleObj>
              </mc:Choice>
              <mc:Fallback>
                <p:oleObj name="Équation" r:id="rId11" imgW="698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043" y="3753897"/>
                        <a:ext cx="1925638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247021" y="3505200"/>
            <a:ext cx="2452545" cy="248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Rectangle 21"/>
          <p:cNvSpPr/>
          <p:nvPr/>
        </p:nvSpPr>
        <p:spPr>
          <a:xfrm>
            <a:off x="6190320" y="1828800"/>
            <a:ext cx="1226272" cy="33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proton</a:t>
            </a:r>
            <a:endParaRPr lang="he-IL" dirty="0"/>
          </a:p>
        </p:txBody>
      </p:sp>
      <p:sp>
        <p:nvSpPr>
          <p:cNvPr id="23" name="Rectangle 22"/>
          <p:cNvSpPr/>
          <p:nvPr/>
        </p:nvSpPr>
        <p:spPr>
          <a:xfrm>
            <a:off x="7496887" y="1004934"/>
            <a:ext cx="1226272" cy="33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7963138" y="5852886"/>
            <a:ext cx="32733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?</a:t>
            </a:r>
            <a:endParaRPr lang="he-IL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211919" y="1764834"/>
            <a:ext cx="115454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protons</a:t>
            </a:r>
            <a:endParaRPr lang="he-IL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396237" y="939712"/>
            <a:ext cx="13114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neutrons</a:t>
            </a:r>
            <a:endParaRPr lang="he-IL" sz="2400" dirty="0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-1371600" y="6269182"/>
            <a:ext cx="692873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M. </a:t>
            </a:r>
            <a:r>
              <a:rPr lang="en-US" sz="1600" dirty="0" err="1" smtClean="0"/>
              <a:t>Sargsian</a:t>
            </a:r>
            <a:r>
              <a:rPr lang="en-US" sz="1600" dirty="0" smtClean="0"/>
              <a:t> </a:t>
            </a:r>
            <a:r>
              <a:rPr lang="en-US" sz="1600" dirty="0" err="1" smtClean="0"/>
              <a:t>Phys.Rev</a:t>
            </a:r>
            <a:r>
              <a:rPr lang="en-US" sz="1600" dirty="0"/>
              <a:t>. C89 (2014) 3, 034305 </a:t>
            </a:r>
            <a:endParaRPr lang="en-US" sz="1600" dirty="0" smtClean="0"/>
          </a:p>
          <a:p>
            <a:pPr algn="ctr"/>
            <a:r>
              <a:rPr lang="en-US" sz="1600" dirty="0" smtClean="0"/>
              <a:t>O. Hen  </a:t>
            </a:r>
            <a:r>
              <a:rPr lang="en-US" sz="1600" dirty="0"/>
              <a:t>et al., Science </a:t>
            </a:r>
            <a:r>
              <a:rPr lang="en-US" sz="1600" dirty="0" smtClean="0"/>
              <a:t>346, 614 (2014</a:t>
            </a:r>
            <a:r>
              <a:rPr lang="en-US" sz="1600" b="1" dirty="0" smtClean="0"/>
              <a:t>).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280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6191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850444" cy="5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453" y="3448050"/>
            <a:ext cx="826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smtClean="0"/>
              <a:t>If this is true than it is mainly the high-momentum  (large-virtuality ) nucleons in the nucleus. </a:t>
            </a:r>
            <a:r>
              <a:rPr lang="en-US" sz="3400" b="1" dirty="0" smtClean="0"/>
              <a:t> 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4101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4426" y="304800"/>
            <a:ext cx="85154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10" b="1" dirty="0" smtClean="0">
                <a:solidFill>
                  <a:schemeClr val="bg1"/>
                </a:solidFill>
              </a:rPr>
              <a:t>Protons </a:t>
            </a:r>
            <a:r>
              <a:rPr lang="en-US" sz="2710" b="1" dirty="0">
                <a:solidFill>
                  <a:schemeClr val="bg1"/>
                </a:solidFill>
              </a:rPr>
              <a:t>move faster than neutrons in N&gt;Z </a:t>
            </a:r>
            <a:r>
              <a:rPr lang="en-US" sz="2710" b="1" dirty="0" smtClean="0">
                <a:solidFill>
                  <a:schemeClr val="bg1"/>
                </a:solidFill>
              </a:rPr>
              <a:t>nuclei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828800"/>
            <a:ext cx="2559050" cy="463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10" dirty="0">
                <a:solidFill>
                  <a:srgbClr val="0000FF"/>
                </a:solidFill>
              </a:rPr>
              <a:t>Light nuclei </a:t>
            </a:r>
            <a:r>
              <a:rPr lang="en-US" sz="2410" i="1" dirty="0">
                <a:solidFill>
                  <a:srgbClr val="0000FF"/>
                </a:solidFill>
              </a:rPr>
              <a:t>A</a:t>
            </a:r>
            <a:r>
              <a:rPr lang="en-US" sz="2410" dirty="0">
                <a:solidFill>
                  <a:srgbClr val="0000FF"/>
                </a:solidFill>
              </a:rPr>
              <a:t>&lt;11</a:t>
            </a:r>
          </a:p>
        </p:txBody>
      </p:sp>
      <p:sp>
        <p:nvSpPr>
          <p:cNvPr id="51207" name="TextBox 5"/>
          <p:cNvSpPr txBox="1">
            <a:spLocks noChangeArrowheads="1"/>
          </p:cNvSpPr>
          <p:nvPr/>
        </p:nvSpPr>
        <p:spPr bwMode="auto">
          <a:xfrm>
            <a:off x="0" y="2286000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</a:t>
            </a:r>
            <a:r>
              <a:rPr lang="en-US" dirty="0"/>
              <a:t>Monte Carlo calculations by the Argonne group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276600" y="1447800"/>
            <a:ext cx="5638800" cy="3105150"/>
            <a:chOff x="3022600" y="433372"/>
            <a:chExt cx="5638800" cy="3105809"/>
          </a:xfrm>
        </p:grpSpPr>
        <p:pic>
          <p:nvPicPr>
            <p:cNvPr id="51212" name="Picture 4" descr="latex-image-1.pdf"/>
            <p:cNvPicPr>
              <a:picLocks noChangeAspect="1"/>
            </p:cNvPicPr>
            <p:nvPr/>
          </p:nvPicPr>
          <p:blipFill>
            <a:blip r:embed="rId4" cstate="print"/>
            <a:srcRect t="15988"/>
            <a:stretch>
              <a:fillRect/>
            </a:stretch>
          </p:blipFill>
          <p:spPr bwMode="auto">
            <a:xfrm>
              <a:off x="3022600" y="1136650"/>
              <a:ext cx="5638800" cy="2402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1203" name="Object 3"/>
            <p:cNvGraphicFramePr>
              <a:graphicFrameLocks noChangeAspect="1"/>
            </p:cNvGraphicFramePr>
            <p:nvPr/>
          </p:nvGraphicFramePr>
          <p:xfrm>
            <a:off x="4064975" y="481027"/>
            <a:ext cx="721431" cy="683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914" name="Equation" r:id="rId5" imgW="466200" imgH="420480" progId="">
                    <p:embed/>
                  </p:oleObj>
                </mc:Choice>
                <mc:Fallback>
                  <p:oleObj name="Equation" r:id="rId5" imgW="466200" imgH="420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4975" y="481027"/>
                          <a:ext cx="721431" cy="6834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3" name="TextBox 47"/>
            <p:cNvSpPr txBox="1">
              <a:spLocks noChangeArrowheads="1"/>
            </p:cNvSpPr>
            <p:nvPr/>
          </p:nvSpPr>
          <p:spPr bwMode="auto">
            <a:xfrm>
              <a:off x="5519976" y="481027"/>
              <a:ext cx="9346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&lt;</a:t>
              </a:r>
              <a:r>
                <a:rPr lang="en-US" sz="2000" i="1">
                  <a:solidFill>
                    <a:srgbClr val="0000FF"/>
                  </a:solidFill>
                </a:rPr>
                <a:t>KE</a:t>
              </a:r>
              <a:r>
                <a:rPr lang="en-US" sz="2000">
                  <a:solidFill>
                    <a:srgbClr val="0000FF"/>
                  </a:solidFill>
                </a:rPr>
                <a:t>&gt;</a:t>
              </a:r>
              <a:endParaRPr lang="en-US" sz="2000" i="1">
                <a:solidFill>
                  <a:srgbClr val="0000FF"/>
                </a:solidFill>
              </a:endParaRPr>
            </a:p>
          </p:txBody>
        </p:sp>
        <p:sp>
          <p:nvSpPr>
            <p:cNvPr id="51214" name="TextBox 48"/>
            <p:cNvSpPr txBox="1">
              <a:spLocks noChangeArrowheads="1"/>
            </p:cNvSpPr>
            <p:nvPr/>
          </p:nvSpPr>
          <p:spPr bwMode="auto">
            <a:xfrm>
              <a:off x="5215847" y="691668"/>
              <a:ext cx="4481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51215" name="TextBox 49"/>
            <p:cNvSpPr txBox="1">
              <a:spLocks noChangeArrowheads="1"/>
            </p:cNvSpPr>
            <p:nvPr/>
          </p:nvSpPr>
          <p:spPr bwMode="auto">
            <a:xfrm>
              <a:off x="6149815" y="734169"/>
              <a:ext cx="4441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51216" name="TextBox 50"/>
            <p:cNvSpPr txBox="1">
              <a:spLocks noChangeArrowheads="1"/>
            </p:cNvSpPr>
            <p:nvPr/>
          </p:nvSpPr>
          <p:spPr bwMode="auto">
            <a:xfrm>
              <a:off x="7182028" y="433372"/>
              <a:ext cx="9346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&lt;</a:t>
              </a:r>
              <a:r>
                <a:rPr lang="en-US" sz="2000" i="1">
                  <a:solidFill>
                    <a:srgbClr val="0000FF"/>
                  </a:solidFill>
                </a:rPr>
                <a:t>KE</a:t>
              </a:r>
              <a:r>
                <a:rPr lang="en-US" sz="2000">
                  <a:solidFill>
                    <a:srgbClr val="0000FF"/>
                  </a:solidFill>
                </a:rPr>
                <a:t>&gt;</a:t>
              </a:r>
              <a:endParaRPr lang="en-US" sz="2000" i="1">
                <a:solidFill>
                  <a:srgbClr val="0000FF"/>
                </a:solidFill>
              </a:endParaRPr>
            </a:p>
          </p:txBody>
        </p:sp>
        <p:sp>
          <p:nvSpPr>
            <p:cNvPr id="51217" name="TextBox 51"/>
            <p:cNvSpPr txBox="1">
              <a:spLocks noChangeArrowheads="1"/>
            </p:cNvSpPr>
            <p:nvPr/>
          </p:nvSpPr>
          <p:spPr bwMode="auto">
            <a:xfrm>
              <a:off x="7218115" y="727826"/>
              <a:ext cx="9546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rgbClr val="0000FF"/>
                  </a:solidFill>
                </a:rPr>
                <a:t>p − n</a:t>
              </a:r>
            </a:p>
          </p:txBody>
        </p:sp>
      </p:grpSp>
      <p:sp>
        <p:nvSpPr>
          <p:cNvPr id="51210" name="TextBox 33"/>
          <p:cNvSpPr txBox="1">
            <a:spLocks noChangeArrowheads="1"/>
          </p:cNvSpPr>
          <p:nvPr/>
        </p:nvSpPr>
        <p:spPr bwMode="auto">
          <a:xfrm>
            <a:off x="0" y="990600"/>
            <a:ext cx="7702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 ( </a:t>
            </a:r>
            <a:r>
              <a:rPr lang="en-US" sz="2800" dirty="0" smtClean="0"/>
              <a:t>protons </a:t>
            </a:r>
            <a:r>
              <a:rPr lang="en-US" sz="2800" dirty="0"/>
              <a:t>move faster than </a:t>
            </a:r>
            <a:r>
              <a:rPr lang="en-US" sz="2800" dirty="0" smtClean="0"/>
              <a:t>neutrons </a:t>
            </a:r>
            <a:r>
              <a:rPr lang="en-US" sz="2800" dirty="0"/>
              <a:t>in N&gt;Z nuclei )</a:t>
            </a:r>
          </a:p>
        </p:txBody>
      </p:sp>
      <p:pic>
        <p:nvPicPr>
          <p:cNvPr id="51211" name="Picture 36" descr="MomDistHeKaptari.png"/>
          <p:cNvPicPr>
            <a:picLocks noChangeAspect="1"/>
          </p:cNvPicPr>
          <p:nvPr/>
        </p:nvPicPr>
        <p:blipFill>
          <a:blip r:embed="rId7" cstate="print"/>
          <a:srcRect t="8710" r="9764"/>
          <a:stretch>
            <a:fillRect/>
          </a:stretch>
        </p:blipFill>
        <p:spPr bwMode="auto">
          <a:xfrm>
            <a:off x="0" y="4267200"/>
            <a:ext cx="3624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02" name="Object 19"/>
          <p:cNvGraphicFramePr>
            <a:graphicFrameLocks noChangeAspect="1"/>
          </p:cNvGraphicFramePr>
          <p:nvPr/>
        </p:nvGraphicFramePr>
        <p:xfrm>
          <a:off x="3657600" y="5784850"/>
          <a:ext cx="3016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915" name="Equation" r:id="rId8" imgW="1320480" imgH="469800" progId="Equation.3">
                  <p:embed/>
                </p:oleObj>
              </mc:Choice>
              <mc:Fallback>
                <p:oleObj name="Equation" r:id="rId8" imgW="1320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784850"/>
                        <a:ext cx="30162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3276600"/>
            <a:ext cx="3437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Wiringa</a:t>
            </a:r>
            <a:r>
              <a:rPr lang="en-US" dirty="0" smtClean="0"/>
              <a:t> et al. </a:t>
            </a:r>
          </a:p>
          <a:p>
            <a:pPr algn="l"/>
            <a:r>
              <a:rPr lang="en-US" dirty="0" smtClean="0"/>
              <a:t>phys. Rev. C89, 034305 (2014).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-10886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rgbClr val="CC0000"/>
              </a:solidFill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5943600" y="0"/>
            <a:ext cx="26670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533400" y="5334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The probability for a nucleon to have momentum ≥ 300 MeV / c in medium nuclei is ~25%</a:t>
            </a: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381000" y="14478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More than ~90% of all nucleons with momentum ≥ 300 MeV / c belong to 2N-SRC.</a:t>
            </a: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533400" y="3048000"/>
            <a:ext cx="50450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FF00"/>
                </a:solidFill>
              </a:rPr>
              <a:t>Probability for a nucleon with momentum 300-600 MeV / c to belong to np-SRC is ~18 times larger than to belong to pp-SRC</a:t>
            </a:r>
            <a:r>
              <a:rPr lang="en-US"/>
              <a:t>.</a:t>
            </a:r>
          </a:p>
        </p:txBody>
      </p:sp>
      <p:pic>
        <p:nvPicPr>
          <p:cNvPr id="68616" name="Picture 10" descr="fch_ratios_x3_bl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-152400"/>
            <a:ext cx="1952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1" descr="resul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648200"/>
            <a:ext cx="28194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Rectangle 12"/>
          <p:cNvSpPr>
            <a:spLocks noChangeArrowheads="1"/>
          </p:cNvSpPr>
          <p:nvPr/>
        </p:nvSpPr>
        <p:spPr bwMode="auto">
          <a:xfrm>
            <a:off x="6324600" y="2057400"/>
            <a:ext cx="25003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. </a:t>
            </a:r>
            <a:r>
              <a:rPr lang="en-US" sz="1400" b="1"/>
              <a:t>PRL. 96, 082501 (2006)</a:t>
            </a:r>
          </a:p>
        </p:txBody>
      </p:sp>
      <p:sp>
        <p:nvSpPr>
          <p:cNvPr id="68619" name="Rectangle 13"/>
          <p:cNvSpPr>
            <a:spLocks noChangeArrowheads="1"/>
          </p:cNvSpPr>
          <p:nvPr/>
        </p:nvSpPr>
        <p:spPr bwMode="auto">
          <a:xfrm>
            <a:off x="5181600" y="65532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PRL 162504(2006); </a:t>
            </a:r>
            <a:r>
              <a:rPr lang="en-US" sz="1400"/>
              <a:t>Science 320, 1476 (2008).</a:t>
            </a:r>
          </a:p>
        </p:txBody>
      </p:sp>
      <p:sp>
        <p:nvSpPr>
          <p:cNvPr id="68620" name="Text Box 14"/>
          <p:cNvSpPr txBox="1">
            <a:spLocks noChangeArrowheads="1"/>
          </p:cNvSpPr>
          <p:nvPr/>
        </p:nvSpPr>
        <p:spPr bwMode="auto">
          <a:xfrm rot="-5400000">
            <a:off x="5247482" y="1000918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CLAS / HALL B</a:t>
            </a:r>
          </a:p>
        </p:txBody>
      </p:sp>
      <p:sp>
        <p:nvSpPr>
          <p:cNvPr id="68621" name="Text Box 15"/>
          <p:cNvSpPr txBox="1">
            <a:spLocks noChangeArrowheads="1"/>
          </p:cNvSpPr>
          <p:nvPr/>
        </p:nvSpPr>
        <p:spPr bwMode="auto">
          <a:xfrm rot="-5400000">
            <a:off x="4941093" y="5041107"/>
            <a:ext cx="2189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EVA / BNL and Jlab / HALL A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685800"/>
            <a:ext cx="304800" cy="381000"/>
            <a:chOff x="1920" y="4080"/>
            <a:chExt cx="192" cy="240"/>
          </a:xfrm>
        </p:grpSpPr>
        <p:sp>
          <p:nvSpPr>
            <p:cNvPr id="68669" name="Rectangle 18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70" name="Text Box 19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0" y="1371600"/>
            <a:ext cx="304800" cy="381000"/>
            <a:chOff x="1920" y="4080"/>
            <a:chExt cx="192" cy="240"/>
          </a:xfrm>
        </p:grpSpPr>
        <p:sp>
          <p:nvSpPr>
            <p:cNvPr id="68667" name="Rectangle 21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8" name="Text Box 22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0800" y="4931230"/>
            <a:ext cx="304800" cy="381000"/>
            <a:chOff x="1920" y="4080"/>
            <a:chExt cx="192" cy="240"/>
          </a:xfrm>
        </p:grpSpPr>
        <p:sp>
          <p:nvSpPr>
            <p:cNvPr id="68665" name="Rectangle 24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6" name="Text Box 25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0" y="3124200"/>
            <a:ext cx="304800" cy="381000"/>
            <a:chOff x="1920" y="4080"/>
            <a:chExt cx="192" cy="240"/>
          </a:xfrm>
        </p:grpSpPr>
        <p:sp>
          <p:nvSpPr>
            <p:cNvPr id="68663" name="Rectangle 27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4" name="Text Box 28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315200" y="0"/>
            <a:ext cx="304800" cy="377825"/>
            <a:chOff x="1920" y="4080"/>
            <a:chExt cx="192" cy="296"/>
          </a:xfrm>
        </p:grpSpPr>
        <p:sp>
          <p:nvSpPr>
            <p:cNvPr id="68661" name="Rectangle 30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2" name="Text Box 31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8305800" y="4800600"/>
            <a:ext cx="304800" cy="381000"/>
            <a:chOff x="1920" y="4080"/>
            <a:chExt cx="192" cy="240"/>
          </a:xfrm>
        </p:grpSpPr>
        <p:sp>
          <p:nvSpPr>
            <p:cNvPr id="68657" name="Rectangle 39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8" name="Text Box 40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8610600" y="5562600"/>
            <a:ext cx="304800" cy="381000"/>
            <a:chOff x="1920" y="4080"/>
            <a:chExt cx="192" cy="240"/>
          </a:xfrm>
        </p:grpSpPr>
        <p:sp>
          <p:nvSpPr>
            <p:cNvPr id="68655" name="Rectangle 42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6" name="Text Box 43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7696200" y="914400"/>
            <a:ext cx="304800" cy="377825"/>
            <a:chOff x="1920" y="4080"/>
            <a:chExt cx="192" cy="298"/>
          </a:xfrm>
        </p:grpSpPr>
        <p:sp>
          <p:nvSpPr>
            <p:cNvPr id="68653" name="Rectangle 45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4" name="Text Box 46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5</a:t>
              </a:r>
            </a:p>
          </p:txBody>
        </p:sp>
      </p:grpSp>
      <p:pic>
        <p:nvPicPr>
          <p:cNvPr id="68632" name="Picture 50" descr="pro_rocc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91275" y="1762125"/>
            <a:ext cx="23050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7315200" y="2895600"/>
            <a:ext cx="304800" cy="381000"/>
            <a:chOff x="1920" y="4080"/>
            <a:chExt cx="192" cy="240"/>
          </a:xfrm>
        </p:grpSpPr>
        <p:sp>
          <p:nvSpPr>
            <p:cNvPr id="68651" name="Rectangle 52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2" name="Text Box 53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</p:grpSp>
      <p:sp>
        <p:nvSpPr>
          <p:cNvPr id="68634" name="Rectangle 54"/>
          <p:cNvSpPr>
            <a:spLocks noChangeArrowheads="1"/>
          </p:cNvSpPr>
          <p:nvPr/>
        </p:nvSpPr>
        <p:spPr bwMode="auto">
          <a:xfrm>
            <a:off x="6629400" y="4267200"/>
            <a:ext cx="202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PRL 98,132501 (2007).</a:t>
            </a:r>
          </a:p>
        </p:txBody>
      </p:sp>
      <p:pic>
        <p:nvPicPr>
          <p:cNvPr id="68635" name="Picture 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6" name="Text Box 56"/>
          <p:cNvSpPr txBox="1">
            <a:spLocks noChangeArrowheads="1"/>
          </p:cNvSpPr>
          <p:nvPr/>
        </p:nvSpPr>
        <p:spPr bwMode="auto">
          <a:xfrm>
            <a:off x="0" y="0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Short </a:t>
            </a:r>
            <a:r>
              <a:rPr lang="en-US" sz="2400" b="1" u="sng" dirty="0">
                <a:solidFill>
                  <a:schemeClr val="bg1"/>
                </a:solidFill>
              </a:rPr>
              <a:t>distance structure of </a:t>
            </a:r>
            <a:r>
              <a:rPr lang="en-US" sz="2400" b="1" u="sng" dirty="0" smtClean="0">
                <a:solidFill>
                  <a:schemeClr val="bg1"/>
                </a:solidFill>
              </a:rPr>
              <a:t>nuclei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68637" name="Text Box 50"/>
          <p:cNvSpPr txBox="1">
            <a:spLocks noChangeArrowheads="1"/>
          </p:cNvSpPr>
          <p:nvPr/>
        </p:nvSpPr>
        <p:spPr bwMode="auto">
          <a:xfrm>
            <a:off x="914400" y="2209800"/>
            <a:ext cx="4532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of kinetic energy of nucleon in nuclei </a:t>
            </a:r>
          </a:p>
          <a:p>
            <a:r>
              <a:rPr lang="en-US" dirty="0">
                <a:solidFill>
                  <a:schemeClr val="bg1"/>
                </a:solidFill>
              </a:rPr>
              <a:t>is carried by nucleons in 2N-SRC.</a:t>
            </a: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0" y="2133600"/>
            <a:ext cx="304800" cy="381000"/>
            <a:chOff x="1920" y="4080"/>
            <a:chExt cx="192" cy="240"/>
          </a:xfrm>
        </p:grpSpPr>
        <p:sp>
          <p:nvSpPr>
            <p:cNvPr id="68649" name="Rectangle 18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0" name="Text Box 19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</p:grp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0" y="2528888"/>
            <a:ext cx="304800" cy="381000"/>
            <a:chOff x="1920" y="4080"/>
            <a:chExt cx="192" cy="240"/>
          </a:xfrm>
        </p:grpSpPr>
        <p:sp>
          <p:nvSpPr>
            <p:cNvPr id="68647" name="Rectangle 21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8" name="Text Box 22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2</a:t>
              </a:r>
            </a:p>
          </p:txBody>
        </p:sp>
      </p:grpSp>
      <p:sp>
        <p:nvSpPr>
          <p:cNvPr id="68640" name="AutoShape 57"/>
          <p:cNvSpPr>
            <a:spLocks noChangeArrowheads="1"/>
          </p:cNvSpPr>
          <p:nvPr/>
        </p:nvSpPr>
        <p:spPr bwMode="auto">
          <a:xfrm>
            <a:off x="304800" y="2209800"/>
            <a:ext cx="4572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AutoShape 57"/>
          <p:cNvSpPr>
            <a:spLocks noChangeArrowheads="1"/>
          </p:cNvSpPr>
          <p:nvPr/>
        </p:nvSpPr>
        <p:spPr bwMode="auto">
          <a:xfrm>
            <a:off x="533400" y="4420055"/>
            <a:ext cx="4572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200025" y="4624843"/>
            <a:ext cx="304800" cy="381000"/>
            <a:chOff x="1920" y="4080"/>
            <a:chExt cx="192" cy="240"/>
          </a:xfrm>
        </p:grpSpPr>
        <p:sp>
          <p:nvSpPr>
            <p:cNvPr id="63" name="Rectangle 21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2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2</a:t>
              </a:r>
            </a:p>
          </p:txBody>
        </p:sp>
      </p:grpSp>
      <p:grpSp>
        <p:nvGrpSpPr>
          <p:cNvPr id="66" name="Group 17"/>
          <p:cNvGrpSpPr>
            <a:grpSpLocks/>
          </p:cNvGrpSpPr>
          <p:nvPr/>
        </p:nvGrpSpPr>
        <p:grpSpPr bwMode="auto">
          <a:xfrm>
            <a:off x="4082" y="4271509"/>
            <a:ext cx="304800" cy="381000"/>
            <a:chOff x="1920" y="4080"/>
            <a:chExt cx="192" cy="240"/>
          </a:xfrm>
        </p:grpSpPr>
        <p:sp>
          <p:nvSpPr>
            <p:cNvPr id="67" name="Rectangle 18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</p:grpSp>
      <p:sp>
        <p:nvSpPr>
          <p:cNvPr id="69" name="Text Box 50"/>
          <p:cNvSpPr txBox="1">
            <a:spLocks noChangeArrowheads="1"/>
          </p:cNvSpPr>
          <p:nvPr/>
        </p:nvSpPr>
        <p:spPr bwMode="auto">
          <a:xfrm>
            <a:off x="1077686" y="4469153"/>
            <a:ext cx="2703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light asymmetric nuclei :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70146"/>
              </p:ext>
            </p:extLst>
          </p:nvPr>
        </p:nvGraphicFramePr>
        <p:xfrm>
          <a:off x="1273969" y="5036344"/>
          <a:ext cx="339566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886" name="Équation" r:id="rId7" imgW="1231560" imgH="279360" progId="Equation.3">
                  <p:embed/>
                </p:oleObj>
              </mc:Choice>
              <mc:Fallback>
                <p:oleObj name="Équation" r:id="rId7" imgW="12315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969" y="5036344"/>
                        <a:ext cx="3395662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1094128" y="6087032"/>
            <a:ext cx="2943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heavy asymmetric nuclei ?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-22983" y="-42196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rgbClr val="CC0000"/>
              </a:solidFill>
            </a:endParaRPr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812800" y="420198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Three nucleon SRC are present in nuclei</a:t>
            </a:r>
            <a:r>
              <a:rPr lang="en-US" dirty="0" smtClean="0">
                <a:solidFill>
                  <a:srgbClr val="FFFF00"/>
                </a:solidFill>
              </a:rPr>
              <a:t>. They contribute  about  an order of magnitude less than the 2N_SRC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8622" name="Text Box 16"/>
          <p:cNvSpPr txBox="1">
            <a:spLocks noChangeArrowheads="1"/>
          </p:cNvSpPr>
          <p:nvPr/>
        </p:nvSpPr>
        <p:spPr bwMode="auto">
          <a:xfrm>
            <a:off x="783771" y="863599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Dominant NN force in the 2N-SRC is tensor force. </a:t>
            </a: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86657" y="918518"/>
            <a:ext cx="304800" cy="381000"/>
            <a:chOff x="1920" y="4080"/>
            <a:chExt cx="192" cy="240"/>
          </a:xfrm>
        </p:grpSpPr>
        <p:sp>
          <p:nvSpPr>
            <p:cNvPr id="68665" name="Rectangle 24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6" name="Text Box 25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4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72143" y="4473148"/>
            <a:ext cx="304800" cy="381000"/>
            <a:chOff x="1920" y="4080"/>
            <a:chExt cx="192" cy="240"/>
          </a:xfrm>
        </p:grpSpPr>
        <p:sp>
          <p:nvSpPr>
            <p:cNvPr id="68659" name="Rectangle 33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0" name="Text Box 34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6</a:t>
              </a:r>
              <a:endParaRPr lang="en-US" dirty="0"/>
            </a:p>
          </p:txBody>
        </p:sp>
      </p:grpSp>
      <p:pic>
        <p:nvPicPr>
          <p:cNvPr id="68635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6" name="Text Box 56"/>
          <p:cNvSpPr txBox="1">
            <a:spLocks noChangeArrowheads="1"/>
          </p:cNvSpPr>
          <p:nvPr/>
        </p:nvSpPr>
        <p:spPr bwMode="auto">
          <a:xfrm>
            <a:off x="0" y="0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Short </a:t>
            </a:r>
            <a:r>
              <a:rPr lang="en-US" sz="2400" b="1" u="sng" dirty="0">
                <a:solidFill>
                  <a:schemeClr val="bg1"/>
                </a:solidFill>
              </a:rPr>
              <a:t>distance structure of </a:t>
            </a:r>
            <a:r>
              <a:rPr lang="en-US" sz="2400" b="1" u="sng" dirty="0" smtClean="0">
                <a:solidFill>
                  <a:schemeClr val="bg1"/>
                </a:solidFill>
              </a:rPr>
              <a:t>nuclei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609600" y="1748135"/>
            <a:ext cx="472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high momentum tail (300-600 MeV/c)  is dominated by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L=0,2     S=1      np –SRC pairs.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609600" y="3077369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pairs are produced from Sn=0 IPM pairs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433475"/>
            <a:ext cx="1419232" cy="165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252029" y="2433475"/>
            <a:ext cx="304800" cy="381000"/>
            <a:chOff x="1920" y="4080"/>
            <a:chExt cx="192" cy="240"/>
          </a:xfrm>
        </p:grpSpPr>
        <p:sp>
          <p:nvSpPr>
            <p:cNvPr id="68651" name="Rectangle 52"/>
            <p:cNvSpPr>
              <a:spLocks noChangeArrowheads="1"/>
            </p:cNvSpPr>
            <p:nvPr/>
          </p:nvSpPr>
          <p:spPr bwMode="auto">
            <a:xfrm>
              <a:off x="1920" y="4080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2" name="Text Box 53"/>
            <p:cNvSpPr txBox="1">
              <a:spLocks noChangeArrowheads="1"/>
            </p:cNvSpPr>
            <p:nvPr/>
          </p:nvSpPr>
          <p:spPr bwMode="auto">
            <a:xfrm>
              <a:off x="1920" y="4089"/>
              <a:ext cx="192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4</a:t>
              </a: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732821" y="604998"/>
            <a:ext cx="2265121" cy="1828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67"/>
          <p:cNvGrpSpPr/>
          <p:nvPr/>
        </p:nvGrpSpPr>
        <p:grpSpPr>
          <a:xfrm>
            <a:off x="7365149" y="4515292"/>
            <a:ext cx="1726839" cy="2723708"/>
            <a:chOff x="5943600" y="-152400"/>
            <a:chExt cx="2881313" cy="2797946"/>
          </a:xfrm>
        </p:grpSpPr>
        <p:sp>
          <p:nvSpPr>
            <p:cNvPr id="69" name="Rectangle 3"/>
            <p:cNvSpPr>
              <a:spLocks noChangeArrowheads="1"/>
            </p:cNvSpPr>
            <p:nvPr/>
          </p:nvSpPr>
          <p:spPr bwMode="auto">
            <a:xfrm>
              <a:off x="5943600" y="0"/>
              <a:ext cx="2667000" cy="2286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0" name="Picture 10" descr="fch_ratios_x3_bl_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-152400"/>
              <a:ext cx="195262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6324599" y="2057399"/>
              <a:ext cx="2500314" cy="588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. </a:t>
              </a:r>
              <a:endParaRPr lang="en-US" sz="1400" b="1" dirty="0"/>
            </a:p>
          </p:txBody>
        </p:sp>
        <p:sp>
          <p:nvSpPr>
            <p:cNvPr id="72" name="Text Box 14"/>
            <p:cNvSpPr txBox="1">
              <a:spLocks noChangeArrowheads="1"/>
            </p:cNvSpPr>
            <p:nvPr/>
          </p:nvSpPr>
          <p:spPr bwMode="auto">
            <a:xfrm rot="-5400000">
              <a:off x="5247482" y="1000918"/>
              <a:ext cx="1758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CLAS / HALL B</a:t>
              </a:r>
            </a:p>
          </p:txBody>
        </p:sp>
        <p:sp>
          <p:nvSpPr>
            <p:cNvPr id="76" name="Text Box 46"/>
            <p:cNvSpPr txBox="1">
              <a:spLocks noChangeArrowheads="1"/>
            </p:cNvSpPr>
            <p:nvPr/>
          </p:nvSpPr>
          <p:spPr bwMode="auto">
            <a:xfrm>
              <a:off x="8236935" y="1251239"/>
              <a:ext cx="491331" cy="3793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6</a:t>
              </a:r>
              <a:endParaRPr lang="en-US" dirty="0"/>
            </a:p>
          </p:txBody>
        </p:sp>
      </p:grp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736600" y="5627964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Isospin structure ?   Geometry ?  Abundance ?</a:t>
            </a:r>
          </a:p>
        </p:txBody>
      </p:sp>
    </p:spTree>
    <p:extLst>
      <p:ext uri="{BB962C8B-B14F-4D97-AF65-F5344CB8AC3E}">
        <p14:creationId xmlns:p14="http://schemas.microsoft.com/office/powerpoint/2010/main" val="34540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943600" y="6019800"/>
          <a:ext cx="265218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027" name="Equation" r:id="rId4" imgW="749160" imgH="228600" progId="Equation.3">
                  <p:embed/>
                </p:oleObj>
              </mc:Choice>
              <mc:Fallback>
                <p:oleObj name="Equation" r:id="rId4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6019800"/>
                        <a:ext cx="265218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4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" y="1470025"/>
            <a:ext cx="9034463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6553200" y="3733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Calibri" pitchFamily="34" charset="0"/>
              </a:rPr>
              <a:t>A(e,e’)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" name="Text Box 231"/>
          <p:cNvSpPr txBox="1">
            <a:spLocks noChangeArrowheads="1"/>
          </p:cNvSpPr>
          <p:nvPr/>
        </p:nvSpPr>
        <p:spPr bwMode="auto">
          <a:xfrm>
            <a:off x="1828800" y="304800"/>
            <a:ext cx="4437063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10" b="1" dirty="0">
                <a:solidFill>
                  <a:srgbClr val="FFFF00"/>
                </a:solidFill>
                <a:latin typeface="+mn-lt"/>
                <a:cs typeface="+mn-cs"/>
              </a:rPr>
              <a:t>Inclusive electron scattering A(</a:t>
            </a:r>
            <a:r>
              <a:rPr lang="en-US" sz="2210" b="1" dirty="0" err="1">
                <a:solidFill>
                  <a:srgbClr val="FFFF00"/>
                </a:solidFill>
                <a:latin typeface="+mn-lt"/>
                <a:cs typeface="+mn-cs"/>
              </a:rPr>
              <a:t>e,e</a:t>
            </a:r>
            <a:r>
              <a:rPr lang="en-US" sz="2210" b="1" dirty="0">
                <a:solidFill>
                  <a:srgbClr val="FFFF00"/>
                </a:solidFill>
                <a:latin typeface="+mn-lt"/>
                <a:cs typeface="+mn-cs"/>
              </a:rPr>
              <a:t>’)  </a:t>
            </a:r>
          </a:p>
        </p:txBody>
      </p:sp>
    </p:spTree>
    <p:extLst>
      <p:ext uri="{BB962C8B-B14F-4D97-AF65-F5344CB8AC3E}">
        <p14:creationId xmlns:p14="http://schemas.microsoft.com/office/powerpoint/2010/main" val="29833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936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609" name="Rectangle 3"/>
          <p:cNvSpPr>
            <a:spLocks noChangeArrowheads="1"/>
          </p:cNvSpPr>
          <p:nvPr/>
        </p:nvSpPr>
        <p:spPr bwMode="auto">
          <a:xfrm>
            <a:off x="2895600" y="1143000"/>
            <a:ext cx="2971800" cy="1752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971800" y="1219200"/>
          <a:ext cx="2133600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8" name="Equation" r:id="rId4" imgW="1371600" imgH="914400" progId="Equation.3">
                  <p:embed/>
                </p:oleObj>
              </mc:Choice>
              <mc:Fallback>
                <p:oleObj name="Equation" r:id="rId4" imgW="137160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19200"/>
                        <a:ext cx="2133600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0" y="3416300"/>
            <a:ext cx="4419600" cy="1241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>
                <a:solidFill>
                  <a:srgbClr val="333399"/>
                </a:solidFill>
                <a:latin typeface="Calibri" pitchFamily="34" charset="0"/>
              </a:rPr>
              <a:t>x</a:t>
            </a:r>
            <a:r>
              <a:rPr lang="en-US" sz="2400" b="1" baseline="-25000">
                <a:solidFill>
                  <a:srgbClr val="333399"/>
                </a:solidFill>
                <a:latin typeface="Calibri" pitchFamily="34" charset="0"/>
              </a:rPr>
              <a:t>B</a:t>
            </a:r>
            <a:r>
              <a:rPr lang="en-US" sz="2400" b="1">
                <a:solidFill>
                  <a:srgbClr val="333399"/>
                </a:solidFill>
                <a:latin typeface="Calibri" pitchFamily="34" charset="0"/>
              </a:rPr>
              <a:t> gives the fraction of nucleon momentum carried by the struck parton</a:t>
            </a:r>
          </a:p>
        </p:txBody>
      </p:sp>
      <p:sp>
        <p:nvSpPr>
          <p:cNvPr id="25611" name="Text Box 6"/>
          <p:cNvSpPr txBox="1">
            <a:spLocks noChangeArrowheads="1"/>
          </p:cNvSpPr>
          <p:nvPr/>
        </p:nvSpPr>
        <p:spPr bwMode="auto">
          <a:xfrm>
            <a:off x="0" y="304800"/>
            <a:ext cx="196269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</a:rPr>
              <a:t>DIS  off nucleons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5612" name="Group 7"/>
          <p:cNvGrpSpPr>
            <a:grpSpLocks/>
          </p:cNvGrpSpPr>
          <p:nvPr/>
        </p:nvGrpSpPr>
        <p:grpSpPr bwMode="auto">
          <a:xfrm>
            <a:off x="-76200" y="609600"/>
            <a:ext cx="3121025" cy="2865438"/>
            <a:chOff x="-48" y="384"/>
            <a:chExt cx="1966" cy="1805"/>
          </a:xfrm>
        </p:grpSpPr>
        <p:grpSp>
          <p:nvGrpSpPr>
            <p:cNvPr id="25784" name="Group 8"/>
            <p:cNvGrpSpPr>
              <a:grpSpLocks/>
            </p:cNvGrpSpPr>
            <p:nvPr/>
          </p:nvGrpSpPr>
          <p:grpSpPr bwMode="auto">
            <a:xfrm>
              <a:off x="632" y="1160"/>
              <a:ext cx="580" cy="563"/>
              <a:chOff x="632" y="1160"/>
              <a:chExt cx="580" cy="563"/>
            </a:xfrm>
          </p:grpSpPr>
          <p:sp>
            <p:nvSpPr>
              <p:cNvPr id="25835" name="Oval 9"/>
              <p:cNvSpPr>
                <a:spLocks noChangeArrowheads="1"/>
              </p:cNvSpPr>
              <p:nvPr/>
            </p:nvSpPr>
            <p:spPr bwMode="auto">
              <a:xfrm>
                <a:off x="632" y="1160"/>
                <a:ext cx="580" cy="563"/>
              </a:xfrm>
              <a:prstGeom prst="ellipse">
                <a:avLst/>
              </a:prstGeom>
              <a:gradFill rotWithShape="0">
                <a:gsLst>
                  <a:gs pos="0">
                    <a:srgbClr val="7575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836" name="Oval 10"/>
              <p:cNvSpPr>
                <a:spLocks noChangeArrowheads="1"/>
              </p:cNvSpPr>
              <p:nvPr/>
            </p:nvSpPr>
            <p:spPr bwMode="auto">
              <a:xfrm>
                <a:off x="816" y="1294"/>
                <a:ext cx="90" cy="105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837" name="Oval 11"/>
              <p:cNvSpPr>
                <a:spLocks noChangeArrowheads="1"/>
              </p:cNvSpPr>
              <p:nvPr/>
            </p:nvSpPr>
            <p:spPr bwMode="auto">
              <a:xfrm>
                <a:off x="999" y="1456"/>
                <a:ext cx="90" cy="105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838" name="Oval 12"/>
              <p:cNvSpPr>
                <a:spLocks noChangeArrowheads="1"/>
              </p:cNvSpPr>
              <p:nvPr/>
            </p:nvSpPr>
            <p:spPr bwMode="auto">
              <a:xfrm>
                <a:off x="785" y="1483"/>
                <a:ext cx="90" cy="105"/>
              </a:xfrm>
              <a:prstGeom prst="ellipse">
                <a:avLst/>
              </a:prstGeom>
              <a:solidFill>
                <a:srgbClr val="009999"/>
              </a:solidFill>
              <a:ln w="9360">
                <a:solidFill>
                  <a:srgbClr val="0099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5785" name="Line 13"/>
            <p:cNvSpPr>
              <a:spLocks noChangeShapeType="1"/>
            </p:cNvSpPr>
            <p:nvPr/>
          </p:nvSpPr>
          <p:spPr bwMode="auto">
            <a:xfrm>
              <a:off x="343" y="528"/>
              <a:ext cx="519" cy="268"/>
            </a:xfrm>
            <a:prstGeom prst="line">
              <a:avLst/>
            </a:prstGeom>
            <a:noFill/>
            <a:ln w="38160">
              <a:solidFill>
                <a:srgbClr val="FF66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6" name="Line 14"/>
            <p:cNvSpPr>
              <a:spLocks noChangeShapeType="1"/>
            </p:cNvSpPr>
            <p:nvPr/>
          </p:nvSpPr>
          <p:spPr bwMode="auto">
            <a:xfrm flipV="1">
              <a:off x="864" y="478"/>
              <a:ext cx="519" cy="325"/>
            </a:xfrm>
            <a:prstGeom prst="line">
              <a:avLst/>
            </a:prstGeom>
            <a:noFill/>
            <a:ln w="28440">
              <a:solidFill>
                <a:srgbClr val="FF66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7" name="Text Box 15"/>
            <p:cNvSpPr txBox="1">
              <a:spLocks noChangeArrowheads="1"/>
            </p:cNvSpPr>
            <p:nvPr/>
          </p:nvSpPr>
          <p:spPr bwMode="auto">
            <a:xfrm>
              <a:off x="144" y="384"/>
              <a:ext cx="181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spcBef>
                  <a:spcPts val="1125"/>
                </a:spcBef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E</a:t>
              </a:r>
            </a:p>
          </p:txBody>
        </p:sp>
        <p:sp>
          <p:nvSpPr>
            <p:cNvPr id="25788" name="Text Box 16"/>
            <p:cNvSpPr txBox="1">
              <a:spLocks noChangeArrowheads="1"/>
            </p:cNvSpPr>
            <p:nvPr/>
          </p:nvSpPr>
          <p:spPr bwMode="auto">
            <a:xfrm>
              <a:off x="1344" y="393"/>
              <a:ext cx="320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spcBef>
                  <a:spcPts val="1125"/>
                </a:spcBef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E`</a:t>
              </a:r>
            </a:p>
          </p:txBody>
        </p:sp>
        <p:sp>
          <p:nvSpPr>
            <p:cNvPr id="25789" name="Text Box 17"/>
            <p:cNvSpPr txBox="1">
              <a:spLocks noChangeArrowheads="1"/>
            </p:cNvSpPr>
            <p:nvPr/>
          </p:nvSpPr>
          <p:spPr bwMode="auto">
            <a:xfrm>
              <a:off x="435" y="960"/>
              <a:ext cx="427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spcBef>
                  <a:spcPts val="1125"/>
                </a:spcBef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(</a:t>
              </a:r>
              <a:r>
                <a:rPr lang="en-US" i="1">
                  <a:solidFill>
                    <a:srgbClr val="FFFF00"/>
                  </a:solidFill>
                  <a:latin typeface="Symbol" pitchFamily="18" charset="2"/>
                  <a:ea typeface="ＭＳ Ｐゴシック"/>
                  <a:cs typeface="ＭＳ Ｐゴシック"/>
                </a:rPr>
                <a:t></a:t>
              </a:r>
              <a:r>
                <a:rPr lang="en-US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,</a:t>
              </a:r>
              <a:r>
                <a:rPr lang="en-US" b="1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q</a:t>
              </a:r>
              <a:r>
                <a:rPr lang="en-US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)</a:t>
              </a:r>
            </a:p>
          </p:txBody>
        </p:sp>
        <p:grpSp>
          <p:nvGrpSpPr>
            <p:cNvPr id="25790" name="Group 18"/>
            <p:cNvGrpSpPr>
              <a:grpSpLocks/>
            </p:cNvGrpSpPr>
            <p:nvPr/>
          </p:nvGrpSpPr>
          <p:grpSpPr bwMode="auto">
            <a:xfrm>
              <a:off x="773" y="809"/>
              <a:ext cx="238" cy="602"/>
              <a:chOff x="773" y="809"/>
              <a:chExt cx="238" cy="602"/>
            </a:xfrm>
          </p:grpSpPr>
          <p:grpSp>
            <p:nvGrpSpPr>
              <p:cNvPr id="25805" name="Group 19"/>
              <p:cNvGrpSpPr>
                <a:grpSpLocks/>
              </p:cNvGrpSpPr>
              <p:nvPr/>
            </p:nvGrpSpPr>
            <p:grpSpPr bwMode="auto">
              <a:xfrm>
                <a:off x="846" y="1024"/>
                <a:ext cx="161" cy="246"/>
                <a:chOff x="846" y="1024"/>
                <a:chExt cx="161" cy="246"/>
              </a:xfrm>
            </p:grpSpPr>
            <p:grpSp>
              <p:nvGrpSpPr>
                <p:cNvPr id="25821" name="Group 20"/>
                <p:cNvGrpSpPr>
                  <a:grpSpLocks/>
                </p:cNvGrpSpPr>
                <p:nvPr/>
              </p:nvGrpSpPr>
              <p:grpSpPr bwMode="auto">
                <a:xfrm>
                  <a:off x="883" y="1132"/>
                  <a:ext cx="124" cy="138"/>
                  <a:chOff x="883" y="1132"/>
                  <a:chExt cx="124" cy="138"/>
                </a:xfrm>
              </p:grpSpPr>
              <p:grpSp>
                <p:nvGrpSpPr>
                  <p:cNvPr id="25829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891" y="1199"/>
                    <a:ext cx="116" cy="71"/>
                    <a:chOff x="891" y="1199"/>
                    <a:chExt cx="116" cy="71"/>
                  </a:xfrm>
                </p:grpSpPr>
                <p:sp>
                  <p:nvSpPr>
                    <p:cNvPr id="25833" name="Freeform 22"/>
                    <p:cNvSpPr>
                      <a:spLocks noChangeArrowheads="1"/>
                    </p:cNvSpPr>
                    <p:nvPr/>
                  </p:nvSpPr>
                  <p:spPr bwMode="auto">
                    <a:xfrm rot="4260000" flipV="1">
                      <a:off x="904" y="1199"/>
                      <a:ext cx="36" cy="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834" name="Freeform 23"/>
                    <p:cNvSpPr>
                      <a:spLocks noChangeArrowheads="1"/>
                    </p:cNvSpPr>
                    <p:nvPr/>
                  </p:nvSpPr>
                  <p:spPr bwMode="auto">
                    <a:xfrm rot="4260000" flipH="1">
                      <a:off x="956" y="1217"/>
                      <a:ext cx="36" cy="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583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883" y="1132"/>
                    <a:ext cx="97" cy="98"/>
                    <a:chOff x="883" y="1132"/>
                    <a:chExt cx="97" cy="98"/>
                  </a:xfrm>
                </p:grpSpPr>
                <p:sp>
                  <p:nvSpPr>
                    <p:cNvPr id="25831" name="Freeform 25"/>
                    <p:cNvSpPr>
                      <a:spLocks noChangeArrowheads="1"/>
                    </p:cNvSpPr>
                    <p:nvPr/>
                  </p:nvSpPr>
                  <p:spPr bwMode="auto">
                    <a:xfrm rot="4260000">
                      <a:off x="932" y="1129"/>
                      <a:ext cx="32" cy="5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832" name="Freeform 26"/>
                    <p:cNvSpPr>
                      <a:spLocks noChangeArrowheads="1"/>
                    </p:cNvSpPr>
                    <p:nvPr/>
                  </p:nvSpPr>
                  <p:spPr bwMode="auto">
                    <a:xfrm rot="4260000" flipH="1" flipV="1">
                      <a:off x="898" y="1178"/>
                      <a:ext cx="32" cy="5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822" name="Group 27"/>
                <p:cNvGrpSpPr>
                  <a:grpSpLocks/>
                </p:cNvGrpSpPr>
                <p:nvPr/>
              </p:nvGrpSpPr>
              <p:grpSpPr bwMode="auto">
                <a:xfrm>
                  <a:off x="846" y="1024"/>
                  <a:ext cx="124" cy="138"/>
                  <a:chOff x="846" y="1024"/>
                  <a:chExt cx="124" cy="138"/>
                </a:xfrm>
              </p:grpSpPr>
              <p:grpSp>
                <p:nvGrpSpPr>
                  <p:cNvPr id="25823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854" y="1091"/>
                    <a:ext cx="116" cy="70"/>
                    <a:chOff x="854" y="1091"/>
                    <a:chExt cx="116" cy="70"/>
                  </a:xfrm>
                </p:grpSpPr>
                <p:sp>
                  <p:nvSpPr>
                    <p:cNvPr id="25827" name="Freeform 29"/>
                    <p:cNvSpPr>
                      <a:spLocks noChangeArrowheads="1"/>
                    </p:cNvSpPr>
                    <p:nvPr/>
                  </p:nvSpPr>
                  <p:spPr bwMode="auto">
                    <a:xfrm rot="4260000" flipV="1">
                      <a:off x="866" y="1091"/>
                      <a:ext cx="37" cy="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828" name="Freeform 30"/>
                    <p:cNvSpPr>
                      <a:spLocks noChangeArrowheads="1"/>
                    </p:cNvSpPr>
                    <p:nvPr/>
                  </p:nvSpPr>
                  <p:spPr bwMode="auto">
                    <a:xfrm rot="4260000" flipH="1">
                      <a:off x="918" y="1109"/>
                      <a:ext cx="37" cy="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5824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846" y="1024"/>
                    <a:ext cx="96" cy="98"/>
                    <a:chOff x="846" y="1024"/>
                    <a:chExt cx="96" cy="98"/>
                  </a:xfrm>
                </p:grpSpPr>
                <p:sp>
                  <p:nvSpPr>
                    <p:cNvPr id="25825" name="Freeform 32"/>
                    <p:cNvSpPr>
                      <a:spLocks noChangeArrowheads="1"/>
                    </p:cNvSpPr>
                    <p:nvPr/>
                  </p:nvSpPr>
                  <p:spPr bwMode="auto">
                    <a:xfrm rot="4260000">
                      <a:off x="895" y="1021"/>
                      <a:ext cx="32" cy="5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826" name="Freeform 33"/>
                    <p:cNvSpPr>
                      <a:spLocks noChangeArrowheads="1"/>
                    </p:cNvSpPr>
                    <p:nvPr/>
                  </p:nvSpPr>
                  <p:spPr bwMode="auto">
                    <a:xfrm rot="4260000" flipH="1" flipV="1">
                      <a:off x="862" y="1070"/>
                      <a:ext cx="32" cy="5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5806" name="Group 34"/>
              <p:cNvGrpSpPr>
                <a:grpSpLocks/>
              </p:cNvGrpSpPr>
              <p:nvPr/>
            </p:nvGrpSpPr>
            <p:grpSpPr bwMode="auto">
              <a:xfrm>
                <a:off x="810" y="916"/>
                <a:ext cx="125" cy="137"/>
                <a:chOff x="810" y="916"/>
                <a:chExt cx="125" cy="137"/>
              </a:xfrm>
            </p:grpSpPr>
            <p:grpSp>
              <p:nvGrpSpPr>
                <p:cNvPr id="25815" name="Group 35"/>
                <p:cNvGrpSpPr>
                  <a:grpSpLocks/>
                </p:cNvGrpSpPr>
                <p:nvPr/>
              </p:nvGrpSpPr>
              <p:grpSpPr bwMode="auto">
                <a:xfrm>
                  <a:off x="818" y="983"/>
                  <a:ext cx="116" cy="70"/>
                  <a:chOff x="818" y="983"/>
                  <a:chExt cx="116" cy="70"/>
                </a:xfrm>
              </p:grpSpPr>
              <p:sp>
                <p:nvSpPr>
                  <p:cNvPr id="25819" name="Freeform 36"/>
                  <p:cNvSpPr>
                    <a:spLocks noChangeArrowheads="1"/>
                  </p:cNvSpPr>
                  <p:nvPr/>
                </p:nvSpPr>
                <p:spPr bwMode="auto">
                  <a:xfrm rot="4260000" flipV="1">
                    <a:off x="831" y="983"/>
                    <a:ext cx="36" cy="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820" name="Freeform 37"/>
                  <p:cNvSpPr>
                    <a:spLocks noChangeArrowheads="1"/>
                  </p:cNvSpPr>
                  <p:nvPr/>
                </p:nvSpPr>
                <p:spPr bwMode="auto">
                  <a:xfrm rot="4260000" flipH="1">
                    <a:off x="884" y="1001"/>
                    <a:ext cx="36" cy="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5816" name="Group 38"/>
                <p:cNvGrpSpPr>
                  <a:grpSpLocks/>
                </p:cNvGrpSpPr>
                <p:nvPr/>
              </p:nvGrpSpPr>
              <p:grpSpPr bwMode="auto">
                <a:xfrm>
                  <a:off x="810" y="916"/>
                  <a:ext cx="96" cy="97"/>
                  <a:chOff x="810" y="916"/>
                  <a:chExt cx="96" cy="97"/>
                </a:xfrm>
              </p:grpSpPr>
              <p:sp>
                <p:nvSpPr>
                  <p:cNvPr id="25817" name="Freeform 39"/>
                  <p:cNvSpPr>
                    <a:spLocks noChangeArrowheads="1"/>
                  </p:cNvSpPr>
                  <p:nvPr/>
                </p:nvSpPr>
                <p:spPr bwMode="auto">
                  <a:xfrm rot="4260000">
                    <a:off x="859" y="913"/>
                    <a:ext cx="31" cy="5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818" name="Freeform 40"/>
                  <p:cNvSpPr>
                    <a:spLocks noChangeArrowheads="1"/>
                  </p:cNvSpPr>
                  <p:nvPr/>
                </p:nvSpPr>
                <p:spPr bwMode="auto">
                  <a:xfrm rot="4260000" flipH="1" flipV="1">
                    <a:off x="825" y="962"/>
                    <a:ext cx="31" cy="5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</p:grpSp>
          <p:grpSp>
            <p:nvGrpSpPr>
              <p:cNvPr id="25807" name="Group 41"/>
              <p:cNvGrpSpPr>
                <a:grpSpLocks/>
              </p:cNvGrpSpPr>
              <p:nvPr/>
            </p:nvGrpSpPr>
            <p:grpSpPr bwMode="auto">
              <a:xfrm>
                <a:off x="781" y="876"/>
                <a:ext cx="116" cy="71"/>
                <a:chOff x="781" y="876"/>
                <a:chExt cx="116" cy="71"/>
              </a:xfrm>
            </p:grpSpPr>
            <p:sp>
              <p:nvSpPr>
                <p:cNvPr id="25813" name="Freeform 42"/>
                <p:cNvSpPr>
                  <a:spLocks noChangeArrowheads="1"/>
                </p:cNvSpPr>
                <p:nvPr/>
              </p:nvSpPr>
              <p:spPr bwMode="auto">
                <a:xfrm rot="4260000" flipV="1">
                  <a:off x="794" y="875"/>
                  <a:ext cx="37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814" name="Freeform 43"/>
                <p:cNvSpPr>
                  <a:spLocks noChangeArrowheads="1"/>
                </p:cNvSpPr>
                <p:nvPr/>
              </p:nvSpPr>
              <p:spPr bwMode="auto">
                <a:xfrm rot="4260000" flipH="1">
                  <a:off x="846" y="893"/>
                  <a:ext cx="37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5808" name="Group 44"/>
              <p:cNvGrpSpPr>
                <a:grpSpLocks/>
              </p:cNvGrpSpPr>
              <p:nvPr/>
            </p:nvGrpSpPr>
            <p:grpSpPr bwMode="auto">
              <a:xfrm>
                <a:off x="773" y="809"/>
                <a:ext cx="96" cy="98"/>
                <a:chOff x="773" y="809"/>
                <a:chExt cx="96" cy="98"/>
              </a:xfrm>
            </p:grpSpPr>
            <p:sp>
              <p:nvSpPr>
                <p:cNvPr id="25811" name="Freeform 45"/>
                <p:cNvSpPr>
                  <a:spLocks noChangeArrowheads="1"/>
                </p:cNvSpPr>
                <p:nvPr/>
              </p:nvSpPr>
              <p:spPr bwMode="auto">
                <a:xfrm rot="4260000">
                  <a:off x="823" y="806"/>
                  <a:ext cx="32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812" name="Freeform 46"/>
                <p:cNvSpPr>
                  <a:spLocks noChangeArrowheads="1"/>
                </p:cNvSpPr>
                <p:nvPr/>
              </p:nvSpPr>
              <p:spPr bwMode="auto">
                <a:xfrm rot="4260000" flipH="1" flipV="1">
                  <a:off x="789" y="856"/>
                  <a:ext cx="32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25809" name="Freeform 47"/>
              <p:cNvSpPr>
                <a:spLocks noChangeArrowheads="1"/>
              </p:cNvSpPr>
              <p:nvPr/>
            </p:nvSpPr>
            <p:spPr bwMode="auto">
              <a:xfrm rot="4260000">
                <a:off x="979" y="1241"/>
                <a:ext cx="18" cy="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810" name="Line 48"/>
              <p:cNvSpPr>
                <a:spLocks noChangeShapeType="1"/>
              </p:cNvSpPr>
              <p:nvPr/>
            </p:nvSpPr>
            <p:spPr bwMode="auto">
              <a:xfrm>
                <a:off x="967" y="1282"/>
                <a:ext cx="42" cy="12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91" name="Group 49"/>
            <p:cNvGrpSpPr>
              <a:grpSpLocks/>
            </p:cNvGrpSpPr>
            <p:nvPr/>
          </p:nvGrpSpPr>
          <p:grpSpPr bwMode="auto">
            <a:xfrm>
              <a:off x="116" y="1622"/>
              <a:ext cx="645" cy="463"/>
              <a:chOff x="116" y="1622"/>
              <a:chExt cx="645" cy="463"/>
            </a:xfrm>
          </p:grpSpPr>
          <p:sp>
            <p:nvSpPr>
              <p:cNvPr id="25801" name="Line 50"/>
              <p:cNvSpPr>
                <a:spLocks noChangeShapeType="1"/>
              </p:cNvSpPr>
              <p:nvPr/>
            </p:nvSpPr>
            <p:spPr bwMode="auto">
              <a:xfrm flipV="1">
                <a:off x="116" y="1621"/>
                <a:ext cx="576" cy="37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2" name="Line 51"/>
              <p:cNvSpPr>
                <a:spLocks noChangeShapeType="1"/>
              </p:cNvSpPr>
              <p:nvPr/>
            </p:nvSpPr>
            <p:spPr bwMode="auto">
              <a:xfrm flipV="1">
                <a:off x="183" y="1648"/>
                <a:ext cx="576" cy="37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3" name="Line 52"/>
              <p:cNvSpPr>
                <a:spLocks noChangeShapeType="1"/>
              </p:cNvSpPr>
              <p:nvPr/>
            </p:nvSpPr>
            <p:spPr bwMode="auto">
              <a:xfrm flipV="1">
                <a:off x="185" y="1707"/>
                <a:ext cx="576" cy="37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4" name="Oval 53"/>
              <p:cNvSpPr>
                <a:spLocks noChangeArrowheads="1"/>
              </p:cNvSpPr>
              <p:nvPr/>
            </p:nvSpPr>
            <p:spPr bwMode="auto">
              <a:xfrm rot="2760000">
                <a:off x="226" y="1868"/>
                <a:ext cx="206" cy="96"/>
              </a:xfrm>
              <a:prstGeom prst="ellipse">
                <a:avLst/>
              </a:prstGeom>
              <a:gradFill rotWithShape="0">
                <a:gsLst>
                  <a:gs pos="0">
                    <a:srgbClr val="7575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5792" name="Line 54"/>
            <p:cNvSpPr>
              <a:spLocks noChangeShapeType="1"/>
            </p:cNvSpPr>
            <p:nvPr/>
          </p:nvSpPr>
          <p:spPr bwMode="auto">
            <a:xfrm>
              <a:off x="1056" y="1555"/>
              <a:ext cx="397" cy="267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3" name="Line 55"/>
            <p:cNvSpPr>
              <a:spLocks noChangeShapeType="1"/>
            </p:cNvSpPr>
            <p:nvPr/>
          </p:nvSpPr>
          <p:spPr bwMode="auto">
            <a:xfrm>
              <a:off x="1104" y="1536"/>
              <a:ext cx="549" cy="186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4" name="Line 56"/>
            <p:cNvSpPr>
              <a:spLocks noChangeShapeType="1"/>
            </p:cNvSpPr>
            <p:nvPr/>
          </p:nvSpPr>
          <p:spPr bwMode="auto">
            <a:xfrm>
              <a:off x="1071" y="1544"/>
              <a:ext cx="519" cy="213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5" name="Text Box 57"/>
            <p:cNvSpPr txBox="1">
              <a:spLocks noChangeArrowheads="1"/>
            </p:cNvSpPr>
            <p:nvPr/>
          </p:nvSpPr>
          <p:spPr bwMode="auto">
            <a:xfrm>
              <a:off x="5" y="1488"/>
              <a:ext cx="615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nucleon</a:t>
              </a:r>
            </a:p>
          </p:txBody>
        </p:sp>
        <p:sp>
          <p:nvSpPr>
            <p:cNvPr id="25796" name="Text Box 58"/>
            <p:cNvSpPr txBox="1">
              <a:spLocks noChangeArrowheads="1"/>
            </p:cNvSpPr>
            <p:nvPr/>
          </p:nvSpPr>
          <p:spPr bwMode="auto">
            <a:xfrm>
              <a:off x="912" y="1824"/>
              <a:ext cx="958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Final state Hadrons </a:t>
              </a:r>
            </a:p>
          </p:txBody>
        </p:sp>
        <p:sp>
          <p:nvSpPr>
            <p:cNvPr id="25797" name="Text Box 59"/>
            <p:cNvSpPr txBox="1">
              <a:spLocks noChangeArrowheads="1"/>
            </p:cNvSpPr>
            <p:nvPr/>
          </p:nvSpPr>
          <p:spPr bwMode="auto">
            <a:xfrm>
              <a:off x="1584" y="1468"/>
              <a:ext cx="334" cy="2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spcBef>
                  <a:spcPts val="1000"/>
                </a:spcBef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i="1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W</a:t>
              </a:r>
              <a:r>
                <a:rPr lang="en-US" sz="1600" i="1" baseline="30000">
                  <a:solidFill>
                    <a:srgbClr val="FFFF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2</a:t>
              </a:r>
            </a:p>
          </p:txBody>
        </p:sp>
        <p:sp>
          <p:nvSpPr>
            <p:cNvPr id="25798" name="Text Box 60"/>
            <p:cNvSpPr txBox="1">
              <a:spLocks noChangeArrowheads="1"/>
            </p:cNvSpPr>
            <p:nvPr/>
          </p:nvSpPr>
          <p:spPr bwMode="auto">
            <a:xfrm>
              <a:off x="-48" y="576"/>
              <a:ext cx="862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FF9900"/>
                  </a:solidFill>
                  <a:latin typeface="Calibri" pitchFamily="34" charset="0"/>
                </a:rPr>
                <a:t>Incident lepton</a:t>
              </a:r>
            </a:p>
          </p:txBody>
        </p:sp>
        <p:sp>
          <p:nvSpPr>
            <p:cNvPr id="25799" name="Line 61"/>
            <p:cNvSpPr>
              <a:spLocks noChangeShapeType="1"/>
            </p:cNvSpPr>
            <p:nvPr/>
          </p:nvSpPr>
          <p:spPr bwMode="auto">
            <a:xfrm>
              <a:off x="1096" y="1513"/>
              <a:ext cx="549" cy="133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00" name="Text Box 62"/>
            <p:cNvSpPr txBox="1">
              <a:spLocks noChangeArrowheads="1"/>
            </p:cNvSpPr>
            <p:nvPr/>
          </p:nvSpPr>
          <p:spPr bwMode="auto">
            <a:xfrm>
              <a:off x="1104" y="576"/>
              <a:ext cx="779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FF9900"/>
                  </a:solidFill>
                  <a:latin typeface="Calibri" pitchFamily="34" charset="0"/>
                </a:rPr>
                <a:t>scattered lepton</a:t>
              </a:r>
            </a:p>
          </p:txBody>
        </p:sp>
      </p:grpSp>
      <p:sp>
        <p:nvSpPr>
          <p:cNvPr id="25613" name="AutoShape 63"/>
          <p:cNvSpPr>
            <a:spLocks noChangeArrowheads="1"/>
          </p:cNvSpPr>
          <p:nvPr/>
        </p:nvSpPr>
        <p:spPr bwMode="auto">
          <a:xfrm>
            <a:off x="7978775" y="2895600"/>
            <a:ext cx="709613" cy="241300"/>
          </a:xfrm>
          <a:prstGeom prst="roundRect">
            <a:avLst>
              <a:gd name="adj" fmla="val 26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720" tIns="42480" rIns="81720" bIns="42480">
            <a:spAutoFit/>
          </a:bodyPr>
          <a:lstStyle/>
          <a:p>
            <a:pPr defTabSz="457200">
              <a:lnSpc>
                <a:spcPct val="93000"/>
              </a:lnSpc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 b="1">
                <a:solidFill>
                  <a:srgbClr val="000000"/>
                </a:solidFill>
                <a:latin typeface="Times New Roman" pitchFamily="18" charset="0"/>
              </a:rPr>
              <a:t>Nucleons</a:t>
            </a:r>
          </a:p>
        </p:txBody>
      </p:sp>
      <p:sp>
        <p:nvSpPr>
          <p:cNvPr id="25614" name="Oval 64"/>
          <p:cNvSpPr>
            <a:spLocks/>
          </p:cNvSpPr>
          <p:nvPr/>
        </p:nvSpPr>
        <p:spPr bwMode="auto">
          <a:xfrm>
            <a:off x="7372350" y="1905000"/>
            <a:ext cx="952500" cy="939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15" name="Oval 65"/>
          <p:cNvSpPr>
            <a:spLocks/>
          </p:cNvSpPr>
          <p:nvPr/>
        </p:nvSpPr>
        <p:spPr bwMode="auto">
          <a:xfrm>
            <a:off x="7621588" y="2084388"/>
            <a:ext cx="123825" cy="127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16" name="Oval 66"/>
          <p:cNvSpPr>
            <a:spLocks/>
          </p:cNvSpPr>
          <p:nvPr/>
        </p:nvSpPr>
        <p:spPr bwMode="auto">
          <a:xfrm>
            <a:off x="7621588" y="2125663"/>
            <a:ext cx="123825" cy="128587"/>
          </a:xfrm>
          <a:prstGeom prst="ellipse">
            <a:avLst/>
          </a:prstGeom>
          <a:solidFill>
            <a:srgbClr val="00CC00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17" name="Oval 67"/>
          <p:cNvSpPr>
            <a:spLocks/>
          </p:cNvSpPr>
          <p:nvPr/>
        </p:nvSpPr>
        <p:spPr bwMode="auto">
          <a:xfrm>
            <a:off x="7994650" y="2125663"/>
            <a:ext cx="123825" cy="128587"/>
          </a:xfrm>
          <a:prstGeom prst="ellipse">
            <a:avLst/>
          </a:prstGeom>
          <a:solidFill>
            <a:srgbClr val="0000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18" name="Line 68"/>
          <p:cNvSpPr>
            <a:spLocks noChangeShapeType="1"/>
          </p:cNvSpPr>
          <p:nvPr/>
        </p:nvSpPr>
        <p:spPr bwMode="auto">
          <a:xfrm flipH="1" flipV="1">
            <a:off x="8154988" y="2592388"/>
            <a:ext cx="173037" cy="263525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Line 69"/>
          <p:cNvSpPr>
            <a:spLocks noChangeShapeType="1"/>
          </p:cNvSpPr>
          <p:nvPr/>
        </p:nvSpPr>
        <p:spPr bwMode="auto">
          <a:xfrm flipH="1" flipV="1">
            <a:off x="7807325" y="2722563"/>
            <a:ext cx="520700" cy="176212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Oval 70"/>
          <p:cNvSpPr>
            <a:spLocks/>
          </p:cNvSpPr>
          <p:nvPr/>
        </p:nvSpPr>
        <p:spPr bwMode="auto">
          <a:xfrm>
            <a:off x="7599363" y="2055813"/>
            <a:ext cx="166687" cy="227012"/>
          </a:xfrm>
          <a:prstGeom prst="ellipse">
            <a:avLst/>
          </a:prstGeom>
          <a:noFill/>
          <a:ln w="1908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21" name="Oval 71"/>
          <p:cNvSpPr>
            <a:spLocks noChangeArrowheads="1"/>
          </p:cNvSpPr>
          <p:nvPr/>
        </p:nvSpPr>
        <p:spPr bwMode="auto">
          <a:xfrm>
            <a:off x="7435850" y="2343150"/>
            <a:ext cx="255588" cy="227013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22" name="Oval 72"/>
          <p:cNvSpPr>
            <a:spLocks noChangeArrowheads="1"/>
          </p:cNvSpPr>
          <p:nvPr/>
        </p:nvSpPr>
        <p:spPr bwMode="auto">
          <a:xfrm>
            <a:off x="7934325" y="2078038"/>
            <a:ext cx="255588" cy="227012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23" name="Oval 73"/>
          <p:cNvSpPr>
            <a:spLocks noChangeArrowheads="1"/>
          </p:cNvSpPr>
          <p:nvPr/>
        </p:nvSpPr>
        <p:spPr bwMode="auto">
          <a:xfrm>
            <a:off x="7912100" y="2343150"/>
            <a:ext cx="254000" cy="227013"/>
          </a:xfrm>
          <a:prstGeom prst="ellipse">
            <a:avLst/>
          </a:prstGeom>
          <a:solidFill>
            <a:srgbClr val="99CC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24" name="Oval 74"/>
          <p:cNvSpPr>
            <a:spLocks noChangeArrowheads="1"/>
          </p:cNvSpPr>
          <p:nvPr/>
        </p:nvSpPr>
        <p:spPr bwMode="auto">
          <a:xfrm>
            <a:off x="7673975" y="2551113"/>
            <a:ext cx="254000" cy="228600"/>
          </a:xfrm>
          <a:prstGeom prst="ellipse">
            <a:avLst/>
          </a:prstGeom>
          <a:solidFill>
            <a:srgbClr val="99CC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5625" name="Group 75"/>
          <p:cNvGrpSpPr>
            <a:grpSpLocks/>
          </p:cNvGrpSpPr>
          <p:nvPr/>
        </p:nvGrpSpPr>
        <p:grpSpPr bwMode="auto">
          <a:xfrm>
            <a:off x="7527925" y="2001838"/>
            <a:ext cx="301625" cy="350837"/>
            <a:chOff x="4742" y="1261"/>
            <a:chExt cx="190" cy="221"/>
          </a:xfrm>
        </p:grpSpPr>
        <p:sp>
          <p:nvSpPr>
            <p:cNvPr id="25781" name="Oval 76"/>
            <p:cNvSpPr>
              <a:spLocks noChangeArrowheads="1"/>
            </p:cNvSpPr>
            <p:nvPr/>
          </p:nvSpPr>
          <p:spPr bwMode="auto">
            <a:xfrm>
              <a:off x="4758" y="1277"/>
              <a:ext cx="158" cy="141"/>
            </a:xfrm>
            <a:prstGeom prst="ellipse">
              <a:avLst/>
            </a:prstGeom>
            <a:solidFill>
              <a:srgbClr val="3333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782" name="Oval 77"/>
            <p:cNvSpPr>
              <a:spLocks noChangeArrowheads="1"/>
            </p:cNvSpPr>
            <p:nvPr/>
          </p:nvSpPr>
          <p:spPr bwMode="auto">
            <a:xfrm>
              <a:off x="4758" y="1325"/>
              <a:ext cx="158" cy="141"/>
            </a:xfrm>
            <a:prstGeom prst="ellipse">
              <a:avLst/>
            </a:prstGeom>
            <a:solidFill>
              <a:srgbClr val="99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783" name="Oval 78"/>
            <p:cNvSpPr>
              <a:spLocks noChangeArrowheads="1"/>
            </p:cNvSpPr>
            <p:nvPr/>
          </p:nvSpPr>
          <p:spPr bwMode="auto">
            <a:xfrm>
              <a:off x="4742" y="1261"/>
              <a:ext cx="190" cy="221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prstDash val="lg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5626" name="Line 79"/>
          <p:cNvSpPr>
            <a:spLocks noChangeShapeType="1"/>
          </p:cNvSpPr>
          <p:nvPr/>
        </p:nvSpPr>
        <p:spPr bwMode="auto">
          <a:xfrm>
            <a:off x="7810500" y="2273300"/>
            <a:ext cx="644525" cy="417513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Line 80"/>
          <p:cNvSpPr>
            <a:spLocks noChangeShapeType="1"/>
          </p:cNvSpPr>
          <p:nvPr/>
        </p:nvSpPr>
        <p:spPr bwMode="auto">
          <a:xfrm>
            <a:off x="7843838" y="2238375"/>
            <a:ext cx="747712" cy="2428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Line 81"/>
          <p:cNvSpPr>
            <a:spLocks noChangeShapeType="1"/>
          </p:cNvSpPr>
          <p:nvPr/>
        </p:nvSpPr>
        <p:spPr bwMode="auto">
          <a:xfrm>
            <a:off x="6634163" y="838200"/>
            <a:ext cx="827087" cy="428625"/>
          </a:xfrm>
          <a:prstGeom prst="line">
            <a:avLst/>
          </a:prstGeom>
          <a:noFill/>
          <a:ln w="381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Line 82"/>
          <p:cNvSpPr>
            <a:spLocks noChangeShapeType="1"/>
          </p:cNvSpPr>
          <p:nvPr/>
        </p:nvSpPr>
        <p:spPr bwMode="auto">
          <a:xfrm flipV="1">
            <a:off x="7461250" y="758825"/>
            <a:ext cx="827088" cy="519113"/>
          </a:xfrm>
          <a:prstGeom prst="line">
            <a:avLst/>
          </a:prstGeom>
          <a:noFill/>
          <a:ln w="2844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Text Box 83"/>
          <p:cNvSpPr txBox="1">
            <a:spLocks noChangeArrowheads="1"/>
          </p:cNvSpPr>
          <p:nvPr/>
        </p:nvSpPr>
        <p:spPr bwMode="auto">
          <a:xfrm>
            <a:off x="6318250" y="609600"/>
            <a:ext cx="2905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E</a:t>
            </a:r>
          </a:p>
        </p:txBody>
      </p:sp>
      <p:sp>
        <p:nvSpPr>
          <p:cNvPr id="25631" name="Text Box 84"/>
          <p:cNvSpPr txBox="1">
            <a:spLocks noChangeArrowheads="1"/>
          </p:cNvSpPr>
          <p:nvPr/>
        </p:nvSpPr>
        <p:spPr bwMode="auto">
          <a:xfrm>
            <a:off x="8223250" y="623888"/>
            <a:ext cx="5111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E`</a:t>
            </a:r>
          </a:p>
        </p:txBody>
      </p:sp>
      <p:sp>
        <p:nvSpPr>
          <p:cNvPr id="25632" name="Text Box 85"/>
          <p:cNvSpPr txBox="1">
            <a:spLocks noChangeArrowheads="1"/>
          </p:cNvSpPr>
          <p:nvPr/>
        </p:nvSpPr>
        <p:spPr bwMode="auto">
          <a:xfrm>
            <a:off x="6780213" y="1524000"/>
            <a:ext cx="6810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(</a:t>
            </a:r>
            <a:r>
              <a:rPr lang="en-US" i="1">
                <a:solidFill>
                  <a:srgbClr val="FFFF00"/>
                </a:solidFill>
                <a:latin typeface="Symbol" pitchFamily="18" charset="2"/>
                <a:ea typeface="ＭＳ Ｐゴシック"/>
                <a:cs typeface="ＭＳ Ｐゴシック"/>
              </a:rPr>
              <a:t></a:t>
            </a:r>
            <a:r>
              <a:rPr lang="en-US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,</a:t>
            </a:r>
            <a:r>
              <a:rPr lang="en-US" b="1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q</a:t>
            </a:r>
            <a:r>
              <a:rPr lang="en-US" i="1">
                <a:solidFill>
                  <a:srgbClr val="FFFF00"/>
                </a:solidFill>
                <a:latin typeface="Times New Roman" pitchFamily="18" charset="0"/>
                <a:ea typeface="ＭＳ Ｐゴシック"/>
                <a:cs typeface="ＭＳ Ｐゴシック"/>
              </a:rPr>
              <a:t>)</a:t>
            </a:r>
          </a:p>
        </p:txBody>
      </p:sp>
      <p:grpSp>
        <p:nvGrpSpPr>
          <p:cNvPr id="25633" name="Group 86"/>
          <p:cNvGrpSpPr>
            <a:grpSpLocks/>
          </p:cNvGrpSpPr>
          <p:nvPr/>
        </p:nvGrpSpPr>
        <p:grpSpPr bwMode="auto">
          <a:xfrm>
            <a:off x="7394575" y="1522413"/>
            <a:ext cx="220663" cy="288925"/>
            <a:chOff x="4658" y="959"/>
            <a:chExt cx="139" cy="182"/>
          </a:xfrm>
        </p:grpSpPr>
        <p:grpSp>
          <p:nvGrpSpPr>
            <p:cNvPr id="25767" name="Group 87"/>
            <p:cNvGrpSpPr>
              <a:grpSpLocks/>
            </p:cNvGrpSpPr>
            <p:nvPr/>
          </p:nvGrpSpPr>
          <p:grpSpPr bwMode="auto">
            <a:xfrm>
              <a:off x="4683" y="1034"/>
              <a:ext cx="114" cy="107"/>
              <a:chOff x="4683" y="1034"/>
              <a:chExt cx="114" cy="107"/>
            </a:xfrm>
          </p:grpSpPr>
          <p:grpSp>
            <p:nvGrpSpPr>
              <p:cNvPr id="25775" name="Group 88"/>
              <p:cNvGrpSpPr>
                <a:grpSpLocks/>
              </p:cNvGrpSpPr>
              <p:nvPr/>
            </p:nvGrpSpPr>
            <p:grpSpPr bwMode="auto">
              <a:xfrm>
                <a:off x="4688" y="1086"/>
                <a:ext cx="109" cy="55"/>
                <a:chOff x="4688" y="1086"/>
                <a:chExt cx="109" cy="55"/>
              </a:xfrm>
            </p:grpSpPr>
            <p:sp>
              <p:nvSpPr>
                <p:cNvPr id="25779" name="Freeform 89"/>
                <p:cNvSpPr>
                  <a:spLocks noChangeArrowheads="1"/>
                </p:cNvSpPr>
                <p:nvPr/>
              </p:nvSpPr>
              <p:spPr bwMode="auto">
                <a:xfrm rot="4260000" flipV="1">
                  <a:off x="4702" y="1084"/>
                  <a:ext cx="32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80" name="Freeform 90"/>
                <p:cNvSpPr>
                  <a:spLocks noChangeArrowheads="1"/>
                </p:cNvSpPr>
                <p:nvPr/>
              </p:nvSpPr>
              <p:spPr bwMode="auto">
                <a:xfrm rot="4260000" flipH="1">
                  <a:off x="4750" y="1091"/>
                  <a:ext cx="32" cy="5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5776" name="Group 91"/>
              <p:cNvGrpSpPr>
                <a:grpSpLocks/>
              </p:cNvGrpSpPr>
              <p:nvPr/>
            </p:nvGrpSpPr>
            <p:grpSpPr bwMode="auto">
              <a:xfrm>
                <a:off x="4683" y="1034"/>
                <a:ext cx="94" cy="82"/>
                <a:chOff x="4683" y="1034"/>
                <a:chExt cx="94" cy="82"/>
              </a:xfrm>
            </p:grpSpPr>
            <p:sp>
              <p:nvSpPr>
                <p:cNvPr id="25777" name="Freeform 92"/>
                <p:cNvSpPr>
                  <a:spLocks noChangeArrowheads="1"/>
                </p:cNvSpPr>
                <p:nvPr/>
              </p:nvSpPr>
              <p:spPr bwMode="auto">
                <a:xfrm rot="4260000">
                  <a:off x="4736" y="1027"/>
                  <a:ext cx="23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78" name="Freeform 93"/>
                <p:cNvSpPr>
                  <a:spLocks noChangeArrowheads="1"/>
                </p:cNvSpPr>
                <p:nvPr/>
              </p:nvSpPr>
              <p:spPr bwMode="auto">
                <a:xfrm rot="4260000" flipH="1" flipV="1">
                  <a:off x="4702" y="1069"/>
                  <a:ext cx="24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5768" name="Group 94"/>
            <p:cNvGrpSpPr>
              <a:grpSpLocks/>
            </p:cNvGrpSpPr>
            <p:nvPr/>
          </p:nvGrpSpPr>
          <p:grpSpPr bwMode="auto">
            <a:xfrm>
              <a:off x="4658" y="959"/>
              <a:ext cx="114" cy="107"/>
              <a:chOff x="4658" y="959"/>
              <a:chExt cx="114" cy="107"/>
            </a:xfrm>
          </p:grpSpPr>
          <p:grpSp>
            <p:nvGrpSpPr>
              <p:cNvPr id="25769" name="Group 95"/>
              <p:cNvGrpSpPr>
                <a:grpSpLocks/>
              </p:cNvGrpSpPr>
              <p:nvPr/>
            </p:nvGrpSpPr>
            <p:grpSpPr bwMode="auto">
              <a:xfrm>
                <a:off x="4663" y="1010"/>
                <a:ext cx="109" cy="55"/>
                <a:chOff x="4663" y="1010"/>
                <a:chExt cx="109" cy="55"/>
              </a:xfrm>
            </p:grpSpPr>
            <p:sp>
              <p:nvSpPr>
                <p:cNvPr id="25773" name="Freeform 96"/>
                <p:cNvSpPr>
                  <a:spLocks noChangeArrowheads="1"/>
                </p:cNvSpPr>
                <p:nvPr/>
              </p:nvSpPr>
              <p:spPr bwMode="auto">
                <a:xfrm rot="4260000" flipV="1">
                  <a:off x="4677" y="1008"/>
                  <a:ext cx="32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74" name="Freeform 97"/>
                <p:cNvSpPr>
                  <a:spLocks noChangeArrowheads="1"/>
                </p:cNvSpPr>
                <p:nvPr/>
              </p:nvSpPr>
              <p:spPr bwMode="auto">
                <a:xfrm rot="4260000" flipH="1">
                  <a:off x="4725" y="1015"/>
                  <a:ext cx="32" cy="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5770" name="Group 98"/>
              <p:cNvGrpSpPr>
                <a:grpSpLocks/>
              </p:cNvGrpSpPr>
              <p:nvPr/>
            </p:nvGrpSpPr>
            <p:grpSpPr bwMode="auto">
              <a:xfrm>
                <a:off x="4658" y="959"/>
                <a:ext cx="94" cy="82"/>
                <a:chOff x="4658" y="959"/>
                <a:chExt cx="94" cy="82"/>
              </a:xfrm>
            </p:grpSpPr>
            <p:sp>
              <p:nvSpPr>
                <p:cNvPr id="25771" name="Freeform 99"/>
                <p:cNvSpPr>
                  <a:spLocks noChangeArrowheads="1"/>
                </p:cNvSpPr>
                <p:nvPr/>
              </p:nvSpPr>
              <p:spPr bwMode="auto">
                <a:xfrm rot="4260000">
                  <a:off x="4710" y="953"/>
                  <a:ext cx="25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72" name="Freeform 100"/>
                <p:cNvSpPr>
                  <a:spLocks noChangeArrowheads="1"/>
                </p:cNvSpPr>
                <p:nvPr/>
              </p:nvSpPr>
              <p:spPr bwMode="auto">
                <a:xfrm rot="4260000" flipH="1" flipV="1">
                  <a:off x="4676" y="994"/>
                  <a:ext cx="24" cy="5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25634" name="Group 101"/>
          <p:cNvGrpSpPr>
            <a:grpSpLocks/>
          </p:cNvGrpSpPr>
          <p:nvPr/>
        </p:nvGrpSpPr>
        <p:grpSpPr bwMode="auto">
          <a:xfrm>
            <a:off x="7353300" y="1403350"/>
            <a:ext cx="180975" cy="169863"/>
            <a:chOff x="4632" y="884"/>
            <a:chExt cx="114" cy="107"/>
          </a:xfrm>
        </p:grpSpPr>
        <p:grpSp>
          <p:nvGrpSpPr>
            <p:cNvPr id="25761" name="Group 102"/>
            <p:cNvGrpSpPr>
              <a:grpSpLocks/>
            </p:cNvGrpSpPr>
            <p:nvPr/>
          </p:nvGrpSpPr>
          <p:grpSpPr bwMode="auto">
            <a:xfrm>
              <a:off x="4638" y="935"/>
              <a:ext cx="108" cy="55"/>
              <a:chOff x="4638" y="935"/>
              <a:chExt cx="108" cy="55"/>
            </a:xfrm>
          </p:grpSpPr>
          <p:sp>
            <p:nvSpPr>
              <p:cNvPr id="25765" name="Freeform 103"/>
              <p:cNvSpPr>
                <a:spLocks noChangeArrowheads="1"/>
              </p:cNvSpPr>
              <p:nvPr/>
            </p:nvSpPr>
            <p:spPr bwMode="auto">
              <a:xfrm rot="4260000" flipV="1">
                <a:off x="4652" y="932"/>
                <a:ext cx="31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766" name="Freeform 104"/>
              <p:cNvSpPr>
                <a:spLocks noChangeArrowheads="1"/>
              </p:cNvSpPr>
              <p:nvPr/>
            </p:nvSpPr>
            <p:spPr bwMode="auto">
              <a:xfrm rot="4260000" flipH="1">
                <a:off x="4700" y="941"/>
                <a:ext cx="31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25762" name="Group 105"/>
            <p:cNvGrpSpPr>
              <a:grpSpLocks/>
            </p:cNvGrpSpPr>
            <p:nvPr/>
          </p:nvGrpSpPr>
          <p:grpSpPr bwMode="auto">
            <a:xfrm>
              <a:off x="4632" y="884"/>
              <a:ext cx="93" cy="83"/>
              <a:chOff x="4632" y="884"/>
              <a:chExt cx="93" cy="83"/>
            </a:xfrm>
          </p:grpSpPr>
          <p:sp>
            <p:nvSpPr>
              <p:cNvPr id="25763" name="Freeform 106"/>
              <p:cNvSpPr>
                <a:spLocks noChangeArrowheads="1"/>
              </p:cNvSpPr>
              <p:nvPr/>
            </p:nvSpPr>
            <p:spPr bwMode="auto">
              <a:xfrm rot="4260000">
                <a:off x="4685" y="878"/>
                <a:ext cx="24" cy="5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764" name="Freeform 107"/>
              <p:cNvSpPr>
                <a:spLocks noChangeArrowheads="1"/>
              </p:cNvSpPr>
              <p:nvPr/>
            </p:nvSpPr>
            <p:spPr bwMode="auto">
              <a:xfrm rot="4260000" flipH="1" flipV="1">
                <a:off x="4650" y="920"/>
                <a:ext cx="24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</p:grpSp>
      <p:grpSp>
        <p:nvGrpSpPr>
          <p:cNvPr id="25635" name="Group 108"/>
          <p:cNvGrpSpPr>
            <a:grpSpLocks/>
          </p:cNvGrpSpPr>
          <p:nvPr/>
        </p:nvGrpSpPr>
        <p:grpSpPr bwMode="auto">
          <a:xfrm>
            <a:off x="7319963" y="1365250"/>
            <a:ext cx="171450" cy="87313"/>
            <a:chOff x="4611" y="860"/>
            <a:chExt cx="108" cy="55"/>
          </a:xfrm>
        </p:grpSpPr>
        <p:sp>
          <p:nvSpPr>
            <p:cNvPr id="25759" name="Freeform 109"/>
            <p:cNvSpPr>
              <a:spLocks noChangeArrowheads="1"/>
            </p:cNvSpPr>
            <p:nvPr/>
          </p:nvSpPr>
          <p:spPr bwMode="auto">
            <a:xfrm rot="4260000" flipV="1">
              <a:off x="4626" y="857"/>
              <a:ext cx="30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760" name="Freeform 110"/>
            <p:cNvSpPr>
              <a:spLocks noChangeArrowheads="1"/>
            </p:cNvSpPr>
            <p:nvPr/>
          </p:nvSpPr>
          <p:spPr bwMode="auto">
            <a:xfrm rot="4260000" flipH="1">
              <a:off x="4673" y="867"/>
              <a:ext cx="30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636" name="Group 111"/>
          <p:cNvGrpSpPr>
            <a:grpSpLocks/>
          </p:cNvGrpSpPr>
          <p:nvPr/>
        </p:nvGrpSpPr>
        <p:grpSpPr bwMode="auto">
          <a:xfrm>
            <a:off x="7312025" y="1281113"/>
            <a:ext cx="147638" cy="131762"/>
            <a:chOff x="4606" y="807"/>
            <a:chExt cx="93" cy="83"/>
          </a:xfrm>
        </p:grpSpPr>
        <p:sp>
          <p:nvSpPr>
            <p:cNvPr id="25757" name="Freeform 112"/>
            <p:cNvSpPr>
              <a:spLocks noChangeArrowheads="1"/>
            </p:cNvSpPr>
            <p:nvPr/>
          </p:nvSpPr>
          <p:spPr bwMode="auto">
            <a:xfrm rot="4260000">
              <a:off x="4659" y="801"/>
              <a:ext cx="24" cy="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758" name="Freeform 113"/>
            <p:cNvSpPr>
              <a:spLocks noChangeArrowheads="1"/>
            </p:cNvSpPr>
            <p:nvPr/>
          </p:nvSpPr>
          <p:spPr bwMode="auto">
            <a:xfrm rot="4260000" flipH="1" flipV="1">
              <a:off x="4624" y="843"/>
              <a:ext cx="2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5637" name="Freeform 114"/>
          <p:cNvSpPr>
            <a:spLocks noChangeArrowheads="1"/>
          </p:cNvSpPr>
          <p:nvPr/>
        </p:nvSpPr>
        <p:spPr bwMode="auto">
          <a:xfrm rot="4260000">
            <a:off x="7569993" y="1764507"/>
            <a:ext cx="23813" cy="762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38" name="Line 115"/>
          <p:cNvSpPr>
            <a:spLocks noChangeShapeType="1"/>
          </p:cNvSpPr>
          <p:nvPr/>
        </p:nvSpPr>
        <p:spPr bwMode="auto">
          <a:xfrm>
            <a:off x="7556500" y="1809750"/>
            <a:ext cx="49213" cy="1460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9" name="Line 116"/>
          <p:cNvSpPr>
            <a:spLocks noChangeShapeType="1"/>
          </p:cNvSpPr>
          <p:nvPr/>
        </p:nvSpPr>
        <p:spPr bwMode="auto">
          <a:xfrm flipV="1">
            <a:off x="6489700" y="2573338"/>
            <a:ext cx="915988" cy="606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40" name="Line 117"/>
          <p:cNvSpPr>
            <a:spLocks noChangeShapeType="1"/>
          </p:cNvSpPr>
          <p:nvPr/>
        </p:nvSpPr>
        <p:spPr bwMode="auto">
          <a:xfrm flipV="1">
            <a:off x="6596063" y="2616200"/>
            <a:ext cx="915987" cy="606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41" name="Line 118"/>
          <p:cNvSpPr>
            <a:spLocks noChangeShapeType="1"/>
          </p:cNvSpPr>
          <p:nvPr/>
        </p:nvSpPr>
        <p:spPr bwMode="auto">
          <a:xfrm flipV="1">
            <a:off x="6599238" y="2709863"/>
            <a:ext cx="915987" cy="606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42" name="Oval 119"/>
          <p:cNvSpPr>
            <a:spLocks noChangeArrowheads="1"/>
          </p:cNvSpPr>
          <p:nvPr/>
        </p:nvSpPr>
        <p:spPr bwMode="auto">
          <a:xfrm rot="2760000">
            <a:off x="6659563" y="2963862"/>
            <a:ext cx="331788" cy="157163"/>
          </a:xfrm>
          <a:prstGeom prst="ellipse">
            <a:avLst/>
          </a:prstGeom>
          <a:gradFill rotWithShape="0">
            <a:gsLst>
              <a:gs pos="0">
                <a:srgbClr val="7575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43" name="Text Box 120"/>
          <p:cNvSpPr txBox="1">
            <a:spLocks noChangeArrowheads="1"/>
          </p:cNvSpPr>
          <p:nvPr/>
        </p:nvSpPr>
        <p:spPr bwMode="auto">
          <a:xfrm>
            <a:off x="6315075" y="2362200"/>
            <a:ext cx="965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nucleus</a:t>
            </a:r>
          </a:p>
        </p:txBody>
      </p:sp>
      <p:sp>
        <p:nvSpPr>
          <p:cNvPr id="25644" name="Text Box 121"/>
          <p:cNvSpPr txBox="1">
            <a:spLocks noChangeArrowheads="1"/>
          </p:cNvSpPr>
          <p:nvPr/>
        </p:nvSpPr>
        <p:spPr bwMode="auto">
          <a:xfrm>
            <a:off x="6096000" y="914400"/>
            <a:ext cx="1371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9900"/>
                </a:solidFill>
                <a:latin typeface="Calibri" pitchFamily="34" charset="0"/>
              </a:rPr>
              <a:t>Incident lepton</a:t>
            </a:r>
          </a:p>
        </p:txBody>
      </p:sp>
      <p:sp>
        <p:nvSpPr>
          <p:cNvPr id="25645" name="Text Box 122"/>
          <p:cNvSpPr txBox="1">
            <a:spLocks noChangeArrowheads="1"/>
          </p:cNvSpPr>
          <p:nvPr/>
        </p:nvSpPr>
        <p:spPr bwMode="auto">
          <a:xfrm>
            <a:off x="7842250" y="914400"/>
            <a:ext cx="1239838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9900"/>
                </a:solidFill>
                <a:latin typeface="Calibri" pitchFamily="34" charset="0"/>
              </a:rPr>
              <a:t>scattered lepton</a:t>
            </a:r>
          </a:p>
        </p:txBody>
      </p:sp>
      <p:sp>
        <p:nvSpPr>
          <p:cNvPr id="25646" name="Text Box 123"/>
          <p:cNvSpPr txBox="1">
            <a:spLocks noChangeArrowheads="1"/>
          </p:cNvSpPr>
          <p:nvPr/>
        </p:nvSpPr>
        <p:spPr bwMode="auto">
          <a:xfrm>
            <a:off x="5105400" y="3581400"/>
            <a:ext cx="3886200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>
                <a:solidFill>
                  <a:srgbClr val="333399"/>
                </a:solidFill>
                <a:latin typeface="Calibri" pitchFamily="34" charset="0"/>
              </a:rPr>
              <a:t>x</a:t>
            </a:r>
            <a:r>
              <a:rPr lang="en-US" sz="2400" b="1" baseline="-25000">
                <a:solidFill>
                  <a:srgbClr val="333399"/>
                </a:solidFill>
                <a:latin typeface="Calibri" pitchFamily="34" charset="0"/>
              </a:rPr>
              <a:t>B </a:t>
            </a:r>
            <a:r>
              <a:rPr lang="en-US" sz="2400" b="1">
                <a:solidFill>
                  <a:srgbClr val="333399"/>
                </a:solidFill>
                <a:latin typeface="Calibri" pitchFamily="34" charset="0"/>
              </a:rPr>
              <a:t>counts the number of nucleons involved</a:t>
            </a:r>
          </a:p>
        </p:txBody>
      </p:sp>
      <p:grpSp>
        <p:nvGrpSpPr>
          <p:cNvPr id="25647" name="Group 124"/>
          <p:cNvGrpSpPr>
            <a:grpSpLocks/>
          </p:cNvGrpSpPr>
          <p:nvPr/>
        </p:nvGrpSpPr>
        <p:grpSpPr bwMode="auto">
          <a:xfrm>
            <a:off x="4876800" y="4343400"/>
            <a:ext cx="4035425" cy="1139825"/>
            <a:chOff x="3216" y="2933"/>
            <a:chExt cx="2542" cy="718"/>
          </a:xfrm>
        </p:grpSpPr>
        <p:grpSp>
          <p:nvGrpSpPr>
            <p:cNvPr id="25653" name="Group 125"/>
            <p:cNvGrpSpPr>
              <a:grpSpLocks/>
            </p:cNvGrpSpPr>
            <p:nvPr/>
          </p:nvGrpSpPr>
          <p:grpSpPr bwMode="auto">
            <a:xfrm>
              <a:off x="3696" y="2933"/>
              <a:ext cx="718" cy="622"/>
              <a:chOff x="3696" y="2933"/>
              <a:chExt cx="718" cy="622"/>
            </a:xfrm>
          </p:grpSpPr>
          <p:grpSp>
            <p:nvGrpSpPr>
              <p:cNvPr id="25707" name="Group 126"/>
              <p:cNvGrpSpPr>
                <a:grpSpLocks/>
              </p:cNvGrpSpPr>
              <p:nvPr/>
            </p:nvGrpSpPr>
            <p:grpSpPr bwMode="auto">
              <a:xfrm>
                <a:off x="3900" y="3140"/>
                <a:ext cx="513" cy="415"/>
                <a:chOff x="3900" y="3140"/>
                <a:chExt cx="513" cy="415"/>
              </a:xfrm>
            </p:grpSpPr>
            <p:sp>
              <p:nvSpPr>
                <p:cNvPr id="25741" name="Oval 127"/>
                <p:cNvSpPr>
                  <a:spLocks/>
                </p:cNvSpPr>
                <p:nvPr/>
              </p:nvSpPr>
              <p:spPr bwMode="auto">
                <a:xfrm>
                  <a:off x="3900" y="3140"/>
                  <a:ext cx="513" cy="415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2" name="Oval 128"/>
                <p:cNvSpPr>
                  <a:spLocks/>
                </p:cNvSpPr>
                <p:nvPr/>
              </p:nvSpPr>
              <p:spPr bwMode="auto">
                <a:xfrm>
                  <a:off x="4034" y="3219"/>
                  <a:ext cx="65" cy="55"/>
                </a:xfrm>
                <a:prstGeom prst="ellipse">
                  <a:avLst/>
                </a:prstGeom>
                <a:solidFill>
                  <a:srgbClr val="0000FF">
                    <a:alpha val="52156"/>
                  </a:srgbClr>
                </a:solidFill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3" name="Oval 129"/>
                <p:cNvSpPr>
                  <a:spLocks/>
                </p:cNvSpPr>
                <p:nvPr/>
              </p:nvSpPr>
              <p:spPr bwMode="auto">
                <a:xfrm>
                  <a:off x="4034" y="3239"/>
                  <a:ext cx="65" cy="55"/>
                </a:xfrm>
                <a:prstGeom prst="ellipse">
                  <a:avLst/>
                </a:prstGeom>
                <a:solidFill>
                  <a:srgbClr val="00CC00">
                    <a:alpha val="50195"/>
                  </a:srgbClr>
                </a:solidFill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4" name="Oval 130"/>
                <p:cNvSpPr>
                  <a:spLocks/>
                </p:cNvSpPr>
                <p:nvPr/>
              </p:nvSpPr>
              <p:spPr bwMode="auto">
                <a:xfrm>
                  <a:off x="4079" y="3447"/>
                  <a:ext cx="65" cy="55"/>
                </a:xfrm>
                <a:prstGeom prst="ellipse">
                  <a:avLst/>
                </a:prstGeom>
                <a:solidFill>
                  <a:srgbClr val="0000FF">
                    <a:alpha val="50195"/>
                  </a:srgbClr>
                </a:solidFill>
                <a:ln w="9360">
                  <a:solidFill>
                    <a:srgbClr val="0000FF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5" name="Oval 131"/>
                <p:cNvSpPr>
                  <a:spLocks/>
                </p:cNvSpPr>
                <p:nvPr/>
              </p:nvSpPr>
              <p:spPr bwMode="auto">
                <a:xfrm>
                  <a:off x="4237" y="3239"/>
                  <a:ext cx="65" cy="55"/>
                </a:xfrm>
                <a:prstGeom prst="ellipse">
                  <a:avLst/>
                </a:prstGeom>
                <a:solidFill>
                  <a:srgbClr val="0000FF">
                    <a:alpha val="50195"/>
                  </a:srgbClr>
                </a:solidFill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6" name="Oval 132"/>
                <p:cNvSpPr>
                  <a:spLocks/>
                </p:cNvSpPr>
                <p:nvPr/>
              </p:nvSpPr>
              <p:spPr bwMode="auto">
                <a:xfrm>
                  <a:off x="4147" y="3333"/>
                  <a:ext cx="65" cy="55"/>
                </a:xfrm>
                <a:prstGeom prst="ellipse">
                  <a:avLst/>
                </a:prstGeom>
                <a:solidFill>
                  <a:srgbClr val="00CC00">
                    <a:alpha val="50195"/>
                  </a:srgbClr>
                </a:solidFill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7" name="Oval 133"/>
                <p:cNvSpPr>
                  <a:spLocks/>
                </p:cNvSpPr>
                <p:nvPr/>
              </p:nvSpPr>
              <p:spPr bwMode="auto">
                <a:xfrm>
                  <a:off x="4281" y="3390"/>
                  <a:ext cx="65" cy="55"/>
                </a:xfrm>
                <a:prstGeom prst="ellipse">
                  <a:avLst/>
                </a:prstGeom>
                <a:solidFill>
                  <a:srgbClr val="00CC00">
                    <a:alpha val="50195"/>
                  </a:srgbClr>
                </a:solidFill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8" name="Oval 134"/>
                <p:cNvSpPr>
                  <a:spLocks/>
                </p:cNvSpPr>
                <p:nvPr/>
              </p:nvSpPr>
              <p:spPr bwMode="auto">
                <a:xfrm>
                  <a:off x="4023" y="3207"/>
                  <a:ext cx="88" cy="99"/>
                </a:xfrm>
                <a:prstGeom prst="ellipse">
                  <a:avLst/>
                </a:prstGeom>
                <a:noFill/>
                <a:ln w="19080">
                  <a:solidFill>
                    <a:srgbClr val="FF0000"/>
                  </a:solidFill>
                  <a:prstDash val="dash"/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49" name="Oval 135"/>
                <p:cNvSpPr>
                  <a:spLocks noChangeArrowheads="1"/>
                </p:cNvSpPr>
                <p:nvPr/>
              </p:nvSpPr>
              <p:spPr bwMode="auto">
                <a:xfrm>
                  <a:off x="4053" y="3419"/>
                  <a:ext cx="136" cy="99"/>
                </a:xfrm>
                <a:prstGeom prst="ellipse">
                  <a:avLst/>
                </a:prstGeom>
                <a:solidFill>
                  <a:srgbClr val="3333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50" name="Oval 136"/>
                <p:cNvSpPr>
                  <a:spLocks noChangeArrowheads="1"/>
                </p:cNvSpPr>
                <p:nvPr/>
              </p:nvSpPr>
              <p:spPr bwMode="auto">
                <a:xfrm>
                  <a:off x="4204" y="3217"/>
                  <a:ext cx="136" cy="99"/>
                </a:xfrm>
                <a:prstGeom prst="ellipse">
                  <a:avLst/>
                </a:prstGeom>
                <a:solidFill>
                  <a:srgbClr val="3333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51" name="Oval 137"/>
                <p:cNvSpPr>
                  <a:spLocks noChangeArrowheads="1"/>
                </p:cNvSpPr>
                <p:nvPr/>
              </p:nvSpPr>
              <p:spPr bwMode="auto">
                <a:xfrm>
                  <a:off x="4260" y="3363"/>
                  <a:ext cx="135" cy="99"/>
                </a:xfrm>
                <a:prstGeom prst="ellipse">
                  <a:avLst/>
                </a:prstGeom>
                <a:solidFill>
                  <a:srgbClr val="99CC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52" name="Oval 138"/>
                <p:cNvSpPr>
                  <a:spLocks noChangeArrowheads="1"/>
                </p:cNvSpPr>
                <p:nvPr/>
              </p:nvSpPr>
              <p:spPr bwMode="auto">
                <a:xfrm>
                  <a:off x="4108" y="3306"/>
                  <a:ext cx="135" cy="99"/>
                </a:xfrm>
                <a:prstGeom prst="ellipse">
                  <a:avLst/>
                </a:prstGeom>
                <a:solidFill>
                  <a:srgbClr val="99CC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grpSp>
              <p:nvGrpSpPr>
                <p:cNvPr id="25753" name="Group 139"/>
                <p:cNvGrpSpPr>
                  <a:grpSpLocks/>
                </p:cNvGrpSpPr>
                <p:nvPr/>
              </p:nvGrpSpPr>
              <p:grpSpPr bwMode="auto">
                <a:xfrm>
                  <a:off x="3984" y="3183"/>
                  <a:ext cx="163" cy="155"/>
                  <a:chOff x="3984" y="3183"/>
                  <a:chExt cx="163" cy="155"/>
                </a:xfrm>
              </p:grpSpPr>
              <p:sp>
                <p:nvSpPr>
                  <p:cNvPr id="25754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3194"/>
                    <a:ext cx="135" cy="99"/>
                  </a:xfrm>
                  <a:prstGeom prst="ellipse">
                    <a:avLst/>
                  </a:prstGeom>
                  <a:solidFill>
                    <a:srgbClr val="333399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75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3227"/>
                    <a:ext cx="135" cy="99"/>
                  </a:xfrm>
                  <a:prstGeom prst="ellipse">
                    <a:avLst/>
                  </a:prstGeom>
                  <a:solidFill>
                    <a:srgbClr val="99CC00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756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3183"/>
                    <a:ext cx="163" cy="155"/>
                  </a:xfrm>
                  <a:prstGeom prst="ellipse">
                    <a:avLst/>
                  </a:prstGeom>
                  <a:noFill/>
                  <a:ln w="9360">
                    <a:solidFill>
                      <a:srgbClr val="FF0000"/>
                    </a:solidFill>
                    <a:prstDash val="lg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</p:grpSp>
          <p:grpSp>
            <p:nvGrpSpPr>
              <p:cNvPr id="25708" name="Group 143"/>
              <p:cNvGrpSpPr>
                <a:grpSpLocks/>
              </p:cNvGrpSpPr>
              <p:nvPr/>
            </p:nvGrpSpPr>
            <p:grpSpPr bwMode="auto">
              <a:xfrm>
                <a:off x="3905" y="3077"/>
                <a:ext cx="154" cy="133"/>
                <a:chOff x="3905" y="3077"/>
                <a:chExt cx="154" cy="133"/>
              </a:xfrm>
            </p:grpSpPr>
            <p:grpSp>
              <p:nvGrpSpPr>
                <p:cNvPr id="25711" name="Group 144"/>
                <p:cNvGrpSpPr>
                  <a:grpSpLocks/>
                </p:cNvGrpSpPr>
                <p:nvPr/>
              </p:nvGrpSpPr>
              <p:grpSpPr bwMode="auto">
                <a:xfrm>
                  <a:off x="3948" y="3116"/>
                  <a:ext cx="111" cy="88"/>
                  <a:chOff x="3948" y="3116"/>
                  <a:chExt cx="111" cy="88"/>
                </a:xfrm>
              </p:grpSpPr>
              <p:grpSp>
                <p:nvGrpSpPr>
                  <p:cNvPr id="25727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3970" y="3135"/>
                    <a:ext cx="89" cy="68"/>
                    <a:chOff x="3970" y="3135"/>
                    <a:chExt cx="89" cy="68"/>
                  </a:xfrm>
                </p:grpSpPr>
                <p:grpSp>
                  <p:nvGrpSpPr>
                    <p:cNvPr id="25735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76" y="3151"/>
                      <a:ext cx="83" cy="53"/>
                      <a:chOff x="3976" y="3151"/>
                      <a:chExt cx="83" cy="53"/>
                    </a:xfrm>
                  </p:grpSpPr>
                  <p:sp>
                    <p:nvSpPr>
                      <p:cNvPr id="25739" name="Freeform 147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V="1">
                        <a:off x="3987" y="3167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40" name="Freeform 148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>
                        <a:off x="4037" y="3150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736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70" y="3135"/>
                      <a:ext cx="72" cy="64"/>
                      <a:chOff x="3970" y="3135"/>
                      <a:chExt cx="72" cy="64"/>
                    </a:xfrm>
                  </p:grpSpPr>
                  <p:sp>
                    <p:nvSpPr>
                      <p:cNvPr id="25737" name="Freeform 150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>
                        <a:off x="4020" y="3135"/>
                        <a:ext cx="11" cy="38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38" name="Freeform 151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 flipV="1">
                        <a:off x="3981" y="3163"/>
                        <a:ext cx="12" cy="38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728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3948" y="3116"/>
                    <a:ext cx="89" cy="68"/>
                    <a:chOff x="3948" y="3116"/>
                    <a:chExt cx="89" cy="68"/>
                  </a:xfrm>
                </p:grpSpPr>
                <p:grpSp>
                  <p:nvGrpSpPr>
                    <p:cNvPr id="25729" name="Group 1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54" y="3131"/>
                      <a:ext cx="83" cy="53"/>
                      <a:chOff x="3954" y="3131"/>
                      <a:chExt cx="83" cy="53"/>
                    </a:xfrm>
                  </p:grpSpPr>
                  <p:sp>
                    <p:nvSpPr>
                      <p:cNvPr id="25733" name="Freeform 154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V="1">
                        <a:off x="3965" y="3148"/>
                        <a:ext cx="9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34" name="Freeform 155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>
                        <a:off x="4015" y="3130"/>
                        <a:ext cx="9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730" name="Group 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8" y="3116"/>
                      <a:ext cx="72" cy="64"/>
                      <a:chOff x="3948" y="3116"/>
                      <a:chExt cx="72" cy="64"/>
                    </a:xfrm>
                  </p:grpSpPr>
                  <p:sp>
                    <p:nvSpPr>
                      <p:cNvPr id="25731" name="Freeform 157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>
                        <a:off x="3998" y="3116"/>
                        <a:ext cx="11" cy="38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32" name="Freeform 158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 flipV="1">
                        <a:off x="3960" y="3143"/>
                        <a:ext cx="12" cy="38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5712" name="Group 159"/>
                <p:cNvGrpSpPr>
                  <a:grpSpLocks/>
                </p:cNvGrpSpPr>
                <p:nvPr/>
              </p:nvGrpSpPr>
              <p:grpSpPr bwMode="auto">
                <a:xfrm>
                  <a:off x="3926" y="3097"/>
                  <a:ext cx="91" cy="68"/>
                  <a:chOff x="3926" y="3097"/>
                  <a:chExt cx="91" cy="68"/>
                </a:xfrm>
              </p:grpSpPr>
              <p:grpSp>
                <p:nvGrpSpPr>
                  <p:cNvPr id="25721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3932" y="3111"/>
                    <a:ext cx="84" cy="54"/>
                    <a:chOff x="3932" y="3111"/>
                    <a:chExt cx="84" cy="54"/>
                  </a:xfrm>
                </p:grpSpPr>
                <p:sp>
                  <p:nvSpPr>
                    <p:cNvPr id="25725" name="Freeform 161"/>
                    <p:cNvSpPr>
                      <a:spLocks noChangeArrowheads="1"/>
                    </p:cNvSpPr>
                    <p:nvPr/>
                  </p:nvSpPr>
                  <p:spPr bwMode="auto">
                    <a:xfrm rot="2520000" flipV="1">
                      <a:off x="3943" y="3129"/>
                      <a:ext cx="9" cy="38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726" name="Freeform 162"/>
                    <p:cNvSpPr>
                      <a:spLocks noChangeArrowheads="1"/>
                    </p:cNvSpPr>
                    <p:nvPr/>
                  </p:nvSpPr>
                  <p:spPr bwMode="auto">
                    <a:xfrm rot="2520000" flipH="1">
                      <a:off x="3994" y="3110"/>
                      <a:ext cx="9" cy="38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5722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926" y="3097"/>
                    <a:ext cx="74" cy="65"/>
                    <a:chOff x="3926" y="3097"/>
                    <a:chExt cx="74" cy="65"/>
                  </a:xfrm>
                </p:grpSpPr>
                <p:sp>
                  <p:nvSpPr>
                    <p:cNvPr id="25723" name="Freeform 164"/>
                    <p:cNvSpPr>
                      <a:spLocks noChangeArrowheads="1"/>
                    </p:cNvSpPr>
                    <p:nvPr/>
                  </p:nvSpPr>
                  <p:spPr bwMode="auto">
                    <a:xfrm rot="2520000">
                      <a:off x="3977" y="3096"/>
                      <a:ext cx="11" cy="3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724" name="Freeform 165"/>
                    <p:cNvSpPr>
                      <a:spLocks noChangeArrowheads="1"/>
                    </p:cNvSpPr>
                    <p:nvPr/>
                  </p:nvSpPr>
                  <p:spPr bwMode="auto">
                    <a:xfrm rot="2520000" flipH="1" flipV="1">
                      <a:off x="3938" y="3123"/>
                      <a:ext cx="12" cy="3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713" name="Group 166"/>
                <p:cNvGrpSpPr>
                  <a:grpSpLocks/>
                </p:cNvGrpSpPr>
                <p:nvPr/>
              </p:nvGrpSpPr>
              <p:grpSpPr bwMode="auto">
                <a:xfrm>
                  <a:off x="3910" y="3092"/>
                  <a:ext cx="84" cy="54"/>
                  <a:chOff x="3910" y="3092"/>
                  <a:chExt cx="84" cy="54"/>
                </a:xfrm>
              </p:grpSpPr>
              <p:sp>
                <p:nvSpPr>
                  <p:cNvPr id="25719" name="Freeform 167"/>
                  <p:cNvSpPr>
                    <a:spLocks noChangeArrowheads="1"/>
                  </p:cNvSpPr>
                  <p:nvPr/>
                </p:nvSpPr>
                <p:spPr bwMode="auto">
                  <a:xfrm rot="2520000" flipV="1">
                    <a:off x="3921" y="3111"/>
                    <a:ext cx="9" cy="3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720" name="Freeform 168"/>
                  <p:cNvSpPr>
                    <a:spLocks noChangeArrowheads="1"/>
                  </p:cNvSpPr>
                  <p:nvPr/>
                </p:nvSpPr>
                <p:spPr bwMode="auto">
                  <a:xfrm rot="2520000" flipH="1">
                    <a:off x="3972" y="3091"/>
                    <a:ext cx="9" cy="3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5714" name="Group 169"/>
                <p:cNvGrpSpPr>
                  <a:grpSpLocks/>
                </p:cNvGrpSpPr>
                <p:nvPr/>
              </p:nvGrpSpPr>
              <p:grpSpPr bwMode="auto">
                <a:xfrm>
                  <a:off x="3905" y="3077"/>
                  <a:ext cx="74" cy="65"/>
                  <a:chOff x="3905" y="3077"/>
                  <a:chExt cx="74" cy="65"/>
                </a:xfrm>
              </p:grpSpPr>
              <p:sp>
                <p:nvSpPr>
                  <p:cNvPr id="25717" name="Freeform 170"/>
                  <p:cNvSpPr>
                    <a:spLocks noChangeArrowheads="1"/>
                  </p:cNvSpPr>
                  <p:nvPr/>
                </p:nvSpPr>
                <p:spPr bwMode="auto">
                  <a:xfrm rot="2520000">
                    <a:off x="3956" y="3077"/>
                    <a:ext cx="11" cy="3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718" name="Freeform 171"/>
                  <p:cNvSpPr>
                    <a:spLocks noChangeArrowheads="1"/>
                  </p:cNvSpPr>
                  <p:nvPr/>
                </p:nvSpPr>
                <p:spPr bwMode="auto">
                  <a:xfrm rot="2520000" flipH="1" flipV="1">
                    <a:off x="3916" y="3105"/>
                    <a:ext cx="12" cy="3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25715" name="Freeform 172"/>
                <p:cNvSpPr>
                  <a:spLocks noChangeArrowheads="1"/>
                </p:cNvSpPr>
                <p:nvPr/>
              </p:nvSpPr>
              <p:spPr bwMode="auto">
                <a:xfrm rot="2520000">
                  <a:off x="4039" y="3152"/>
                  <a:ext cx="3" cy="3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716" name="Line 173"/>
                <p:cNvSpPr>
                  <a:spLocks noChangeShapeType="1"/>
                </p:cNvSpPr>
                <p:nvPr/>
              </p:nvSpPr>
              <p:spPr bwMode="auto">
                <a:xfrm>
                  <a:off x="4028" y="3188"/>
                  <a:ext cx="25" cy="22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709" name="Line 174"/>
              <p:cNvSpPr>
                <a:spLocks noChangeShapeType="1"/>
              </p:cNvSpPr>
              <p:nvPr/>
            </p:nvSpPr>
            <p:spPr bwMode="auto">
              <a:xfrm flipV="1">
                <a:off x="3935" y="2932"/>
                <a:ext cx="53" cy="17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Line 175"/>
              <p:cNvSpPr>
                <a:spLocks noChangeShapeType="1"/>
              </p:cNvSpPr>
              <p:nvPr/>
            </p:nvSpPr>
            <p:spPr bwMode="auto">
              <a:xfrm flipV="1">
                <a:off x="3696" y="3101"/>
                <a:ext cx="255" cy="4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4" name="Group 176"/>
            <p:cNvGrpSpPr>
              <a:grpSpLocks/>
            </p:cNvGrpSpPr>
            <p:nvPr/>
          </p:nvGrpSpPr>
          <p:grpSpPr bwMode="auto">
            <a:xfrm>
              <a:off x="5040" y="2933"/>
              <a:ext cx="670" cy="577"/>
              <a:chOff x="5040" y="2933"/>
              <a:chExt cx="670" cy="577"/>
            </a:xfrm>
          </p:grpSpPr>
          <p:sp>
            <p:nvSpPr>
              <p:cNvPr id="25659" name="Oval 177"/>
              <p:cNvSpPr>
                <a:spLocks/>
              </p:cNvSpPr>
              <p:nvPr/>
            </p:nvSpPr>
            <p:spPr bwMode="auto">
              <a:xfrm>
                <a:off x="5294" y="3112"/>
                <a:ext cx="416" cy="398"/>
              </a:xfrm>
              <a:prstGeom prst="ellips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0" name="Oval 178"/>
              <p:cNvSpPr>
                <a:spLocks/>
              </p:cNvSpPr>
              <p:nvPr/>
            </p:nvSpPr>
            <p:spPr bwMode="auto">
              <a:xfrm>
                <a:off x="5403" y="3188"/>
                <a:ext cx="53" cy="53"/>
              </a:xfrm>
              <a:prstGeom prst="ellipse">
                <a:avLst/>
              </a:prstGeom>
              <a:solidFill>
                <a:srgbClr val="0000FF">
                  <a:alpha val="52156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1" name="Oval 179"/>
              <p:cNvSpPr>
                <a:spLocks/>
              </p:cNvSpPr>
              <p:nvPr/>
            </p:nvSpPr>
            <p:spPr bwMode="auto">
              <a:xfrm>
                <a:off x="5403" y="3206"/>
                <a:ext cx="53" cy="53"/>
              </a:xfrm>
              <a:prstGeom prst="ellipse">
                <a:avLst/>
              </a:prstGeom>
              <a:solidFill>
                <a:srgbClr val="00CC00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2" name="Oval 180"/>
              <p:cNvSpPr>
                <a:spLocks/>
              </p:cNvSpPr>
              <p:nvPr/>
            </p:nvSpPr>
            <p:spPr bwMode="auto">
              <a:xfrm>
                <a:off x="5439" y="3406"/>
                <a:ext cx="53" cy="53"/>
              </a:xfrm>
              <a:prstGeom prst="ellipse">
                <a:avLst/>
              </a:prstGeom>
              <a:solidFill>
                <a:srgbClr val="0000FF">
                  <a:alpha val="50195"/>
                </a:srgbClr>
              </a:solidFill>
              <a:ln w="9360">
                <a:solidFill>
                  <a:srgbClr val="0000FF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3" name="Oval 181"/>
              <p:cNvSpPr>
                <a:spLocks/>
              </p:cNvSpPr>
              <p:nvPr/>
            </p:nvSpPr>
            <p:spPr bwMode="auto">
              <a:xfrm>
                <a:off x="5566" y="3206"/>
                <a:ext cx="53" cy="53"/>
              </a:xfrm>
              <a:prstGeom prst="ellipse">
                <a:avLst/>
              </a:prstGeom>
              <a:solidFill>
                <a:srgbClr val="0000FF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4" name="Oval 182"/>
              <p:cNvSpPr>
                <a:spLocks/>
              </p:cNvSpPr>
              <p:nvPr/>
            </p:nvSpPr>
            <p:spPr bwMode="auto">
              <a:xfrm>
                <a:off x="5602" y="3353"/>
                <a:ext cx="53" cy="53"/>
              </a:xfrm>
              <a:prstGeom prst="ellipse">
                <a:avLst/>
              </a:prstGeom>
              <a:solidFill>
                <a:srgbClr val="00CC00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5" name="Oval 183"/>
              <p:cNvSpPr>
                <a:spLocks/>
              </p:cNvSpPr>
              <p:nvPr/>
            </p:nvSpPr>
            <p:spPr bwMode="auto">
              <a:xfrm>
                <a:off x="5393" y="3176"/>
                <a:ext cx="71" cy="95"/>
              </a:xfrm>
              <a:prstGeom prst="ellipse">
                <a:avLst/>
              </a:prstGeom>
              <a:noFill/>
              <a:ln w="19080">
                <a:solidFill>
                  <a:srgbClr val="FF0000"/>
                </a:solidFill>
                <a:prstDash val="dash"/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6" name="Oval 184"/>
              <p:cNvSpPr>
                <a:spLocks noChangeArrowheads="1"/>
              </p:cNvSpPr>
              <p:nvPr/>
            </p:nvSpPr>
            <p:spPr bwMode="auto">
              <a:xfrm>
                <a:off x="5428" y="3393"/>
                <a:ext cx="110" cy="95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7" name="Oval 185"/>
              <p:cNvSpPr>
                <a:spLocks noChangeArrowheads="1"/>
              </p:cNvSpPr>
              <p:nvPr/>
            </p:nvSpPr>
            <p:spPr bwMode="auto">
              <a:xfrm>
                <a:off x="5540" y="3186"/>
                <a:ext cx="110" cy="95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8" name="Oval 186"/>
              <p:cNvSpPr>
                <a:spLocks noChangeArrowheads="1"/>
              </p:cNvSpPr>
              <p:nvPr/>
            </p:nvSpPr>
            <p:spPr bwMode="auto">
              <a:xfrm>
                <a:off x="5585" y="3327"/>
                <a:ext cx="109" cy="95"/>
              </a:xfrm>
              <a:prstGeom prst="ellipse">
                <a:avLst/>
              </a:prstGeom>
              <a:solidFill>
                <a:srgbClr val="99CC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69" name="Oval 187"/>
              <p:cNvSpPr>
                <a:spLocks noChangeArrowheads="1"/>
              </p:cNvSpPr>
              <p:nvPr/>
            </p:nvSpPr>
            <p:spPr bwMode="auto">
              <a:xfrm>
                <a:off x="5413" y="3186"/>
                <a:ext cx="109" cy="95"/>
              </a:xfrm>
              <a:prstGeom prst="ellipse">
                <a:avLst/>
              </a:prstGeom>
              <a:solidFill>
                <a:srgbClr val="99CC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70" name="Oval 188"/>
              <p:cNvSpPr>
                <a:spLocks noChangeArrowheads="1"/>
              </p:cNvSpPr>
              <p:nvPr/>
            </p:nvSpPr>
            <p:spPr bwMode="auto">
              <a:xfrm>
                <a:off x="5373" y="3164"/>
                <a:ext cx="109" cy="95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71" name="Oval 189"/>
              <p:cNvSpPr>
                <a:spLocks noChangeArrowheads="1"/>
              </p:cNvSpPr>
              <p:nvPr/>
            </p:nvSpPr>
            <p:spPr bwMode="auto">
              <a:xfrm>
                <a:off x="5373" y="3197"/>
                <a:ext cx="109" cy="95"/>
              </a:xfrm>
              <a:prstGeom prst="ellipse">
                <a:avLst/>
              </a:prstGeom>
              <a:solidFill>
                <a:srgbClr val="99CC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72" name="Oval 190"/>
              <p:cNvSpPr>
                <a:spLocks noChangeArrowheads="1"/>
              </p:cNvSpPr>
              <p:nvPr/>
            </p:nvSpPr>
            <p:spPr bwMode="auto">
              <a:xfrm>
                <a:off x="5368" y="3156"/>
                <a:ext cx="162" cy="148"/>
              </a:xfrm>
              <a:prstGeom prst="ellipse">
                <a:avLst/>
              </a:prstGeom>
              <a:noFill/>
              <a:ln w="9360">
                <a:solidFill>
                  <a:srgbClr val="FF0000"/>
                </a:solidFill>
                <a:prstDash val="lg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73" name="Oval 191"/>
              <p:cNvSpPr>
                <a:spLocks noChangeArrowheads="1"/>
              </p:cNvSpPr>
              <p:nvPr/>
            </p:nvSpPr>
            <p:spPr bwMode="auto">
              <a:xfrm>
                <a:off x="5323" y="3305"/>
                <a:ext cx="109" cy="95"/>
              </a:xfrm>
              <a:prstGeom prst="ellipse">
                <a:avLst/>
              </a:prstGeom>
              <a:solidFill>
                <a:srgbClr val="99CC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25674" name="Group 192"/>
              <p:cNvGrpSpPr>
                <a:grpSpLocks/>
              </p:cNvGrpSpPr>
              <p:nvPr/>
            </p:nvGrpSpPr>
            <p:grpSpPr bwMode="auto">
              <a:xfrm>
                <a:off x="5281" y="3079"/>
                <a:ext cx="140" cy="111"/>
                <a:chOff x="5281" y="3079"/>
                <a:chExt cx="140" cy="111"/>
              </a:xfrm>
            </p:grpSpPr>
            <p:grpSp>
              <p:nvGrpSpPr>
                <p:cNvPr id="25677" name="Group 193"/>
                <p:cNvGrpSpPr>
                  <a:grpSpLocks/>
                </p:cNvGrpSpPr>
                <p:nvPr/>
              </p:nvGrpSpPr>
              <p:grpSpPr bwMode="auto">
                <a:xfrm>
                  <a:off x="5317" y="3112"/>
                  <a:ext cx="104" cy="78"/>
                  <a:chOff x="5317" y="3112"/>
                  <a:chExt cx="104" cy="78"/>
                </a:xfrm>
              </p:grpSpPr>
              <p:grpSp>
                <p:nvGrpSpPr>
                  <p:cNvPr id="25693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5335" y="3127"/>
                    <a:ext cx="86" cy="63"/>
                    <a:chOff x="5335" y="3127"/>
                    <a:chExt cx="86" cy="63"/>
                  </a:xfrm>
                </p:grpSpPr>
                <p:grpSp>
                  <p:nvGrpSpPr>
                    <p:cNvPr id="25701" name="Group 1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40" y="3139"/>
                      <a:ext cx="81" cy="51"/>
                      <a:chOff x="5340" y="3139"/>
                      <a:chExt cx="81" cy="51"/>
                    </a:xfrm>
                  </p:grpSpPr>
                  <p:sp>
                    <p:nvSpPr>
                      <p:cNvPr id="25705" name="Freeform 196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V="1">
                        <a:off x="5351" y="3156"/>
                        <a:ext cx="8" cy="3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06" name="Freeform 197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>
                        <a:off x="5401" y="3138"/>
                        <a:ext cx="8" cy="3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702" name="Group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35" y="3127"/>
                      <a:ext cx="72" cy="60"/>
                      <a:chOff x="5335" y="3127"/>
                      <a:chExt cx="72" cy="60"/>
                    </a:xfrm>
                  </p:grpSpPr>
                  <p:sp>
                    <p:nvSpPr>
                      <p:cNvPr id="25703" name="Freeform 199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>
                        <a:off x="5386" y="3126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04" name="Freeform 200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 flipV="1">
                        <a:off x="5347" y="3152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694" name="Group 201"/>
                  <p:cNvGrpSpPr>
                    <a:grpSpLocks/>
                  </p:cNvGrpSpPr>
                  <p:nvPr/>
                </p:nvGrpSpPr>
                <p:grpSpPr bwMode="auto">
                  <a:xfrm>
                    <a:off x="5317" y="3112"/>
                    <a:ext cx="86" cy="63"/>
                    <a:chOff x="5317" y="3112"/>
                    <a:chExt cx="86" cy="63"/>
                  </a:xfrm>
                </p:grpSpPr>
                <p:grpSp>
                  <p:nvGrpSpPr>
                    <p:cNvPr id="25695" name="Group 2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21" y="3123"/>
                      <a:ext cx="82" cy="51"/>
                      <a:chOff x="5321" y="3123"/>
                      <a:chExt cx="82" cy="51"/>
                    </a:xfrm>
                  </p:grpSpPr>
                  <p:sp>
                    <p:nvSpPr>
                      <p:cNvPr id="25699" name="Freeform 203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V="1">
                        <a:off x="5332" y="3140"/>
                        <a:ext cx="8" cy="3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700" name="Freeform 204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>
                        <a:off x="5383" y="3122"/>
                        <a:ext cx="8" cy="3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5696" name="Group 2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17" y="3112"/>
                      <a:ext cx="72" cy="60"/>
                      <a:chOff x="5317" y="3112"/>
                      <a:chExt cx="72" cy="60"/>
                    </a:xfrm>
                  </p:grpSpPr>
                  <p:sp>
                    <p:nvSpPr>
                      <p:cNvPr id="25697" name="Freeform 206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>
                        <a:off x="5370" y="3111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5698" name="Freeform 207"/>
                      <p:cNvSpPr>
                        <a:spLocks noChangeArrowheads="1"/>
                      </p:cNvSpPr>
                      <p:nvPr/>
                    </p:nvSpPr>
                    <p:spPr bwMode="auto">
                      <a:xfrm rot="2520000" flipH="1" flipV="1">
                        <a:off x="5330" y="3136"/>
                        <a:ext cx="10" cy="37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381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5678" name="Group 208"/>
                <p:cNvGrpSpPr>
                  <a:grpSpLocks/>
                </p:cNvGrpSpPr>
                <p:nvPr/>
              </p:nvGrpSpPr>
              <p:grpSpPr bwMode="auto">
                <a:xfrm>
                  <a:off x="5299" y="3096"/>
                  <a:ext cx="85" cy="63"/>
                  <a:chOff x="5299" y="3096"/>
                  <a:chExt cx="85" cy="63"/>
                </a:xfrm>
              </p:grpSpPr>
              <p:grpSp>
                <p:nvGrpSpPr>
                  <p:cNvPr id="25687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5303" y="3107"/>
                    <a:ext cx="81" cy="52"/>
                    <a:chOff x="5303" y="3107"/>
                    <a:chExt cx="81" cy="52"/>
                  </a:xfrm>
                </p:grpSpPr>
                <p:sp>
                  <p:nvSpPr>
                    <p:cNvPr id="25691" name="Freeform 210"/>
                    <p:cNvSpPr>
                      <a:spLocks noChangeArrowheads="1"/>
                    </p:cNvSpPr>
                    <p:nvPr/>
                  </p:nvSpPr>
                  <p:spPr bwMode="auto">
                    <a:xfrm rot="2520000" flipV="1">
                      <a:off x="5314" y="3125"/>
                      <a:ext cx="8" cy="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692" name="Freeform 211"/>
                    <p:cNvSpPr>
                      <a:spLocks noChangeArrowheads="1"/>
                    </p:cNvSpPr>
                    <p:nvPr/>
                  </p:nvSpPr>
                  <p:spPr bwMode="auto">
                    <a:xfrm rot="2520000" flipH="1">
                      <a:off x="5364" y="3106"/>
                      <a:ext cx="8" cy="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5688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5299" y="3096"/>
                    <a:ext cx="72" cy="60"/>
                    <a:chOff x="5299" y="3096"/>
                    <a:chExt cx="72" cy="60"/>
                  </a:xfrm>
                </p:grpSpPr>
                <p:sp>
                  <p:nvSpPr>
                    <p:cNvPr id="25689" name="Freeform 213"/>
                    <p:cNvSpPr>
                      <a:spLocks noChangeArrowheads="1"/>
                    </p:cNvSpPr>
                    <p:nvPr/>
                  </p:nvSpPr>
                  <p:spPr bwMode="auto">
                    <a:xfrm rot="2520000">
                      <a:off x="5351" y="3095"/>
                      <a:ext cx="9" cy="37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690" name="Freeform 214"/>
                    <p:cNvSpPr>
                      <a:spLocks noChangeArrowheads="1"/>
                    </p:cNvSpPr>
                    <p:nvPr/>
                  </p:nvSpPr>
                  <p:spPr bwMode="auto">
                    <a:xfrm rot="2520000" flipH="1" flipV="1">
                      <a:off x="5311" y="3121"/>
                      <a:ext cx="9" cy="37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679" name="Group 215"/>
                <p:cNvGrpSpPr>
                  <a:grpSpLocks/>
                </p:cNvGrpSpPr>
                <p:nvPr/>
              </p:nvGrpSpPr>
              <p:grpSpPr bwMode="auto">
                <a:xfrm>
                  <a:off x="5286" y="3091"/>
                  <a:ext cx="81" cy="51"/>
                  <a:chOff x="5286" y="3091"/>
                  <a:chExt cx="81" cy="51"/>
                </a:xfrm>
              </p:grpSpPr>
              <p:sp>
                <p:nvSpPr>
                  <p:cNvPr id="25685" name="Freeform 216"/>
                  <p:cNvSpPr>
                    <a:spLocks noChangeArrowheads="1"/>
                  </p:cNvSpPr>
                  <p:nvPr/>
                </p:nvSpPr>
                <p:spPr bwMode="auto">
                  <a:xfrm rot="2520000" flipV="1">
                    <a:off x="5296" y="3108"/>
                    <a:ext cx="9" cy="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686" name="Freeform 217"/>
                  <p:cNvSpPr>
                    <a:spLocks noChangeArrowheads="1"/>
                  </p:cNvSpPr>
                  <p:nvPr/>
                </p:nvSpPr>
                <p:spPr bwMode="auto">
                  <a:xfrm rot="2520000" flipH="1">
                    <a:off x="5346" y="3090"/>
                    <a:ext cx="9" cy="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5680" name="Group 218"/>
                <p:cNvGrpSpPr>
                  <a:grpSpLocks/>
                </p:cNvGrpSpPr>
                <p:nvPr/>
              </p:nvGrpSpPr>
              <p:grpSpPr bwMode="auto">
                <a:xfrm>
                  <a:off x="5281" y="3079"/>
                  <a:ext cx="72" cy="60"/>
                  <a:chOff x="5281" y="3079"/>
                  <a:chExt cx="72" cy="60"/>
                </a:xfrm>
              </p:grpSpPr>
              <p:sp>
                <p:nvSpPr>
                  <p:cNvPr id="25683" name="Freeform 219"/>
                  <p:cNvSpPr>
                    <a:spLocks noChangeArrowheads="1"/>
                  </p:cNvSpPr>
                  <p:nvPr/>
                </p:nvSpPr>
                <p:spPr bwMode="auto">
                  <a:xfrm rot="2520000">
                    <a:off x="5332" y="3078"/>
                    <a:ext cx="10" cy="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5684" name="Freeform 220"/>
                  <p:cNvSpPr>
                    <a:spLocks noChangeArrowheads="1"/>
                  </p:cNvSpPr>
                  <p:nvPr/>
                </p:nvSpPr>
                <p:spPr bwMode="auto">
                  <a:xfrm rot="2520000" flipH="1" flipV="1">
                    <a:off x="5293" y="3104"/>
                    <a:ext cx="10" cy="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25681" name="Freeform 221"/>
                <p:cNvSpPr>
                  <a:spLocks noChangeArrowheads="1"/>
                </p:cNvSpPr>
                <p:nvPr/>
              </p:nvSpPr>
              <p:spPr bwMode="auto">
                <a:xfrm rot="2520000">
                  <a:off x="5400" y="3140"/>
                  <a:ext cx="2" cy="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682" name="Line 222"/>
                <p:cNvSpPr>
                  <a:spLocks noChangeShapeType="1"/>
                </p:cNvSpPr>
                <p:nvPr/>
              </p:nvSpPr>
              <p:spPr bwMode="auto">
                <a:xfrm>
                  <a:off x="5390" y="3173"/>
                  <a:ext cx="20" cy="18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75" name="Line 223"/>
              <p:cNvSpPr>
                <a:spLocks noChangeShapeType="1"/>
              </p:cNvSpPr>
              <p:nvPr/>
            </p:nvSpPr>
            <p:spPr bwMode="auto">
              <a:xfrm flipV="1">
                <a:off x="5040" y="3095"/>
                <a:ext cx="281" cy="61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6" name="Line 224"/>
              <p:cNvSpPr>
                <a:spLocks noChangeShapeType="1"/>
              </p:cNvSpPr>
              <p:nvPr/>
            </p:nvSpPr>
            <p:spPr bwMode="auto">
              <a:xfrm flipV="1">
                <a:off x="5308" y="2932"/>
                <a:ext cx="43" cy="165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25605" name="Object 5"/>
            <p:cNvGraphicFramePr>
              <a:graphicFrameLocks noChangeAspect="1"/>
            </p:cNvGraphicFramePr>
            <p:nvPr/>
          </p:nvGraphicFramePr>
          <p:xfrm>
            <a:off x="3216" y="3125"/>
            <a:ext cx="458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39" r:id="rId6" imgW="449640" imgH="201240" progId="Equation.3">
                    <p:embed/>
                  </p:oleObj>
                </mc:Choice>
                <mc:Fallback>
                  <p:oleObj r:id="rId6" imgW="449640" imgH="20124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3125"/>
                          <a:ext cx="458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6" name="Object 6"/>
            <p:cNvGraphicFramePr>
              <a:graphicFrameLocks noChangeAspect="1"/>
            </p:cNvGraphicFramePr>
            <p:nvPr/>
          </p:nvGraphicFramePr>
          <p:xfrm>
            <a:off x="4487" y="3077"/>
            <a:ext cx="503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40" r:id="rId8" imgW="451440" imgH="201240" progId="Equation.3">
                    <p:embed/>
                  </p:oleObj>
                </mc:Choice>
                <mc:Fallback>
                  <p:oleObj r:id="rId8" imgW="451440" imgH="20124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7" y="3077"/>
                          <a:ext cx="503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55" name="Text Box 227"/>
            <p:cNvSpPr txBox="1">
              <a:spLocks noChangeArrowheads="1"/>
            </p:cNvSpPr>
            <p:nvPr/>
          </p:nvSpPr>
          <p:spPr bwMode="auto">
            <a:xfrm>
              <a:off x="3314" y="3413"/>
              <a:ext cx="650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2N-SRC</a:t>
              </a:r>
            </a:p>
          </p:txBody>
        </p:sp>
        <p:sp>
          <p:nvSpPr>
            <p:cNvPr id="25656" name="Text Box 228"/>
            <p:cNvSpPr txBox="1">
              <a:spLocks noChangeArrowheads="1"/>
            </p:cNvSpPr>
            <p:nvPr/>
          </p:nvSpPr>
          <p:spPr bwMode="auto">
            <a:xfrm>
              <a:off x="4774" y="3413"/>
              <a:ext cx="650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3N-SRC</a:t>
              </a:r>
            </a:p>
          </p:txBody>
        </p:sp>
        <p:sp>
          <p:nvSpPr>
            <p:cNvPr id="25657" name="Rectangle 229"/>
            <p:cNvSpPr>
              <a:spLocks noChangeArrowheads="1"/>
            </p:cNvSpPr>
            <p:nvPr/>
          </p:nvSpPr>
          <p:spPr bwMode="auto">
            <a:xfrm>
              <a:off x="3216" y="2981"/>
              <a:ext cx="1246" cy="67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58" name="Rectangle 230"/>
            <p:cNvSpPr>
              <a:spLocks noChangeArrowheads="1"/>
            </p:cNvSpPr>
            <p:nvPr/>
          </p:nvSpPr>
          <p:spPr bwMode="auto">
            <a:xfrm>
              <a:off x="4464" y="2981"/>
              <a:ext cx="1294" cy="67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05031" name="Text Box 231"/>
          <p:cNvSpPr txBox="1">
            <a:spLocks noChangeArrowheads="1"/>
          </p:cNvSpPr>
          <p:nvPr/>
        </p:nvSpPr>
        <p:spPr bwMode="auto">
          <a:xfrm>
            <a:off x="2209800" y="0"/>
            <a:ext cx="4437063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10" b="1" dirty="0">
                <a:solidFill>
                  <a:srgbClr val="FF0000"/>
                </a:solidFill>
                <a:latin typeface="+mn-lt"/>
                <a:cs typeface="+mn-cs"/>
              </a:rPr>
              <a:t>Inclusive electron scattering A(</a:t>
            </a:r>
            <a:r>
              <a:rPr lang="en-US" sz="2210" b="1" dirty="0" err="1">
                <a:solidFill>
                  <a:srgbClr val="FF0000"/>
                </a:solidFill>
                <a:latin typeface="+mn-lt"/>
                <a:cs typeface="+mn-cs"/>
              </a:rPr>
              <a:t>e,e</a:t>
            </a:r>
            <a:r>
              <a:rPr lang="en-US" sz="2210" b="1" dirty="0">
                <a:solidFill>
                  <a:srgbClr val="FF0000"/>
                </a:solidFill>
                <a:latin typeface="+mn-lt"/>
                <a:cs typeface="+mn-cs"/>
              </a:rPr>
              <a:t>’)  </a:t>
            </a:r>
          </a:p>
        </p:txBody>
      </p:sp>
      <p:sp>
        <p:nvSpPr>
          <p:cNvPr id="25649" name="Text Box 232"/>
          <p:cNvSpPr txBox="1">
            <a:spLocks noChangeArrowheads="1"/>
          </p:cNvSpPr>
          <p:nvPr/>
        </p:nvSpPr>
        <p:spPr bwMode="auto">
          <a:xfrm>
            <a:off x="4876800" y="5562600"/>
            <a:ext cx="304800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--&gt; </a:t>
            </a:r>
            <a:r>
              <a:rPr lang="en-US" sz="2800" b="1">
                <a:solidFill>
                  <a:srgbClr val="0000CC"/>
                </a:solidFill>
                <a:latin typeface="Calibri" pitchFamily="34" charset="0"/>
              </a:rPr>
              <a:t>scaling</a:t>
            </a: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 </a:t>
            </a:r>
            <a:endParaRPr lang="en-US" sz="2400" b="1" baseline="-25000">
              <a:solidFill>
                <a:srgbClr val="0000CC"/>
              </a:solidFill>
              <a:latin typeface="Calibri" pitchFamily="34" charset="0"/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543175" y="3009900"/>
          <a:ext cx="1238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1" r:id="rId10" imgW="661320" imgH="201240" progId="Equation.3">
                  <p:embed/>
                </p:oleObj>
              </mc:Choice>
              <mc:Fallback>
                <p:oleObj r:id="rId10" imgW="661320" imgH="201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5" y="3009900"/>
                        <a:ext cx="123825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953000" y="3048000"/>
          <a:ext cx="13350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2" r:id="rId12" imgW="703800" imgH="201240" progId="Equation.3">
                  <p:embed/>
                </p:oleObj>
              </mc:Choice>
              <mc:Fallback>
                <p:oleObj r:id="rId12" imgW="703800" imgH="201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48000"/>
                        <a:ext cx="1335088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50" name="Picture 23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0650" y="4789488"/>
            <a:ext cx="3429000" cy="1960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51" name="Text Box 6"/>
          <p:cNvSpPr txBox="1">
            <a:spLocks noChangeArrowheads="1"/>
          </p:cNvSpPr>
          <p:nvPr/>
        </p:nvSpPr>
        <p:spPr bwMode="auto">
          <a:xfrm>
            <a:off x="5486400" y="304800"/>
            <a:ext cx="1704611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</a:rPr>
              <a:t>DIS  off nuclei 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652" name="Text Box 232"/>
          <p:cNvSpPr txBox="1">
            <a:spLocks noChangeArrowheads="1"/>
          </p:cNvSpPr>
          <p:nvPr/>
        </p:nvSpPr>
        <p:spPr bwMode="auto">
          <a:xfrm>
            <a:off x="4800600" y="5994400"/>
            <a:ext cx="38862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>
                <a:solidFill>
                  <a:srgbClr val="0000CC"/>
                </a:solidFill>
                <a:latin typeface="Calibri" pitchFamily="34" charset="0"/>
              </a:rPr>
              <a:t>--&gt; </a:t>
            </a:r>
            <a:r>
              <a:rPr lang="en-US" sz="2500" b="1">
                <a:solidFill>
                  <a:srgbClr val="0000CC"/>
                </a:solidFill>
                <a:latin typeface="Calibri" pitchFamily="34" charset="0"/>
              </a:rPr>
              <a:t>Counting the number of SRC clusters in nuclei</a:t>
            </a:r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4419600" y="2209800"/>
          <a:ext cx="13223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3" name="Equation" r:id="rId15" imgW="990360" imgH="457200" progId="Equation.3">
                  <p:embed/>
                </p:oleObj>
              </mc:Choice>
              <mc:Fallback>
                <p:oleObj name="Equation" r:id="rId15" imgW="99036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209800"/>
                        <a:ext cx="132238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:</a:t>
            </a:r>
          </a:p>
        </p:txBody>
      </p:sp>
      <p:pic>
        <p:nvPicPr>
          <p:cNvPr id="634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4" descr="FullRange_Fit_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2000"/>
            <a:ext cx="914400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Text Box 5"/>
          <p:cNvSpPr txBox="1">
            <a:spLocks noChangeArrowheads="1"/>
          </p:cNvSpPr>
          <p:nvPr/>
        </p:nvSpPr>
        <p:spPr bwMode="auto">
          <a:xfrm>
            <a:off x="1676400" y="2895600"/>
            <a:ext cx="917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Calibri" pitchFamily="34" charset="0"/>
              </a:rPr>
              <a:t>EMC</a:t>
            </a:r>
          </a:p>
          <a:p>
            <a:r>
              <a:rPr lang="en-US" sz="2000" b="1">
                <a:solidFill>
                  <a:schemeClr val="accent2"/>
                </a:solidFill>
                <a:latin typeface="Calibri" pitchFamily="34" charset="0"/>
              </a:rPr>
              <a:t> slope</a:t>
            </a:r>
          </a:p>
        </p:txBody>
      </p:sp>
      <p:sp>
        <p:nvSpPr>
          <p:cNvPr id="63498" name="Text Box 6"/>
          <p:cNvSpPr txBox="1">
            <a:spLocks noChangeArrowheads="1"/>
          </p:cNvSpPr>
          <p:nvPr/>
        </p:nvSpPr>
        <p:spPr bwMode="auto">
          <a:xfrm>
            <a:off x="3581400" y="1295400"/>
            <a:ext cx="190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SRC 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scaling factor</a:t>
            </a:r>
          </a:p>
        </p:txBody>
      </p:sp>
      <p:sp>
        <p:nvSpPr>
          <p:cNvPr id="63499" name="Text Box 7"/>
          <p:cNvSpPr txBox="1">
            <a:spLocks noChangeArrowheads="1"/>
          </p:cNvSpPr>
          <p:nvPr/>
        </p:nvSpPr>
        <p:spPr bwMode="auto">
          <a:xfrm>
            <a:off x="0" y="228600"/>
            <a:ext cx="586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Comparing magnitude of EMC effect and SRC scaling factors  </a:t>
            </a:r>
          </a:p>
        </p:txBody>
      </p:sp>
      <p:graphicFrame>
        <p:nvGraphicFramePr>
          <p:cNvPr id="63490" name="Rectangle 8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4" name="משוואה" r:id="rId6" imgW="0" imgH="0" progId="Equation.3">
                  <p:embed/>
                </p:oleObj>
              </mc:Choice>
              <mc:Fallback>
                <p:oleObj name="משוואה" r:id="rId6" imgW="0" imgH="0" progId="Equation.3">
                  <p:embed/>
                  <p:pic>
                    <p:nvPicPr>
                      <p:cNvPr id="0" name="Rectangle 8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Rectangle 9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GB">
              <a:latin typeface="Calibri" pitchFamily="34" charset="0"/>
            </a:endParaRPr>
          </a:p>
        </p:txBody>
      </p:sp>
      <p:grpSp>
        <p:nvGrpSpPr>
          <p:cNvPr id="63501" name="Group 10"/>
          <p:cNvGrpSpPr>
            <a:grpSpLocks/>
          </p:cNvGrpSpPr>
          <p:nvPr/>
        </p:nvGrpSpPr>
        <p:grpSpPr bwMode="auto">
          <a:xfrm>
            <a:off x="0" y="914400"/>
            <a:ext cx="1143000" cy="1295400"/>
            <a:chOff x="0" y="1584"/>
            <a:chExt cx="720" cy="816"/>
          </a:xfrm>
        </p:grpSpPr>
        <p:sp>
          <p:nvSpPr>
            <p:cNvPr id="63511" name="Rectangle 11"/>
            <p:cNvSpPr>
              <a:spLocks noChangeArrowheads="1"/>
            </p:cNvSpPr>
            <p:nvPr/>
          </p:nvSpPr>
          <p:spPr bwMode="auto">
            <a:xfrm>
              <a:off x="0" y="1584"/>
              <a:ext cx="720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</a:endParaRPr>
            </a:p>
          </p:txBody>
        </p:sp>
        <p:graphicFrame>
          <p:nvGraphicFramePr>
            <p:cNvPr id="63493" name="Object 12"/>
            <p:cNvGraphicFramePr>
              <a:graphicFrameLocks noChangeAspect="1"/>
            </p:cNvGraphicFramePr>
            <p:nvPr/>
          </p:nvGraphicFramePr>
          <p:xfrm>
            <a:off x="144" y="1632"/>
            <a:ext cx="441" cy="6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15" name="משוואה" r:id="rId7" imgW="291973" imgH="444307" progId="Equation.3">
                    <p:embed/>
                  </p:oleObj>
                </mc:Choice>
                <mc:Fallback>
                  <p:oleObj name="משוואה" r:id="rId7" imgW="291973" imgH="444307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632"/>
                          <a:ext cx="441" cy="6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502" name="Rectangle 13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GB">
              <a:latin typeface="Calibri" pitchFamily="34" charset="0"/>
            </a:endParaRPr>
          </a:p>
        </p:txBody>
      </p:sp>
      <p:graphicFrame>
        <p:nvGraphicFramePr>
          <p:cNvPr id="63491" name="Object 14"/>
          <p:cNvGraphicFramePr>
            <a:graphicFrameLocks noChangeAspect="1"/>
          </p:cNvGraphicFramePr>
          <p:nvPr/>
        </p:nvGraphicFramePr>
        <p:xfrm>
          <a:off x="1752600" y="3657600"/>
          <a:ext cx="609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6" name="משוואה" r:id="rId9" imgW="457002" imgH="406224" progId="Equation.3">
                  <p:embed/>
                </p:oleObj>
              </mc:Choice>
              <mc:Fallback>
                <p:oleObj name="משוואה" r:id="rId9" imgW="457002" imgH="406224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657600"/>
                        <a:ext cx="6096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GB">
              <a:latin typeface="Calibri" pitchFamily="34" charset="0"/>
            </a:endParaRPr>
          </a:p>
        </p:txBody>
      </p:sp>
      <p:graphicFrame>
        <p:nvGraphicFramePr>
          <p:cNvPr id="63492" name="Object 16"/>
          <p:cNvGraphicFramePr>
            <a:graphicFrameLocks noChangeAspect="1"/>
          </p:cNvGraphicFramePr>
          <p:nvPr/>
        </p:nvGraphicFramePr>
        <p:xfrm>
          <a:off x="3581400" y="2057400"/>
          <a:ext cx="13716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7" name="משוואה" r:id="rId11" imgW="736600" imgH="228600" progId="Equation.3">
                  <p:embed/>
                </p:oleObj>
              </mc:Choice>
              <mc:Fallback>
                <p:oleObj name="משוואה" r:id="rId11" imgW="736600" imgH="228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057400"/>
                        <a:ext cx="137160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4" name="Rectangle 17"/>
          <p:cNvSpPr>
            <a:spLocks noChangeArrowheads="1"/>
          </p:cNvSpPr>
          <p:nvPr/>
        </p:nvSpPr>
        <p:spPr bwMode="auto">
          <a:xfrm>
            <a:off x="8610600" y="7620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63505" name="Text Box 18"/>
          <p:cNvSpPr txBox="1">
            <a:spLocks noChangeArrowheads="1"/>
          </p:cNvSpPr>
          <p:nvPr/>
        </p:nvSpPr>
        <p:spPr bwMode="auto">
          <a:xfrm>
            <a:off x="4953000" y="5943600"/>
            <a:ext cx="394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Frankfurt, Strikman, Day, Sargsyan,  </a:t>
            </a:r>
          </a:p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Phys. Rev. C48 (1993) 2451.</a:t>
            </a:r>
          </a:p>
        </p:txBody>
      </p:sp>
      <p:sp>
        <p:nvSpPr>
          <p:cNvPr id="63506" name="Text Box 19"/>
          <p:cNvSpPr txBox="1">
            <a:spLocks noChangeArrowheads="1"/>
          </p:cNvSpPr>
          <p:nvPr/>
        </p:nvSpPr>
        <p:spPr bwMode="auto">
          <a:xfrm>
            <a:off x="7239000" y="6491288"/>
            <a:ext cx="169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Q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=2.3 GeV/c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3507" name="Text Box 20"/>
          <p:cNvSpPr txBox="1">
            <a:spLocks noChangeArrowheads="1"/>
          </p:cNvSpPr>
          <p:nvPr/>
        </p:nvSpPr>
        <p:spPr bwMode="auto">
          <a:xfrm>
            <a:off x="990600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3508" name="Text Box 21"/>
          <p:cNvSpPr txBox="1">
            <a:spLocks noChangeArrowheads="1"/>
          </p:cNvSpPr>
          <p:nvPr/>
        </p:nvSpPr>
        <p:spPr bwMode="auto">
          <a:xfrm>
            <a:off x="0" y="61722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 pitchFamily="34" charset="0"/>
              </a:rPr>
              <a:t>Gomez et al.,  Phys. Rev. D49, 4348 (1983).</a:t>
            </a:r>
          </a:p>
        </p:txBody>
      </p:sp>
      <p:sp>
        <p:nvSpPr>
          <p:cNvPr id="63509" name="Text Box 22"/>
          <p:cNvSpPr txBox="1">
            <a:spLocks noChangeArrowheads="1"/>
          </p:cNvSpPr>
          <p:nvPr/>
        </p:nvSpPr>
        <p:spPr bwMode="auto">
          <a:xfrm>
            <a:off x="0" y="6491288"/>
            <a:ext cx="3367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alibri" pitchFamily="34" charset="0"/>
              </a:rPr>
              <a:t>Q</a:t>
            </a:r>
            <a:r>
              <a:rPr lang="en-US" b="1" baseline="30000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en-US" b="1">
                <a:solidFill>
                  <a:schemeClr val="accent2"/>
                </a:solidFill>
                <a:latin typeface="Calibri" pitchFamily="34" charset="0"/>
              </a:rPr>
              <a:t>=2, 5, 10, 15 GeV/c</a:t>
            </a:r>
            <a:r>
              <a:rPr lang="en-US" b="1" baseline="30000">
                <a:solidFill>
                  <a:schemeClr val="accent2"/>
                </a:solidFill>
                <a:latin typeface="Calibri" pitchFamily="34" charset="0"/>
              </a:rPr>
              <a:t>2  </a:t>
            </a:r>
            <a:r>
              <a:rPr lang="en-US" b="1">
                <a:solidFill>
                  <a:schemeClr val="accent2"/>
                </a:solidFill>
                <a:latin typeface="Calibri" pitchFamily="34" charset="0"/>
              </a:rPr>
              <a:t>(averaged)</a:t>
            </a:r>
            <a:endParaRPr lang="en-US" b="1" baseline="300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3510" name="Text Box 23"/>
          <p:cNvSpPr txBox="1">
            <a:spLocks noChangeArrowheads="1"/>
          </p:cNvSpPr>
          <p:nvPr/>
        </p:nvSpPr>
        <p:spPr bwMode="auto">
          <a:xfrm>
            <a:off x="822325" y="5675313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SLAC data: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49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1109663"/>
            <a:ext cx="8836026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371600"/>
            <a:ext cx="1905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4054475"/>
            <a:ext cx="23399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724400"/>
            <a:ext cx="9334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5" name="Text Box 8"/>
          <p:cNvSpPr txBox="1">
            <a:spLocks noChangeArrowheads="1"/>
          </p:cNvSpPr>
          <p:nvPr/>
        </p:nvSpPr>
        <p:spPr bwMode="auto">
          <a:xfrm rot="-5400000">
            <a:off x="6517482" y="3921918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Scaling factors X</a:t>
            </a:r>
            <a:r>
              <a:rPr lang="en-US" sz="2400" baseline="-25000">
                <a:latin typeface="Calibri" pitchFamily="34" charset="0"/>
              </a:rPr>
              <a:t>B </a:t>
            </a:r>
            <a:r>
              <a:rPr lang="en-US" sz="2400">
                <a:latin typeface="Calibri" pitchFamily="34" charset="0"/>
              </a:rPr>
              <a:t>≥ 1.4</a:t>
            </a:r>
          </a:p>
        </p:txBody>
      </p:sp>
      <p:sp>
        <p:nvSpPr>
          <p:cNvPr id="124936" name="Text Box 6"/>
          <p:cNvSpPr txBox="1">
            <a:spLocks noChangeArrowheads="1"/>
          </p:cNvSpPr>
          <p:nvPr/>
        </p:nvSpPr>
        <p:spPr bwMode="auto">
          <a:xfrm rot="-5400000">
            <a:off x="-1410494" y="3848894"/>
            <a:ext cx="358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Slopes  0.35 ≤ X</a:t>
            </a:r>
            <a:r>
              <a:rPr lang="en-US" sz="2400" baseline="-25000">
                <a:latin typeface="Calibri" pitchFamily="34" charset="0"/>
              </a:rPr>
              <a:t>B </a:t>
            </a:r>
            <a:r>
              <a:rPr lang="en-US" sz="2400">
                <a:latin typeface="Calibri" pitchFamily="34" charset="0"/>
              </a:rPr>
              <a:t>≤ 0.7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6148" name="Picture 9" descr="graph-layout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8251825" y="6172200"/>
            <a:ext cx="89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SRC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0" y="37338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EMC</a:t>
            </a:r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0" y="6427788"/>
            <a:ext cx="62468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itchFamily="34" charset="0"/>
              </a:rPr>
              <a:t>PRL  106, 052301 (2011),  also PRC 85 047301 (2012)</a:t>
            </a: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2895600"/>
            <a:ext cx="8915400" cy="1371600"/>
            <a:chOff x="0" y="2514600"/>
            <a:chExt cx="8915400" cy="1371600"/>
          </a:xfrm>
        </p:grpSpPr>
        <p:sp>
          <p:nvSpPr>
            <p:cNvPr id="6157" name="TextBox 14"/>
            <p:cNvSpPr txBox="1">
              <a:spLocks noChangeArrowheads="1"/>
            </p:cNvSpPr>
            <p:nvPr/>
          </p:nvSpPr>
          <p:spPr bwMode="auto">
            <a:xfrm>
              <a:off x="0" y="2743200"/>
              <a:ext cx="8915400" cy="4616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latin typeface="Calibri" pitchFamily="34" charset="0"/>
                </a:rPr>
                <a:t>the </a:t>
              </a:r>
              <a:r>
                <a:rPr lang="en-US" sz="2400" b="1" dirty="0">
                  <a:latin typeface="Calibri" pitchFamily="34" charset="0"/>
                </a:rPr>
                <a:t>EMC effect  is associated with large </a:t>
              </a:r>
              <a:r>
                <a:rPr lang="en-US" sz="2400" b="1" dirty="0" err="1">
                  <a:latin typeface="Calibri" pitchFamily="34" charset="0"/>
                </a:rPr>
                <a:t>virtuality</a:t>
              </a:r>
              <a:r>
                <a:rPr lang="en-US" sz="2400" b="1" dirty="0">
                  <a:latin typeface="Calibri" pitchFamily="34" charset="0"/>
                </a:rPr>
                <a:t>   (</a:t>
              </a:r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                         </a:t>
              </a:r>
              <a:r>
                <a:rPr lang="en-US" sz="2400" b="1" dirty="0" smtClean="0">
                  <a:latin typeface="Calibri" pitchFamily="34" charset="0"/>
                </a:rPr>
                <a:t>)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6553200" y="2819400"/>
            <a:ext cx="151553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1995" name="Equation" r:id="rId5" imgW="749160" imgH="228600" progId="Equation.3">
                    <p:embed/>
                  </p:oleObj>
                </mc:Choice>
                <mc:Fallback>
                  <p:oleObj name="Equation" r:id="rId5" imgW="74916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819400"/>
                          <a:ext cx="1515533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Rounded Rectangle 16"/>
            <p:cNvSpPr>
              <a:spLocks noChangeArrowheads="1"/>
            </p:cNvSpPr>
            <p:nvPr/>
          </p:nvSpPr>
          <p:spPr bwMode="auto">
            <a:xfrm>
              <a:off x="152400" y="2514600"/>
              <a:ext cx="8534400" cy="1371600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4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34" name="Picture 2" descr="Difference Gam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28600"/>
            <a:ext cx="2343150" cy="1171576"/>
          </a:xfrm>
          <a:prstGeom prst="rect">
            <a:avLst/>
          </a:prstGeom>
          <a:noFill/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243245"/>
            <a:ext cx="487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Are nucleons being modified in the nuclear medium ?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67400" y="1295400"/>
            <a:ext cx="2876550" cy="1676400"/>
            <a:chOff x="5715000" y="1295400"/>
            <a:chExt cx="2876550" cy="1676400"/>
          </a:xfrm>
        </p:grpSpPr>
        <p:grpSp>
          <p:nvGrpSpPr>
            <p:cNvPr id="13" name="Group 5"/>
            <p:cNvGrpSpPr/>
            <p:nvPr/>
          </p:nvGrpSpPr>
          <p:grpSpPr>
            <a:xfrm>
              <a:off x="5873161" y="1515979"/>
              <a:ext cx="1072752" cy="1099140"/>
              <a:chOff x="1371600" y="2010382"/>
              <a:chExt cx="2584196" cy="2431915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1600" y="2010382"/>
                <a:ext cx="2286000" cy="2431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057400" y="3886200"/>
                <a:ext cx="1219200" cy="228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08406" y="3714100"/>
                <a:ext cx="2047390" cy="544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meson cloud</a:t>
                </a:r>
                <a:endParaRPr lang="en-US" sz="1000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715000" y="1339516"/>
              <a:ext cx="1423447" cy="16322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38447" y="1295400"/>
              <a:ext cx="1453103" cy="1665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1905000"/>
            <a:ext cx="1495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1905000"/>
            <a:ext cx="12954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85800" y="1371600"/>
            <a:ext cx="140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 neutron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67000" y="1447800"/>
            <a:ext cx="16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 neutron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09600" y="3429000"/>
          <a:ext cx="15716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398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429000"/>
                        <a:ext cx="15716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2971800" y="3352800"/>
          <a:ext cx="10477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399" name="Equation" r:id="rId11" imgW="482400" imgH="228600" progId="Equation.3">
                  <p:embed/>
                </p:oleObj>
              </mc:Choice>
              <mc:Fallback>
                <p:oleObj name="Equation" r:id="rId11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352800"/>
                        <a:ext cx="10477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4419600"/>
            <a:ext cx="617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Do nucleons change their quark-gluon structure in the nuclear medium ?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304800" y="5715000"/>
            <a:ext cx="6553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Do nucleons change global properties (radius, mass ...)  ?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638800" y="5105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6477000" y="4495800"/>
            <a:ext cx="2971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2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In-Medium vs. Free </a:t>
            </a:r>
          </a:p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2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Structure  Function</a:t>
            </a:r>
            <a:endParaRPr kumimoji="0" lang="en-GB" sz="22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5334000" y="6248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629400" y="6088559"/>
            <a:ext cx="2743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2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In-Medium vs. Free </a:t>
            </a:r>
          </a:p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200" b="1" dirty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Form Factors</a:t>
            </a:r>
            <a:endParaRPr kumimoji="0" lang="en-GB" sz="22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330101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6" y="1952625"/>
            <a:ext cx="8995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6" y="3755522"/>
            <a:ext cx="8850444" cy="5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3303" y="304800"/>
            <a:ext cx="952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</a:rPr>
              <a:t>The EMC </a:t>
            </a:r>
            <a:r>
              <a:rPr lang="en-US" sz="2600" b="1" dirty="0">
                <a:solidFill>
                  <a:srgbClr val="FFFF00"/>
                </a:solidFill>
              </a:rPr>
              <a:t>M</a:t>
            </a:r>
            <a:r>
              <a:rPr lang="en-US" sz="2600" b="1" dirty="0" smtClean="0">
                <a:solidFill>
                  <a:srgbClr val="FFFF00"/>
                </a:solidFill>
              </a:rPr>
              <a:t>onday</a:t>
            </a:r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011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29854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  recoil polarization of  a knockout proton in quasi-elastic scattering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6255"/>
            <a:ext cx="9144000" cy="203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2895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2683" y="2736875"/>
            <a:ext cx="2590800" cy="14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429001"/>
            <a:ext cx="21081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973906"/>
              </p:ext>
            </p:extLst>
          </p:nvPr>
        </p:nvGraphicFramePr>
        <p:xfrm>
          <a:off x="2667000" y="3358079"/>
          <a:ext cx="16414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252" name="Equation" r:id="rId6" imgW="596880" imgH="203040" progId="Equation.3">
                  <p:embed/>
                </p:oleObj>
              </mc:Choice>
              <mc:Fallback>
                <p:oleObj name="Equation" r:id="rId6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358079"/>
                        <a:ext cx="1641475" cy="558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8" y="4766547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obtained from a single measurement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              with syst. and  stat.  uncertainties   ~1%.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5423356"/>
            <a:ext cx="807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sensitive to the properties of the nucleon (size, charge dist… 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5854243"/>
            <a:ext cx="640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only moderately sensitive to MEC, IC, FSI. 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427113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Minimal affected by </a:t>
            </a:r>
            <a:r>
              <a:rPr lang="en-US" sz="2200" dirty="0" err="1" smtClean="0"/>
              <a:t>radiative</a:t>
            </a:r>
            <a:r>
              <a:rPr lang="en-US" sz="2200" dirty="0" smtClean="0"/>
              <a:t> corrections.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82979" y="4293513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err="1" smtClean="0"/>
              <a:t>G</a:t>
            </a:r>
            <a:r>
              <a:rPr lang="en-US" sz="2200" baseline="-25000" dirty="0" err="1" smtClean="0"/>
              <a:t>Ep</a:t>
            </a:r>
            <a:r>
              <a:rPr lang="en-US" sz="2200" dirty="0" smtClean="0"/>
              <a:t>/</a:t>
            </a:r>
            <a:r>
              <a:rPr lang="en-US" sz="2200" dirty="0" err="1" smtClean="0"/>
              <a:t>G</a:t>
            </a:r>
            <a:r>
              <a:rPr lang="en-US" sz="2200" baseline="-25000" dirty="0" err="1" smtClean="0"/>
              <a:t>Mp</a:t>
            </a:r>
            <a:endParaRPr lang="en-US" sz="2200" baseline="-25000" dirty="0"/>
          </a:p>
        </p:txBody>
      </p:sp>
      <p:pic>
        <p:nvPicPr>
          <p:cNvPr id="19" name="Picture 1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1524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Dependent on proton  virtuality: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371600"/>
            <a:ext cx="434714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4228837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5377" y="838200"/>
            <a:ext cx="4568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Jlab</a:t>
            </a:r>
            <a:r>
              <a:rPr lang="en-US" sz="2200" dirty="0" smtClean="0"/>
              <a:t> approved proposal PR_12-11-002 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838200"/>
            <a:ext cx="2217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Jlab</a:t>
            </a:r>
            <a:r>
              <a:rPr lang="en-US" sz="2200" dirty="0" smtClean="0"/>
              <a:t> E03-104 Data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5410200"/>
            <a:ext cx="29689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Adapted from S. </a:t>
            </a:r>
            <a:r>
              <a:rPr lang="en-US" sz="2200" dirty="0" err="1" smtClean="0"/>
              <a:t>Strauch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5943600"/>
            <a:ext cx="3294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Dieterich</a:t>
            </a:r>
            <a:r>
              <a:rPr lang="en-US" sz="1600" dirty="0"/>
              <a:t> et al. PL B500, 47 (2001).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6248400"/>
            <a:ext cx="3435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Strauch</a:t>
            </a:r>
            <a:r>
              <a:rPr lang="en-US" sz="1600" dirty="0"/>
              <a:t> et al. PRL. 91 052301 (2003).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6519446"/>
            <a:ext cx="3558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Paolone</a:t>
            </a:r>
            <a:r>
              <a:rPr lang="en-US" sz="1600" dirty="0" smtClean="0"/>
              <a:t> et </a:t>
            </a:r>
            <a:r>
              <a:rPr lang="en-US" sz="1600" dirty="0"/>
              <a:t>al. PRL. 91 052301 (2003).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5410200"/>
            <a:ext cx="2610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Calculations by the Madrid group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00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24740" y="-149795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31"/>
          <p:cNvSpPr txBox="1">
            <a:spLocks noChangeArrowheads="1"/>
          </p:cNvSpPr>
          <p:nvPr/>
        </p:nvSpPr>
        <p:spPr bwMode="auto">
          <a:xfrm>
            <a:off x="1828800" y="304800"/>
            <a:ext cx="4580911" cy="434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10" b="1" dirty="0" smtClean="0">
                <a:solidFill>
                  <a:srgbClr val="FFFF00"/>
                </a:solidFill>
                <a:latin typeface="+mn-lt"/>
                <a:cs typeface="+mn-cs"/>
              </a:rPr>
              <a:t>New PRELIMINARY  data from MAINZ</a:t>
            </a:r>
            <a:endParaRPr lang="en-US" sz="221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162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65" y="739407"/>
            <a:ext cx="4102583" cy="491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2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6" y="5685083"/>
            <a:ext cx="5451193" cy="102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2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1219200"/>
            <a:ext cx="180975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858" y="3657600"/>
            <a:ext cx="3634328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MAMI / A1 </a:t>
            </a:r>
          </a:p>
          <a:p>
            <a:endParaRPr lang="en-US" dirty="0"/>
          </a:p>
          <a:p>
            <a:r>
              <a:rPr lang="en-US" dirty="0" smtClean="0"/>
              <a:t>600 MeV polarized electron beam</a:t>
            </a:r>
          </a:p>
          <a:p>
            <a:r>
              <a:rPr lang="en-US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290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31"/>
          <p:cNvSpPr txBox="1">
            <a:spLocks noChangeArrowheads="1"/>
          </p:cNvSpPr>
          <p:nvPr/>
        </p:nvSpPr>
        <p:spPr bwMode="auto">
          <a:xfrm>
            <a:off x="1828800" y="304800"/>
            <a:ext cx="4580911" cy="434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10" b="1" dirty="0" smtClean="0">
                <a:solidFill>
                  <a:srgbClr val="FFFF00"/>
                </a:solidFill>
                <a:latin typeface="+mn-lt"/>
                <a:cs typeface="+mn-cs"/>
              </a:rPr>
              <a:t>New PRELIMINARY  data from MAINZ</a:t>
            </a:r>
            <a:endParaRPr lang="en-US" sz="221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164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10" y="6037859"/>
            <a:ext cx="484747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9190"/>
            <a:ext cx="7589733" cy="5198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432341">
            <a:off x="1328366" y="3301775"/>
            <a:ext cx="3129511" cy="61555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he-IL" sz="3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4429" y="-29351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28600" y="3120526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 local nuclear density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58880" y="4834392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 virtuality (momentum off -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shellness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) of the nucleon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203" y="5608121"/>
            <a:ext cx="4128657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Oval 25"/>
          <p:cNvSpPr/>
          <p:nvPr/>
        </p:nvSpPr>
        <p:spPr>
          <a:xfrm>
            <a:off x="-23258" y="4619612"/>
            <a:ext cx="9112829" cy="952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4714" y="684561"/>
            <a:ext cx="7525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175" eaLnBrk="0" hangingPunct="0"/>
            <a:r>
              <a:rPr kumimoji="0" lang="en-GB" sz="2800" b="1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The observable of choice to study this question: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803" y="16764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Average nuclear density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0080" y="1238026"/>
            <a:ext cx="2895600" cy="192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6880" y="86846"/>
            <a:ext cx="5281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175" eaLnBrk="0" hangingPunct="0"/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bound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nucleon ≠free nucleon </a:t>
            </a:r>
            <a:r>
              <a:rPr kumimoji="0" lang="en-GB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4631" y="1447801"/>
            <a:ext cx="494849" cy="490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533400" y="1447801"/>
            <a:ext cx="2895600" cy="1219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85800" y="2819400"/>
            <a:ext cx="2895600" cy="1219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06" y="3191891"/>
            <a:ext cx="2342185" cy="1604305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209803" y="1692906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A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955343" y="1812293"/>
            <a:ext cx="1124456" cy="3873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2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8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4" name="Text Box 6"/>
          <p:cNvSpPr txBox="1">
            <a:spLocks noChangeArrowheads="1"/>
          </p:cNvSpPr>
          <p:nvPr/>
        </p:nvSpPr>
        <p:spPr bwMode="auto">
          <a:xfrm>
            <a:off x="4572000" y="6400800"/>
            <a:ext cx="2801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995DF"/>
                </a:solidFill>
                <a:latin typeface="Calibri" pitchFamily="34" charset="0"/>
              </a:rPr>
              <a:t>SRC=0  free nucleons</a:t>
            </a:r>
          </a:p>
        </p:txBody>
      </p:sp>
      <p:sp>
        <p:nvSpPr>
          <p:cNvPr id="164875" name="Rectangle 8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876" name="Picture 10" descr="eilat_EMC_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138238"/>
            <a:ext cx="541020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7" name="AutoShape 12"/>
          <p:cNvSpPr>
            <a:spLocks noChangeArrowheads="1"/>
          </p:cNvSpPr>
          <p:nvPr/>
        </p:nvSpPr>
        <p:spPr bwMode="auto">
          <a:xfrm rot="5400000">
            <a:off x="4514057" y="5826919"/>
            <a:ext cx="842962" cy="304800"/>
          </a:xfrm>
          <a:custGeom>
            <a:avLst/>
            <a:gdLst>
              <a:gd name="T0" fmla="*/ 632221 w 21600"/>
              <a:gd name="T1" fmla="*/ 0 h 21600"/>
              <a:gd name="T2" fmla="*/ 0 w 21600"/>
              <a:gd name="T3" fmla="*/ 152400 h 21600"/>
              <a:gd name="T4" fmla="*/ 632221 w 21600"/>
              <a:gd name="T5" fmla="*/ 304800 h 21600"/>
              <a:gd name="T6" fmla="*/ 842962 w 21600"/>
              <a:gd name="T7" fmla="*/ 1524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2995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solidFill>
                <a:srgbClr val="2995DF"/>
              </a:solidFill>
              <a:latin typeface="Calibri" pitchFamily="34" charset="0"/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2971800" y="33226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64867" name="Object 3"/>
          <p:cNvGraphicFramePr>
            <a:graphicFrameLocks noChangeAspect="1"/>
          </p:cNvGraphicFramePr>
          <p:nvPr/>
        </p:nvGraphicFramePr>
        <p:xfrm>
          <a:off x="7391400" y="5634038"/>
          <a:ext cx="13716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30" name="משוואה" r:id="rId5" imgW="736560" imgH="228600" progId="Equation.3">
                  <p:embed/>
                </p:oleObj>
              </mc:Choice>
              <mc:Fallback>
                <p:oleObj name="משוואה" r:id="rId5" imgW="7365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634038"/>
                        <a:ext cx="137160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Rectangle 17"/>
          <p:cNvSpPr>
            <a:spLocks noChangeArrowheads="1"/>
          </p:cNvSpPr>
          <p:nvPr/>
        </p:nvSpPr>
        <p:spPr bwMode="auto">
          <a:xfrm>
            <a:off x="8001000" y="5557838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80" name="Text Box 18"/>
          <p:cNvSpPr txBox="1">
            <a:spLocks noChangeArrowheads="1"/>
          </p:cNvSpPr>
          <p:nvPr/>
        </p:nvSpPr>
        <p:spPr bwMode="auto">
          <a:xfrm>
            <a:off x="8001000" y="5634038"/>
            <a:ext cx="22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A</a:t>
            </a:r>
          </a:p>
        </p:txBody>
      </p:sp>
      <p:sp>
        <p:nvSpPr>
          <p:cNvPr id="164881" name="Text Box 21"/>
          <p:cNvSpPr txBox="1">
            <a:spLocks noChangeArrowheads="1"/>
          </p:cNvSpPr>
          <p:nvPr/>
        </p:nvSpPr>
        <p:spPr bwMode="auto">
          <a:xfrm>
            <a:off x="5791200" y="5481638"/>
            <a:ext cx="89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SRC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164882" name="Rectangle 22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8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84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8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" y="0"/>
            <a:ext cx="7873997" cy="1219200"/>
            <a:chOff x="624" y="3312"/>
            <a:chExt cx="4960" cy="768"/>
          </a:xfrm>
          <a:noFill/>
        </p:grpSpPr>
        <p:sp>
          <p:nvSpPr>
            <p:cNvPr id="154665" name="Rectangle 41"/>
            <p:cNvSpPr>
              <a:spLocks noChangeArrowheads="1"/>
            </p:cNvSpPr>
            <p:nvPr/>
          </p:nvSpPr>
          <p:spPr bwMode="auto">
            <a:xfrm>
              <a:off x="624" y="3312"/>
              <a:ext cx="4416" cy="76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4666" name="Text Box 42"/>
            <p:cNvSpPr txBox="1">
              <a:spLocks noChangeArrowheads="1"/>
            </p:cNvSpPr>
            <p:nvPr/>
          </p:nvSpPr>
          <p:spPr bwMode="auto">
            <a:xfrm>
              <a:off x="710" y="3408"/>
              <a:ext cx="4874" cy="52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Hypothesis can be checked  by measuring DIS off Deuteron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tagged with high momentum recoil nucleon</a:t>
              </a:r>
            </a:p>
          </p:txBody>
        </p:sp>
      </p:grpSp>
      <p:sp>
        <p:nvSpPr>
          <p:cNvPr id="154672" name="Rectangle 48"/>
          <p:cNvSpPr>
            <a:spLocks noChangeArrowheads="1"/>
          </p:cNvSpPr>
          <p:nvPr/>
        </p:nvSpPr>
        <p:spPr bwMode="auto">
          <a:xfrm>
            <a:off x="457200" y="5715000"/>
            <a:ext cx="39624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-304800" y="4173343"/>
            <a:ext cx="4876800" cy="1524000"/>
            <a:chOff x="-240" y="1632"/>
            <a:chExt cx="3072" cy="960"/>
          </a:xfrm>
        </p:grpSpPr>
        <p:sp>
          <p:nvSpPr>
            <p:cNvPr id="164894" name="Rectangle 45"/>
            <p:cNvSpPr>
              <a:spLocks noChangeArrowheads="1"/>
            </p:cNvSpPr>
            <p:nvPr/>
          </p:nvSpPr>
          <p:spPr bwMode="auto">
            <a:xfrm>
              <a:off x="960" y="1776"/>
              <a:ext cx="1584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4895" name="Rectangle 36"/>
            <p:cNvSpPr>
              <a:spLocks noChangeArrowheads="1"/>
            </p:cNvSpPr>
            <p:nvPr/>
          </p:nvSpPr>
          <p:spPr bwMode="auto">
            <a:xfrm>
              <a:off x="-240" y="1680"/>
              <a:ext cx="2688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4896" name="AutoShape 11"/>
            <p:cNvSpPr>
              <a:spLocks noChangeArrowheads="1"/>
            </p:cNvSpPr>
            <p:nvPr/>
          </p:nvSpPr>
          <p:spPr bwMode="auto">
            <a:xfrm>
              <a:off x="1728" y="1968"/>
              <a:ext cx="1104" cy="144"/>
            </a:xfrm>
            <a:custGeom>
              <a:avLst/>
              <a:gdLst>
                <a:gd name="T0" fmla="*/ 828 w 21600"/>
                <a:gd name="T1" fmla="*/ 0 h 21600"/>
                <a:gd name="T2" fmla="*/ 0 w 21600"/>
                <a:gd name="T3" fmla="*/ 72 h 21600"/>
                <a:gd name="T4" fmla="*/ 828 w 21600"/>
                <a:gd name="T5" fmla="*/ 144 h 21600"/>
                <a:gd name="T6" fmla="*/ 110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aphicFrame>
          <p:nvGraphicFramePr>
            <p:cNvPr id="1648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9595406"/>
                </p:ext>
              </p:extLst>
            </p:nvPr>
          </p:nvGraphicFramePr>
          <p:xfrm>
            <a:off x="-85" y="1776"/>
            <a:ext cx="2593" cy="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231" name="Equation" r:id="rId7" imgW="2730240" imgH="685800" progId="Equation.3">
                    <p:embed/>
                  </p:oleObj>
                </mc:Choice>
                <mc:Fallback>
                  <p:oleObj name="Equation" r:id="rId7" imgW="2730240" imgH="6858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5" y="1776"/>
                          <a:ext cx="2593" cy="6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97" name="Text Box 47"/>
            <p:cNvSpPr txBox="1">
              <a:spLocks noChangeArrowheads="1"/>
            </p:cNvSpPr>
            <p:nvPr/>
          </p:nvSpPr>
          <p:spPr bwMode="auto">
            <a:xfrm>
              <a:off x="2064" y="2208"/>
              <a:ext cx="62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0.98</a:t>
              </a:r>
              <a:endParaRPr lang="en-US" sz="24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164898" name="Text Box 4"/>
            <p:cNvSpPr txBox="1">
              <a:spLocks noChangeArrowheads="1"/>
            </p:cNvSpPr>
            <p:nvPr/>
          </p:nvSpPr>
          <p:spPr bwMode="auto">
            <a:xfrm>
              <a:off x="1536" y="1632"/>
              <a:ext cx="128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Calibri" pitchFamily="34" charset="0"/>
                </a:rPr>
                <a:t>0.070±0.003</a:t>
              </a:r>
              <a:endParaRPr lang="en-US" sz="28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28600" y="1371600"/>
            <a:ext cx="2438400" cy="1143000"/>
            <a:chOff x="-1600" y="661"/>
            <a:chExt cx="4528" cy="1660"/>
          </a:xfrm>
        </p:grpSpPr>
        <p:graphicFrame>
          <p:nvGraphicFramePr>
            <p:cNvPr id="164868" name="Object 4"/>
            <p:cNvGraphicFramePr>
              <a:graphicFrameLocks noChangeAspect="1"/>
            </p:cNvGraphicFramePr>
            <p:nvPr/>
          </p:nvGraphicFramePr>
          <p:xfrm>
            <a:off x="2844" y="2185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232" name="משוואה" r:id="rId9" imgW="114120" imgH="215640" progId="Equation.3">
                    <p:embed/>
                  </p:oleObj>
                </mc:Choice>
                <mc:Fallback>
                  <p:oleObj name="משוואה" r:id="rId9" imgW="114120" imgH="2156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185"/>
                          <a:ext cx="72" cy="1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91" name="Text Box 20"/>
            <p:cNvSpPr txBox="1">
              <a:spLocks noChangeArrowheads="1"/>
            </p:cNvSpPr>
            <p:nvPr/>
          </p:nvSpPr>
          <p:spPr bwMode="auto">
            <a:xfrm>
              <a:off x="2385" y="1728"/>
              <a:ext cx="5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Calibri" pitchFamily="34" charset="0"/>
                </a:rPr>
                <a:t>EMC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64892" name="Rectangle 55"/>
            <p:cNvSpPr>
              <a:spLocks noChangeArrowheads="1"/>
            </p:cNvSpPr>
            <p:nvPr/>
          </p:nvSpPr>
          <p:spPr bwMode="auto">
            <a:xfrm>
              <a:off x="-1600" y="661"/>
              <a:ext cx="4105" cy="9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4893" name="Text Box 56"/>
            <p:cNvSpPr txBox="1">
              <a:spLocks noChangeArrowheads="1"/>
            </p:cNvSpPr>
            <p:nvPr/>
          </p:nvSpPr>
          <p:spPr bwMode="auto">
            <a:xfrm>
              <a:off x="-1317" y="772"/>
              <a:ext cx="3264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Calibri" pitchFamily="34" charset="0"/>
                </a:rPr>
                <a:t> large</a:t>
              </a:r>
              <a:r>
                <a:rPr lang="en-US" sz="2400" b="1">
                  <a:latin typeface="Calibri" pitchFamily="34" charset="0"/>
                </a:rPr>
                <a:t>  effect</a:t>
              </a:r>
            </a:p>
          </p:txBody>
        </p:sp>
      </p:grpSp>
      <p:graphicFrame>
        <p:nvGraphicFramePr>
          <p:cNvPr id="38" name="Object 7"/>
          <p:cNvGraphicFramePr>
            <a:graphicFrameLocks noChangeAspect="1"/>
          </p:cNvGraphicFramePr>
          <p:nvPr/>
        </p:nvGraphicFramePr>
        <p:xfrm>
          <a:off x="533400" y="5930900"/>
          <a:ext cx="37322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33" name="Equation" r:id="rId11" imgW="1942920" imgH="482400" progId="Equation.3">
                  <p:embed/>
                </p:oleObj>
              </mc:Choice>
              <mc:Fallback>
                <p:oleObj name="Equation" r:id="rId11" imgW="194292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930900"/>
                        <a:ext cx="3732213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890" name="Picture 173" descr="Description: Fig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22098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7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3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atin typeface="Calibri" pitchFamily="34" charset="0"/>
            </a:endParaRPr>
          </a:p>
        </p:txBody>
      </p:sp>
      <p:pic>
        <p:nvPicPr>
          <p:cNvPr id="129034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Picture 173" descr="Description: 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9906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6" name="Text Box 6"/>
          <p:cNvSpPr txBox="1">
            <a:spLocks noChangeArrowheads="1"/>
          </p:cNvSpPr>
          <p:nvPr/>
        </p:nvSpPr>
        <p:spPr bwMode="auto">
          <a:xfrm>
            <a:off x="0" y="685800"/>
            <a:ext cx="518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u="sng">
                <a:solidFill>
                  <a:srgbClr val="FFFF00"/>
                </a:solidFill>
                <a:latin typeface="Calibri" pitchFamily="34" charset="0"/>
              </a:rPr>
              <a:t>Spectator Tagging:</a:t>
            </a:r>
          </a:p>
          <a:p>
            <a:pPr marL="342900" indent="-342900"/>
            <a:r>
              <a:rPr lang="en-US" sz="240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</a:t>
            </a:r>
            <a:r>
              <a:rPr lang="en-US" sz="2400" b="1">
                <a:latin typeface="Calibri" pitchFamily="34" charset="0"/>
              </a:rPr>
              <a:t>Selects DIS off high momentum </a:t>
            </a:r>
          </a:p>
          <a:p>
            <a:pPr marL="342900" indent="-342900"/>
            <a:r>
              <a:rPr lang="en-US" sz="2400" b="1">
                <a:latin typeface="Calibri" pitchFamily="34" charset="0"/>
              </a:rPr>
              <a:t>   (high virtuality) nucleons</a:t>
            </a:r>
          </a:p>
        </p:txBody>
      </p:sp>
      <p:sp>
        <p:nvSpPr>
          <p:cNvPr id="129042" name="Rectangle 18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29044" name="Picture 10" descr="ScreenShot202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905000"/>
            <a:ext cx="2895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5642763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>
                <a:solidFill>
                  <a:schemeClr val="bg1"/>
                </a:solidFill>
                <a:latin typeface="+mn-lt"/>
                <a:cs typeface="+mn-cs"/>
              </a:rPr>
              <a:t>12 GeV  JLab approved   </a:t>
            </a:r>
            <a:r>
              <a:rPr lang="en-US" sz="2050" b="1" dirty="0" smtClean="0">
                <a:solidFill>
                  <a:schemeClr val="bg1"/>
                </a:solidFill>
                <a:latin typeface="+mn-lt"/>
                <a:cs typeface="+mn-cs"/>
              </a:rPr>
              <a:t>experiment   E 12-11-107</a:t>
            </a:r>
            <a:endParaRPr lang="en-US" sz="205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3764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9975" y="3810000"/>
            <a:ext cx="55340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8077200" y="3810000"/>
            <a:ext cx="10668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764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003180"/>
            <a:ext cx="2819400" cy="28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391400" y="2190429"/>
            <a:ext cx="83869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proton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3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atin typeface="Calibri" pitchFamily="34" charset="0"/>
            </a:endParaRPr>
          </a:p>
        </p:txBody>
      </p:sp>
      <p:pic>
        <p:nvPicPr>
          <p:cNvPr id="129034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Picture 173" descr="Description: 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1332" y="727294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6" name="Text Box 6"/>
          <p:cNvSpPr txBox="1">
            <a:spLocks noChangeArrowheads="1"/>
          </p:cNvSpPr>
          <p:nvPr/>
        </p:nvSpPr>
        <p:spPr bwMode="auto">
          <a:xfrm>
            <a:off x="0" y="685800"/>
            <a:ext cx="518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u="sng">
                <a:solidFill>
                  <a:srgbClr val="FFFF00"/>
                </a:solidFill>
                <a:latin typeface="Calibri" pitchFamily="34" charset="0"/>
              </a:rPr>
              <a:t>Spectator Tagging:</a:t>
            </a:r>
          </a:p>
          <a:p>
            <a:pPr marL="342900" indent="-342900"/>
            <a:r>
              <a:rPr lang="en-US" sz="240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</a:t>
            </a:r>
            <a:r>
              <a:rPr lang="en-US" sz="2400" b="1">
                <a:latin typeface="Calibri" pitchFamily="34" charset="0"/>
              </a:rPr>
              <a:t>Selects DIS off high momentum </a:t>
            </a:r>
          </a:p>
          <a:p>
            <a:pPr marL="342900" indent="-342900"/>
            <a:r>
              <a:rPr lang="en-US" sz="2400" b="1">
                <a:latin typeface="Calibri" pitchFamily="34" charset="0"/>
              </a:rPr>
              <a:t>   (high virtuality) nucleons</a:t>
            </a:r>
          </a:p>
        </p:txBody>
      </p:sp>
      <p:sp>
        <p:nvSpPr>
          <p:cNvPr id="129042" name="Rectangle 18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4093557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>
                <a:solidFill>
                  <a:schemeClr val="bg1"/>
                </a:solidFill>
                <a:latin typeface="+mn-lt"/>
                <a:cs typeface="+mn-cs"/>
              </a:rPr>
              <a:t>12 GeV  </a:t>
            </a:r>
            <a:r>
              <a:rPr lang="en-US" sz="2050" b="1" dirty="0" smtClean="0">
                <a:solidFill>
                  <a:schemeClr val="bg1"/>
                </a:solidFill>
                <a:latin typeface="+mn-lt"/>
                <a:cs typeface="+mn-cs"/>
              </a:rPr>
              <a:t>submitted proposal to CLAS</a:t>
            </a:r>
            <a:endParaRPr lang="en-US" sz="205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149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62" y="2895600"/>
            <a:ext cx="386656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9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67634"/>
            <a:ext cx="26998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9732" y="2067634"/>
            <a:ext cx="1219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neutron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74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343400" y="9829800"/>
            <a:ext cx="11363325" cy="926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38600" y="14325600"/>
            <a:ext cx="7129463" cy="926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9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0"/>
            <a:ext cx="8763000" cy="1143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 also be study with EIC</a:t>
            </a:r>
            <a:endParaRPr lang="en-US" sz="28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410200"/>
            <a:ext cx="609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Study the EMC effect on SRC pair as a function of the </a:t>
            </a:r>
            <a:r>
              <a:rPr lang="en-US" sz="2600" b="1" dirty="0" err="1" smtClean="0">
                <a:solidFill>
                  <a:srgbClr val="FF0000"/>
                </a:solidFill>
              </a:rPr>
              <a:t>virtiality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365557"/>
            <a:ext cx="7424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Tagged DIS  with recoil nucleon with p&gt; </a:t>
            </a:r>
            <a:r>
              <a:rPr lang="en-US" sz="2600" b="1" dirty="0" err="1" smtClean="0"/>
              <a:t>p</a:t>
            </a:r>
            <a:r>
              <a:rPr lang="en-US" sz="2600" b="1" baseline="-25000" dirty="0" err="1" smtClean="0"/>
              <a:t>beam</a:t>
            </a:r>
            <a:r>
              <a:rPr lang="en-US" sz="2600" b="1" dirty="0" smtClean="0"/>
              <a:t> </a:t>
            </a:r>
            <a:endParaRPr lang="en-US" sz="2600" b="1" dirty="0"/>
          </a:p>
        </p:txBody>
      </p:sp>
      <p:grpSp>
        <p:nvGrpSpPr>
          <p:cNvPr id="2" name="Group 499"/>
          <p:cNvGrpSpPr>
            <a:grpSpLocks/>
          </p:cNvGrpSpPr>
          <p:nvPr/>
        </p:nvGrpSpPr>
        <p:grpSpPr bwMode="auto">
          <a:xfrm>
            <a:off x="6248400" y="304800"/>
            <a:ext cx="1162050" cy="1308100"/>
            <a:chOff x="480" y="720"/>
            <a:chExt cx="3169" cy="3566"/>
          </a:xfrm>
        </p:grpSpPr>
        <p:grpSp>
          <p:nvGrpSpPr>
            <p:cNvPr id="3" name="Group 500"/>
            <p:cNvGrpSpPr>
              <a:grpSpLocks/>
            </p:cNvGrpSpPr>
            <p:nvPr/>
          </p:nvGrpSpPr>
          <p:grpSpPr bwMode="auto">
            <a:xfrm>
              <a:off x="2158" y="3216"/>
              <a:ext cx="1062" cy="1068"/>
              <a:chOff x="1559" y="786"/>
              <a:chExt cx="2335" cy="2444"/>
            </a:xfrm>
          </p:grpSpPr>
          <p:grpSp>
            <p:nvGrpSpPr>
              <p:cNvPr id="4" name="Group 501"/>
              <p:cNvGrpSpPr>
                <a:grpSpLocks/>
              </p:cNvGrpSpPr>
              <p:nvPr/>
            </p:nvGrpSpPr>
            <p:grpSpPr bwMode="auto">
              <a:xfrm>
                <a:off x="1559" y="786"/>
                <a:ext cx="2333" cy="2438"/>
                <a:chOff x="1559" y="786"/>
                <a:chExt cx="2333" cy="2438"/>
              </a:xfrm>
            </p:grpSpPr>
            <p:sp>
              <p:nvSpPr>
                <p:cNvPr id="85" name="Freeform 502"/>
                <p:cNvSpPr>
                  <a:spLocks/>
                </p:cNvSpPr>
                <p:nvPr/>
              </p:nvSpPr>
              <p:spPr bwMode="auto">
                <a:xfrm>
                  <a:off x="3464" y="2201"/>
                  <a:ext cx="428" cy="374"/>
                </a:xfrm>
                <a:custGeom>
                  <a:avLst/>
                  <a:gdLst>
                    <a:gd name="T0" fmla="*/ 0 w 428"/>
                    <a:gd name="T1" fmla="*/ 128 h 374"/>
                    <a:gd name="T2" fmla="*/ 50 w 428"/>
                    <a:gd name="T3" fmla="*/ 95 h 374"/>
                    <a:gd name="T4" fmla="*/ 101 w 428"/>
                    <a:gd name="T5" fmla="*/ 27 h 374"/>
                    <a:gd name="T6" fmla="*/ 139 w 428"/>
                    <a:gd name="T7" fmla="*/ 0 h 374"/>
                    <a:gd name="T8" fmla="*/ 168 w 428"/>
                    <a:gd name="T9" fmla="*/ 5 h 374"/>
                    <a:gd name="T10" fmla="*/ 200 w 428"/>
                    <a:gd name="T11" fmla="*/ 29 h 374"/>
                    <a:gd name="T12" fmla="*/ 229 w 428"/>
                    <a:gd name="T13" fmla="*/ 61 h 374"/>
                    <a:gd name="T14" fmla="*/ 276 w 428"/>
                    <a:gd name="T15" fmla="*/ 130 h 374"/>
                    <a:gd name="T16" fmla="*/ 340 w 428"/>
                    <a:gd name="T17" fmla="*/ 182 h 374"/>
                    <a:gd name="T18" fmla="*/ 360 w 428"/>
                    <a:gd name="T19" fmla="*/ 200 h 374"/>
                    <a:gd name="T20" fmla="*/ 400 w 428"/>
                    <a:gd name="T21" fmla="*/ 260 h 374"/>
                    <a:gd name="T22" fmla="*/ 428 w 428"/>
                    <a:gd name="T23" fmla="*/ 345 h 374"/>
                    <a:gd name="T24" fmla="*/ 410 w 428"/>
                    <a:gd name="T25" fmla="*/ 367 h 374"/>
                    <a:gd name="T26" fmla="*/ 395 w 428"/>
                    <a:gd name="T27" fmla="*/ 374 h 374"/>
                    <a:gd name="T28" fmla="*/ 346 w 428"/>
                    <a:gd name="T29" fmla="*/ 348 h 374"/>
                    <a:gd name="T30" fmla="*/ 282 w 428"/>
                    <a:gd name="T31" fmla="*/ 289 h 374"/>
                    <a:gd name="T32" fmla="*/ 245 w 428"/>
                    <a:gd name="T33" fmla="*/ 278 h 374"/>
                    <a:gd name="T34" fmla="*/ 201 w 428"/>
                    <a:gd name="T35" fmla="*/ 265 h 374"/>
                    <a:gd name="T36" fmla="*/ 175 w 428"/>
                    <a:gd name="T37" fmla="*/ 267 h 374"/>
                    <a:gd name="T38" fmla="*/ 139 w 428"/>
                    <a:gd name="T39" fmla="*/ 245 h 374"/>
                    <a:gd name="T40" fmla="*/ 149 w 428"/>
                    <a:gd name="T41" fmla="*/ 209 h 374"/>
                    <a:gd name="T42" fmla="*/ 54 w 428"/>
                    <a:gd name="T43" fmla="*/ 253 h 374"/>
                    <a:gd name="T44" fmla="*/ 52 w 428"/>
                    <a:gd name="T45" fmla="*/ 237 h 374"/>
                    <a:gd name="T46" fmla="*/ 55 w 428"/>
                    <a:gd name="T47" fmla="*/ 171 h 374"/>
                    <a:gd name="T48" fmla="*/ 43 w 428"/>
                    <a:gd name="T49" fmla="*/ 142 h 374"/>
                    <a:gd name="T50" fmla="*/ 0 w 428"/>
                    <a:gd name="T51" fmla="*/ 128 h 374"/>
                    <a:gd name="T52" fmla="*/ 0 w 428"/>
                    <a:gd name="T53" fmla="*/ 128 h 37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28"/>
                    <a:gd name="T82" fmla="*/ 0 h 374"/>
                    <a:gd name="T83" fmla="*/ 428 w 428"/>
                    <a:gd name="T84" fmla="*/ 374 h 37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28" h="374">
                      <a:moveTo>
                        <a:pt x="0" y="128"/>
                      </a:moveTo>
                      <a:lnTo>
                        <a:pt x="50" y="95"/>
                      </a:lnTo>
                      <a:lnTo>
                        <a:pt x="101" y="27"/>
                      </a:lnTo>
                      <a:lnTo>
                        <a:pt x="139" y="0"/>
                      </a:lnTo>
                      <a:lnTo>
                        <a:pt x="168" y="5"/>
                      </a:lnTo>
                      <a:lnTo>
                        <a:pt x="200" y="29"/>
                      </a:lnTo>
                      <a:lnTo>
                        <a:pt x="229" y="61"/>
                      </a:lnTo>
                      <a:lnTo>
                        <a:pt x="276" y="130"/>
                      </a:lnTo>
                      <a:lnTo>
                        <a:pt x="340" y="182"/>
                      </a:lnTo>
                      <a:lnTo>
                        <a:pt x="360" y="200"/>
                      </a:lnTo>
                      <a:lnTo>
                        <a:pt x="400" y="260"/>
                      </a:lnTo>
                      <a:lnTo>
                        <a:pt x="428" y="345"/>
                      </a:lnTo>
                      <a:lnTo>
                        <a:pt x="410" y="367"/>
                      </a:lnTo>
                      <a:lnTo>
                        <a:pt x="395" y="374"/>
                      </a:lnTo>
                      <a:lnTo>
                        <a:pt x="346" y="348"/>
                      </a:lnTo>
                      <a:lnTo>
                        <a:pt x="282" y="289"/>
                      </a:lnTo>
                      <a:lnTo>
                        <a:pt x="245" y="278"/>
                      </a:lnTo>
                      <a:lnTo>
                        <a:pt x="201" y="265"/>
                      </a:lnTo>
                      <a:lnTo>
                        <a:pt x="175" y="267"/>
                      </a:lnTo>
                      <a:lnTo>
                        <a:pt x="139" y="245"/>
                      </a:lnTo>
                      <a:lnTo>
                        <a:pt x="149" y="209"/>
                      </a:lnTo>
                      <a:lnTo>
                        <a:pt x="54" y="253"/>
                      </a:lnTo>
                      <a:lnTo>
                        <a:pt x="52" y="237"/>
                      </a:lnTo>
                      <a:lnTo>
                        <a:pt x="55" y="171"/>
                      </a:lnTo>
                      <a:lnTo>
                        <a:pt x="43" y="142"/>
                      </a:lnTo>
                      <a:lnTo>
                        <a:pt x="0" y="128"/>
                      </a:lnTo>
                      <a:close/>
                    </a:path>
                  </a:pathLst>
                </a:custGeom>
                <a:solidFill>
                  <a:srgbClr val="D4D4E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503"/>
                <p:cNvSpPr>
                  <a:spLocks/>
                </p:cNvSpPr>
                <p:nvPr/>
              </p:nvSpPr>
              <p:spPr bwMode="auto">
                <a:xfrm>
                  <a:off x="1989" y="2932"/>
                  <a:ext cx="417" cy="292"/>
                </a:xfrm>
                <a:custGeom>
                  <a:avLst/>
                  <a:gdLst>
                    <a:gd name="T0" fmla="*/ 263 w 417"/>
                    <a:gd name="T1" fmla="*/ 79 h 292"/>
                    <a:gd name="T2" fmla="*/ 198 w 417"/>
                    <a:gd name="T3" fmla="*/ 101 h 292"/>
                    <a:gd name="T4" fmla="*/ 150 w 417"/>
                    <a:gd name="T5" fmla="*/ 101 h 292"/>
                    <a:gd name="T6" fmla="*/ 97 w 417"/>
                    <a:gd name="T7" fmla="*/ 76 h 292"/>
                    <a:gd name="T8" fmla="*/ 55 w 417"/>
                    <a:gd name="T9" fmla="*/ 62 h 292"/>
                    <a:gd name="T10" fmla="*/ 36 w 417"/>
                    <a:gd name="T11" fmla="*/ 60 h 292"/>
                    <a:gd name="T12" fmla="*/ 16 w 417"/>
                    <a:gd name="T13" fmla="*/ 70 h 292"/>
                    <a:gd name="T14" fmla="*/ 0 w 417"/>
                    <a:gd name="T15" fmla="*/ 99 h 292"/>
                    <a:gd name="T16" fmla="*/ 0 w 417"/>
                    <a:gd name="T17" fmla="*/ 116 h 292"/>
                    <a:gd name="T18" fmla="*/ 294 w 417"/>
                    <a:gd name="T19" fmla="*/ 292 h 292"/>
                    <a:gd name="T20" fmla="*/ 374 w 417"/>
                    <a:gd name="T21" fmla="*/ 280 h 292"/>
                    <a:gd name="T22" fmla="*/ 396 w 417"/>
                    <a:gd name="T23" fmla="*/ 270 h 292"/>
                    <a:gd name="T24" fmla="*/ 400 w 417"/>
                    <a:gd name="T25" fmla="*/ 214 h 292"/>
                    <a:gd name="T26" fmla="*/ 390 w 417"/>
                    <a:gd name="T27" fmla="*/ 148 h 292"/>
                    <a:gd name="T28" fmla="*/ 392 w 417"/>
                    <a:gd name="T29" fmla="*/ 129 h 292"/>
                    <a:gd name="T30" fmla="*/ 417 w 417"/>
                    <a:gd name="T31" fmla="*/ 66 h 292"/>
                    <a:gd name="T32" fmla="*/ 321 w 417"/>
                    <a:gd name="T33" fmla="*/ 0 h 292"/>
                    <a:gd name="T34" fmla="*/ 303 w 417"/>
                    <a:gd name="T35" fmla="*/ 7 h 292"/>
                    <a:gd name="T36" fmla="*/ 272 w 417"/>
                    <a:gd name="T37" fmla="*/ 77 h 292"/>
                    <a:gd name="T38" fmla="*/ 263 w 417"/>
                    <a:gd name="T39" fmla="*/ 79 h 292"/>
                    <a:gd name="T40" fmla="*/ 263 w 417"/>
                    <a:gd name="T41" fmla="*/ 79 h 29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17"/>
                    <a:gd name="T64" fmla="*/ 0 h 292"/>
                    <a:gd name="T65" fmla="*/ 417 w 417"/>
                    <a:gd name="T66" fmla="*/ 292 h 29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17" h="292">
                      <a:moveTo>
                        <a:pt x="263" y="79"/>
                      </a:moveTo>
                      <a:lnTo>
                        <a:pt x="198" y="101"/>
                      </a:lnTo>
                      <a:lnTo>
                        <a:pt x="150" y="101"/>
                      </a:lnTo>
                      <a:lnTo>
                        <a:pt x="97" y="76"/>
                      </a:lnTo>
                      <a:lnTo>
                        <a:pt x="55" y="62"/>
                      </a:lnTo>
                      <a:lnTo>
                        <a:pt x="36" y="60"/>
                      </a:lnTo>
                      <a:lnTo>
                        <a:pt x="16" y="70"/>
                      </a:lnTo>
                      <a:lnTo>
                        <a:pt x="0" y="99"/>
                      </a:lnTo>
                      <a:lnTo>
                        <a:pt x="0" y="116"/>
                      </a:lnTo>
                      <a:lnTo>
                        <a:pt x="294" y="292"/>
                      </a:lnTo>
                      <a:lnTo>
                        <a:pt x="374" y="280"/>
                      </a:lnTo>
                      <a:lnTo>
                        <a:pt x="396" y="270"/>
                      </a:lnTo>
                      <a:lnTo>
                        <a:pt x="400" y="214"/>
                      </a:lnTo>
                      <a:lnTo>
                        <a:pt x="390" y="148"/>
                      </a:lnTo>
                      <a:lnTo>
                        <a:pt x="392" y="129"/>
                      </a:lnTo>
                      <a:lnTo>
                        <a:pt x="417" y="66"/>
                      </a:lnTo>
                      <a:lnTo>
                        <a:pt x="321" y="0"/>
                      </a:lnTo>
                      <a:lnTo>
                        <a:pt x="303" y="7"/>
                      </a:lnTo>
                      <a:lnTo>
                        <a:pt x="272" y="77"/>
                      </a:lnTo>
                      <a:lnTo>
                        <a:pt x="263" y="79"/>
                      </a:lnTo>
                      <a:close/>
                    </a:path>
                  </a:pathLst>
                </a:custGeom>
                <a:solidFill>
                  <a:srgbClr val="D4D4E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504"/>
                <p:cNvSpPr>
                  <a:spLocks/>
                </p:cNvSpPr>
                <p:nvPr/>
              </p:nvSpPr>
              <p:spPr bwMode="auto">
                <a:xfrm>
                  <a:off x="3126" y="1408"/>
                  <a:ext cx="699" cy="230"/>
                </a:xfrm>
                <a:custGeom>
                  <a:avLst/>
                  <a:gdLst>
                    <a:gd name="T0" fmla="*/ 0 w 699"/>
                    <a:gd name="T1" fmla="*/ 115 h 230"/>
                    <a:gd name="T2" fmla="*/ 101 w 699"/>
                    <a:gd name="T3" fmla="*/ 21 h 230"/>
                    <a:gd name="T4" fmla="*/ 116 w 699"/>
                    <a:gd name="T5" fmla="*/ 17 h 230"/>
                    <a:gd name="T6" fmla="*/ 133 w 699"/>
                    <a:gd name="T7" fmla="*/ 20 h 230"/>
                    <a:gd name="T8" fmla="*/ 172 w 699"/>
                    <a:gd name="T9" fmla="*/ 15 h 230"/>
                    <a:gd name="T10" fmla="*/ 220 w 699"/>
                    <a:gd name="T11" fmla="*/ 20 h 230"/>
                    <a:gd name="T12" fmla="*/ 293 w 699"/>
                    <a:gd name="T13" fmla="*/ 41 h 230"/>
                    <a:gd name="T14" fmla="*/ 370 w 699"/>
                    <a:gd name="T15" fmla="*/ 53 h 230"/>
                    <a:gd name="T16" fmla="*/ 389 w 699"/>
                    <a:gd name="T17" fmla="*/ 50 h 230"/>
                    <a:gd name="T18" fmla="*/ 409 w 699"/>
                    <a:gd name="T19" fmla="*/ 29 h 230"/>
                    <a:gd name="T20" fmla="*/ 448 w 699"/>
                    <a:gd name="T21" fmla="*/ 0 h 230"/>
                    <a:gd name="T22" fmla="*/ 474 w 699"/>
                    <a:gd name="T23" fmla="*/ 0 h 230"/>
                    <a:gd name="T24" fmla="*/ 509 w 699"/>
                    <a:gd name="T25" fmla="*/ 10 h 230"/>
                    <a:gd name="T26" fmla="*/ 528 w 699"/>
                    <a:gd name="T27" fmla="*/ 39 h 230"/>
                    <a:gd name="T28" fmla="*/ 647 w 699"/>
                    <a:gd name="T29" fmla="*/ 14 h 230"/>
                    <a:gd name="T30" fmla="*/ 677 w 699"/>
                    <a:gd name="T31" fmla="*/ 17 h 230"/>
                    <a:gd name="T32" fmla="*/ 679 w 699"/>
                    <a:gd name="T33" fmla="*/ 30 h 230"/>
                    <a:gd name="T34" fmla="*/ 671 w 699"/>
                    <a:gd name="T35" fmla="*/ 34 h 230"/>
                    <a:gd name="T36" fmla="*/ 566 w 699"/>
                    <a:gd name="T37" fmla="*/ 62 h 230"/>
                    <a:gd name="T38" fmla="*/ 576 w 699"/>
                    <a:gd name="T39" fmla="*/ 76 h 230"/>
                    <a:gd name="T40" fmla="*/ 597 w 699"/>
                    <a:gd name="T41" fmla="*/ 80 h 230"/>
                    <a:gd name="T42" fmla="*/ 650 w 699"/>
                    <a:gd name="T43" fmla="*/ 76 h 230"/>
                    <a:gd name="T44" fmla="*/ 683 w 699"/>
                    <a:gd name="T45" fmla="*/ 77 h 230"/>
                    <a:gd name="T46" fmla="*/ 693 w 699"/>
                    <a:gd name="T47" fmla="*/ 81 h 230"/>
                    <a:gd name="T48" fmla="*/ 699 w 699"/>
                    <a:gd name="T49" fmla="*/ 89 h 230"/>
                    <a:gd name="T50" fmla="*/ 696 w 699"/>
                    <a:gd name="T51" fmla="*/ 98 h 230"/>
                    <a:gd name="T52" fmla="*/ 566 w 699"/>
                    <a:gd name="T53" fmla="*/ 103 h 230"/>
                    <a:gd name="T54" fmla="*/ 637 w 699"/>
                    <a:gd name="T55" fmla="*/ 126 h 230"/>
                    <a:gd name="T56" fmla="*/ 662 w 699"/>
                    <a:gd name="T57" fmla="*/ 130 h 230"/>
                    <a:gd name="T58" fmla="*/ 673 w 699"/>
                    <a:gd name="T59" fmla="*/ 135 h 230"/>
                    <a:gd name="T60" fmla="*/ 677 w 699"/>
                    <a:gd name="T61" fmla="*/ 141 h 230"/>
                    <a:gd name="T62" fmla="*/ 668 w 699"/>
                    <a:gd name="T63" fmla="*/ 152 h 230"/>
                    <a:gd name="T64" fmla="*/ 557 w 699"/>
                    <a:gd name="T65" fmla="*/ 134 h 230"/>
                    <a:gd name="T66" fmla="*/ 550 w 699"/>
                    <a:gd name="T67" fmla="*/ 162 h 230"/>
                    <a:gd name="T68" fmla="*/ 588 w 699"/>
                    <a:gd name="T69" fmla="*/ 196 h 230"/>
                    <a:gd name="T70" fmla="*/ 606 w 699"/>
                    <a:gd name="T71" fmla="*/ 217 h 230"/>
                    <a:gd name="T72" fmla="*/ 610 w 699"/>
                    <a:gd name="T73" fmla="*/ 230 h 230"/>
                    <a:gd name="T74" fmla="*/ 583 w 699"/>
                    <a:gd name="T75" fmla="*/ 218 h 230"/>
                    <a:gd name="T76" fmla="*/ 524 w 699"/>
                    <a:gd name="T77" fmla="*/ 170 h 230"/>
                    <a:gd name="T78" fmla="*/ 488 w 699"/>
                    <a:gd name="T79" fmla="*/ 170 h 230"/>
                    <a:gd name="T80" fmla="*/ 452 w 699"/>
                    <a:gd name="T81" fmla="*/ 169 h 230"/>
                    <a:gd name="T82" fmla="*/ 437 w 699"/>
                    <a:gd name="T83" fmla="*/ 166 h 230"/>
                    <a:gd name="T84" fmla="*/ 419 w 699"/>
                    <a:gd name="T85" fmla="*/ 162 h 230"/>
                    <a:gd name="T86" fmla="*/ 401 w 699"/>
                    <a:gd name="T87" fmla="*/ 154 h 230"/>
                    <a:gd name="T88" fmla="*/ 381 w 699"/>
                    <a:gd name="T89" fmla="*/ 146 h 230"/>
                    <a:gd name="T90" fmla="*/ 345 w 699"/>
                    <a:gd name="T91" fmla="*/ 157 h 230"/>
                    <a:gd name="T92" fmla="*/ 262 w 699"/>
                    <a:gd name="T93" fmla="*/ 166 h 230"/>
                    <a:gd name="T94" fmla="*/ 196 w 699"/>
                    <a:gd name="T95" fmla="*/ 168 h 230"/>
                    <a:gd name="T96" fmla="*/ 125 w 699"/>
                    <a:gd name="T97" fmla="*/ 165 h 230"/>
                    <a:gd name="T98" fmla="*/ 99 w 699"/>
                    <a:gd name="T99" fmla="*/ 155 h 230"/>
                    <a:gd name="T100" fmla="*/ 64 w 699"/>
                    <a:gd name="T101" fmla="*/ 135 h 230"/>
                    <a:gd name="T102" fmla="*/ 24 w 699"/>
                    <a:gd name="T103" fmla="*/ 120 h 230"/>
                    <a:gd name="T104" fmla="*/ 0 w 699"/>
                    <a:gd name="T105" fmla="*/ 115 h 230"/>
                    <a:gd name="T106" fmla="*/ 0 w 699"/>
                    <a:gd name="T107" fmla="*/ 115 h 2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699"/>
                    <a:gd name="T163" fmla="*/ 0 h 230"/>
                    <a:gd name="T164" fmla="*/ 699 w 699"/>
                    <a:gd name="T165" fmla="*/ 230 h 23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699" h="230">
                      <a:moveTo>
                        <a:pt x="0" y="115"/>
                      </a:moveTo>
                      <a:lnTo>
                        <a:pt x="101" y="21"/>
                      </a:lnTo>
                      <a:lnTo>
                        <a:pt x="116" y="17"/>
                      </a:lnTo>
                      <a:lnTo>
                        <a:pt x="133" y="20"/>
                      </a:lnTo>
                      <a:lnTo>
                        <a:pt x="172" y="15"/>
                      </a:lnTo>
                      <a:lnTo>
                        <a:pt x="220" y="20"/>
                      </a:lnTo>
                      <a:lnTo>
                        <a:pt x="293" y="41"/>
                      </a:lnTo>
                      <a:lnTo>
                        <a:pt x="370" y="53"/>
                      </a:lnTo>
                      <a:lnTo>
                        <a:pt x="389" y="50"/>
                      </a:lnTo>
                      <a:lnTo>
                        <a:pt x="409" y="29"/>
                      </a:lnTo>
                      <a:lnTo>
                        <a:pt x="448" y="0"/>
                      </a:lnTo>
                      <a:lnTo>
                        <a:pt x="474" y="0"/>
                      </a:lnTo>
                      <a:lnTo>
                        <a:pt x="509" y="10"/>
                      </a:lnTo>
                      <a:lnTo>
                        <a:pt x="528" y="39"/>
                      </a:lnTo>
                      <a:lnTo>
                        <a:pt x="647" y="14"/>
                      </a:lnTo>
                      <a:lnTo>
                        <a:pt x="677" y="17"/>
                      </a:lnTo>
                      <a:lnTo>
                        <a:pt x="679" y="30"/>
                      </a:lnTo>
                      <a:lnTo>
                        <a:pt x="671" y="34"/>
                      </a:lnTo>
                      <a:lnTo>
                        <a:pt x="566" y="62"/>
                      </a:lnTo>
                      <a:lnTo>
                        <a:pt x="576" y="76"/>
                      </a:lnTo>
                      <a:lnTo>
                        <a:pt x="597" y="80"/>
                      </a:lnTo>
                      <a:lnTo>
                        <a:pt x="650" y="76"/>
                      </a:lnTo>
                      <a:lnTo>
                        <a:pt x="683" y="77"/>
                      </a:lnTo>
                      <a:lnTo>
                        <a:pt x="693" y="81"/>
                      </a:lnTo>
                      <a:lnTo>
                        <a:pt x="699" y="89"/>
                      </a:lnTo>
                      <a:lnTo>
                        <a:pt x="696" y="98"/>
                      </a:lnTo>
                      <a:lnTo>
                        <a:pt x="566" y="103"/>
                      </a:lnTo>
                      <a:lnTo>
                        <a:pt x="637" y="126"/>
                      </a:lnTo>
                      <a:lnTo>
                        <a:pt x="662" y="130"/>
                      </a:lnTo>
                      <a:lnTo>
                        <a:pt x="673" y="135"/>
                      </a:lnTo>
                      <a:lnTo>
                        <a:pt x="677" y="141"/>
                      </a:lnTo>
                      <a:lnTo>
                        <a:pt x="668" y="152"/>
                      </a:lnTo>
                      <a:lnTo>
                        <a:pt x="557" y="134"/>
                      </a:lnTo>
                      <a:lnTo>
                        <a:pt x="550" y="162"/>
                      </a:lnTo>
                      <a:lnTo>
                        <a:pt x="588" y="196"/>
                      </a:lnTo>
                      <a:lnTo>
                        <a:pt x="606" y="217"/>
                      </a:lnTo>
                      <a:lnTo>
                        <a:pt x="610" y="230"/>
                      </a:lnTo>
                      <a:lnTo>
                        <a:pt x="583" y="218"/>
                      </a:lnTo>
                      <a:lnTo>
                        <a:pt x="524" y="170"/>
                      </a:lnTo>
                      <a:lnTo>
                        <a:pt x="488" y="170"/>
                      </a:lnTo>
                      <a:lnTo>
                        <a:pt x="452" y="169"/>
                      </a:lnTo>
                      <a:lnTo>
                        <a:pt x="437" y="166"/>
                      </a:lnTo>
                      <a:lnTo>
                        <a:pt x="419" y="162"/>
                      </a:lnTo>
                      <a:lnTo>
                        <a:pt x="401" y="154"/>
                      </a:lnTo>
                      <a:lnTo>
                        <a:pt x="381" y="146"/>
                      </a:lnTo>
                      <a:lnTo>
                        <a:pt x="345" y="157"/>
                      </a:lnTo>
                      <a:lnTo>
                        <a:pt x="262" y="166"/>
                      </a:lnTo>
                      <a:lnTo>
                        <a:pt x="196" y="168"/>
                      </a:lnTo>
                      <a:lnTo>
                        <a:pt x="125" y="165"/>
                      </a:lnTo>
                      <a:lnTo>
                        <a:pt x="99" y="155"/>
                      </a:lnTo>
                      <a:lnTo>
                        <a:pt x="64" y="135"/>
                      </a:lnTo>
                      <a:lnTo>
                        <a:pt x="24" y="12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505"/>
                <p:cNvSpPr>
                  <a:spLocks/>
                </p:cNvSpPr>
                <p:nvPr/>
              </p:nvSpPr>
              <p:spPr bwMode="auto">
                <a:xfrm>
                  <a:off x="2307" y="2047"/>
                  <a:ext cx="1206" cy="949"/>
                </a:xfrm>
                <a:custGeom>
                  <a:avLst/>
                  <a:gdLst>
                    <a:gd name="T0" fmla="*/ 0 w 1206"/>
                    <a:gd name="T1" fmla="*/ 887 h 949"/>
                    <a:gd name="T2" fmla="*/ 104 w 1206"/>
                    <a:gd name="T3" fmla="*/ 453 h 949"/>
                    <a:gd name="T4" fmla="*/ 141 w 1206"/>
                    <a:gd name="T5" fmla="*/ 257 h 949"/>
                    <a:gd name="T6" fmla="*/ 386 w 1206"/>
                    <a:gd name="T7" fmla="*/ 0 h 949"/>
                    <a:gd name="T8" fmla="*/ 472 w 1206"/>
                    <a:gd name="T9" fmla="*/ 19 h 949"/>
                    <a:gd name="T10" fmla="*/ 574 w 1206"/>
                    <a:gd name="T11" fmla="*/ 61 h 949"/>
                    <a:gd name="T12" fmla="*/ 685 w 1206"/>
                    <a:gd name="T13" fmla="*/ 115 h 949"/>
                    <a:gd name="T14" fmla="*/ 708 w 1206"/>
                    <a:gd name="T15" fmla="*/ 122 h 949"/>
                    <a:gd name="T16" fmla="*/ 769 w 1206"/>
                    <a:gd name="T17" fmla="*/ 224 h 949"/>
                    <a:gd name="T18" fmla="*/ 797 w 1206"/>
                    <a:gd name="T19" fmla="*/ 293 h 949"/>
                    <a:gd name="T20" fmla="*/ 841 w 1206"/>
                    <a:gd name="T21" fmla="*/ 377 h 949"/>
                    <a:gd name="T22" fmla="*/ 871 w 1206"/>
                    <a:gd name="T23" fmla="*/ 413 h 949"/>
                    <a:gd name="T24" fmla="*/ 881 w 1206"/>
                    <a:gd name="T25" fmla="*/ 387 h 949"/>
                    <a:gd name="T26" fmla="*/ 969 w 1206"/>
                    <a:gd name="T27" fmla="*/ 342 h 949"/>
                    <a:gd name="T28" fmla="*/ 1046 w 1206"/>
                    <a:gd name="T29" fmla="*/ 329 h 949"/>
                    <a:gd name="T30" fmla="*/ 1168 w 1206"/>
                    <a:gd name="T31" fmla="*/ 283 h 949"/>
                    <a:gd name="T32" fmla="*/ 1204 w 1206"/>
                    <a:gd name="T33" fmla="*/ 301 h 949"/>
                    <a:gd name="T34" fmla="*/ 1206 w 1206"/>
                    <a:gd name="T35" fmla="*/ 377 h 949"/>
                    <a:gd name="T36" fmla="*/ 822 w 1206"/>
                    <a:gd name="T37" fmla="*/ 636 h 949"/>
                    <a:gd name="T38" fmla="*/ 568 w 1206"/>
                    <a:gd name="T39" fmla="*/ 389 h 949"/>
                    <a:gd name="T40" fmla="*/ 495 w 1206"/>
                    <a:gd name="T41" fmla="*/ 248 h 949"/>
                    <a:gd name="T42" fmla="*/ 338 w 1206"/>
                    <a:gd name="T43" fmla="*/ 336 h 949"/>
                    <a:gd name="T44" fmla="*/ 277 w 1206"/>
                    <a:gd name="T45" fmla="*/ 380 h 949"/>
                    <a:gd name="T46" fmla="*/ 271 w 1206"/>
                    <a:gd name="T47" fmla="*/ 404 h 949"/>
                    <a:gd name="T48" fmla="*/ 279 w 1206"/>
                    <a:gd name="T49" fmla="*/ 545 h 949"/>
                    <a:gd name="T50" fmla="*/ 259 w 1206"/>
                    <a:gd name="T51" fmla="*/ 620 h 949"/>
                    <a:gd name="T52" fmla="*/ 203 w 1206"/>
                    <a:gd name="T53" fmla="*/ 722 h 949"/>
                    <a:gd name="T54" fmla="*/ 117 w 1206"/>
                    <a:gd name="T55" fmla="*/ 919 h 949"/>
                    <a:gd name="T56" fmla="*/ 96 w 1206"/>
                    <a:gd name="T57" fmla="*/ 949 h 949"/>
                    <a:gd name="T58" fmla="*/ 45 w 1206"/>
                    <a:gd name="T59" fmla="*/ 913 h 949"/>
                    <a:gd name="T60" fmla="*/ 0 w 1206"/>
                    <a:gd name="T61" fmla="*/ 887 h 949"/>
                    <a:gd name="T62" fmla="*/ 0 w 1206"/>
                    <a:gd name="T63" fmla="*/ 887 h 94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206"/>
                    <a:gd name="T97" fmla="*/ 0 h 949"/>
                    <a:gd name="T98" fmla="*/ 1206 w 1206"/>
                    <a:gd name="T99" fmla="*/ 949 h 94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206" h="949">
                      <a:moveTo>
                        <a:pt x="0" y="887"/>
                      </a:moveTo>
                      <a:lnTo>
                        <a:pt x="104" y="453"/>
                      </a:lnTo>
                      <a:lnTo>
                        <a:pt x="141" y="257"/>
                      </a:lnTo>
                      <a:lnTo>
                        <a:pt x="386" y="0"/>
                      </a:lnTo>
                      <a:lnTo>
                        <a:pt x="472" y="19"/>
                      </a:lnTo>
                      <a:lnTo>
                        <a:pt x="574" y="61"/>
                      </a:lnTo>
                      <a:lnTo>
                        <a:pt x="685" y="115"/>
                      </a:lnTo>
                      <a:lnTo>
                        <a:pt x="708" y="122"/>
                      </a:lnTo>
                      <a:lnTo>
                        <a:pt x="769" y="224"/>
                      </a:lnTo>
                      <a:lnTo>
                        <a:pt x="797" y="293"/>
                      </a:lnTo>
                      <a:lnTo>
                        <a:pt x="841" y="377"/>
                      </a:lnTo>
                      <a:lnTo>
                        <a:pt x="871" y="413"/>
                      </a:lnTo>
                      <a:lnTo>
                        <a:pt x="881" y="387"/>
                      </a:lnTo>
                      <a:lnTo>
                        <a:pt x="969" y="342"/>
                      </a:lnTo>
                      <a:lnTo>
                        <a:pt x="1046" y="329"/>
                      </a:lnTo>
                      <a:lnTo>
                        <a:pt x="1168" y="283"/>
                      </a:lnTo>
                      <a:lnTo>
                        <a:pt x="1204" y="301"/>
                      </a:lnTo>
                      <a:lnTo>
                        <a:pt x="1206" y="377"/>
                      </a:lnTo>
                      <a:lnTo>
                        <a:pt x="822" y="636"/>
                      </a:lnTo>
                      <a:lnTo>
                        <a:pt x="568" y="389"/>
                      </a:lnTo>
                      <a:lnTo>
                        <a:pt x="495" y="248"/>
                      </a:lnTo>
                      <a:lnTo>
                        <a:pt x="338" y="336"/>
                      </a:lnTo>
                      <a:lnTo>
                        <a:pt x="277" y="380"/>
                      </a:lnTo>
                      <a:lnTo>
                        <a:pt x="271" y="404"/>
                      </a:lnTo>
                      <a:lnTo>
                        <a:pt x="279" y="545"/>
                      </a:lnTo>
                      <a:lnTo>
                        <a:pt x="259" y="620"/>
                      </a:lnTo>
                      <a:lnTo>
                        <a:pt x="203" y="722"/>
                      </a:lnTo>
                      <a:lnTo>
                        <a:pt x="117" y="919"/>
                      </a:lnTo>
                      <a:lnTo>
                        <a:pt x="96" y="949"/>
                      </a:lnTo>
                      <a:lnTo>
                        <a:pt x="45" y="913"/>
                      </a:lnTo>
                      <a:lnTo>
                        <a:pt x="0" y="887"/>
                      </a:lnTo>
                      <a:close/>
                    </a:path>
                  </a:pathLst>
                </a:custGeom>
                <a:solidFill>
                  <a:srgbClr val="FF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506"/>
                <p:cNvSpPr>
                  <a:spLocks/>
                </p:cNvSpPr>
                <p:nvPr/>
              </p:nvSpPr>
              <p:spPr bwMode="auto">
                <a:xfrm>
                  <a:off x="2483" y="1737"/>
                  <a:ext cx="618" cy="453"/>
                </a:xfrm>
                <a:custGeom>
                  <a:avLst/>
                  <a:gdLst>
                    <a:gd name="T0" fmla="*/ 86 w 618"/>
                    <a:gd name="T1" fmla="*/ 83 h 453"/>
                    <a:gd name="T2" fmla="*/ 89 w 618"/>
                    <a:gd name="T3" fmla="*/ 153 h 453"/>
                    <a:gd name="T4" fmla="*/ 112 w 618"/>
                    <a:gd name="T5" fmla="*/ 203 h 453"/>
                    <a:gd name="T6" fmla="*/ 26 w 618"/>
                    <a:gd name="T7" fmla="*/ 298 h 453"/>
                    <a:gd name="T8" fmla="*/ 0 w 618"/>
                    <a:gd name="T9" fmla="*/ 363 h 453"/>
                    <a:gd name="T10" fmla="*/ 14 w 618"/>
                    <a:gd name="T11" fmla="*/ 426 h 453"/>
                    <a:gd name="T12" fmla="*/ 48 w 618"/>
                    <a:gd name="T13" fmla="*/ 453 h 453"/>
                    <a:gd name="T14" fmla="*/ 211 w 618"/>
                    <a:gd name="T15" fmla="*/ 304 h 453"/>
                    <a:gd name="T16" fmla="*/ 336 w 618"/>
                    <a:gd name="T17" fmla="*/ 345 h 453"/>
                    <a:gd name="T18" fmla="*/ 532 w 618"/>
                    <a:gd name="T19" fmla="*/ 436 h 453"/>
                    <a:gd name="T20" fmla="*/ 557 w 618"/>
                    <a:gd name="T21" fmla="*/ 414 h 453"/>
                    <a:gd name="T22" fmla="*/ 592 w 618"/>
                    <a:gd name="T23" fmla="*/ 334 h 453"/>
                    <a:gd name="T24" fmla="*/ 618 w 618"/>
                    <a:gd name="T25" fmla="*/ 253 h 453"/>
                    <a:gd name="T26" fmla="*/ 606 w 618"/>
                    <a:gd name="T27" fmla="*/ 200 h 453"/>
                    <a:gd name="T28" fmla="*/ 574 w 618"/>
                    <a:gd name="T29" fmla="*/ 117 h 453"/>
                    <a:gd name="T30" fmla="*/ 496 w 618"/>
                    <a:gd name="T31" fmla="*/ 0 h 453"/>
                    <a:gd name="T32" fmla="*/ 431 w 618"/>
                    <a:gd name="T33" fmla="*/ 63 h 453"/>
                    <a:gd name="T34" fmla="*/ 312 w 618"/>
                    <a:gd name="T35" fmla="*/ 158 h 453"/>
                    <a:gd name="T36" fmla="*/ 303 w 618"/>
                    <a:gd name="T37" fmla="*/ 68 h 453"/>
                    <a:gd name="T38" fmla="*/ 155 w 618"/>
                    <a:gd name="T39" fmla="*/ 110 h 453"/>
                    <a:gd name="T40" fmla="*/ 86 w 618"/>
                    <a:gd name="T41" fmla="*/ 83 h 453"/>
                    <a:gd name="T42" fmla="*/ 86 w 618"/>
                    <a:gd name="T43" fmla="*/ 83 h 45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18"/>
                    <a:gd name="T67" fmla="*/ 0 h 453"/>
                    <a:gd name="T68" fmla="*/ 618 w 618"/>
                    <a:gd name="T69" fmla="*/ 453 h 45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18" h="453">
                      <a:moveTo>
                        <a:pt x="86" y="83"/>
                      </a:moveTo>
                      <a:lnTo>
                        <a:pt x="89" y="153"/>
                      </a:lnTo>
                      <a:lnTo>
                        <a:pt x="112" y="203"/>
                      </a:lnTo>
                      <a:lnTo>
                        <a:pt x="26" y="298"/>
                      </a:lnTo>
                      <a:lnTo>
                        <a:pt x="0" y="363"/>
                      </a:lnTo>
                      <a:lnTo>
                        <a:pt x="14" y="426"/>
                      </a:lnTo>
                      <a:lnTo>
                        <a:pt x="48" y="453"/>
                      </a:lnTo>
                      <a:lnTo>
                        <a:pt x="211" y="304"/>
                      </a:lnTo>
                      <a:lnTo>
                        <a:pt x="336" y="345"/>
                      </a:lnTo>
                      <a:lnTo>
                        <a:pt x="532" y="436"/>
                      </a:lnTo>
                      <a:lnTo>
                        <a:pt x="557" y="414"/>
                      </a:lnTo>
                      <a:lnTo>
                        <a:pt x="592" y="334"/>
                      </a:lnTo>
                      <a:lnTo>
                        <a:pt x="618" y="253"/>
                      </a:lnTo>
                      <a:lnTo>
                        <a:pt x="606" y="200"/>
                      </a:lnTo>
                      <a:lnTo>
                        <a:pt x="574" y="117"/>
                      </a:lnTo>
                      <a:lnTo>
                        <a:pt x="496" y="0"/>
                      </a:lnTo>
                      <a:lnTo>
                        <a:pt x="431" y="63"/>
                      </a:lnTo>
                      <a:lnTo>
                        <a:pt x="312" y="158"/>
                      </a:lnTo>
                      <a:lnTo>
                        <a:pt x="303" y="68"/>
                      </a:lnTo>
                      <a:lnTo>
                        <a:pt x="155" y="110"/>
                      </a:lnTo>
                      <a:lnTo>
                        <a:pt x="86" y="83"/>
                      </a:lnTo>
                      <a:close/>
                    </a:path>
                  </a:pathLst>
                </a:custGeom>
                <a:solidFill>
                  <a:srgbClr val="E1E1F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507"/>
                <p:cNvSpPr>
                  <a:spLocks/>
                </p:cNvSpPr>
                <p:nvPr/>
              </p:nvSpPr>
              <p:spPr bwMode="auto">
                <a:xfrm>
                  <a:off x="2054" y="1408"/>
                  <a:ext cx="223" cy="244"/>
                </a:xfrm>
                <a:custGeom>
                  <a:avLst/>
                  <a:gdLst>
                    <a:gd name="T0" fmla="*/ 0 w 223"/>
                    <a:gd name="T1" fmla="*/ 111 h 244"/>
                    <a:gd name="T2" fmla="*/ 12 w 223"/>
                    <a:gd name="T3" fmla="*/ 87 h 244"/>
                    <a:gd name="T4" fmla="*/ 31 w 223"/>
                    <a:gd name="T5" fmla="*/ 72 h 244"/>
                    <a:gd name="T6" fmla="*/ 64 w 223"/>
                    <a:gd name="T7" fmla="*/ 63 h 244"/>
                    <a:gd name="T8" fmla="*/ 64 w 223"/>
                    <a:gd name="T9" fmla="*/ 44 h 244"/>
                    <a:gd name="T10" fmla="*/ 102 w 223"/>
                    <a:gd name="T11" fmla="*/ 0 h 244"/>
                    <a:gd name="T12" fmla="*/ 137 w 223"/>
                    <a:gd name="T13" fmla="*/ 9 h 244"/>
                    <a:gd name="T14" fmla="*/ 189 w 223"/>
                    <a:gd name="T15" fmla="*/ 33 h 244"/>
                    <a:gd name="T16" fmla="*/ 211 w 223"/>
                    <a:gd name="T17" fmla="*/ 76 h 244"/>
                    <a:gd name="T18" fmla="*/ 205 w 223"/>
                    <a:gd name="T19" fmla="*/ 112 h 244"/>
                    <a:gd name="T20" fmla="*/ 223 w 223"/>
                    <a:gd name="T21" fmla="*/ 162 h 244"/>
                    <a:gd name="T22" fmla="*/ 214 w 223"/>
                    <a:gd name="T23" fmla="*/ 190 h 244"/>
                    <a:gd name="T24" fmla="*/ 197 w 223"/>
                    <a:gd name="T25" fmla="*/ 208 h 244"/>
                    <a:gd name="T26" fmla="*/ 154 w 223"/>
                    <a:gd name="T27" fmla="*/ 240 h 244"/>
                    <a:gd name="T28" fmla="*/ 117 w 223"/>
                    <a:gd name="T29" fmla="*/ 231 h 244"/>
                    <a:gd name="T30" fmla="*/ 89 w 223"/>
                    <a:gd name="T31" fmla="*/ 243 h 244"/>
                    <a:gd name="T32" fmla="*/ 59 w 223"/>
                    <a:gd name="T33" fmla="*/ 244 h 244"/>
                    <a:gd name="T34" fmla="*/ 27 w 223"/>
                    <a:gd name="T35" fmla="*/ 234 h 244"/>
                    <a:gd name="T36" fmla="*/ 9 w 223"/>
                    <a:gd name="T37" fmla="*/ 206 h 244"/>
                    <a:gd name="T38" fmla="*/ 1 w 223"/>
                    <a:gd name="T39" fmla="*/ 171 h 244"/>
                    <a:gd name="T40" fmla="*/ 0 w 223"/>
                    <a:gd name="T41" fmla="*/ 111 h 244"/>
                    <a:gd name="T42" fmla="*/ 0 w 223"/>
                    <a:gd name="T43" fmla="*/ 111 h 2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23"/>
                    <a:gd name="T67" fmla="*/ 0 h 244"/>
                    <a:gd name="T68" fmla="*/ 223 w 223"/>
                    <a:gd name="T69" fmla="*/ 244 h 2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23" h="244">
                      <a:moveTo>
                        <a:pt x="0" y="111"/>
                      </a:moveTo>
                      <a:lnTo>
                        <a:pt x="12" y="87"/>
                      </a:lnTo>
                      <a:lnTo>
                        <a:pt x="31" y="72"/>
                      </a:lnTo>
                      <a:lnTo>
                        <a:pt x="64" y="63"/>
                      </a:lnTo>
                      <a:lnTo>
                        <a:pt x="64" y="44"/>
                      </a:lnTo>
                      <a:lnTo>
                        <a:pt x="102" y="0"/>
                      </a:lnTo>
                      <a:lnTo>
                        <a:pt x="137" y="9"/>
                      </a:lnTo>
                      <a:lnTo>
                        <a:pt x="189" y="33"/>
                      </a:lnTo>
                      <a:lnTo>
                        <a:pt x="211" y="76"/>
                      </a:lnTo>
                      <a:lnTo>
                        <a:pt x="205" y="112"/>
                      </a:lnTo>
                      <a:lnTo>
                        <a:pt x="223" y="162"/>
                      </a:lnTo>
                      <a:lnTo>
                        <a:pt x="214" y="190"/>
                      </a:lnTo>
                      <a:lnTo>
                        <a:pt x="197" y="208"/>
                      </a:lnTo>
                      <a:lnTo>
                        <a:pt x="154" y="240"/>
                      </a:lnTo>
                      <a:lnTo>
                        <a:pt x="117" y="231"/>
                      </a:lnTo>
                      <a:lnTo>
                        <a:pt x="89" y="243"/>
                      </a:lnTo>
                      <a:lnTo>
                        <a:pt x="59" y="244"/>
                      </a:lnTo>
                      <a:lnTo>
                        <a:pt x="27" y="234"/>
                      </a:lnTo>
                      <a:lnTo>
                        <a:pt x="9" y="206"/>
                      </a:lnTo>
                      <a:lnTo>
                        <a:pt x="1" y="171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FF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508"/>
                <p:cNvSpPr>
                  <a:spLocks/>
                </p:cNvSpPr>
                <p:nvPr/>
              </p:nvSpPr>
              <p:spPr bwMode="auto">
                <a:xfrm>
                  <a:off x="1849" y="1429"/>
                  <a:ext cx="77" cy="87"/>
                </a:xfrm>
                <a:custGeom>
                  <a:avLst/>
                  <a:gdLst>
                    <a:gd name="T0" fmla="*/ 7 w 77"/>
                    <a:gd name="T1" fmla="*/ 28 h 87"/>
                    <a:gd name="T2" fmla="*/ 60 w 77"/>
                    <a:gd name="T3" fmla="*/ 87 h 87"/>
                    <a:gd name="T4" fmla="*/ 77 w 77"/>
                    <a:gd name="T5" fmla="*/ 56 h 87"/>
                    <a:gd name="T6" fmla="*/ 63 w 77"/>
                    <a:gd name="T7" fmla="*/ 39 h 87"/>
                    <a:gd name="T8" fmla="*/ 0 w 77"/>
                    <a:gd name="T9" fmla="*/ 0 h 87"/>
                    <a:gd name="T10" fmla="*/ 7 w 77"/>
                    <a:gd name="T11" fmla="*/ 28 h 87"/>
                    <a:gd name="T12" fmla="*/ 7 w 77"/>
                    <a:gd name="T13" fmla="*/ 28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"/>
                    <a:gd name="T22" fmla="*/ 0 h 87"/>
                    <a:gd name="T23" fmla="*/ 77 w 77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" h="87">
                      <a:moveTo>
                        <a:pt x="7" y="28"/>
                      </a:moveTo>
                      <a:lnTo>
                        <a:pt x="60" y="87"/>
                      </a:lnTo>
                      <a:lnTo>
                        <a:pt x="77" y="56"/>
                      </a:lnTo>
                      <a:lnTo>
                        <a:pt x="63" y="39"/>
                      </a:lnTo>
                      <a:lnTo>
                        <a:pt x="0" y="0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E5986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509"/>
                <p:cNvSpPr>
                  <a:spLocks/>
                </p:cNvSpPr>
                <p:nvPr/>
              </p:nvSpPr>
              <p:spPr bwMode="auto">
                <a:xfrm>
                  <a:off x="1559" y="1336"/>
                  <a:ext cx="559" cy="337"/>
                </a:xfrm>
                <a:custGeom>
                  <a:avLst/>
                  <a:gdLst>
                    <a:gd name="T0" fmla="*/ 26 w 559"/>
                    <a:gd name="T1" fmla="*/ 13 h 337"/>
                    <a:gd name="T2" fmla="*/ 9 w 559"/>
                    <a:gd name="T3" fmla="*/ 36 h 337"/>
                    <a:gd name="T4" fmla="*/ 0 w 559"/>
                    <a:gd name="T5" fmla="*/ 64 h 337"/>
                    <a:gd name="T6" fmla="*/ 3 w 559"/>
                    <a:gd name="T7" fmla="*/ 86 h 337"/>
                    <a:gd name="T8" fmla="*/ 102 w 559"/>
                    <a:gd name="T9" fmla="*/ 208 h 337"/>
                    <a:gd name="T10" fmla="*/ 259 w 559"/>
                    <a:gd name="T11" fmla="*/ 312 h 337"/>
                    <a:gd name="T12" fmla="*/ 349 w 559"/>
                    <a:gd name="T13" fmla="*/ 337 h 337"/>
                    <a:gd name="T14" fmla="*/ 391 w 559"/>
                    <a:gd name="T15" fmla="*/ 334 h 337"/>
                    <a:gd name="T16" fmla="*/ 423 w 559"/>
                    <a:gd name="T17" fmla="*/ 306 h 337"/>
                    <a:gd name="T18" fmla="*/ 430 w 559"/>
                    <a:gd name="T19" fmla="*/ 265 h 337"/>
                    <a:gd name="T20" fmla="*/ 437 w 559"/>
                    <a:gd name="T21" fmla="*/ 251 h 337"/>
                    <a:gd name="T22" fmla="*/ 469 w 559"/>
                    <a:gd name="T23" fmla="*/ 243 h 337"/>
                    <a:gd name="T24" fmla="*/ 511 w 559"/>
                    <a:gd name="T25" fmla="*/ 242 h 337"/>
                    <a:gd name="T26" fmla="*/ 559 w 559"/>
                    <a:gd name="T27" fmla="*/ 201 h 337"/>
                    <a:gd name="T28" fmla="*/ 538 w 559"/>
                    <a:gd name="T29" fmla="*/ 188 h 337"/>
                    <a:gd name="T30" fmla="*/ 450 w 559"/>
                    <a:gd name="T31" fmla="*/ 174 h 337"/>
                    <a:gd name="T32" fmla="*/ 332 w 559"/>
                    <a:gd name="T33" fmla="*/ 121 h 337"/>
                    <a:gd name="T34" fmla="*/ 345 w 559"/>
                    <a:gd name="T35" fmla="*/ 151 h 337"/>
                    <a:gd name="T36" fmla="*/ 443 w 559"/>
                    <a:gd name="T37" fmla="*/ 195 h 337"/>
                    <a:gd name="T38" fmla="*/ 413 w 559"/>
                    <a:gd name="T39" fmla="*/ 221 h 337"/>
                    <a:gd name="T40" fmla="*/ 365 w 559"/>
                    <a:gd name="T41" fmla="*/ 170 h 337"/>
                    <a:gd name="T42" fmla="*/ 319 w 559"/>
                    <a:gd name="T43" fmla="*/ 144 h 337"/>
                    <a:gd name="T44" fmla="*/ 303 w 559"/>
                    <a:gd name="T45" fmla="*/ 105 h 337"/>
                    <a:gd name="T46" fmla="*/ 245 w 559"/>
                    <a:gd name="T47" fmla="*/ 69 h 337"/>
                    <a:gd name="T48" fmla="*/ 183 w 559"/>
                    <a:gd name="T49" fmla="*/ 35 h 337"/>
                    <a:gd name="T50" fmla="*/ 149 w 559"/>
                    <a:gd name="T51" fmla="*/ 21 h 337"/>
                    <a:gd name="T52" fmla="*/ 116 w 559"/>
                    <a:gd name="T53" fmla="*/ 9 h 337"/>
                    <a:gd name="T54" fmla="*/ 78 w 559"/>
                    <a:gd name="T55" fmla="*/ 0 h 337"/>
                    <a:gd name="T56" fmla="*/ 45 w 559"/>
                    <a:gd name="T57" fmla="*/ 5 h 337"/>
                    <a:gd name="T58" fmla="*/ 26 w 559"/>
                    <a:gd name="T59" fmla="*/ 13 h 337"/>
                    <a:gd name="T60" fmla="*/ 26 w 559"/>
                    <a:gd name="T61" fmla="*/ 13 h 33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59"/>
                    <a:gd name="T94" fmla="*/ 0 h 337"/>
                    <a:gd name="T95" fmla="*/ 559 w 559"/>
                    <a:gd name="T96" fmla="*/ 337 h 33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59" h="337">
                      <a:moveTo>
                        <a:pt x="26" y="13"/>
                      </a:moveTo>
                      <a:lnTo>
                        <a:pt x="9" y="36"/>
                      </a:lnTo>
                      <a:lnTo>
                        <a:pt x="0" y="64"/>
                      </a:lnTo>
                      <a:lnTo>
                        <a:pt x="3" y="86"/>
                      </a:lnTo>
                      <a:lnTo>
                        <a:pt x="102" y="208"/>
                      </a:lnTo>
                      <a:lnTo>
                        <a:pt x="259" y="312"/>
                      </a:lnTo>
                      <a:lnTo>
                        <a:pt x="349" y="337"/>
                      </a:lnTo>
                      <a:lnTo>
                        <a:pt x="391" y="334"/>
                      </a:lnTo>
                      <a:lnTo>
                        <a:pt x="423" y="306"/>
                      </a:lnTo>
                      <a:lnTo>
                        <a:pt x="430" y="265"/>
                      </a:lnTo>
                      <a:lnTo>
                        <a:pt x="437" y="251"/>
                      </a:lnTo>
                      <a:lnTo>
                        <a:pt x="469" y="243"/>
                      </a:lnTo>
                      <a:lnTo>
                        <a:pt x="511" y="242"/>
                      </a:lnTo>
                      <a:lnTo>
                        <a:pt x="559" y="201"/>
                      </a:lnTo>
                      <a:lnTo>
                        <a:pt x="538" y="188"/>
                      </a:lnTo>
                      <a:lnTo>
                        <a:pt x="450" y="174"/>
                      </a:lnTo>
                      <a:lnTo>
                        <a:pt x="332" y="121"/>
                      </a:lnTo>
                      <a:lnTo>
                        <a:pt x="345" y="151"/>
                      </a:lnTo>
                      <a:lnTo>
                        <a:pt x="443" y="195"/>
                      </a:lnTo>
                      <a:lnTo>
                        <a:pt x="413" y="221"/>
                      </a:lnTo>
                      <a:lnTo>
                        <a:pt x="365" y="170"/>
                      </a:lnTo>
                      <a:lnTo>
                        <a:pt x="319" y="144"/>
                      </a:lnTo>
                      <a:lnTo>
                        <a:pt x="303" y="105"/>
                      </a:lnTo>
                      <a:lnTo>
                        <a:pt x="245" y="69"/>
                      </a:lnTo>
                      <a:lnTo>
                        <a:pt x="183" y="35"/>
                      </a:lnTo>
                      <a:lnTo>
                        <a:pt x="149" y="21"/>
                      </a:lnTo>
                      <a:lnTo>
                        <a:pt x="116" y="9"/>
                      </a:lnTo>
                      <a:lnTo>
                        <a:pt x="78" y="0"/>
                      </a:lnTo>
                      <a:lnTo>
                        <a:pt x="45" y="5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solidFill>
                  <a:srgbClr val="E5986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510"/>
                <p:cNvSpPr>
                  <a:spLocks/>
                </p:cNvSpPr>
                <p:nvPr/>
              </p:nvSpPr>
              <p:spPr bwMode="auto">
                <a:xfrm>
                  <a:off x="1598" y="1368"/>
                  <a:ext cx="363" cy="274"/>
                </a:xfrm>
                <a:custGeom>
                  <a:avLst/>
                  <a:gdLst>
                    <a:gd name="T0" fmla="*/ 251 w 363"/>
                    <a:gd name="T1" fmla="*/ 99 h 274"/>
                    <a:gd name="T2" fmla="*/ 161 w 363"/>
                    <a:gd name="T3" fmla="*/ 36 h 274"/>
                    <a:gd name="T4" fmla="*/ 72 w 363"/>
                    <a:gd name="T5" fmla="*/ 2 h 274"/>
                    <a:gd name="T6" fmla="*/ 16 w 363"/>
                    <a:gd name="T7" fmla="*/ 0 h 274"/>
                    <a:gd name="T8" fmla="*/ 0 w 363"/>
                    <a:gd name="T9" fmla="*/ 16 h 274"/>
                    <a:gd name="T10" fmla="*/ 0 w 363"/>
                    <a:gd name="T11" fmla="*/ 41 h 274"/>
                    <a:gd name="T12" fmla="*/ 32 w 363"/>
                    <a:gd name="T13" fmla="*/ 88 h 274"/>
                    <a:gd name="T14" fmla="*/ 79 w 363"/>
                    <a:gd name="T15" fmla="*/ 138 h 274"/>
                    <a:gd name="T16" fmla="*/ 144 w 363"/>
                    <a:gd name="T17" fmla="*/ 197 h 274"/>
                    <a:gd name="T18" fmla="*/ 212 w 363"/>
                    <a:gd name="T19" fmla="*/ 241 h 274"/>
                    <a:gd name="T20" fmla="*/ 252 w 363"/>
                    <a:gd name="T21" fmla="*/ 257 h 274"/>
                    <a:gd name="T22" fmla="*/ 288 w 363"/>
                    <a:gd name="T23" fmla="*/ 265 h 274"/>
                    <a:gd name="T24" fmla="*/ 320 w 363"/>
                    <a:gd name="T25" fmla="*/ 274 h 274"/>
                    <a:gd name="T26" fmla="*/ 346 w 363"/>
                    <a:gd name="T27" fmla="*/ 272 h 274"/>
                    <a:gd name="T28" fmla="*/ 363 w 363"/>
                    <a:gd name="T29" fmla="*/ 257 h 274"/>
                    <a:gd name="T30" fmla="*/ 363 w 363"/>
                    <a:gd name="T31" fmla="*/ 232 h 274"/>
                    <a:gd name="T32" fmla="*/ 308 w 363"/>
                    <a:gd name="T33" fmla="*/ 151 h 274"/>
                    <a:gd name="T34" fmla="*/ 251 w 363"/>
                    <a:gd name="T35" fmla="*/ 99 h 274"/>
                    <a:gd name="T36" fmla="*/ 251 w 363"/>
                    <a:gd name="T37" fmla="*/ 99 h 2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63"/>
                    <a:gd name="T58" fmla="*/ 0 h 274"/>
                    <a:gd name="T59" fmla="*/ 363 w 363"/>
                    <a:gd name="T60" fmla="*/ 274 h 27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63" h="274">
                      <a:moveTo>
                        <a:pt x="251" y="99"/>
                      </a:moveTo>
                      <a:lnTo>
                        <a:pt x="161" y="36"/>
                      </a:lnTo>
                      <a:lnTo>
                        <a:pt x="72" y="2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41"/>
                      </a:lnTo>
                      <a:lnTo>
                        <a:pt x="32" y="88"/>
                      </a:lnTo>
                      <a:lnTo>
                        <a:pt x="79" y="138"/>
                      </a:lnTo>
                      <a:lnTo>
                        <a:pt x="144" y="197"/>
                      </a:lnTo>
                      <a:lnTo>
                        <a:pt x="212" y="241"/>
                      </a:lnTo>
                      <a:lnTo>
                        <a:pt x="252" y="257"/>
                      </a:lnTo>
                      <a:lnTo>
                        <a:pt x="288" y="265"/>
                      </a:lnTo>
                      <a:lnTo>
                        <a:pt x="320" y="274"/>
                      </a:lnTo>
                      <a:lnTo>
                        <a:pt x="346" y="272"/>
                      </a:lnTo>
                      <a:lnTo>
                        <a:pt x="363" y="257"/>
                      </a:lnTo>
                      <a:lnTo>
                        <a:pt x="363" y="232"/>
                      </a:lnTo>
                      <a:lnTo>
                        <a:pt x="308" y="151"/>
                      </a:lnTo>
                      <a:lnTo>
                        <a:pt x="251" y="99"/>
                      </a:lnTo>
                      <a:close/>
                    </a:path>
                  </a:pathLst>
                </a:custGeom>
                <a:solidFill>
                  <a:srgbClr val="D4D4E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511"/>
                <p:cNvSpPr>
                  <a:spLocks/>
                </p:cNvSpPr>
                <p:nvPr/>
              </p:nvSpPr>
              <p:spPr bwMode="auto">
                <a:xfrm>
                  <a:off x="2108" y="1089"/>
                  <a:ext cx="1139" cy="803"/>
                </a:xfrm>
                <a:custGeom>
                  <a:avLst/>
                  <a:gdLst>
                    <a:gd name="T0" fmla="*/ 590 w 1139"/>
                    <a:gd name="T1" fmla="*/ 15 h 803"/>
                    <a:gd name="T2" fmla="*/ 555 w 1139"/>
                    <a:gd name="T3" fmla="*/ 67 h 803"/>
                    <a:gd name="T4" fmla="*/ 553 w 1139"/>
                    <a:gd name="T5" fmla="*/ 163 h 803"/>
                    <a:gd name="T6" fmla="*/ 490 w 1139"/>
                    <a:gd name="T7" fmla="*/ 204 h 803"/>
                    <a:gd name="T8" fmla="*/ 366 w 1139"/>
                    <a:gd name="T9" fmla="*/ 173 h 803"/>
                    <a:gd name="T10" fmla="*/ 316 w 1139"/>
                    <a:gd name="T11" fmla="*/ 28 h 803"/>
                    <a:gd name="T12" fmla="*/ 232 w 1139"/>
                    <a:gd name="T13" fmla="*/ 69 h 803"/>
                    <a:gd name="T14" fmla="*/ 179 w 1139"/>
                    <a:gd name="T15" fmla="*/ 96 h 803"/>
                    <a:gd name="T16" fmla="*/ 112 w 1139"/>
                    <a:gd name="T17" fmla="*/ 165 h 803"/>
                    <a:gd name="T18" fmla="*/ 61 w 1139"/>
                    <a:gd name="T19" fmla="*/ 260 h 803"/>
                    <a:gd name="T20" fmla="*/ 22 w 1139"/>
                    <a:gd name="T21" fmla="*/ 294 h 803"/>
                    <a:gd name="T22" fmla="*/ 1 w 1139"/>
                    <a:gd name="T23" fmla="*/ 360 h 803"/>
                    <a:gd name="T24" fmla="*/ 49 w 1139"/>
                    <a:gd name="T25" fmla="*/ 328 h 803"/>
                    <a:gd name="T26" fmla="*/ 115 w 1139"/>
                    <a:gd name="T27" fmla="*/ 340 h 803"/>
                    <a:gd name="T28" fmla="*/ 171 w 1139"/>
                    <a:gd name="T29" fmla="*/ 368 h 803"/>
                    <a:gd name="T30" fmla="*/ 228 w 1139"/>
                    <a:gd name="T31" fmla="*/ 388 h 803"/>
                    <a:gd name="T32" fmla="*/ 266 w 1139"/>
                    <a:gd name="T33" fmla="*/ 499 h 803"/>
                    <a:gd name="T34" fmla="*/ 376 w 1139"/>
                    <a:gd name="T35" fmla="*/ 721 h 803"/>
                    <a:gd name="T36" fmla="*/ 464 w 1139"/>
                    <a:gd name="T37" fmla="*/ 767 h 803"/>
                    <a:gd name="T38" fmla="*/ 668 w 1139"/>
                    <a:gd name="T39" fmla="*/ 718 h 803"/>
                    <a:gd name="T40" fmla="*/ 874 w 1139"/>
                    <a:gd name="T41" fmla="*/ 660 h 803"/>
                    <a:gd name="T42" fmla="*/ 844 w 1139"/>
                    <a:gd name="T43" fmla="*/ 461 h 803"/>
                    <a:gd name="T44" fmla="*/ 863 w 1139"/>
                    <a:gd name="T45" fmla="*/ 371 h 803"/>
                    <a:gd name="T46" fmla="*/ 979 w 1139"/>
                    <a:gd name="T47" fmla="*/ 442 h 803"/>
                    <a:gd name="T48" fmla="*/ 1104 w 1139"/>
                    <a:gd name="T49" fmla="*/ 376 h 803"/>
                    <a:gd name="T50" fmla="*/ 1135 w 1139"/>
                    <a:gd name="T51" fmla="*/ 333 h 803"/>
                    <a:gd name="T52" fmla="*/ 1047 w 1139"/>
                    <a:gd name="T53" fmla="*/ 269 h 803"/>
                    <a:gd name="T54" fmla="*/ 876 w 1139"/>
                    <a:gd name="T55" fmla="*/ 163 h 803"/>
                    <a:gd name="T56" fmla="*/ 831 w 1139"/>
                    <a:gd name="T57" fmla="*/ 132 h 803"/>
                    <a:gd name="T58" fmla="*/ 771 w 1139"/>
                    <a:gd name="T59" fmla="*/ 106 h 803"/>
                    <a:gd name="T60" fmla="*/ 710 w 1139"/>
                    <a:gd name="T61" fmla="*/ 97 h 803"/>
                    <a:gd name="T62" fmla="*/ 642 w 1139"/>
                    <a:gd name="T63" fmla="*/ 59 h 803"/>
                    <a:gd name="T64" fmla="*/ 603 w 1139"/>
                    <a:gd name="T65" fmla="*/ 0 h 80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39"/>
                    <a:gd name="T100" fmla="*/ 0 h 803"/>
                    <a:gd name="T101" fmla="*/ 1139 w 1139"/>
                    <a:gd name="T102" fmla="*/ 803 h 80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39" h="803">
                      <a:moveTo>
                        <a:pt x="603" y="0"/>
                      </a:moveTo>
                      <a:lnTo>
                        <a:pt x="590" y="15"/>
                      </a:lnTo>
                      <a:lnTo>
                        <a:pt x="559" y="39"/>
                      </a:lnTo>
                      <a:lnTo>
                        <a:pt x="555" y="67"/>
                      </a:lnTo>
                      <a:lnTo>
                        <a:pt x="563" y="121"/>
                      </a:lnTo>
                      <a:lnTo>
                        <a:pt x="553" y="163"/>
                      </a:lnTo>
                      <a:lnTo>
                        <a:pt x="511" y="203"/>
                      </a:lnTo>
                      <a:lnTo>
                        <a:pt x="490" y="204"/>
                      </a:lnTo>
                      <a:lnTo>
                        <a:pt x="443" y="175"/>
                      </a:lnTo>
                      <a:lnTo>
                        <a:pt x="366" y="173"/>
                      </a:lnTo>
                      <a:lnTo>
                        <a:pt x="349" y="124"/>
                      </a:lnTo>
                      <a:lnTo>
                        <a:pt x="316" y="28"/>
                      </a:lnTo>
                      <a:lnTo>
                        <a:pt x="281" y="64"/>
                      </a:lnTo>
                      <a:lnTo>
                        <a:pt x="232" y="69"/>
                      </a:lnTo>
                      <a:lnTo>
                        <a:pt x="211" y="87"/>
                      </a:lnTo>
                      <a:lnTo>
                        <a:pt x="179" y="96"/>
                      </a:lnTo>
                      <a:lnTo>
                        <a:pt x="138" y="132"/>
                      </a:lnTo>
                      <a:lnTo>
                        <a:pt x="112" y="165"/>
                      </a:lnTo>
                      <a:lnTo>
                        <a:pt x="75" y="184"/>
                      </a:lnTo>
                      <a:lnTo>
                        <a:pt x="61" y="260"/>
                      </a:lnTo>
                      <a:lnTo>
                        <a:pt x="48" y="278"/>
                      </a:lnTo>
                      <a:lnTo>
                        <a:pt x="22" y="294"/>
                      </a:lnTo>
                      <a:lnTo>
                        <a:pt x="0" y="335"/>
                      </a:lnTo>
                      <a:lnTo>
                        <a:pt x="1" y="360"/>
                      </a:lnTo>
                      <a:lnTo>
                        <a:pt x="5" y="372"/>
                      </a:lnTo>
                      <a:lnTo>
                        <a:pt x="49" y="328"/>
                      </a:lnTo>
                      <a:lnTo>
                        <a:pt x="69" y="322"/>
                      </a:lnTo>
                      <a:lnTo>
                        <a:pt x="115" y="340"/>
                      </a:lnTo>
                      <a:lnTo>
                        <a:pt x="162" y="400"/>
                      </a:lnTo>
                      <a:lnTo>
                        <a:pt x="171" y="368"/>
                      </a:lnTo>
                      <a:lnTo>
                        <a:pt x="237" y="348"/>
                      </a:lnTo>
                      <a:lnTo>
                        <a:pt x="228" y="388"/>
                      </a:lnTo>
                      <a:lnTo>
                        <a:pt x="262" y="425"/>
                      </a:lnTo>
                      <a:lnTo>
                        <a:pt x="266" y="499"/>
                      </a:lnTo>
                      <a:lnTo>
                        <a:pt x="353" y="623"/>
                      </a:lnTo>
                      <a:lnTo>
                        <a:pt x="376" y="721"/>
                      </a:lnTo>
                      <a:lnTo>
                        <a:pt x="447" y="742"/>
                      </a:lnTo>
                      <a:lnTo>
                        <a:pt x="464" y="767"/>
                      </a:lnTo>
                      <a:lnTo>
                        <a:pt x="548" y="753"/>
                      </a:lnTo>
                      <a:lnTo>
                        <a:pt x="668" y="718"/>
                      </a:lnTo>
                      <a:lnTo>
                        <a:pt x="699" y="803"/>
                      </a:lnTo>
                      <a:lnTo>
                        <a:pt x="874" y="660"/>
                      </a:lnTo>
                      <a:lnTo>
                        <a:pt x="844" y="567"/>
                      </a:lnTo>
                      <a:lnTo>
                        <a:pt x="844" y="461"/>
                      </a:lnTo>
                      <a:lnTo>
                        <a:pt x="831" y="366"/>
                      </a:lnTo>
                      <a:lnTo>
                        <a:pt x="863" y="371"/>
                      </a:lnTo>
                      <a:lnTo>
                        <a:pt x="907" y="395"/>
                      </a:lnTo>
                      <a:lnTo>
                        <a:pt x="979" y="442"/>
                      </a:lnTo>
                      <a:lnTo>
                        <a:pt x="1014" y="439"/>
                      </a:lnTo>
                      <a:lnTo>
                        <a:pt x="1104" y="376"/>
                      </a:lnTo>
                      <a:lnTo>
                        <a:pt x="1119" y="346"/>
                      </a:lnTo>
                      <a:lnTo>
                        <a:pt x="1135" y="333"/>
                      </a:lnTo>
                      <a:lnTo>
                        <a:pt x="1139" y="316"/>
                      </a:lnTo>
                      <a:lnTo>
                        <a:pt x="1047" y="269"/>
                      </a:lnTo>
                      <a:lnTo>
                        <a:pt x="911" y="174"/>
                      </a:lnTo>
                      <a:lnTo>
                        <a:pt x="876" y="163"/>
                      </a:lnTo>
                      <a:lnTo>
                        <a:pt x="876" y="157"/>
                      </a:lnTo>
                      <a:lnTo>
                        <a:pt x="831" y="132"/>
                      </a:lnTo>
                      <a:lnTo>
                        <a:pt x="808" y="113"/>
                      </a:lnTo>
                      <a:lnTo>
                        <a:pt x="771" y="106"/>
                      </a:lnTo>
                      <a:lnTo>
                        <a:pt x="734" y="96"/>
                      </a:lnTo>
                      <a:lnTo>
                        <a:pt x="710" y="97"/>
                      </a:lnTo>
                      <a:lnTo>
                        <a:pt x="665" y="70"/>
                      </a:lnTo>
                      <a:lnTo>
                        <a:pt x="642" y="59"/>
                      </a:lnTo>
                      <a:lnTo>
                        <a:pt x="634" y="38"/>
                      </a:lnTo>
                      <a:lnTo>
                        <a:pt x="603" y="0"/>
                      </a:lnTo>
                      <a:close/>
                    </a:path>
                  </a:pathLst>
                </a:custGeom>
                <a:solidFill>
                  <a:srgbClr val="A6F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512"/>
                <p:cNvSpPr>
                  <a:spLocks/>
                </p:cNvSpPr>
                <p:nvPr/>
              </p:nvSpPr>
              <p:spPr bwMode="auto">
                <a:xfrm>
                  <a:off x="2417" y="998"/>
                  <a:ext cx="298" cy="295"/>
                </a:xfrm>
                <a:custGeom>
                  <a:avLst/>
                  <a:gdLst>
                    <a:gd name="T0" fmla="*/ 15 w 298"/>
                    <a:gd name="T1" fmla="*/ 0 h 295"/>
                    <a:gd name="T2" fmla="*/ 4 w 298"/>
                    <a:gd name="T3" fmla="*/ 36 h 295"/>
                    <a:gd name="T4" fmla="*/ 1 w 298"/>
                    <a:gd name="T5" fmla="*/ 53 h 295"/>
                    <a:gd name="T6" fmla="*/ 1 w 298"/>
                    <a:gd name="T7" fmla="*/ 71 h 295"/>
                    <a:gd name="T8" fmla="*/ 0 w 298"/>
                    <a:gd name="T9" fmla="*/ 96 h 295"/>
                    <a:gd name="T10" fmla="*/ 29 w 298"/>
                    <a:gd name="T11" fmla="*/ 200 h 295"/>
                    <a:gd name="T12" fmla="*/ 62 w 298"/>
                    <a:gd name="T13" fmla="*/ 271 h 295"/>
                    <a:gd name="T14" fmla="*/ 115 w 298"/>
                    <a:gd name="T15" fmla="*/ 271 h 295"/>
                    <a:gd name="T16" fmla="*/ 135 w 298"/>
                    <a:gd name="T17" fmla="*/ 267 h 295"/>
                    <a:gd name="T18" fmla="*/ 179 w 298"/>
                    <a:gd name="T19" fmla="*/ 295 h 295"/>
                    <a:gd name="T20" fmla="*/ 199 w 298"/>
                    <a:gd name="T21" fmla="*/ 295 h 295"/>
                    <a:gd name="T22" fmla="*/ 246 w 298"/>
                    <a:gd name="T23" fmla="*/ 248 h 295"/>
                    <a:gd name="T24" fmla="*/ 253 w 298"/>
                    <a:gd name="T25" fmla="*/ 181 h 295"/>
                    <a:gd name="T26" fmla="*/ 248 w 298"/>
                    <a:gd name="T27" fmla="*/ 149 h 295"/>
                    <a:gd name="T28" fmla="*/ 248 w 298"/>
                    <a:gd name="T29" fmla="*/ 128 h 295"/>
                    <a:gd name="T30" fmla="*/ 269 w 298"/>
                    <a:gd name="T31" fmla="*/ 119 h 295"/>
                    <a:gd name="T32" fmla="*/ 281 w 298"/>
                    <a:gd name="T33" fmla="*/ 108 h 295"/>
                    <a:gd name="T34" fmla="*/ 294 w 298"/>
                    <a:gd name="T35" fmla="*/ 81 h 295"/>
                    <a:gd name="T36" fmla="*/ 298 w 298"/>
                    <a:gd name="T37" fmla="*/ 44 h 295"/>
                    <a:gd name="T38" fmla="*/ 295 w 298"/>
                    <a:gd name="T39" fmla="*/ 35 h 295"/>
                    <a:gd name="T40" fmla="*/ 276 w 298"/>
                    <a:gd name="T41" fmla="*/ 47 h 295"/>
                    <a:gd name="T42" fmla="*/ 261 w 298"/>
                    <a:gd name="T43" fmla="*/ 57 h 295"/>
                    <a:gd name="T44" fmla="*/ 188 w 298"/>
                    <a:gd name="T45" fmla="*/ 41 h 295"/>
                    <a:gd name="T46" fmla="*/ 54 w 298"/>
                    <a:gd name="T47" fmla="*/ 12 h 295"/>
                    <a:gd name="T48" fmla="*/ 32 w 298"/>
                    <a:gd name="T49" fmla="*/ 6 h 295"/>
                    <a:gd name="T50" fmla="*/ 15 w 298"/>
                    <a:gd name="T51" fmla="*/ 0 h 295"/>
                    <a:gd name="T52" fmla="*/ 15 w 298"/>
                    <a:gd name="T53" fmla="*/ 0 h 29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98"/>
                    <a:gd name="T82" fmla="*/ 0 h 295"/>
                    <a:gd name="T83" fmla="*/ 298 w 298"/>
                    <a:gd name="T84" fmla="*/ 295 h 29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98" h="295">
                      <a:moveTo>
                        <a:pt x="15" y="0"/>
                      </a:moveTo>
                      <a:lnTo>
                        <a:pt x="4" y="36"/>
                      </a:lnTo>
                      <a:lnTo>
                        <a:pt x="1" y="53"/>
                      </a:lnTo>
                      <a:lnTo>
                        <a:pt x="1" y="71"/>
                      </a:lnTo>
                      <a:lnTo>
                        <a:pt x="0" y="96"/>
                      </a:lnTo>
                      <a:lnTo>
                        <a:pt x="29" y="200"/>
                      </a:lnTo>
                      <a:lnTo>
                        <a:pt x="62" y="271"/>
                      </a:lnTo>
                      <a:lnTo>
                        <a:pt x="115" y="271"/>
                      </a:lnTo>
                      <a:lnTo>
                        <a:pt x="135" y="267"/>
                      </a:lnTo>
                      <a:lnTo>
                        <a:pt x="179" y="295"/>
                      </a:lnTo>
                      <a:lnTo>
                        <a:pt x="199" y="295"/>
                      </a:lnTo>
                      <a:lnTo>
                        <a:pt x="246" y="248"/>
                      </a:lnTo>
                      <a:lnTo>
                        <a:pt x="253" y="181"/>
                      </a:lnTo>
                      <a:lnTo>
                        <a:pt x="248" y="149"/>
                      </a:lnTo>
                      <a:lnTo>
                        <a:pt x="248" y="128"/>
                      </a:lnTo>
                      <a:lnTo>
                        <a:pt x="269" y="119"/>
                      </a:lnTo>
                      <a:lnTo>
                        <a:pt x="281" y="108"/>
                      </a:lnTo>
                      <a:lnTo>
                        <a:pt x="294" y="81"/>
                      </a:lnTo>
                      <a:lnTo>
                        <a:pt x="298" y="44"/>
                      </a:lnTo>
                      <a:lnTo>
                        <a:pt x="295" y="35"/>
                      </a:lnTo>
                      <a:lnTo>
                        <a:pt x="276" y="47"/>
                      </a:lnTo>
                      <a:lnTo>
                        <a:pt x="261" y="57"/>
                      </a:lnTo>
                      <a:lnTo>
                        <a:pt x="188" y="41"/>
                      </a:lnTo>
                      <a:lnTo>
                        <a:pt x="54" y="12"/>
                      </a:lnTo>
                      <a:lnTo>
                        <a:pt x="32" y="6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513"/>
                <p:cNvSpPr>
                  <a:spLocks/>
                </p:cNvSpPr>
                <p:nvPr/>
              </p:nvSpPr>
              <p:spPr bwMode="auto">
                <a:xfrm>
                  <a:off x="2502" y="1064"/>
                  <a:ext cx="62" cy="54"/>
                </a:xfrm>
                <a:custGeom>
                  <a:avLst/>
                  <a:gdLst>
                    <a:gd name="T0" fmla="*/ 24 w 62"/>
                    <a:gd name="T1" fmla="*/ 0 h 54"/>
                    <a:gd name="T2" fmla="*/ 6 w 62"/>
                    <a:gd name="T3" fmla="*/ 0 h 54"/>
                    <a:gd name="T4" fmla="*/ 0 w 62"/>
                    <a:gd name="T5" fmla="*/ 26 h 54"/>
                    <a:gd name="T6" fmla="*/ 6 w 62"/>
                    <a:gd name="T7" fmla="*/ 48 h 54"/>
                    <a:gd name="T8" fmla="*/ 18 w 62"/>
                    <a:gd name="T9" fmla="*/ 54 h 54"/>
                    <a:gd name="T10" fmla="*/ 11 w 62"/>
                    <a:gd name="T11" fmla="*/ 37 h 54"/>
                    <a:gd name="T12" fmla="*/ 27 w 62"/>
                    <a:gd name="T13" fmla="*/ 45 h 54"/>
                    <a:gd name="T14" fmla="*/ 36 w 62"/>
                    <a:gd name="T15" fmla="*/ 48 h 54"/>
                    <a:gd name="T16" fmla="*/ 34 w 62"/>
                    <a:gd name="T17" fmla="*/ 34 h 54"/>
                    <a:gd name="T18" fmla="*/ 44 w 62"/>
                    <a:gd name="T19" fmla="*/ 31 h 54"/>
                    <a:gd name="T20" fmla="*/ 24 w 62"/>
                    <a:gd name="T21" fmla="*/ 24 h 54"/>
                    <a:gd name="T22" fmla="*/ 26 w 62"/>
                    <a:gd name="T23" fmla="*/ 13 h 54"/>
                    <a:gd name="T24" fmla="*/ 62 w 62"/>
                    <a:gd name="T25" fmla="*/ 4 h 54"/>
                    <a:gd name="T26" fmla="*/ 47 w 62"/>
                    <a:gd name="T27" fmla="*/ 1 h 54"/>
                    <a:gd name="T28" fmla="*/ 24 w 62"/>
                    <a:gd name="T29" fmla="*/ 0 h 54"/>
                    <a:gd name="T30" fmla="*/ 24 w 62"/>
                    <a:gd name="T31" fmla="*/ 0 h 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54"/>
                    <a:gd name="T50" fmla="*/ 62 w 62"/>
                    <a:gd name="T51" fmla="*/ 54 h 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54">
                      <a:moveTo>
                        <a:pt x="24" y="0"/>
                      </a:moveTo>
                      <a:lnTo>
                        <a:pt x="6" y="0"/>
                      </a:lnTo>
                      <a:lnTo>
                        <a:pt x="0" y="26"/>
                      </a:lnTo>
                      <a:lnTo>
                        <a:pt x="6" y="48"/>
                      </a:lnTo>
                      <a:lnTo>
                        <a:pt x="18" y="54"/>
                      </a:lnTo>
                      <a:lnTo>
                        <a:pt x="11" y="37"/>
                      </a:lnTo>
                      <a:lnTo>
                        <a:pt x="27" y="45"/>
                      </a:lnTo>
                      <a:lnTo>
                        <a:pt x="36" y="48"/>
                      </a:lnTo>
                      <a:lnTo>
                        <a:pt x="34" y="34"/>
                      </a:lnTo>
                      <a:lnTo>
                        <a:pt x="44" y="31"/>
                      </a:lnTo>
                      <a:lnTo>
                        <a:pt x="24" y="24"/>
                      </a:lnTo>
                      <a:lnTo>
                        <a:pt x="26" y="13"/>
                      </a:lnTo>
                      <a:lnTo>
                        <a:pt x="62" y="4"/>
                      </a:lnTo>
                      <a:lnTo>
                        <a:pt x="47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514"/>
                <p:cNvSpPr>
                  <a:spLocks/>
                </p:cNvSpPr>
                <p:nvPr/>
              </p:nvSpPr>
              <p:spPr bwMode="auto">
                <a:xfrm>
                  <a:off x="2417" y="999"/>
                  <a:ext cx="99" cy="210"/>
                </a:xfrm>
                <a:custGeom>
                  <a:avLst/>
                  <a:gdLst>
                    <a:gd name="T0" fmla="*/ 45 w 99"/>
                    <a:gd name="T1" fmla="*/ 13 h 210"/>
                    <a:gd name="T2" fmla="*/ 40 w 99"/>
                    <a:gd name="T3" fmla="*/ 30 h 210"/>
                    <a:gd name="T4" fmla="*/ 53 w 99"/>
                    <a:gd name="T5" fmla="*/ 48 h 210"/>
                    <a:gd name="T6" fmla="*/ 66 w 99"/>
                    <a:gd name="T7" fmla="*/ 73 h 210"/>
                    <a:gd name="T8" fmla="*/ 53 w 99"/>
                    <a:gd name="T9" fmla="*/ 135 h 210"/>
                    <a:gd name="T10" fmla="*/ 44 w 99"/>
                    <a:gd name="T11" fmla="*/ 148 h 210"/>
                    <a:gd name="T12" fmla="*/ 52 w 99"/>
                    <a:gd name="T13" fmla="*/ 160 h 210"/>
                    <a:gd name="T14" fmla="*/ 71 w 99"/>
                    <a:gd name="T15" fmla="*/ 156 h 210"/>
                    <a:gd name="T16" fmla="*/ 90 w 99"/>
                    <a:gd name="T17" fmla="*/ 156 h 210"/>
                    <a:gd name="T18" fmla="*/ 99 w 99"/>
                    <a:gd name="T19" fmla="*/ 146 h 210"/>
                    <a:gd name="T20" fmla="*/ 97 w 99"/>
                    <a:gd name="T21" fmla="*/ 163 h 210"/>
                    <a:gd name="T22" fmla="*/ 72 w 99"/>
                    <a:gd name="T23" fmla="*/ 172 h 210"/>
                    <a:gd name="T24" fmla="*/ 63 w 99"/>
                    <a:gd name="T25" fmla="*/ 190 h 210"/>
                    <a:gd name="T26" fmla="*/ 54 w 99"/>
                    <a:gd name="T27" fmla="*/ 184 h 210"/>
                    <a:gd name="T28" fmla="*/ 50 w 99"/>
                    <a:gd name="T29" fmla="*/ 176 h 210"/>
                    <a:gd name="T30" fmla="*/ 44 w 99"/>
                    <a:gd name="T31" fmla="*/ 196 h 210"/>
                    <a:gd name="T32" fmla="*/ 40 w 99"/>
                    <a:gd name="T33" fmla="*/ 210 h 210"/>
                    <a:gd name="T34" fmla="*/ 27 w 99"/>
                    <a:gd name="T35" fmla="*/ 191 h 210"/>
                    <a:gd name="T36" fmla="*/ 20 w 99"/>
                    <a:gd name="T37" fmla="*/ 153 h 210"/>
                    <a:gd name="T38" fmla="*/ 0 w 99"/>
                    <a:gd name="T39" fmla="*/ 92 h 210"/>
                    <a:gd name="T40" fmla="*/ 3 w 99"/>
                    <a:gd name="T41" fmla="*/ 62 h 210"/>
                    <a:gd name="T42" fmla="*/ 2 w 99"/>
                    <a:gd name="T43" fmla="*/ 38 h 210"/>
                    <a:gd name="T44" fmla="*/ 10 w 99"/>
                    <a:gd name="T45" fmla="*/ 25 h 210"/>
                    <a:gd name="T46" fmla="*/ 12 w 99"/>
                    <a:gd name="T47" fmla="*/ 0 h 210"/>
                    <a:gd name="T48" fmla="*/ 45 w 99"/>
                    <a:gd name="T49" fmla="*/ 13 h 210"/>
                    <a:gd name="T50" fmla="*/ 45 w 99"/>
                    <a:gd name="T51" fmla="*/ 13 h 2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9"/>
                    <a:gd name="T79" fmla="*/ 0 h 210"/>
                    <a:gd name="T80" fmla="*/ 99 w 99"/>
                    <a:gd name="T81" fmla="*/ 210 h 21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9" h="210">
                      <a:moveTo>
                        <a:pt x="45" y="13"/>
                      </a:moveTo>
                      <a:lnTo>
                        <a:pt x="40" y="30"/>
                      </a:lnTo>
                      <a:lnTo>
                        <a:pt x="53" y="48"/>
                      </a:lnTo>
                      <a:lnTo>
                        <a:pt x="66" y="73"/>
                      </a:lnTo>
                      <a:lnTo>
                        <a:pt x="53" y="135"/>
                      </a:lnTo>
                      <a:lnTo>
                        <a:pt x="44" y="148"/>
                      </a:lnTo>
                      <a:lnTo>
                        <a:pt x="52" y="160"/>
                      </a:lnTo>
                      <a:lnTo>
                        <a:pt x="71" y="156"/>
                      </a:lnTo>
                      <a:lnTo>
                        <a:pt x="90" y="156"/>
                      </a:lnTo>
                      <a:lnTo>
                        <a:pt x="99" y="146"/>
                      </a:lnTo>
                      <a:lnTo>
                        <a:pt x="97" y="163"/>
                      </a:lnTo>
                      <a:lnTo>
                        <a:pt x="72" y="172"/>
                      </a:lnTo>
                      <a:lnTo>
                        <a:pt x="63" y="190"/>
                      </a:lnTo>
                      <a:lnTo>
                        <a:pt x="54" y="184"/>
                      </a:lnTo>
                      <a:lnTo>
                        <a:pt x="50" y="176"/>
                      </a:lnTo>
                      <a:lnTo>
                        <a:pt x="44" y="196"/>
                      </a:lnTo>
                      <a:lnTo>
                        <a:pt x="40" y="210"/>
                      </a:lnTo>
                      <a:lnTo>
                        <a:pt x="27" y="191"/>
                      </a:lnTo>
                      <a:lnTo>
                        <a:pt x="20" y="153"/>
                      </a:lnTo>
                      <a:lnTo>
                        <a:pt x="0" y="92"/>
                      </a:lnTo>
                      <a:lnTo>
                        <a:pt x="3" y="62"/>
                      </a:lnTo>
                      <a:lnTo>
                        <a:pt x="2" y="38"/>
                      </a:lnTo>
                      <a:lnTo>
                        <a:pt x="10" y="25"/>
                      </a:lnTo>
                      <a:lnTo>
                        <a:pt x="12" y="0"/>
                      </a:lnTo>
                      <a:lnTo>
                        <a:pt x="45" y="13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515"/>
                <p:cNvSpPr>
                  <a:spLocks/>
                </p:cNvSpPr>
                <p:nvPr/>
              </p:nvSpPr>
              <p:spPr bwMode="auto">
                <a:xfrm>
                  <a:off x="2432" y="789"/>
                  <a:ext cx="444" cy="345"/>
                </a:xfrm>
                <a:custGeom>
                  <a:avLst/>
                  <a:gdLst>
                    <a:gd name="T0" fmla="*/ 12 w 444"/>
                    <a:gd name="T1" fmla="*/ 177 h 345"/>
                    <a:gd name="T2" fmla="*/ 14 w 444"/>
                    <a:gd name="T3" fmla="*/ 129 h 345"/>
                    <a:gd name="T4" fmla="*/ 0 w 444"/>
                    <a:gd name="T5" fmla="*/ 91 h 345"/>
                    <a:gd name="T6" fmla="*/ 0 w 444"/>
                    <a:gd name="T7" fmla="*/ 61 h 345"/>
                    <a:gd name="T8" fmla="*/ 33 w 444"/>
                    <a:gd name="T9" fmla="*/ 46 h 345"/>
                    <a:gd name="T10" fmla="*/ 26 w 444"/>
                    <a:gd name="T11" fmla="*/ 58 h 345"/>
                    <a:gd name="T12" fmla="*/ 42 w 444"/>
                    <a:gd name="T13" fmla="*/ 58 h 345"/>
                    <a:gd name="T14" fmla="*/ 90 w 444"/>
                    <a:gd name="T15" fmla="*/ 21 h 345"/>
                    <a:gd name="T16" fmla="*/ 126 w 444"/>
                    <a:gd name="T17" fmla="*/ 20 h 345"/>
                    <a:gd name="T18" fmla="*/ 167 w 444"/>
                    <a:gd name="T19" fmla="*/ 10 h 345"/>
                    <a:gd name="T20" fmla="*/ 212 w 444"/>
                    <a:gd name="T21" fmla="*/ 6 h 345"/>
                    <a:gd name="T22" fmla="*/ 204 w 444"/>
                    <a:gd name="T23" fmla="*/ 12 h 345"/>
                    <a:gd name="T24" fmla="*/ 253 w 444"/>
                    <a:gd name="T25" fmla="*/ 0 h 345"/>
                    <a:gd name="T26" fmla="*/ 275 w 444"/>
                    <a:gd name="T27" fmla="*/ 10 h 345"/>
                    <a:gd name="T28" fmla="*/ 242 w 444"/>
                    <a:gd name="T29" fmla="*/ 21 h 345"/>
                    <a:gd name="T30" fmla="*/ 281 w 444"/>
                    <a:gd name="T31" fmla="*/ 25 h 345"/>
                    <a:gd name="T32" fmla="*/ 257 w 444"/>
                    <a:gd name="T33" fmla="*/ 38 h 345"/>
                    <a:gd name="T34" fmla="*/ 290 w 444"/>
                    <a:gd name="T35" fmla="*/ 45 h 345"/>
                    <a:gd name="T36" fmla="*/ 298 w 444"/>
                    <a:gd name="T37" fmla="*/ 74 h 345"/>
                    <a:gd name="T38" fmla="*/ 267 w 444"/>
                    <a:gd name="T39" fmla="*/ 58 h 345"/>
                    <a:gd name="T40" fmla="*/ 281 w 444"/>
                    <a:gd name="T41" fmla="*/ 76 h 345"/>
                    <a:gd name="T42" fmla="*/ 313 w 444"/>
                    <a:gd name="T43" fmla="*/ 91 h 345"/>
                    <a:gd name="T44" fmla="*/ 295 w 444"/>
                    <a:gd name="T45" fmla="*/ 91 h 345"/>
                    <a:gd name="T46" fmla="*/ 328 w 444"/>
                    <a:gd name="T47" fmla="*/ 101 h 345"/>
                    <a:gd name="T48" fmla="*/ 310 w 444"/>
                    <a:gd name="T49" fmla="*/ 109 h 345"/>
                    <a:gd name="T50" fmla="*/ 347 w 444"/>
                    <a:gd name="T51" fmla="*/ 119 h 345"/>
                    <a:gd name="T52" fmla="*/ 360 w 444"/>
                    <a:gd name="T53" fmla="*/ 128 h 345"/>
                    <a:gd name="T54" fmla="*/ 378 w 444"/>
                    <a:gd name="T55" fmla="*/ 116 h 345"/>
                    <a:gd name="T56" fmla="*/ 372 w 444"/>
                    <a:gd name="T57" fmla="*/ 129 h 345"/>
                    <a:gd name="T58" fmla="*/ 416 w 444"/>
                    <a:gd name="T59" fmla="*/ 123 h 345"/>
                    <a:gd name="T60" fmla="*/ 390 w 444"/>
                    <a:gd name="T61" fmla="*/ 139 h 345"/>
                    <a:gd name="T62" fmla="*/ 421 w 444"/>
                    <a:gd name="T63" fmla="*/ 139 h 345"/>
                    <a:gd name="T64" fmla="*/ 387 w 444"/>
                    <a:gd name="T65" fmla="*/ 157 h 345"/>
                    <a:gd name="T66" fmla="*/ 421 w 444"/>
                    <a:gd name="T67" fmla="*/ 155 h 345"/>
                    <a:gd name="T68" fmla="*/ 394 w 444"/>
                    <a:gd name="T69" fmla="*/ 175 h 345"/>
                    <a:gd name="T70" fmla="*/ 428 w 444"/>
                    <a:gd name="T71" fmla="*/ 178 h 345"/>
                    <a:gd name="T72" fmla="*/ 410 w 444"/>
                    <a:gd name="T73" fmla="*/ 196 h 345"/>
                    <a:gd name="T74" fmla="*/ 444 w 444"/>
                    <a:gd name="T75" fmla="*/ 196 h 345"/>
                    <a:gd name="T76" fmla="*/ 418 w 444"/>
                    <a:gd name="T77" fmla="*/ 217 h 345"/>
                    <a:gd name="T78" fmla="*/ 387 w 444"/>
                    <a:gd name="T79" fmla="*/ 229 h 345"/>
                    <a:gd name="T80" fmla="*/ 362 w 444"/>
                    <a:gd name="T81" fmla="*/ 240 h 345"/>
                    <a:gd name="T82" fmla="*/ 389 w 444"/>
                    <a:gd name="T83" fmla="*/ 242 h 345"/>
                    <a:gd name="T84" fmla="*/ 362 w 444"/>
                    <a:gd name="T85" fmla="*/ 251 h 345"/>
                    <a:gd name="T86" fmla="*/ 389 w 444"/>
                    <a:gd name="T87" fmla="*/ 263 h 345"/>
                    <a:gd name="T88" fmla="*/ 370 w 444"/>
                    <a:gd name="T89" fmla="*/ 270 h 345"/>
                    <a:gd name="T90" fmla="*/ 395 w 444"/>
                    <a:gd name="T91" fmla="*/ 282 h 345"/>
                    <a:gd name="T92" fmla="*/ 429 w 444"/>
                    <a:gd name="T93" fmla="*/ 274 h 345"/>
                    <a:gd name="T94" fmla="*/ 391 w 444"/>
                    <a:gd name="T95" fmla="*/ 293 h 345"/>
                    <a:gd name="T96" fmla="*/ 421 w 444"/>
                    <a:gd name="T97" fmla="*/ 286 h 345"/>
                    <a:gd name="T98" fmla="*/ 398 w 444"/>
                    <a:gd name="T99" fmla="*/ 307 h 345"/>
                    <a:gd name="T100" fmla="*/ 363 w 444"/>
                    <a:gd name="T101" fmla="*/ 336 h 345"/>
                    <a:gd name="T102" fmla="*/ 324 w 444"/>
                    <a:gd name="T103" fmla="*/ 345 h 345"/>
                    <a:gd name="T104" fmla="*/ 281 w 444"/>
                    <a:gd name="T105" fmla="*/ 304 h 345"/>
                    <a:gd name="T106" fmla="*/ 281 w 444"/>
                    <a:gd name="T107" fmla="*/ 244 h 345"/>
                    <a:gd name="T108" fmla="*/ 263 w 444"/>
                    <a:gd name="T109" fmla="*/ 223 h 345"/>
                    <a:gd name="T110" fmla="*/ 174 w 444"/>
                    <a:gd name="T111" fmla="*/ 210 h 345"/>
                    <a:gd name="T112" fmla="*/ 132 w 444"/>
                    <a:gd name="T113" fmla="*/ 213 h 345"/>
                    <a:gd name="T114" fmla="*/ 30 w 444"/>
                    <a:gd name="T115" fmla="*/ 190 h 345"/>
                    <a:gd name="T116" fmla="*/ 12 w 444"/>
                    <a:gd name="T117" fmla="*/ 177 h 345"/>
                    <a:gd name="T118" fmla="*/ 12 w 444"/>
                    <a:gd name="T119" fmla="*/ 177 h 34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44"/>
                    <a:gd name="T181" fmla="*/ 0 h 345"/>
                    <a:gd name="T182" fmla="*/ 444 w 444"/>
                    <a:gd name="T183" fmla="*/ 345 h 34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44" h="345">
                      <a:moveTo>
                        <a:pt x="12" y="177"/>
                      </a:moveTo>
                      <a:lnTo>
                        <a:pt x="14" y="129"/>
                      </a:lnTo>
                      <a:lnTo>
                        <a:pt x="0" y="91"/>
                      </a:lnTo>
                      <a:lnTo>
                        <a:pt x="0" y="61"/>
                      </a:lnTo>
                      <a:lnTo>
                        <a:pt x="33" y="46"/>
                      </a:lnTo>
                      <a:lnTo>
                        <a:pt x="26" y="58"/>
                      </a:lnTo>
                      <a:lnTo>
                        <a:pt x="42" y="58"/>
                      </a:lnTo>
                      <a:lnTo>
                        <a:pt x="90" y="21"/>
                      </a:lnTo>
                      <a:lnTo>
                        <a:pt x="126" y="20"/>
                      </a:lnTo>
                      <a:lnTo>
                        <a:pt x="167" y="10"/>
                      </a:lnTo>
                      <a:lnTo>
                        <a:pt x="212" y="6"/>
                      </a:lnTo>
                      <a:lnTo>
                        <a:pt x="204" y="12"/>
                      </a:lnTo>
                      <a:lnTo>
                        <a:pt x="253" y="0"/>
                      </a:lnTo>
                      <a:lnTo>
                        <a:pt x="275" y="10"/>
                      </a:lnTo>
                      <a:lnTo>
                        <a:pt x="242" y="21"/>
                      </a:lnTo>
                      <a:lnTo>
                        <a:pt x="281" y="25"/>
                      </a:lnTo>
                      <a:lnTo>
                        <a:pt x="257" y="38"/>
                      </a:lnTo>
                      <a:lnTo>
                        <a:pt x="290" y="45"/>
                      </a:lnTo>
                      <a:lnTo>
                        <a:pt x="298" y="74"/>
                      </a:lnTo>
                      <a:lnTo>
                        <a:pt x="267" y="58"/>
                      </a:lnTo>
                      <a:lnTo>
                        <a:pt x="281" y="76"/>
                      </a:lnTo>
                      <a:lnTo>
                        <a:pt x="313" y="91"/>
                      </a:lnTo>
                      <a:lnTo>
                        <a:pt x="295" y="91"/>
                      </a:lnTo>
                      <a:lnTo>
                        <a:pt x="328" y="101"/>
                      </a:lnTo>
                      <a:lnTo>
                        <a:pt x="310" y="109"/>
                      </a:lnTo>
                      <a:lnTo>
                        <a:pt x="347" y="119"/>
                      </a:lnTo>
                      <a:lnTo>
                        <a:pt x="360" y="128"/>
                      </a:lnTo>
                      <a:lnTo>
                        <a:pt x="378" y="116"/>
                      </a:lnTo>
                      <a:lnTo>
                        <a:pt x="372" y="129"/>
                      </a:lnTo>
                      <a:lnTo>
                        <a:pt x="416" y="123"/>
                      </a:lnTo>
                      <a:lnTo>
                        <a:pt x="390" y="139"/>
                      </a:lnTo>
                      <a:lnTo>
                        <a:pt x="421" y="139"/>
                      </a:lnTo>
                      <a:lnTo>
                        <a:pt x="387" y="157"/>
                      </a:lnTo>
                      <a:lnTo>
                        <a:pt x="421" y="155"/>
                      </a:lnTo>
                      <a:lnTo>
                        <a:pt x="394" y="175"/>
                      </a:lnTo>
                      <a:lnTo>
                        <a:pt x="428" y="178"/>
                      </a:lnTo>
                      <a:lnTo>
                        <a:pt x="410" y="196"/>
                      </a:lnTo>
                      <a:lnTo>
                        <a:pt x="444" y="196"/>
                      </a:lnTo>
                      <a:lnTo>
                        <a:pt x="418" y="217"/>
                      </a:lnTo>
                      <a:lnTo>
                        <a:pt x="387" y="229"/>
                      </a:lnTo>
                      <a:lnTo>
                        <a:pt x="362" y="240"/>
                      </a:lnTo>
                      <a:lnTo>
                        <a:pt x="389" y="242"/>
                      </a:lnTo>
                      <a:lnTo>
                        <a:pt x="362" y="251"/>
                      </a:lnTo>
                      <a:lnTo>
                        <a:pt x="389" y="263"/>
                      </a:lnTo>
                      <a:lnTo>
                        <a:pt x="370" y="270"/>
                      </a:lnTo>
                      <a:lnTo>
                        <a:pt x="395" y="282"/>
                      </a:lnTo>
                      <a:lnTo>
                        <a:pt x="429" y="274"/>
                      </a:lnTo>
                      <a:lnTo>
                        <a:pt x="391" y="293"/>
                      </a:lnTo>
                      <a:lnTo>
                        <a:pt x="421" y="286"/>
                      </a:lnTo>
                      <a:lnTo>
                        <a:pt x="398" y="307"/>
                      </a:lnTo>
                      <a:lnTo>
                        <a:pt x="363" y="336"/>
                      </a:lnTo>
                      <a:lnTo>
                        <a:pt x="324" y="345"/>
                      </a:lnTo>
                      <a:lnTo>
                        <a:pt x="281" y="304"/>
                      </a:lnTo>
                      <a:lnTo>
                        <a:pt x="281" y="244"/>
                      </a:lnTo>
                      <a:lnTo>
                        <a:pt x="263" y="223"/>
                      </a:lnTo>
                      <a:lnTo>
                        <a:pt x="174" y="210"/>
                      </a:lnTo>
                      <a:lnTo>
                        <a:pt x="132" y="213"/>
                      </a:lnTo>
                      <a:lnTo>
                        <a:pt x="30" y="190"/>
                      </a:lnTo>
                      <a:lnTo>
                        <a:pt x="12" y="177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516"/>
                <p:cNvSpPr>
                  <a:spLocks/>
                </p:cNvSpPr>
                <p:nvPr/>
              </p:nvSpPr>
              <p:spPr bwMode="auto">
                <a:xfrm>
                  <a:off x="2441" y="972"/>
                  <a:ext cx="269" cy="81"/>
                </a:xfrm>
                <a:custGeom>
                  <a:avLst/>
                  <a:gdLst>
                    <a:gd name="T0" fmla="*/ 3 w 269"/>
                    <a:gd name="T1" fmla="*/ 32 h 81"/>
                    <a:gd name="T2" fmla="*/ 63 w 269"/>
                    <a:gd name="T3" fmla="*/ 47 h 81"/>
                    <a:gd name="T4" fmla="*/ 219 w 269"/>
                    <a:gd name="T5" fmla="*/ 81 h 81"/>
                    <a:gd name="T6" fmla="*/ 241 w 269"/>
                    <a:gd name="T7" fmla="*/ 81 h 81"/>
                    <a:gd name="T8" fmla="*/ 268 w 269"/>
                    <a:gd name="T9" fmla="*/ 62 h 81"/>
                    <a:gd name="T10" fmla="*/ 269 w 269"/>
                    <a:gd name="T11" fmla="*/ 39 h 81"/>
                    <a:gd name="T12" fmla="*/ 123 w 269"/>
                    <a:gd name="T13" fmla="*/ 26 h 81"/>
                    <a:gd name="T14" fmla="*/ 70 w 269"/>
                    <a:gd name="T15" fmla="*/ 17 h 81"/>
                    <a:gd name="T16" fmla="*/ 23 w 269"/>
                    <a:gd name="T17" fmla="*/ 1 h 81"/>
                    <a:gd name="T18" fmla="*/ 0 w 269"/>
                    <a:gd name="T19" fmla="*/ 0 h 81"/>
                    <a:gd name="T20" fmla="*/ 3 w 269"/>
                    <a:gd name="T21" fmla="*/ 32 h 81"/>
                    <a:gd name="T22" fmla="*/ 3 w 269"/>
                    <a:gd name="T23" fmla="*/ 32 h 8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69"/>
                    <a:gd name="T37" fmla="*/ 0 h 81"/>
                    <a:gd name="T38" fmla="*/ 269 w 269"/>
                    <a:gd name="T39" fmla="*/ 81 h 8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69" h="81">
                      <a:moveTo>
                        <a:pt x="3" y="32"/>
                      </a:moveTo>
                      <a:lnTo>
                        <a:pt x="63" y="47"/>
                      </a:lnTo>
                      <a:lnTo>
                        <a:pt x="219" y="81"/>
                      </a:lnTo>
                      <a:lnTo>
                        <a:pt x="241" y="81"/>
                      </a:lnTo>
                      <a:lnTo>
                        <a:pt x="268" y="62"/>
                      </a:lnTo>
                      <a:lnTo>
                        <a:pt x="269" y="39"/>
                      </a:lnTo>
                      <a:lnTo>
                        <a:pt x="123" y="26"/>
                      </a:lnTo>
                      <a:lnTo>
                        <a:pt x="70" y="17"/>
                      </a:lnTo>
                      <a:lnTo>
                        <a:pt x="23" y="1"/>
                      </a:lnTo>
                      <a:lnTo>
                        <a:pt x="0" y="0"/>
                      </a:lnTo>
                      <a:lnTo>
                        <a:pt x="3" y="3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517"/>
                <p:cNvSpPr>
                  <a:spLocks/>
                </p:cNvSpPr>
                <p:nvPr/>
              </p:nvSpPr>
              <p:spPr bwMode="auto">
                <a:xfrm>
                  <a:off x="2434" y="960"/>
                  <a:ext cx="177" cy="80"/>
                </a:xfrm>
                <a:custGeom>
                  <a:avLst/>
                  <a:gdLst>
                    <a:gd name="T0" fmla="*/ 88 w 177"/>
                    <a:gd name="T1" fmla="*/ 52 h 80"/>
                    <a:gd name="T2" fmla="*/ 125 w 177"/>
                    <a:gd name="T3" fmla="*/ 65 h 80"/>
                    <a:gd name="T4" fmla="*/ 165 w 177"/>
                    <a:gd name="T5" fmla="*/ 80 h 80"/>
                    <a:gd name="T6" fmla="*/ 31 w 177"/>
                    <a:gd name="T7" fmla="*/ 49 h 80"/>
                    <a:gd name="T8" fmla="*/ 0 w 177"/>
                    <a:gd name="T9" fmla="*/ 38 h 80"/>
                    <a:gd name="T10" fmla="*/ 3 w 177"/>
                    <a:gd name="T11" fmla="*/ 0 h 80"/>
                    <a:gd name="T12" fmla="*/ 48 w 177"/>
                    <a:gd name="T13" fmla="*/ 20 h 80"/>
                    <a:gd name="T14" fmla="*/ 177 w 177"/>
                    <a:gd name="T15" fmla="*/ 48 h 80"/>
                    <a:gd name="T16" fmla="*/ 134 w 177"/>
                    <a:gd name="T17" fmla="*/ 50 h 80"/>
                    <a:gd name="T18" fmla="*/ 101 w 177"/>
                    <a:gd name="T19" fmla="*/ 46 h 80"/>
                    <a:gd name="T20" fmla="*/ 124 w 177"/>
                    <a:gd name="T21" fmla="*/ 58 h 80"/>
                    <a:gd name="T22" fmla="*/ 88 w 177"/>
                    <a:gd name="T23" fmla="*/ 52 h 80"/>
                    <a:gd name="T24" fmla="*/ 88 w 177"/>
                    <a:gd name="T25" fmla="*/ 52 h 8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7"/>
                    <a:gd name="T40" fmla="*/ 0 h 80"/>
                    <a:gd name="T41" fmla="*/ 177 w 177"/>
                    <a:gd name="T42" fmla="*/ 80 h 8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7" h="80">
                      <a:moveTo>
                        <a:pt x="88" y="52"/>
                      </a:moveTo>
                      <a:lnTo>
                        <a:pt x="125" y="65"/>
                      </a:lnTo>
                      <a:lnTo>
                        <a:pt x="165" y="80"/>
                      </a:lnTo>
                      <a:lnTo>
                        <a:pt x="31" y="49"/>
                      </a:lnTo>
                      <a:lnTo>
                        <a:pt x="0" y="38"/>
                      </a:lnTo>
                      <a:lnTo>
                        <a:pt x="3" y="0"/>
                      </a:lnTo>
                      <a:lnTo>
                        <a:pt x="48" y="20"/>
                      </a:lnTo>
                      <a:lnTo>
                        <a:pt x="177" y="48"/>
                      </a:lnTo>
                      <a:lnTo>
                        <a:pt x="134" y="50"/>
                      </a:lnTo>
                      <a:lnTo>
                        <a:pt x="101" y="46"/>
                      </a:lnTo>
                      <a:lnTo>
                        <a:pt x="124" y="58"/>
                      </a:lnTo>
                      <a:lnTo>
                        <a:pt x="88" y="52"/>
                      </a:lnTo>
                      <a:close/>
                    </a:path>
                  </a:pathLst>
                </a:custGeom>
                <a:solidFill>
                  <a:srgbClr val="B2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518"/>
                <p:cNvSpPr>
                  <a:spLocks/>
                </p:cNvSpPr>
                <p:nvPr/>
              </p:nvSpPr>
              <p:spPr bwMode="auto">
                <a:xfrm>
                  <a:off x="2564" y="1012"/>
                  <a:ext cx="128" cy="37"/>
                </a:xfrm>
                <a:custGeom>
                  <a:avLst/>
                  <a:gdLst>
                    <a:gd name="T0" fmla="*/ 0 w 128"/>
                    <a:gd name="T1" fmla="*/ 6 h 37"/>
                    <a:gd name="T2" fmla="*/ 29 w 128"/>
                    <a:gd name="T3" fmla="*/ 20 h 37"/>
                    <a:gd name="T4" fmla="*/ 0 w 128"/>
                    <a:gd name="T5" fmla="*/ 12 h 37"/>
                    <a:gd name="T6" fmla="*/ 27 w 128"/>
                    <a:gd name="T7" fmla="*/ 25 h 37"/>
                    <a:gd name="T8" fmla="*/ 85 w 128"/>
                    <a:gd name="T9" fmla="*/ 37 h 37"/>
                    <a:gd name="T10" fmla="*/ 109 w 128"/>
                    <a:gd name="T11" fmla="*/ 37 h 37"/>
                    <a:gd name="T12" fmla="*/ 121 w 128"/>
                    <a:gd name="T13" fmla="*/ 28 h 37"/>
                    <a:gd name="T14" fmla="*/ 102 w 128"/>
                    <a:gd name="T15" fmla="*/ 29 h 37"/>
                    <a:gd name="T16" fmla="*/ 128 w 128"/>
                    <a:gd name="T17" fmla="*/ 15 h 37"/>
                    <a:gd name="T18" fmla="*/ 111 w 128"/>
                    <a:gd name="T19" fmla="*/ 15 h 37"/>
                    <a:gd name="T20" fmla="*/ 123 w 128"/>
                    <a:gd name="T21" fmla="*/ 9 h 37"/>
                    <a:gd name="T22" fmla="*/ 99 w 128"/>
                    <a:gd name="T23" fmla="*/ 11 h 37"/>
                    <a:gd name="T24" fmla="*/ 47 w 128"/>
                    <a:gd name="T25" fmla="*/ 1 h 37"/>
                    <a:gd name="T26" fmla="*/ 9 w 128"/>
                    <a:gd name="T27" fmla="*/ 0 h 37"/>
                    <a:gd name="T28" fmla="*/ 43 w 128"/>
                    <a:gd name="T29" fmla="*/ 13 h 37"/>
                    <a:gd name="T30" fmla="*/ 0 w 128"/>
                    <a:gd name="T31" fmla="*/ 6 h 37"/>
                    <a:gd name="T32" fmla="*/ 0 w 128"/>
                    <a:gd name="T33" fmla="*/ 6 h 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8"/>
                    <a:gd name="T52" fmla="*/ 0 h 37"/>
                    <a:gd name="T53" fmla="*/ 128 w 128"/>
                    <a:gd name="T54" fmla="*/ 37 h 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8" h="37">
                      <a:moveTo>
                        <a:pt x="0" y="6"/>
                      </a:moveTo>
                      <a:lnTo>
                        <a:pt x="29" y="20"/>
                      </a:lnTo>
                      <a:lnTo>
                        <a:pt x="0" y="12"/>
                      </a:lnTo>
                      <a:lnTo>
                        <a:pt x="27" y="25"/>
                      </a:lnTo>
                      <a:lnTo>
                        <a:pt x="85" y="37"/>
                      </a:lnTo>
                      <a:lnTo>
                        <a:pt x="109" y="37"/>
                      </a:lnTo>
                      <a:lnTo>
                        <a:pt x="121" y="28"/>
                      </a:lnTo>
                      <a:lnTo>
                        <a:pt x="102" y="29"/>
                      </a:lnTo>
                      <a:lnTo>
                        <a:pt x="128" y="15"/>
                      </a:lnTo>
                      <a:lnTo>
                        <a:pt x="111" y="15"/>
                      </a:lnTo>
                      <a:lnTo>
                        <a:pt x="123" y="9"/>
                      </a:lnTo>
                      <a:lnTo>
                        <a:pt x="99" y="11"/>
                      </a:lnTo>
                      <a:lnTo>
                        <a:pt x="47" y="1"/>
                      </a:lnTo>
                      <a:lnTo>
                        <a:pt x="9" y="0"/>
                      </a:lnTo>
                      <a:lnTo>
                        <a:pt x="43" y="1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7A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519"/>
                <p:cNvSpPr>
                  <a:spLocks/>
                </p:cNvSpPr>
                <p:nvPr/>
              </p:nvSpPr>
              <p:spPr bwMode="auto">
                <a:xfrm>
                  <a:off x="2433" y="1055"/>
                  <a:ext cx="34" cy="20"/>
                </a:xfrm>
                <a:custGeom>
                  <a:avLst/>
                  <a:gdLst>
                    <a:gd name="T0" fmla="*/ 0 w 34"/>
                    <a:gd name="T1" fmla="*/ 5 h 20"/>
                    <a:gd name="T2" fmla="*/ 12 w 34"/>
                    <a:gd name="T3" fmla="*/ 13 h 20"/>
                    <a:gd name="T4" fmla="*/ 34 w 34"/>
                    <a:gd name="T5" fmla="*/ 20 h 20"/>
                    <a:gd name="T6" fmla="*/ 31 w 34"/>
                    <a:gd name="T7" fmla="*/ 10 h 20"/>
                    <a:gd name="T8" fmla="*/ 8 w 34"/>
                    <a:gd name="T9" fmla="*/ 0 h 20"/>
                    <a:gd name="T10" fmla="*/ 0 w 34"/>
                    <a:gd name="T11" fmla="*/ 5 h 20"/>
                    <a:gd name="T12" fmla="*/ 0 w 34"/>
                    <a:gd name="T13" fmla="*/ 5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"/>
                    <a:gd name="T22" fmla="*/ 0 h 20"/>
                    <a:gd name="T23" fmla="*/ 34 w 34"/>
                    <a:gd name="T24" fmla="*/ 20 h 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" h="20">
                      <a:moveTo>
                        <a:pt x="0" y="5"/>
                      </a:moveTo>
                      <a:lnTo>
                        <a:pt x="12" y="13"/>
                      </a:lnTo>
                      <a:lnTo>
                        <a:pt x="34" y="20"/>
                      </a:lnTo>
                      <a:lnTo>
                        <a:pt x="31" y="10"/>
                      </a:lnTo>
                      <a:lnTo>
                        <a:pt x="8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520"/>
                <p:cNvSpPr>
                  <a:spLocks/>
                </p:cNvSpPr>
                <p:nvPr/>
              </p:nvSpPr>
              <p:spPr bwMode="auto">
                <a:xfrm>
                  <a:off x="2525" y="1077"/>
                  <a:ext cx="39" cy="18"/>
                </a:xfrm>
                <a:custGeom>
                  <a:avLst/>
                  <a:gdLst>
                    <a:gd name="T0" fmla="*/ 3 w 39"/>
                    <a:gd name="T1" fmla="*/ 0 h 18"/>
                    <a:gd name="T2" fmla="*/ 0 w 39"/>
                    <a:gd name="T3" fmla="*/ 9 h 18"/>
                    <a:gd name="T4" fmla="*/ 16 w 39"/>
                    <a:gd name="T5" fmla="*/ 15 h 18"/>
                    <a:gd name="T6" fmla="*/ 26 w 39"/>
                    <a:gd name="T7" fmla="*/ 18 h 18"/>
                    <a:gd name="T8" fmla="*/ 35 w 39"/>
                    <a:gd name="T9" fmla="*/ 13 h 18"/>
                    <a:gd name="T10" fmla="*/ 39 w 39"/>
                    <a:gd name="T11" fmla="*/ 9 h 18"/>
                    <a:gd name="T12" fmla="*/ 25 w 39"/>
                    <a:gd name="T13" fmla="*/ 2 h 18"/>
                    <a:gd name="T14" fmla="*/ 9 w 39"/>
                    <a:gd name="T15" fmla="*/ 0 h 18"/>
                    <a:gd name="T16" fmla="*/ 3 w 39"/>
                    <a:gd name="T17" fmla="*/ 0 h 18"/>
                    <a:gd name="T18" fmla="*/ 3 w 39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18"/>
                    <a:gd name="T32" fmla="*/ 39 w 39"/>
                    <a:gd name="T33" fmla="*/ 18 h 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18">
                      <a:moveTo>
                        <a:pt x="3" y="0"/>
                      </a:moveTo>
                      <a:lnTo>
                        <a:pt x="0" y="9"/>
                      </a:lnTo>
                      <a:lnTo>
                        <a:pt x="16" y="15"/>
                      </a:lnTo>
                      <a:lnTo>
                        <a:pt x="26" y="18"/>
                      </a:lnTo>
                      <a:lnTo>
                        <a:pt x="35" y="13"/>
                      </a:lnTo>
                      <a:lnTo>
                        <a:pt x="39" y="9"/>
                      </a:lnTo>
                      <a:lnTo>
                        <a:pt x="25" y="2"/>
                      </a:lnTo>
                      <a:lnTo>
                        <a:pt x="9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521"/>
                <p:cNvSpPr>
                  <a:spLocks/>
                </p:cNvSpPr>
                <p:nvPr/>
              </p:nvSpPr>
              <p:spPr bwMode="auto">
                <a:xfrm>
                  <a:off x="2432" y="1055"/>
                  <a:ext cx="21" cy="9"/>
                </a:xfrm>
                <a:custGeom>
                  <a:avLst/>
                  <a:gdLst>
                    <a:gd name="T0" fmla="*/ 14 w 21"/>
                    <a:gd name="T1" fmla="*/ 3 h 9"/>
                    <a:gd name="T2" fmla="*/ 21 w 21"/>
                    <a:gd name="T3" fmla="*/ 4 h 9"/>
                    <a:gd name="T4" fmla="*/ 7 w 21"/>
                    <a:gd name="T5" fmla="*/ 9 h 9"/>
                    <a:gd name="T6" fmla="*/ 0 w 21"/>
                    <a:gd name="T7" fmla="*/ 7 h 9"/>
                    <a:gd name="T8" fmla="*/ 2 w 21"/>
                    <a:gd name="T9" fmla="*/ 0 h 9"/>
                    <a:gd name="T10" fmla="*/ 9 w 21"/>
                    <a:gd name="T11" fmla="*/ 0 h 9"/>
                    <a:gd name="T12" fmla="*/ 14 w 21"/>
                    <a:gd name="T13" fmla="*/ 3 h 9"/>
                    <a:gd name="T14" fmla="*/ 14 w 21"/>
                    <a:gd name="T15" fmla="*/ 3 h 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"/>
                    <a:gd name="T25" fmla="*/ 0 h 9"/>
                    <a:gd name="T26" fmla="*/ 21 w 21"/>
                    <a:gd name="T27" fmla="*/ 9 h 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" h="9">
                      <a:moveTo>
                        <a:pt x="14" y="3"/>
                      </a:moveTo>
                      <a:lnTo>
                        <a:pt x="21" y="4"/>
                      </a:lnTo>
                      <a:lnTo>
                        <a:pt x="7" y="9"/>
                      </a:lnTo>
                      <a:lnTo>
                        <a:pt x="0" y="7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00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522"/>
                <p:cNvSpPr>
                  <a:spLocks/>
                </p:cNvSpPr>
                <p:nvPr/>
              </p:nvSpPr>
              <p:spPr bwMode="auto">
                <a:xfrm>
                  <a:off x="2534" y="1078"/>
                  <a:ext cx="7" cy="11"/>
                </a:xfrm>
                <a:custGeom>
                  <a:avLst/>
                  <a:gdLst>
                    <a:gd name="T0" fmla="*/ 7 w 7"/>
                    <a:gd name="T1" fmla="*/ 2 h 11"/>
                    <a:gd name="T2" fmla="*/ 5 w 7"/>
                    <a:gd name="T3" fmla="*/ 11 h 11"/>
                    <a:gd name="T4" fmla="*/ 0 w 7"/>
                    <a:gd name="T5" fmla="*/ 10 h 11"/>
                    <a:gd name="T6" fmla="*/ 0 w 7"/>
                    <a:gd name="T7" fmla="*/ 0 h 11"/>
                    <a:gd name="T8" fmla="*/ 7 w 7"/>
                    <a:gd name="T9" fmla="*/ 2 h 11"/>
                    <a:gd name="T10" fmla="*/ 7 w 7"/>
                    <a:gd name="T11" fmla="*/ 2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11"/>
                    <a:gd name="T20" fmla="*/ 7 w 7"/>
                    <a:gd name="T21" fmla="*/ 11 h 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11">
                      <a:moveTo>
                        <a:pt x="7" y="2"/>
                      </a:moveTo>
                      <a:lnTo>
                        <a:pt x="5" y="11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00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523"/>
                <p:cNvSpPr>
                  <a:spLocks/>
                </p:cNvSpPr>
                <p:nvPr/>
              </p:nvSpPr>
              <p:spPr bwMode="auto">
                <a:xfrm>
                  <a:off x="2486" y="1038"/>
                  <a:ext cx="176" cy="223"/>
                </a:xfrm>
                <a:custGeom>
                  <a:avLst/>
                  <a:gdLst>
                    <a:gd name="T0" fmla="*/ 101 w 176"/>
                    <a:gd name="T1" fmla="*/ 26 h 223"/>
                    <a:gd name="T2" fmla="*/ 64 w 176"/>
                    <a:gd name="T3" fmla="*/ 21 h 223"/>
                    <a:gd name="T4" fmla="*/ 86 w 176"/>
                    <a:gd name="T5" fmla="*/ 41 h 223"/>
                    <a:gd name="T6" fmla="*/ 98 w 176"/>
                    <a:gd name="T7" fmla="*/ 48 h 223"/>
                    <a:gd name="T8" fmla="*/ 101 w 176"/>
                    <a:gd name="T9" fmla="*/ 55 h 223"/>
                    <a:gd name="T10" fmla="*/ 86 w 176"/>
                    <a:gd name="T11" fmla="*/ 54 h 223"/>
                    <a:gd name="T12" fmla="*/ 103 w 176"/>
                    <a:gd name="T13" fmla="*/ 66 h 223"/>
                    <a:gd name="T14" fmla="*/ 104 w 176"/>
                    <a:gd name="T15" fmla="*/ 83 h 223"/>
                    <a:gd name="T16" fmla="*/ 79 w 176"/>
                    <a:gd name="T17" fmla="*/ 119 h 223"/>
                    <a:gd name="T18" fmla="*/ 73 w 176"/>
                    <a:gd name="T19" fmla="*/ 148 h 223"/>
                    <a:gd name="T20" fmla="*/ 65 w 176"/>
                    <a:gd name="T21" fmla="*/ 172 h 223"/>
                    <a:gd name="T22" fmla="*/ 61 w 176"/>
                    <a:gd name="T23" fmla="*/ 185 h 223"/>
                    <a:gd name="T24" fmla="*/ 55 w 176"/>
                    <a:gd name="T25" fmla="*/ 198 h 223"/>
                    <a:gd name="T26" fmla="*/ 40 w 176"/>
                    <a:gd name="T27" fmla="*/ 206 h 223"/>
                    <a:gd name="T28" fmla="*/ 16 w 176"/>
                    <a:gd name="T29" fmla="*/ 201 h 223"/>
                    <a:gd name="T30" fmla="*/ 6 w 176"/>
                    <a:gd name="T31" fmla="*/ 204 h 223"/>
                    <a:gd name="T32" fmla="*/ 0 w 176"/>
                    <a:gd name="T33" fmla="*/ 212 h 223"/>
                    <a:gd name="T34" fmla="*/ 7 w 176"/>
                    <a:gd name="T35" fmla="*/ 219 h 223"/>
                    <a:gd name="T36" fmla="*/ 23 w 176"/>
                    <a:gd name="T37" fmla="*/ 223 h 223"/>
                    <a:gd name="T38" fmla="*/ 51 w 176"/>
                    <a:gd name="T39" fmla="*/ 218 h 223"/>
                    <a:gd name="T40" fmla="*/ 78 w 176"/>
                    <a:gd name="T41" fmla="*/ 205 h 223"/>
                    <a:gd name="T42" fmla="*/ 109 w 176"/>
                    <a:gd name="T43" fmla="*/ 182 h 223"/>
                    <a:gd name="T44" fmla="*/ 134 w 176"/>
                    <a:gd name="T45" fmla="*/ 151 h 223"/>
                    <a:gd name="T46" fmla="*/ 148 w 176"/>
                    <a:gd name="T47" fmla="*/ 119 h 223"/>
                    <a:gd name="T48" fmla="*/ 120 w 176"/>
                    <a:gd name="T49" fmla="*/ 143 h 223"/>
                    <a:gd name="T50" fmla="*/ 152 w 176"/>
                    <a:gd name="T51" fmla="*/ 89 h 223"/>
                    <a:gd name="T52" fmla="*/ 162 w 176"/>
                    <a:gd name="T53" fmla="*/ 69 h 223"/>
                    <a:gd name="T54" fmla="*/ 176 w 176"/>
                    <a:gd name="T55" fmla="*/ 42 h 223"/>
                    <a:gd name="T56" fmla="*/ 158 w 176"/>
                    <a:gd name="T57" fmla="*/ 41 h 223"/>
                    <a:gd name="T58" fmla="*/ 143 w 176"/>
                    <a:gd name="T59" fmla="*/ 29 h 223"/>
                    <a:gd name="T60" fmla="*/ 139 w 176"/>
                    <a:gd name="T61" fmla="*/ 17 h 223"/>
                    <a:gd name="T62" fmla="*/ 121 w 176"/>
                    <a:gd name="T63" fmla="*/ 12 h 223"/>
                    <a:gd name="T64" fmla="*/ 91 w 176"/>
                    <a:gd name="T65" fmla="*/ 3 h 223"/>
                    <a:gd name="T66" fmla="*/ 63 w 176"/>
                    <a:gd name="T67" fmla="*/ 0 h 223"/>
                    <a:gd name="T68" fmla="*/ 85 w 176"/>
                    <a:gd name="T69" fmla="*/ 10 h 223"/>
                    <a:gd name="T70" fmla="*/ 101 w 176"/>
                    <a:gd name="T71" fmla="*/ 26 h 223"/>
                    <a:gd name="T72" fmla="*/ 101 w 176"/>
                    <a:gd name="T73" fmla="*/ 26 h 22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6"/>
                    <a:gd name="T112" fmla="*/ 0 h 223"/>
                    <a:gd name="T113" fmla="*/ 176 w 176"/>
                    <a:gd name="T114" fmla="*/ 223 h 22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6" h="223">
                      <a:moveTo>
                        <a:pt x="101" y="26"/>
                      </a:moveTo>
                      <a:lnTo>
                        <a:pt x="64" y="21"/>
                      </a:lnTo>
                      <a:lnTo>
                        <a:pt x="86" y="41"/>
                      </a:lnTo>
                      <a:lnTo>
                        <a:pt x="98" y="48"/>
                      </a:lnTo>
                      <a:lnTo>
                        <a:pt x="101" y="55"/>
                      </a:lnTo>
                      <a:lnTo>
                        <a:pt x="86" y="54"/>
                      </a:lnTo>
                      <a:lnTo>
                        <a:pt x="103" y="66"/>
                      </a:lnTo>
                      <a:lnTo>
                        <a:pt x="104" y="83"/>
                      </a:lnTo>
                      <a:lnTo>
                        <a:pt x="79" y="119"/>
                      </a:lnTo>
                      <a:lnTo>
                        <a:pt x="73" y="148"/>
                      </a:lnTo>
                      <a:lnTo>
                        <a:pt x="65" y="172"/>
                      </a:lnTo>
                      <a:lnTo>
                        <a:pt x="61" y="185"/>
                      </a:lnTo>
                      <a:lnTo>
                        <a:pt x="55" y="198"/>
                      </a:lnTo>
                      <a:lnTo>
                        <a:pt x="40" y="206"/>
                      </a:lnTo>
                      <a:lnTo>
                        <a:pt x="16" y="201"/>
                      </a:lnTo>
                      <a:lnTo>
                        <a:pt x="6" y="204"/>
                      </a:lnTo>
                      <a:lnTo>
                        <a:pt x="0" y="212"/>
                      </a:lnTo>
                      <a:lnTo>
                        <a:pt x="7" y="219"/>
                      </a:lnTo>
                      <a:lnTo>
                        <a:pt x="23" y="223"/>
                      </a:lnTo>
                      <a:lnTo>
                        <a:pt x="51" y="218"/>
                      </a:lnTo>
                      <a:lnTo>
                        <a:pt x="78" y="205"/>
                      </a:lnTo>
                      <a:lnTo>
                        <a:pt x="109" y="182"/>
                      </a:lnTo>
                      <a:lnTo>
                        <a:pt x="134" y="151"/>
                      </a:lnTo>
                      <a:lnTo>
                        <a:pt x="148" y="119"/>
                      </a:lnTo>
                      <a:lnTo>
                        <a:pt x="120" y="143"/>
                      </a:lnTo>
                      <a:lnTo>
                        <a:pt x="152" y="89"/>
                      </a:lnTo>
                      <a:lnTo>
                        <a:pt x="162" y="69"/>
                      </a:lnTo>
                      <a:lnTo>
                        <a:pt x="176" y="42"/>
                      </a:lnTo>
                      <a:lnTo>
                        <a:pt x="158" y="41"/>
                      </a:lnTo>
                      <a:lnTo>
                        <a:pt x="143" y="29"/>
                      </a:lnTo>
                      <a:lnTo>
                        <a:pt x="139" y="17"/>
                      </a:lnTo>
                      <a:lnTo>
                        <a:pt x="121" y="12"/>
                      </a:lnTo>
                      <a:lnTo>
                        <a:pt x="91" y="3"/>
                      </a:lnTo>
                      <a:lnTo>
                        <a:pt x="63" y="0"/>
                      </a:lnTo>
                      <a:lnTo>
                        <a:pt x="85" y="10"/>
                      </a:lnTo>
                      <a:lnTo>
                        <a:pt x="101" y="26"/>
                      </a:lnTo>
                      <a:close/>
                    </a:path>
                  </a:pathLst>
                </a:custGeom>
                <a:solidFill>
                  <a:srgbClr val="FF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524"/>
                <p:cNvSpPr>
                  <a:spLocks/>
                </p:cNvSpPr>
                <p:nvPr/>
              </p:nvSpPr>
              <p:spPr bwMode="auto">
                <a:xfrm>
                  <a:off x="2474" y="1067"/>
                  <a:ext cx="36" cy="83"/>
                </a:xfrm>
                <a:custGeom>
                  <a:avLst/>
                  <a:gdLst>
                    <a:gd name="T0" fmla="*/ 20 w 36"/>
                    <a:gd name="T1" fmla="*/ 10 h 83"/>
                    <a:gd name="T2" fmla="*/ 13 w 36"/>
                    <a:gd name="T3" fmla="*/ 19 h 83"/>
                    <a:gd name="T4" fmla="*/ 12 w 36"/>
                    <a:gd name="T5" fmla="*/ 35 h 83"/>
                    <a:gd name="T6" fmla="*/ 4 w 36"/>
                    <a:gd name="T7" fmla="*/ 62 h 83"/>
                    <a:gd name="T8" fmla="*/ 0 w 36"/>
                    <a:gd name="T9" fmla="*/ 79 h 83"/>
                    <a:gd name="T10" fmla="*/ 5 w 36"/>
                    <a:gd name="T11" fmla="*/ 83 h 83"/>
                    <a:gd name="T12" fmla="*/ 14 w 36"/>
                    <a:gd name="T13" fmla="*/ 71 h 83"/>
                    <a:gd name="T14" fmla="*/ 27 w 36"/>
                    <a:gd name="T15" fmla="*/ 73 h 83"/>
                    <a:gd name="T16" fmla="*/ 36 w 36"/>
                    <a:gd name="T17" fmla="*/ 82 h 83"/>
                    <a:gd name="T18" fmla="*/ 36 w 36"/>
                    <a:gd name="T19" fmla="*/ 74 h 83"/>
                    <a:gd name="T20" fmla="*/ 27 w 36"/>
                    <a:gd name="T21" fmla="*/ 63 h 83"/>
                    <a:gd name="T22" fmla="*/ 28 w 36"/>
                    <a:gd name="T23" fmla="*/ 46 h 83"/>
                    <a:gd name="T24" fmla="*/ 26 w 36"/>
                    <a:gd name="T25" fmla="*/ 33 h 83"/>
                    <a:gd name="T26" fmla="*/ 26 w 36"/>
                    <a:gd name="T27" fmla="*/ 18 h 83"/>
                    <a:gd name="T28" fmla="*/ 33 w 36"/>
                    <a:gd name="T29" fmla="*/ 0 h 83"/>
                    <a:gd name="T30" fmla="*/ 20 w 36"/>
                    <a:gd name="T31" fmla="*/ 10 h 83"/>
                    <a:gd name="T32" fmla="*/ 20 w 36"/>
                    <a:gd name="T33" fmla="*/ 10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6"/>
                    <a:gd name="T52" fmla="*/ 0 h 83"/>
                    <a:gd name="T53" fmla="*/ 36 w 36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6" h="83">
                      <a:moveTo>
                        <a:pt x="20" y="10"/>
                      </a:moveTo>
                      <a:lnTo>
                        <a:pt x="13" y="19"/>
                      </a:lnTo>
                      <a:lnTo>
                        <a:pt x="12" y="35"/>
                      </a:lnTo>
                      <a:lnTo>
                        <a:pt x="4" y="62"/>
                      </a:lnTo>
                      <a:lnTo>
                        <a:pt x="0" y="79"/>
                      </a:lnTo>
                      <a:lnTo>
                        <a:pt x="5" y="83"/>
                      </a:lnTo>
                      <a:lnTo>
                        <a:pt x="14" y="71"/>
                      </a:lnTo>
                      <a:lnTo>
                        <a:pt x="27" y="73"/>
                      </a:lnTo>
                      <a:lnTo>
                        <a:pt x="36" y="82"/>
                      </a:lnTo>
                      <a:lnTo>
                        <a:pt x="36" y="74"/>
                      </a:lnTo>
                      <a:lnTo>
                        <a:pt x="27" y="63"/>
                      </a:lnTo>
                      <a:lnTo>
                        <a:pt x="28" y="46"/>
                      </a:lnTo>
                      <a:lnTo>
                        <a:pt x="26" y="33"/>
                      </a:lnTo>
                      <a:lnTo>
                        <a:pt x="26" y="18"/>
                      </a:lnTo>
                      <a:lnTo>
                        <a:pt x="33" y="0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F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525"/>
                <p:cNvSpPr>
                  <a:spLocks/>
                </p:cNvSpPr>
                <p:nvPr/>
              </p:nvSpPr>
              <p:spPr bwMode="auto">
                <a:xfrm>
                  <a:off x="2621" y="1127"/>
                  <a:ext cx="36" cy="146"/>
                </a:xfrm>
                <a:custGeom>
                  <a:avLst/>
                  <a:gdLst>
                    <a:gd name="T0" fmla="*/ 36 w 36"/>
                    <a:gd name="T1" fmla="*/ 0 h 146"/>
                    <a:gd name="T2" fmla="*/ 28 w 36"/>
                    <a:gd name="T3" fmla="*/ 57 h 146"/>
                    <a:gd name="T4" fmla="*/ 28 w 36"/>
                    <a:gd name="T5" fmla="*/ 98 h 146"/>
                    <a:gd name="T6" fmla="*/ 14 w 36"/>
                    <a:gd name="T7" fmla="*/ 130 h 146"/>
                    <a:gd name="T8" fmla="*/ 0 w 36"/>
                    <a:gd name="T9" fmla="*/ 146 h 146"/>
                    <a:gd name="T10" fmla="*/ 10 w 36"/>
                    <a:gd name="T11" fmla="*/ 95 h 146"/>
                    <a:gd name="T12" fmla="*/ 20 w 36"/>
                    <a:gd name="T13" fmla="*/ 53 h 146"/>
                    <a:gd name="T14" fmla="*/ 36 w 36"/>
                    <a:gd name="T15" fmla="*/ 0 h 146"/>
                    <a:gd name="T16" fmla="*/ 36 w 36"/>
                    <a:gd name="T17" fmla="*/ 0 h 1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"/>
                    <a:gd name="T28" fmla="*/ 0 h 146"/>
                    <a:gd name="T29" fmla="*/ 36 w 36"/>
                    <a:gd name="T30" fmla="*/ 146 h 14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" h="146">
                      <a:moveTo>
                        <a:pt x="36" y="0"/>
                      </a:moveTo>
                      <a:lnTo>
                        <a:pt x="28" y="57"/>
                      </a:lnTo>
                      <a:lnTo>
                        <a:pt x="28" y="98"/>
                      </a:lnTo>
                      <a:lnTo>
                        <a:pt x="14" y="130"/>
                      </a:lnTo>
                      <a:lnTo>
                        <a:pt x="0" y="146"/>
                      </a:lnTo>
                      <a:lnTo>
                        <a:pt x="10" y="95"/>
                      </a:lnTo>
                      <a:lnTo>
                        <a:pt x="20" y="53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F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526"/>
                <p:cNvSpPr>
                  <a:spLocks/>
                </p:cNvSpPr>
                <p:nvPr/>
              </p:nvSpPr>
              <p:spPr bwMode="auto">
                <a:xfrm>
                  <a:off x="2504" y="818"/>
                  <a:ext cx="109" cy="43"/>
                </a:xfrm>
                <a:custGeom>
                  <a:avLst/>
                  <a:gdLst>
                    <a:gd name="T0" fmla="*/ 70 w 109"/>
                    <a:gd name="T1" fmla="*/ 3 h 43"/>
                    <a:gd name="T2" fmla="*/ 22 w 109"/>
                    <a:gd name="T3" fmla="*/ 0 h 43"/>
                    <a:gd name="T4" fmla="*/ 0 w 109"/>
                    <a:gd name="T5" fmla="*/ 17 h 43"/>
                    <a:gd name="T6" fmla="*/ 29 w 109"/>
                    <a:gd name="T7" fmla="*/ 8 h 43"/>
                    <a:gd name="T8" fmla="*/ 7 w 109"/>
                    <a:gd name="T9" fmla="*/ 27 h 43"/>
                    <a:gd name="T10" fmla="*/ 33 w 109"/>
                    <a:gd name="T11" fmla="*/ 19 h 43"/>
                    <a:gd name="T12" fmla="*/ 50 w 109"/>
                    <a:gd name="T13" fmla="*/ 18 h 43"/>
                    <a:gd name="T14" fmla="*/ 33 w 109"/>
                    <a:gd name="T15" fmla="*/ 43 h 43"/>
                    <a:gd name="T16" fmla="*/ 56 w 109"/>
                    <a:gd name="T17" fmla="*/ 33 h 43"/>
                    <a:gd name="T18" fmla="*/ 99 w 109"/>
                    <a:gd name="T19" fmla="*/ 34 h 43"/>
                    <a:gd name="T20" fmla="*/ 68 w 109"/>
                    <a:gd name="T21" fmla="*/ 19 h 43"/>
                    <a:gd name="T22" fmla="*/ 109 w 109"/>
                    <a:gd name="T23" fmla="*/ 21 h 43"/>
                    <a:gd name="T24" fmla="*/ 80 w 109"/>
                    <a:gd name="T25" fmla="*/ 7 h 43"/>
                    <a:gd name="T26" fmla="*/ 70 w 109"/>
                    <a:gd name="T27" fmla="*/ 3 h 43"/>
                    <a:gd name="T28" fmla="*/ 70 w 109"/>
                    <a:gd name="T29" fmla="*/ 3 h 4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09"/>
                    <a:gd name="T46" fmla="*/ 0 h 43"/>
                    <a:gd name="T47" fmla="*/ 109 w 109"/>
                    <a:gd name="T48" fmla="*/ 43 h 4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09" h="43">
                      <a:moveTo>
                        <a:pt x="70" y="3"/>
                      </a:moveTo>
                      <a:lnTo>
                        <a:pt x="22" y="0"/>
                      </a:lnTo>
                      <a:lnTo>
                        <a:pt x="0" y="17"/>
                      </a:lnTo>
                      <a:lnTo>
                        <a:pt x="29" y="8"/>
                      </a:lnTo>
                      <a:lnTo>
                        <a:pt x="7" y="27"/>
                      </a:lnTo>
                      <a:lnTo>
                        <a:pt x="33" y="19"/>
                      </a:lnTo>
                      <a:lnTo>
                        <a:pt x="50" y="18"/>
                      </a:lnTo>
                      <a:lnTo>
                        <a:pt x="33" y="43"/>
                      </a:lnTo>
                      <a:lnTo>
                        <a:pt x="56" y="33"/>
                      </a:lnTo>
                      <a:lnTo>
                        <a:pt x="99" y="34"/>
                      </a:lnTo>
                      <a:lnTo>
                        <a:pt x="68" y="19"/>
                      </a:lnTo>
                      <a:lnTo>
                        <a:pt x="109" y="21"/>
                      </a:lnTo>
                      <a:lnTo>
                        <a:pt x="80" y="7"/>
                      </a:lnTo>
                      <a:lnTo>
                        <a:pt x="70" y="3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527"/>
                <p:cNvSpPr>
                  <a:spLocks/>
                </p:cNvSpPr>
                <p:nvPr/>
              </p:nvSpPr>
              <p:spPr bwMode="auto">
                <a:xfrm>
                  <a:off x="2596" y="813"/>
                  <a:ext cx="87" cy="34"/>
                </a:xfrm>
                <a:custGeom>
                  <a:avLst/>
                  <a:gdLst>
                    <a:gd name="T0" fmla="*/ 0 w 87"/>
                    <a:gd name="T1" fmla="*/ 0 h 34"/>
                    <a:gd name="T2" fmla="*/ 36 w 87"/>
                    <a:gd name="T3" fmla="*/ 22 h 34"/>
                    <a:gd name="T4" fmla="*/ 87 w 87"/>
                    <a:gd name="T5" fmla="*/ 34 h 34"/>
                    <a:gd name="T6" fmla="*/ 46 w 87"/>
                    <a:gd name="T7" fmla="*/ 13 h 34"/>
                    <a:gd name="T8" fmla="*/ 67 w 87"/>
                    <a:gd name="T9" fmla="*/ 10 h 34"/>
                    <a:gd name="T10" fmla="*/ 31 w 87"/>
                    <a:gd name="T11" fmla="*/ 7 h 34"/>
                    <a:gd name="T12" fmla="*/ 0 w 87"/>
                    <a:gd name="T13" fmla="*/ 0 h 34"/>
                    <a:gd name="T14" fmla="*/ 0 w 87"/>
                    <a:gd name="T15" fmla="*/ 0 h 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7"/>
                    <a:gd name="T25" fmla="*/ 0 h 34"/>
                    <a:gd name="T26" fmla="*/ 87 w 87"/>
                    <a:gd name="T27" fmla="*/ 34 h 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7" h="34">
                      <a:moveTo>
                        <a:pt x="0" y="0"/>
                      </a:moveTo>
                      <a:lnTo>
                        <a:pt x="36" y="22"/>
                      </a:lnTo>
                      <a:lnTo>
                        <a:pt x="87" y="34"/>
                      </a:lnTo>
                      <a:lnTo>
                        <a:pt x="46" y="13"/>
                      </a:lnTo>
                      <a:lnTo>
                        <a:pt x="67" y="10"/>
                      </a:lnTo>
                      <a:lnTo>
                        <a:pt x="31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528"/>
                <p:cNvSpPr>
                  <a:spLocks/>
                </p:cNvSpPr>
                <p:nvPr/>
              </p:nvSpPr>
              <p:spPr bwMode="auto">
                <a:xfrm>
                  <a:off x="2548" y="887"/>
                  <a:ext cx="104" cy="23"/>
                </a:xfrm>
                <a:custGeom>
                  <a:avLst/>
                  <a:gdLst>
                    <a:gd name="T0" fmla="*/ 0 w 104"/>
                    <a:gd name="T1" fmla="*/ 19 h 23"/>
                    <a:gd name="T2" fmla="*/ 61 w 104"/>
                    <a:gd name="T3" fmla="*/ 0 h 23"/>
                    <a:gd name="T4" fmla="*/ 72 w 104"/>
                    <a:gd name="T5" fmla="*/ 1 h 23"/>
                    <a:gd name="T6" fmla="*/ 104 w 104"/>
                    <a:gd name="T7" fmla="*/ 13 h 23"/>
                    <a:gd name="T8" fmla="*/ 98 w 104"/>
                    <a:gd name="T9" fmla="*/ 18 h 23"/>
                    <a:gd name="T10" fmla="*/ 71 w 104"/>
                    <a:gd name="T11" fmla="*/ 7 h 23"/>
                    <a:gd name="T12" fmla="*/ 50 w 104"/>
                    <a:gd name="T13" fmla="*/ 23 h 23"/>
                    <a:gd name="T14" fmla="*/ 57 w 104"/>
                    <a:gd name="T15" fmla="*/ 8 h 23"/>
                    <a:gd name="T16" fmla="*/ 0 w 104"/>
                    <a:gd name="T17" fmla="*/ 19 h 23"/>
                    <a:gd name="T18" fmla="*/ 0 w 104"/>
                    <a:gd name="T19" fmla="*/ 19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4"/>
                    <a:gd name="T31" fmla="*/ 0 h 23"/>
                    <a:gd name="T32" fmla="*/ 104 w 104"/>
                    <a:gd name="T33" fmla="*/ 23 h 2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4" h="23">
                      <a:moveTo>
                        <a:pt x="0" y="19"/>
                      </a:moveTo>
                      <a:lnTo>
                        <a:pt x="61" y="0"/>
                      </a:lnTo>
                      <a:lnTo>
                        <a:pt x="72" y="1"/>
                      </a:lnTo>
                      <a:lnTo>
                        <a:pt x="104" y="13"/>
                      </a:lnTo>
                      <a:lnTo>
                        <a:pt x="98" y="18"/>
                      </a:lnTo>
                      <a:lnTo>
                        <a:pt x="71" y="7"/>
                      </a:lnTo>
                      <a:lnTo>
                        <a:pt x="50" y="23"/>
                      </a:lnTo>
                      <a:lnTo>
                        <a:pt x="57" y="8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529"/>
                <p:cNvSpPr>
                  <a:spLocks/>
                </p:cNvSpPr>
                <p:nvPr/>
              </p:nvSpPr>
              <p:spPr bwMode="auto">
                <a:xfrm>
                  <a:off x="2680" y="872"/>
                  <a:ext cx="34" cy="63"/>
                </a:xfrm>
                <a:custGeom>
                  <a:avLst/>
                  <a:gdLst>
                    <a:gd name="T0" fmla="*/ 0 w 34"/>
                    <a:gd name="T1" fmla="*/ 0 h 63"/>
                    <a:gd name="T2" fmla="*/ 10 w 34"/>
                    <a:gd name="T3" fmla="*/ 16 h 63"/>
                    <a:gd name="T4" fmla="*/ 20 w 34"/>
                    <a:gd name="T5" fmla="*/ 36 h 63"/>
                    <a:gd name="T6" fmla="*/ 21 w 34"/>
                    <a:gd name="T7" fmla="*/ 22 h 63"/>
                    <a:gd name="T8" fmla="*/ 34 w 34"/>
                    <a:gd name="T9" fmla="*/ 63 h 63"/>
                    <a:gd name="T10" fmla="*/ 27 w 34"/>
                    <a:gd name="T11" fmla="*/ 19 h 63"/>
                    <a:gd name="T12" fmla="*/ 16 w 34"/>
                    <a:gd name="T13" fmla="*/ 5 h 63"/>
                    <a:gd name="T14" fmla="*/ 0 w 34"/>
                    <a:gd name="T15" fmla="*/ 0 h 63"/>
                    <a:gd name="T16" fmla="*/ 0 w 34"/>
                    <a:gd name="T17" fmla="*/ 0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"/>
                    <a:gd name="T28" fmla="*/ 0 h 63"/>
                    <a:gd name="T29" fmla="*/ 34 w 34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" h="63">
                      <a:moveTo>
                        <a:pt x="0" y="0"/>
                      </a:moveTo>
                      <a:lnTo>
                        <a:pt x="10" y="16"/>
                      </a:lnTo>
                      <a:lnTo>
                        <a:pt x="20" y="36"/>
                      </a:lnTo>
                      <a:lnTo>
                        <a:pt x="21" y="22"/>
                      </a:lnTo>
                      <a:lnTo>
                        <a:pt x="34" y="63"/>
                      </a:lnTo>
                      <a:lnTo>
                        <a:pt x="27" y="19"/>
                      </a:lnTo>
                      <a:lnTo>
                        <a:pt x="16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530"/>
                <p:cNvSpPr>
                  <a:spLocks/>
                </p:cNvSpPr>
                <p:nvPr/>
              </p:nvSpPr>
              <p:spPr bwMode="auto">
                <a:xfrm>
                  <a:off x="2695" y="925"/>
                  <a:ext cx="112" cy="70"/>
                </a:xfrm>
                <a:custGeom>
                  <a:avLst/>
                  <a:gdLst>
                    <a:gd name="T0" fmla="*/ 34 w 112"/>
                    <a:gd name="T1" fmla="*/ 25 h 70"/>
                    <a:gd name="T2" fmla="*/ 0 w 112"/>
                    <a:gd name="T3" fmla="*/ 55 h 70"/>
                    <a:gd name="T4" fmla="*/ 30 w 112"/>
                    <a:gd name="T5" fmla="*/ 42 h 70"/>
                    <a:gd name="T6" fmla="*/ 7 w 112"/>
                    <a:gd name="T7" fmla="*/ 64 h 70"/>
                    <a:gd name="T8" fmla="*/ 58 w 112"/>
                    <a:gd name="T9" fmla="*/ 42 h 70"/>
                    <a:gd name="T10" fmla="*/ 31 w 112"/>
                    <a:gd name="T11" fmla="*/ 70 h 70"/>
                    <a:gd name="T12" fmla="*/ 90 w 112"/>
                    <a:gd name="T13" fmla="*/ 46 h 70"/>
                    <a:gd name="T14" fmla="*/ 112 w 112"/>
                    <a:gd name="T15" fmla="*/ 31 h 70"/>
                    <a:gd name="T16" fmla="*/ 75 w 112"/>
                    <a:gd name="T17" fmla="*/ 43 h 70"/>
                    <a:gd name="T18" fmla="*/ 95 w 112"/>
                    <a:gd name="T19" fmla="*/ 15 h 70"/>
                    <a:gd name="T20" fmla="*/ 54 w 112"/>
                    <a:gd name="T21" fmla="*/ 30 h 70"/>
                    <a:gd name="T22" fmla="*/ 67 w 112"/>
                    <a:gd name="T23" fmla="*/ 10 h 70"/>
                    <a:gd name="T24" fmla="*/ 41 w 112"/>
                    <a:gd name="T25" fmla="*/ 26 h 70"/>
                    <a:gd name="T26" fmla="*/ 52 w 112"/>
                    <a:gd name="T27" fmla="*/ 0 h 70"/>
                    <a:gd name="T28" fmla="*/ 34 w 112"/>
                    <a:gd name="T29" fmla="*/ 25 h 70"/>
                    <a:gd name="T30" fmla="*/ 34 w 112"/>
                    <a:gd name="T31" fmla="*/ 25 h 7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12"/>
                    <a:gd name="T49" fmla="*/ 0 h 70"/>
                    <a:gd name="T50" fmla="*/ 112 w 112"/>
                    <a:gd name="T51" fmla="*/ 70 h 7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12" h="70">
                      <a:moveTo>
                        <a:pt x="34" y="25"/>
                      </a:moveTo>
                      <a:lnTo>
                        <a:pt x="0" y="55"/>
                      </a:lnTo>
                      <a:lnTo>
                        <a:pt x="30" y="42"/>
                      </a:lnTo>
                      <a:lnTo>
                        <a:pt x="7" y="64"/>
                      </a:lnTo>
                      <a:lnTo>
                        <a:pt x="58" y="42"/>
                      </a:lnTo>
                      <a:lnTo>
                        <a:pt x="31" y="70"/>
                      </a:lnTo>
                      <a:lnTo>
                        <a:pt x="90" y="46"/>
                      </a:lnTo>
                      <a:lnTo>
                        <a:pt x="112" y="31"/>
                      </a:lnTo>
                      <a:lnTo>
                        <a:pt x="75" y="43"/>
                      </a:lnTo>
                      <a:lnTo>
                        <a:pt x="95" y="15"/>
                      </a:lnTo>
                      <a:lnTo>
                        <a:pt x="54" y="30"/>
                      </a:lnTo>
                      <a:lnTo>
                        <a:pt x="67" y="10"/>
                      </a:lnTo>
                      <a:lnTo>
                        <a:pt x="41" y="26"/>
                      </a:lnTo>
                      <a:lnTo>
                        <a:pt x="52" y="0"/>
                      </a:lnTo>
                      <a:lnTo>
                        <a:pt x="34" y="25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531"/>
                <p:cNvSpPr>
                  <a:spLocks/>
                </p:cNvSpPr>
                <p:nvPr/>
              </p:nvSpPr>
              <p:spPr bwMode="auto">
                <a:xfrm>
                  <a:off x="2442" y="829"/>
                  <a:ext cx="366" cy="303"/>
                </a:xfrm>
                <a:custGeom>
                  <a:avLst/>
                  <a:gdLst>
                    <a:gd name="T0" fmla="*/ 80 w 366"/>
                    <a:gd name="T1" fmla="*/ 165 h 303"/>
                    <a:gd name="T2" fmla="*/ 239 w 366"/>
                    <a:gd name="T3" fmla="*/ 185 h 303"/>
                    <a:gd name="T4" fmla="*/ 266 w 366"/>
                    <a:gd name="T5" fmla="*/ 205 h 303"/>
                    <a:gd name="T6" fmla="*/ 267 w 366"/>
                    <a:gd name="T7" fmla="*/ 245 h 303"/>
                    <a:gd name="T8" fmla="*/ 313 w 366"/>
                    <a:gd name="T9" fmla="*/ 303 h 303"/>
                    <a:gd name="T10" fmla="*/ 315 w 366"/>
                    <a:gd name="T11" fmla="*/ 278 h 303"/>
                    <a:gd name="T12" fmla="*/ 332 w 366"/>
                    <a:gd name="T13" fmla="*/ 269 h 303"/>
                    <a:gd name="T14" fmla="*/ 341 w 366"/>
                    <a:gd name="T15" fmla="*/ 260 h 303"/>
                    <a:gd name="T16" fmla="*/ 366 w 366"/>
                    <a:gd name="T17" fmla="*/ 243 h 303"/>
                    <a:gd name="T18" fmla="*/ 364 w 366"/>
                    <a:gd name="T19" fmla="*/ 207 h 303"/>
                    <a:gd name="T20" fmla="*/ 340 w 366"/>
                    <a:gd name="T21" fmla="*/ 190 h 303"/>
                    <a:gd name="T22" fmla="*/ 319 w 366"/>
                    <a:gd name="T23" fmla="*/ 185 h 303"/>
                    <a:gd name="T24" fmla="*/ 305 w 366"/>
                    <a:gd name="T25" fmla="*/ 181 h 303"/>
                    <a:gd name="T26" fmla="*/ 284 w 366"/>
                    <a:gd name="T27" fmla="*/ 180 h 303"/>
                    <a:gd name="T28" fmla="*/ 276 w 366"/>
                    <a:gd name="T29" fmla="*/ 169 h 303"/>
                    <a:gd name="T30" fmla="*/ 258 w 366"/>
                    <a:gd name="T31" fmla="*/ 167 h 303"/>
                    <a:gd name="T32" fmla="*/ 236 w 366"/>
                    <a:gd name="T33" fmla="*/ 158 h 303"/>
                    <a:gd name="T34" fmla="*/ 266 w 366"/>
                    <a:gd name="T35" fmla="*/ 119 h 303"/>
                    <a:gd name="T36" fmla="*/ 248 w 366"/>
                    <a:gd name="T37" fmla="*/ 110 h 303"/>
                    <a:gd name="T38" fmla="*/ 241 w 366"/>
                    <a:gd name="T39" fmla="*/ 61 h 303"/>
                    <a:gd name="T40" fmla="*/ 230 w 366"/>
                    <a:gd name="T41" fmla="*/ 65 h 303"/>
                    <a:gd name="T42" fmla="*/ 170 w 366"/>
                    <a:gd name="T43" fmla="*/ 85 h 303"/>
                    <a:gd name="T44" fmla="*/ 206 w 366"/>
                    <a:gd name="T45" fmla="*/ 109 h 303"/>
                    <a:gd name="T46" fmla="*/ 207 w 366"/>
                    <a:gd name="T47" fmla="*/ 123 h 303"/>
                    <a:gd name="T48" fmla="*/ 134 w 366"/>
                    <a:gd name="T49" fmla="*/ 123 h 303"/>
                    <a:gd name="T50" fmla="*/ 137 w 366"/>
                    <a:gd name="T51" fmla="*/ 75 h 303"/>
                    <a:gd name="T52" fmla="*/ 151 w 366"/>
                    <a:gd name="T53" fmla="*/ 58 h 303"/>
                    <a:gd name="T54" fmla="*/ 131 w 366"/>
                    <a:gd name="T55" fmla="*/ 49 h 303"/>
                    <a:gd name="T56" fmla="*/ 144 w 366"/>
                    <a:gd name="T57" fmla="*/ 24 h 303"/>
                    <a:gd name="T58" fmla="*/ 92 w 366"/>
                    <a:gd name="T59" fmla="*/ 47 h 303"/>
                    <a:gd name="T60" fmla="*/ 71 w 366"/>
                    <a:gd name="T61" fmla="*/ 37 h 303"/>
                    <a:gd name="T62" fmla="*/ 80 w 366"/>
                    <a:gd name="T63" fmla="*/ 0 h 303"/>
                    <a:gd name="T64" fmla="*/ 58 w 366"/>
                    <a:gd name="T65" fmla="*/ 2 h 303"/>
                    <a:gd name="T66" fmla="*/ 22 w 366"/>
                    <a:gd name="T67" fmla="*/ 16 h 303"/>
                    <a:gd name="T68" fmla="*/ 2 w 366"/>
                    <a:gd name="T69" fmla="*/ 33 h 303"/>
                    <a:gd name="T70" fmla="*/ 12 w 366"/>
                    <a:gd name="T71" fmla="*/ 99 h 303"/>
                    <a:gd name="T72" fmla="*/ 37 w 366"/>
                    <a:gd name="T73" fmla="*/ 150 h 30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66"/>
                    <a:gd name="T112" fmla="*/ 0 h 303"/>
                    <a:gd name="T113" fmla="*/ 366 w 366"/>
                    <a:gd name="T114" fmla="*/ 303 h 30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66" h="303">
                      <a:moveTo>
                        <a:pt x="37" y="150"/>
                      </a:moveTo>
                      <a:lnTo>
                        <a:pt x="80" y="165"/>
                      </a:lnTo>
                      <a:lnTo>
                        <a:pt x="181" y="179"/>
                      </a:lnTo>
                      <a:lnTo>
                        <a:pt x="239" y="185"/>
                      </a:lnTo>
                      <a:lnTo>
                        <a:pt x="270" y="178"/>
                      </a:lnTo>
                      <a:lnTo>
                        <a:pt x="266" y="205"/>
                      </a:lnTo>
                      <a:lnTo>
                        <a:pt x="272" y="215"/>
                      </a:lnTo>
                      <a:lnTo>
                        <a:pt x="267" y="245"/>
                      </a:lnTo>
                      <a:lnTo>
                        <a:pt x="280" y="276"/>
                      </a:lnTo>
                      <a:lnTo>
                        <a:pt x="313" y="303"/>
                      </a:lnTo>
                      <a:lnTo>
                        <a:pt x="304" y="284"/>
                      </a:lnTo>
                      <a:lnTo>
                        <a:pt x="315" y="278"/>
                      </a:lnTo>
                      <a:lnTo>
                        <a:pt x="305" y="270"/>
                      </a:lnTo>
                      <a:lnTo>
                        <a:pt x="332" y="269"/>
                      </a:lnTo>
                      <a:lnTo>
                        <a:pt x="319" y="258"/>
                      </a:lnTo>
                      <a:lnTo>
                        <a:pt x="341" y="260"/>
                      </a:lnTo>
                      <a:lnTo>
                        <a:pt x="332" y="245"/>
                      </a:lnTo>
                      <a:lnTo>
                        <a:pt x="366" y="243"/>
                      </a:lnTo>
                      <a:lnTo>
                        <a:pt x="328" y="217"/>
                      </a:lnTo>
                      <a:lnTo>
                        <a:pt x="364" y="207"/>
                      </a:lnTo>
                      <a:lnTo>
                        <a:pt x="345" y="205"/>
                      </a:lnTo>
                      <a:lnTo>
                        <a:pt x="340" y="190"/>
                      </a:lnTo>
                      <a:lnTo>
                        <a:pt x="346" y="149"/>
                      </a:lnTo>
                      <a:lnTo>
                        <a:pt x="319" y="185"/>
                      </a:lnTo>
                      <a:lnTo>
                        <a:pt x="318" y="175"/>
                      </a:lnTo>
                      <a:lnTo>
                        <a:pt x="305" y="181"/>
                      </a:lnTo>
                      <a:lnTo>
                        <a:pt x="309" y="173"/>
                      </a:lnTo>
                      <a:lnTo>
                        <a:pt x="284" y="180"/>
                      </a:lnTo>
                      <a:lnTo>
                        <a:pt x="303" y="159"/>
                      </a:lnTo>
                      <a:lnTo>
                        <a:pt x="276" y="169"/>
                      </a:lnTo>
                      <a:lnTo>
                        <a:pt x="295" y="149"/>
                      </a:lnTo>
                      <a:lnTo>
                        <a:pt x="258" y="167"/>
                      </a:lnTo>
                      <a:lnTo>
                        <a:pt x="271" y="148"/>
                      </a:lnTo>
                      <a:lnTo>
                        <a:pt x="236" y="158"/>
                      </a:lnTo>
                      <a:lnTo>
                        <a:pt x="252" y="143"/>
                      </a:lnTo>
                      <a:lnTo>
                        <a:pt x="266" y="119"/>
                      </a:lnTo>
                      <a:lnTo>
                        <a:pt x="259" y="87"/>
                      </a:lnTo>
                      <a:lnTo>
                        <a:pt x="248" y="110"/>
                      </a:lnTo>
                      <a:lnTo>
                        <a:pt x="250" y="74"/>
                      </a:lnTo>
                      <a:lnTo>
                        <a:pt x="241" y="61"/>
                      </a:lnTo>
                      <a:lnTo>
                        <a:pt x="240" y="81"/>
                      </a:lnTo>
                      <a:lnTo>
                        <a:pt x="230" y="65"/>
                      </a:lnTo>
                      <a:lnTo>
                        <a:pt x="213" y="87"/>
                      </a:lnTo>
                      <a:lnTo>
                        <a:pt x="170" y="85"/>
                      </a:lnTo>
                      <a:lnTo>
                        <a:pt x="142" y="98"/>
                      </a:lnTo>
                      <a:lnTo>
                        <a:pt x="206" y="109"/>
                      </a:lnTo>
                      <a:lnTo>
                        <a:pt x="186" y="114"/>
                      </a:lnTo>
                      <a:lnTo>
                        <a:pt x="207" y="123"/>
                      </a:lnTo>
                      <a:lnTo>
                        <a:pt x="174" y="124"/>
                      </a:lnTo>
                      <a:lnTo>
                        <a:pt x="134" y="123"/>
                      </a:lnTo>
                      <a:lnTo>
                        <a:pt x="82" y="113"/>
                      </a:lnTo>
                      <a:lnTo>
                        <a:pt x="137" y="75"/>
                      </a:lnTo>
                      <a:lnTo>
                        <a:pt x="92" y="85"/>
                      </a:lnTo>
                      <a:lnTo>
                        <a:pt x="151" y="58"/>
                      </a:lnTo>
                      <a:lnTo>
                        <a:pt x="159" y="49"/>
                      </a:lnTo>
                      <a:lnTo>
                        <a:pt x="131" y="49"/>
                      </a:lnTo>
                      <a:lnTo>
                        <a:pt x="164" y="35"/>
                      </a:lnTo>
                      <a:lnTo>
                        <a:pt x="144" y="24"/>
                      </a:lnTo>
                      <a:lnTo>
                        <a:pt x="107" y="27"/>
                      </a:lnTo>
                      <a:lnTo>
                        <a:pt x="92" y="47"/>
                      </a:lnTo>
                      <a:lnTo>
                        <a:pt x="92" y="20"/>
                      </a:lnTo>
                      <a:lnTo>
                        <a:pt x="71" y="37"/>
                      </a:lnTo>
                      <a:lnTo>
                        <a:pt x="68" y="27"/>
                      </a:lnTo>
                      <a:lnTo>
                        <a:pt x="80" y="0"/>
                      </a:lnTo>
                      <a:lnTo>
                        <a:pt x="54" y="14"/>
                      </a:lnTo>
                      <a:lnTo>
                        <a:pt x="58" y="2"/>
                      </a:lnTo>
                      <a:lnTo>
                        <a:pt x="35" y="16"/>
                      </a:lnTo>
                      <a:lnTo>
                        <a:pt x="22" y="16"/>
                      </a:lnTo>
                      <a:lnTo>
                        <a:pt x="27" y="5"/>
                      </a:lnTo>
                      <a:lnTo>
                        <a:pt x="2" y="33"/>
                      </a:lnTo>
                      <a:lnTo>
                        <a:pt x="0" y="52"/>
                      </a:lnTo>
                      <a:lnTo>
                        <a:pt x="12" y="99"/>
                      </a:lnTo>
                      <a:lnTo>
                        <a:pt x="37" y="15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532"/>
                <p:cNvSpPr>
                  <a:spLocks/>
                </p:cNvSpPr>
                <p:nvPr/>
              </p:nvSpPr>
              <p:spPr bwMode="auto">
                <a:xfrm>
                  <a:off x="2453" y="1181"/>
                  <a:ext cx="187" cy="114"/>
                </a:xfrm>
                <a:custGeom>
                  <a:avLst/>
                  <a:gdLst>
                    <a:gd name="T0" fmla="*/ 0 w 187"/>
                    <a:gd name="T1" fmla="*/ 27 h 114"/>
                    <a:gd name="T2" fmla="*/ 9 w 187"/>
                    <a:gd name="T3" fmla="*/ 26 h 114"/>
                    <a:gd name="T4" fmla="*/ 26 w 187"/>
                    <a:gd name="T5" fmla="*/ 42 h 114"/>
                    <a:gd name="T6" fmla="*/ 24 w 187"/>
                    <a:gd name="T7" fmla="*/ 59 h 114"/>
                    <a:gd name="T8" fmla="*/ 27 w 187"/>
                    <a:gd name="T9" fmla="*/ 71 h 114"/>
                    <a:gd name="T10" fmla="*/ 36 w 187"/>
                    <a:gd name="T11" fmla="*/ 82 h 114"/>
                    <a:gd name="T12" fmla="*/ 91 w 187"/>
                    <a:gd name="T13" fmla="*/ 79 h 114"/>
                    <a:gd name="T14" fmla="*/ 120 w 187"/>
                    <a:gd name="T15" fmla="*/ 67 h 114"/>
                    <a:gd name="T16" fmla="*/ 182 w 187"/>
                    <a:gd name="T17" fmla="*/ 0 h 114"/>
                    <a:gd name="T18" fmla="*/ 161 w 187"/>
                    <a:gd name="T19" fmla="*/ 51 h 114"/>
                    <a:gd name="T20" fmla="*/ 154 w 187"/>
                    <a:gd name="T21" fmla="*/ 76 h 114"/>
                    <a:gd name="T22" fmla="*/ 151 w 187"/>
                    <a:gd name="T23" fmla="*/ 95 h 114"/>
                    <a:gd name="T24" fmla="*/ 153 w 187"/>
                    <a:gd name="T25" fmla="*/ 101 h 114"/>
                    <a:gd name="T26" fmla="*/ 187 w 187"/>
                    <a:gd name="T27" fmla="*/ 81 h 114"/>
                    <a:gd name="T28" fmla="*/ 160 w 187"/>
                    <a:gd name="T29" fmla="*/ 114 h 114"/>
                    <a:gd name="T30" fmla="*/ 131 w 187"/>
                    <a:gd name="T31" fmla="*/ 109 h 114"/>
                    <a:gd name="T32" fmla="*/ 102 w 187"/>
                    <a:gd name="T33" fmla="*/ 85 h 114"/>
                    <a:gd name="T34" fmla="*/ 68 w 187"/>
                    <a:gd name="T35" fmla="*/ 89 h 114"/>
                    <a:gd name="T36" fmla="*/ 33 w 187"/>
                    <a:gd name="T37" fmla="*/ 92 h 114"/>
                    <a:gd name="T38" fmla="*/ 11 w 187"/>
                    <a:gd name="T39" fmla="*/ 81 h 114"/>
                    <a:gd name="T40" fmla="*/ 6 w 187"/>
                    <a:gd name="T41" fmla="*/ 47 h 114"/>
                    <a:gd name="T42" fmla="*/ 0 w 187"/>
                    <a:gd name="T43" fmla="*/ 27 h 114"/>
                    <a:gd name="T44" fmla="*/ 0 w 187"/>
                    <a:gd name="T45" fmla="*/ 27 h 1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7"/>
                    <a:gd name="T70" fmla="*/ 0 h 114"/>
                    <a:gd name="T71" fmla="*/ 187 w 187"/>
                    <a:gd name="T72" fmla="*/ 114 h 11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7" h="114">
                      <a:moveTo>
                        <a:pt x="0" y="27"/>
                      </a:moveTo>
                      <a:lnTo>
                        <a:pt x="9" y="26"/>
                      </a:lnTo>
                      <a:lnTo>
                        <a:pt x="26" y="42"/>
                      </a:lnTo>
                      <a:lnTo>
                        <a:pt x="24" y="59"/>
                      </a:lnTo>
                      <a:lnTo>
                        <a:pt x="27" y="71"/>
                      </a:lnTo>
                      <a:lnTo>
                        <a:pt x="36" y="82"/>
                      </a:lnTo>
                      <a:lnTo>
                        <a:pt x="91" y="79"/>
                      </a:lnTo>
                      <a:lnTo>
                        <a:pt x="120" y="67"/>
                      </a:lnTo>
                      <a:lnTo>
                        <a:pt x="182" y="0"/>
                      </a:lnTo>
                      <a:lnTo>
                        <a:pt x="161" y="51"/>
                      </a:lnTo>
                      <a:lnTo>
                        <a:pt x="154" y="76"/>
                      </a:lnTo>
                      <a:lnTo>
                        <a:pt x="151" y="95"/>
                      </a:lnTo>
                      <a:lnTo>
                        <a:pt x="153" y="101"/>
                      </a:lnTo>
                      <a:lnTo>
                        <a:pt x="187" y="81"/>
                      </a:lnTo>
                      <a:lnTo>
                        <a:pt x="160" y="114"/>
                      </a:lnTo>
                      <a:lnTo>
                        <a:pt x="131" y="109"/>
                      </a:lnTo>
                      <a:lnTo>
                        <a:pt x="102" y="85"/>
                      </a:lnTo>
                      <a:lnTo>
                        <a:pt x="68" y="89"/>
                      </a:lnTo>
                      <a:lnTo>
                        <a:pt x="33" y="92"/>
                      </a:lnTo>
                      <a:lnTo>
                        <a:pt x="11" y="8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82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533"/>
                <p:cNvSpPr>
                  <a:spLocks/>
                </p:cNvSpPr>
                <p:nvPr/>
              </p:nvSpPr>
              <p:spPr bwMode="auto">
                <a:xfrm>
                  <a:off x="2654" y="1075"/>
                  <a:ext cx="26" cy="149"/>
                </a:xfrm>
                <a:custGeom>
                  <a:avLst/>
                  <a:gdLst>
                    <a:gd name="T0" fmla="*/ 19 w 26"/>
                    <a:gd name="T1" fmla="*/ 0 h 149"/>
                    <a:gd name="T2" fmla="*/ 15 w 26"/>
                    <a:gd name="T3" fmla="*/ 12 h 149"/>
                    <a:gd name="T4" fmla="*/ 5 w 26"/>
                    <a:gd name="T5" fmla="*/ 20 h 149"/>
                    <a:gd name="T6" fmla="*/ 0 w 26"/>
                    <a:gd name="T7" fmla="*/ 64 h 149"/>
                    <a:gd name="T8" fmla="*/ 1 w 26"/>
                    <a:gd name="T9" fmla="*/ 119 h 149"/>
                    <a:gd name="T10" fmla="*/ 16 w 26"/>
                    <a:gd name="T11" fmla="*/ 149 h 149"/>
                    <a:gd name="T12" fmla="*/ 9 w 26"/>
                    <a:gd name="T13" fmla="*/ 74 h 149"/>
                    <a:gd name="T14" fmla="*/ 14 w 26"/>
                    <a:gd name="T15" fmla="*/ 47 h 149"/>
                    <a:gd name="T16" fmla="*/ 15 w 26"/>
                    <a:gd name="T17" fmla="*/ 34 h 149"/>
                    <a:gd name="T18" fmla="*/ 24 w 26"/>
                    <a:gd name="T19" fmla="*/ 17 h 149"/>
                    <a:gd name="T20" fmla="*/ 26 w 26"/>
                    <a:gd name="T21" fmla="*/ 4 h 149"/>
                    <a:gd name="T22" fmla="*/ 19 w 26"/>
                    <a:gd name="T23" fmla="*/ 0 h 149"/>
                    <a:gd name="T24" fmla="*/ 19 w 26"/>
                    <a:gd name="T25" fmla="*/ 0 h 14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6"/>
                    <a:gd name="T40" fmla="*/ 0 h 149"/>
                    <a:gd name="T41" fmla="*/ 26 w 26"/>
                    <a:gd name="T42" fmla="*/ 149 h 14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6" h="149">
                      <a:moveTo>
                        <a:pt x="19" y="0"/>
                      </a:moveTo>
                      <a:lnTo>
                        <a:pt x="15" y="12"/>
                      </a:lnTo>
                      <a:lnTo>
                        <a:pt x="5" y="20"/>
                      </a:lnTo>
                      <a:lnTo>
                        <a:pt x="0" y="64"/>
                      </a:lnTo>
                      <a:lnTo>
                        <a:pt x="1" y="119"/>
                      </a:lnTo>
                      <a:lnTo>
                        <a:pt x="16" y="149"/>
                      </a:lnTo>
                      <a:lnTo>
                        <a:pt x="9" y="74"/>
                      </a:lnTo>
                      <a:lnTo>
                        <a:pt x="14" y="47"/>
                      </a:lnTo>
                      <a:lnTo>
                        <a:pt x="15" y="34"/>
                      </a:lnTo>
                      <a:lnTo>
                        <a:pt x="24" y="17"/>
                      </a:lnTo>
                      <a:lnTo>
                        <a:pt x="26" y="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534"/>
                <p:cNvSpPr>
                  <a:spLocks/>
                </p:cNvSpPr>
                <p:nvPr/>
              </p:nvSpPr>
              <p:spPr bwMode="auto">
                <a:xfrm>
                  <a:off x="2675" y="1044"/>
                  <a:ext cx="26" cy="46"/>
                </a:xfrm>
                <a:custGeom>
                  <a:avLst/>
                  <a:gdLst>
                    <a:gd name="T0" fmla="*/ 26 w 26"/>
                    <a:gd name="T1" fmla="*/ 16 h 46"/>
                    <a:gd name="T2" fmla="*/ 19 w 26"/>
                    <a:gd name="T3" fmla="*/ 38 h 46"/>
                    <a:gd name="T4" fmla="*/ 5 w 26"/>
                    <a:gd name="T5" fmla="*/ 46 h 46"/>
                    <a:gd name="T6" fmla="*/ 0 w 26"/>
                    <a:gd name="T7" fmla="*/ 25 h 46"/>
                    <a:gd name="T8" fmla="*/ 0 w 26"/>
                    <a:gd name="T9" fmla="*/ 12 h 46"/>
                    <a:gd name="T10" fmla="*/ 23 w 26"/>
                    <a:gd name="T11" fmla="*/ 0 h 46"/>
                    <a:gd name="T12" fmla="*/ 10 w 26"/>
                    <a:gd name="T13" fmla="*/ 17 h 46"/>
                    <a:gd name="T14" fmla="*/ 26 w 26"/>
                    <a:gd name="T15" fmla="*/ 16 h 46"/>
                    <a:gd name="T16" fmla="*/ 26 w 26"/>
                    <a:gd name="T17" fmla="*/ 16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"/>
                    <a:gd name="T28" fmla="*/ 0 h 46"/>
                    <a:gd name="T29" fmla="*/ 26 w 26"/>
                    <a:gd name="T30" fmla="*/ 46 h 4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" h="46">
                      <a:moveTo>
                        <a:pt x="26" y="16"/>
                      </a:moveTo>
                      <a:lnTo>
                        <a:pt x="19" y="38"/>
                      </a:lnTo>
                      <a:lnTo>
                        <a:pt x="5" y="46"/>
                      </a:lnTo>
                      <a:lnTo>
                        <a:pt x="0" y="25"/>
                      </a:lnTo>
                      <a:lnTo>
                        <a:pt x="0" y="12"/>
                      </a:lnTo>
                      <a:lnTo>
                        <a:pt x="23" y="0"/>
                      </a:lnTo>
                      <a:lnTo>
                        <a:pt x="10" y="17"/>
                      </a:lnTo>
                      <a:lnTo>
                        <a:pt x="26" y="16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535"/>
                <p:cNvSpPr>
                  <a:spLocks/>
                </p:cNvSpPr>
                <p:nvPr/>
              </p:nvSpPr>
              <p:spPr bwMode="auto">
                <a:xfrm>
                  <a:off x="1614" y="1455"/>
                  <a:ext cx="389" cy="202"/>
                </a:xfrm>
                <a:custGeom>
                  <a:avLst/>
                  <a:gdLst>
                    <a:gd name="T0" fmla="*/ 0 w 389"/>
                    <a:gd name="T1" fmla="*/ 0 h 202"/>
                    <a:gd name="T2" fmla="*/ 65 w 389"/>
                    <a:gd name="T3" fmla="*/ 80 h 202"/>
                    <a:gd name="T4" fmla="*/ 133 w 389"/>
                    <a:gd name="T5" fmla="*/ 134 h 202"/>
                    <a:gd name="T6" fmla="*/ 200 w 389"/>
                    <a:gd name="T7" fmla="*/ 172 h 202"/>
                    <a:gd name="T8" fmla="*/ 262 w 389"/>
                    <a:gd name="T9" fmla="*/ 196 h 202"/>
                    <a:gd name="T10" fmla="*/ 311 w 389"/>
                    <a:gd name="T11" fmla="*/ 202 h 202"/>
                    <a:gd name="T12" fmla="*/ 330 w 389"/>
                    <a:gd name="T13" fmla="*/ 200 h 202"/>
                    <a:gd name="T14" fmla="*/ 355 w 389"/>
                    <a:gd name="T15" fmla="*/ 188 h 202"/>
                    <a:gd name="T16" fmla="*/ 366 w 389"/>
                    <a:gd name="T17" fmla="*/ 165 h 202"/>
                    <a:gd name="T18" fmla="*/ 368 w 389"/>
                    <a:gd name="T19" fmla="*/ 131 h 202"/>
                    <a:gd name="T20" fmla="*/ 375 w 389"/>
                    <a:gd name="T21" fmla="*/ 108 h 202"/>
                    <a:gd name="T22" fmla="*/ 389 w 389"/>
                    <a:gd name="T23" fmla="*/ 86 h 202"/>
                    <a:gd name="T24" fmla="*/ 366 w 389"/>
                    <a:gd name="T25" fmla="*/ 108 h 202"/>
                    <a:gd name="T26" fmla="*/ 355 w 389"/>
                    <a:gd name="T27" fmla="*/ 117 h 202"/>
                    <a:gd name="T28" fmla="*/ 306 w 389"/>
                    <a:gd name="T29" fmla="*/ 56 h 202"/>
                    <a:gd name="T30" fmla="*/ 354 w 389"/>
                    <a:gd name="T31" fmla="*/ 137 h 202"/>
                    <a:gd name="T32" fmla="*/ 354 w 389"/>
                    <a:gd name="T33" fmla="*/ 163 h 202"/>
                    <a:gd name="T34" fmla="*/ 343 w 389"/>
                    <a:gd name="T35" fmla="*/ 187 h 202"/>
                    <a:gd name="T36" fmla="*/ 310 w 389"/>
                    <a:gd name="T37" fmla="*/ 193 h 202"/>
                    <a:gd name="T38" fmla="*/ 278 w 389"/>
                    <a:gd name="T39" fmla="*/ 189 h 202"/>
                    <a:gd name="T40" fmla="*/ 234 w 389"/>
                    <a:gd name="T41" fmla="*/ 172 h 202"/>
                    <a:gd name="T42" fmla="*/ 154 w 389"/>
                    <a:gd name="T43" fmla="*/ 134 h 202"/>
                    <a:gd name="T44" fmla="*/ 105 w 389"/>
                    <a:gd name="T45" fmla="*/ 97 h 202"/>
                    <a:gd name="T46" fmla="*/ 30 w 389"/>
                    <a:gd name="T47" fmla="*/ 34 h 202"/>
                    <a:gd name="T48" fmla="*/ 0 w 389"/>
                    <a:gd name="T49" fmla="*/ 0 h 202"/>
                    <a:gd name="T50" fmla="*/ 0 w 389"/>
                    <a:gd name="T51" fmla="*/ 0 h 20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89"/>
                    <a:gd name="T79" fmla="*/ 0 h 202"/>
                    <a:gd name="T80" fmla="*/ 389 w 389"/>
                    <a:gd name="T81" fmla="*/ 202 h 20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89" h="202">
                      <a:moveTo>
                        <a:pt x="0" y="0"/>
                      </a:moveTo>
                      <a:lnTo>
                        <a:pt x="65" y="80"/>
                      </a:lnTo>
                      <a:lnTo>
                        <a:pt x="133" y="134"/>
                      </a:lnTo>
                      <a:lnTo>
                        <a:pt x="200" y="172"/>
                      </a:lnTo>
                      <a:lnTo>
                        <a:pt x="262" y="196"/>
                      </a:lnTo>
                      <a:lnTo>
                        <a:pt x="311" y="202"/>
                      </a:lnTo>
                      <a:lnTo>
                        <a:pt x="330" y="200"/>
                      </a:lnTo>
                      <a:lnTo>
                        <a:pt x="355" y="188"/>
                      </a:lnTo>
                      <a:lnTo>
                        <a:pt x="366" y="165"/>
                      </a:lnTo>
                      <a:lnTo>
                        <a:pt x="368" y="131"/>
                      </a:lnTo>
                      <a:lnTo>
                        <a:pt x="375" y="108"/>
                      </a:lnTo>
                      <a:lnTo>
                        <a:pt x="389" y="86"/>
                      </a:lnTo>
                      <a:lnTo>
                        <a:pt x="366" y="108"/>
                      </a:lnTo>
                      <a:lnTo>
                        <a:pt x="355" y="117"/>
                      </a:lnTo>
                      <a:lnTo>
                        <a:pt x="306" y="56"/>
                      </a:lnTo>
                      <a:lnTo>
                        <a:pt x="354" y="137"/>
                      </a:lnTo>
                      <a:lnTo>
                        <a:pt x="354" y="163"/>
                      </a:lnTo>
                      <a:lnTo>
                        <a:pt x="343" y="187"/>
                      </a:lnTo>
                      <a:lnTo>
                        <a:pt x="310" y="193"/>
                      </a:lnTo>
                      <a:lnTo>
                        <a:pt x="278" y="189"/>
                      </a:lnTo>
                      <a:lnTo>
                        <a:pt x="234" y="172"/>
                      </a:lnTo>
                      <a:lnTo>
                        <a:pt x="154" y="134"/>
                      </a:lnTo>
                      <a:lnTo>
                        <a:pt x="105" y="97"/>
                      </a:lnTo>
                      <a:lnTo>
                        <a:pt x="3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536"/>
                <p:cNvSpPr>
                  <a:spLocks/>
                </p:cNvSpPr>
                <p:nvPr/>
              </p:nvSpPr>
              <p:spPr bwMode="auto">
                <a:xfrm>
                  <a:off x="1585" y="1342"/>
                  <a:ext cx="186" cy="57"/>
                </a:xfrm>
                <a:custGeom>
                  <a:avLst/>
                  <a:gdLst>
                    <a:gd name="T0" fmla="*/ 17 w 186"/>
                    <a:gd name="T1" fmla="*/ 19 h 57"/>
                    <a:gd name="T2" fmla="*/ 40 w 186"/>
                    <a:gd name="T3" fmla="*/ 11 h 57"/>
                    <a:gd name="T4" fmla="*/ 66 w 186"/>
                    <a:gd name="T5" fmla="*/ 11 h 57"/>
                    <a:gd name="T6" fmla="*/ 105 w 186"/>
                    <a:gd name="T7" fmla="*/ 20 h 57"/>
                    <a:gd name="T8" fmla="*/ 186 w 186"/>
                    <a:gd name="T9" fmla="*/ 57 h 57"/>
                    <a:gd name="T10" fmla="*/ 127 w 186"/>
                    <a:gd name="T11" fmla="*/ 21 h 57"/>
                    <a:gd name="T12" fmla="*/ 84 w 186"/>
                    <a:gd name="T13" fmla="*/ 6 h 57"/>
                    <a:gd name="T14" fmla="*/ 51 w 186"/>
                    <a:gd name="T15" fmla="*/ 0 h 57"/>
                    <a:gd name="T16" fmla="*/ 20 w 186"/>
                    <a:gd name="T17" fmla="*/ 3 h 57"/>
                    <a:gd name="T18" fmla="*/ 3 w 186"/>
                    <a:gd name="T19" fmla="*/ 19 h 57"/>
                    <a:gd name="T20" fmla="*/ 0 w 186"/>
                    <a:gd name="T21" fmla="*/ 43 h 57"/>
                    <a:gd name="T22" fmla="*/ 17 w 186"/>
                    <a:gd name="T23" fmla="*/ 19 h 57"/>
                    <a:gd name="T24" fmla="*/ 17 w 186"/>
                    <a:gd name="T25" fmla="*/ 19 h 5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6"/>
                    <a:gd name="T40" fmla="*/ 0 h 57"/>
                    <a:gd name="T41" fmla="*/ 186 w 186"/>
                    <a:gd name="T42" fmla="*/ 57 h 5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6" h="57">
                      <a:moveTo>
                        <a:pt x="17" y="19"/>
                      </a:moveTo>
                      <a:lnTo>
                        <a:pt x="40" y="11"/>
                      </a:lnTo>
                      <a:lnTo>
                        <a:pt x="66" y="11"/>
                      </a:lnTo>
                      <a:lnTo>
                        <a:pt x="105" y="20"/>
                      </a:lnTo>
                      <a:lnTo>
                        <a:pt x="186" y="57"/>
                      </a:lnTo>
                      <a:lnTo>
                        <a:pt x="127" y="21"/>
                      </a:lnTo>
                      <a:lnTo>
                        <a:pt x="84" y="6"/>
                      </a:lnTo>
                      <a:lnTo>
                        <a:pt x="51" y="0"/>
                      </a:lnTo>
                      <a:lnTo>
                        <a:pt x="20" y="3"/>
                      </a:lnTo>
                      <a:lnTo>
                        <a:pt x="3" y="19"/>
                      </a:lnTo>
                      <a:lnTo>
                        <a:pt x="0" y="43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537"/>
                <p:cNvSpPr>
                  <a:spLocks/>
                </p:cNvSpPr>
                <p:nvPr/>
              </p:nvSpPr>
              <p:spPr bwMode="auto">
                <a:xfrm>
                  <a:off x="1892" y="1469"/>
                  <a:ext cx="185" cy="77"/>
                </a:xfrm>
                <a:custGeom>
                  <a:avLst/>
                  <a:gdLst>
                    <a:gd name="T0" fmla="*/ 65 w 185"/>
                    <a:gd name="T1" fmla="*/ 34 h 77"/>
                    <a:gd name="T2" fmla="*/ 139 w 185"/>
                    <a:gd name="T3" fmla="*/ 63 h 77"/>
                    <a:gd name="T4" fmla="*/ 161 w 185"/>
                    <a:gd name="T5" fmla="*/ 72 h 77"/>
                    <a:gd name="T6" fmla="*/ 185 w 185"/>
                    <a:gd name="T7" fmla="*/ 77 h 77"/>
                    <a:gd name="T8" fmla="*/ 167 w 185"/>
                    <a:gd name="T9" fmla="*/ 56 h 77"/>
                    <a:gd name="T10" fmla="*/ 115 w 185"/>
                    <a:gd name="T11" fmla="*/ 47 h 77"/>
                    <a:gd name="T12" fmla="*/ 0 w 185"/>
                    <a:gd name="T13" fmla="*/ 0 h 77"/>
                    <a:gd name="T14" fmla="*/ 65 w 185"/>
                    <a:gd name="T15" fmla="*/ 34 h 77"/>
                    <a:gd name="T16" fmla="*/ 65 w 185"/>
                    <a:gd name="T17" fmla="*/ 34 h 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5"/>
                    <a:gd name="T28" fmla="*/ 0 h 77"/>
                    <a:gd name="T29" fmla="*/ 185 w 185"/>
                    <a:gd name="T30" fmla="*/ 77 h 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5" h="77">
                      <a:moveTo>
                        <a:pt x="65" y="34"/>
                      </a:moveTo>
                      <a:lnTo>
                        <a:pt x="139" y="63"/>
                      </a:lnTo>
                      <a:lnTo>
                        <a:pt x="161" y="72"/>
                      </a:lnTo>
                      <a:lnTo>
                        <a:pt x="185" y="77"/>
                      </a:lnTo>
                      <a:lnTo>
                        <a:pt x="167" y="56"/>
                      </a:lnTo>
                      <a:lnTo>
                        <a:pt x="115" y="47"/>
                      </a:lnTo>
                      <a:lnTo>
                        <a:pt x="0" y="0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538"/>
                <p:cNvSpPr>
                  <a:spLocks/>
                </p:cNvSpPr>
                <p:nvPr/>
              </p:nvSpPr>
              <p:spPr bwMode="auto">
                <a:xfrm>
                  <a:off x="1987" y="1550"/>
                  <a:ext cx="102" cy="43"/>
                </a:xfrm>
                <a:custGeom>
                  <a:avLst/>
                  <a:gdLst>
                    <a:gd name="T0" fmla="*/ 0 w 102"/>
                    <a:gd name="T1" fmla="*/ 43 h 43"/>
                    <a:gd name="T2" fmla="*/ 13 w 102"/>
                    <a:gd name="T3" fmla="*/ 15 h 43"/>
                    <a:gd name="T4" fmla="*/ 32 w 102"/>
                    <a:gd name="T5" fmla="*/ 0 h 43"/>
                    <a:gd name="T6" fmla="*/ 71 w 102"/>
                    <a:gd name="T7" fmla="*/ 0 h 43"/>
                    <a:gd name="T8" fmla="*/ 102 w 102"/>
                    <a:gd name="T9" fmla="*/ 8 h 43"/>
                    <a:gd name="T10" fmla="*/ 87 w 102"/>
                    <a:gd name="T11" fmla="*/ 34 h 43"/>
                    <a:gd name="T12" fmla="*/ 44 w 102"/>
                    <a:gd name="T13" fmla="*/ 28 h 43"/>
                    <a:gd name="T14" fmla="*/ 0 w 102"/>
                    <a:gd name="T15" fmla="*/ 43 h 43"/>
                    <a:gd name="T16" fmla="*/ 0 w 102"/>
                    <a:gd name="T17" fmla="*/ 43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2"/>
                    <a:gd name="T28" fmla="*/ 0 h 43"/>
                    <a:gd name="T29" fmla="*/ 102 w 102"/>
                    <a:gd name="T30" fmla="*/ 43 h 4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2" h="43">
                      <a:moveTo>
                        <a:pt x="0" y="43"/>
                      </a:moveTo>
                      <a:lnTo>
                        <a:pt x="13" y="15"/>
                      </a:lnTo>
                      <a:lnTo>
                        <a:pt x="32" y="0"/>
                      </a:lnTo>
                      <a:lnTo>
                        <a:pt x="71" y="0"/>
                      </a:lnTo>
                      <a:lnTo>
                        <a:pt x="102" y="8"/>
                      </a:lnTo>
                      <a:lnTo>
                        <a:pt x="87" y="34"/>
                      </a:lnTo>
                      <a:lnTo>
                        <a:pt x="44" y="2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539"/>
                <p:cNvSpPr>
                  <a:spLocks/>
                </p:cNvSpPr>
                <p:nvPr/>
              </p:nvSpPr>
              <p:spPr bwMode="auto">
                <a:xfrm>
                  <a:off x="2105" y="1119"/>
                  <a:ext cx="355" cy="346"/>
                </a:xfrm>
                <a:custGeom>
                  <a:avLst/>
                  <a:gdLst>
                    <a:gd name="T0" fmla="*/ 316 w 355"/>
                    <a:gd name="T1" fmla="*/ 0 h 346"/>
                    <a:gd name="T2" fmla="*/ 290 w 355"/>
                    <a:gd name="T3" fmla="*/ 31 h 346"/>
                    <a:gd name="T4" fmla="*/ 249 w 355"/>
                    <a:gd name="T5" fmla="*/ 39 h 346"/>
                    <a:gd name="T6" fmla="*/ 214 w 355"/>
                    <a:gd name="T7" fmla="*/ 57 h 346"/>
                    <a:gd name="T8" fmla="*/ 185 w 355"/>
                    <a:gd name="T9" fmla="*/ 65 h 346"/>
                    <a:gd name="T10" fmla="*/ 146 w 355"/>
                    <a:gd name="T11" fmla="*/ 95 h 346"/>
                    <a:gd name="T12" fmla="*/ 116 w 355"/>
                    <a:gd name="T13" fmla="*/ 135 h 346"/>
                    <a:gd name="T14" fmla="*/ 76 w 355"/>
                    <a:gd name="T15" fmla="*/ 154 h 346"/>
                    <a:gd name="T16" fmla="*/ 64 w 355"/>
                    <a:gd name="T17" fmla="*/ 234 h 346"/>
                    <a:gd name="T18" fmla="*/ 40 w 355"/>
                    <a:gd name="T19" fmla="*/ 256 h 346"/>
                    <a:gd name="T20" fmla="*/ 25 w 355"/>
                    <a:gd name="T21" fmla="*/ 261 h 346"/>
                    <a:gd name="T22" fmla="*/ 0 w 355"/>
                    <a:gd name="T23" fmla="*/ 308 h 346"/>
                    <a:gd name="T24" fmla="*/ 7 w 355"/>
                    <a:gd name="T25" fmla="*/ 346 h 346"/>
                    <a:gd name="T26" fmla="*/ 39 w 355"/>
                    <a:gd name="T27" fmla="*/ 310 h 346"/>
                    <a:gd name="T28" fmla="*/ 53 w 355"/>
                    <a:gd name="T29" fmla="*/ 293 h 346"/>
                    <a:gd name="T30" fmla="*/ 25 w 355"/>
                    <a:gd name="T31" fmla="*/ 282 h 346"/>
                    <a:gd name="T32" fmla="*/ 47 w 355"/>
                    <a:gd name="T33" fmla="*/ 268 h 346"/>
                    <a:gd name="T34" fmla="*/ 120 w 355"/>
                    <a:gd name="T35" fmla="*/ 289 h 346"/>
                    <a:gd name="T36" fmla="*/ 125 w 355"/>
                    <a:gd name="T37" fmla="*/ 261 h 346"/>
                    <a:gd name="T38" fmla="*/ 158 w 355"/>
                    <a:gd name="T39" fmla="*/ 285 h 346"/>
                    <a:gd name="T40" fmla="*/ 160 w 355"/>
                    <a:gd name="T41" fmla="*/ 225 h 346"/>
                    <a:gd name="T42" fmla="*/ 123 w 355"/>
                    <a:gd name="T43" fmla="*/ 205 h 346"/>
                    <a:gd name="T44" fmla="*/ 110 w 355"/>
                    <a:gd name="T45" fmla="*/ 171 h 346"/>
                    <a:gd name="T46" fmla="*/ 171 w 355"/>
                    <a:gd name="T47" fmla="*/ 142 h 346"/>
                    <a:gd name="T48" fmla="*/ 209 w 355"/>
                    <a:gd name="T49" fmla="*/ 172 h 346"/>
                    <a:gd name="T50" fmla="*/ 232 w 355"/>
                    <a:gd name="T51" fmla="*/ 264 h 346"/>
                    <a:gd name="T52" fmla="*/ 244 w 355"/>
                    <a:gd name="T53" fmla="*/ 170 h 346"/>
                    <a:gd name="T54" fmla="*/ 279 w 355"/>
                    <a:gd name="T55" fmla="*/ 176 h 346"/>
                    <a:gd name="T56" fmla="*/ 280 w 355"/>
                    <a:gd name="T57" fmla="*/ 255 h 346"/>
                    <a:gd name="T58" fmla="*/ 351 w 355"/>
                    <a:gd name="T59" fmla="*/ 180 h 346"/>
                    <a:gd name="T60" fmla="*/ 355 w 355"/>
                    <a:gd name="T61" fmla="*/ 116 h 346"/>
                    <a:gd name="T62" fmla="*/ 341 w 355"/>
                    <a:gd name="T63" fmla="*/ 69 h 346"/>
                    <a:gd name="T64" fmla="*/ 329 w 355"/>
                    <a:gd name="T65" fmla="*/ 29 h 346"/>
                    <a:gd name="T66" fmla="*/ 316 w 355"/>
                    <a:gd name="T67" fmla="*/ 0 h 346"/>
                    <a:gd name="T68" fmla="*/ 316 w 355"/>
                    <a:gd name="T69" fmla="*/ 0 h 3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55"/>
                    <a:gd name="T106" fmla="*/ 0 h 346"/>
                    <a:gd name="T107" fmla="*/ 355 w 355"/>
                    <a:gd name="T108" fmla="*/ 346 h 3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55" h="346">
                      <a:moveTo>
                        <a:pt x="316" y="0"/>
                      </a:moveTo>
                      <a:lnTo>
                        <a:pt x="290" y="31"/>
                      </a:lnTo>
                      <a:lnTo>
                        <a:pt x="249" y="39"/>
                      </a:lnTo>
                      <a:lnTo>
                        <a:pt x="214" y="57"/>
                      </a:lnTo>
                      <a:lnTo>
                        <a:pt x="185" y="65"/>
                      </a:lnTo>
                      <a:lnTo>
                        <a:pt x="146" y="95"/>
                      </a:lnTo>
                      <a:lnTo>
                        <a:pt x="116" y="135"/>
                      </a:lnTo>
                      <a:lnTo>
                        <a:pt x="76" y="154"/>
                      </a:lnTo>
                      <a:lnTo>
                        <a:pt x="64" y="234"/>
                      </a:lnTo>
                      <a:lnTo>
                        <a:pt x="40" y="256"/>
                      </a:lnTo>
                      <a:lnTo>
                        <a:pt x="25" y="261"/>
                      </a:lnTo>
                      <a:lnTo>
                        <a:pt x="0" y="308"/>
                      </a:lnTo>
                      <a:lnTo>
                        <a:pt x="7" y="346"/>
                      </a:lnTo>
                      <a:lnTo>
                        <a:pt x="39" y="310"/>
                      </a:lnTo>
                      <a:lnTo>
                        <a:pt x="53" y="293"/>
                      </a:lnTo>
                      <a:lnTo>
                        <a:pt x="25" y="282"/>
                      </a:lnTo>
                      <a:lnTo>
                        <a:pt x="47" y="268"/>
                      </a:lnTo>
                      <a:lnTo>
                        <a:pt x="120" y="289"/>
                      </a:lnTo>
                      <a:lnTo>
                        <a:pt x="125" y="261"/>
                      </a:lnTo>
                      <a:lnTo>
                        <a:pt x="158" y="285"/>
                      </a:lnTo>
                      <a:lnTo>
                        <a:pt x="160" y="225"/>
                      </a:lnTo>
                      <a:lnTo>
                        <a:pt x="123" y="205"/>
                      </a:lnTo>
                      <a:lnTo>
                        <a:pt x="110" y="171"/>
                      </a:lnTo>
                      <a:lnTo>
                        <a:pt x="171" y="142"/>
                      </a:lnTo>
                      <a:lnTo>
                        <a:pt x="209" y="172"/>
                      </a:lnTo>
                      <a:lnTo>
                        <a:pt x="232" y="264"/>
                      </a:lnTo>
                      <a:lnTo>
                        <a:pt x="244" y="170"/>
                      </a:lnTo>
                      <a:lnTo>
                        <a:pt x="279" y="176"/>
                      </a:lnTo>
                      <a:lnTo>
                        <a:pt x="280" y="255"/>
                      </a:lnTo>
                      <a:lnTo>
                        <a:pt x="351" y="180"/>
                      </a:lnTo>
                      <a:lnTo>
                        <a:pt x="355" y="116"/>
                      </a:lnTo>
                      <a:lnTo>
                        <a:pt x="341" y="69"/>
                      </a:lnTo>
                      <a:lnTo>
                        <a:pt x="329" y="29"/>
                      </a:lnTo>
                      <a:lnTo>
                        <a:pt x="316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540"/>
                <p:cNvSpPr>
                  <a:spLocks/>
                </p:cNvSpPr>
                <p:nvPr/>
              </p:nvSpPr>
              <p:spPr bwMode="auto">
                <a:xfrm>
                  <a:off x="2238" y="1280"/>
                  <a:ext cx="67" cy="101"/>
                </a:xfrm>
                <a:custGeom>
                  <a:avLst/>
                  <a:gdLst>
                    <a:gd name="T0" fmla="*/ 0 w 67"/>
                    <a:gd name="T1" fmla="*/ 20 h 101"/>
                    <a:gd name="T2" fmla="*/ 26 w 67"/>
                    <a:gd name="T3" fmla="*/ 43 h 101"/>
                    <a:gd name="T4" fmla="*/ 42 w 67"/>
                    <a:gd name="T5" fmla="*/ 56 h 101"/>
                    <a:gd name="T6" fmla="*/ 42 w 67"/>
                    <a:gd name="T7" fmla="*/ 88 h 101"/>
                    <a:gd name="T8" fmla="*/ 67 w 67"/>
                    <a:gd name="T9" fmla="*/ 101 h 101"/>
                    <a:gd name="T10" fmla="*/ 62 w 67"/>
                    <a:gd name="T11" fmla="*/ 48 h 101"/>
                    <a:gd name="T12" fmla="*/ 50 w 67"/>
                    <a:gd name="T13" fmla="*/ 14 h 101"/>
                    <a:gd name="T14" fmla="*/ 33 w 67"/>
                    <a:gd name="T15" fmla="*/ 0 h 101"/>
                    <a:gd name="T16" fmla="*/ 0 w 67"/>
                    <a:gd name="T17" fmla="*/ 20 h 101"/>
                    <a:gd name="T18" fmla="*/ 0 w 67"/>
                    <a:gd name="T19" fmla="*/ 20 h 1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7"/>
                    <a:gd name="T31" fmla="*/ 0 h 101"/>
                    <a:gd name="T32" fmla="*/ 67 w 67"/>
                    <a:gd name="T33" fmla="*/ 101 h 1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7" h="101">
                      <a:moveTo>
                        <a:pt x="0" y="20"/>
                      </a:moveTo>
                      <a:lnTo>
                        <a:pt x="26" y="43"/>
                      </a:lnTo>
                      <a:lnTo>
                        <a:pt x="42" y="56"/>
                      </a:lnTo>
                      <a:lnTo>
                        <a:pt x="42" y="88"/>
                      </a:lnTo>
                      <a:lnTo>
                        <a:pt x="67" y="101"/>
                      </a:lnTo>
                      <a:lnTo>
                        <a:pt x="62" y="48"/>
                      </a:lnTo>
                      <a:lnTo>
                        <a:pt x="50" y="14"/>
                      </a:lnTo>
                      <a:lnTo>
                        <a:pt x="33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EDF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541"/>
                <p:cNvSpPr>
                  <a:spLocks/>
                </p:cNvSpPr>
                <p:nvPr/>
              </p:nvSpPr>
              <p:spPr bwMode="auto">
                <a:xfrm>
                  <a:off x="2333" y="1264"/>
                  <a:ext cx="567" cy="589"/>
                </a:xfrm>
                <a:custGeom>
                  <a:avLst/>
                  <a:gdLst>
                    <a:gd name="T0" fmla="*/ 30 w 567"/>
                    <a:gd name="T1" fmla="*/ 71 h 589"/>
                    <a:gd name="T2" fmla="*/ 68 w 567"/>
                    <a:gd name="T3" fmla="*/ 154 h 589"/>
                    <a:gd name="T4" fmla="*/ 124 w 567"/>
                    <a:gd name="T5" fmla="*/ 82 h 589"/>
                    <a:gd name="T6" fmla="*/ 162 w 567"/>
                    <a:gd name="T7" fmla="*/ 30 h 589"/>
                    <a:gd name="T8" fmla="*/ 179 w 567"/>
                    <a:gd name="T9" fmla="*/ 10 h 589"/>
                    <a:gd name="T10" fmla="*/ 216 w 567"/>
                    <a:gd name="T11" fmla="*/ 0 h 589"/>
                    <a:gd name="T12" fmla="*/ 267 w 567"/>
                    <a:gd name="T13" fmla="*/ 35 h 589"/>
                    <a:gd name="T14" fmla="*/ 286 w 567"/>
                    <a:gd name="T15" fmla="*/ 63 h 589"/>
                    <a:gd name="T16" fmla="*/ 301 w 567"/>
                    <a:gd name="T17" fmla="*/ 153 h 589"/>
                    <a:gd name="T18" fmla="*/ 302 w 567"/>
                    <a:gd name="T19" fmla="*/ 213 h 589"/>
                    <a:gd name="T20" fmla="*/ 280 w 567"/>
                    <a:gd name="T21" fmla="*/ 111 h 589"/>
                    <a:gd name="T22" fmla="*/ 262 w 567"/>
                    <a:gd name="T23" fmla="*/ 97 h 589"/>
                    <a:gd name="T24" fmla="*/ 271 w 567"/>
                    <a:gd name="T25" fmla="*/ 184 h 589"/>
                    <a:gd name="T26" fmla="*/ 236 w 567"/>
                    <a:gd name="T27" fmla="*/ 291 h 589"/>
                    <a:gd name="T28" fmla="*/ 227 w 567"/>
                    <a:gd name="T29" fmla="*/ 180 h 589"/>
                    <a:gd name="T30" fmla="*/ 181 w 567"/>
                    <a:gd name="T31" fmla="*/ 123 h 589"/>
                    <a:gd name="T32" fmla="*/ 156 w 567"/>
                    <a:gd name="T33" fmla="*/ 144 h 589"/>
                    <a:gd name="T34" fmla="*/ 131 w 567"/>
                    <a:gd name="T35" fmla="*/ 183 h 589"/>
                    <a:gd name="T36" fmla="*/ 186 w 567"/>
                    <a:gd name="T37" fmla="*/ 159 h 589"/>
                    <a:gd name="T38" fmla="*/ 165 w 567"/>
                    <a:gd name="T39" fmla="*/ 212 h 589"/>
                    <a:gd name="T40" fmla="*/ 127 w 567"/>
                    <a:gd name="T41" fmla="*/ 268 h 589"/>
                    <a:gd name="T42" fmla="*/ 114 w 567"/>
                    <a:gd name="T43" fmla="*/ 317 h 589"/>
                    <a:gd name="T44" fmla="*/ 120 w 567"/>
                    <a:gd name="T45" fmla="*/ 346 h 589"/>
                    <a:gd name="T46" fmla="*/ 148 w 567"/>
                    <a:gd name="T47" fmla="*/ 358 h 589"/>
                    <a:gd name="T48" fmla="*/ 259 w 567"/>
                    <a:gd name="T49" fmla="*/ 352 h 589"/>
                    <a:gd name="T50" fmla="*/ 243 w 567"/>
                    <a:gd name="T51" fmla="*/ 369 h 589"/>
                    <a:gd name="T52" fmla="*/ 340 w 567"/>
                    <a:gd name="T53" fmla="*/ 333 h 589"/>
                    <a:gd name="T54" fmla="*/ 460 w 567"/>
                    <a:gd name="T55" fmla="*/ 369 h 589"/>
                    <a:gd name="T56" fmla="*/ 337 w 567"/>
                    <a:gd name="T57" fmla="*/ 387 h 589"/>
                    <a:gd name="T58" fmla="*/ 249 w 567"/>
                    <a:gd name="T59" fmla="*/ 430 h 589"/>
                    <a:gd name="T60" fmla="*/ 315 w 567"/>
                    <a:gd name="T61" fmla="*/ 459 h 589"/>
                    <a:gd name="T62" fmla="*/ 359 w 567"/>
                    <a:gd name="T63" fmla="*/ 452 h 589"/>
                    <a:gd name="T64" fmla="*/ 430 w 567"/>
                    <a:gd name="T65" fmla="*/ 412 h 589"/>
                    <a:gd name="T66" fmla="*/ 509 w 567"/>
                    <a:gd name="T67" fmla="*/ 401 h 589"/>
                    <a:gd name="T68" fmla="*/ 567 w 567"/>
                    <a:gd name="T69" fmla="*/ 354 h 589"/>
                    <a:gd name="T70" fmla="*/ 544 w 567"/>
                    <a:gd name="T71" fmla="*/ 439 h 589"/>
                    <a:gd name="T72" fmla="*/ 500 w 567"/>
                    <a:gd name="T73" fmla="*/ 471 h 589"/>
                    <a:gd name="T74" fmla="*/ 431 w 567"/>
                    <a:gd name="T75" fmla="*/ 499 h 589"/>
                    <a:gd name="T76" fmla="*/ 356 w 567"/>
                    <a:gd name="T77" fmla="*/ 541 h 589"/>
                    <a:gd name="T78" fmla="*/ 515 w 567"/>
                    <a:gd name="T79" fmla="*/ 502 h 589"/>
                    <a:gd name="T80" fmla="*/ 456 w 567"/>
                    <a:gd name="T81" fmla="*/ 540 h 589"/>
                    <a:gd name="T82" fmla="*/ 387 w 567"/>
                    <a:gd name="T83" fmla="*/ 557 h 589"/>
                    <a:gd name="T84" fmla="*/ 293 w 567"/>
                    <a:gd name="T85" fmla="*/ 587 h 589"/>
                    <a:gd name="T86" fmla="*/ 251 w 567"/>
                    <a:gd name="T87" fmla="*/ 589 h 589"/>
                    <a:gd name="T88" fmla="*/ 208 w 567"/>
                    <a:gd name="T89" fmla="*/ 567 h 589"/>
                    <a:gd name="T90" fmla="*/ 152 w 567"/>
                    <a:gd name="T91" fmla="*/ 549 h 589"/>
                    <a:gd name="T92" fmla="*/ 132 w 567"/>
                    <a:gd name="T93" fmla="*/ 469 h 589"/>
                    <a:gd name="T94" fmla="*/ 47 w 567"/>
                    <a:gd name="T95" fmla="*/ 317 h 589"/>
                    <a:gd name="T96" fmla="*/ 30 w 567"/>
                    <a:gd name="T97" fmla="*/ 231 h 589"/>
                    <a:gd name="T98" fmla="*/ 46 w 567"/>
                    <a:gd name="T99" fmla="*/ 133 h 589"/>
                    <a:gd name="T100" fmla="*/ 0 w 567"/>
                    <a:gd name="T101" fmla="*/ 124 h 589"/>
                    <a:gd name="T102" fmla="*/ 30 w 567"/>
                    <a:gd name="T103" fmla="*/ 71 h 589"/>
                    <a:gd name="T104" fmla="*/ 30 w 567"/>
                    <a:gd name="T105" fmla="*/ 71 h 5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7"/>
                    <a:gd name="T160" fmla="*/ 0 h 589"/>
                    <a:gd name="T161" fmla="*/ 567 w 567"/>
                    <a:gd name="T162" fmla="*/ 589 h 5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7" h="589">
                      <a:moveTo>
                        <a:pt x="30" y="71"/>
                      </a:moveTo>
                      <a:lnTo>
                        <a:pt x="68" y="154"/>
                      </a:lnTo>
                      <a:lnTo>
                        <a:pt x="124" y="82"/>
                      </a:lnTo>
                      <a:lnTo>
                        <a:pt x="162" y="30"/>
                      </a:lnTo>
                      <a:lnTo>
                        <a:pt x="179" y="10"/>
                      </a:lnTo>
                      <a:lnTo>
                        <a:pt x="216" y="0"/>
                      </a:lnTo>
                      <a:lnTo>
                        <a:pt x="267" y="35"/>
                      </a:lnTo>
                      <a:lnTo>
                        <a:pt x="286" y="63"/>
                      </a:lnTo>
                      <a:lnTo>
                        <a:pt x="301" y="153"/>
                      </a:lnTo>
                      <a:lnTo>
                        <a:pt x="302" y="213"/>
                      </a:lnTo>
                      <a:lnTo>
                        <a:pt x="280" y="111"/>
                      </a:lnTo>
                      <a:lnTo>
                        <a:pt x="262" y="97"/>
                      </a:lnTo>
                      <a:lnTo>
                        <a:pt x="271" y="184"/>
                      </a:lnTo>
                      <a:lnTo>
                        <a:pt x="236" y="291"/>
                      </a:lnTo>
                      <a:lnTo>
                        <a:pt x="227" y="180"/>
                      </a:lnTo>
                      <a:lnTo>
                        <a:pt x="181" y="123"/>
                      </a:lnTo>
                      <a:lnTo>
                        <a:pt x="156" y="144"/>
                      </a:lnTo>
                      <a:lnTo>
                        <a:pt x="131" y="183"/>
                      </a:lnTo>
                      <a:lnTo>
                        <a:pt x="186" y="159"/>
                      </a:lnTo>
                      <a:lnTo>
                        <a:pt x="165" y="212"/>
                      </a:lnTo>
                      <a:lnTo>
                        <a:pt x="127" y="268"/>
                      </a:lnTo>
                      <a:lnTo>
                        <a:pt x="114" y="317"/>
                      </a:lnTo>
                      <a:lnTo>
                        <a:pt x="120" y="346"/>
                      </a:lnTo>
                      <a:lnTo>
                        <a:pt x="148" y="358"/>
                      </a:lnTo>
                      <a:lnTo>
                        <a:pt x="259" y="352"/>
                      </a:lnTo>
                      <a:lnTo>
                        <a:pt x="243" y="369"/>
                      </a:lnTo>
                      <a:lnTo>
                        <a:pt x="340" y="333"/>
                      </a:lnTo>
                      <a:lnTo>
                        <a:pt x="460" y="369"/>
                      </a:lnTo>
                      <a:lnTo>
                        <a:pt x="337" y="387"/>
                      </a:lnTo>
                      <a:lnTo>
                        <a:pt x="249" y="430"/>
                      </a:lnTo>
                      <a:lnTo>
                        <a:pt x="315" y="459"/>
                      </a:lnTo>
                      <a:lnTo>
                        <a:pt x="359" y="452"/>
                      </a:lnTo>
                      <a:lnTo>
                        <a:pt x="430" y="412"/>
                      </a:lnTo>
                      <a:lnTo>
                        <a:pt x="509" y="401"/>
                      </a:lnTo>
                      <a:lnTo>
                        <a:pt x="567" y="354"/>
                      </a:lnTo>
                      <a:lnTo>
                        <a:pt x="544" y="439"/>
                      </a:lnTo>
                      <a:lnTo>
                        <a:pt x="500" y="471"/>
                      </a:lnTo>
                      <a:lnTo>
                        <a:pt x="431" y="499"/>
                      </a:lnTo>
                      <a:lnTo>
                        <a:pt x="356" y="541"/>
                      </a:lnTo>
                      <a:lnTo>
                        <a:pt x="515" y="502"/>
                      </a:lnTo>
                      <a:lnTo>
                        <a:pt x="456" y="540"/>
                      </a:lnTo>
                      <a:lnTo>
                        <a:pt x="387" y="557"/>
                      </a:lnTo>
                      <a:lnTo>
                        <a:pt x="293" y="587"/>
                      </a:lnTo>
                      <a:lnTo>
                        <a:pt x="251" y="589"/>
                      </a:lnTo>
                      <a:lnTo>
                        <a:pt x="208" y="567"/>
                      </a:lnTo>
                      <a:lnTo>
                        <a:pt x="152" y="549"/>
                      </a:lnTo>
                      <a:lnTo>
                        <a:pt x="132" y="469"/>
                      </a:lnTo>
                      <a:lnTo>
                        <a:pt x="47" y="317"/>
                      </a:lnTo>
                      <a:lnTo>
                        <a:pt x="30" y="231"/>
                      </a:lnTo>
                      <a:lnTo>
                        <a:pt x="46" y="133"/>
                      </a:lnTo>
                      <a:lnTo>
                        <a:pt x="0" y="124"/>
                      </a:lnTo>
                      <a:lnTo>
                        <a:pt x="30" y="71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542"/>
                <p:cNvSpPr>
                  <a:spLocks/>
                </p:cNvSpPr>
                <p:nvPr/>
              </p:nvSpPr>
              <p:spPr bwMode="auto">
                <a:xfrm>
                  <a:off x="2468" y="1434"/>
                  <a:ext cx="80" cy="167"/>
                </a:xfrm>
                <a:custGeom>
                  <a:avLst/>
                  <a:gdLst>
                    <a:gd name="T0" fmla="*/ 39 w 80"/>
                    <a:gd name="T1" fmla="*/ 50 h 167"/>
                    <a:gd name="T2" fmla="*/ 0 w 80"/>
                    <a:gd name="T3" fmla="*/ 120 h 167"/>
                    <a:gd name="T4" fmla="*/ 0 w 80"/>
                    <a:gd name="T5" fmla="*/ 155 h 167"/>
                    <a:gd name="T6" fmla="*/ 33 w 80"/>
                    <a:gd name="T7" fmla="*/ 167 h 167"/>
                    <a:gd name="T8" fmla="*/ 80 w 80"/>
                    <a:gd name="T9" fmla="*/ 166 h 167"/>
                    <a:gd name="T10" fmla="*/ 72 w 80"/>
                    <a:gd name="T11" fmla="*/ 99 h 167"/>
                    <a:gd name="T12" fmla="*/ 80 w 80"/>
                    <a:gd name="T13" fmla="*/ 40 h 167"/>
                    <a:gd name="T14" fmla="*/ 57 w 80"/>
                    <a:gd name="T15" fmla="*/ 0 h 167"/>
                    <a:gd name="T16" fmla="*/ 57 w 80"/>
                    <a:gd name="T17" fmla="*/ 37 h 167"/>
                    <a:gd name="T18" fmla="*/ 39 w 80"/>
                    <a:gd name="T19" fmla="*/ 50 h 167"/>
                    <a:gd name="T20" fmla="*/ 39 w 80"/>
                    <a:gd name="T21" fmla="*/ 50 h 16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"/>
                    <a:gd name="T34" fmla="*/ 0 h 167"/>
                    <a:gd name="T35" fmla="*/ 80 w 80"/>
                    <a:gd name="T36" fmla="*/ 167 h 16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" h="167">
                      <a:moveTo>
                        <a:pt x="39" y="50"/>
                      </a:moveTo>
                      <a:lnTo>
                        <a:pt x="0" y="120"/>
                      </a:lnTo>
                      <a:lnTo>
                        <a:pt x="0" y="155"/>
                      </a:lnTo>
                      <a:lnTo>
                        <a:pt x="33" y="167"/>
                      </a:lnTo>
                      <a:lnTo>
                        <a:pt x="80" y="166"/>
                      </a:lnTo>
                      <a:lnTo>
                        <a:pt x="72" y="99"/>
                      </a:lnTo>
                      <a:lnTo>
                        <a:pt x="80" y="40"/>
                      </a:lnTo>
                      <a:lnTo>
                        <a:pt x="57" y="0"/>
                      </a:lnTo>
                      <a:lnTo>
                        <a:pt x="57" y="37"/>
                      </a:lnTo>
                      <a:lnTo>
                        <a:pt x="39" y="50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543"/>
                <p:cNvSpPr>
                  <a:spLocks/>
                </p:cNvSpPr>
                <p:nvPr/>
              </p:nvSpPr>
              <p:spPr bwMode="auto">
                <a:xfrm>
                  <a:off x="1611" y="1384"/>
                  <a:ext cx="273" cy="224"/>
                </a:xfrm>
                <a:custGeom>
                  <a:avLst/>
                  <a:gdLst>
                    <a:gd name="T0" fmla="*/ 0 w 273"/>
                    <a:gd name="T1" fmla="*/ 20 h 224"/>
                    <a:gd name="T2" fmla="*/ 122 w 273"/>
                    <a:gd name="T3" fmla="*/ 164 h 224"/>
                    <a:gd name="T4" fmla="*/ 36 w 273"/>
                    <a:gd name="T5" fmla="*/ 33 h 224"/>
                    <a:gd name="T6" fmla="*/ 173 w 273"/>
                    <a:gd name="T7" fmla="*/ 191 h 224"/>
                    <a:gd name="T8" fmla="*/ 68 w 273"/>
                    <a:gd name="T9" fmla="*/ 29 h 224"/>
                    <a:gd name="T10" fmla="*/ 229 w 273"/>
                    <a:gd name="T11" fmla="*/ 213 h 224"/>
                    <a:gd name="T12" fmla="*/ 101 w 273"/>
                    <a:gd name="T13" fmla="*/ 41 h 224"/>
                    <a:gd name="T14" fmla="*/ 273 w 273"/>
                    <a:gd name="T15" fmla="*/ 224 h 224"/>
                    <a:gd name="T16" fmla="*/ 158 w 273"/>
                    <a:gd name="T17" fmla="*/ 77 h 224"/>
                    <a:gd name="T18" fmla="*/ 271 w 273"/>
                    <a:gd name="T19" fmla="*/ 192 h 224"/>
                    <a:gd name="T20" fmla="*/ 171 w 273"/>
                    <a:gd name="T21" fmla="*/ 71 h 224"/>
                    <a:gd name="T22" fmla="*/ 130 w 273"/>
                    <a:gd name="T23" fmla="*/ 37 h 224"/>
                    <a:gd name="T24" fmla="*/ 149 w 273"/>
                    <a:gd name="T25" fmla="*/ 73 h 224"/>
                    <a:gd name="T26" fmla="*/ 88 w 273"/>
                    <a:gd name="T27" fmla="*/ 15 h 224"/>
                    <a:gd name="T28" fmla="*/ 100 w 273"/>
                    <a:gd name="T29" fmla="*/ 57 h 224"/>
                    <a:gd name="T30" fmla="*/ 51 w 273"/>
                    <a:gd name="T31" fmla="*/ 4 h 224"/>
                    <a:gd name="T32" fmla="*/ 79 w 273"/>
                    <a:gd name="T33" fmla="*/ 67 h 224"/>
                    <a:gd name="T34" fmla="*/ 16 w 273"/>
                    <a:gd name="T35" fmla="*/ 0 h 224"/>
                    <a:gd name="T36" fmla="*/ 23 w 273"/>
                    <a:gd name="T37" fmla="*/ 32 h 224"/>
                    <a:gd name="T38" fmla="*/ 0 w 273"/>
                    <a:gd name="T39" fmla="*/ 20 h 224"/>
                    <a:gd name="T40" fmla="*/ 0 w 273"/>
                    <a:gd name="T41" fmla="*/ 20 h 22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73"/>
                    <a:gd name="T64" fmla="*/ 0 h 224"/>
                    <a:gd name="T65" fmla="*/ 273 w 273"/>
                    <a:gd name="T66" fmla="*/ 224 h 22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73" h="224">
                      <a:moveTo>
                        <a:pt x="0" y="20"/>
                      </a:moveTo>
                      <a:lnTo>
                        <a:pt x="122" y="164"/>
                      </a:lnTo>
                      <a:lnTo>
                        <a:pt x="36" y="33"/>
                      </a:lnTo>
                      <a:lnTo>
                        <a:pt x="173" y="191"/>
                      </a:lnTo>
                      <a:lnTo>
                        <a:pt x="68" y="29"/>
                      </a:lnTo>
                      <a:lnTo>
                        <a:pt x="229" y="213"/>
                      </a:lnTo>
                      <a:lnTo>
                        <a:pt x="101" y="41"/>
                      </a:lnTo>
                      <a:lnTo>
                        <a:pt x="273" y="224"/>
                      </a:lnTo>
                      <a:lnTo>
                        <a:pt x="158" y="77"/>
                      </a:lnTo>
                      <a:lnTo>
                        <a:pt x="271" y="192"/>
                      </a:lnTo>
                      <a:lnTo>
                        <a:pt x="171" y="71"/>
                      </a:lnTo>
                      <a:lnTo>
                        <a:pt x="130" y="37"/>
                      </a:lnTo>
                      <a:lnTo>
                        <a:pt x="149" y="73"/>
                      </a:lnTo>
                      <a:lnTo>
                        <a:pt x="88" y="15"/>
                      </a:lnTo>
                      <a:lnTo>
                        <a:pt x="100" y="57"/>
                      </a:lnTo>
                      <a:lnTo>
                        <a:pt x="51" y="4"/>
                      </a:lnTo>
                      <a:lnTo>
                        <a:pt x="79" y="67"/>
                      </a:lnTo>
                      <a:lnTo>
                        <a:pt x="16" y="0"/>
                      </a:lnTo>
                      <a:lnTo>
                        <a:pt x="23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544"/>
                <p:cNvSpPr>
                  <a:spLocks/>
                </p:cNvSpPr>
                <p:nvPr/>
              </p:nvSpPr>
              <p:spPr bwMode="auto">
                <a:xfrm>
                  <a:off x="2084" y="1476"/>
                  <a:ext cx="69" cy="35"/>
                </a:xfrm>
                <a:custGeom>
                  <a:avLst/>
                  <a:gdLst>
                    <a:gd name="T0" fmla="*/ 0 w 69"/>
                    <a:gd name="T1" fmla="*/ 35 h 35"/>
                    <a:gd name="T2" fmla="*/ 9 w 69"/>
                    <a:gd name="T3" fmla="*/ 17 h 35"/>
                    <a:gd name="T4" fmla="*/ 56 w 69"/>
                    <a:gd name="T5" fmla="*/ 0 h 35"/>
                    <a:gd name="T6" fmla="*/ 48 w 69"/>
                    <a:gd name="T7" fmla="*/ 11 h 35"/>
                    <a:gd name="T8" fmla="*/ 69 w 69"/>
                    <a:gd name="T9" fmla="*/ 11 h 35"/>
                    <a:gd name="T10" fmla="*/ 46 w 69"/>
                    <a:gd name="T11" fmla="*/ 28 h 35"/>
                    <a:gd name="T12" fmla="*/ 26 w 69"/>
                    <a:gd name="T13" fmla="*/ 27 h 35"/>
                    <a:gd name="T14" fmla="*/ 0 w 69"/>
                    <a:gd name="T15" fmla="*/ 35 h 35"/>
                    <a:gd name="T16" fmla="*/ 0 w 69"/>
                    <a:gd name="T17" fmla="*/ 35 h 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9"/>
                    <a:gd name="T28" fmla="*/ 0 h 35"/>
                    <a:gd name="T29" fmla="*/ 69 w 69"/>
                    <a:gd name="T30" fmla="*/ 35 h 3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9" h="35">
                      <a:moveTo>
                        <a:pt x="0" y="35"/>
                      </a:moveTo>
                      <a:lnTo>
                        <a:pt x="9" y="17"/>
                      </a:lnTo>
                      <a:lnTo>
                        <a:pt x="56" y="0"/>
                      </a:lnTo>
                      <a:lnTo>
                        <a:pt x="48" y="11"/>
                      </a:lnTo>
                      <a:lnTo>
                        <a:pt x="69" y="11"/>
                      </a:lnTo>
                      <a:lnTo>
                        <a:pt x="46" y="28"/>
                      </a:lnTo>
                      <a:lnTo>
                        <a:pt x="26" y="2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545"/>
                <p:cNvSpPr>
                  <a:spLocks/>
                </p:cNvSpPr>
                <p:nvPr/>
              </p:nvSpPr>
              <p:spPr bwMode="auto">
                <a:xfrm>
                  <a:off x="2199" y="1460"/>
                  <a:ext cx="38" cy="39"/>
                </a:xfrm>
                <a:custGeom>
                  <a:avLst/>
                  <a:gdLst>
                    <a:gd name="T0" fmla="*/ 13 w 38"/>
                    <a:gd name="T1" fmla="*/ 0 h 39"/>
                    <a:gd name="T2" fmla="*/ 0 w 38"/>
                    <a:gd name="T3" fmla="*/ 5 h 39"/>
                    <a:gd name="T4" fmla="*/ 8 w 38"/>
                    <a:gd name="T5" fmla="*/ 22 h 39"/>
                    <a:gd name="T6" fmla="*/ 38 w 38"/>
                    <a:gd name="T7" fmla="*/ 39 h 39"/>
                    <a:gd name="T8" fmla="*/ 33 w 38"/>
                    <a:gd name="T9" fmla="*/ 18 h 39"/>
                    <a:gd name="T10" fmla="*/ 13 w 38"/>
                    <a:gd name="T11" fmla="*/ 0 h 39"/>
                    <a:gd name="T12" fmla="*/ 13 w 38"/>
                    <a:gd name="T13" fmla="*/ 0 h 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8"/>
                    <a:gd name="T22" fmla="*/ 0 h 39"/>
                    <a:gd name="T23" fmla="*/ 38 w 38"/>
                    <a:gd name="T24" fmla="*/ 39 h 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8" h="39">
                      <a:moveTo>
                        <a:pt x="13" y="0"/>
                      </a:moveTo>
                      <a:lnTo>
                        <a:pt x="0" y="5"/>
                      </a:lnTo>
                      <a:lnTo>
                        <a:pt x="8" y="22"/>
                      </a:lnTo>
                      <a:lnTo>
                        <a:pt x="38" y="39"/>
                      </a:lnTo>
                      <a:lnTo>
                        <a:pt x="33" y="18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546"/>
                <p:cNvSpPr>
                  <a:spLocks/>
                </p:cNvSpPr>
                <p:nvPr/>
              </p:nvSpPr>
              <p:spPr bwMode="auto">
                <a:xfrm>
                  <a:off x="2175" y="1487"/>
                  <a:ext cx="64" cy="45"/>
                </a:xfrm>
                <a:custGeom>
                  <a:avLst/>
                  <a:gdLst>
                    <a:gd name="T0" fmla="*/ 15 w 64"/>
                    <a:gd name="T1" fmla="*/ 16 h 45"/>
                    <a:gd name="T2" fmla="*/ 38 w 64"/>
                    <a:gd name="T3" fmla="*/ 25 h 45"/>
                    <a:gd name="T4" fmla="*/ 64 w 64"/>
                    <a:gd name="T5" fmla="*/ 45 h 45"/>
                    <a:gd name="T6" fmla="*/ 57 w 64"/>
                    <a:gd name="T7" fmla="*/ 23 h 45"/>
                    <a:gd name="T8" fmla="*/ 31 w 64"/>
                    <a:gd name="T9" fmla="*/ 12 h 45"/>
                    <a:gd name="T10" fmla="*/ 0 w 64"/>
                    <a:gd name="T11" fmla="*/ 0 h 45"/>
                    <a:gd name="T12" fmla="*/ 15 w 64"/>
                    <a:gd name="T13" fmla="*/ 16 h 45"/>
                    <a:gd name="T14" fmla="*/ 15 w 64"/>
                    <a:gd name="T15" fmla="*/ 16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4"/>
                    <a:gd name="T25" fmla="*/ 0 h 45"/>
                    <a:gd name="T26" fmla="*/ 64 w 64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4" h="45">
                      <a:moveTo>
                        <a:pt x="15" y="16"/>
                      </a:moveTo>
                      <a:lnTo>
                        <a:pt x="38" y="25"/>
                      </a:lnTo>
                      <a:lnTo>
                        <a:pt x="64" y="45"/>
                      </a:lnTo>
                      <a:lnTo>
                        <a:pt x="57" y="23"/>
                      </a:lnTo>
                      <a:lnTo>
                        <a:pt x="31" y="12"/>
                      </a:lnTo>
                      <a:lnTo>
                        <a:pt x="0" y="0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547"/>
                <p:cNvSpPr>
                  <a:spLocks/>
                </p:cNvSpPr>
                <p:nvPr/>
              </p:nvSpPr>
              <p:spPr bwMode="auto">
                <a:xfrm>
                  <a:off x="2156" y="1554"/>
                  <a:ext cx="51" cy="56"/>
                </a:xfrm>
                <a:custGeom>
                  <a:avLst/>
                  <a:gdLst>
                    <a:gd name="T0" fmla="*/ 0 w 51"/>
                    <a:gd name="T1" fmla="*/ 56 h 56"/>
                    <a:gd name="T2" fmla="*/ 22 w 51"/>
                    <a:gd name="T3" fmla="*/ 37 h 56"/>
                    <a:gd name="T4" fmla="*/ 34 w 51"/>
                    <a:gd name="T5" fmla="*/ 35 h 56"/>
                    <a:gd name="T6" fmla="*/ 51 w 51"/>
                    <a:gd name="T7" fmla="*/ 0 h 56"/>
                    <a:gd name="T8" fmla="*/ 50 w 51"/>
                    <a:gd name="T9" fmla="*/ 21 h 56"/>
                    <a:gd name="T10" fmla="*/ 28 w 51"/>
                    <a:gd name="T11" fmla="*/ 51 h 56"/>
                    <a:gd name="T12" fmla="*/ 0 w 51"/>
                    <a:gd name="T13" fmla="*/ 56 h 56"/>
                    <a:gd name="T14" fmla="*/ 0 w 51"/>
                    <a:gd name="T15" fmla="*/ 56 h 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1"/>
                    <a:gd name="T25" fmla="*/ 0 h 56"/>
                    <a:gd name="T26" fmla="*/ 51 w 51"/>
                    <a:gd name="T27" fmla="*/ 56 h 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1" h="56">
                      <a:moveTo>
                        <a:pt x="0" y="56"/>
                      </a:moveTo>
                      <a:lnTo>
                        <a:pt x="22" y="37"/>
                      </a:lnTo>
                      <a:lnTo>
                        <a:pt x="34" y="35"/>
                      </a:lnTo>
                      <a:lnTo>
                        <a:pt x="51" y="0"/>
                      </a:lnTo>
                      <a:lnTo>
                        <a:pt x="50" y="21"/>
                      </a:lnTo>
                      <a:lnTo>
                        <a:pt x="28" y="51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548"/>
                <p:cNvSpPr>
                  <a:spLocks/>
                </p:cNvSpPr>
                <p:nvPr/>
              </p:nvSpPr>
              <p:spPr bwMode="auto">
                <a:xfrm>
                  <a:off x="2230" y="1559"/>
                  <a:ext cx="20" cy="42"/>
                </a:xfrm>
                <a:custGeom>
                  <a:avLst/>
                  <a:gdLst>
                    <a:gd name="T0" fmla="*/ 9 w 20"/>
                    <a:gd name="T1" fmla="*/ 0 h 42"/>
                    <a:gd name="T2" fmla="*/ 0 w 20"/>
                    <a:gd name="T3" fmla="*/ 42 h 42"/>
                    <a:gd name="T4" fmla="*/ 20 w 20"/>
                    <a:gd name="T5" fmla="*/ 9 h 42"/>
                    <a:gd name="T6" fmla="*/ 9 w 20"/>
                    <a:gd name="T7" fmla="*/ 0 h 42"/>
                    <a:gd name="T8" fmla="*/ 9 w 20"/>
                    <a:gd name="T9" fmla="*/ 0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42"/>
                    <a:gd name="T17" fmla="*/ 20 w 20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42">
                      <a:moveTo>
                        <a:pt x="9" y="0"/>
                      </a:moveTo>
                      <a:lnTo>
                        <a:pt x="0" y="42"/>
                      </a:lnTo>
                      <a:lnTo>
                        <a:pt x="20" y="9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549"/>
                <p:cNvSpPr>
                  <a:spLocks/>
                </p:cNvSpPr>
                <p:nvPr/>
              </p:nvSpPr>
              <p:spPr bwMode="auto">
                <a:xfrm>
                  <a:off x="2096" y="1520"/>
                  <a:ext cx="97" cy="56"/>
                </a:xfrm>
                <a:custGeom>
                  <a:avLst/>
                  <a:gdLst>
                    <a:gd name="T0" fmla="*/ 6 w 97"/>
                    <a:gd name="T1" fmla="*/ 4 h 56"/>
                    <a:gd name="T2" fmla="*/ 21 w 97"/>
                    <a:gd name="T3" fmla="*/ 28 h 56"/>
                    <a:gd name="T4" fmla="*/ 0 w 97"/>
                    <a:gd name="T5" fmla="*/ 55 h 56"/>
                    <a:gd name="T6" fmla="*/ 81 w 97"/>
                    <a:gd name="T7" fmla="*/ 56 h 56"/>
                    <a:gd name="T8" fmla="*/ 97 w 97"/>
                    <a:gd name="T9" fmla="*/ 26 h 56"/>
                    <a:gd name="T10" fmla="*/ 82 w 97"/>
                    <a:gd name="T11" fmla="*/ 8 h 56"/>
                    <a:gd name="T12" fmla="*/ 60 w 97"/>
                    <a:gd name="T13" fmla="*/ 0 h 56"/>
                    <a:gd name="T14" fmla="*/ 6 w 97"/>
                    <a:gd name="T15" fmla="*/ 4 h 56"/>
                    <a:gd name="T16" fmla="*/ 6 w 97"/>
                    <a:gd name="T17" fmla="*/ 4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7"/>
                    <a:gd name="T28" fmla="*/ 0 h 56"/>
                    <a:gd name="T29" fmla="*/ 97 w 97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7" h="56">
                      <a:moveTo>
                        <a:pt x="6" y="4"/>
                      </a:moveTo>
                      <a:lnTo>
                        <a:pt x="21" y="28"/>
                      </a:lnTo>
                      <a:lnTo>
                        <a:pt x="0" y="55"/>
                      </a:lnTo>
                      <a:lnTo>
                        <a:pt x="81" y="56"/>
                      </a:lnTo>
                      <a:lnTo>
                        <a:pt x="97" y="26"/>
                      </a:lnTo>
                      <a:lnTo>
                        <a:pt x="82" y="8"/>
                      </a:lnTo>
                      <a:lnTo>
                        <a:pt x="6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B2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550"/>
                <p:cNvSpPr>
                  <a:spLocks/>
                </p:cNvSpPr>
                <p:nvPr/>
              </p:nvSpPr>
              <p:spPr bwMode="auto">
                <a:xfrm>
                  <a:off x="2121" y="1528"/>
                  <a:ext cx="58" cy="21"/>
                </a:xfrm>
                <a:custGeom>
                  <a:avLst/>
                  <a:gdLst>
                    <a:gd name="T0" fmla="*/ 58 w 58"/>
                    <a:gd name="T1" fmla="*/ 21 h 21"/>
                    <a:gd name="T2" fmla="*/ 15 w 58"/>
                    <a:gd name="T3" fmla="*/ 13 h 21"/>
                    <a:gd name="T4" fmla="*/ 0 w 58"/>
                    <a:gd name="T5" fmla="*/ 0 h 21"/>
                    <a:gd name="T6" fmla="*/ 39 w 58"/>
                    <a:gd name="T7" fmla="*/ 4 h 21"/>
                    <a:gd name="T8" fmla="*/ 52 w 58"/>
                    <a:gd name="T9" fmla="*/ 5 h 21"/>
                    <a:gd name="T10" fmla="*/ 58 w 58"/>
                    <a:gd name="T11" fmla="*/ 21 h 21"/>
                    <a:gd name="T12" fmla="*/ 58 w 58"/>
                    <a:gd name="T13" fmla="*/ 21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8"/>
                    <a:gd name="T22" fmla="*/ 0 h 21"/>
                    <a:gd name="T23" fmla="*/ 58 w 58"/>
                    <a:gd name="T24" fmla="*/ 21 h 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8" h="21">
                      <a:moveTo>
                        <a:pt x="58" y="21"/>
                      </a:moveTo>
                      <a:lnTo>
                        <a:pt x="15" y="13"/>
                      </a:lnTo>
                      <a:lnTo>
                        <a:pt x="0" y="0"/>
                      </a:lnTo>
                      <a:lnTo>
                        <a:pt x="39" y="4"/>
                      </a:lnTo>
                      <a:lnTo>
                        <a:pt x="52" y="5"/>
                      </a:lnTo>
                      <a:lnTo>
                        <a:pt x="58" y="21"/>
                      </a:lnTo>
                      <a:close/>
                    </a:path>
                  </a:pathLst>
                </a:custGeom>
                <a:solidFill>
                  <a:srgbClr val="FF82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551"/>
                <p:cNvSpPr>
                  <a:spLocks/>
                </p:cNvSpPr>
                <p:nvPr/>
              </p:nvSpPr>
              <p:spPr bwMode="auto">
                <a:xfrm>
                  <a:off x="2054" y="1409"/>
                  <a:ext cx="209" cy="110"/>
                </a:xfrm>
                <a:custGeom>
                  <a:avLst/>
                  <a:gdLst>
                    <a:gd name="T0" fmla="*/ 193 w 209"/>
                    <a:gd name="T1" fmla="*/ 108 h 110"/>
                    <a:gd name="T2" fmla="*/ 193 w 209"/>
                    <a:gd name="T3" fmla="*/ 75 h 110"/>
                    <a:gd name="T4" fmla="*/ 174 w 209"/>
                    <a:gd name="T5" fmla="*/ 48 h 110"/>
                    <a:gd name="T6" fmla="*/ 161 w 209"/>
                    <a:gd name="T7" fmla="*/ 44 h 110"/>
                    <a:gd name="T8" fmla="*/ 132 w 209"/>
                    <a:gd name="T9" fmla="*/ 44 h 110"/>
                    <a:gd name="T10" fmla="*/ 129 w 209"/>
                    <a:gd name="T11" fmla="*/ 22 h 110"/>
                    <a:gd name="T12" fmla="*/ 104 w 209"/>
                    <a:gd name="T13" fmla="*/ 26 h 110"/>
                    <a:gd name="T14" fmla="*/ 82 w 209"/>
                    <a:gd name="T15" fmla="*/ 42 h 110"/>
                    <a:gd name="T16" fmla="*/ 116 w 209"/>
                    <a:gd name="T17" fmla="*/ 43 h 110"/>
                    <a:gd name="T18" fmla="*/ 80 w 209"/>
                    <a:gd name="T19" fmla="*/ 59 h 110"/>
                    <a:gd name="T20" fmla="*/ 51 w 209"/>
                    <a:gd name="T21" fmla="*/ 72 h 110"/>
                    <a:gd name="T22" fmla="*/ 29 w 209"/>
                    <a:gd name="T23" fmla="*/ 89 h 110"/>
                    <a:gd name="T24" fmla="*/ 25 w 209"/>
                    <a:gd name="T25" fmla="*/ 106 h 110"/>
                    <a:gd name="T26" fmla="*/ 0 w 209"/>
                    <a:gd name="T27" fmla="*/ 110 h 110"/>
                    <a:gd name="T28" fmla="*/ 9 w 209"/>
                    <a:gd name="T29" fmla="*/ 89 h 110"/>
                    <a:gd name="T30" fmla="*/ 30 w 209"/>
                    <a:gd name="T31" fmla="*/ 72 h 110"/>
                    <a:gd name="T32" fmla="*/ 59 w 209"/>
                    <a:gd name="T33" fmla="*/ 60 h 110"/>
                    <a:gd name="T34" fmla="*/ 60 w 209"/>
                    <a:gd name="T35" fmla="*/ 44 h 110"/>
                    <a:gd name="T36" fmla="*/ 97 w 209"/>
                    <a:gd name="T37" fmla="*/ 7 h 110"/>
                    <a:gd name="T38" fmla="*/ 117 w 209"/>
                    <a:gd name="T39" fmla="*/ 0 h 110"/>
                    <a:gd name="T40" fmla="*/ 163 w 209"/>
                    <a:gd name="T41" fmla="*/ 18 h 110"/>
                    <a:gd name="T42" fmla="*/ 191 w 209"/>
                    <a:gd name="T43" fmla="*/ 52 h 110"/>
                    <a:gd name="T44" fmla="*/ 209 w 209"/>
                    <a:gd name="T45" fmla="*/ 71 h 110"/>
                    <a:gd name="T46" fmla="*/ 205 w 209"/>
                    <a:gd name="T47" fmla="*/ 110 h 110"/>
                    <a:gd name="T48" fmla="*/ 193 w 209"/>
                    <a:gd name="T49" fmla="*/ 108 h 110"/>
                    <a:gd name="T50" fmla="*/ 193 w 209"/>
                    <a:gd name="T51" fmla="*/ 108 h 1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9"/>
                    <a:gd name="T79" fmla="*/ 0 h 110"/>
                    <a:gd name="T80" fmla="*/ 209 w 209"/>
                    <a:gd name="T81" fmla="*/ 110 h 11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9" h="110">
                      <a:moveTo>
                        <a:pt x="193" y="108"/>
                      </a:moveTo>
                      <a:lnTo>
                        <a:pt x="193" y="75"/>
                      </a:lnTo>
                      <a:lnTo>
                        <a:pt x="174" y="48"/>
                      </a:lnTo>
                      <a:lnTo>
                        <a:pt x="161" y="44"/>
                      </a:lnTo>
                      <a:lnTo>
                        <a:pt x="132" y="44"/>
                      </a:lnTo>
                      <a:lnTo>
                        <a:pt x="129" y="22"/>
                      </a:lnTo>
                      <a:lnTo>
                        <a:pt x="104" y="26"/>
                      </a:lnTo>
                      <a:lnTo>
                        <a:pt x="82" y="42"/>
                      </a:lnTo>
                      <a:lnTo>
                        <a:pt x="116" y="43"/>
                      </a:lnTo>
                      <a:lnTo>
                        <a:pt x="80" y="59"/>
                      </a:lnTo>
                      <a:lnTo>
                        <a:pt x="51" y="72"/>
                      </a:lnTo>
                      <a:lnTo>
                        <a:pt x="29" y="89"/>
                      </a:lnTo>
                      <a:lnTo>
                        <a:pt x="25" y="106"/>
                      </a:lnTo>
                      <a:lnTo>
                        <a:pt x="0" y="110"/>
                      </a:lnTo>
                      <a:lnTo>
                        <a:pt x="9" y="89"/>
                      </a:lnTo>
                      <a:lnTo>
                        <a:pt x="30" y="72"/>
                      </a:lnTo>
                      <a:lnTo>
                        <a:pt x="59" y="60"/>
                      </a:lnTo>
                      <a:lnTo>
                        <a:pt x="60" y="44"/>
                      </a:lnTo>
                      <a:lnTo>
                        <a:pt x="97" y="7"/>
                      </a:lnTo>
                      <a:lnTo>
                        <a:pt x="117" y="0"/>
                      </a:lnTo>
                      <a:lnTo>
                        <a:pt x="163" y="18"/>
                      </a:lnTo>
                      <a:lnTo>
                        <a:pt x="191" y="52"/>
                      </a:lnTo>
                      <a:lnTo>
                        <a:pt x="209" y="71"/>
                      </a:lnTo>
                      <a:lnTo>
                        <a:pt x="205" y="110"/>
                      </a:lnTo>
                      <a:lnTo>
                        <a:pt x="193" y="108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552"/>
                <p:cNvSpPr>
                  <a:spLocks/>
                </p:cNvSpPr>
                <p:nvPr/>
              </p:nvSpPr>
              <p:spPr bwMode="auto">
                <a:xfrm>
                  <a:off x="2064" y="1572"/>
                  <a:ext cx="195" cy="80"/>
                </a:xfrm>
                <a:custGeom>
                  <a:avLst/>
                  <a:gdLst>
                    <a:gd name="T0" fmla="*/ 0 w 195"/>
                    <a:gd name="T1" fmla="*/ 14 h 80"/>
                    <a:gd name="T2" fmla="*/ 4 w 195"/>
                    <a:gd name="T3" fmla="*/ 51 h 80"/>
                    <a:gd name="T4" fmla="*/ 23 w 195"/>
                    <a:gd name="T5" fmla="*/ 72 h 80"/>
                    <a:gd name="T6" fmla="*/ 45 w 195"/>
                    <a:gd name="T7" fmla="*/ 80 h 80"/>
                    <a:gd name="T8" fmla="*/ 75 w 195"/>
                    <a:gd name="T9" fmla="*/ 79 h 80"/>
                    <a:gd name="T10" fmla="*/ 107 w 195"/>
                    <a:gd name="T11" fmla="*/ 64 h 80"/>
                    <a:gd name="T12" fmla="*/ 124 w 195"/>
                    <a:gd name="T13" fmla="*/ 74 h 80"/>
                    <a:gd name="T14" fmla="*/ 155 w 195"/>
                    <a:gd name="T15" fmla="*/ 70 h 80"/>
                    <a:gd name="T16" fmla="*/ 194 w 195"/>
                    <a:gd name="T17" fmla="*/ 42 h 80"/>
                    <a:gd name="T18" fmla="*/ 195 w 195"/>
                    <a:gd name="T19" fmla="*/ 25 h 80"/>
                    <a:gd name="T20" fmla="*/ 162 w 195"/>
                    <a:gd name="T21" fmla="*/ 46 h 80"/>
                    <a:gd name="T22" fmla="*/ 156 w 195"/>
                    <a:gd name="T23" fmla="*/ 25 h 80"/>
                    <a:gd name="T24" fmla="*/ 122 w 195"/>
                    <a:gd name="T25" fmla="*/ 41 h 80"/>
                    <a:gd name="T26" fmla="*/ 105 w 195"/>
                    <a:gd name="T27" fmla="*/ 51 h 80"/>
                    <a:gd name="T28" fmla="*/ 79 w 195"/>
                    <a:gd name="T29" fmla="*/ 40 h 80"/>
                    <a:gd name="T30" fmla="*/ 66 w 195"/>
                    <a:gd name="T31" fmla="*/ 19 h 80"/>
                    <a:gd name="T32" fmla="*/ 94 w 195"/>
                    <a:gd name="T33" fmla="*/ 19 h 80"/>
                    <a:gd name="T34" fmla="*/ 79 w 195"/>
                    <a:gd name="T35" fmla="*/ 2 h 80"/>
                    <a:gd name="T36" fmla="*/ 26 w 195"/>
                    <a:gd name="T37" fmla="*/ 0 h 80"/>
                    <a:gd name="T38" fmla="*/ 0 w 195"/>
                    <a:gd name="T39" fmla="*/ 14 h 80"/>
                    <a:gd name="T40" fmla="*/ 0 w 195"/>
                    <a:gd name="T41" fmla="*/ 14 h 8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5"/>
                    <a:gd name="T64" fmla="*/ 0 h 80"/>
                    <a:gd name="T65" fmla="*/ 195 w 195"/>
                    <a:gd name="T66" fmla="*/ 80 h 8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5" h="80">
                      <a:moveTo>
                        <a:pt x="0" y="14"/>
                      </a:moveTo>
                      <a:lnTo>
                        <a:pt x="4" y="51"/>
                      </a:lnTo>
                      <a:lnTo>
                        <a:pt x="23" y="72"/>
                      </a:lnTo>
                      <a:lnTo>
                        <a:pt x="45" y="80"/>
                      </a:lnTo>
                      <a:lnTo>
                        <a:pt x="75" y="79"/>
                      </a:lnTo>
                      <a:lnTo>
                        <a:pt x="107" y="64"/>
                      </a:lnTo>
                      <a:lnTo>
                        <a:pt x="124" y="74"/>
                      </a:lnTo>
                      <a:lnTo>
                        <a:pt x="155" y="70"/>
                      </a:lnTo>
                      <a:lnTo>
                        <a:pt x="194" y="42"/>
                      </a:lnTo>
                      <a:lnTo>
                        <a:pt x="195" y="25"/>
                      </a:lnTo>
                      <a:lnTo>
                        <a:pt x="162" y="46"/>
                      </a:lnTo>
                      <a:lnTo>
                        <a:pt x="156" y="25"/>
                      </a:lnTo>
                      <a:lnTo>
                        <a:pt x="122" y="41"/>
                      </a:lnTo>
                      <a:lnTo>
                        <a:pt x="105" y="51"/>
                      </a:lnTo>
                      <a:lnTo>
                        <a:pt x="79" y="40"/>
                      </a:lnTo>
                      <a:lnTo>
                        <a:pt x="66" y="19"/>
                      </a:lnTo>
                      <a:lnTo>
                        <a:pt x="94" y="19"/>
                      </a:lnTo>
                      <a:lnTo>
                        <a:pt x="79" y="2"/>
                      </a:lnTo>
                      <a:lnTo>
                        <a:pt x="26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553"/>
                <p:cNvSpPr>
                  <a:spLocks/>
                </p:cNvSpPr>
                <p:nvPr/>
              </p:nvSpPr>
              <p:spPr bwMode="auto">
                <a:xfrm>
                  <a:off x="2602" y="1180"/>
                  <a:ext cx="608" cy="532"/>
                </a:xfrm>
                <a:custGeom>
                  <a:avLst/>
                  <a:gdLst>
                    <a:gd name="T0" fmla="*/ 87 w 608"/>
                    <a:gd name="T1" fmla="*/ 86 h 532"/>
                    <a:gd name="T2" fmla="*/ 68 w 608"/>
                    <a:gd name="T3" fmla="*/ 85 h 532"/>
                    <a:gd name="T4" fmla="*/ 44 w 608"/>
                    <a:gd name="T5" fmla="*/ 104 h 532"/>
                    <a:gd name="T6" fmla="*/ 60 w 608"/>
                    <a:gd name="T7" fmla="*/ 74 h 532"/>
                    <a:gd name="T8" fmla="*/ 0 w 608"/>
                    <a:gd name="T9" fmla="*/ 115 h 532"/>
                    <a:gd name="T10" fmla="*/ 21 w 608"/>
                    <a:gd name="T11" fmla="*/ 163 h 532"/>
                    <a:gd name="T12" fmla="*/ 28 w 608"/>
                    <a:gd name="T13" fmla="*/ 218 h 532"/>
                    <a:gd name="T14" fmla="*/ 33 w 608"/>
                    <a:gd name="T15" fmla="*/ 273 h 532"/>
                    <a:gd name="T16" fmla="*/ 32 w 608"/>
                    <a:gd name="T17" fmla="*/ 340 h 532"/>
                    <a:gd name="T18" fmla="*/ 45 w 608"/>
                    <a:gd name="T19" fmla="*/ 286 h 532"/>
                    <a:gd name="T20" fmla="*/ 57 w 608"/>
                    <a:gd name="T21" fmla="*/ 336 h 532"/>
                    <a:gd name="T22" fmla="*/ 158 w 608"/>
                    <a:gd name="T23" fmla="*/ 424 h 532"/>
                    <a:gd name="T24" fmla="*/ 94 w 608"/>
                    <a:gd name="T25" fmla="*/ 304 h 532"/>
                    <a:gd name="T26" fmla="*/ 132 w 608"/>
                    <a:gd name="T27" fmla="*/ 349 h 532"/>
                    <a:gd name="T28" fmla="*/ 131 w 608"/>
                    <a:gd name="T29" fmla="*/ 270 h 532"/>
                    <a:gd name="T30" fmla="*/ 151 w 608"/>
                    <a:gd name="T31" fmla="*/ 340 h 532"/>
                    <a:gd name="T32" fmla="*/ 171 w 608"/>
                    <a:gd name="T33" fmla="*/ 249 h 532"/>
                    <a:gd name="T34" fmla="*/ 172 w 608"/>
                    <a:gd name="T35" fmla="*/ 312 h 532"/>
                    <a:gd name="T36" fmla="*/ 229 w 608"/>
                    <a:gd name="T37" fmla="*/ 255 h 532"/>
                    <a:gd name="T38" fmla="*/ 253 w 608"/>
                    <a:gd name="T39" fmla="*/ 246 h 532"/>
                    <a:gd name="T40" fmla="*/ 194 w 608"/>
                    <a:gd name="T41" fmla="*/ 322 h 532"/>
                    <a:gd name="T42" fmla="*/ 193 w 608"/>
                    <a:gd name="T43" fmla="*/ 395 h 532"/>
                    <a:gd name="T44" fmla="*/ 221 w 608"/>
                    <a:gd name="T45" fmla="*/ 353 h 532"/>
                    <a:gd name="T46" fmla="*/ 217 w 608"/>
                    <a:gd name="T47" fmla="*/ 434 h 532"/>
                    <a:gd name="T48" fmla="*/ 261 w 608"/>
                    <a:gd name="T49" fmla="*/ 398 h 532"/>
                    <a:gd name="T50" fmla="*/ 227 w 608"/>
                    <a:gd name="T51" fmla="*/ 451 h 532"/>
                    <a:gd name="T52" fmla="*/ 281 w 608"/>
                    <a:gd name="T53" fmla="*/ 428 h 532"/>
                    <a:gd name="T54" fmla="*/ 308 w 608"/>
                    <a:gd name="T55" fmla="*/ 399 h 532"/>
                    <a:gd name="T56" fmla="*/ 312 w 608"/>
                    <a:gd name="T57" fmla="*/ 325 h 532"/>
                    <a:gd name="T58" fmla="*/ 335 w 608"/>
                    <a:gd name="T59" fmla="*/ 395 h 532"/>
                    <a:gd name="T60" fmla="*/ 325 w 608"/>
                    <a:gd name="T61" fmla="*/ 471 h 532"/>
                    <a:gd name="T62" fmla="*/ 311 w 608"/>
                    <a:gd name="T63" fmla="*/ 532 h 532"/>
                    <a:gd name="T64" fmla="*/ 349 w 608"/>
                    <a:gd name="T65" fmla="*/ 475 h 532"/>
                    <a:gd name="T66" fmla="*/ 352 w 608"/>
                    <a:gd name="T67" fmla="*/ 403 h 532"/>
                    <a:gd name="T68" fmla="*/ 336 w 608"/>
                    <a:gd name="T69" fmla="*/ 300 h 532"/>
                    <a:gd name="T70" fmla="*/ 348 w 608"/>
                    <a:gd name="T71" fmla="*/ 258 h 532"/>
                    <a:gd name="T72" fmla="*/ 353 w 608"/>
                    <a:gd name="T73" fmla="*/ 277 h 532"/>
                    <a:gd name="T74" fmla="*/ 387 w 608"/>
                    <a:gd name="T75" fmla="*/ 286 h 532"/>
                    <a:gd name="T76" fmla="*/ 473 w 608"/>
                    <a:gd name="T77" fmla="*/ 340 h 532"/>
                    <a:gd name="T78" fmla="*/ 487 w 608"/>
                    <a:gd name="T79" fmla="*/ 353 h 532"/>
                    <a:gd name="T80" fmla="*/ 538 w 608"/>
                    <a:gd name="T81" fmla="*/ 341 h 532"/>
                    <a:gd name="T82" fmla="*/ 608 w 608"/>
                    <a:gd name="T83" fmla="*/ 273 h 532"/>
                    <a:gd name="T84" fmla="*/ 559 w 608"/>
                    <a:gd name="T85" fmla="*/ 261 h 532"/>
                    <a:gd name="T86" fmla="*/ 391 w 608"/>
                    <a:gd name="T87" fmla="*/ 166 h 532"/>
                    <a:gd name="T88" fmla="*/ 420 w 608"/>
                    <a:gd name="T89" fmla="*/ 125 h 532"/>
                    <a:gd name="T90" fmla="*/ 382 w 608"/>
                    <a:gd name="T91" fmla="*/ 103 h 532"/>
                    <a:gd name="T92" fmla="*/ 345 w 608"/>
                    <a:gd name="T93" fmla="*/ 89 h 532"/>
                    <a:gd name="T94" fmla="*/ 328 w 608"/>
                    <a:gd name="T95" fmla="*/ 88 h 532"/>
                    <a:gd name="T96" fmla="*/ 333 w 608"/>
                    <a:gd name="T97" fmla="*/ 46 h 532"/>
                    <a:gd name="T98" fmla="*/ 294 w 608"/>
                    <a:gd name="T99" fmla="*/ 72 h 532"/>
                    <a:gd name="T100" fmla="*/ 261 w 608"/>
                    <a:gd name="T101" fmla="*/ 39 h 532"/>
                    <a:gd name="T102" fmla="*/ 261 w 608"/>
                    <a:gd name="T103" fmla="*/ 86 h 532"/>
                    <a:gd name="T104" fmla="*/ 238 w 608"/>
                    <a:gd name="T105" fmla="*/ 42 h 532"/>
                    <a:gd name="T106" fmla="*/ 233 w 608"/>
                    <a:gd name="T107" fmla="*/ 62 h 532"/>
                    <a:gd name="T108" fmla="*/ 206 w 608"/>
                    <a:gd name="T109" fmla="*/ 30 h 532"/>
                    <a:gd name="T110" fmla="*/ 206 w 608"/>
                    <a:gd name="T111" fmla="*/ 54 h 532"/>
                    <a:gd name="T112" fmla="*/ 170 w 608"/>
                    <a:gd name="T113" fmla="*/ 0 h 532"/>
                    <a:gd name="T114" fmla="*/ 186 w 608"/>
                    <a:gd name="T115" fmla="*/ 88 h 532"/>
                    <a:gd name="T116" fmla="*/ 148 w 608"/>
                    <a:gd name="T117" fmla="*/ 14 h 532"/>
                    <a:gd name="T118" fmla="*/ 122 w 608"/>
                    <a:gd name="T119" fmla="*/ 96 h 532"/>
                    <a:gd name="T120" fmla="*/ 98 w 608"/>
                    <a:gd name="T121" fmla="*/ 82 h 532"/>
                    <a:gd name="T122" fmla="*/ 87 w 608"/>
                    <a:gd name="T123" fmla="*/ 86 h 532"/>
                    <a:gd name="T124" fmla="*/ 87 w 608"/>
                    <a:gd name="T125" fmla="*/ 86 h 53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08"/>
                    <a:gd name="T190" fmla="*/ 0 h 532"/>
                    <a:gd name="T191" fmla="*/ 608 w 608"/>
                    <a:gd name="T192" fmla="*/ 532 h 53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08" h="532">
                      <a:moveTo>
                        <a:pt x="87" y="86"/>
                      </a:moveTo>
                      <a:lnTo>
                        <a:pt x="68" y="85"/>
                      </a:lnTo>
                      <a:lnTo>
                        <a:pt x="44" y="104"/>
                      </a:lnTo>
                      <a:lnTo>
                        <a:pt x="60" y="74"/>
                      </a:lnTo>
                      <a:lnTo>
                        <a:pt x="0" y="115"/>
                      </a:lnTo>
                      <a:lnTo>
                        <a:pt x="21" y="163"/>
                      </a:lnTo>
                      <a:lnTo>
                        <a:pt x="28" y="218"/>
                      </a:lnTo>
                      <a:lnTo>
                        <a:pt x="33" y="273"/>
                      </a:lnTo>
                      <a:lnTo>
                        <a:pt x="32" y="340"/>
                      </a:lnTo>
                      <a:lnTo>
                        <a:pt x="45" y="286"/>
                      </a:lnTo>
                      <a:lnTo>
                        <a:pt x="57" y="336"/>
                      </a:lnTo>
                      <a:lnTo>
                        <a:pt x="158" y="424"/>
                      </a:lnTo>
                      <a:lnTo>
                        <a:pt x="94" y="304"/>
                      </a:lnTo>
                      <a:lnTo>
                        <a:pt x="132" y="349"/>
                      </a:lnTo>
                      <a:lnTo>
                        <a:pt x="131" y="270"/>
                      </a:lnTo>
                      <a:lnTo>
                        <a:pt x="151" y="340"/>
                      </a:lnTo>
                      <a:lnTo>
                        <a:pt x="171" y="249"/>
                      </a:lnTo>
                      <a:lnTo>
                        <a:pt x="172" y="312"/>
                      </a:lnTo>
                      <a:lnTo>
                        <a:pt x="229" y="255"/>
                      </a:lnTo>
                      <a:lnTo>
                        <a:pt x="253" y="246"/>
                      </a:lnTo>
                      <a:lnTo>
                        <a:pt x="194" y="322"/>
                      </a:lnTo>
                      <a:lnTo>
                        <a:pt x="193" y="395"/>
                      </a:lnTo>
                      <a:lnTo>
                        <a:pt x="221" y="353"/>
                      </a:lnTo>
                      <a:lnTo>
                        <a:pt x="217" y="434"/>
                      </a:lnTo>
                      <a:lnTo>
                        <a:pt x="261" y="398"/>
                      </a:lnTo>
                      <a:lnTo>
                        <a:pt x="227" y="451"/>
                      </a:lnTo>
                      <a:lnTo>
                        <a:pt x="281" y="428"/>
                      </a:lnTo>
                      <a:lnTo>
                        <a:pt x="308" y="399"/>
                      </a:lnTo>
                      <a:lnTo>
                        <a:pt x="312" y="325"/>
                      </a:lnTo>
                      <a:lnTo>
                        <a:pt x="335" y="395"/>
                      </a:lnTo>
                      <a:lnTo>
                        <a:pt x="325" y="471"/>
                      </a:lnTo>
                      <a:lnTo>
                        <a:pt x="311" y="532"/>
                      </a:lnTo>
                      <a:lnTo>
                        <a:pt x="349" y="475"/>
                      </a:lnTo>
                      <a:lnTo>
                        <a:pt x="352" y="403"/>
                      </a:lnTo>
                      <a:lnTo>
                        <a:pt x="336" y="300"/>
                      </a:lnTo>
                      <a:lnTo>
                        <a:pt x="348" y="258"/>
                      </a:lnTo>
                      <a:lnTo>
                        <a:pt x="353" y="277"/>
                      </a:lnTo>
                      <a:lnTo>
                        <a:pt x="387" y="286"/>
                      </a:lnTo>
                      <a:lnTo>
                        <a:pt x="473" y="340"/>
                      </a:lnTo>
                      <a:lnTo>
                        <a:pt x="487" y="353"/>
                      </a:lnTo>
                      <a:lnTo>
                        <a:pt x="538" y="341"/>
                      </a:lnTo>
                      <a:lnTo>
                        <a:pt x="608" y="273"/>
                      </a:lnTo>
                      <a:lnTo>
                        <a:pt x="559" y="261"/>
                      </a:lnTo>
                      <a:lnTo>
                        <a:pt x="391" y="166"/>
                      </a:lnTo>
                      <a:lnTo>
                        <a:pt x="420" y="125"/>
                      </a:lnTo>
                      <a:lnTo>
                        <a:pt x="382" y="103"/>
                      </a:lnTo>
                      <a:lnTo>
                        <a:pt x="345" y="89"/>
                      </a:lnTo>
                      <a:lnTo>
                        <a:pt x="328" y="88"/>
                      </a:lnTo>
                      <a:lnTo>
                        <a:pt x="333" y="46"/>
                      </a:lnTo>
                      <a:lnTo>
                        <a:pt x="294" y="72"/>
                      </a:lnTo>
                      <a:lnTo>
                        <a:pt x="261" y="39"/>
                      </a:lnTo>
                      <a:lnTo>
                        <a:pt x="261" y="86"/>
                      </a:lnTo>
                      <a:lnTo>
                        <a:pt x="238" y="42"/>
                      </a:lnTo>
                      <a:lnTo>
                        <a:pt x="233" y="62"/>
                      </a:lnTo>
                      <a:lnTo>
                        <a:pt x="206" y="30"/>
                      </a:lnTo>
                      <a:lnTo>
                        <a:pt x="206" y="54"/>
                      </a:lnTo>
                      <a:lnTo>
                        <a:pt x="170" y="0"/>
                      </a:lnTo>
                      <a:lnTo>
                        <a:pt x="186" y="88"/>
                      </a:lnTo>
                      <a:lnTo>
                        <a:pt x="148" y="14"/>
                      </a:lnTo>
                      <a:lnTo>
                        <a:pt x="122" y="96"/>
                      </a:lnTo>
                      <a:lnTo>
                        <a:pt x="98" y="82"/>
                      </a:lnTo>
                      <a:lnTo>
                        <a:pt x="87" y="86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554"/>
                <p:cNvSpPr>
                  <a:spLocks/>
                </p:cNvSpPr>
                <p:nvPr/>
              </p:nvSpPr>
              <p:spPr bwMode="auto">
                <a:xfrm>
                  <a:off x="2646" y="1108"/>
                  <a:ext cx="79" cy="160"/>
                </a:xfrm>
                <a:custGeom>
                  <a:avLst/>
                  <a:gdLst>
                    <a:gd name="T0" fmla="*/ 55 w 79"/>
                    <a:gd name="T1" fmla="*/ 0 h 160"/>
                    <a:gd name="T2" fmla="*/ 79 w 79"/>
                    <a:gd name="T3" fmla="*/ 36 h 160"/>
                    <a:gd name="T4" fmla="*/ 67 w 79"/>
                    <a:gd name="T5" fmla="*/ 75 h 160"/>
                    <a:gd name="T6" fmla="*/ 48 w 79"/>
                    <a:gd name="T7" fmla="*/ 133 h 160"/>
                    <a:gd name="T8" fmla="*/ 0 w 79"/>
                    <a:gd name="T9" fmla="*/ 160 h 160"/>
                    <a:gd name="T10" fmla="*/ 33 w 79"/>
                    <a:gd name="T11" fmla="*/ 105 h 160"/>
                    <a:gd name="T12" fmla="*/ 19 w 79"/>
                    <a:gd name="T13" fmla="*/ 75 h 160"/>
                    <a:gd name="T14" fmla="*/ 20 w 79"/>
                    <a:gd name="T15" fmla="*/ 14 h 160"/>
                    <a:gd name="T16" fmla="*/ 36 w 79"/>
                    <a:gd name="T17" fmla="*/ 11 h 160"/>
                    <a:gd name="T18" fmla="*/ 55 w 79"/>
                    <a:gd name="T19" fmla="*/ 0 h 160"/>
                    <a:gd name="T20" fmla="*/ 55 w 79"/>
                    <a:gd name="T21" fmla="*/ 0 h 1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9"/>
                    <a:gd name="T34" fmla="*/ 0 h 160"/>
                    <a:gd name="T35" fmla="*/ 79 w 79"/>
                    <a:gd name="T36" fmla="*/ 160 h 16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9" h="160">
                      <a:moveTo>
                        <a:pt x="55" y="0"/>
                      </a:moveTo>
                      <a:lnTo>
                        <a:pt x="79" y="36"/>
                      </a:lnTo>
                      <a:lnTo>
                        <a:pt x="67" y="75"/>
                      </a:lnTo>
                      <a:lnTo>
                        <a:pt x="48" y="133"/>
                      </a:lnTo>
                      <a:lnTo>
                        <a:pt x="0" y="160"/>
                      </a:lnTo>
                      <a:lnTo>
                        <a:pt x="33" y="105"/>
                      </a:lnTo>
                      <a:lnTo>
                        <a:pt x="19" y="75"/>
                      </a:lnTo>
                      <a:lnTo>
                        <a:pt x="20" y="14"/>
                      </a:lnTo>
                      <a:lnTo>
                        <a:pt x="36" y="11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555"/>
                <p:cNvSpPr>
                  <a:spLocks/>
                </p:cNvSpPr>
                <p:nvPr/>
              </p:nvSpPr>
              <p:spPr bwMode="auto">
                <a:xfrm>
                  <a:off x="2678" y="1190"/>
                  <a:ext cx="62" cy="83"/>
                </a:xfrm>
                <a:custGeom>
                  <a:avLst/>
                  <a:gdLst>
                    <a:gd name="T0" fmla="*/ 43 w 62"/>
                    <a:gd name="T1" fmla="*/ 7 h 83"/>
                    <a:gd name="T2" fmla="*/ 23 w 62"/>
                    <a:gd name="T3" fmla="*/ 58 h 83"/>
                    <a:gd name="T4" fmla="*/ 0 w 62"/>
                    <a:gd name="T5" fmla="*/ 63 h 83"/>
                    <a:gd name="T6" fmla="*/ 29 w 62"/>
                    <a:gd name="T7" fmla="*/ 71 h 83"/>
                    <a:gd name="T8" fmla="*/ 41 w 62"/>
                    <a:gd name="T9" fmla="*/ 83 h 83"/>
                    <a:gd name="T10" fmla="*/ 62 w 62"/>
                    <a:gd name="T11" fmla="*/ 0 h 83"/>
                    <a:gd name="T12" fmla="*/ 44 w 62"/>
                    <a:gd name="T13" fmla="*/ 31 h 83"/>
                    <a:gd name="T14" fmla="*/ 43 w 62"/>
                    <a:gd name="T15" fmla="*/ 7 h 83"/>
                    <a:gd name="T16" fmla="*/ 43 w 62"/>
                    <a:gd name="T17" fmla="*/ 7 h 8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2"/>
                    <a:gd name="T28" fmla="*/ 0 h 83"/>
                    <a:gd name="T29" fmla="*/ 62 w 62"/>
                    <a:gd name="T30" fmla="*/ 83 h 8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2" h="83">
                      <a:moveTo>
                        <a:pt x="43" y="7"/>
                      </a:moveTo>
                      <a:lnTo>
                        <a:pt x="23" y="58"/>
                      </a:lnTo>
                      <a:lnTo>
                        <a:pt x="0" y="63"/>
                      </a:lnTo>
                      <a:lnTo>
                        <a:pt x="29" y="71"/>
                      </a:lnTo>
                      <a:lnTo>
                        <a:pt x="41" y="83"/>
                      </a:lnTo>
                      <a:lnTo>
                        <a:pt x="62" y="0"/>
                      </a:lnTo>
                      <a:lnTo>
                        <a:pt x="44" y="31"/>
                      </a:lnTo>
                      <a:lnTo>
                        <a:pt x="43" y="7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556"/>
                <p:cNvSpPr>
                  <a:spLocks/>
                </p:cNvSpPr>
                <p:nvPr/>
              </p:nvSpPr>
              <p:spPr bwMode="auto">
                <a:xfrm>
                  <a:off x="2973" y="1265"/>
                  <a:ext cx="258" cy="172"/>
                </a:xfrm>
                <a:custGeom>
                  <a:avLst/>
                  <a:gdLst>
                    <a:gd name="T0" fmla="*/ 225 w 258"/>
                    <a:gd name="T1" fmla="*/ 172 h 172"/>
                    <a:gd name="T2" fmla="*/ 37 w 258"/>
                    <a:gd name="T3" fmla="*/ 76 h 172"/>
                    <a:gd name="T4" fmla="*/ 72 w 258"/>
                    <a:gd name="T5" fmla="*/ 67 h 172"/>
                    <a:gd name="T6" fmla="*/ 61 w 258"/>
                    <a:gd name="T7" fmla="*/ 44 h 172"/>
                    <a:gd name="T8" fmla="*/ 0 w 258"/>
                    <a:gd name="T9" fmla="*/ 0 h 172"/>
                    <a:gd name="T10" fmla="*/ 30 w 258"/>
                    <a:gd name="T11" fmla="*/ 4 h 172"/>
                    <a:gd name="T12" fmla="*/ 67 w 258"/>
                    <a:gd name="T13" fmla="*/ 24 h 172"/>
                    <a:gd name="T14" fmla="*/ 91 w 258"/>
                    <a:gd name="T15" fmla="*/ 56 h 172"/>
                    <a:gd name="T16" fmla="*/ 195 w 258"/>
                    <a:gd name="T17" fmla="*/ 117 h 172"/>
                    <a:gd name="T18" fmla="*/ 258 w 258"/>
                    <a:gd name="T19" fmla="*/ 146 h 172"/>
                    <a:gd name="T20" fmla="*/ 237 w 258"/>
                    <a:gd name="T21" fmla="*/ 157 h 172"/>
                    <a:gd name="T22" fmla="*/ 225 w 258"/>
                    <a:gd name="T23" fmla="*/ 172 h 172"/>
                    <a:gd name="T24" fmla="*/ 225 w 258"/>
                    <a:gd name="T25" fmla="*/ 172 h 1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58"/>
                    <a:gd name="T40" fmla="*/ 0 h 172"/>
                    <a:gd name="T41" fmla="*/ 258 w 258"/>
                    <a:gd name="T42" fmla="*/ 172 h 1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58" h="172">
                      <a:moveTo>
                        <a:pt x="225" y="172"/>
                      </a:moveTo>
                      <a:lnTo>
                        <a:pt x="37" y="76"/>
                      </a:lnTo>
                      <a:lnTo>
                        <a:pt x="72" y="67"/>
                      </a:lnTo>
                      <a:lnTo>
                        <a:pt x="61" y="44"/>
                      </a:lnTo>
                      <a:lnTo>
                        <a:pt x="0" y="0"/>
                      </a:lnTo>
                      <a:lnTo>
                        <a:pt x="30" y="4"/>
                      </a:lnTo>
                      <a:lnTo>
                        <a:pt x="67" y="24"/>
                      </a:lnTo>
                      <a:lnTo>
                        <a:pt x="91" y="56"/>
                      </a:lnTo>
                      <a:lnTo>
                        <a:pt x="195" y="117"/>
                      </a:lnTo>
                      <a:lnTo>
                        <a:pt x="258" y="146"/>
                      </a:lnTo>
                      <a:lnTo>
                        <a:pt x="237" y="157"/>
                      </a:lnTo>
                      <a:lnTo>
                        <a:pt x="225" y="172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557"/>
                <p:cNvSpPr>
                  <a:spLocks/>
                </p:cNvSpPr>
                <p:nvPr/>
              </p:nvSpPr>
              <p:spPr bwMode="auto">
                <a:xfrm>
                  <a:off x="2594" y="1477"/>
                  <a:ext cx="116" cy="125"/>
                </a:xfrm>
                <a:custGeom>
                  <a:avLst/>
                  <a:gdLst>
                    <a:gd name="T0" fmla="*/ 22 w 116"/>
                    <a:gd name="T1" fmla="*/ 40 h 125"/>
                    <a:gd name="T2" fmla="*/ 0 w 116"/>
                    <a:gd name="T3" fmla="*/ 125 h 125"/>
                    <a:gd name="T4" fmla="*/ 59 w 116"/>
                    <a:gd name="T5" fmla="*/ 96 h 125"/>
                    <a:gd name="T6" fmla="*/ 116 w 116"/>
                    <a:gd name="T7" fmla="*/ 125 h 125"/>
                    <a:gd name="T8" fmla="*/ 55 w 116"/>
                    <a:gd name="T9" fmla="*/ 74 h 125"/>
                    <a:gd name="T10" fmla="*/ 28 w 116"/>
                    <a:gd name="T11" fmla="*/ 0 h 125"/>
                    <a:gd name="T12" fmla="*/ 22 w 116"/>
                    <a:gd name="T13" fmla="*/ 40 h 125"/>
                    <a:gd name="T14" fmla="*/ 22 w 116"/>
                    <a:gd name="T15" fmla="*/ 40 h 1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"/>
                    <a:gd name="T25" fmla="*/ 0 h 125"/>
                    <a:gd name="T26" fmla="*/ 116 w 116"/>
                    <a:gd name="T27" fmla="*/ 125 h 1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" h="125">
                      <a:moveTo>
                        <a:pt x="22" y="40"/>
                      </a:moveTo>
                      <a:lnTo>
                        <a:pt x="0" y="125"/>
                      </a:lnTo>
                      <a:lnTo>
                        <a:pt x="59" y="96"/>
                      </a:lnTo>
                      <a:lnTo>
                        <a:pt x="116" y="125"/>
                      </a:lnTo>
                      <a:lnTo>
                        <a:pt x="55" y="74"/>
                      </a:lnTo>
                      <a:lnTo>
                        <a:pt x="28" y="0"/>
                      </a:lnTo>
                      <a:lnTo>
                        <a:pt x="22" y="40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558"/>
                <p:cNvSpPr>
                  <a:spLocks/>
                </p:cNvSpPr>
                <p:nvPr/>
              </p:nvSpPr>
              <p:spPr bwMode="auto">
                <a:xfrm>
                  <a:off x="2746" y="1480"/>
                  <a:ext cx="51" cy="135"/>
                </a:xfrm>
                <a:custGeom>
                  <a:avLst/>
                  <a:gdLst>
                    <a:gd name="T0" fmla="*/ 0 w 51"/>
                    <a:gd name="T1" fmla="*/ 61 h 135"/>
                    <a:gd name="T2" fmla="*/ 18 w 51"/>
                    <a:gd name="T3" fmla="*/ 103 h 135"/>
                    <a:gd name="T4" fmla="*/ 50 w 51"/>
                    <a:gd name="T5" fmla="*/ 135 h 135"/>
                    <a:gd name="T6" fmla="*/ 34 w 51"/>
                    <a:gd name="T7" fmla="*/ 64 h 135"/>
                    <a:gd name="T8" fmla="*/ 51 w 51"/>
                    <a:gd name="T9" fmla="*/ 0 h 135"/>
                    <a:gd name="T10" fmla="*/ 21 w 51"/>
                    <a:gd name="T11" fmla="*/ 40 h 135"/>
                    <a:gd name="T12" fmla="*/ 21 w 51"/>
                    <a:gd name="T13" fmla="*/ 4 h 135"/>
                    <a:gd name="T14" fmla="*/ 0 w 51"/>
                    <a:gd name="T15" fmla="*/ 61 h 135"/>
                    <a:gd name="T16" fmla="*/ 0 w 51"/>
                    <a:gd name="T17" fmla="*/ 61 h 1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1"/>
                    <a:gd name="T28" fmla="*/ 0 h 135"/>
                    <a:gd name="T29" fmla="*/ 51 w 51"/>
                    <a:gd name="T30" fmla="*/ 135 h 13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1" h="135">
                      <a:moveTo>
                        <a:pt x="0" y="61"/>
                      </a:moveTo>
                      <a:lnTo>
                        <a:pt x="18" y="103"/>
                      </a:lnTo>
                      <a:lnTo>
                        <a:pt x="50" y="135"/>
                      </a:lnTo>
                      <a:lnTo>
                        <a:pt x="34" y="64"/>
                      </a:lnTo>
                      <a:lnTo>
                        <a:pt x="51" y="0"/>
                      </a:lnTo>
                      <a:lnTo>
                        <a:pt x="21" y="40"/>
                      </a:lnTo>
                      <a:lnTo>
                        <a:pt x="21" y="4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559"/>
                <p:cNvSpPr>
                  <a:spLocks/>
                </p:cNvSpPr>
                <p:nvPr/>
              </p:nvSpPr>
              <p:spPr bwMode="auto">
                <a:xfrm>
                  <a:off x="2618" y="1648"/>
                  <a:ext cx="215" cy="49"/>
                </a:xfrm>
                <a:custGeom>
                  <a:avLst/>
                  <a:gdLst>
                    <a:gd name="T0" fmla="*/ 0 w 215"/>
                    <a:gd name="T1" fmla="*/ 48 h 49"/>
                    <a:gd name="T2" fmla="*/ 39 w 215"/>
                    <a:gd name="T3" fmla="*/ 49 h 49"/>
                    <a:gd name="T4" fmla="*/ 94 w 215"/>
                    <a:gd name="T5" fmla="*/ 33 h 49"/>
                    <a:gd name="T6" fmla="*/ 159 w 215"/>
                    <a:gd name="T7" fmla="*/ 15 h 49"/>
                    <a:gd name="T8" fmla="*/ 215 w 215"/>
                    <a:gd name="T9" fmla="*/ 4 h 49"/>
                    <a:gd name="T10" fmla="*/ 163 w 215"/>
                    <a:gd name="T11" fmla="*/ 0 h 49"/>
                    <a:gd name="T12" fmla="*/ 60 w 215"/>
                    <a:gd name="T13" fmla="*/ 14 h 49"/>
                    <a:gd name="T14" fmla="*/ 0 w 215"/>
                    <a:gd name="T15" fmla="*/ 48 h 49"/>
                    <a:gd name="T16" fmla="*/ 0 w 215"/>
                    <a:gd name="T17" fmla="*/ 48 h 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5"/>
                    <a:gd name="T28" fmla="*/ 0 h 49"/>
                    <a:gd name="T29" fmla="*/ 215 w 215"/>
                    <a:gd name="T30" fmla="*/ 49 h 4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5" h="49">
                      <a:moveTo>
                        <a:pt x="0" y="48"/>
                      </a:moveTo>
                      <a:lnTo>
                        <a:pt x="39" y="49"/>
                      </a:lnTo>
                      <a:lnTo>
                        <a:pt x="94" y="33"/>
                      </a:lnTo>
                      <a:lnTo>
                        <a:pt x="159" y="15"/>
                      </a:lnTo>
                      <a:lnTo>
                        <a:pt x="215" y="4"/>
                      </a:lnTo>
                      <a:lnTo>
                        <a:pt x="163" y="0"/>
                      </a:lnTo>
                      <a:lnTo>
                        <a:pt x="60" y="1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560"/>
                <p:cNvSpPr>
                  <a:spLocks/>
                </p:cNvSpPr>
                <p:nvPr/>
              </p:nvSpPr>
              <p:spPr bwMode="auto">
                <a:xfrm>
                  <a:off x="2746" y="1146"/>
                  <a:ext cx="192" cy="83"/>
                </a:xfrm>
                <a:custGeom>
                  <a:avLst/>
                  <a:gdLst>
                    <a:gd name="T0" fmla="*/ 16 w 192"/>
                    <a:gd name="T1" fmla="*/ 24 h 83"/>
                    <a:gd name="T2" fmla="*/ 40 w 192"/>
                    <a:gd name="T3" fmla="*/ 37 h 83"/>
                    <a:gd name="T4" fmla="*/ 54 w 192"/>
                    <a:gd name="T5" fmla="*/ 60 h 83"/>
                    <a:gd name="T6" fmla="*/ 55 w 192"/>
                    <a:gd name="T7" fmla="*/ 44 h 83"/>
                    <a:gd name="T8" fmla="*/ 83 w 192"/>
                    <a:gd name="T9" fmla="*/ 78 h 83"/>
                    <a:gd name="T10" fmla="*/ 98 w 192"/>
                    <a:gd name="T11" fmla="*/ 55 h 83"/>
                    <a:gd name="T12" fmla="*/ 122 w 192"/>
                    <a:gd name="T13" fmla="*/ 60 h 83"/>
                    <a:gd name="T14" fmla="*/ 130 w 192"/>
                    <a:gd name="T15" fmla="*/ 73 h 83"/>
                    <a:gd name="T16" fmla="*/ 152 w 192"/>
                    <a:gd name="T17" fmla="*/ 73 h 83"/>
                    <a:gd name="T18" fmla="*/ 157 w 192"/>
                    <a:gd name="T19" fmla="*/ 83 h 83"/>
                    <a:gd name="T20" fmla="*/ 192 w 192"/>
                    <a:gd name="T21" fmla="*/ 75 h 83"/>
                    <a:gd name="T22" fmla="*/ 171 w 192"/>
                    <a:gd name="T23" fmla="*/ 56 h 83"/>
                    <a:gd name="T24" fmla="*/ 137 w 192"/>
                    <a:gd name="T25" fmla="*/ 51 h 83"/>
                    <a:gd name="T26" fmla="*/ 102 w 192"/>
                    <a:gd name="T27" fmla="*/ 37 h 83"/>
                    <a:gd name="T28" fmla="*/ 74 w 192"/>
                    <a:gd name="T29" fmla="*/ 39 h 83"/>
                    <a:gd name="T30" fmla="*/ 35 w 192"/>
                    <a:gd name="T31" fmla="*/ 13 h 83"/>
                    <a:gd name="T32" fmla="*/ 0 w 192"/>
                    <a:gd name="T33" fmla="*/ 0 h 83"/>
                    <a:gd name="T34" fmla="*/ 16 w 192"/>
                    <a:gd name="T35" fmla="*/ 24 h 83"/>
                    <a:gd name="T36" fmla="*/ 16 w 192"/>
                    <a:gd name="T37" fmla="*/ 24 h 8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92"/>
                    <a:gd name="T58" fmla="*/ 0 h 83"/>
                    <a:gd name="T59" fmla="*/ 192 w 192"/>
                    <a:gd name="T60" fmla="*/ 83 h 8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92" h="83">
                      <a:moveTo>
                        <a:pt x="16" y="24"/>
                      </a:moveTo>
                      <a:lnTo>
                        <a:pt x="40" y="37"/>
                      </a:lnTo>
                      <a:lnTo>
                        <a:pt x="54" y="60"/>
                      </a:lnTo>
                      <a:lnTo>
                        <a:pt x="55" y="44"/>
                      </a:lnTo>
                      <a:lnTo>
                        <a:pt x="83" y="78"/>
                      </a:lnTo>
                      <a:lnTo>
                        <a:pt x="98" y="55"/>
                      </a:lnTo>
                      <a:lnTo>
                        <a:pt x="122" y="60"/>
                      </a:lnTo>
                      <a:lnTo>
                        <a:pt x="130" y="73"/>
                      </a:lnTo>
                      <a:lnTo>
                        <a:pt x="152" y="73"/>
                      </a:lnTo>
                      <a:lnTo>
                        <a:pt x="157" y="83"/>
                      </a:lnTo>
                      <a:lnTo>
                        <a:pt x="192" y="75"/>
                      </a:lnTo>
                      <a:lnTo>
                        <a:pt x="171" y="56"/>
                      </a:lnTo>
                      <a:lnTo>
                        <a:pt x="137" y="51"/>
                      </a:lnTo>
                      <a:lnTo>
                        <a:pt x="102" y="37"/>
                      </a:lnTo>
                      <a:lnTo>
                        <a:pt x="74" y="39"/>
                      </a:lnTo>
                      <a:lnTo>
                        <a:pt x="35" y="13"/>
                      </a:lnTo>
                      <a:lnTo>
                        <a:pt x="0" y="0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rgbClr val="F6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561"/>
                <p:cNvSpPr>
                  <a:spLocks/>
                </p:cNvSpPr>
                <p:nvPr/>
              </p:nvSpPr>
              <p:spPr bwMode="auto">
                <a:xfrm>
                  <a:off x="2792" y="1666"/>
                  <a:ext cx="187" cy="226"/>
                </a:xfrm>
                <a:custGeom>
                  <a:avLst/>
                  <a:gdLst>
                    <a:gd name="T0" fmla="*/ 161 w 187"/>
                    <a:gd name="T1" fmla="*/ 0 h 226"/>
                    <a:gd name="T2" fmla="*/ 161 w 187"/>
                    <a:gd name="T3" fmla="*/ 54 h 226"/>
                    <a:gd name="T4" fmla="*/ 98 w 187"/>
                    <a:gd name="T5" fmla="*/ 95 h 226"/>
                    <a:gd name="T6" fmla="*/ 48 w 187"/>
                    <a:gd name="T7" fmla="*/ 131 h 226"/>
                    <a:gd name="T8" fmla="*/ 75 w 187"/>
                    <a:gd name="T9" fmla="*/ 92 h 226"/>
                    <a:gd name="T10" fmla="*/ 5 w 187"/>
                    <a:gd name="T11" fmla="*/ 122 h 226"/>
                    <a:gd name="T12" fmla="*/ 0 w 187"/>
                    <a:gd name="T13" fmla="*/ 226 h 226"/>
                    <a:gd name="T14" fmla="*/ 125 w 187"/>
                    <a:gd name="T15" fmla="*/ 131 h 226"/>
                    <a:gd name="T16" fmla="*/ 187 w 187"/>
                    <a:gd name="T17" fmla="*/ 68 h 226"/>
                    <a:gd name="T18" fmla="*/ 178 w 187"/>
                    <a:gd name="T19" fmla="*/ 27 h 226"/>
                    <a:gd name="T20" fmla="*/ 161 w 187"/>
                    <a:gd name="T21" fmla="*/ 0 h 226"/>
                    <a:gd name="T22" fmla="*/ 161 w 187"/>
                    <a:gd name="T23" fmla="*/ 0 h 2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87"/>
                    <a:gd name="T37" fmla="*/ 0 h 226"/>
                    <a:gd name="T38" fmla="*/ 187 w 187"/>
                    <a:gd name="T39" fmla="*/ 226 h 22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87" h="226">
                      <a:moveTo>
                        <a:pt x="161" y="0"/>
                      </a:moveTo>
                      <a:lnTo>
                        <a:pt x="161" y="54"/>
                      </a:lnTo>
                      <a:lnTo>
                        <a:pt x="98" y="95"/>
                      </a:lnTo>
                      <a:lnTo>
                        <a:pt x="48" y="131"/>
                      </a:lnTo>
                      <a:lnTo>
                        <a:pt x="75" y="92"/>
                      </a:lnTo>
                      <a:lnTo>
                        <a:pt x="5" y="122"/>
                      </a:lnTo>
                      <a:lnTo>
                        <a:pt x="0" y="226"/>
                      </a:lnTo>
                      <a:lnTo>
                        <a:pt x="125" y="131"/>
                      </a:lnTo>
                      <a:lnTo>
                        <a:pt x="187" y="68"/>
                      </a:lnTo>
                      <a:lnTo>
                        <a:pt x="178" y="27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66C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562"/>
                <p:cNvSpPr>
                  <a:spLocks/>
                </p:cNvSpPr>
                <p:nvPr/>
              </p:nvSpPr>
              <p:spPr bwMode="auto">
                <a:xfrm>
                  <a:off x="2804" y="1690"/>
                  <a:ext cx="134" cy="71"/>
                </a:xfrm>
                <a:custGeom>
                  <a:avLst/>
                  <a:gdLst>
                    <a:gd name="T0" fmla="*/ 0 w 134"/>
                    <a:gd name="T1" fmla="*/ 71 h 71"/>
                    <a:gd name="T2" fmla="*/ 75 w 134"/>
                    <a:gd name="T3" fmla="*/ 59 h 71"/>
                    <a:gd name="T4" fmla="*/ 116 w 134"/>
                    <a:gd name="T5" fmla="*/ 39 h 71"/>
                    <a:gd name="T6" fmla="*/ 134 w 134"/>
                    <a:gd name="T7" fmla="*/ 0 h 71"/>
                    <a:gd name="T8" fmla="*/ 90 w 134"/>
                    <a:gd name="T9" fmla="*/ 32 h 71"/>
                    <a:gd name="T10" fmla="*/ 0 w 134"/>
                    <a:gd name="T11" fmla="*/ 71 h 71"/>
                    <a:gd name="T12" fmla="*/ 0 w 134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71"/>
                    <a:gd name="T23" fmla="*/ 134 w 134"/>
                    <a:gd name="T24" fmla="*/ 71 h 7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71">
                      <a:moveTo>
                        <a:pt x="0" y="71"/>
                      </a:moveTo>
                      <a:lnTo>
                        <a:pt x="75" y="59"/>
                      </a:lnTo>
                      <a:lnTo>
                        <a:pt x="116" y="39"/>
                      </a:lnTo>
                      <a:lnTo>
                        <a:pt x="134" y="0"/>
                      </a:lnTo>
                      <a:lnTo>
                        <a:pt x="90" y="32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EDF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563"/>
                <p:cNvSpPr>
                  <a:spLocks/>
                </p:cNvSpPr>
                <p:nvPr/>
              </p:nvSpPr>
              <p:spPr bwMode="auto">
                <a:xfrm>
                  <a:off x="2824" y="1761"/>
                  <a:ext cx="245" cy="363"/>
                </a:xfrm>
                <a:custGeom>
                  <a:avLst/>
                  <a:gdLst>
                    <a:gd name="T0" fmla="*/ 158 w 245"/>
                    <a:gd name="T1" fmla="*/ 30 h 363"/>
                    <a:gd name="T2" fmla="*/ 221 w 245"/>
                    <a:gd name="T3" fmla="*/ 107 h 363"/>
                    <a:gd name="T4" fmla="*/ 236 w 245"/>
                    <a:gd name="T5" fmla="*/ 179 h 363"/>
                    <a:gd name="T6" fmla="*/ 245 w 245"/>
                    <a:gd name="T7" fmla="*/ 235 h 363"/>
                    <a:gd name="T8" fmla="*/ 217 w 245"/>
                    <a:gd name="T9" fmla="*/ 324 h 363"/>
                    <a:gd name="T10" fmla="*/ 170 w 245"/>
                    <a:gd name="T11" fmla="*/ 363 h 363"/>
                    <a:gd name="T12" fmla="*/ 63 w 245"/>
                    <a:gd name="T13" fmla="*/ 331 h 363"/>
                    <a:gd name="T14" fmla="*/ 0 w 245"/>
                    <a:gd name="T15" fmla="*/ 265 h 363"/>
                    <a:gd name="T16" fmla="*/ 146 w 245"/>
                    <a:gd name="T17" fmla="*/ 295 h 363"/>
                    <a:gd name="T18" fmla="*/ 93 w 245"/>
                    <a:gd name="T19" fmla="*/ 263 h 363"/>
                    <a:gd name="T20" fmla="*/ 158 w 245"/>
                    <a:gd name="T21" fmla="*/ 263 h 363"/>
                    <a:gd name="T22" fmla="*/ 39 w 245"/>
                    <a:gd name="T23" fmla="*/ 212 h 363"/>
                    <a:gd name="T24" fmla="*/ 182 w 245"/>
                    <a:gd name="T25" fmla="*/ 197 h 363"/>
                    <a:gd name="T26" fmla="*/ 129 w 245"/>
                    <a:gd name="T27" fmla="*/ 176 h 363"/>
                    <a:gd name="T28" fmla="*/ 209 w 245"/>
                    <a:gd name="T29" fmla="*/ 154 h 363"/>
                    <a:gd name="T30" fmla="*/ 167 w 245"/>
                    <a:gd name="T31" fmla="*/ 140 h 363"/>
                    <a:gd name="T32" fmla="*/ 194 w 245"/>
                    <a:gd name="T33" fmla="*/ 125 h 363"/>
                    <a:gd name="T34" fmla="*/ 131 w 245"/>
                    <a:gd name="T35" fmla="*/ 107 h 363"/>
                    <a:gd name="T36" fmla="*/ 165 w 245"/>
                    <a:gd name="T37" fmla="*/ 81 h 363"/>
                    <a:gd name="T38" fmla="*/ 123 w 245"/>
                    <a:gd name="T39" fmla="*/ 71 h 363"/>
                    <a:gd name="T40" fmla="*/ 162 w 245"/>
                    <a:gd name="T41" fmla="*/ 56 h 363"/>
                    <a:gd name="T42" fmla="*/ 131 w 245"/>
                    <a:gd name="T43" fmla="*/ 32 h 363"/>
                    <a:gd name="T44" fmla="*/ 70 w 245"/>
                    <a:gd name="T45" fmla="*/ 69 h 363"/>
                    <a:gd name="T46" fmla="*/ 155 w 245"/>
                    <a:gd name="T47" fmla="*/ 0 h 363"/>
                    <a:gd name="T48" fmla="*/ 158 w 245"/>
                    <a:gd name="T49" fmla="*/ 30 h 363"/>
                    <a:gd name="T50" fmla="*/ 158 w 245"/>
                    <a:gd name="T51" fmla="*/ 30 h 36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45"/>
                    <a:gd name="T79" fmla="*/ 0 h 363"/>
                    <a:gd name="T80" fmla="*/ 245 w 245"/>
                    <a:gd name="T81" fmla="*/ 363 h 36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45" h="363">
                      <a:moveTo>
                        <a:pt x="158" y="30"/>
                      </a:moveTo>
                      <a:lnTo>
                        <a:pt x="221" y="107"/>
                      </a:lnTo>
                      <a:lnTo>
                        <a:pt x="236" y="179"/>
                      </a:lnTo>
                      <a:lnTo>
                        <a:pt x="245" y="235"/>
                      </a:lnTo>
                      <a:lnTo>
                        <a:pt x="217" y="324"/>
                      </a:lnTo>
                      <a:lnTo>
                        <a:pt x="170" y="363"/>
                      </a:lnTo>
                      <a:lnTo>
                        <a:pt x="63" y="331"/>
                      </a:lnTo>
                      <a:lnTo>
                        <a:pt x="0" y="265"/>
                      </a:lnTo>
                      <a:lnTo>
                        <a:pt x="146" y="295"/>
                      </a:lnTo>
                      <a:lnTo>
                        <a:pt x="93" y="263"/>
                      </a:lnTo>
                      <a:lnTo>
                        <a:pt x="158" y="263"/>
                      </a:lnTo>
                      <a:lnTo>
                        <a:pt x="39" y="212"/>
                      </a:lnTo>
                      <a:lnTo>
                        <a:pt x="182" y="197"/>
                      </a:lnTo>
                      <a:lnTo>
                        <a:pt x="129" y="176"/>
                      </a:lnTo>
                      <a:lnTo>
                        <a:pt x="209" y="154"/>
                      </a:lnTo>
                      <a:lnTo>
                        <a:pt x="167" y="140"/>
                      </a:lnTo>
                      <a:lnTo>
                        <a:pt x="194" y="125"/>
                      </a:lnTo>
                      <a:lnTo>
                        <a:pt x="131" y="107"/>
                      </a:lnTo>
                      <a:lnTo>
                        <a:pt x="165" y="81"/>
                      </a:lnTo>
                      <a:lnTo>
                        <a:pt x="123" y="71"/>
                      </a:lnTo>
                      <a:lnTo>
                        <a:pt x="162" y="56"/>
                      </a:lnTo>
                      <a:lnTo>
                        <a:pt x="131" y="32"/>
                      </a:lnTo>
                      <a:lnTo>
                        <a:pt x="70" y="69"/>
                      </a:lnTo>
                      <a:lnTo>
                        <a:pt x="155" y="0"/>
                      </a:lnTo>
                      <a:lnTo>
                        <a:pt x="158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564"/>
                <p:cNvSpPr>
                  <a:spLocks/>
                </p:cNvSpPr>
                <p:nvPr/>
              </p:nvSpPr>
              <p:spPr bwMode="auto">
                <a:xfrm>
                  <a:off x="2611" y="1895"/>
                  <a:ext cx="151" cy="146"/>
                </a:xfrm>
                <a:custGeom>
                  <a:avLst/>
                  <a:gdLst>
                    <a:gd name="T0" fmla="*/ 56 w 151"/>
                    <a:gd name="T1" fmla="*/ 39 h 146"/>
                    <a:gd name="T2" fmla="*/ 0 w 151"/>
                    <a:gd name="T3" fmla="*/ 146 h 146"/>
                    <a:gd name="T4" fmla="*/ 74 w 151"/>
                    <a:gd name="T5" fmla="*/ 74 h 146"/>
                    <a:gd name="T6" fmla="*/ 98 w 151"/>
                    <a:gd name="T7" fmla="*/ 71 h 146"/>
                    <a:gd name="T8" fmla="*/ 151 w 151"/>
                    <a:gd name="T9" fmla="*/ 0 h 146"/>
                    <a:gd name="T10" fmla="*/ 107 w 151"/>
                    <a:gd name="T11" fmla="*/ 18 h 146"/>
                    <a:gd name="T12" fmla="*/ 56 w 151"/>
                    <a:gd name="T13" fmla="*/ 39 h 146"/>
                    <a:gd name="T14" fmla="*/ 56 w 151"/>
                    <a:gd name="T15" fmla="*/ 39 h 14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1"/>
                    <a:gd name="T25" fmla="*/ 0 h 146"/>
                    <a:gd name="T26" fmla="*/ 151 w 151"/>
                    <a:gd name="T27" fmla="*/ 146 h 14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1" h="146">
                      <a:moveTo>
                        <a:pt x="56" y="39"/>
                      </a:moveTo>
                      <a:lnTo>
                        <a:pt x="0" y="146"/>
                      </a:lnTo>
                      <a:lnTo>
                        <a:pt x="74" y="74"/>
                      </a:lnTo>
                      <a:lnTo>
                        <a:pt x="98" y="71"/>
                      </a:lnTo>
                      <a:lnTo>
                        <a:pt x="151" y="0"/>
                      </a:lnTo>
                      <a:lnTo>
                        <a:pt x="107" y="18"/>
                      </a:lnTo>
                      <a:lnTo>
                        <a:pt x="56" y="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565"/>
                <p:cNvSpPr>
                  <a:spLocks/>
                </p:cNvSpPr>
                <p:nvPr/>
              </p:nvSpPr>
              <p:spPr bwMode="auto">
                <a:xfrm>
                  <a:off x="2509" y="1944"/>
                  <a:ext cx="126" cy="141"/>
                </a:xfrm>
                <a:custGeom>
                  <a:avLst/>
                  <a:gdLst>
                    <a:gd name="T0" fmla="*/ 0 w 126"/>
                    <a:gd name="T1" fmla="*/ 141 h 141"/>
                    <a:gd name="T2" fmla="*/ 39 w 126"/>
                    <a:gd name="T3" fmla="*/ 67 h 141"/>
                    <a:gd name="T4" fmla="*/ 87 w 126"/>
                    <a:gd name="T5" fmla="*/ 21 h 141"/>
                    <a:gd name="T6" fmla="*/ 126 w 126"/>
                    <a:gd name="T7" fmla="*/ 0 h 141"/>
                    <a:gd name="T8" fmla="*/ 47 w 126"/>
                    <a:gd name="T9" fmla="*/ 83 h 141"/>
                    <a:gd name="T10" fmla="*/ 0 w 126"/>
                    <a:gd name="T11" fmla="*/ 141 h 141"/>
                    <a:gd name="T12" fmla="*/ 0 w 126"/>
                    <a:gd name="T13" fmla="*/ 141 h 1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6"/>
                    <a:gd name="T22" fmla="*/ 0 h 141"/>
                    <a:gd name="T23" fmla="*/ 126 w 126"/>
                    <a:gd name="T24" fmla="*/ 141 h 1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6" h="141">
                      <a:moveTo>
                        <a:pt x="0" y="141"/>
                      </a:moveTo>
                      <a:lnTo>
                        <a:pt x="39" y="67"/>
                      </a:lnTo>
                      <a:lnTo>
                        <a:pt x="87" y="21"/>
                      </a:lnTo>
                      <a:lnTo>
                        <a:pt x="126" y="0"/>
                      </a:lnTo>
                      <a:lnTo>
                        <a:pt x="47" y="8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566"/>
                <p:cNvSpPr>
                  <a:spLocks/>
                </p:cNvSpPr>
                <p:nvPr/>
              </p:nvSpPr>
              <p:spPr bwMode="auto">
                <a:xfrm>
                  <a:off x="2860" y="2203"/>
                  <a:ext cx="303" cy="393"/>
                </a:xfrm>
                <a:custGeom>
                  <a:avLst/>
                  <a:gdLst>
                    <a:gd name="T0" fmla="*/ 0 w 303"/>
                    <a:gd name="T1" fmla="*/ 84 h 393"/>
                    <a:gd name="T2" fmla="*/ 53 w 303"/>
                    <a:gd name="T3" fmla="*/ 186 h 393"/>
                    <a:gd name="T4" fmla="*/ 140 w 303"/>
                    <a:gd name="T5" fmla="*/ 267 h 393"/>
                    <a:gd name="T6" fmla="*/ 181 w 303"/>
                    <a:gd name="T7" fmla="*/ 297 h 393"/>
                    <a:gd name="T8" fmla="*/ 196 w 303"/>
                    <a:gd name="T9" fmla="*/ 195 h 393"/>
                    <a:gd name="T10" fmla="*/ 166 w 303"/>
                    <a:gd name="T11" fmla="*/ 114 h 393"/>
                    <a:gd name="T12" fmla="*/ 222 w 303"/>
                    <a:gd name="T13" fmla="*/ 182 h 393"/>
                    <a:gd name="T14" fmla="*/ 244 w 303"/>
                    <a:gd name="T15" fmla="*/ 282 h 393"/>
                    <a:gd name="T16" fmla="*/ 272 w 303"/>
                    <a:gd name="T17" fmla="*/ 359 h 393"/>
                    <a:gd name="T18" fmla="*/ 300 w 303"/>
                    <a:gd name="T19" fmla="*/ 393 h 393"/>
                    <a:gd name="T20" fmla="*/ 303 w 303"/>
                    <a:gd name="T21" fmla="*/ 299 h 393"/>
                    <a:gd name="T22" fmla="*/ 256 w 303"/>
                    <a:gd name="T23" fmla="*/ 206 h 393"/>
                    <a:gd name="T24" fmla="*/ 218 w 303"/>
                    <a:gd name="T25" fmla="*/ 124 h 393"/>
                    <a:gd name="T26" fmla="*/ 147 w 303"/>
                    <a:gd name="T27" fmla="*/ 0 h 393"/>
                    <a:gd name="T28" fmla="*/ 84 w 303"/>
                    <a:gd name="T29" fmla="*/ 36 h 393"/>
                    <a:gd name="T30" fmla="*/ 0 w 303"/>
                    <a:gd name="T31" fmla="*/ 84 h 393"/>
                    <a:gd name="T32" fmla="*/ 0 w 303"/>
                    <a:gd name="T33" fmla="*/ 84 h 3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3"/>
                    <a:gd name="T52" fmla="*/ 0 h 393"/>
                    <a:gd name="T53" fmla="*/ 303 w 303"/>
                    <a:gd name="T54" fmla="*/ 393 h 3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3" h="393">
                      <a:moveTo>
                        <a:pt x="0" y="84"/>
                      </a:moveTo>
                      <a:lnTo>
                        <a:pt x="53" y="186"/>
                      </a:lnTo>
                      <a:lnTo>
                        <a:pt x="140" y="267"/>
                      </a:lnTo>
                      <a:lnTo>
                        <a:pt x="181" y="297"/>
                      </a:lnTo>
                      <a:lnTo>
                        <a:pt x="196" y="195"/>
                      </a:lnTo>
                      <a:lnTo>
                        <a:pt x="166" y="114"/>
                      </a:lnTo>
                      <a:lnTo>
                        <a:pt x="222" y="182"/>
                      </a:lnTo>
                      <a:lnTo>
                        <a:pt x="244" y="282"/>
                      </a:lnTo>
                      <a:lnTo>
                        <a:pt x="272" y="359"/>
                      </a:lnTo>
                      <a:lnTo>
                        <a:pt x="300" y="393"/>
                      </a:lnTo>
                      <a:lnTo>
                        <a:pt x="303" y="299"/>
                      </a:lnTo>
                      <a:lnTo>
                        <a:pt x="256" y="206"/>
                      </a:lnTo>
                      <a:lnTo>
                        <a:pt x="218" y="124"/>
                      </a:lnTo>
                      <a:lnTo>
                        <a:pt x="147" y="0"/>
                      </a:lnTo>
                      <a:lnTo>
                        <a:pt x="84" y="36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567"/>
                <p:cNvSpPr>
                  <a:spLocks/>
                </p:cNvSpPr>
                <p:nvPr/>
              </p:nvSpPr>
              <p:spPr bwMode="auto">
                <a:xfrm>
                  <a:off x="3208" y="2350"/>
                  <a:ext cx="284" cy="183"/>
                </a:xfrm>
                <a:custGeom>
                  <a:avLst/>
                  <a:gdLst>
                    <a:gd name="T0" fmla="*/ 0 w 284"/>
                    <a:gd name="T1" fmla="*/ 118 h 183"/>
                    <a:gd name="T2" fmla="*/ 34 w 284"/>
                    <a:gd name="T3" fmla="*/ 74 h 183"/>
                    <a:gd name="T4" fmla="*/ 102 w 284"/>
                    <a:gd name="T5" fmla="*/ 41 h 183"/>
                    <a:gd name="T6" fmla="*/ 170 w 284"/>
                    <a:gd name="T7" fmla="*/ 35 h 183"/>
                    <a:gd name="T8" fmla="*/ 249 w 284"/>
                    <a:gd name="T9" fmla="*/ 0 h 183"/>
                    <a:gd name="T10" fmla="*/ 279 w 284"/>
                    <a:gd name="T11" fmla="*/ 5 h 183"/>
                    <a:gd name="T12" fmla="*/ 284 w 284"/>
                    <a:gd name="T13" fmla="*/ 31 h 183"/>
                    <a:gd name="T14" fmla="*/ 241 w 284"/>
                    <a:gd name="T15" fmla="*/ 59 h 183"/>
                    <a:gd name="T16" fmla="*/ 177 w 284"/>
                    <a:gd name="T17" fmla="*/ 94 h 183"/>
                    <a:gd name="T18" fmla="*/ 203 w 284"/>
                    <a:gd name="T19" fmla="*/ 64 h 183"/>
                    <a:gd name="T20" fmla="*/ 140 w 284"/>
                    <a:gd name="T21" fmla="*/ 74 h 183"/>
                    <a:gd name="T22" fmla="*/ 104 w 284"/>
                    <a:gd name="T23" fmla="*/ 89 h 183"/>
                    <a:gd name="T24" fmla="*/ 66 w 284"/>
                    <a:gd name="T25" fmla="*/ 127 h 183"/>
                    <a:gd name="T26" fmla="*/ 13 w 284"/>
                    <a:gd name="T27" fmla="*/ 183 h 183"/>
                    <a:gd name="T28" fmla="*/ 0 w 284"/>
                    <a:gd name="T29" fmla="*/ 118 h 183"/>
                    <a:gd name="T30" fmla="*/ 0 w 284"/>
                    <a:gd name="T31" fmla="*/ 118 h 18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84"/>
                    <a:gd name="T49" fmla="*/ 0 h 183"/>
                    <a:gd name="T50" fmla="*/ 284 w 284"/>
                    <a:gd name="T51" fmla="*/ 183 h 18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84" h="183">
                      <a:moveTo>
                        <a:pt x="0" y="118"/>
                      </a:moveTo>
                      <a:lnTo>
                        <a:pt x="34" y="74"/>
                      </a:lnTo>
                      <a:lnTo>
                        <a:pt x="102" y="41"/>
                      </a:lnTo>
                      <a:lnTo>
                        <a:pt x="170" y="35"/>
                      </a:lnTo>
                      <a:lnTo>
                        <a:pt x="249" y="0"/>
                      </a:lnTo>
                      <a:lnTo>
                        <a:pt x="279" y="5"/>
                      </a:lnTo>
                      <a:lnTo>
                        <a:pt x="284" y="31"/>
                      </a:lnTo>
                      <a:lnTo>
                        <a:pt x="241" y="59"/>
                      </a:lnTo>
                      <a:lnTo>
                        <a:pt x="177" y="94"/>
                      </a:lnTo>
                      <a:lnTo>
                        <a:pt x="203" y="64"/>
                      </a:lnTo>
                      <a:lnTo>
                        <a:pt x="140" y="74"/>
                      </a:lnTo>
                      <a:lnTo>
                        <a:pt x="104" y="89"/>
                      </a:lnTo>
                      <a:lnTo>
                        <a:pt x="66" y="127"/>
                      </a:lnTo>
                      <a:lnTo>
                        <a:pt x="13" y="183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568"/>
                <p:cNvSpPr>
                  <a:spLocks/>
                </p:cNvSpPr>
                <p:nvPr/>
              </p:nvSpPr>
              <p:spPr bwMode="auto">
                <a:xfrm>
                  <a:off x="2337" y="2088"/>
                  <a:ext cx="615" cy="857"/>
                </a:xfrm>
                <a:custGeom>
                  <a:avLst/>
                  <a:gdLst>
                    <a:gd name="T0" fmla="*/ 615 w 615"/>
                    <a:gd name="T1" fmla="*/ 87 h 857"/>
                    <a:gd name="T2" fmla="*/ 569 w 615"/>
                    <a:gd name="T3" fmla="*/ 53 h 857"/>
                    <a:gd name="T4" fmla="*/ 491 w 615"/>
                    <a:gd name="T5" fmla="*/ 21 h 857"/>
                    <a:gd name="T6" fmla="*/ 427 w 615"/>
                    <a:gd name="T7" fmla="*/ 0 h 857"/>
                    <a:gd name="T8" fmla="*/ 376 w 615"/>
                    <a:gd name="T9" fmla="*/ 15 h 857"/>
                    <a:gd name="T10" fmla="*/ 328 w 615"/>
                    <a:gd name="T11" fmla="*/ 59 h 857"/>
                    <a:gd name="T12" fmla="*/ 257 w 615"/>
                    <a:gd name="T13" fmla="*/ 120 h 857"/>
                    <a:gd name="T14" fmla="*/ 209 w 615"/>
                    <a:gd name="T15" fmla="*/ 186 h 857"/>
                    <a:gd name="T16" fmla="*/ 178 w 615"/>
                    <a:gd name="T17" fmla="*/ 260 h 857"/>
                    <a:gd name="T18" fmla="*/ 160 w 615"/>
                    <a:gd name="T19" fmla="*/ 290 h 857"/>
                    <a:gd name="T20" fmla="*/ 145 w 615"/>
                    <a:gd name="T21" fmla="*/ 245 h 857"/>
                    <a:gd name="T22" fmla="*/ 135 w 615"/>
                    <a:gd name="T23" fmla="*/ 288 h 857"/>
                    <a:gd name="T24" fmla="*/ 140 w 615"/>
                    <a:gd name="T25" fmla="*/ 331 h 857"/>
                    <a:gd name="T26" fmla="*/ 128 w 615"/>
                    <a:gd name="T27" fmla="*/ 376 h 857"/>
                    <a:gd name="T28" fmla="*/ 96 w 615"/>
                    <a:gd name="T29" fmla="*/ 427 h 857"/>
                    <a:gd name="T30" fmla="*/ 66 w 615"/>
                    <a:gd name="T31" fmla="*/ 544 h 857"/>
                    <a:gd name="T32" fmla="*/ 30 w 615"/>
                    <a:gd name="T33" fmla="*/ 715 h 857"/>
                    <a:gd name="T34" fmla="*/ 0 w 615"/>
                    <a:gd name="T35" fmla="*/ 831 h 857"/>
                    <a:gd name="T36" fmla="*/ 36 w 615"/>
                    <a:gd name="T37" fmla="*/ 857 h 857"/>
                    <a:gd name="T38" fmla="*/ 71 w 615"/>
                    <a:gd name="T39" fmla="*/ 844 h 857"/>
                    <a:gd name="T40" fmla="*/ 188 w 615"/>
                    <a:gd name="T41" fmla="*/ 534 h 857"/>
                    <a:gd name="T42" fmla="*/ 207 w 615"/>
                    <a:gd name="T43" fmla="*/ 562 h 857"/>
                    <a:gd name="T44" fmla="*/ 218 w 615"/>
                    <a:gd name="T45" fmla="*/ 504 h 857"/>
                    <a:gd name="T46" fmla="*/ 209 w 615"/>
                    <a:gd name="T47" fmla="*/ 376 h 857"/>
                    <a:gd name="T48" fmla="*/ 207 w 615"/>
                    <a:gd name="T49" fmla="*/ 282 h 857"/>
                    <a:gd name="T50" fmla="*/ 244 w 615"/>
                    <a:gd name="T51" fmla="*/ 313 h 857"/>
                    <a:gd name="T52" fmla="*/ 331 w 615"/>
                    <a:gd name="T53" fmla="*/ 242 h 857"/>
                    <a:gd name="T54" fmla="*/ 457 w 615"/>
                    <a:gd name="T55" fmla="*/ 173 h 857"/>
                    <a:gd name="T56" fmla="*/ 564 w 615"/>
                    <a:gd name="T57" fmla="*/ 122 h 857"/>
                    <a:gd name="T58" fmla="*/ 615 w 615"/>
                    <a:gd name="T59" fmla="*/ 87 h 857"/>
                    <a:gd name="T60" fmla="*/ 615 w 615"/>
                    <a:gd name="T61" fmla="*/ 87 h 8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615"/>
                    <a:gd name="T94" fmla="*/ 0 h 857"/>
                    <a:gd name="T95" fmla="*/ 615 w 615"/>
                    <a:gd name="T96" fmla="*/ 857 h 85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615" h="857">
                      <a:moveTo>
                        <a:pt x="615" y="87"/>
                      </a:moveTo>
                      <a:lnTo>
                        <a:pt x="569" y="53"/>
                      </a:lnTo>
                      <a:lnTo>
                        <a:pt x="491" y="21"/>
                      </a:lnTo>
                      <a:lnTo>
                        <a:pt x="427" y="0"/>
                      </a:lnTo>
                      <a:lnTo>
                        <a:pt x="376" y="15"/>
                      </a:lnTo>
                      <a:lnTo>
                        <a:pt x="328" y="59"/>
                      </a:lnTo>
                      <a:lnTo>
                        <a:pt x="257" y="120"/>
                      </a:lnTo>
                      <a:lnTo>
                        <a:pt x="209" y="186"/>
                      </a:lnTo>
                      <a:lnTo>
                        <a:pt x="178" y="260"/>
                      </a:lnTo>
                      <a:lnTo>
                        <a:pt x="160" y="290"/>
                      </a:lnTo>
                      <a:lnTo>
                        <a:pt x="145" y="245"/>
                      </a:lnTo>
                      <a:lnTo>
                        <a:pt x="135" y="288"/>
                      </a:lnTo>
                      <a:lnTo>
                        <a:pt x="140" y="331"/>
                      </a:lnTo>
                      <a:lnTo>
                        <a:pt x="128" y="376"/>
                      </a:lnTo>
                      <a:lnTo>
                        <a:pt x="96" y="427"/>
                      </a:lnTo>
                      <a:lnTo>
                        <a:pt x="66" y="544"/>
                      </a:lnTo>
                      <a:lnTo>
                        <a:pt x="30" y="715"/>
                      </a:lnTo>
                      <a:lnTo>
                        <a:pt x="0" y="831"/>
                      </a:lnTo>
                      <a:lnTo>
                        <a:pt x="36" y="857"/>
                      </a:lnTo>
                      <a:lnTo>
                        <a:pt x="71" y="844"/>
                      </a:lnTo>
                      <a:lnTo>
                        <a:pt x="188" y="534"/>
                      </a:lnTo>
                      <a:lnTo>
                        <a:pt x="207" y="562"/>
                      </a:lnTo>
                      <a:lnTo>
                        <a:pt x="218" y="504"/>
                      </a:lnTo>
                      <a:lnTo>
                        <a:pt x="209" y="376"/>
                      </a:lnTo>
                      <a:lnTo>
                        <a:pt x="207" y="282"/>
                      </a:lnTo>
                      <a:lnTo>
                        <a:pt x="244" y="313"/>
                      </a:lnTo>
                      <a:lnTo>
                        <a:pt x="331" y="242"/>
                      </a:lnTo>
                      <a:lnTo>
                        <a:pt x="457" y="173"/>
                      </a:lnTo>
                      <a:lnTo>
                        <a:pt x="564" y="122"/>
                      </a:lnTo>
                      <a:lnTo>
                        <a:pt x="615" y="87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569"/>
                <p:cNvSpPr>
                  <a:spLocks/>
                </p:cNvSpPr>
                <p:nvPr/>
              </p:nvSpPr>
              <p:spPr bwMode="auto">
                <a:xfrm>
                  <a:off x="2540" y="2116"/>
                  <a:ext cx="297" cy="222"/>
                </a:xfrm>
                <a:custGeom>
                  <a:avLst/>
                  <a:gdLst>
                    <a:gd name="T0" fmla="*/ 0 w 297"/>
                    <a:gd name="T1" fmla="*/ 222 h 222"/>
                    <a:gd name="T2" fmla="*/ 66 w 297"/>
                    <a:gd name="T3" fmla="*/ 110 h 222"/>
                    <a:gd name="T4" fmla="*/ 153 w 297"/>
                    <a:gd name="T5" fmla="*/ 44 h 222"/>
                    <a:gd name="T6" fmla="*/ 211 w 297"/>
                    <a:gd name="T7" fmla="*/ 0 h 222"/>
                    <a:gd name="T8" fmla="*/ 297 w 297"/>
                    <a:gd name="T9" fmla="*/ 23 h 222"/>
                    <a:gd name="T10" fmla="*/ 158 w 297"/>
                    <a:gd name="T11" fmla="*/ 100 h 222"/>
                    <a:gd name="T12" fmla="*/ 66 w 297"/>
                    <a:gd name="T13" fmla="*/ 168 h 222"/>
                    <a:gd name="T14" fmla="*/ 0 w 297"/>
                    <a:gd name="T15" fmla="*/ 222 h 222"/>
                    <a:gd name="T16" fmla="*/ 0 w 297"/>
                    <a:gd name="T17" fmla="*/ 222 h 2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7"/>
                    <a:gd name="T28" fmla="*/ 0 h 222"/>
                    <a:gd name="T29" fmla="*/ 297 w 297"/>
                    <a:gd name="T30" fmla="*/ 222 h 2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7" h="222">
                      <a:moveTo>
                        <a:pt x="0" y="222"/>
                      </a:moveTo>
                      <a:lnTo>
                        <a:pt x="66" y="110"/>
                      </a:lnTo>
                      <a:lnTo>
                        <a:pt x="153" y="44"/>
                      </a:lnTo>
                      <a:lnTo>
                        <a:pt x="211" y="0"/>
                      </a:lnTo>
                      <a:lnTo>
                        <a:pt x="297" y="23"/>
                      </a:lnTo>
                      <a:lnTo>
                        <a:pt x="158" y="100"/>
                      </a:lnTo>
                      <a:lnTo>
                        <a:pt x="66" y="168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570"/>
                <p:cNvSpPr>
                  <a:spLocks/>
                </p:cNvSpPr>
                <p:nvPr/>
              </p:nvSpPr>
              <p:spPr bwMode="auto">
                <a:xfrm>
                  <a:off x="2408" y="2389"/>
                  <a:ext cx="102" cy="314"/>
                </a:xfrm>
                <a:custGeom>
                  <a:avLst/>
                  <a:gdLst>
                    <a:gd name="T0" fmla="*/ 79 w 102"/>
                    <a:gd name="T1" fmla="*/ 0 h 314"/>
                    <a:gd name="T2" fmla="*/ 79 w 102"/>
                    <a:gd name="T3" fmla="*/ 60 h 314"/>
                    <a:gd name="T4" fmla="*/ 31 w 102"/>
                    <a:gd name="T5" fmla="*/ 167 h 314"/>
                    <a:gd name="T6" fmla="*/ 0 w 102"/>
                    <a:gd name="T7" fmla="*/ 314 h 314"/>
                    <a:gd name="T8" fmla="*/ 57 w 102"/>
                    <a:gd name="T9" fmla="*/ 152 h 314"/>
                    <a:gd name="T10" fmla="*/ 94 w 102"/>
                    <a:gd name="T11" fmla="*/ 73 h 314"/>
                    <a:gd name="T12" fmla="*/ 102 w 102"/>
                    <a:gd name="T13" fmla="*/ 47 h 314"/>
                    <a:gd name="T14" fmla="*/ 79 w 102"/>
                    <a:gd name="T15" fmla="*/ 0 h 314"/>
                    <a:gd name="T16" fmla="*/ 79 w 102"/>
                    <a:gd name="T17" fmla="*/ 0 h 3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2"/>
                    <a:gd name="T28" fmla="*/ 0 h 314"/>
                    <a:gd name="T29" fmla="*/ 102 w 102"/>
                    <a:gd name="T30" fmla="*/ 314 h 3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2" h="314">
                      <a:moveTo>
                        <a:pt x="79" y="0"/>
                      </a:moveTo>
                      <a:lnTo>
                        <a:pt x="79" y="60"/>
                      </a:lnTo>
                      <a:lnTo>
                        <a:pt x="31" y="167"/>
                      </a:lnTo>
                      <a:lnTo>
                        <a:pt x="0" y="314"/>
                      </a:lnTo>
                      <a:lnTo>
                        <a:pt x="57" y="152"/>
                      </a:lnTo>
                      <a:lnTo>
                        <a:pt x="94" y="73"/>
                      </a:lnTo>
                      <a:lnTo>
                        <a:pt x="102" y="47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571"/>
                <p:cNvSpPr>
                  <a:spLocks/>
                </p:cNvSpPr>
                <p:nvPr/>
              </p:nvSpPr>
              <p:spPr bwMode="auto">
                <a:xfrm>
                  <a:off x="2886" y="2269"/>
                  <a:ext cx="140" cy="203"/>
                </a:xfrm>
                <a:custGeom>
                  <a:avLst/>
                  <a:gdLst>
                    <a:gd name="T0" fmla="*/ 0 w 140"/>
                    <a:gd name="T1" fmla="*/ 26 h 203"/>
                    <a:gd name="T2" fmla="*/ 38 w 140"/>
                    <a:gd name="T3" fmla="*/ 92 h 203"/>
                    <a:gd name="T4" fmla="*/ 74 w 140"/>
                    <a:gd name="T5" fmla="*/ 140 h 203"/>
                    <a:gd name="T6" fmla="*/ 140 w 140"/>
                    <a:gd name="T7" fmla="*/ 203 h 203"/>
                    <a:gd name="T8" fmla="*/ 96 w 140"/>
                    <a:gd name="T9" fmla="*/ 137 h 203"/>
                    <a:gd name="T10" fmla="*/ 63 w 140"/>
                    <a:gd name="T11" fmla="*/ 76 h 203"/>
                    <a:gd name="T12" fmla="*/ 40 w 140"/>
                    <a:gd name="T13" fmla="*/ 22 h 203"/>
                    <a:gd name="T14" fmla="*/ 38 w 140"/>
                    <a:gd name="T15" fmla="*/ 0 h 203"/>
                    <a:gd name="T16" fmla="*/ 0 w 140"/>
                    <a:gd name="T17" fmla="*/ 26 h 203"/>
                    <a:gd name="T18" fmla="*/ 0 w 140"/>
                    <a:gd name="T19" fmla="*/ 26 h 20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0"/>
                    <a:gd name="T31" fmla="*/ 0 h 203"/>
                    <a:gd name="T32" fmla="*/ 140 w 140"/>
                    <a:gd name="T33" fmla="*/ 203 h 20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0" h="203">
                      <a:moveTo>
                        <a:pt x="0" y="26"/>
                      </a:moveTo>
                      <a:lnTo>
                        <a:pt x="38" y="92"/>
                      </a:lnTo>
                      <a:lnTo>
                        <a:pt x="74" y="140"/>
                      </a:lnTo>
                      <a:lnTo>
                        <a:pt x="140" y="203"/>
                      </a:lnTo>
                      <a:lnTo>
                        <a:pt x="96" y="137"/>
                      </a:lnTo>
                      <a:lnTo>
                        <a:pt x="63" y="76"/>
                      </a:lnTo>
                      <a:lnTo>
                        <a:pt x="40" y="22"/>
                      </a:lnTo>
                      <a:lnTo>
                        <a:pt x="38" y="0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572"/>
                <p:cNvSpPr>
                  <a:spLocks/>
                </p:cNvSpPr>
                <p:nvPr/>
              </p:nvSpPr>
              <p:spPr bwMode="auto">
                <a:xfrm>
                  <a:off x="3237" y="1432"/>
                  <a:ext cx="231" cy="43"/>
                </a:xfrm>
                <a:custGeom>
                  <a:avLst/>
                  <a:gdLst>
                    <a:gd name="T0" fmla="*/ 0 w 231"/>
                    <a:gd name="T1" fmla="*/ 8 h 43"/>
                    <a:gd name="T2" fmla="*/ 17 w 231"/>
                    <a:gd name="T3" fmla="*/ 13 h 43"/>
                    <a:gd name="T4" fmla="*/ 37 w 231"/>
                    <a:gd name="T5" fmla="*/ 10 h 43"/>
                    <a:gd name="T6" fmla="*/ 100 w 231"/>
                    <a:gd name="T7" fmla="*/ 13 h 43"/>
                    <a:gd name="T8" fmla="*/ 140 w 231"/>
                    <a:gd name="T9" fmla="*/ 25 h 43"/>
                    <a:gd name="T10" fmla="*/ 174 w 231"/>
                    <a:gd name="T11" fmla="*/ 35 h 43"/>
                    <a:gd name="T12" fmla="*/ 155 w 231"/>
                    <a:gd name="T13" fmla="*/ 43 h 43"/>
                    <a:gd name="T14" fmla="*/ 231 w 231"/>
                    <a:gd name="T15" fmla="*/ 33 h 43"/>
                    <a:gd name="T16" fmla="*/ 156 w 231"/>
                    <a:gd name="T17" fmla="*/ 21 h 43"/>
                    <a:gd name="T18" fmla="*/ 125 w 231"/>
                    <a:gd name="T19" fmla="*/ 9 h 43"/>
                    <a:gd name="T20" fmla="*/ 99 w 231"/>
                    <a:gd name="T21" fmla="*/ 4 h 43"/>
                    <a:gd name="T22" fmla="*/ 71 w 231"/>
                    <a:gd name="T23" fmla="*/ 0 h 43"/>
                    <a:gd name="T24" fmla="*/ 39 w 231"/>
                    <a:gd name="T25" fmla="*/ 3 h 43"/>
                    <a:gd name="T26" fmla="*/ 22 w 231"/>
                    <a:gd name="T27" fmla="*/ 7 h 43"/>
                    <a:gd name="T28" fmla="*/ 0 w 231"/>
                    <a:gd name="T29" fmla="*/ 8 h 43"/>
                    <a:gd name="T30" fmla="*/ 0 w 231"/>
                    <a:gd name="T31" fmla="*/ 8 h 4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1"/>
                    <a:gd name="T49" fmla="*/ 0 h 43"/>
                    <a:gd name="T50" fmla="*/ 231 w 231"/>
                    <a:gd name="T51" fmla="*/ 43 h 4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1" h="43">
                      <a:moveTo>
                        <a:pt x="0" y="8"/>
                      </a:moveTo>
                      <a:lnTo>
                        <a:pt x="17" y="13"/>
                      </a:lnTo>
                      <a:lnTo>
                        <a:pt x="37" y="10"/>
                      </a:lnTo>
                      <a:lnTo>
                        <a:pt x="100" y="13"/>
                      </a:lnTo>
                      <a:lnTo>
                        <a:pt x="140" y="25"/>
                      </a:lnTo>
                      <a:lnTo>
                        <a:pt x="174" y="35"/>
                      </a:lnTo>
                      <a:lnTo>
                        <a:pt x="155" y="43"/>
                      </a:lnTo>
                      <a:lnTo>
                        <a:pt x="231" y="33"/>
                      </a:lnTo>
                      <a:lnTo>
                        <a:pt x="156" y="21"/>
                      </a:lnTo>
                      <a:lnTo>
                        <a:pt x="125" y="9"/>
                      </a:lnTo>
                      <a:lnTo>
                        <a:pt x="99" y="4"/>
                      </a:lnTo>
                      <a:lnTo>
                        <a:pt x="71" y="0"/>
                      </a:lnTo>
                      <a:lnTo>
                        <a:pt x="39" y="3"/>
                      </a:lnTo>
                      <a:lnTo>
                        <a:pt x="22" y="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573"/>
                <p:cNvSpPr>
                  <a:spLocks/>
                </p:cNvSpPr>
                <p:nvPr/>
              </p:nvSpPr>
              <p:spPr bwMode="auto">
                <a:xfrm>
                  <a:off x="3140" y="1462"/>
                  <a:ext cx="356" cy="116"/>
                </a:xfrm>
                <a:custGeom>
                  <a:avLst/>
                  <a:gdLst>
                    <a:gd name="T0" fmla="*/ 78 w 356"/>
                    <a:gd name="T1" fmla="*/ 0 h 116"/>
                    <a:gd name="T2" fmla="*/ 58 w 356"/>
                    <a:gd name="T3" fmla="*/ 33 h 116"/>
                    <a:gd name="T4" fmla="*/ 32 w 356"/>
                    <a:gd name="T5" fmla="*/ 45 h 116"/>
                    <a:gd name="T6" fmla="*/ 16 w 356"/>
                    <a:gd name="T7" fmla="*/ 56 h 116"/>
                    <a:gd name="T8" fmla="*/ 56 w 356"/>
                    <a:gd name="T9" fmla="*/ 68 h 116"/>
                    <a:gd name="T10" fmla="*/ 96 w 356"/>
                    <a:gd name="T11" fmla="*/ 85 h 116"/>
                    <a:gd name="T12" fmla="*/ 147 w 356"/>
                    <a:gd name="T13" fmla="*/ 96 h 116"/>
                    <a:gd name="T14" fmla="*/ 179 w 356"/>
                    <a:gd name="T15" fmla="*/ 96 h 116"/>
                    <a:gd name="T16" fmla="*/ 107 w 356"/>
                    <a:gd name="T17" fmla="*/ 81 h 116"/>
                    <a:gd name="T18" fmla="*/ 68 w 356"/>
                    <a:gd name="T19" fmla="*/ 63 h 116"/>
                    <a:gd name="T20" fmla="*/ 35 w 356"/>
                    <a:gd name="T21" fmla="*/ 53 h 116"/>
                    <a:gd name="T22" fmla="*/ 65 w 356"/>
                    <a:gd name="T23" fmla="*/ 36 h 116"/>
                    <a:gd name="T24" fmla="*/ 81 w 356"/>
                    <a:gd name="T25" fmla="*/ 23 h 116"/>
                    <a:gd name="T26" fmla="*/ 175 w 356"/>
                    <a:gd name="T27" fmla="*/ 75 h 116"/>
                    <a:gd name="T28" fmla="*/ 334 w 356"/>
                    <a:gd name="T29" fmla="*/ 71 h 116"/>
                    <a:gd name="T30" fmla="*/ 356 w 356"/>
                    <a:gd name="T31" fmla="*/ 95 h 116"/>
                    <a:gd name="T32" fmla="*/ 333 w 356"/>
                    <a:gd name="T33" fmla="*/ 100 h 116"/>
                    <a:gd name="T34" fmla="*/ 256 w 356"/>
                    <a:gd name="T35" fmla="*/ 111 h 116"/>
                    <a:gd name="T36" fmla="*/ 216 w 356"/>
                    <a:gd name="T37" fmla="*/ 116 h 116"/>
                    <a:gd name="T38" fmla="*/ 144 w 356"/>
                    <a:gd name="T39" fmla="*/ 116 h 116"/>
                    <a:gd name="T40" fmla="*/ 98 w 356"/>
                    <a:gd name="T41" fmla="*/ 108 h 116"/>
                    <a:gd name="T42" fmla="*/ 57 w 356"/>
                    <a:gd name="T43" fmla="*/ 85 h 116"/>
                    <a:gd name="T44" fmla="*/ 41 w 356"/>
                    <a:gd name="T45" fmla="*/ 74 h 116"/>
                    <a:gd name="T46" fmla="*/ 0 w 356"/>
                    <a:gd name="T47" fmla="*/ 61 h 116"/>
                    <a:gd name="T48" fmla="*/ 16 w 356"/>
                    <a:gd name="T49" fmla="*/ 42 h 116"/>
                    <a:gd name="T50" fmla="*/ 78 w 356"/>
                    <a:gd name="T51" fmla="*/ 0 h 116"/>
                    <a:gd name="T52" fmla="*/ 78 w 356"/>
                    <a:gd name="T53" fmla="*/ 0 h 11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56"/>
                    <a:gd name="T82" fmla="*/ 0 h 116"/>
                    <a:gd name="T83" fmla="*/ 356 w 356"/>
                    <a:gd name="T84" fmla="*/ 116 h 11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56" h="116">
                      <a:moveTo>
                        <a:pt x="78" y="0"/>
                      </a:moveTo>
                      <a:lnTo>
                        <a:pt x="58" y="33"/>
                      </a:lnTo>
                      <a:lnTo>
                        <a:pt x="32" y="45"/>
                      </a:lnTo>
                      <a:lnTo>
                        <a:pt x="16" y="56"/>
                      </a:lnTo>
                      <a:lnTo>
                        <a:pt x="56" y="68"/>
                      </a:lnTo>
                      <a:lnTo>
                        <a:pt x="96" y="85"/>
                      </a:lnTo>
                      <a:lnTo>
                        <a:pt x="147" y="96"/>
                      </a:lnTo>
                      <a:lnTo>
                        <a:pt x="179" y="96"/>
                      </a:lnTo>
                      <a:lnTo>
                        <a:pt x="107" y="81"/>
                      </a:lnTo>
                      <a:lnTo>
                        <a:pt x="68" y="63"/>
                      </a:lnTo>
                      <a:lnTo>
                        <a:pt x="35" y="53"/>
                      </a:lnTo>
                      <a:lnTo>
                        <a:pt x="65" y="36"/>
                      </a:lnTo>
                      <a:lnTo>
                        <a:pt x="81" y="23"/>
                      </a:lnTo>
                      <a:lnTo>
                        <a:pt x="175" y="75"/>
                      </a:lnTo>
                      <a:lnTo>
                        <a:pt x="334" y="71"/>
                      </a:lnTo>
                      <a:lnTo>
                        <a:pt x="356" y="95"/>
                      </a:lnTo>
                      <a:lnTo>
                        <a:pt x="333" y="100"/>
                      </a:lnTo>
                      <a:lnTo>
                        <a:pt x="256" y="111"/>
                      </a:lnTo>
                      <a:lnTo>
                        <a:pt x="216" y="116"/>
                      </a:lnTo>
                      <a:lnTo>
                        <a:pt x="144" y="116"/>
                      </a:lnTo>
                      <a:lnTo>
                        <a:pt x="98" y="108"/>
                      </a:lnTo>
                      <a:lnTo>
                        <a:pt x="57" y="85"/>
                      </a:lnTo>
                      <a:lnTo>
                        <a:pt x="41" y="74"/>
                      </a:lnTo>
                      <a:lnTo>
                        <a:pt x="0" y="61"/>
                      </a:lnTo>
                      <a:lnTo>
                        <a:pt x="16" y="4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FF8E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574"/>
                <p:cNvSpPr>
                  <a:spLocks/>
                </p:cNvSpPr>
                <p:nvPr/>
              </p:nvSpPr>
              <p:spPr bwMode="auto">
                <a:xfrm>
                  <a:off x="3586" y="1414"/>
                  <a:ext cx="54" cy="15"/>
                </a:xfrm>
                <a:custGeom>
                  <a:avLst/>
                  <a:gdLst>
                    <a:gd name="T0" fmla="*/ 54 w 54"/>
                    <a:gd name="T1" fmla="*/ 15 h 15"/>
                    <a:gd name="T2" fmla="*/ 32 w 54"/>
                    <a:gd name="T3" fmla="*/ 13 h 15"/>
                    <a:gd name="T4" fmla="*/ 18 w 54"/>
                    <a:gd name="T5" fmla="*/ 7 h 15"/>
                    <a:gd name="T6" fmla="*/ 0 w 54"/>
                    <a:gd name="T7" fmla="*/ 0 h 15"/>
                    <a:gd name="T8" fmla="*/ 18 w 54"/>
                    <a:gd name="T9" fmla="*/ 0 h 15"/>
                    <a:gd name="T10" fmla="*/ 37 w 54"/>
                    <a:gd name="T11" fmla="*/ 4 h 15"/>
                    <a:gd name="T12" fmla="*/ 46 w 54"/>
                    <a:gd name="T13" fmla="*/ 9 h 15"/>
                    <a:gd name="T14" fmla="*/ 54 w 54"/>
                    <a:gd name="T15" fmla="*/ 15 h 15"/>
                    <a:gd name="T16" fmla="*/ 54 w 54"/>
                    <a:gd name="T17" fmla="*/ 15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4"/>
                    <a:gd name="T28" fmla="*/ 0 h 15"/>
                    <a:gd name="T29" fmla="*/ 54 w 54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4" h="15">
                      <a:moveTo>
                        <a:pt x="54" y="15"/>
                      </a:moveTo>
                      <a:lnTo>
                        <a:pt x="32" y="13"/>
                      </a:lnTo>
                      <a:lnTo>
                        <a:pt x="18" y="7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37" y="4"/>
                      </a:lnTo>
                      <a:lnTo>
                        <a:pt x="46" y="9"/>
                      </a:lnTo>
                      <a:lnTo>
                        <a:pt x="54" y="15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575"/>
                <p:cNvSpPr>
                  <a:spLocks/>
                </p:cNvSpPr>
                <p:nvPr/>
              </p:nvSpPr>
              <p:spPr bwMode="auto">
                <a:xfrm>
                  <a:off x="3674" y="1425"/>
                  <a:ext cx="120" cy="26"/>
                </a:xfrm>
                <a:custGeom>
                  <a:avLst/>
                  <a:gdLst>
                    <a:gd name="T0" fmla="*/ 0 w 120"/>
                    <a:gd name="T1" fmla="*/ 26 h 26"/>
                    <a:gd name="T2" fmla="*/ 50 w 120"/>
                    <a:gd name="T3" fmla="*/ 14 h 26"/>
                    <a:gd name="T4" fmla="*/ 89 w 120"/>
                    <a:gd name="T5" fmla="*/ 4 h 26"/>
                    <a:gd name="T6" fmla="*/ 120 w 120"/>
                    <a:gd name="T7" fmla="*/ 3 h 26"/>
                    <a:gd name="T8" fmla="*/ 99 w 120"/>
                    <a:gd name="T9" fmla="*/ 0 h 26"/>
                    <a:gd name="T10" fmla="*/ 73 w 120"/>
                    <a:gd name="T11" fmla="*/ 3 h 26"/>
                    <a:gd name="T12" fmla="*/ 40 w 120"/>
                    <a:gd name="T13" fmla="*/ 11 h 26"/>
                    <a:gd name="T14" fmla="*/ 0 w 120"/>
                    <a:gd name="T15" fmla="*/ 26 h 26"/>
                    <a:gd name="T16" fmla="*/ 0 w 120"/>
                    <a:gd name="T17" fmla="*/ 26 h 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0"/>
                    <a:gd name="T28" fmla="*/ 0 h 26"/>
                    <a:gd name="T29" fmla="*/ 120 w 120"/>
                    <a:gd name="T30" fmla="*/ 26 h 2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0" h="26">
                      <a:moveTo>
                        <a:pt x="0" y="26"/>
                      </a:moveTo>
                      <a:lnTo>
                        <a:pt x="50" y="14"/>
                      </a:lnTo>
                      <a:lnTo>
                        <a:pt x="89" y="4"/>
                      </a:lnTo>
                      <a:lnTo>
                        <a:pt x="120" y="3"/>
                      </a:lnTo>
                      <a:lnTo>
                        <a:pt x="99" y="0"/>
                      </a:lnTo>
                      <a:lnTo>
                        <a:pt x="73" y="3"/>
                      </a:lnTo>
                      <a:lnTo>
                        <a:pt x="40" y="11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576"/>
                <p:cNvSpPr>
                  <a:spLocks/>
                </p:cNvSpPr>
                <p:nvPr/>
              </p:nvSpPr>
              <p:spPr bwMode="auto">
                <a:xfrm>
                  <a:off x="3693" y="1485"/>
                  <a:ext cx="107" cy="13"/>
                </a:xfrm>
                <a:custGeom>
                  <a:avLst/>
                  <a:gdLst>
                    <a:gd name="T0" fmla="*/ 0 w 107"/>
                    <a:gd name="T1" fmla="*/ 8 h 13"/>
                    <a:gd name="T2" fmla="*/ 11 w 107"/>
                    <a:gd name="T3" fmla="*/ 13 h 13"/>
                    <a:gd name="T4" fmla="*/ 32 w 107"/>
                    <a:gd name="T5" fmla="*/ 11 h 13"/>
                    <a:gd name="T6" fmla="*/ 63 w 107"/>
                    <a:gd name="T7" fmla="*/ 6 h 13"/>
                    <a:gd name="T8" fmla="*/ 107 w 107"/>
                    <a:gd name="T9" fmla="*/ 7 h 13"/>
                    <a:gd name="T10" fmla="*/ 106 w 107"/>
                    <a:gd name="T11" fmla="*/ 3 h 13"/>
                    <a:gd name="T12" fmla="*/ 61 w 107"/>
                    <a:gd name="T13" fmla="*/ 0 h 13"/>
                    <a:gd name="T14" fmla="*/ 27 w 107"/>
                    <a:gd name="T15" fmla="*/ 6 h 13"/>
                    <a:gd name="T16" fmla="*/ 18 w 107"/>
                    <a:gd name="T17" fmla="*/ 7 h 13"/>
                    <a:gd name="T18" fmla="*/ 0 w 107"/>
                    <a:gd name="T19" fmla="*/ 8 h 13"/>
                    <a:gd name="T20" fmla="*/ 0 w 107"/>
                    <a:gd name="T21" fmla="*/ 8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7"/>
                    <a:gd name="T34" fmla="*/ 0 h 13"/>
                    <a:gd name="T35" fmla="*/ 107 w 107"/>
                    <a:gd name="T36" fmla="*/ 13 h 1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7" h="13">
                      <a:moveTo>
                        <a:pt x="0" y="8"/>
                      </a:moveTo>
                      <a:lnTo>
                        <a:pt x="11" y="13"/>
                      </a:lnTo>
                      <a:lnTo>
                        <a:pt x="32" y="11"/>
                      </a:lnTo>
                      <a:lnTo>
                        <a:pt x="63" y="6"/>
                      </a:lnTo>
                      <a:lnTo>
                        <a:pt x="107" y="7"/>
                      </a:lnTo>
                      <a:lnTo>
                        <a:pt x="106" y="3"/>
                      </a:lnTo>
                      <a:lnTo>
                        <a:pt x="61" y="0"/>
                      </a:lnTo>
                      <a:lnTo>
                        <a:pt x="27" y="6"/>
                      </a:lnTo>
                      <a:lnTo>
                        <a:pt x="18" y="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577"/>
                <p:cNvSpPr>
                  <a:spLocks/>
                </p:cNvSpPr>
                <p:nvPr/>
              </p:nvSpPr>
              <p:spPr bwMode="auto">
                <a:xfrm>
                  <a:off x="3709" y="1525"/>
                  <a:ext cx="73" cy="18"/>
                </a:xfrm>
                <a:custGeom>
                  <a:avLst/>
                  <a:gdLst>
                    <a:gd name="T0" fmla="*/ 0 w 73"/>
                    <a:gd name="T1" fmla="*/ 0 h 18"/>
                    <a:gd name="T2" fmla="*/ 23 w 73"/>
                    <a:gd name="T3" fmla="*/ 13 h 18"/>
                    <a:gd name="T4" fmla="*/ 50 w 73"/>
                    <a:gd name="T5" fmla="*/ 17 h 18"/>
                    <a:gd name="T6" fmla="*/ 73 w 73"/>
                    <a:gd name="T7" fmla="*/ 18 h 18"/>
                    <a:gd name="T8" fmla="*/ 34 w 73"/>
                    <a:gd name="T9" fmla="*/ 8 h 18"/>
                    <a:gd name="T10" fmla="*/ 0 w 73"/>
                    <a:gd name="T11" fmla="*/ 0 h 18"/>
                    <a:gd name="T12" fmla="*/ 0 w 73"/>
                    <a:gd name="T13" fmla="*/ 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3"/>
                    <a:gd name="T22" fmla="*/ 0 h 18"/>
                    <a:gd name="T23" fmla="*/ 73 w 73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3" h="18">
                      <a:moveTo>
                        <a:pt x="0" y="0"/>
                      </a:moveTo>
                      <a:lnTo>
                        <a:pt x="23" y="13"/>
                      </a:lnTo>
                      <a:lnTo>
                        <a:pt x="50" y="17"/>
                      </a:lnTo>
                      <a:lnTo>
                        <a:pt x="73" y="18"/>
                      </a:lnTo>
                      <a:lnTo>
                        <a:pt x="3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578"/>
                <p:cNvSpPr>
                  <a:spLocks/>
                </p:cNvSpPr>
                <p:nvPr/>
              </p:nvSpPr>
              <p:spPr bwMode="auto">
                <a:xfrm>
                  <a:off x="3679" y="1582"/>
                  <a:ext cx="47" cy="45"/>
                </a:xfrm>
                <a:custGeom>
                  <a:avLst/>
                  <a:gdLst>
                    <a:gd name="T0" fmla="*/ 0 w 47"/>
                    <a:gd name="T1" fmla="*/ 0 h 45"/>
                    <a:gd name="T2" fmla="*/ 19 w 47"/>
                    <a:gd name="T3" fmla="*/ 21 h 45"/>
                    <a:gd name="T4" fmla="*/ 26 w 47"/>
                    <a:gd name="T5" fmla="*/ 30 h 45"/>
                    <a:gd name="T6" fmla="*/ 47 w 47"/>
                    <a:gd name="T7" fmla="*/ 45 h 45"/>
                    <a:gd name="T8" fmla="*/ 25 w 47"/>
                    <a:gd name="T9" fmla="*/ 21 h 45"/>
                    <a:gd name="T10" fmla="*/ 9 w 47"/>
                    <a:gd name="T11" fmla="*/ 5 h 45"/>
                    <a:gd name="T12" fmla="*/ 0 w 47"/>
                    <a:gd name="T13" fmla="*/ 0 h 45"/>
                    <a:gd name="T14" fmla="*/ 0 w 47"/>
                    <a:gd name="T15" fmla="*/ 0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7"/>
                    <a:gd name="T25" fmla="*/ 0 h 45"/>
                    <a:gd name="T26" fmla="*/ 47 w 47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7" h="45">
                      <a:moveTo>
                        <a:pt x="0" y="0"/>
                      </a:moveTo>
                      <a:lnTo>
                        <a:pt x="19" y="21"/>
                      </a:lnTo>
                      <a:lnTo>
                        <a:pt x="26" y="30"/>
                      </a:lnTo>
                      <a:lnTo>
                        <a:pt x="47" y="45"/>
                      </a:lnTo>
                      <a:lnTo>
                        <a:pt x="25" y="21"/>
                      </a:lnTo>
                      <a:lnTo>
                        <a:pt x="9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8E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579"/>
                <p:cNvSpPr>
                  <a:spLocks/>
                </p:cNvSpPr>
                <p:nvPr/>
              </p:nvSpPr>
              <p:spPr bwMode="auto">
                <a:xfrm>
                  <a:off x="3491" y="1425"/>
                  <a:ext cx="175" cy="153"/>
                </a:xfrm>
                <a:custGeom>
                  <a:avLst/>
                  <a:gdLst>
                    <a:gd name="T0" fmla="*/ 18 w 175"/>
                    <a:gd name="T1" fmla="*/ 72 h 153"/>
                    <a:gd name="T2" fmla="*/ 23 w 175"/>
                    <a:gd name="T3" fmla="*/ 32 h 153"/>
                    <a:gd name="T4" fmla="*/ 40 w 175"/>
                    <a:gd name="T5" fmla="*/ 15 h 153"/>
                    <a:gd name="T6" fmla="*/ 67 w 175"/>
                    <a:gd name="T7" fmla="*/ 0 h 153"/>
                    <a:gd name="T8" fmla="*/ 65 w 175"/>
                    <a:gd name="T9" fmla="*/ 17 h 153"/>
                    <a:gd name="T10" fmla="*/ 101 w 175"/>
                    <a:gd name="T11" fmla="*/ 14 h 153"/>
                    <a:gd name="T12" fmla="*/ 131 w 175"/>
                    <a:gd name="T13" fmla="*/ 18 h 153"/>
                    <a:gd name="T14" fmla="*/ 156 w 175"/>
                    <a:gd name="T15" fmla="*/ 45 h 153"/>
                    <a:gd name="T16" fmla="*/ 175 w 175"/>
                    <a:gd name="T17" fmla="*/ 79 h 153"/>
                    <a:gd name="T18" fmla="*/ 167 w 175"/>
                    <a:gd name="T19" fmla="*/ 118 h 153"/>
                    <a:gd name="T20" fmla="*/ 147 w 175"/>
                    <a:gd name="T21" fmla="*/ 153 h 153"/>
                    <a:gd name="T22" fmla="*/ 93 w 175"/>
                    <a:gd name="T23" fmla="*/ 152 h 153"/>
                    <a:gd name="T24" fmla="*/ 75 w 175"/>
                    <a:gd name="T25" fmla="*/ 151 h 153"/>
                    <a:gd name="T26" fmla="*/ 52 w 175"/>
                    <a:gd name="T27" fmla="*/ 143 h 153"/>
                    <a:gd name="T28" fmla="*/ 33 w 175"/>
                    <a:gd name="T29" fmla="*/ 135 h 153"/>
                    <a:gd name="T30" fmla="*/ 16 w 175"/>
                    <a:gd name="T31" fmla="*/ 132 h 153"/>
                    <a:gd name="T32" fmla="*/ 0 w 175"/>
                    <a:gd name="T33" fmla="*/ 113 h 153"/>
                    <a:gd name="T34" fmla="*/ 1 w 175"/>
                    <a:gd name="T35" fmla="*/ 56 h 153"/>
                    <a:gd name="T36" fmla="*/ 13 w 175"/>
                    <a:gd name="T37" fmla="*/ 106 h 153"/>
                    <a:gd name="T38" fmla="*/ 18 w 175"/>
                    <a:gd name="T39" fmla="*/ 72 h 153"/>
                    <a:gd name="T40" fmla="*/ 18 w 175"/>
                    <a:gd name="T41" fmla="*/ 72 h 15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75"/>
                    <a:gd name="T64" fmla="*/ 0 h 153"/>
                    <a:gd name="T65" fmla="*/ 175 w 175"/>
                    <a:gd name="T66" fmla="*/ 153 h 15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75" h="153">
                      <a:moveTo>
                        <a:pt x="18" y="72"/>
                      </a:moveTo>
                      <a:lnTo>
                        <a:pt x="23" y="32"/>
                      </a:lnTo>
                      <a:lnTo>
                        <a:pt x="40" y="15"/>
                      </a:lnTo>
                      <a:lnTo>
                        <a:pt x="67" y="0"/>
                      </a:lnTo>
                      <a:lnTo>
                        <a:pt x="65" y="17"/>
                      </a:lnTo>
                      <a:lnTo>
                        <a:pt x="101" y="14"/>
                      </a:lnTo>
                      <a:lnTo>
                        <a:pt x="131" y="18"/>
                      </a:lnTo>
                      <a:lnTo>
                        <a:pt x="156" y="45"/>
                      </a:lnTo>
                      <a:lnTo>
                        <a:pt x="175" y="79"/>
                      </a:lnTo>
                      <a:lnTo>
                        <a:pt x="167" y="118"/>
                      </a:lnTo>
                      <a:lnTo>
                        <a:pt x="147" y="153"/>
                      </a:lnTo>
                      <a:lnTo>
                        <a:pt x="93" y="152"/>
                      </a:lnTo>
                      <a:lnTo>
                        <a:pt x="75" y="151"/>
                      </a:lnTo>
                      <a:lnTo>
                        <a:pt x="52" y="143"/>
                      </a:lnTo>
                      <a:lnTo>
                        <a:pt x="33" y="135"/>
                      </a:lnTo>
                      <a:lnTo>
                        <a:pt x="16" y="132"/>
                      </a:lnTo>
                      <a:lnTo>
                        <a:pt x="0" y="113"/>
                      </a:lnTo>
                      <a:lnTo>
                        <a:pt x="1" y="56"/>
                      </a:lnTo>
                      <a:lnTo>
                        <a:pt x="13" y="106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solidFill>
                  <a:srgbClr val="FF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580"/>
                <p:cNvSpPr>
                  <a:spLocks/>
                </p:cNvSpPr>
                <p:nvPr/>
              </p:nvSpPr>
              <p:spPr bwMode="auto">
                <a:xfrm>
                  <a:off x="3551" y="1511"/>
                  <a:ext cx="95" cy="24"/>
                </a:xfrm>
                <a:custGeom>
                  <a:avLst/>
                  <a:gdLst>
                    <a:gd name="T0" fmla="*/ 95 w 95"/>
                    <a:gd name="T1" fmla="*/ 6 h 24"/>
                    <a:gd name="T2" fmla="*/ 66 w 95"/>
                    <a:gd name="T3" fmla="*/ 0 h 24"/>
                    <a:gd name="T4" fmla="*/ 35 w 95"/>
                    <a:gd name="T5" fmla="*/ 0 h 24"/>
                    <a:gd name="T6" fmla="*/ 0 w 95"/>
                    <a:gd name="T7" fmla="*/ 12 h 24"/>
                    <a:gd name="T8" fmla="*/ 39 w 95"/>
                    <a:gd name="T9" fmla="*/ 18 h 24"/>
                    <a:gd name="T10" fmla="*/ 71 w 95"/>
                    <a:gd name="T11" fmla="*/ 24 h 24"/>
                    <a:gd name="T12" fmla="*/ 95 w 95"/>
                    <a:gd name="T13" fmla="*/ 6 h 24"/>
                    <a:gd name="T14" fmla="*/ 95 w 95"/>
                    <a:gd name="T15" fmla="*/ 6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5"/>
                    <a:gd name="T25" fmla="*/ 0 h 24"/>
                    <a:gd name="T26" fmla="*/ 95 w 95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5" h="24">
                      <a:moveTo>
                        <a:pt x="95" y="6"/>
                      </a:moveTo>
                      <a:lnTo>
                        <a:pt x="66" y="0"/>
                      </a:lnTo>
                      <a:lnTo>
                        <a:pt x="35" y="0"/>
                      </a:lnTo>
                      <a:lnTo>
                        <a:pt x="0" y="12"/>
                      </a:lnTo>
                      <a:lnTo>
                        <a:pt x="39" y="18"/>
                      </a:lnTo>
                      <a:lnTo>
                        <a:pt x="71" y="24"/>
                      </a:lnTo>
                      <a:lnTo>
                        <a:pt x="95" y="6"/>
                      </a:lnTo>
                      <a:close/>
                    </a:path>
                  </a:pathLst>
                </a:custGeom>
                <a:solidFill>
                  <a:srgbClr val="FF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581"/>
                <p:cNvSpPr>
                  <a:spLocks/>
                </p:cNvSpPr>
                <p:nvPr/>
              </p:nvSpPr>
              <p:spPr bwMode="auto">
                <a:xfrm>
                  <a:off x="2040" y="3005"/>
                  <a:ext cx="135" cy="104"/>
                </a:xfrm>
                <a:custGeom>
                  <a:avLst/>
                  <a:gdLst>
                    <a:gd name="T0" fmla="*/ 3 w 135"/>
                    <a:gd name="T1" fmla="*/ 19 h 104"/>
                    <a:gd name="T2" fmla="*/ 65 w 135"/>
                    <a:gd name="T3" fmla="*/ 50 h 104"/>
                    <a:gd name="T4" fmla="*/ 104 w 135"/>
                    <a:gd name="T5" fmla="*/ 76 h 104"/>
                    <a:gd name="T6" fmla="*/ 135 w 135"/>
                    <a:gd name="T7" fmla="*/ 104 h 104"/>
                    <a:gd name="T8" fmla="*/ 100 w 135"/>
                    <a:gd name="T9" fmla="*/ 57 h 104"/>
                    <a:gd name="T10" fmla="*/ 70 w 135"/>
                    <a:gd name="T11" fmla="*/ 26 h 104"/>
                    <a:gd name="T12" fmla="*/ 26 w 135"/>
                    <a:gd name="T13" fmla="*/ 4 h 104"/>
                    <a:gd name="T14" fmla="*/ 12 w 135"/>
                    <a:gd name="T15" fmla="*/ 0 h 104"/>
                    <a:gd name="T16" fmla="*/ 0 w 135"/>
                    <a:gd name="T17" fmla="*/ 9 h 104"/>
                    <a:gd name="T18" fmla="*/ 3 w 135"/>
                    <a:gd name="T19" fmla="*/ 19 h 104"/>
                    <a:gd name="T20" fmla="*/ 3 w 135"/>
                    <a:gd name="T21" fmla="*/ 19 h 1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5"/>
                    <a:gd name="T34" fmla="*/ 0 h 104"/>
                    <a:gd name="T35" fmla="*/ 135 w 135"/>
                    <a:gd name="T36" fmla="*/ 104 h 10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5" h="104">
                      <a:moveTo>
                        <a:pt x="3" y="19"/>
                      </a:moveTo>
                      <a:lnTo>
                        <a:pt x="65" y="50"/>
                      </a:lnTo>
                      <a:lnTo>
                        <a:pt x="104" y="76"/>
                      </a:lnTo>
                      <a:lnTo>
                        <a:pt x="135" y="104"/>
                      </a:lnTo>
                      <a:lnTo>
                        <a:pt x="100" y="57"/>
                      </a:lnTo>
                      <a:lnTo>
                        <a:pt x="70" y="26"/>
                      </a:lnTo>
                      <a:lnTo>
                        <a:pt x="26" y="4"/>
                      </a:lnTo>
                      <a:lnTo>
                        <a:pt x="12" y="0"/>
                      </a:lnTo>
                      <a:lnTo>
                        <a:pt x="0" y="9"/>
                      </a:lnTo>
                      <a:lnTo>
                        <a:pt x="3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582"/>
                <p:cNvSpPr>
                  <a:spLocks/>
                </p:cNvSpPr>
                <p:nvPr/>
              </p:nvSpPr>
              <p:spPr bwMode="auto">
                <a:xfrm>
                  <a:off x="2228" y="3144"/>
                  <a:ext cx="144" cy="57"/>
                </a:xfrm>
                <a:custGeom>
                  <a:avLst/>
                  <a:gdLst>
                    <a:gd name="T0" fmla="*/ 0 w 144"/>
                    <a:gd name="T1" fmla="*/ 0 h 57"/>
                    <a:gd name="T2" fmla="*/ 38 w 144"/>
                    <a:gd name="T3" fmla="*/ 30 h 57"/>
                    <a:gd name="T4" fmla="*/ 72 w 144"/>
                    <a:gd name="T5" fmla="*/ 45 h 57"/>
                    <a:gd name="T6" fmla="*/ 93 w 144"/>
                    <a:gd name="T7" fmla="*/ 52 h 57"/>
                    <a:gd name="T8" fmla="*/ 124 w 144"/>
                    <a:gd name="T9" fmla="*/ 57 h 57"/>
                    <a:gd name="T10" fmla="*/ 138 w 144"/>
                    <a:gd name="T11" fmla="*/ 53 h 57"/>
                    <a:gd name="T12" fmla="*/ 144 w 144"/>
                    <a:gd name="T13" fmla="*/ 42 h 57"/>
                    <a:gd name="T14" fmla="*/ 92 w 144"/>
                    <a:gd name="T15" fmla="*/ 30 h 57"/>
                    <a:gd name="T16" fmla="*/ 58 w 144"/>
                    <a:gd name="T17" fmla="*/ 22 h 57"/>
                    <a:gd name="T18" fmla="*/ 0 w 144"/>
                    <a:gd name="T19" fmla="*/ 0 h 57"/>
                    <a:gd name="T20" fmla="*/ 0 w 144"/>
                    <a:gd name="T21" fmla="*/ 0 h 5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4"/>
                    <a:gd name="T34" fmla="*/ 0 h 57"/>
                    <a:gd name="T35" fmla="*/ 144 w 144"/>
                    <a:gd name="T36" fmla="*/ 57 h 5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4" h="57">
                      <a:moveTo>
                        <a:pt x="0" y="0"/>
                      </a:moveTo>
                      <a:lnTo>
                        <a:pt x="38" y="30"/>
                      </a:lnTo>
                      <a:lnTo>
                        <a:pt x="72" y="45"/>
                      </a:lnTo>
                      <a:lnTo>
                        <a:pt x="93" y="52"/>
                      </a:lnTo>
                      <a:lnTo>
                        <a:pt x="124" y="57"/>
                      </a:lnTo>
                      <a:lnTo>
                        <a:pt x="138" y="53"/>
                      </a:lnTo>
                      <a:lnTo>
                        <a:pt x="144" y="42"/>
                      </a:lnTo>
                      <a:lnTo>
                        <a:pt x="92" y="30"/>
                      </a:lnTo>
                      <a:lnTo>
                        <a:pt x="58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583"/>
                <p:cNvSpPr>
                  <a:spLocks/>
                </p:cNvSpPr>
                <p:nvPr/>
              </p:nvSpPr>
              <p:spPr bwMode="auto">
                <a:xfrm>
                  <a:off x="2167" y="3072"/>
                  <a:ext cx="171" cy="87"/>
                </a:xfrm>
                <a:custGeom>
                  <a:avLst/>
                  <a:gdLst>
                    <a:gd name="T0" fmla="*/ 88 w 171"/>
                    <a:gd name="T1" fmla="*/ 57 h 87"/>
                    <a:gd name="T2" fmla="*/ 129 w 171"/>
                    <a:gd name="T3" fmla="*/ 78 h 87"/>
                    <a:gd name="T4" fmla="*/ 152 w 171"/>
                    <a:gd name="T5" fmla="*/ 85 h 87"/>
                    <a:gd name="T6" fmla="*/ 171 w 171"/>
                    <a:gd name="T7" fmla="*/ 87 h 87"/>
                    <a:gd name="T8" fmla="*/ 146 w 171"/>
                    <a:gd name="T9" fmla="*/ 70 h 87"/>
                    <a:gd name="T10" fmla="*/ 79 w 171"/>
                    <a:gd name="T11" fmla="*/ 44 h 87"/>
                    <a:gd name="T12" fmla="*/ 46 w 171"/>
                    <a:gd name="T13" fmla="*/ 27 h 87"/>
                    <a:gd name="T14" fmla="*/ 23 w 171"/>
                    <a:gd name="T15" fmla="*/ 7 h 87"/>
                    <a:gd name="T16" fmla="*/ 0 w 171"/>
                    <a:gd name="T17" fmla="*/ 0 h 87"/>
                    <a:gd name="T18" fmla="*/ 50 w 171"/>
                    <a:gd name="T19" fmla="*/ 38 h 87"/>
                    <a:gd name="T20" fmla="*/ 88 w 171"/>
                    <a:gd name="T21" fmla="*/ 57 h 87"/>
                    <a:gd name="T22" fmla="*/ 88 w 171"/>
                    <a:gd name="T23" fmla="*/ 57 h 8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1"/>
                    <a:gd name="T37" fmla="*/ 0 h 87"/>
                    <a:gd name="T38" fmla="*/ 171 w 171"/>
                    <a:gd name="T39" fmla="*/ 87 h 8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1" h="87">
                      <a:moveTo>
                        <a:pt x="88" y="57"/>
                      </a:moveTo>
                      <a:lnTo>
                        <a:pt x="129" y="78"/>
                      </a:lnTo>
                      <a:lnTo>
                        <a:pt x="152" y="85"/>
                      </a:lnTo>
                      <a:lnTo>
                        <a:pt x="171" y="87"/>
                      </a:lnTo>
                      <a:lnTo>
                        <a:pt x="146" y="70"/>
                      </a:lnTo>
                      <a:lnTo>
                        <a:pt x="79" y="44"/>
                      </a:lnTo>
                      <a:lnTo>
                        <a:pt x="46" y="27"/>
                      </a:lnTo>
                      <a:lnTo>
                        <a:pt x="23" y="7"/>
                      </a:lnTo>
                      <a:lnTo>
                        <a:pt x="0" y="0"/>
                      </a:lnTo>
                      <a:lnTo>
                        <a:pt x="50" y="38"/>
                      </a:lnTo>
                      <a:lnTo>
                        <a:pt x="88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584"/>
                <p:cNvSpPr>
                  <a:spLocks/>
                </p:cNvSpPr>
                <p:nvPr/>
              </p:nvSpPr>
              <p:spPr bwMode="auto">
                <a:xfrm>
                  <a:off x="2271" y="3063"/>
                  <a:ext cx="88" cy="66"/>
                </a:xfrm>
                <a:custGeom>
                  <a:avLst/>
                  <a:gdLst>
                    <a:gd name="T0" fmla="*/ 0 w 88"/>
                    <a:gd name="T1" fmla="*/ 0 h 66"/>
                    <a:gd name="T2" fmla="*/ 25 w 88"/>
                    <a:gd name="T3" fmla="*/ 44 h 66"/>
                    <a:gd name="T4" fmla="*/ 66 w 88"/>
                    <a:gd name="T5" fmla="*/ 62 h 66"/>
                    <a:gd name="T6" fmla="*/ 88 w 88"/>
                    <a:gd name="T7" fmla="*/ 66 h 66"/>
                    <a:gd name="T8" fmla="*/ 33 w 88"/>
                    <a:gd name="T9" fmla="*/ 33 h 66"/>
                    <a:gd name="T10" fmla="*/ 10 w 88"/>
                    <a:gd name="T11" fmla="*/ 2 h 66"/>
                    <a:gd name="T12" fmla="*/ 0 w 88"/>
                    <a:gd name="T13" fmla="*/ 0 h 66"/>
                    <a:gd name="T14" fmla="*/ 0 w 88"/>
                    <a:gd name="T15" fmla="*/ 0 h 6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8"/>
                    <a:gd name="T25" fmla="*/ 0 h 66"/>
                    <a:gd name="T26" fmla="*/ 88 w 88"/>
                    <a:gd name="T27" fmla="*/ 66 h 6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8" h="66">
                      <a:moveTo>
                        <a:pt x="0" y="0"/>
                      </a:moveTo>
                      <a:lnTo>
                        <a:pt x="25" y="44"/>
                      </a:lnTo>
                      <a:lnTo>
                        <a:pt x="66" y="62"/>
                      </a:lnTo>
                      <a:lnTo>
                        <a:pt x="88" y="66"/>
                      </a:lnTo>
                      <a:lnTo>
                        <a:pt x="33" y="33"/>
                      </a:lnTo>
                      <a:lnTo>
                        <a:pt x="1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585"/>
                <p:cNvSpPr>
                  <a:spLocks/>
                </p:cNvSpPr>
                <p:nvPr/>
              </p:nvSpPr>
              <p:spPr bwMode="auto">
                <a:xfrm>
                  <a:off x="2295" y="3056"/>
                  <a:ext cx="66" cy="50"/>
                </a:xfrm>
                <a:custGeom>
                  <a:avLst/>
                  <a:gdLst>
                    <a:gd name="T0" fmla="*/ 0 w 66"/>
                    <a:gd name="T1" fmla="*/ 0 h 50"/>
                    <a:gd name="T2" fmla="*/ 24 w 66"/>
                    <a:gd name="T3" fmla="*/ 27 h 50"/>
                    <a:gd name="T4" fmla="*/ 66 w 66"/>
                    <a:gd name="T5" fmla="*/ 50 h 50"/>
                    <a:gd name="T6" fmla="*/ 38 w 66"/>
                    <a:gd name="T7" fmla="*/ 25 h 50"/>
                    <a:gd name="T8" fmla="*/ 0 w 66"/>
                    <a:gd name="T9" fmla="*/ 0 h 50"/>
                    <a:gd name="T10" fmla="*/ 0 w 66"/>
                    <a:gd name="T11" fmla="*/ 0 h 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50"/>
                    <a:gd name="T20" fmla="*/ 66 w 66"/>
                    <a:gd name="T21" fmla="*/ 50 h 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50">
                      <a:moveTo>
                        <a:pt x="0" y="0"/>
                      </a:moveTo>
                      <a:lnTo>
                        <a:pt x="24" y="27"/>
                      </a:lnTo>
                      <a:lnTo>
                        <a:pt x="66" y="50"/>
                      </a:lnTo>
                      <a:lnTo>
                        <a:pt x="38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586"/>
                <p:cNvSpPr>
                  <a:spLocks/>
                </p:cNvSpPr>
                <p:nvPr/>
              </p:nvSpPr>
              <p:spPr bwMode="auto">
                <a:xfrm>
                  <a:off x="2292" y="2954"/>
                  <a:ext cx="97" cy="113"/>
                </a:xfrm>
                <a:custGeom>
                  <a:avLst/>
                  <a:gdLst>
                    <a:gd name="T0" fmla="*/ 26 w 97"/>
                    <a:gd name="T1" fmla="*/ 0 h 113"/>
                    <a:gd name="T2" fmla="*/ 0 w 97"/>
                    <a:gd name="T3" fmla="*/ 70 h 113"/>
                    <a:gd name="T4" fmla="*/ 27 w 97"/>
                    <a:gd name="T5" fmla="*/ 87 h 113"/>
                    <a:gd name="T6" fmla="*/ 59 w 97"/>
                    <a:gd name="T7" fmla="*/ 112 h 113"/>
                    <a:gd name="T8" fmla="*/ 71 w 97"/>
                    <a:gd name="T9" fmla="*/ 113 h 113"/>
                    <a:gd name="T10" fmla="*/ 97 w 97"/>
                    <a:gd name="T11" fmla="*/ 61 h 113"/>
                    <a:gd name="T12" fmla="*/ 73 w 97"/>
                    <a:gd name="T13" fmla="*/ 97 h 113"/>
                    <a:gd name="T14" fmla="*/ 89 w 97"/>
                    <a:gd name="T15" fmla="*/ 52 h 113"/>
                    <a:gd name="T16" fmla="*/ 71 w 97"/>
                    <a:gd name="T17" fmla="*/ 88 h 113"/>
                    <a:gd name="T18" fmla="*/ 83 w 97"/>
                    <a:gd name="T19" fmla="*/ 40 h 113"/>
                    <a:gd name="T20" fmla="*/ 65 w 97"/>
                    <a:gd name="T21" fmla="*/ 66 h 113"/>
                    <a:gd name="T22" fmla="*/ 76 w 97"/>
                    <a:gd name="T23" fmla="*/ 34 h 113"/>
                    <a:gd name="T24" fmla="*/ 44 w 97"/>
                    <a:gd name="T25" fmla="*/ 8 h 113"/>
                    <a:gd name="T26" fmla="*/ 26 w 97"/>
                    <a:gd name="T27" fmla="*/ 0 h 113"/>
                    <a:gd name="T28" fmla="*/ 26 w 97"/>
                    <a:gd name="T29" fmla="*/ 0 h 11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7"/>
                    <a:gd name="T46" fmla="*/ 0 h 113"/>
                    <a:gd name="T47" fmla="*/ 97 w 97"/>
                    <a:gd name="T48" fmla="*/ 113 h 11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7" h="113">
                      <a:moveTo>
                        <a:pt x="26" y="0"/>
                      </a:moveTo>
                      <a:lnTo>
                        <a:pt x="0" y="70"/>
                      </a:lnTo>
                      <a:lnTo>
                        <a:pt x="27" y="87"/>
                      </a:lnTo>
                      <a:lnTo>
                        <a:pt x="59" y="112"/>
                      </a:lnTo>
                      <a:lnTo>
                        <a:pt x="71" y="113"/>
                      </a:lnTo>
                      <a:lnTo>
                        <a:pt x="97" y="61"/>
                      </a:lnTo>
                      <a:lnTo>
                        <a:pt x="73" y="97"/>
                      </a:lnTo>
                      <a:lnTo>
                        <a:pt x="89" y="52"/>
                      </a:lnTo>
                      <a:lnTo>
                        <a:pt x="71" y="88"/>
                      </a:lnTo>
                      <a:lnTo>
                        <a:pt x="83" y="40"/>
                      </a:lnTo>
                      <a:lnTo>
                        <a:pt x="65" y="66"/>
                      </a:lnTo>
                      <a:lnTo>
                        <a:pt x="76" y="34"/>
                      </a:lnTo>
                      <a:lnTo>
                        <a:pt x="44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587"/>
                <p:cNvSpPr>
                  <a:spLocks/>
                </p:cNvSpPr>
                <p:nvPr/>
              </p:nvSpPr>
              <p:spPr bwMode="auto">
                <a:xfrm>
                  <a:off x="2127" y="3011"/>
                  <a:ext cx="173" cy="49"/>
                </a:xfrm>
                <a:custGeom>
                  <a:avLst/>
                  <a:gdLst>
                    <a:gd name="T0" fmla="*/ 173 w 173"/>
                    <a:gd name="T1" fmla="*/ 31 h 49"/>
                    <a:gd name="T2" fmla="*/ 125 w 173"/>
                    <a:gd name="T3" fmla="*/ 18 h 49"/>
                    <a:gd name="T4" fmla="*/ 137 w 173"/>
                    <a:gd name="T5" fmla="*/ 34 h 49"/>
                    <a:gd name="T6" fmla="*/ 87 w 173"/>
                    <a:gd name="T7" fmla="*/ 27 h 49"/>
                    <a:gd name="T8" fmla="*/ 97 w 173"/>
                    <a:gd name="T9" fmla="*/ 37 h 49"/>
                    <a:gd name="T10" fmla="*/ 73 w 173"/>
                    <a:gd name="T11" fmla="*/ 35 h 49"/>
                    <a:gd name="T12" fmla="*/ 78 w 173"/>
                    <a:gd name="T13" fmla="*/ 43 h 49"/>
                    <a:gd name="T14" fmla="*/ 53 w 173"/>
                    <a:gd name="T15" fmla="*/ 41 h 49"/>
                    <a:gd name="T16" fmla="*/ 70 w 173"/>
                    <a:gd name="T17" fmla="*/ 49 h 49"/>
                    <a:gd name="T18" fmla="*/ 29 w 173"/>
                    <a:gd name="T19" fmla="*/ 38 h 49"/>
                    <a:gd name="T20" fmla="*/ 0 w 173"/>
                    <a:gd name="T21" fmla="*/ 24 h 49"/>
                    <a:gd name="T22" fmla="*/ 16 w 173"/>
                    <a:gd name="T23" fmla="*/ 22 h 49"/>
                    <a:gd name="T24" fmla="*/ 92 w 173"/>
                    <a:gd name="T25" fmla="*/ 12 h 49"/>
                    <a:gd name="T26" fmla="*/ 124 w 173"/>
                    <a:gd name="T27" fmla="*/ 0 h 49"/>
                    <a:gd name="T28" fmla="*/ 173 w 173"/>
                    <a:gd name="T29" fmla="*/ 31 h 49"/>
                    <a:gd name="T30" fmla="*/ 173 w 173"/>
                    <a:gd name="T31" fmla="*/ 31 h 4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3"/>
                    <a:gd name="T49" fmla="*/ 0 h 49"/>
                    <a:gd name="T50" fmla="*/ 173 w 173"/>
                    <a:gd name="T51" fmla="*/ 49 h 4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3" h="49">
                      <a:moveTo>
                        <a:pt x="173" y="31"/>
                      </a:moveTo>
                      <a:lnTo>
                        <a:pt x="125" y="18"/>
                      </a:lnTo>
                      <a:lnTo>
                        <a:pt x="137" y="34"/>
                      </a:lnTo>
                      <a:lnTo>
                        <a:pt x="87" y="27"/>
                      </a:lnTo>
                      <a:lnTo>
                        <a:pt x="97" y="37"/>
                      </a:lnTo>
                      <a:lnTo>
                        <a:pt x="73" y="35"/>
                      </a:lnTo>
                      <a:lnTo>
                        <a:pt x="78" y="43"/>
                      </a:lnTo>
                      <a:lnTo>
                        <a:pt x="53" y="41"/>
                      </a:lnTo>
                      <a:lnTo>
                        <a:pt x="70" y="49"/>
                      </a:lnTo>
                      <a:lnTo>
                        <a:pt x="29" y="38"/>
                      </a:lnTo>
                      <a:lnTo>
                        <a:pt x="0" y="24"/>
                      </a:lnTo>
                      <a:lnTo>
                        <a:pt x="16" y="22"/>
                      </a:lnTo>
                      <a:lnTo>
                        <a:pt x="92" y="12"/>
                      </a:lnTo>
                      <a:lnTo>
                        <a:pt x="124" y="0"/>
                      </a:lnTo>
                      <a:lnTo>
                        <a:pt x="173" y="31"/>
                      </a:lnTo>
                      <a:close/>
                    </a:path>
                  </a:pathLst>
                </a:custGeom>
                <a:solidFill>
                  <a:srgbClr val="A6A6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588"/>
                <p:cNvSpPr>
                  <a:spLocks/>
                </p:cNvSpPr>
                <p:nvPr/>
              </p:nvSpPr>
              <p:spPr bwMode="auto">
                <a:xfrm>
                  <a:off x="1990" y="2993"/>
                  <a:ext cx="62" cy="55"/>
                </a:xfrm>
                <a:custGeom>
                  <a:avLst/>
                  <a:gdLst>
                    <a:gd name="T0" fmla="*/ 48 w 62"/>
                    <a:gd name="T1" fmla="*/ 47 h 55"/>
                    <a:gd name="T2" fmla="*/ 35 w 62"/>
                    <a:gd name="T3" fmla="*/ 29 h 55"/>
                    <a:gd name="T4" fmla="*/ 39 w 62"/>
                    <a:gd name="T5" fmla="*/ 15 h 55"/>
                    <a:gd name="T6" fmla="*/ 48 w 62"/>
                    <a:gd name="T7" fmla="*/ 7 h 55"/>
                    <a:gd name="T8" fmla="*/ 62 w 62"/>
                    <a:gd name="T9" fmla="*/ 6 h 55"/>
                    <a:gd name="T10" fmla="*/ 46 w 62"/>
                    <a:gd name="T11" fmla="*/ 0 h 55"/>
                    <a:gd name="T12" fmla="*/ 30 w 62"/>
                    <a:gd name="T13" fmla="*/ 1 h 55"/>
                    <a:gd name="T14" fmla="*/ 7 w 62"/>
                    <a:gd name="T15" fmla="*/ 18 h 55"/>
                    <a:gd name="T16" fmla="*/ 0 w 62"/>
                    <a:gd name="T17" fmla="*/ 42 h 55"/>
                    <a:gd name="T18" fmla="*/ 3 w 62"/>
                    <a:gd name="T19" fmla="*/ 55 h 55"/>
                    <a:gd name="T20" fmla="*/ 48 w 62"/>
                    <a:gd name="T21" fmla="*/ 47 h 55"/>
                    <a:gd name="T22" fmla="*/ 48 w 62"/>
                    <a:gd name="T23" fmla="*/ 47 h 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2"/>
                    <a:gd name="T37" fmla="*/ 0 h 55"/>
                    <a:gd name="T38" fmla="*/ 62 w 62"/>
                    <a:gd name="T39" fmla="*/ 55 h 5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2" h="55">
                      <a:moveTo>
                        <a:pt x="48" y="47"/>
                      </a:moveTo>
                      <a:lnTo>
                        <a:pt x="35" y="29"/>
                      </a:lnTo>
                      <a:lnTo>
                        <a:pt x="39" y="15"/>
                      </a:lnTo>
                      <a:lnTo>
                        <a:pt x="48" y="7"/>
                      </a:lnTo>
                      <a:lnTo>
                        <a:pt x="62" y="6"/>
                      </a:lnTo>
                      <a:lnTo>
                        <a:pt x="46" y="0"/>
                      </a:lnTo>
                      <a:lnTo>
                        <a:pt x="30" y="1"/>
                      </a:lnTo>
                      <a:lnTo>
                        <a:pt x="7" y="18"/>
                      </a:lnTo>
                      <a:lnTo>
                        <a:pt x="0" y="42"/>
                      </a:lnTo>
                      <a:lnTo>
                        <a:pt x="3" y="55"/>
                      </a:lnTo>
                      <a:lnTo>
                        <a:pt x="48" y="47"/>
                      </a:lnTo>
                      <a:close/>
                    </a:path>
                  </a:pathLst>
                </a:custGeom>
                <a:solidFill>
                  <a:srgbClr val="A6A6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589"/>
                <p:cNvSpPr>
                  <a:spLocks/>
                </p:cNvSpPr>
                <p:nvPr/>
              </p:nvSpPr>
              <p:spPr bwMode="auto">
                <a:xfrm>
                  <a:off x="3496" y="2306"/>
                  <a:ext cx="103" cy="104"/>
                </a:xfrm>
                <a:custGeom>
                  <a:avLst/>
                  <a:gdLst>
                    <a:gd name="T0" fmla="*/ 24 w 103"/>
                    <a:gd name="T1" fmla="*/ 0 h 104"/>
                    <a:gd name="T2" fmla="*/ 0 w 103"/>
                    <a:gd name="T3" fmla="*/ 18 h 104"/>
                    <a:gd name="T4" fmla="*/ 16 w 103"/>
                    <a:gd name="T5" fmla="*/ 31 h 104"/>
                    <a:gd name="T6" fmla="*/ 32 w 103"/>
                    <a:gd name="T7" fmla="*/ 60 h 104"/>
                    <a:gd name="T8" fmla="*/ 39 w 103"/>
                    <a:gd name="T9" fmla="*/ 104 h 104"/>
                    <a:gd name="T10" fmla="*/ 43 w 103"/>
                    <a:gd name="T11" fmla="*/ 69 h 104"/>
                    <a:gd name="T12" fmla="*/ 59 w 103"/>
                    <a:gd name="T13" fmla="*/ 90 h 104"/>
                    <a:gd name="T14" fmla="*/ 101 w 103"/>
                    <a:gd name="T15" fmla="*/ 72 h 104"/>
                    <a:gd name="T16" fmla="*/ 67 w 103"/>
                    <a:gd name="T17" fmla="*/ 82 h 104"/>
                    <a:gd name="T18" fmla="*/ 103 w 103"/>
                    <a:gd name="T19" fmla="*/ 56 h 104"/>
                    <a:gd name="T20" fmla="*/ 73 w 103"/>
                    <a:gd name="T21" fmla="*/ 68 h 104"/>
                    <a:gd name="T22" fmla="*/ 102 w 103"/>
                    <a:gd name="T23" fmla="*/ 41 h 104"/>
                    <a:gd name="T24" fmla="*/ 85 w 103"/>
                    <a:gd name="T25" fmla="*/ 49 h 104"/>
                    <a:gd name="T26" fmla="*/ 94 w 103"/>
                    <a:gd name="T27" fmla="*/ 32 h 104"/>
                    <a:gd name="T28" fmla="*/ 75 w 103"/>
                    <a:gd name="T29" fmla="*/ 19 h 104"/>
                    <a:gd name="T30" fmla="*/ 53 w 103"/>
                    <a:gd name="T31" fmla="*/ 10 h 104"/>
                    <a:gd name="T32" fmla="*/ 26 w 103"/>
                    <a:gd name="T33" fmla="*/ 21 h 104"/>
                    <a:gd name="T34" fmla="*/ 39 w 103"/>
                    <a:gd name="T35" fmla="*/ 8 h 104"/>
                    <a:gd name="T36" fmla="*/ 17 w 103"/>
                    <a:gd name="T37" fmla="*/ 19 h 104"/>
                    <a:gd name="T38" fmla="*/ 36 w 103"/>
                    <a:gd name="T39" fmla="*/ 0 h 104"/>
                    <a:gd name="T40" fmla="*/ 24 w 103"/>
                    <a:gd name="T41" fmla="*/ 0 h 104"/>
                    <a:gd name="T42" fmla="*/ 24 w 103"/>
                    <a:gd name="T43" fmla="*/ 0 h 1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3"/>
                    <a:gd name="T67" fmla="*/ 0 h 104"/>
                    <a:gd name="T68" fmla="*/ 103 w 103"/>
                    <a:gd name="T69" fmla="*/ 104 h 1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3" h="104">
                      <a:moveTo>
                        <a:pt x="24" y="0"/>
                      </a:moveTo>
                      <a:lnTo>
                        <a:pt x="0" y="18"/>
                      </a:lnTo>
                      <a:lnTo>
                        <a:pt x="16" y="31"/>
                      </a:lnTo>
                      <a:lnTo>
                        <a:pt x="32" y="60"/>
                      </a:lnTo>
                      <a:lnTo>
                        <a:pt x="39" y="104"/>
                      </a:lnTo>
                      <a:lnTo>
                        <a:pt x="43" y="69"/>
                      </a:lnTo>
                      <a:lnTo>
                        <a:pt x="59" y="90"/>
                      </a:lnTo>
                      <a:lnTo>
                        <a:pt x="101" y="72"/>
                      </a:lnTo>
                      <a:lnTo>
                        <a:pt x="67" y="82"/>
                      </a:lnTo>
                      <a:lnTo>
                        <a:pt x="103" y="56"/>
                      </a:lnTo>
                      <a:lnTo>
                        <a:pt x="73" y="68"/>
                      </a:lnTo>
                      <a:lnTo>
                        <a:pt x="102" y="41"/>
                      </a:lnTo>
                      <a:lnTo>
                        <a:pt x="85" y="49"/>
                      </a:lnTo>
                      <a:lnTo>
                        <a:pt x="94" y="32"/>
                      </a:lnTo>
                      <a:lnTo>
                        <a:pt x="75" y="19"/>
                      </a:lnTo>
                      <a:lnTo>
                        <a:pt x="53" y="10"/>
                      </a:lnTo>
                      <a:lnTo>
                        <a:pt x="26" y="21"/>
                      </a:lnTo>
                      <a:lnTo>
                        <a:pt x="39" y="8"/>
                      </a:lnTo>
                      <a:lnTo>
                        <a:pt x="17" y="19"/>
                      </a:lnTo>
                      <a:lnTo>
                        <a:pt x="3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590"/>
                <p:cNvSpPr>
                  <a:spLocks/>
                </p:cNvSpPr>
                <p:nvPr/>
              </p:nvSpPr>
              <p:spPr bwMode="auto">
                <a:xfrm>
                  <a:off x="3546" y="2274"/>
                  <a:ext cx="85" cy="79"/>
                </a:xfrm>
                <a:custGeom>
                  <a:avLst/>
                  <a:gdLst>
                    <a:gd name="T0" fmla="*/ 9 w 85"/>
                    <a:gd name="T1" fmla="*/ 1 h 79"/>
                    <a:gd name="T2" fmla="*/ 0 w 85"/>
                    <a:gd name="T3" fmla="*/ 7 h 79"/>
                    <a:gd name="T4" fmla="*/ 3 w 85"/>
                    <a:gd name="T5" fmla="*/ 15 h 79"/>
                    <a:gd name="T6" fmla="*/ 23 w 85"/>
                    <a:gd name="T7" fmla="*/ 21 h 79"/>
                    <a:gd name="T8" fmla="*/ 36 w 85"/>
                    <a:gd name="T9" fmla="*/ 23 h 79"/>
                    <a:gd name="T10" fmla="*/ 51 w 85"/>
                    <a:gd name="T11" fmla="*/ 38 h 79"/>
                    <a:gd name="T12" fmla="*/ 66 w 85"/>
                    <a:gd name="T13" fmla="*/ 55 h 79"/>
                    <a:gd name="T14" fmla="*/ 85 w 85"/>
                    <a:gd name="T15" fmla="*/ 79 h 79"/>
                    <a:gd name="T16" fmla="*/ 75 w 85"/>
                    <a:gd name="T17" fmla="*/ 50 h 79"/>
                    <a:gd name="T18" fmla="*/ 48 w 85"/>
                    <a:gd name="T19" fmla="*/ 14 h 79"/>
                    <a:gd name="T20" fmla="*/ 36 w 85"/>
                    <a:gd name="T21" fmla="*/ 4 h 79"/>
                    <a:gd name="T22" fmla="*/ 23 w 85"/>
                    <a:gd name="T23" fmla="*/ 0 h 79"/>
                    <a:gd name="T24" fmla="*/ 9 w 85"/>
                    <a:gd name="T25" fmla="*/ 1 h 79"/>
                    <a:gd name="T26" fmla="*/ 9 w 85"/>
                    <a:gd name="T27" fmla="*/ 1 h 7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5"/>
                    <a:gd name="T43" fmla="*/ 0 h 79"/>
                    <a:gd name="T44" fmla="*/ 85 w 85"/>
                    <a:gd name="T45" fmla="*/ 79 h 7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5" h="79">
                      <a:moveTo>
                        <a:pt x="9" y="1"/>
                      </a:moveTo>
                      <a:lnTo>
                        <a:pt x="0" y="7"/>
                      </a:lnTo>
                      <a:lnTo>
                        <a:pt x="3" y="15"/>
                      </a:lnTo>
                      <a:lnTo>
                        <a:pt x="23" y="21"/>
                      </a:lnTo>
                      <a:lnTo>
                        <a:pt x="36" y="23"/>
                      </a:lnTo>
                      <a:lnTo>
                        <a:pt x="51" y="38"/>
                      </a:lnTo>
                      <a:lnTo>
                        <a:pt x="66" y="55"/>
                      </a:lnTo>
                      <a:lnTo>
                        <a:pt x="85" y="79"/>
                      </a:lnTo>
                      <a:lnTo>
                        <a:pt x="75" y="50"/>
                      </a:lnTo>
                      <a:lnTo>
                        <a:pt x="48" y="14"/>
                      </a:lnTo>
                      <a:lnTo>
                        <a:pt x="36" y="4"/>
                      </a:lnTo>
                      <a:lnTo>
                        <a:pt x="23" y="0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591"/>
                <p:cNvSpPr>
                  <a:spLocks/>
                </p:cNvSpPr>
                <p:nvPr/>
              </p:nvSpPr>
              <p:spPr bwMode="auto">
                <a:xfrm>
                  <a:off x="3607" y="2217"/>
                  <a:ext cx="206" cy="191"/>
                </a:xfrm>
                <a:custGeom>
                  <a:avLst/>
                  <a:gdLst>
                    <a:gd name="T0" fmla="*/ 29 w 206"/>
                    <a:gd name="T1" fmla="*/ 1 h 191"/>
                    <a:gd name="T2" fmla="*/ 7 w 206"/>
                    <a:gd name="T3" fmla="*/ 0 h 191"/>
                    <a:gd name="T4" fmla="*/ 0 w 206"/>
                    <a:gd name="T5" fmla="*/ 18 h 191"/>
                    <a:gd name="T6" fmla="*/ 15 w 206"/>
                    <a:gd name="T7" fmla="*/ 39 h 191"/>
                    <a:gd name="T8" fmla="*/ 51 w 206"/>
                    <a:gd name="T9" fmla="*/ 80 h 191"/>
                    <a:gd name="T10" fmla="*/ 89 w 206"/>
                    <a:gd name="T11" fmla="*/ 118 h 191"/>
                    <a:gd name="T12" fmla="*/ 131 w 206"/>
                    <a:gd name="T13" fmla="*/ 145 h 191"/>
                    <a:gd name="T14" fmla="*/ 160 w 206"/>
                    <a:gd name="T15" fmla="*/ 162 h 191"/>
                    <a:gd name="T16" fmla="*/ 206 w 206"/>
                    <a:gd name="T17" fmla="*/ 191 h 191"/>
                    <a:gd name="T18" fmla="*/ 153 w 206"/>
                    <a:gd name="T19" fmla="*/ 143 h 191"/>
                    <a:gd name="T20" fmla="*/ 110 w 206"/>
                    <a:gd name="T21" fmla="*/ 108 h 191"/>
                    <a:gd name="T22" fmla="*/ 81 w 206"/>
                    <a:gd name="T23" fmla="*/ 71 h 191"/>
                    <a:gd name="T24" fmla="*/ 58 w 206"/>
                    <a:gd name="T25" fmla="*/ 38 h 191"/>
                    <a:gd name="T26" fmla="*/ 41 w 206"/>
                    <a:gd name="T27" fmla="*/ 11 h 191"/>
                    <a:gd name="T28" fmla="*/ 29 w 206"/>
                    <a:gd name="T29" fmla="*/ 1 h 191"/>
                    <a:gd name="T30" fmla="*/ 29 w 206"/>
                    <a:gd name="T31" fmla="*/ 1 h 19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6"/>
                    <a:gd name="T49" fmla="*/ 0 h 191"/>
                    <a:gd name="T50" fmla="*/ 206 w 206"/>
                    <a:gd name="T51" fmla="*/ 191 h 19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6" h="191">
                      <a:moveTo>
                        <a:pt x="29" y="1"/>
                      </a:moveTo>
                      <a:lnTo>
                        <a:pt x="7" y="0"/>
                      </a:lnTo>
                      <a:lnTo>
                        <a:pt x="0" y="18"/>
                      </a:lnTo>
                      <a:lnTo>
                        <a:pt x="15" y="39"/>
                      </a:lnTo>
                      <a:lnTo>
                        <a:pt x="51" y="80"/>
                      </a:lnTo>
                      <a:lnTo>
                        <a:pt x="89" y="118"/>
                      </a:lnTo>
                      <a:lnTo>
                        <a:pt x="131" y="145"/>
                      </a:lnTo>
                      <a:lnTo>
                        <a:pt x="160" y="162"/>
                      </a:lnTo>
                      <a:lnTo>
                        <a:pt x="206" y="191"/>
                      </a:lnTo>
                      <a:lnTo>
                        <a:pt x="153" y="143"/>
                      </a:lnTo>
                      <a:lnTo>
                        <a:pt x="110" y="108"/>
                      </a:lnTo>
                      <a:lnTo>
                        <a:pt x="81" y="71"/>
                      </a:lnTo>
                      <a:lnTo>
                        <a:pt x="58" y="38"/>
                      </a:lnTo>
                      <a:lnTo>
                        <a:pt x="41" y="11"/>
                      </a:lnTo>
                      <a:lnTo>
                        <a:pt x="2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592"/>
                <p:cNvSpPr>
                  <a:spLocks/>
                </p:cNvSpPr>
                <p:nvPr/>
              </p:nvSpPr>
              <p:spPr bwMode="auto">
                <a:xfrm>
                  <a:off x="3791" y="2433"/>
                  <a:ext cx="61" cy="99"/>
                </a:xfrm>
                <a:custGeom>
                  <a:avLst/>
                  <a:gdLst>
                    <a:gd name="T0" fmla="*/ 0 w 61"/>
                    <a:gd name="T1" fmla="*/ 0 h 99"/>
                    <a:gd name="T2" fmla="*/ 31 w 61"/>
                    <a:gd name="T3" fmla="*/ 43 h 99"/>
                    <a:gd name="T4" fmla="*/ 45 w 61"/>
                    <a:gd name="T5" fmla="*/ 73 h 99"/>
                    <a:gd name="T6" fmla="*/ 61 w 61"/>
                    <a:gd name="T7" fmla="*/ 99 h 99"/>
                    <a:gd name="T8" fmla="*/ 58 w 61"/>
                    <a:gd name="T9" fmla="*/ 70 h 99"/>
                    <a:gd name="T10" fmla="*/ 43 w 61"/>
                    <a:gd name="T11" fmla="*/ 30 h 99"/>
                    <a:gd name="T12" fmla="*/ 28 w 61"/>
                    <a:gd name="T13" fmla="*/ 10 h 99"/>
                    <a:gd name="T14" fmla="*/ 35 w 61"/>
                    <a:gd name="T15" fmla="*/ 32 h 99"/>
                    <a:gd name="T16" fmla="*/ 20 w 61"/>
                    <a:gd name="T17" fmla="*/ 12 h 99"/>
                    <a:gd name="T18" fmla="*/ 0 w 61"/>
                    <a:gd name="T19" fmla="*/ 0 h 99"/>
                    <a:gd name="T20" fmla="*/ 0 w 61"/>
                    <a:gd name="T21" fmla="*/ 0 h 9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"/>
                    <a:gd name="T34" fmla="*/ 0 h 99"/>
                    <a:gd name="T35" fmla="*/ 61 w 61"/>
                    <a:gd name="T36" fmla="*/ 99 h 9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" h="99">
                      <a:moveTo>
                        <a:pt x="0" y="0"/>
                      </a:moveTo>
                      <a:lnTo>
                        <a:pt x="31" y="43"/>
                      </a:lnTo>
                      <a:lnTo>
                        <a:pt x="45" y="73"/>
                      </a:lnTo>
                      <a:lnTo>
                        <a:pt x="61" y="99"/>
                      </a:lnTo>
                      <a:lnTo>
                        <a:pt x="58" y="70"/>
                      </a:lnTo>
                      <a:lnTo>
                        <a:pt x="43" y="30"/>
                      </a:lnTo>
                      <a:lnTo>
                        <a:pt x="28" y="10"/>
                      </a:lnTo>
                      <a:lnTo>
                        <a:pt x="35" y="32"/>
                      </a:lnTo>
                      <a:lnTo>
                        <a:pt x="2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593"/>
                <p:cNvSpPr>
                  <a:spLocks/>
                </p:cNvSpPr>
                <p:nvPr/>
              </p:nvSpPr>
              <p:spPr bwMode="auto">
                <a:xfrm>
                  <a:off x="3636" y="2400"/>
                  <a:ext cx="133" cy="70"/>
                </a:xfrm>
                <a:custGeom>
                  <a:avLst/>
                  <a:gdLst>
                    <a:gd name="T0" fmla="*/ 119 w 133"/>
                    <a:gd name="T1" fmla="*/ 63 h 70"/>
                    <a:gd name="T2" fmla="*/ 95 w 133"/>
                    <a:gd name="T3" fmla="*/ 70 h 70"/>
                    <a:gd name="T4" fmla="*/ 103 w 133"/>
                    <a:gd name="T5" fmla="*/ 61 h 70"/>
                    <a:gd name="T6" fmla="*/ 74 w 133"/>
                    <a:gd name="T7" fmla="*/ 60 h 70"/>
                    <a:gd name="T8" fmla="*/ 85 w 133"/>
                    <a:gd name="T9" fmla="*/ 51 h 70"/>
                    <a:gd name="T10" fmla="*/ 63 w 133"/>
                    <a:gd name="T11" fmla="*/ 51 h 70"/>
                    <a:gd name="T12" fmla="*/ 78 w 133"/>
                    <a:gd name="T13" fmla="*/ 43 h 70"/>
                    <a:gd name="T14" fmla="*/ 48 w 133"/>
                    <a:gd name="T15" fmla="*/ 41 h 70"/>
                    <a:gd name="T16" fmla="*/ 22 w 133"/>
                    <a:gd name="T17" fmla="*/ 33 h 70"/>
                    <a:gd name="T18" fmla="*/ 37 w 133"/>
                    <a:gd name="T19" fmla="*/ 30 h 70"/>
                    <a:gd name="T20" fmla="*/ 12 w 133"/>
                    <a:gd name="T21" fmla="*/ 21 h 70"/>
                    <a:gd name="T22" fmla="*/ 0 w 133"/>
                    <a:gd name="T23" fmla="*/ 1 h 70"/>
                    <a:gd name="T24" fmla="*/ 17 w 133"/>
                    <a:gd name="T25" fmla="*/ 0 h 70"/>
                    <a:gd name="T26" fmla="*/ 50 w 133"/>
                    <a:gd name="T27" fmla="*/ 22 h 70"/>
                    <a:gd name="T28" fmla="*/ 87 w 133"/>
                    <a:gd name="T29" fmla="*/ 42 h 70"/>
                    <a:gd name="T30" fmla="*/ 133 w 133"/>
                    <a:gd name="T31" fmla="*/ 65 h 70"/>
                    <a:gd name="T32" fmla="*/ 119 w 133"/>
                    <a:gd name="T33" fmla="*/ 63 h 70"/>
                    <a:gd name="T34" fmla="*/ 119 w 133"/>
                    <a:gd name="T35" fmla="*/ 63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3"/>
                    <a:gd name="T55" fmla="*/ 0 h 70"/>
                    <a:gd name="T56" fmla="*/ 133 w 133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3" h="70">
                      <a:moveTo>
                        <a:pt x="119" y="63"/>
                      </a:moveTo>
                      <a:lnTo>
                        <a:pt x="95" y="70"/>
                      </a:lnTo>
                      <a:lnTo>
                        <a:pt x="103" y="61"/>
                      </a:lnTo>
                      <a:lnTo>
                        <a:pt x="74" y="60"/>
                      </a:lnTo>
                      <a:lnTo>
                        <a:pt x="85" y="51"/>
                      </a:lnTo>
                      <a:lnTo>
                        <a:pt x="63" y="51"/>
                      </a:lnTo>
                      <a:lnTo>
                        <a:pt x="78" y="43"/>
                      </a:lnTo>
                      <a:lnTo>
                        <a:pt x="48" y="41"/>
                      </a:lnTo>
                      <a:lnTo>
                        <a:pt x="22" y="33"/>
                      </a:lnTo>
                      <a:lnTo>
                        <a:pt x="37" y="30"/>
                      </a:lnTo>
                      <a:lnTo>
                        <a:pt x="12" y="21"/>
                      </a:lnTo>
                      <a:lnTo>
                        <a:pt x="0" y="1"/>
                      </a:lnTo>
                      <a:lnTo>
                        <a:pt x="17" y="0"/>
                      </a:lnTo>
                      <a:lnTo>
                        <a:pt x="50" y="22"/>
                      </a:lnTo>
                      <a:lnTo>
                        <a:pt x="87" y="42"/>
                      </a:lnTo>
                      <a:lnTo>
                        <a:pt x="133" y="65"/>
                      </a:lnTo>
                      <a:lnTo>
                        <a:pt x="119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594"/>
                <p:cNvSpPr>
                  <a:spLocks/>
                </p:cNvSpPr>
                <p:nvPr/>
              </p:nvSpPr>
              <p:spPr bwMode="auto">
                <a:xfrm>
                  <a:off x="3659" y="2333"/>
                  <a:ext cx="16" cy="63"/>
                </a:xfrm>
                <a:custGeom>
                  <a:avLst/>
                  <a:gdLst>
                    <a:gd name="T0" fmla="*/ 16 w 16"/>
                    <a:gd name="T1" fmla="*/ 16 h 63"/>
                    <a:gd name="T2" fmla="*/ 14 w 16"/>
                    <a:gd name="T3" fmla="*/ 63 h 63"/>
                    <a:gd name="T4" fmla="*/ 4 w 16"/>
                    <a:gd name="T5" fmla="*/ 48 h 63"/>
                    <a:gd name="T6" fmla="*/ 0 w 16"/>
                    <a:gd name="T7" fmla="*/ 0 h 63"/>
                    <a:gd name="T8" fmla="*/ 16 w 16"/>
                    <a:gd name="T9" fmla="*/ 16 h 63"/>
                    <a:gd name="T10" fmla="*/ 16 w 16"/>
                    <a:gd name="T11" fmla="*/ 16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63"/>
                    <a:gd name="T20" fmla="*/ 16 w 16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63">
                      <a:moveTo>
                        <a:pt x="16" y="16"/>
                      </a:moveTo>
                      <a:lnTo>
                        <a:pt x="14" y="63"/>
                      </a:lnTo>
                      <a:lnTo>
                        <a:pt x="4" y="48"/>
                      </a:lnTo>
                      <a:lnTo>
                        <a:pt x="0" y="0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595"/>
                <p:cNvSpPr>
                  <a:spLocks/>
                </p:cNvSpPr>
                <p:nvPr/>
              </p:nvSpPr>
              <p:spPr bwMode="auto">
                <a:xfrm>
                  <a:off x="3693" y="2372"/>
                  <a:ext cx="22" cy="43"/>
                </a:xfrm>
                <a:custGeom>
                  <a:avLst/>
                  <a:gdLst>
                    <a:gd name="T0" fmla="*/ 7 w 22"/>
                    <a:gd name="T1" fmla="*/ 0 h 43"/>
                    <a:gd name="T2" fmla="*/ 0 w 22"/>
                    <a:gd name="T3" fmla="*/ 37 h 43"/>
                    <a:gd name="T4" fmla="*/ 11 w 22"/>
                    <a:gd name="T5" fmla="*/ 43 h 43"/>
                    <a:gd name="T6" fmla="*/ 22 w 22"/>
                    <a:gd name="T7" fmla="*/ 8 h 43"/>
                    <a:gd name="T8" fmla="*/ 7 w 22"/>
                    <a:gd name="T9" fmla="*/ 0 h 43"/>
                    <a:gd name="T10" fmla="*/ 7 w 2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43"/>
                    <a:gd name="T20" fmla="*/ 22 w 2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43">
                      <a:moveTo>
                        <a:pt x="7" y="0"/>
                      </a:moveTo>
                      <a:lnTo>
                        <a:pt x="0" y="37"/>
                      </a:lnTo>
                      <a:lnTo>
                        <a:pt x="11" y="43"/>
                      </a:lnTo>
                      <a:lnTo>
                        <a:pt x="22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596"/>
                <p:cNvSpPr>
                  <a:spLocks/>
                </p:cNvSpPr>
                <p:nvPr/>
              </p:nvSpPr>
              <p:spPr bwMode="auto">
                <a:xfrm>
                  <a:off x="3730" y="2388"/>
                  <a:ext cx="22" cy="44"/>
                </a:xfrm>
                <a:custGeom>
                  <a:avLst/>
                  <a:gdLst>
                    <a:gd name="T0" fmla="*/ 11 w 22"/>
                    <a:gd name="T1" fmla="*/ 0 h 44"/>
                    <a:gd name="T2" fmla="*/ 0 w 22"/>
                    <a:gd name="T3" fmla="*/ 41 h 44"/>
                    <a:gd name="T4" fmla="*/ 6 w 22"/>
                    <a:gd name="T5" fmla="*/ 44 h 44"/>
                    <a:gd name="T6" fmla="*/ 22 w 22"/>
                    <a:gd name="T7" fmla="*/ 10 h 44"/>
                    <a:gd name="T8" fmla="*/ 11 w 22"/>
                    <a:gd name="T9" fmla="*/ 0 h 44"/>
                    <a:gd name="T10" fmla="*/ 11 w 22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44"/>
                    <a:gd name="T20" fmla="*/ 22 w 22"/>
                    <a:gd name="T21" fmla="*/ 44 h 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44">
                      <a:moveTo>
                        <a:pt x="11" y="0"/>
                      </a:moveTo>
                      <a:lnTo>
                        <a:pt x="0" y="41"/>
                      </a:lnTo>
                      <a:lnTo>
                        <a:pt x="6" y="44"/>
                      </a:lnTo>
                      <a:lnTo>
                        <a:pt x="22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597"/>
                <p:cNvSpPr>
                  <a:spLocks/>
                </p:cNvSpPr>
                <p:nvPr/>
              </p:nvSpPr>
              <p:spPr bwMode="auto">
                <a:xfrm>
                  <a:off x="3514" y="2201"/>
                  <a:ext cx="122" cy="98"/>
                </a:xfrm>
                <a:custGeom>
                  <a:avLst/>
                  <a:gdLst>
                    <a:gd name="T0" fmla="*/ 28 w 122"/>
                    <a:gd name="T1" fmla="*/ 95 h 98"/>
                    <a:gd name="T2" fmla="*/ 22 w 122"/>
                    <a:gd name="T3" fmla="*/ 87 h 98"/>
                    <a:gd name="T4" fmla="*/ 29 w 122"/>
                    <a:gd name="T5" fmla="*/ 75 h 98"/>
                    <a:gd name="T6" fmla="*/ 48 w 122"/>
                    <a:gd name="T7" fmla="*/ 68 h 98"/>
                    <a:gd name="T8" fmla="*/ 69 w 122"/>
                    <a:gd name="T9" fmla="*/ 69 h 98"/>
                    <a:gd name="T10" fmla="*/ 100 w 122"/>
                    <a:gd name="T11" fmla="*/ 96 h 98"/>
                    <a:gd name="T12" fmla="*/ 82 w 122"/>
                    <a:gd name="T13" fmla="*/ 61 h 98"/>
                    <a:gd name="T14" fmla="*/ 76 w 122"/>
                    <a:gd name="T15" fmla="*/ 50 h 98"/>
                    <a:gd name="T16" fmla="*/ 83 w 122"/>
                    <a:gd name="T17" fmla="*/ 48 h 98"/>
                    <a:gd name="T18" fmla="*/ 112 w 122"/>
                    <a:gd name="T19" fmla="*/ 83 h 98"/>
                    <a:gd name="T20" fmla="*/ 96 w 122"/>
                    <a:gd name="T21" fmla="*/ 49 h 98"/>
                    <a:gd name="T22" fmla="*/ 86 w 122"/>
                    <a:gd name="T23" fmla="*/ 30 h 98"/>
                    <a:gd name="T24" fmla="*/ 92 w 122"/>
                    <a:gd name="T25" fmla="*/ 15 h 98"/>
                    <a:gd name="T26" fmla="*/ 102 w 122"/>
                    <a:gd name="T27" fmla="*/ 8 h 98"/>
                    <a:gd name="T28" fmla="*/ 122 w 122"/>
                    <a:gd name="T29" fmla="*/ 8 h 98"/>
                    <a:gd name="T30" fmla="*/ 96 w 122"/>
                    <a:gd name="T31" fmla="*/ 0 h 98"/>
                    <a:gd name="T32" fmla="*/ 86 w 122"/>
                    <a:gd name="T33" fmla="*/ 0 h 98"/>
                    <a:gd name="T34" fmla="*/ 55 w 122"/>
                    <a:gd name="T35" fmla="*/ 30 h 98"/>
                    <a:gd name="T36" fmla="*/ 39 w 122"/>
                    <a:gd name="T37" fmla="*/ 48 h 98"/>
                    <a:gd name="T38" fmla="*/ 14 w 122"/>
                    <a:gd name="T39" fmla="*/ 80 h 98"/>
                    <a:gd name="T40" fmla="*/ 0 w 122"/>
                    <a:gd name="T41" fmla="*/ 98 h 98"/>
                    <a:gd name="T42" fmla="*/ 28 w 122"/>
                    <a:gd name="T43" fmla="*/ 95 h 98"/>
                    <a:gd name="T44" fmla="*/ 28 w 122"/>
                    <a:gd name="T45" fmla="*/ 95 h 9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2"/>
                    <a:gd name="T70" fmla="*/ 0 h 98"/>
                    <a:gd name="T71" fmla="*/ 122 w 122"/>
                    <a:gd name="T72" fmla="*/ 98 h 9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2" h="98">
                      <a:moveTo>
                        <a:pt x="28" y="95"/>
                      </a:moveTo>
                      <a:lnTo>
                        <a:pt x="22" y="87"/>
                      </a:lnTo>
                      <a:lnTo>
                        <a:pt x="29" y="75"/>
                      </a:lnTo>
                      <a:lnTo>
                        <a:pt x="48" y="68"/>
                      </a:lnTo>
                      <a:lnTo>
                        <a:pt x="69" y="69"/>
                      </a:lnTo>
                      <a:lnTo>
                        <a:pt x="100" y="96"/>
                      </a:lnTo>
                      <a:lnTo>
                        <a:pt x="82" y="61"/>
                      </a:lnTo>
                      <a:lnTo>
                        <a:pt x="76" y="50"/>
                      </a:lnTo>
                      <a:lnTo>
                        <a:pt x="83" y="48"/>
                      </a:lnTo>
                      <a:lnTo>
                        <a:pt x="112" y="83"/>
                      </a:lnTo>
                      <a:lnTo>
                        <a:pt x="96" y="49"/>
                      </a:lnTo>
                      <a:lnTo>
                        <a:pt x="86" y="30"/>
                      </a:lnTo>
                      <a:lnTo>
                        <a:pt x="92" y="15"/>
                      </a:lnTo>
                      <a:lnTo>
                        <a:pt x="102" y="8"/>
                      </a:lnTo>
                      <a:lnTo>
                        <a:pt x="122" y="8"/>
                      </a:lnTo>
                      <a:lnTo>
                        <a:pt x="96" y="0"/>
                      </a:lnTo>
                      <a:lnTo>
                        <a:pt x="86" y="0"/>
                      </a:lnTo>
                      <a:lnTo>
                        <a:pt x="55" y="30"/>
                      </a:lnTo>
                      <a:lnTo>
                        <a:pt x="39" y="48"/>
                      </a:lnTo>
                      <a:lnTo>
                        <a:pt x="14" y="80"/>
                      </a:lnTo>
                      <a:lnTo>
                        <a:pt x="0" y="98"/>
                      </a:lnTo>
                      <a:lnTo>
                        <a:pt x="28" y="95"/>
                      </a:lnTo>
                      <a:close/>
                    </a:path>
                  </a:pathLst>
                </a:custGeom>
                <a:solidFill>
                  <a:srgbClr val="A6A6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598"/>
                <p:cNvSpPr>
                  <a:spLocks/>
                </p:cNvSpPr>
                <p:nvPr/>
              </p:nvSpPr>
              <p:spPr bwMode="auto">
                <a:xfrm>
                  <a:off x="3547" y="2331"/>
                  <a:ext cx="342" cy="241"/>
                </a:xfrm>
                <a:custGeom>
                  <a:avLst/>
                  <a:gdLst>
                    <a:gd name="T0" fmla="*/ 0 w 342"/>
                    <a:gd name="T1" fmla="*/ 103 h 241"/>
                    <a:gd name="T2" fmla="*/ 29 w 342"/>
                    <a:gd name="T3" fmla="*/ 81 h 241"/>
                    <a:gd name="T4" fmla="*/ 47 w 342"/>
                    <a:gd name="T5" fmla="*/ 57 h 241"/>
                    <a:gd name="T6" fmla="*/ 66 w 342"/>
                    <a:gd name="T7" fmla="*/ 41 h 241"/>
                    <a:gd name="T8" fmla="*/ 70 w 342"/>
                    <a:gd name="T9" fmla="*/ 13 h 241"/>
                    <a:gd name="T10" fmla="*/ 88 w 342"/>
                    <a:gd name="T11" fmla="*/ 38 h 241"/>
                    <a:gd name="T12" fmla="*/ 90 w 342"/>
                    <a:gd name="T13" fmla="*/ 0 h 241"/>
                    <a:gd name="T14" fmla="*/ 112 w 342"/>
                    <a:gd name="T15" fmla="*/ 57 h 241"/>
                    <a:gd name="T16" fmla="*/ 80 w 342"/>
                    <a:gd name="T17" fmla="*/ 64 h 241"/>
                    <a:gd name="T18" fmla="*/ 85 w 342"/>
                    <a:gd name="T19" fmla="*/ 96 h 241"/>
                    <a:gd name="T20" fmla="*/ 107 w 342"/>
                    <a:gd name="T21" fmla="*/ 99 h 241"/>
                    <a:gd name="T22" fmla="*/ 93 w 342"/>
                    <a:gd name="T23" fmla="*/ 105 h 241"/>
                    <a:gd name="T24" fmla="*/ 131 w 342"/>
                    <a:gd name="T25" fmla="*/ 113 h 241"/>
                    <a:gd name="T26" fmla="*/ 150 w 342"/>
                    <a:gd name="T27" fmla="*/ 114 h 241"/>
                    <a:gd name="T28" fmla="*/ 137 w 342"/>
                    <a:gd name="T29" fmla="*/ 123 h 241"/>
                    <a:gd name="T30" fmla="*/ 163 w 342"/>
                    <a:gd name="T31" fmla="*/ 126 h 241"/>
                    <a:gd name="T32" fmla="*/ 151 w 342"/>
                    <a:gd name="T33" fmla="*/ 132 h 241"/>
                    <a:gd name="T34" fmla="*/ 187 w 342"/>
                    <a:gd name="T35" fmla="*/ 134 h 241"/>
                    <a:gd name="T36" fmla="*/ 176 w 342"/>
                    <a:gd name="T37" fmla="*/ 142 h 241"/>
                    <a:gd name="T38" fmla="*/ 216 w 342"/>
                    <a:gd name="T39" fmla="*/ 134 h 241"/>
                    <a:gd name="T40" fmla="*/ 239 w 342"/>
                    <a:gd name="T41" fmla="*/ 137 h 241"/>
                    <a:gd name="T42" fmla="*/ 218 w 342"/>
                    <a:gd name="T43" fmla="*/ 146 h 241"/>
                    <a:gd name="T44" fmla="*/ 245 w 342"/>
                    <a:gd name="T45" fmla="*/ 146 h 241"/>
                    <a:gd name="T46" fmla="*/ 258 w 342"/>
                    <a:gd name="T47" fmla="*/ 161 h 241"/>
                    <a:gd name="T48" fmla="*/ 236 w 342"/>
                    <a:gd name="T49" fmla="*/ 175 h 241"/>
                    <a:gd name="T50" fmla="*/ 266 w 342"/>
                    <a:gd name="T51" fmla="*/ 173 h 241"/>
                    <a:gd name="T52" fmla="*/ 265 w 342"/>
                    <a:gd name="T53" fmla="*/ 190 h 241"/>
                    <a:gd name="T54" fmla="*/ 280 w 342"/>
                    <a:gd name="T55" fmla="*/ 207 h 241"/>
                    <a:gd name="T56" fmla="*/ 293 w 342"/>
                    <a:gd name="T57" fmla="*/ 204 h 241"/>
                    <a:gd name="T58" fmla="*/ 308 w 342"/>
                    <a:gd name="T59" fmla="*/ 208 h 241"/>
                    <a:gd name="T60" fmla="*/ 313 w 342"/>
                    <a:gd name="T61" fmla="*/ 175 h 241"/>
                    <a:gd name="T62" fmla="*/ 314 w 342"/>
                    <a:gd name="T63" fmla="*/ 138 h 241"/>
                    <a:gd name="T64" fmla="*/ 335 w 342"/>
                    <a:gd name="T65" fmla="*/ 185 h 241"/>
                    <a:gd name="T66" fmla="*/ 342 w 342"/>
                    <a:gd name="T67" fmla="*/ 214 h 241"/>
                    <a:gd name="T68" fmla="*/ 323 w 342"/>
                    <a:gd name="T69" fmla="*/ 238 h 241"/>
                    <a:gd name="T70" fmla="*/ 297 w 342"/>
                    <a:gd name="T71" fmla="*/ 241 h 241"/>
                    <a:gd name="T72" fmla="*/ 239 w 342"/>
                    <a:gd name="T73" fmla="*/ 204 h 241"/>
                    <a:gd name="T74" fmla="*/ 197 w 342"/>
                    <a:gd name="T75" fmla="*/ 154 h 241"/>
                    <a:gd name="T76" fmla="*/ 142 w 342"/>
                    <a:gd name="T77" fmla="*/ 141 h 241"/>
                    <a:gd name="T78" fmla="*/ 103 w 342"/>
                    <a:gd name="T79" fmla="*/ 132 h 241"/>
                    <a:gd name="T80" fmla="*/ 88 w 342"/>
                    <a:gd name="T81" fmla="*/ 137 h 241"/>
                    <a:gd name="T82" fmla="*/ 57 w 342"/>
                    <a:gd name="T83" fmla="*/ 118 h 241"/>
                    <a:gd name="T84" fmla="*/ 63 w 342"/>
                    <a:gd name="T85" fmla="*/ 80 h 241"/>
                    <a:gd name="T86" fmla="*/ 0 w 342"/>
                    <a:gd name="T87" fmla="*/ 103 h 241"/>
                    <a:gd name="T88" fmla="*/ 0 w 342"/>
                    <a:gd name="T89" fmla="*/ 103 h 24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42"/>
                    <a:gd name="T136" fmla="*/ 0 h 241"/>
                    <a:gd name="T137" fmla="*/ 342 w 342"/>
                    <a:gd name="T138" fmla="*/ 241 h 24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42" h="241">
                      <a:moveTo>
                        <a:pt x="0" y="103"/>
                      </a:moveTo>
                      <a:lnTo>
                        <a:pt x="29" y="81"/>
                      </a:lnTo>
                      <a:lnTo>
                        <a:pt x="47" y="57"/>
                      </a:lnTo>
                      <a:lnTo>
                        <a:pt x="66" y="41"/>
                      </a:lnTo>
                      <a:lnTo>
                        <a:pt x="70" y="13"/>
                      </a:lnTo>
                      <a:lnTo>
                        <a:pt x="88" y="38"/>
                      </a:lnTo>
                      <a:lnTo>
                        <a:pt x="90" y="0"/>
                      </a:lnTo>
                      <a:lnTo>
                        <a:pt x="112" y="57"/>
                      </a:lnTo>
                      <a:lnTo>
                        <a:pt x="80" y="64"/>
                      </a:lnTo>
                      <a:lnTo>
                        <a:pt x="85" y="96"/>
                      </a:lnTo>
                      <a:lnTo>
                        <a:pt x="107" y="99"/>
                      </a:lnTo>
                      <a:lnTo>
                        <a:pt x="93" y="105"/>
                      </a:lnTo>
                      <a:lnTo>
                        <a:pt x="131" y="113"/>
                      </a:lnTo>
                      <a:lnTo>
                        <a:pt x="150" y="114"/>
                      </a:lnTo>
                      <a:lnTo>
                        <a:pt x="137" y="123"/>
                      </a:lnTo>
                      <a:lnTo>
                        <a:pt x="163" y="126"/>
                      </a:lnTo>
                      <a:lnTo>
                        <a:pt x="151" y="132"/>
                      </a:lnTo>
                      <a:lnTo>
                        <a:pt x="187" y="134"/>
                      </a:lnTo>
                      <a:lnTo>
                        <a:pt x="176" y="142"/>
                      </a:lnTo>
                      <a:lnTo>
                        <a:pt x="216" y="134"/>
                      </a:lnTo>
                      <a:lnTo>
                        <a:pt x="239" y="137"/>
                      </a:lnTo>
                      <a:lnTo>
                        <a:pt x="218" y="146"/>
                      </a:lnTo>
                      <a:lnTo>
                        <a:pt x="245" y="146"/>
                      </a:lnTo>
                      <a:lnTo>
                        <a:pt x="258" y="161"/>
                      </a:lnTo>
                      <a:lnTo>
                        <a:pt x="236" y="175"/>
                      </a:lnTo>
                      <a:lnTo>
                        <a:pt x="266" y="173"/>
                      </a:lnTo>
                      <a:lnTo>
                        <a:pt x="265" y="190"/>
                      </a:lnTo>
                      <a:lnTo>
                        <a:pt x="280" y="207"/>
                      </a:lnTo>
                      <a:lnTo>
                        <a:pt x="293" y="204"/>
                      </a:lnTo>
                      <a:lnTo>
                        <a:pt x="308" y="208"/>
                      </a:lnTo>
                      <a:lnTo>
                        <a:pt x="313" y="175"/>
                      </a:lnTo>
                      <a:lnTo>
                        <a:pt x="314" y="138"/>
                      </a:lnTo>
                      <a:lnTo>
                        <a:pt x="335" y="185"/>
                      </a:lnTo>
                      <a:lnTo>
                        <a:pt x="342" y="214"/>
                      </a:lnTo>
                      <a:lnTo>
                        <a:pt x="323" y="238"/>
                      </a:lnTo>
                      <a:lnTo>
                        <a:pt x="297" y="241"/>
                      </a:lnTo>
                      <a:lnTo>
                        <a:pt x="239" y="204"/>
                      </a:lnTo>
                      <a:lnTo>
                        <a:pt x="197" y="154"/>
                      </a:lnTo>
                      <a:lnTo>
                        <a:pt x="142" y="141"/>
                      </a:lnTo>
                      <a:lnTo>
                        <a:pt x="103" y="132"/>
                      </a:lnTo>
                      <a:lnTo>
                        <a:pt x="88" y="137"/>
                      </a:lnTo>
                      <a:lnTo>
                        <a:pt x="57" y="118"/>
                      </a:lnTo>
                      <a:lnTo>
                        <a:pt x="63" y="80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A6A6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599"/>
                <p:cNvSpPr>
                  <a:spLocks/>
                </p:cNvSpPr>
                <p:nvPr/>
              </p:nvSpPr>
              <p:spPr bwMode="auto">
                <a:xfrm>
                  <a:off x="3610" y="2258"/>
                  <a:ext cx="175" cy="142"/>
                </a:xfrm>
                <a:custGeom>
                  <a:avLst/>
                  <a:gdLst>
                    <a:gd name="T0" fmla="*/ 175 w 175"/>
                    <a:gd name="T1" fmla="*/ 142 h 142"/>
                    <a:gd name="T2" fmla="*/ 105 w 175"/>
                    <a:gd name="T3" fmla="*/ 99 h 142"/>
                    <a:gd name="T4" fmla="*/ 64 w 175"/>
                    <a:gd name="T5" fmla="*/ 67 h 142"/>
                    <a:gd name="T6" fmla="*/ 0 w 175"/>
                    <a:gd name="T7" fmla="*/ 0 h 142"/>
                    <a:gd name="T8" fmla="*/ 47 w 175"/>
                    <a:gd name="T9" fmla="*/ 67 h 142"/>
                    <a:gd name="T10" fmla="*/ 84 w 175"/>
                    <a:gd name="T11" fmla="*/ 102 h 142"/>
                    <a:gd name="T12" fmla="*/ 153 w 175"/>
                    <a:gd name="T13" fmla="*/ 134 h 142"/>
                    <a:gd name="T14" fmla="*/ 175 w 175"/>
                    <a:gd name="T15" fmla="*/ 142 h 142"/>
                    <a:gd name="T16" fmla="*/ 175 w 175"/>
                    <a:gd name="T17" fmla="*/ 142 h 1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5"/>
                    <a:gd name="T28" fmla="*/ 0 h 142"/>
                    <a:gd name="T29" fmla="*/ 175 w 175"/>
                    <a:gd name="T30" fmla="*/ 142 h 14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5" h="142">
                      <a:moveTo>
                        <a:pt x="175" y="142"/>
                      </a:moveTo>
                      <a:lnTo>
                        <a:pt x="105" y="99"/>
                      </a:lnTo>
                      <a:lnTo>
                        <a:pt x="64" y="67"/>
                      </a:lnTo>
                      <a:lnTo>
                        <a:pt x="0" y="0"/>
                      </a:lnTo>
                      <a:lnTo>
                        <a:pt x="47" y="67"/>
                      </a:lnTo>
                      <a:lnTo>
                        <a:pt x="84" y="102"/>
                      </a:lnTo>
                      <a:lnTo>
                        <a:pt x="153" y="134"/>
                      </a:lnTo>
                      <a:lnTo>
                        <a:pt x="175" y="142"/>
                      </a:lnTo>
                      <a:close/>
                    </a:path>
                  </a:pathLst>
                </a:custGeom>
                <a:solidFill>
                  <a:srgbClr val="A6A6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600"/>
                <p:cNvSpPr>
                  <a:spLocks/>
                </p:cNvSpPr>
                <p:nvPr/>
              </p:nvSpPr>
              <p:spPr bwMode="auto">
                <a:xfrm>
                  <a:off x="2564" y="1803"/>
                  <a:ext cx="216" cy="135"/>
                </a:xfrm>
                <a:custGeom>
                  <a:avLst/>
                  <a:gdLst>
                    <a:gd name="T0" fmla="*/ 213 w 216"/>
                    <a:gd name="T1" fmla="*/ 13 h 135"/>
                    <a:gd name="T2" fmla="*/ 141 w 216"/>
                    <a:gd name="T3" fmla="*/ 48 h 135"/>
                    <a:gd name="T4" fmla="*/ 106 w 216"/>
                    <a:gd name="T5" fmla="*/ 69 h 135"/>
                    <a:gd name="T6" fmla="*/ 193 w 216"/>
                    <a:gd name="T7" fmla="*/ 52 h 135"/>
                    <a:gd name="T8" fmla="*/ 64 w 216"/>
                    <a:gd name="T9" fmla="*/ 122 h 135"/>
                    <a:gd name="T10" fmla="*/ 29 w 216"/>
                    <a:gd name="T11" fmla="*/ 135 h 135"/>
                    <a:gd name="T12" fmla="*/ 0 w 216"/>
                    <a:gd name="T13" fmla="*/ 95 h 135"/>
                    <a:gd name="T14" fmla="*/ 1 w 216"/>
                    <a:gd name="T15" fmla="*/ 49 h 135"/>
                    <a:gd name="T16" fmla="*/ 64 w 216"/>
                    <a:gd name="T17" fmla="*/ 45 h 135"/>
                    <a:gd name="T18" fmla="*/ 155 w 216"/>
                    <a:gd name="T19" fmla="*/ 20 h 135"/>
                    <a:gd name="T20" fmla="*/ 216 w 216"/>
                    <a:gd name="T21" fmla="*/ 0 h 135"/>
                    <a:gd name="T22" fmla="*/ 213 w 216"/>
                    <a:gd name="T23" fmla="*/ 13 h 135"/>
                    <a:gd name="T24" fmla="*/ 213 w 216"/>
                    <a:gd name="T25" fmla="*/ 13 h 1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6"/>
                    <a:gd name="T40" fmla="*/ 0 h 135"/>
                    <a:gd name="T41" fmla="*/ 216 w 216"/>
                    <a:gd name="T42" fmla="*/ 135 h 1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6" h="135">
                      <a:moveTo>
                        <a:pt x="213" y="13"/>
                      </a:moveTo>
                      <a:lnTo>
                        <a:pt x="141" y="48"/>
                      </a:lnTo>
                      <a:lnTo>
                        <a:pt x="106" y="69"/>
                      </a:lnTo>
                      <a:lnTo>
                        <a:pt x="193" y="52"/>
                      </a:lnTo>
                      <a:lnTo>
                        <a:pt x="64" y="122"/>
                      </a:lnTo>
                      <a:lnTo>
                        <a:pt x="29" y="135"/>
                      </a:lnTo>
                      <a:lnTo>
                        <a:pt x="0" y="95"/>
                      </a:lnTo>
                      <a:lnTo>
                        <a:pt x="1" y="49"/>
                      </a:lnTo>
                      <a:lnTo>
                        <a:pt x="64" y="45"/>
                      </a:lnTo>
                      <a:lnTo>
                        <a:pt x="155" y="20"/>
                      </a:lnTo>
                      <a:lnTo>
                        <a:pt x="216" y="0"/>
                      </a:lnTo>
                      <a:lnTo>
                        <a:pt x="213" y="13"/>
                      </a:lnTo>
                      <a:close/>
                    </a:path>
                  </a:pathLst>
                </a:custGeom>
                <a:solidFill>
                  <a:srgbClr val="B8B8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601"/>
                <p:cNvSpPr>
                  <a:spLocks/>
                </p:cNvSpPr>
                <p:nvPr/>
              </p:nvSpPr>
              <p:spPr bwMode="auto">
                <a:xfrm>
                  <a:off x="2488" y="1837"/>
                  <a:ext cx="479" cy="363"/>
                </a:xfrm>
                <a:custGeom>
                  <a:avLst/>
                  <a:gdLst>
                    <a:gd name="T0" fmla="*/ 165 w 479"/>
                    <a:gd name="T1" fmla="*/ 177 h 363"/>
                    <a:gd name="T2" fmla="*/ 111 w 479"/>
                    <a:gd name="T3" fmla="*/ 222 h 363"/>
                    <a:gd name="T4" fmla="*/ 121 w 479"/>
                    <a:gd name="T5" fmla="*/ 188 h 363"/>
                    <a:gd name="T6" fmla="*/ 153 w 479"/>
                    <a:gd name="T7" fmla="*/ 112 h 363"/>
                    <a:gd name="T8" fmla="*/ 87 w 479"/>
                    <a:gd name="T9" fmla="*/ 182 h 363"/>
                    <a:gd name="T10" fmla="*/ 24 w 479"/>
                    <a:gd name="T11" fmla="*/ 273 h 363"/>
                    <a:gd name="T12" fmla="*/ 20 w 479"/>
                    <a:gd name="T13" fmla="*/ 299 h 363"/>
                    <a:gd name="T14" fmla="*/ 14 w 479"/>
                    <a:gd name="T15" fmla="*/ 256 h 363"/>
                    <a:gd name="T16" fmla="*/ 30 w 479"/>
                    <a:gd name="T17" fmla="*/ 199 h 363"/>
                    <a:gd name="T18" fmla="*/ 9 w 479"/>
                    <a:gd name="T19" fmla="*/ 233 h 363"/>
                    <a:gd name="T20" fmla="*/ 0 w 479"/>
                    <a:gd name="T21" fmla="*/ 285 h 363"/>
                    <a:gd name="T22" fmla="*/ 6 w 479"/>
                    <a:gd name="T23" fmla="*/ 320 h 363"/>
                    <a:gd name="T24" fmla="*/ 47 w 479"/>
                    <a:gd name="T25" fmla="*/ 363 h 363"/>
                    <a:gd name="T26" fmla="*/ 187 w 479"/>
                    <a:gd name="T27" fmla="*/ 204 h 363"/>
                    <a:gd name="T28" fmla="*/ 215 w 479"/>
                    <a:gd name="T29" fmla="*/ 184 h 363"/>
                    <a:gd name="T30" fmla="*/ 318 w 479"/>
                    <a:gd name="T31" fmla="*/ 205 h 363"/>
                    <a:gd name="T32" fmla="*/ 356 w 479"/>
                    <a:gd name="T33" fmla="*/ 230 h 363"/>
                    <a:gd name="T34" fmla="*/ 321 w 479"/>
                    <a:gd name="T35" fmla="*/ 183 h 363"/>
                    <a:gd name="T36" fmla="*/ 287 w 479"/>
                    <a:gd name="T37" fmla="*/ 163 h 363"/>
                    <a:gd name="T38" fmla="*/ 333 w 479"/>
                    <a:gd name="T39" fmla="*/ 166 h 363"/>
                    <a:gd name="T40" fmla="*/ 427 w 479"/>
                    <a:gd name="T41" fmla="*/ 175 h 363"/>
                    <a:gd name="T42" fmla="*/ 309 w 479"/>
                    <a:gd name="T43" fmla="*/ 120 h 363"/>
                    <a:gd name="T44" fmla="*/ 469 w 479"/>
                    <a:gd name="T45" fmla="*/ 112 h 363"/>
                    <a:gd name="T46" fmla="*/ 346 w 479"/>
                    <a:gd name="T47" fmla="*/ 81 h 363"/>
                    <a:gd name="T48" fmla="*/ 479 w 479"/>
                    <a:gd name="T49" fmla="*/ 85 h 363"/>
                    <a:gd name="T50" fmla="*/ 355 w 479"/>
                    <a:gd name="T51" fmla="*/ 56 h 363"/>
                    <a:gd name="T52" fmla="*/ 427 w 479"/>
                    <a:gd name="T53" fmla="*/ 0 h 363"/>
                    <a:gd name="T54" fmla="*/ 371 w 479"/>
                    <a:gd name="T55" fmla="*/ 16 h 363"/>
                    <a:gd name="T56" fmla="*/ 299 w 479"/>
                    <a:gd name="T57" fmla="*/ 83 h 363"/>
                    <a:gd name="T58" fmla="*/ 234 w 479"/>
                    <a:gd name="T59" fmla="*/ 161 h 363"/>
                    <a:gd name="T60" fmla="*/ 177 w 479"/>
                    <a:gd name="T61" fmla="*/ 182 h 363"/>
                    <a:gd name="T62" fmla="*/ 165 w 479"/>
                    <a:gd name="T63" fmla="*/ 177 h 363"/>
                    <a:gd name="T64" fmla="*/ 165 w 479"/>
                    <a:gd name="T65" fmla="*/ 177 h 3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79"/>
                    <a:gd name="T100" fmla="*/ 0 h 363"/>
                    <a:gd name="T101" fmla="*/ 479 w 479"/>
                    <a:gd name="T102" fmla="*/ 363 h 3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79" h="363">
                      <a:moveTo>
                        <a:pt x="165" y="177"/>
                      </a:moveTo>
                      <a:lnTo>
                        <a:pt x="111" y="222"/>
                      </a:lnTo>
                      <a:lnTo>
                        <a:pt x="121" y="188"/>
                      </a:lnTo>
                      <a:lnTo>
                        <a:pt x="153" y="112"/>
                      </a:lnTo>
                      <a:lnTo>
                        <a:pt x="87" y="182"/>
                      </a:lnTo>
                      <a:lnTo>
                        <a:pt x="24" y="273"/>
                      </a:lnTo>
                      <a:lnTo>
                        <a:pt x="20" y="299"/>
                      </a:lnTo>
                      <a:lnTo>
                        <a:pt x="14" y="256"/>
                      </a:lnTo>
                      <a:lnTo>
                        <a:pt x="30" y="199"/>
                      </a:lnTo>
                      <a:lnTo>
                        <a:pt x="9" y="233"/>
                      </a:lnTo>
                      <a:lnTo>
                        <a:pt x="0" y="285"/>
                      </a:lnTo>
                      <a:lnTo>
                        <a:pt x="6" y="320"/>
                      </a:lnTo>
                      <a:lnTo>
                        <a:pt x="47" y="363"/>
                      </a:lnTo>
                      <a:lnTo>
                        <a:pt x="187" y="204"/>
                      </a:lnTo>
                      <a:lnTo>
                        <a:pt x="215" y="184"/>
                      </a:lnTo>
                      <a:lnTo>
                        <a:pt x="318" y="205"/>
                      </a:lnTo>
                      <a:lnTo>
                        <a:pt x="356" y="230"/>
                      </a:lnTo>
                      <a:lnTo>
                        <a:pt x="321" y="183"/>
                      </a:lnTo>
                      <a:lnTo>
                        <a:pt x="287" y="163"/>
                      </a:lnTo>
                      <a:lnTo>
                        <a:pt x="333" y="166"/>
                      </a:lnTo>
                      <a:lnTo>
                        <a:pt x="427" y="175"/>
                      </a:lnTo>
                      <a:lnTo>
                        <a:pt x="309" y="120"/>
                      </a:lnTo>
                      <a:lnTo>
                        <a:pt x="469" y="112"/>
                      </a:lnTo>
                      <a:lnTo>
                        <a:pt x="346" y="81"/>
                      </a:lnTo>
                      <a:lnTo>
                        <a:pt x="479" y="85"/>
                      </a:lnTo>
                      <a:lnTo>
                        <a:pt x="355" y="56"/>
                      </a:lnTo>
                      <a:lnTo>
                        <a:pt x="427" y="0"/>
                      </a:lnTo>
                      <a:lnTo>
                        <a:pt x="371" y="16"/>
                      </a:lnTo>
                      <a:lnTo>
                        <a:pt x="299" y="83"/>
                      </a:lnTo>
                      <a:lnTo>
                        <a:pt x="234" y="161"/>
                      </a:lnTo>
                      <a:lnTo>
                        <a:pt x="177" y="182"/>
                      </a:lnTo>
                      <a:lnTo>
                        <a:pt x="165" y="177"/>
                      </a:lnTo>
                      <a:close/>
                    </a:path>
                  </a:pathLst>
                </a:custGeom>
                <a:solidFill>
                  <a:srgbClr val="B8B8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602"/>
                <p:cNvSpPr>
                  <a:spLocks/>
                </p:cNvSpPr>
                <p:nvPr/>
              </p:nvSpPr>
              <p:spPr bwMode="auto">
                <a:xfrm>
                  <a:off x="2125" y="1402"/>
                  <a:ext cx="144" cy="89"/>
                </a:xfrm>
                <a:custGeom>
                  <a:avLst/>
                  <a:gdLst>
                    <a:gd name="T0" fmla="*/ 76 w 144"/>
                    <a:gd name="T1" fmla="*/ 15 h 89"/>
                    <a:gd name="T2" fmla="*/ 44 w 144"/>
                    <a:gd name="T3" fmla="*/ 0 h 89"/>
                    <a:gd name="T4" fmla="*/ 25 w 144"/>
                    <a:gd name="T5" fmla="*/ 2 h 89"/>
                    <a:gd name="T6" fmla="*/ 0 w 144"/>
                    <a:gd name="T7" fmla="*/ 46 h 89"/>
                    <a:gd name="T8" fmla="*/ 46 w 144"/>
                    <a:gd name="T9" fmla="*/ 15 h 89"/>
                    <a:gd name="T10" fmla="*/ 90 w 144"/>
                    <a:gd name="T11" fmla="*/ 32 h 89"/>
                    <a:gd name="T12" fmla="*/ 117 w 144"/>
                    <a:gd name="T13" fmla="*/ 60 h 89"/>
                    <a:gd name="T14" fmla="*/ 144 w 144"/>
                    <a:gd name="T15" fmla="*/ 89 h 89"/>
                    <a:gd name="T16" fmla="*/ 115 w 144"/>
                    <a:gd name="T17" fmla="*/ 23 h 89"/>
                    <a:gd name="T18" fmla="*/ 76 w 144"/>
                    <a:gd name="T19" fmla="*/ 15 h 89"/>
                    <a:gd name="T20" fmla="*/ 76 w 144"/>
                    <a:gd name="T21" fmla="*/ 15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4"/>
                    <a:gd name="T34" fmla="*/ 0 h 89"/>
                    <a:gd name="T35" fmla="*/ 144 w 144"/>
                    <a:gd name="T36" fmla="*/ 89 h 8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4" h="89">
                      <a:moveTo>
                        <a:pt x="76" y="15"/>
                      </a:moveTo>
                      <a:lnTo>
                        <a:pt x="44" y="0"/>
                      </a:lnTo>
                      <a:lnTo>
                        <a:pt x="25" y="2"/>
                      </a:lnTo>
                      <a:lnTo>
                        <a:pt x="0" y="46"/>
                      </a:lnTo>
                      <a:lnTo>
                        <a:pt x="46" y="15"/>
                      </a:lnTo>
                      <a:lnTo>
                        <a:pt x="90" y="32"/>
                      </a:lnTo>
                      <a:lnTo>
                        <a:pt x="117" y="60"/>
                      </a:lnTo>
                      <a:lnTo>
                        <a:pt x="144" y="89"/>
                      </a:lnTo>
                      <a:lnTo>
                        <a:pt x="115" y="23"/>
                      </a:lnTo>
                      <a:lnTo>
                        <a:pt x="7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603"/>
                <p:cNvSpPr>
                  <a:spLocks/>
                </p:cNvSpPr>
                <p:nvPr/>
              </p:nvSpPr>
              <p:spPr bwMode="auto">
                <a:xfrm>
                  <a:off x="2162" y="1290"/>
                  <a:ext cx="94" cy="121"/>
                </a:xfrm>
                <a:custGeom>
                  <a:avLst/>
                  <a:gdLst>
                    <a:gd name="T0" fmla="*/ 0 w 94"/>
                    <a:gd name="T1" fmla="*/ 86 h 121"/>
                    <a:gd name="T2" fmla="*/ 39 w 94"/>
                    <a:gd name="T3" fmla="*/ 88 h 121"/>
                    <a:gd name="T4" fmla="*/ 80 w 94"/>
                    <a:gd name="T5" fmla="*/ 121 h 121"/>
                    <a:gd name="T6" fmla="*/ 53 w 94"/>
                    <a:gd name="T7" fmla="*/ 73 h 121"/>
                    <a:gd name="T8" fmla="*/ 80 w 94"/>
                    <a:gd name="T9" fmla="*/ 80 h 121"/>
                    <a:gd name="T10" fmla="*/ 94 w 94"/>
                    <a:gd name="T11" fmla="*/ 96 h 121"/>
                    <a:gd name="T12" fmla="*/ 94 w 94"/>
                    <a:gd name="T13" fmla="*/ 68 h 121"/>
                    <a:gd name="T14" fmla="*/ 45 w 94"/>
                    <a:gd name="T15" fmla="*/ 45 h 121"/>
                    <a:gd name="T16" fmla="*/ 29 w 94"/>
                    <a:gd name="T17" fmla="*/ 0 h 121"/>
                    <a:gd name="T18" fmla="*/ 29 w 94"/>
                    <a:gd name="T19" fmla="*/ 59 h 121"/>
                    <a:gd name="T20" fmla="*/ 18 w 94"/>
                    <a:gd name="T21" fmla="*/ 78 h 121"/>
                    <a:gd name="T22" fmla="*/ 0 w 94"/>
                    <a:gd name="T23" fmla="*/ 86 h 121"/>
                    <a:gd name="T24" fmla="*/ 0 w 94"/>
                    <a:gd name="T25" fmla="*/ 86 h 1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94"/>
                    <a:gd name="T40" fmla="*/ 0 h 121"/>
                    <a:gd name="T41" fmla="*/ 94 w 94"/>
                    <a:gd name="T42" fmla="*/ 121 h 12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94" h="121">
                      <a:moveTo>
                        <a:pt x="0" y="86"/>
                      </a:moveTo>
                      <a:lnTo>
                        <a:pt x="39" y="88"/>
                      </a:lnTo>
                      <a:lnTo>
                        <a:pt x="80" y="121"/>
                      </a:lnTo>
                      <a:lnTo>
                        <a:pt x="53" y="73"/>
                      </a:lnTo>
                      <a:lnTo>
                        <a:pt x="80" y="80"/>
                      </a:lnTo>
                      <a:lnTo>
                        <a:pt x="94" y="96"/>
                      </a:lnTo>
                      <a:lnTo>
                        <a:pt x="94" y="68"/>
                      </a:lnTo>
                      <a:lnTo>
                        <a:pt x="45" y="45"/>
                      </a:lnTo>
                      <a:lnTo>
                        <a:pt x="29" y="0"/>
                      </a:lnTo>
                      <a:lnTo>
                        <a:pt x="29" y="59"/>
                      </a:lnTo>
                      <a:lnTo>
                        <a:pt x="18" y="7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604"/>
                <p:cNvSpPr>
                  <a:spLocks/>
                </p:cNvSpPr>
                <p:nvPr/>
              </p:nvSpPr>
              <p:spPr bwMode="auto">
                <a:xfrm>
                  <a:off x="2233" y="1214"/>
                  <a:ext cx="155" cy="311"/>
                </a:xfrm>
                <a:custGeom>
                  <a:avLst/>
                  <a:gdLst>
                    <a:gd name="T0" fmla="*/ 112 w 155"/>
                    <a:gd name="T1" fmla="*/ 258 h 311"/>
                    <a:gd name="T2" fmla="*/ 132 w 155"/>
                    <a:gd name="T3" fmla="*/ 215 h 311"/>
                    <a:gd name="T4" fmla="*/ 110 w 155"/>
                    <a:gd name="T5" fmla="*/ 140 h 311"/>
                    <a:gd name="T6" fmla="*/ 126 w 155"/>
                    <a:gd name="T7" fmla="*/ 88 h 311"/>
                    <a:gd name="T8" fmla="*/ 120 w 155"/>
                    <a:gd name="T9" fmla="*/ 10 h 311"/>
                    <a:gd name="T10" fmla="*/ 102 w 155"/>
                    <a:gd name="T11" fmla="*/ 53 h 311"/>
                    <a:gd name="T12" fmla="*/ 64 w 155"/>
                    <a:gd name="T13" fmla="*/ 0 h 311"/>
                    <a:gd name="T14" fmla="*/ 75 w 155"/>
                    <a:gd name="T15" fmla="*/ 41 h 311"/>
                    <a:gd name="T16" fmla="*/ 107 w 155"/>
                    <a:gd name="T17" fmla="*/ 76 h 311"/>
                    <a:gd name="T18" fmla="*/ 100 w 155"/>
                    <a:gd name="T19" fmla="*/ 137 h 311"/>
                    <a:gd name="T20" fmla="*/ 91 w 155"/>
                    <a:gd name="T21" fmla="*/ 185 h 311"/>
                    <a:gd name="T22" fmla="*/ 41 w 155"/>
                    <a:gd name="T23" fmla="*/ 170 h 311"/>
                    <a:gd name="T24" fmla="*/ 41 w 155"/>
                    <a:gd name="T25" fmla="*/ 209 h 311"/>
                    <a:gd name="T26" fmla="*/ 0 w 155"/>
                    <a:gd name="T27" fmla="*/ 185 h 311"/>
                    <a:gd name="T28" fmla="*/ 38 w 155"/>
                    <a:gd name="T29" fmla="*/ 234 h 311"/>
                    <a:gd name="T30" fmla="*/ 41 w 155"/>
                    <a:gd name="T31" fmla="*/ 263 h 311"/>
                    <a:gd name="T32" fmla="*/ 84 w 155"/>
                    <a:gd name="T33" fmla="*/ 254 h 311"/>
                    <a:gd name="T34" fmla="*/ 102 w 155"/>
                    <a:gd name="T35" fmla="*/ 236 h 311"/>
                    <a:gd name="T36" fmla="*/ 95 w 155"/>
                    <a:gd name="T37" fmla="*/ 265 h 311"/>
                    <a:gd name="T38" fmla="*/ 134 w 155"/>
                    <a:gd name="T39" fmla="*/ 311 h 311"/>
                    <a:gd name="T40" fmla="*/ 155 w 155"/>
                    <a:gd name="T41" fmla="*/ 193 h 311"/>
                    <a:gd name="T42" fmla="*/ 130 w 155"/>
                    <a:gd name="T43" fmla="*/ 268 h 311"/>
                    <a:gd name="T44" fmla="*/ 112 w 155"/>
                    <a:gd name="T45" fmla="*/ 258 h 311"/>
                    <a:gd name="T46" fmla="*/ 112 w 155"/>
                    <a:gd name="T47" fmla="*/ 258 h 31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5"/>
                    <a:gd name="T73" fmla="*/ 0 h 311"/>
                    <a:gd name="T74" fmla="*/ 155 w 155"/>
                    <a:gd name="T75" fmla="*/ 311 h 31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5" h="311">
                      <a:moveTo>
                        <a:pt x="112" y="258"/>
                      </a:moveTo>
                      <a:lnTo>
                        <a:pt x="132" y="215"/>
                      </a:lnTo>
                      <a:lnTo>
                        <a:pt x="110" y="140"/>
                      </a:lnTo>
                      <a:lnTo>
                        <a:pt x="126" y="88"/>
                      </a:lnTo>
                      <a:lnTo>
                        <a:pt x="120" y="10"/>
                      </a:lnTo>
                      <a:lnTo>
                        <a:pt x="102" y="53"/>
                      </a:lnTo>
                      <a:lnTo>
                        <a:pt x="64" y="0"/>
                      </a:lnTo>
                      <a:lnTo>
                        <a:pt x="75" y="41"/>
                      </a:lnTo>
                      <a:lnTo>
                        <a:pt x="107" y="76"/>
                      </a:lnTo>
                      <a:lnTo>
                        <a:pt x="100" y="137"/>
                      </a:lnTo>
                      <a:lnTo>
                        <a:pt x="91" y="185"/>
                      </a:lnTo>
                      <a:lnTo>
                        <a:pt x="41" y="170"/>
                      </a:lnTo>
                      <a:lnTo>
                        <a:pt x="41" y="209"/>
                      </a:lnTo>
                      <a:lnTo>
                        <a:pt x="0" y="185"/>
                      </a:lnTo>
                      <a:lnTo>
                        <a:pt x="38" y="234"/>
                      </a:lnTo>
                      <a:lnTo>
                        <a:pt x="41" y="263"/>
                      </a:lnTo>
                      <a:lnTo>
                        <a:pt x="84" y="254"/>
                      </a:lnTo>
                      <a:lnTo>
                        <a:pt x="102" y="236"/>
                      </a:lnTo>
                      <a:lnTo>
                        <a:pt x="95" y="265"/>
                      </a:lnTo>
                      <a:lnTo>
                        <a:pt x="134" y="311"/>
                      </a:lnTo>
                      <a:lnTo>
                        <a:pt x="155" y="193"/>
                      </a:lnTo>
                      <a:lnTo>
                        <a:pt x="130" y="268"/>
                      </a:lnTo>
                      <a:lnTo>
                        <a:pt x="112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605"/>
                <p:cNvSpPr>
                  <a:spLocks/>
                </p:cNvSpPr>
                <p:nvPr/>
              </p:nvSpPr>
              <p:spPr bwMode="auto">
                <a:xfrm>
                  <a:off x="2335" y="1196"/>
                  <a:ext cx="71" cy="194"/>
                </a:xfrm>
                <a:custGeom>
                  <a:avLst/>
                  <a:gdLst>
                    <a:gd name="T0" fmla="*/ 18 w 71"/>
                    <a:gd name="T1" fmla="*/ 0 h 194"/>
                    <a:gd name="T2" fmla="*/ 35 w 71"/>
                    <a:gd name="T3" fmla="*/ 64 h 194"/>
                    <a:gd name="T4" fmla="*/ 18 w 71"/>
                    <a:gd name="T5" fmla="*/ 110 h 194"/>
                    <a:gd name="T6" fmla="*/ 0 w 71"/>
                    <a:gd name="T7" fmla="*/ 133 h 194"/>
                    <a:gd name="T8" fmla="*/ 5 w 71"/>
                    <a:gd name="T9" fmla="*/ 194 h 194"/>
                    <a:gd name="T10" fmla="*/ 53 w 71"/>
                    <a:gd name="T11" fmla="*/ 131 h 194"/>
                    <a:gd name="T12" fmla="*/ 71 w 71"/>
                    <a:gd name="T13" fmla="*/ 69 h 194"/>
                    <a:gd name="T14" fmla="*/ 59 w 71"/>
                    <a:gd name="T15" fmla="*/ 18 h 194"/>
                    <a:gd name="T16" fmla="*/ 18 w 71"/>
                    <a:gd name="T17" fmla="*/ 0 h 194"/>
                    <a:gd name="T18" fmla="*/ 18 w 71"/>
                    <a:gd name="T19" fmla="*/ 0 h 19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1"/>
                    <a:gd name="T31" fmla="*/ 0 h 194"/>
                    <a:gd name="T32" fmla="*/ 71 w 71"/>
                    <a:gd name="T33" fmla="*/ 194 h 19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1" h="194">
                      <a:moveTo>
                        <a:pt x="18" y="0"/>
                      </a:moveTo>
                      <a:lnTo>
                        <a:pt x="35" y="64"/>
                      </a:lnTo>
                      <a:lnTo>
                        <a:pt x="18" y="110"/>
                      </a:lnTo>
                      <a:lnTo>
                        <a:pt x="0" y="133"/>
                      </a:lnTo>
                      <a:lnTo>
                        <a:pt x="5" y="194"/>
                      </a:lnTo>
                      <a:lnTo>
                        <a:pt x="53" y="131"/>
                      </a:lnTo>
                      <a:lnTo>
                        <a:pt x="71" y="69"/>
                      </a:lnTo>
                      <a:lnTo>
                        <a:pt x="59" y="18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606"/>
                <p:cNvSpPr>
                  <a:spLocks/>
                </p:cNvSpPr>
                <p:nvPr/>
              </p:nvSpPr>
              <p:spPr bwMode="auto">
                <a:xfrm>
                  <a:off x="2367" y="1209"/>
                  <a:ext cx="240" cy="319"/>
                </a:xfrm>
                <a:custGeom>
                  <a:avLst/>
                  <a:gdLst>
                    <a:gd name="T0" fmla="*/ 44 w 240"/>
                    <a:gd name="T1" fmla="*/ 11 h 319"/>
                    <a:gd name="T2" fmla="*/ 41 w 240"/>
                    <a:gd name="T3" fmla="*/ 95 h 319"/>
                    <a:gd name="T4" fmla="*/ 0 w 240"/>
                    <a:gd name="T5" fmla="*/ 179 h 319"/>
                    <a:gd name="T6" fmla="*/ 25 w 240"/>
                    <a:gd name="T7" fmla="*/ 218 h 319"/>
                    <a:gd name="T8" fmla="*/ 23 w 240"/>
                    <a:gd name="T9" fmla="*/ 319 h 319"/>
                    <a:gd name="T10" fmla="*/ 58 w 240"/>
                    <a:gd name="T11" fmla="*/ 225 h 319"/>
                    <a:gd name="T12" fmla="*/ 119 w 240"/>
                    <a:gd name="T13" fmla="*/ 169 h 319"/>
                    <a:gd name="T14" fmla="*/ 130 w 240"/>
                    <a:gd name="T15" fmla="*/ 104 h 319"/>
                    <a:gd name="T16" fmla="*/ 217 w 240"/>
                    <a:gd name="T17" fmla="*/ 251 h 319"/>
                    <a:gd name="T18" fmla="*/ 204 w 240"/>
                    <a:gd name="T19" fmla="*/ 117 h 319"/>
                    <a:gd name="T20" fmla="*/ 240 w 240"/>
                    <a:gd name="T21" fmla="*/ 140 h 319"/>
                    <a:gd name="T22" fmla="*/ 191 w 240"/>
                    <a:gd name="T23" fmla="*/ 80 h 319"/>
                    <a:gd name="T24" fmla="*/ 108 w 240"/>
                    <a:gd name="T25" fmla="*/ 48 h 319"/>
                    <a:gd name="T26" fmla="*/ 89 w 240"/>
                    <a:gd name="T27" fmla="*/ 0 h 319"/>
                    <a:gd name="T28" fmla="*/ 85 w 240"/>
                    <a:gd name="T29" fmla="*/ 74 h 319"/>
                    <a:gd name="T30" fmla="*/ 66 w 240"/>
                    <a:gd name="T31" fmla="*/ 19 h 319"/>
                    <a:gd name="T32" fmla="*/ 44 w 240"/>
                    <a:gd name="T33" fmla="*/ 11 h 319"/>
                    <a:gd name="T34" fmla="*/ 44 w 240"/>
                    <a:gd name="T35" fmla="*/ 11 h 31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40"/>
                    <a:gd name="T55" fmla="*/ 0 h 319"/>
                    <a:gd name="T56" fmla="*/ 240 w 240"/>
                    <a:gd name="T57" fmla="*/ 319 h 31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40" h="319">
                      <a:moveTo>
                        <a:pt x="44" y="11"/>
                      </a:moveTo>
                      <a:lnTo>
                        <a:pt x="41" y="95"/>
                      </a:lnTo>
                      <a:lnTo>
                        <a:pt x="0" y="179"/>
                      </a:lnTo>
                      <a:lnTo>
                        <a:pt x="25" y="218"/>
                      </a:lnTo>
                      <a:lnTo>
                        <a:pt x="23" y="319"/>
                      </a:lnTo>
                      <a:lnTo>
                        <a:pt x="58" y="225"/>
                      </a:lnTo>
                      <a:lnTo>
                        <a:pt x="119" y="169"/>
                      </a:lnTo>
                      <a:lnTo>
                        <a:pt x="130" y="104"/>
                      </a:lnTo>
                      <a:lnTo>
                        <a:pt x="217" y="251"/>
                      </a:lnTo>
                      <a:lnTo>
                        <a:pt x="204" y="117"/>
                      </a:lnTo>
                      <a:lnTo>
                        <a:pt x="240" y="140"/>
                      </a:lnTo>
                      <a:lnTo>
                        <a:pt x="191" y="80"/>
                      </a:lnTo>
                      <a:lnTo>
                        <a:pt x="108" y="48"/>
                      </a:lnTo>
                      <a:lnTo>
                        <a:pt x="89" y="0"/>
                      </a:lnTo>
                      <a:lnTo>
                        <a:pt x="85" y="74"/>
                      </a:lnTo>
                      <a:lnTo>
                        <a:pt x="66" y="19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607"/>
                <p:cNvSpPr>
                  <a:spLocks/>
                </p:cNvSpPr>
                <p:nvPr/>
              </p:nvSpPr>
              <p:spPr bwMode="auto">
                <a:xfrm>
                  <a:off x="2469" y="1117"/>
                  <a:ext cx="244" cy="245"/>
                </a:xfrm>
                <a:custGeom>
                  <a:avLst/>
                  <a:gdLst>
                    <a:gd name="T0" fmla="*/ 166 w 244"/>
                    <a:gd name="T1" fmla="*/ 51 h 245"/>
                    <a:gd name="T2" fmla="*/ 147 w 244"/>
                    <a:gd name="T3" fmla="*/ 85 h 245"/>
                    <a:gd name="T4" fmla="*/ 112 w 244"/>
                    <a:gd name="T5" fmla="*/ 120 h 245"/>
                    <a:gd name="T6" fmla="*/ 82 w 244"/>
                    <a:gd name="T7" fmla="*/ 139 h 245"/>
                    <a:gd name="T8" fmla="*/ 56 w 244"/>
                    <a:gd name="T9" fmla="*/ 147 h 245"/>
                    <a:gd name="T10" fmla="*/ 36 w 244"/>
                    <a:gd name="T11" fmla="*/ 148 h 245"/>
                    <a:gd name="T12" fmla="*/ 16 w 244"/>
                    <a:gd name="T13" fmla="*/ 147 h 245"/>
                    <a:gd name="T14" fmla="*/ 0 w 244"/>
                    <a:gd name="T15" fmla="*/ 135 h 245"/>
                    <a:gd name="T16" fmla="*/ 6 w 244"/>
                    <a:gd name="T17" fmla="*/ 151 h 245"/>
                    <a:gd name="T18" fmla="*/ 44 w 244"/>
                    <a:gd name="T19" fmla="*/ 165 h 245"/>
                    <a:gd name="T20" fmla="*/ 77 w 244"/>
                    <a:gd name="T21" fmla="*/ 151 h 245"/>
                    <a:gd name="T22" fmla="*/ 91 w 244"/>
                    <a:gd name="T23" fmla="*/ 163 h 245"/>
                    <a:gd name="T24" fmla="*/ 123 w 244"/>
                    <a:gd name="T25" fmla="*/ 182 h 245"/>
                    <a:gd name="T26" fmla="*/ 143 w 244"/>
                    <a:gd name="T27" fmla="*/ 200 h 245"/>
                    <a:gd name="T28" fmla="*/ 159 w 244"/>
                    <a:gd name="T29" fmla="*/ 245 h 245"/>
                    <a:gd name="T30" fmla="*/ 161 w 244"/>
                    <a:gd name="T31" fmla="*/ 217 h 245"/>
                    <a:gd name="T32" fmla="*/ 143 w 244"/>
                    <a:gd name="T33" fmla="*/ 185 h 245"/>
                    <a:gd name="T34" fmla="*/ 157 w 244"/>
                    <a:gd name="T35" fmla="*/ 173 h 245"/>
                    <a:gd name="T36" fmla="*/ 187 w 244"/>
                    <a:gd name="T37" fmla="*/ 147 h 245"/>
                    <a:gd name="T38" fmla="*/ 214 w 244"/>
                    <a:gd name="T39" fmla="*/ 132 h 245"/>
                    <a:gd name="T40" fmla="*/ 230 w 244"/>
                    <a:gd name="T41" fmla="*/ 92 h 245"/>
                    <a:gd name="T42" fmla="*/ 203 w 244"/>
                    <a:gd name="T43" fmla="*/ 66 h 245"/>
                    <a:gd name="T44" fmla="*/ 244 w 244"/>
                    <a:gd name="T45" fmla="*/ 60 h 245"/>
                    <a:gd name="T46" fmla="*/ 225 w 244"/>
                    <a:gd name="T47" fmla="*/ 55 h 245"/>
                    <a:gd name="T48" fmla="*/ 203 w 244"/>
                    <a:gd name="T49" fmla="*/ 46 h 245"/>
                    <a:gd name="T50" fmla="*/ 198 w 244"/>
                    <a:gd name="T51" fmla="*/ 22 h 245"/>
                    <a:gd name="T52" fmla="*/ 203 w 244"/>
                    <a:gd name="T53" fmla="*/ 0 h 245"/>
                    <a:gd name="T54" fmla="*/ 194 w 244"/>
                    <a:gd name="T55" fmla="*/ 8 h 245"/>
                    <a:gd name="T56" fmla="*/ 190 w 244"/>
                    <a:gd name="T57" fmla="*/ 49 h 245"/>
                    <a:gd name="T58" fmla="*/ 197 w 244"/>
                    <a:gd name="T59" fmla="*/ 97 h 245"/>
                    <a:gd name="T60" fmla="*/ 191 w 244"/>
                    <a:gd name="T61" fmla="*/ 127 h 245"/>
                    <a:gd name="T62" fmla="*/ 163 w 244"/>
                    <a:gd name="T63" fmla="*/ 157 h 245"/>
                    <a:gd name="T64" fmla="*/ 140 w 244"/>
                    <a:gd name="T65" fmla="*/ 172 h 245"/>
                    <a:gd name="T66" fmla="*/ 112 w 244"/>
                    <a:gd name="T67" fmla="*/ 163 h 245"/>
                    <a:gd name="T68" fmla="*/ 94 w 244"/>
                    <a:gd name="T69" fmla="*/ 143 h 245"/>
                    <a:gd name="T70" fmla="*/ 137 w 244"/>
                    <a:gd name="T71" fmla="*/ 110 h 245"/>
                    <a:gd name="T72" fmla="*/ 167 w 244"/>
                    <a:gd name="T73" fmla="*/ 62 h 245"/>
                    <a:gd name="T74" fmla="*/ 176 w 244"/>
                    <a:gd name="T75" fmla="*/ 25 h 245"/>
                    <a:gd name="T76" fmla="*/ 166 w 244"/>
                    <a:gd name="T77" fmla="*/ 51 h 245"/>
                    <a:gd name="T78" fmla="*/ 166 w 244"/>
                    <a:gd name="T79" fmla="*/ 51 h 2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44"/>
                    <a:gd name="T121" fmla="*/ 0 h 245"/>
                    <a:gd name="T122" fmla="*/ 244 w 244"/>
                    <a:gd name="T123" fmla="*/ 245 h 2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44" h="245">
                      <a:moveTo>
                        <a:pt x="166" y="51"/>
                      </a:moveTo>
                      <a:lnTo>
                        <a:pt x="147" y="85"/>
                      </a:lnTo>
                      <a:lnTo>
                        <a:pt x="112" y="120"/>
                      </a:lnTo>
                      <a:lnTo>
                        <a:pt x="82" y="139"/>
                      </a:lnTo>
                      <a:lnTo>
                        <a:pt x="56" y="147"/>
                      </a:lnTo>
                      <a:lnTo>
                        <a:pt x="36" y="148"/>
                      </a:lnTo>
                      <a:lnTo>
                        <a:pt x="16" y="147"/>
                      </a:lnTo>
                      <a:lnTo>
                        <a:pt x="0" y="135"/>
                      </a:lnTo>
                      <a:lnTo>
                        <a:pt x="6" y="151"/>
                      </a:lnTo>
                      <a:lnTo>
                        <a:pt x="44" y="165"/>
                      </a:lnTo>
                      <a:lnTo>
                        <a:pt x="77" y="151"/>
                      </a:lnTo>
                      <a:lnTo>
                        <a:pt x="91" y="163"/>
                      </a:lnTo>
                      <a:lnTo>
                        <a:pt x="123" y="182"/>
                      </a:lnTo>
                      <a:lnTo>
                        <a:pt x="143" y="200"/>
                      </a:lnTo>
                      <a:lnTo>
                        <a:pt x="159" y="245"/>
                      </a:lnTo>
                      <a:lnTo>
                        <a:pt x="161" y="217"/>
                      </a:lnTo>
                      <a:lnTo>
                        <a:pt x="143" y="185"/>
                      </a:lnTo>
                      <a:lnTo>
                        <a:pt x="157" y="173"/>
                      </a:lnTo>
                      <a:lnTo>
                        <a:pt x="187" y="147"/>
                      </a:lnTo>
                      <a:lnTo>
                        <a:pt x="214" y="132"/>
                      </a:lnTo>
                      <a:lnTo>
                        <a:pt x="230" y="92"/>
                      </a:lnTo>
                      <a:lnTo>
                        <a:pt x="203" y="66"/>
                      </a:lnTo>
                      <a:lnTo>
                        <a:pt x="244" y="60"/>
                      </a:lnTo>
                      <a:lnTo>
                        <a:pt x="225" y="55"/>
                      </a:lnTo>
                      <a:lnTo>
                        <a:pt x="203" y="46"/>
                      </a:lnTo>
                      <a:lnTo>
                        <a:pt x="198" y="22"/>
                      </a:lnTo>
                      <a:lnTo>
                        <a:pt x="203" y="0"/>
                      </a:lnTo>
                      <a:lnTo>
                        <a:pt x="194" y="8"/>
                      </a:lnTo>
                      <a:lnTo>
                        <a:pt x="190" y="49"/>
                      </a:lnTo>
                      <a:lnTo>
                        <a:pt x="197" y="97"/>
                      </a:lnTo>
                      <a:lnTo>
                        <a:pt x="191" y="127"/>
                      </a:lnTo>
                      <a:lnTo>
                        <a:pt x="163" y="157"/>
                      </a:lnTo>
                      <a:lnTo>
                        <a:pt x="140" y="172"/>
                      </a:lnTo>
                      <a:lnTo>
                        <a:pt x="112" y="163"/>
                      </a:lnTo>
                      <a:lnTo>
                        <a:pt x="94" y="143"/>
                      </a:lnTo>
                      <a:lnTo>
                        <a:pt x="137" y="110"/>
                      </a:lnTo>
                      <a:lnTo>
                        <a:pt x="167" y="62"/>
                      </a:lnTo>
                      <a:lnTo>
                        <a:pt x="176" y="25"/>
                      </a:lnTo>
                      <a:lnTo>
                        <a:pt x="166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608"/>
                <p:cNvSpPr>
                  <a:spLocks/>
                </p:cNvSpPr>
                <p:nvPr/>
              </p:nvSpPr>
              <p:spPr bwMode="auto">
                <a:xfrm>
                  <a:off x="2663" y="1100"/>
                  <a:ext cx="66" cy="98"/>
                </a:xfrm>
                <a:custGeom>
                  <a:avLst/>
                  <a:gdLst>
                    <a:gd name="T0" fmla="*/ 33 w 66"/>
                    <a:gd name="T1" fmla="*/ 13 h 98"/>
                    <a:gd name="T2" fmla="*/ 48 w 66"/>
                    <a:gd name="T3" fmla="*/ 31 h 98"/>
                    <a:gd name="T4" fmla="*/ 51 w 66"/>
                    <a:gd name="T5" fmla="*/ 50 h 98"/>
                    <a:gd name="T6" fmla="*/ 52 w 66"/>
                    <a:gd name="T7" fmla="*/ 69 h 98"/>
                    <a:gd name="T8" fmla="*/ 40 w 66"/>
                    <a:gd name="T9" fmla="*/ 98 h 98"/>
                    <a:gd name="T10" fmla="*/ 59 w 66"/>
                    <a:gd name="T11" fmla="*/ 73 h 98"/>
                    <a:gd name="T12" fmla="*/ 66 w 66"/>
                    <a:gd name="T13" fmla="*/ 45 h 98"/>
                    <a:gd name="T14" fmla="*/ 58 w 66"/>
                    <a:gd name="T15" fmla="*/ 21 h 98"/>
                    <a:gd name="T16" fmla="*/ 45 w 66"/>
                    <a:gd name="T17" fmla="*/ 8 h 98"/>
                    <a:gd name="T18" fmla="*/ 34 w 66"/>
                    <a:gd name="T19" fmla="*/ 0 h 98"/>
                    <a:gd name="T20" fmla="*/ 20 w 66"/>
                    <a:gd name="T21" fmla="*/ 16 h 98"/>
                    <a:gd name="T22" fmla="*/ 5 w 66"/>
                    <a:gd name="T23" fmla="*/ 22 h 98"/>
                    <a:gd name="T24" fmla="*/ 0 w 66"/>
                    <a:gd name="T25" fmla="*/ 33 h 98"/>
                    <a:gd name="T26" fmla="*/ 33 w 66"/>
                    <a:gd name="T27" fmla="*/ 13 h 98"/>
                    <a:gd name="T28" fmla="*/ 33 w 66"/>
                    <a:gd name="T29" fmla="*/ 13 h 9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6"/>
                    <a:gd name="T46" fmla="*/ 0 h 98"/>
                    <a:gd name="T47" fmla="*/ 66 w 66"/>
                    <a:gd name="T48" fmla="*/ 98 h 9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6" h="98">
                      <a:moveTo>
                        <a:pt x="33" y="13"/>
                      </a:moveTo>
                      <a:lnTo>
                        <a:pt x="48" y="31"/>
                      </a:lnTo>
                      <a:lnTo>
                        <a:pt x="51" y="50"/>
                      </a:lnTo>
                      <a:lnTo>
                        <a:pt x="52" y="69"/>
                      </a:lnTo>
                      <a:lnTo>
                        <a:pt x="40" y="98"/>
                      </a:lnTo>
                      <a:lnTo>
                        <a:pt x="59" y="73"/>
                      </a:lnTo>
                      <a:lnTo>
                        <a:pt x="66" y="45"/>
                      </a:lnTo>
                      <a:lnTo>
                        <a:pt x="58" y="21"/>
                      </a:lnTo>
                      <a:lnTo>
                        <a:pt x="45" y="8"/>
                      </a:lnTo>
                      <a:lnTo>
                        <a:pt x="34" y="0"/>
                      </a:lnTo>
                      <a:lnTo>
                        <a:pt x="20" y="16"/>
                      </a:lnTo>
                      <a:lnTo>
                        <a:pt x="5" y="22"/>
                      </a:lnTo>
                      <a:lnTo>
                        <a:pt x="0" y="33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609"/>
                <p:cNvSpPr>
                  <a:spLocks/>
                </p:cNvSpPr>
                <p:nvPr/>
              </p:nvSpPr>
              <p:spPr bwMode="auto">
                <a:xfrm>
                  <a:off x="2522" y="1072"/>
                  <a:ext cx="53" cy="26"/>
                </a:xfrm>
                <a:custGeom>
                  <a:avLst/>
                  <a:gdLst>
                    <a:gd name="T0" fmla="*/ 0 w 53"/>
                    <a:gd name="T1" fmla="*/ 11 h 26"/>
                    <a:gd name="T2" fmla="*/ 3 w 53"/>
                    <a:gd name="T3" fmla="*/ 0 h 26"/>
                    <a:gd name="T4" fmla="*/ 25 w 53"/>
                    <a:gd name="T5" fmla="*/ 5 h 26"/>
                    <a:gd name="T6" fmla="*/ 44 w 53"/>
                    <a:gd name="T7" fmla="*/ 13 h 26"/>
                    <a:gd name="T8" fmla="*/ 53 w 53"/>
                    <a:gd name="T9" fmla="*/ 13 h 26"/>
                    <a:gd name="T10" fmla="*/ 44 w 53"/>
                    <a:gd name="T11" fmla="*/ 17 h 26"/>
                    <a:gd name="T12" fmla="*/ 31 w 53"/>
                    <a:gd name="T13" fmla="*/ 15 h 26"/>
                    <a:gd name="T14" fmla="*/ 25 w 53"/>
                    <a:gd name="T15" fmla="*/ 15 h 26"/>
                    <a:gd name="T16" fmla="*/ 25 w 53"/>
                    <a:gd name="T17" fmla="*/ 11 h 26"/>
                    <a:gd name="T18" fmla="*/ 15 w 53"/>
                    <a:gd name="T19" fmla="*/ 7 h 26"/>
                    <a:gd name="T20" fmla="*/ 9 w 53"/>
                    <a:gd name="T21" fmla="*/ 10 h 26"/>
                    <a:gd name="T22" fmla="*/ 5 w 53"/>
                    <a:gd name="T23" fmla="*/ 13 h 26"/>
                    <a:gd name="T24" fmla="*/ 20 w 53"/>
                    <a:gd name="T25" fmla="*/ 17 h 26"/>
                    <a:gd name="T26" fmla="*/ 41 w 53"/>
                    <a:gd name="T27" fmla="*/ 26 h 26"/>
                    <a:gd name="T28" fmla="*/ 29 w 53"/>
                    <a:gd name="T29" fmla="*/ 26 h 26"/>
                    <a:gd name="T30" fmla="*/ 14 w 53"/>
                    <a:gd name="T31" fmla="*/ 21 h 26"/>
                    <a:gd name="T32" fmla="*/ 0 w 53"/>
                    <a:gd name="T33" fmla="*/ 11 h 26"/>
                    <a:gd name="T34" fmla="*/ 0 w 53"/>
                    <a:gd name="T35" fmla="*/ 11 h 2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3"/>
                    <a:gd name="T55" fmla="*/ 0 h 26"/>
                    <a:gd name="T56" fmla="*/ 53 w 53"/>
                    <a:gd name="T57" fmla="*/ 26 h 2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3" h="26">
                      <a:moveTo>
                        <a:pt x="0" y="11"/>
                      </a:moveTo>
                      <a:lnTo>
                        <a:pt x="3" y="0"/>
                      </a:lnTo>
                      <a:lnTo>
                        <a:pt x="25" y="5"/>
                      </a:lnTo>
                      <a:lnTo>
                        <a:pt x="44" y="13"/>
                      </a:lnTo>
                      <a:lnTo>
                        <a:pt x="53" y="13"/>
                      </a:lnTo>
                      <a:lnTo>
                        <a:pt x="44" y="17"/>
                      </a:lnTo>
                      <a:lnTo>
                        <a:pt x="31" y="15"/>
                      </a:lnTo>
                      <a:lnTo>
                        <a:pt x="25" y="15"/>
                      </a:lnTo>
                      <a:lnTo>
                        <a:pt x="25" y="11"/>
                      </a:lnTo>
                      <a:lnTo>
                        <a:pt x="15" y="7"/>
                      </a:lnTo>
                      <a:lnTo>
                        <a:pt x="9" y="10"/>
                      </a:lnTo>
                      <a:lnTo>
                        <a:pt x="5" y="13"/>
                      </a:lnTo>
                      <a:lnTo>
                        <a:pt x="20" y="17"/>
                      </a:lnTo>
                      <a:lnTo>
                        <a:pt x="41" y="26"/>
                      </a:lnTo>
                      <a:lnTo>
                        <a:pt x="29" y="26"/>
                      </a:lnTo>
                      <a:lnTo>
                        <a:pt x="14" y="2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610"/>
                <p:cNvSpPr>
                  <a:spLocks/>
                </p:cNvSpPr>
                <p:nvPr/>
              </p:nvSpPr>
              <p:spPr bwMode="auto">
                <a:xfrm>
                  <a:off x="2533" y="1077"/>
                  <a:ext cx="19" cy="16"/>
                </a:xfrm>
                <a:custGeom>
                  <a:avLst/>
                  <a:gdLst>
                    <a:gd name="T0" fmla="*/ 6 w 19"/>
                    <a:gd name="T1" fmla="*/ 1 h 16"/>
                    <a:gd name="T2" fmla="*/ 4 w 19"/>
                    <a:gd name="T3" fmla="*/ 6 h 16"/>
                    <a:gd name="T4" fmla="*/ 6 w 19"/>
                    <a:gd name="T5" fmla="*/ 9 h 16"/>
                    <a:gd name="T6" fmla="*/ 11 w 19"/>
                    <a:gd name="T7" fmla="*/ 11 h 16"/>
                    <a:gd name="T8" fmla="*/ 12 w 19"/>
                    <a:gd name="T9" fmla="*/ 3 h 16"/>
                    <a:gd name="T10" fmla="*/ 19 w 19"/>
                    <a:gd name="T11" fmla="*/ 9 h 16"/>
                    <a:gd name="T12" fmla="*/ 18 w 19"/>
                    <a:gd name="T13" fmla="*/ 15 h 16"/>
                    <a:gd name="T14" fmla="*/ 8 w 19"/>
                    <a:gd name="T15" fmla="*/ 16 h 16"/>
                    <a:gd name="T16" fmla="*/ 2 w 19"/>
                    <a:gd name="T17" fmla="*/ 14 h 16"/>
                    <a:gd name="T18" fmla="*/ 0 w 19"/>
                    <a:gd name="T19" fmla="*/ 8 h 16"/>
                    <a:gd name="T20" fmla="*/ 1 w 19"/>
                    <a:gd name="T21" fmla="*/ 0 h 16"/>
                    <a:gd name="T22" fmla="*/ 6 w 19"/>
                    <a:gd name="T23" fmla="*/ 1 h 16"/>
                    <a:gd name="T24" fmla="*/ 6 w 19"/>
                    <a:gd name="T25" fmla="*/ 1 h 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9"/>
                    <a:gd name="T40" fmla="*/ 0 h 16"/>
                    <a:gd name="T41" fmla="*/ 19 w 19"/>
                    <a:gd name="T42" fmla="*/ 16 h 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9" h="16">
                      <a:moveTo>
                        <a:pt x="6" y="1"/>
                      </a:moveTo>
                      <a:lnTo>
                        <a:pt x="4" y="6"/>
                      </a:lnTo>
                      <a:lnTo>
                        <a:pt x="6" y="9"/>
                      </a:lnTo>
                      <a:lnTo>
                        <a:pt x="11" y="11"/>
                      </a:lnTo>
                      <a:lnTo>
                        <a:pt x="12" y="3"/>
                      </a:lnTo>
                      <a:lnTo>
                        <a:pt x="19" y="9"/>
                      </a:lnTo>
                      <a:lnTo>
                        <a:pt x="18" y="15"/>
                      </a:lnTo>
                      <a:lnTo>
                        <a:pt x="8" y="16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1" y="0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611"/>
                <p:cNvSpPr>
                  <a:spLocks/>
                </p:cNvSpPr>
                <p:nvPr/>
              </p:nvSpPr>
              <p:spPr bwMode="auto">
                <a:xfrm>
                  <a:off x="2509" y="1060"/>
                  <a:ext cx="77" cy="16"/>
                </a:xfrm>
                <a:custGeom>
                  <a:avLst/>
                  <a:gdLst>
                    <a:gd name="T0" fmla="*/ 0 w 77"/>
                    <a:gd name="T1" fmla="*/ 4 h 16"/>
                    <a:gd name="T2" fmla="*/ 13 w 77"/>
                    <a:gd name="T3" fmla="*/ 7 h 16"/>
                    <a:gd name="T4" fmla="*/ 24 w 77"/>
                    <a:gd name="T5" fmla="*/ 9 h 16"/>
                    <a:gd name="T6" fmla="*/ 32 w 77"/>
                    <a:gd name="T7" fmla="*/ 9 h 16"/>
                    <a:gd name="T8" fmla="*/ 40 w 77"/>
                    <a:gd name="T9" fmla="*/ 8 h 16"/>
                    <a:gd name="T10" fmla="*/ 67 w 77"/>
                    <a:gd name="T11" fmla="*/ 16 h 16"/>
                    <a:gd name="T12" fmla="*/ 56 w 77"/>
                    <a:gd name="T13" fmla="*/ 9 h 16"/>
                    <a:gd name="T14" fmla="*/ 77 w 77"/>
                    <a:gd name="T15" fmla="*/ 13 h 16"/>
                    <a:gd name="T16" fmla="*/ 72 w 77"/>
                    <a:gd name="T17" fmla="*/ 8 h 16"/>
                    <a:gd name="T18" fmla="*/ 53 w 77"/>
                    <a:gd name="T19" fmla="*/ 2 h 16"/>
                    <a:gd name="T20" fmla="*/ 39 w 77"/>
                    <a:gd name="T21" fmla="*/ 0 h 16"/>
                    <a:gd name="T22" fmla="*/ 44 w 77"/>
                    <a:gd name="T23" fmla="*/ 2 h 16"/>
                    <a:gd name="T24" fmla="*/ 30 w 77"/>
                    <a:gd name="T25" fmla="*/ 3 h 16"/>
                    <a:gd name="T26" fmla="*/ 26 w 77"/>
                    <a:gd name="T27" fmla="*/ 3 h 16"/>
                    <a:gd name="T28" fmla="*/ 18 w 77"/>
                    <a:gd name="T29" fmla="*/ 3 h 16"/>
                    <a:gd name="T30" fmla="*/ 5 w 77"/>
                    <a:gd name="T31" fmla="*/ 1 h 16"/>
                    <a:gd name="T32" fmla="*/ 0 w 77"/>
                    <a:gd name="T33" fmla="*/ 4 h 16"/>
                    <a:gd name="T34" fmla="*/ 0 w 77"/>
                    <a:gd name="T35" fmla="*/ 4 h 1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77"/>
                    <a:gd name="T55" fmla="*/ 0 h 16"/>
                    <a:gd name="T56" fmla="*/ 77 w 77"/>
                    <a:gd name="T57" fmla="*/ 16 h 1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77" h="16">
                      <a:moveTo>
                        <a:pt x="0" y="4"/>
                      </a:moveTo>
                      <a:lnTo>
                        <a:pt x="13" y="7"/>
                      </a:lnTo>
                      <a:lnTo>
                        <a:pt x="24" y="9"/>
                      </a:lnTo>
                      <a:lnTo>
                        <a:pt x="32" y="9"/>
                      </a:lnTo>
                      <a:lnTo>
                        <a:pt x="40" y="8"/>
                      </a:lnTo>
                      <a:lnTo>
                        <a:pt x="67" y="16"/>
                      </a:lnTo>
                      <a:lnTo>
                        <a:pt x="56" y="9"/>
                      </a:lnTo>
                      <a:lnTo>
                        <a:pt x="77" y="13"/>
                      </a:lnTo>
                      <a:lnTo>
                        <a:pt x="72" y="8"/>
                      </a:lnTo>
                      <a:lnTo>
                        <a:pt x="53" y="2"/>
                      </a:lnTo>
                      <a:lnTo>
                        <a:pt x="39" y="0"/>
                      </a:lnTo>
                      <a:lnTo>
                        <a:pt x="44" y="2"/>
                      </a:lnTo>
                      <a:lnTo>
                        <a:pt x="30" y="3"/>
                      </a:lnTo>
                      <a:lnTo>
                        <a:pt x="26" y="3"/>
                      </a:lnTo>
                      <a:lnTo>
                        <a:pt x="18" y="3"/>
                      </a:lnTo>
                      <a:lnTo>
                        <a:pt x="5" y="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612"/>
                <p:cNvSpPr>
                  <a:spLocks/>
                </p:cNvSpPr>
                <p:nvPr/>
              </p:nvSpPr>
              <p:spPr bwMode="auto">
                <a:xfrm>
                  <a:off x="2419" y="1005"/>
                  <a:ext cx="52" cy="53"/>
                </a:xfrm>
                <a:custGeom>
                  <a:avLst/>
                  <a:gdLst>
                    <a:gd name="T0" fmla="*/ 3 w 52"/>
                    <a:gd name="T1" fmla="*/ 32 h 53"/>
                    <a:gd name="T2" fmla="*/ 15 w 52"/>
                    <a:gd name="T3" fmla="*/ 37 h 53"/>
                    <a:gd name="T4" fmla="*/ 27 w 52"/>
                    <a:gd name="T5" fmla="*/ 41 h 53"/>
                    <a:gd name="T6" fmla="*/ 40 w 52"/>
                    <a:gd name="T7" fmla="*/ 47 h 53"/>
                    <a:gd name="T8" fmla="*/ 52 w 52"/>
                    <a:gd name="T9" fmla="*/ 53 h 53"/>
                    <a:gd name="T10" fmla="*/ 41 w 52"/>
                    <a:gd name="T11" fmla="*/ 41 h 53"/>
                    <a:gd name="T12" fmla="*/ 24 w 52"/>
                    <a:gd name="T13" fmla="*/ 31 h 53"/>
                    <a:gd name="T14" fmla="*/ 10 w 52"/>
                    <a:gd name="T15" fmla="*/ 26 h 53"/>
                    <a:gd name="T16" fmla="*/ 11 w 52"/>
                    <a:gd name="T17" fmla="*/ 0 h 53"/>
                    <a:gd name="T18" fmla="*/ 2 w 52"/>
                    <a:gd name="T19" fmla="*/ 27 h 53"/>
                    <a:gd name="T20" fmla="*/ 0 w 52"/>
                    <a:gd name="T21" fmla="*/ 34 h 53"/>
                    <a:gd name="T22" fmla="*/ 3 w 52"/>
                    <a:gd name="T23" fmla="*/ 49 h 53"/>
                    <a:gd name="T24" fmla="*/ 3 w 52"/>
                    <a:gd name="T25" fmla="*/ 32 h 53"/>
                    <a:gd name="T26" fmla="*/ 3 w 52"/>
                    <a:gd name="T27" fmla="*/ 32 h 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2"/>
                    <a:gd name="T43" fmla="*/ 0 h 53"/>
                    <a:gd name="T44" fmla="*/ 52 w 52"/>
                    <a:gd name="T45" fmla="*/ 53 h 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2" h="53">
                      <a:moveTo>
                        <a:pt x="3" y="32"/>
                      </a:moveTo>
                      <a:lnTo>
                        <a:pt x="15" y="37"/>
                      </a:lnTo>
                      <a:lnTo>
                        <a:pt x="27" y="41"/>
                      </a:lnTo>
                      <a:lnTo>
                        <a:pt x="40" y="47"/>
                      </a:lnTo>
                      <a:lnTo>
                        <a:pt x="52" y="53"/>
                      </a:lnTo>
                      <a:lnTo>
                        <a:pt x="41" y="41"/>
                      </a:lnTo>
                      <a:lnTo>
                        <a:pt x="24" y="31"/>
                      </a:lnTo>
                      <a:lnTo>
                        <a:pt x="10" y="26"/>
                      </a:lnTo>
                      <a:lnTo>
                        <a:pt x="11" y="0"/>
                      </a:lnTo>
                      <a:lnTo>
                        <a:pt x="2" y="27"/>
                      </a:lnTo>
                      <a:lnTo>
                        <a:pt x="0" y="34"/>
                      </a:lnTo>
                      <a:lnTo>
                        <a:pt x="3" y="49"/>
                      </a:lnTo>
                      <a:lnTo>
                        <a:pt x="3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613"/>
                <p:cNvSpPr>
                  <a:spLocks/>
                </p:cNvSpPr>
                <p:nvPr/>
              </p:nvSpPr>
              <p:spPr bwMode="auto">
                <a:xfrm>
                  <a:off x="2431" y="1052"/>
                  <a:ext cx="42" cy="22"/>
                </a:xfrm>
                <a:custGeom>
                  <a:avLst/>
                  <a:gdLst>
                    <a:gd name="T0" fmla="*/ 0 w 42"/>
                    <a:gd name="T1" fmla="*/ 6 h 22"/>
                    <a:gd name="T2" fmla="*/ 8 w 42"/>
                    <a:gd name="T3" fmla="*/ 0 h 22"/>
                    <a:gd name="T4" fmla="*/ 24 w 42"/>
                    <a:gd name="T5" fmla="*/ 3 h 22"/>
                    <a:gd name="T6" fmla="*/ 35 w 42"/>
                    <a:gd name="T7" fmla="*/ 11 h 22"/>
                    <a:gd name="T8" fmla="*/ 42 w 42"/>
                    <a:gd name="T9" fmla="*/ 20 h 22"/>
                    <a:gd name="T10" fmla="*/ 39 w 42"/>
                    <a:gd name="T11" fmla="*/ 22 h 22"/>
                    <a:gd name="T12" fmla="*/ 27 w 42"/>
                    <a:gd name="T13" fmla="*/ 16 h 22"/>
                    <a:gd name="T14" fmla="*/ 24 w 42"/>
                    <a:gd name="T15" fmla="*/ 11 h 22"/>
                    <a:gd name="T16" fmla="*/ 13 w 42"/>
                    <a:gd name="T17" fmla="*/ 6 h 22"/>
                    <a:gd name="T18" fmla="*/ 0 w 42"/>
                    <a:gd name="T19" fmla="*/ 6 h 22"/>
                    <a:gd name="T20" fmla="*/ 0 w 42"/>
                    <a:gd name="T21" fmla="*/ 6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2"/>
                    <a:gd name="T34" fmla="*/ 0 h 22"/>
                    <a:gd name="T35" fmla="*/ 42 w 42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2" h="22">
                      <a:moveTo>
                        <a:pt x="0" y="6"/>
                      </a:moveTo>
                      <a:lnTo>
                        <a:pt x="8" y="0"/>
                      </a:lnTo>
                      <a:lnTo>
                        <a:pt x="24" y="3"/>
                      </a:lnTo>
                      <a:lnTo>
                        <a:pt x="35" y="11"/>
                      </a:lnTo>
                      <a:lnTo>
                        <a:pt x="42" y="20"/>
                      </a:lnTo>
                      <a:lnTo>
                        <a:pt x="39" y="22"/>
                      </a:lnTo>
                      <a:lnTo>
                        <a:pt x="27" y="16"/>
                      </a:lnTo>
                      <a:lnTo>
                        <a:pt x="24" y="11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614"/>
                <p:cNvSpPr>
                  <a:spLocks/>
                </p:cNvSpPr>
                <p:nvPr/>
              </p:nvSpPr>
              <p:spPr bwMode="auto">
                <a:xfrm>
                  <a:off x="2426" y="1053"/>
                  <a:ext cx="36" cy="21"/>
                </a:xfrm>
                <a:custGeom>
                  <a:avLst/>
                  <a:gdLst>
                    <a:gd name="T0" fmla="*/ 0 w 36"/>
                    <a:gd name="T1" fmla="*/ 2 h 21"/>
                    <a:gd name="T2" fmla="*/ 11 w 36"/>
                    <a:gd name="T3" fmla="*/ 15 h 21"/>
                    <a:gd name="T4" fmla="*/ 22 w 36"/>
                    <a:gd name="T5" fmla="*/ 20 h 21"/>
                    <a:gd name="T6" fmla="*/ 36 w 36"/>
                    <a:gd name="T7" fmla="*/ 21 h 21"/>
                    <a:gd name="T8" fmla="*/ 27 w 36"/>
                    <a:gd name="T9" fmla="*/ 15 h 21"/>
                    <a:gd name="T10" fmla="*/ 14 w 36"/>
                    <a:gd name="T11" fmla="*/ 12 h 21"/>
                    <a:gd name="T12" fmla="*/ 12 w 36"/>
                    <a:gd name="T13" fmla="*/ 7 h 21"/>
                    <a:gd name="T14" fmla="*/ 14 w 36"/>
                    <a:gd name="T15" fmla="*/ 0 h 21"/>
                    <a:gd name="T16" fmla="*/ 0 w 36"/>
                    <a:gd name="T17" fmla="*/ 2 h 21"/>
                    <a:gd name="T18" fmla="*/ 0 w 36"/>
                    <a:gd name="T19" fmla="*/ 2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"/>
                    <a:gd name="T31" fmla="*/ 0 h 21"/>
                    <a:gd name="T32" fmla="*/ 36 w 3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" h="21">
                      <a:moveTo>
                        <a:pt x="0" y="2"/>
                      </a:moveTo>
                      <a:lnTo>
                        <a:pt x="11" y="15"/>
                      </a:lnTo>
                      <a:lnTo>
                        <a:pt x="22" y="20"/>
                      </a:lnTo>
                      <a:lnTo>
                        <a:pt x="36" y="21"/>
                      </a:lnTo>
                      <a:lnTo>
                        <a:pt x="27" y="15"/>
                      </a:lnTo>
                      <a:lnTo>
                        <a:pt x="14" y="12"/>
                      </a:lnTo>
                      <a:lnTo>
                        <a:pt x="12" y="7"/>
                      </a:lnTo>
                      <a:lnTo>
                        <a:pt x="1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615"/>
                <p:cNvSpPr>
                  <a:spLocks/>
                </p:cNvSpPr>
                <p:nvPr/>
              </p:nvSpPr>
              <p:spPr bwMode="auto">
                <a:xfrm>
                  <a:off x="2449" y="1046"/>
                  <a:ext cx="69" cy="133"/>
                </a:xfrm>
                <a:custGeom>
                  <a:avLst/>
                  <a:gdLst>
                    <a:gd name="T0" fmla="*/ 25 w 69"/>
                    <a:gd name="T1" fmla="*/ 9 h 133"/>
                    <a:gd name="T2" fmla="*/ 30 w 69"/>
                    <a:gd name="T3" fmla="*/ 27 h 133"/>
                    <a:gd name="T4" fmla="*/ 24 w 69"/>
                    <a:gd name="T5" fmla="*/ 48 h 133"/>
                    <a:gd name="T6" fmla="*/ 9 w 69"/>
                    <a:gd name="T7" fmla="*/ 100 h 133"/>
                    <a:gd name="T8" fmla="*/ 9 w 69"/>
                    <a:gd name="T9" fmla="*/ 115 h 133"/>
                    <a:gd name="T10" fmla="*/ 19 w 69"/>
                    <a:gd name="T11" fmla="*/ 119 h 133"/>
                    <a:gd name="T12" fmla="*/ 31 w 69"/>
                    <a:gd name="T13" fmla="*/ 120 h 133"/>
                    <a:gd name="T14" fmla="*/ 42 w 69"/>
                    <a:gd name="T15" fmla="*/ 113 h 133"/>
                    <a:gd name="T16" fmla="*/ 50 w 69"/>
                    <a:gd name="T17" fmla="*/ 113 h 133"/>
                    <a:gd name="T18" fmla="*/ 58 w 69"/>
                    <a:gd name="T19" fmla="*/ 115 h 133"/>
                    <a:gd name="T20" fmla="*/ 64 w 69"/>
                    <a:gd name="T21" fmla="*/ 101 h 133"/>
                    <a:gd name="T22" fmla="*/ 64 w 69"/>
                    <a:gd name="T23" fmla="*/ 93 h 133"/>
                    <a:gd name="T24" fmla="*/ 69 w 69"/>
                    <a:gd name="T25" fmla="*/ 103 h 133"/>
                    <a:gd name="T26" fmla="*/ 61 w 69"/>
                    <a:gd name="T27" fmla="*/ 117 h 133"/>
                    <a:gd name="T28" fmla="*/ 49 w 69"/>
                    <a:gd name="T29" fmla="*/ 120 h 133"/>
                    <a:gd name="T30" fmla="*/ 43 w 69"/>
                    <a:gd name="T31" fmla="*/ 120 h 133"/>
                    <a:gd name="T32" fmla="*/ 35 w 69"/>
                    <a:gd name="T33" fmla="*/ 125 h 133"/>
                    <a:gd name="T34" fmla="*/ 32 w 69"/>
                    <a:gd name="T35" fmla="*/ 133 h 133"/>
                    <a:gd name="T36" fmla="*/ 21 w 69"/>
                    <a:gd name="T37" fmla="*/ 130 h 133"/>
                    <a:gd name="T38" fmla="*/ 13 w 69"/>
                    <a:gd name="T39" fmla="*/ 122 h 133"/>
                    <a:gd name="T40" fmla="*/ 5 w 69"/>
                    <a:gd name="T41" fmla="*/ 114 h 133"/>
                    <a:gd name="T42" fmla="*/ 5 w 69"/>
                    <a:gd name="T43" fmla="*/ 100 h 133"/>
                    <a:gd name="T44" fmla="*/ 16 w 69"/>
                    <a:gd name="T45" fmla="*/ 44 h 133"/>
                    <a:gd name="T46" fmla="*/ 0 w 69"/>
                    <a:gd name="T47" fmla="*/ 49 h 133"/>
                    <a:gd name="T48" fmla="*/ 20 w 69"/>
                    <a:gd name="T49" fmla="*/ 33 h 133"/>
                    <a:gd name="T50" fmla="*/ 23 w 69"/>
                    <a:gd name="T51" fmla="*/ 19 h 133"/>
                    <a:gd name="T52" fmla="*/ 8 w 69"/>
                    <a:gd name="T53" fmla="*/ 0 h 133"/>
                    <a:gd name="T54" fmla="*/ 25 w 69"/>
                    <a:gd name="T55" fmla="*/ 9 h 133"/>
                    <a:gd name="T56" fmla="*/ 25 w 69"/>
                    <a:gd name="T57" fmla="*/ 9 h 133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9"/>
                    <a:gd name="T88" fmla="*/ 0 h 133"/>
                    <a:gd name="T89" fmla="*/ 69 w 69"/>
                    <a:gd name="T90" fmla="*/ 133 h 133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9" h="133">
                      <a:moveTo>
                        <a:pt x="25" y="9"/>
                      </a:moveTo>
                      <a:lnTo>
                        <a:pt x="30" y="27"/>
                      </a:lnTo>
                      <a:lnTo>
                        <a:pt x="24" y="48"/>
                      </a:lnTo>
                      <a:lnTo>
                        <a:pt x="9" y="100"/>
                      </a:lnTo>
                      <a:lnTo>
                        <a:pt x="9" y="115"/>
                      </a:lnTo>
                      <a:lnTo>
                        <a:pt x="19" y="119"/>
                      </a:lnTo>
                      <a:lnTo>
                        <a:pt x="31" y="120"/>
                      </a:lnTo>
                      <a:lnTo>
                        <a:pt x="42" y="113"/>
                      </a:lnTo>
                      <a:lnTo>
                        <a:pt x="50" y="113"/>
                      </a:lnTo>
                      <a:lnTo>
                        <a:pt x="58" y="115"/>
                      </a:lnTo>
                      <a:lnTo>
                        <a:pt x="64" y="101"/>
                      </a:lnTo>
                      <a:lnTo>
                        <a:pt x="64" y="93"/>
                      </a:lnTo>
                      <a:lnTo>
                        <a:pt x="69" y="103"/>
                      </a:lnTo>
                      <a:lnTo>
                        <a:pt x="61" y="117"/>
                      </a:lnTo>
                      <a:lnTo>
                        <a:pt x="49" y="120"/>
                      </a:lnTo>
                      <a:lnTo>
                        <a:pt x="43" y="120"/>
                      </a:lnTo>
                      <a:lnTo>
                        <a:pt x="35" y="125"/>
                      </a:lnTo>
                      <a:lnTo>
                        <a:pt x="32" y="133"/>
                      </a:lnTo>
                      <a:lnTo>
                        <a:pt x="21" y="130"/>
                      </a:lnTo>
                      <a:lnTo>
                        <a:pt x="13" y="122"/>
                      </a:lnTo>
                      <a:lnTo>
                        <a:pt x="5" y="114"/>
                      </a:lnTo>
                      <a:lnTo>
                        <a:pt x="5" y="100"/>
                      </a:lnTo>
                      <a:lnTo>
                        <a:pt x="16" y="44"/>
                      </a:lnTo>
                      <a:lnTo>
                        <a:pt x="0" y="49"/>
                      </a:lnTo>
                      <a:lnTo>
                        <a:pt x="20" y="33"/>
                      </a:lnTo>
                      <a:lnTo>
                        <a:pt x="23" y="19"/>
                      </a:lnTo>
                      <a:lnTo>
                        <a:pt x="8" y="0"/>
                      </a:lnTo>
                      <a:lnTo>
                        <a:pt x="2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616"/>
                <p:cNvSpPr>
                  <a:spLocks/>
                </p:cNvSpPr>
                <p:nvPr/>
              </p:nvSpPr>
              <p:spPr bwMode="auto">
                <a:xfrm>
                  <a:off x="2504" y="1069"/>
                  <a:ext cx="33" cy="38"/>
                </a:xfrm>
                <a:custGeom>
                  <a:avLst/>
                  <a:gdLst>
                    <a:gd name="T0" fmla="*/ 5 w 33"/>
                    <a:gd name="T1" fmla="*/ 5 h 38"/>
                    <a:gd name="T2" fmla="*/ 0 w 33"/>
                    <a:gd name="T3" fmla="*/ 16 h 38"/>
                    <a:gd name="T4" fmla="*/ 0 w 33"/>
                    <a:gd name="T5" fmla="*/ 29 h 38"/>
                    <a:gd name="T6" fmla="*/ 5 w 33"/>
                    <a:gd name="T7" fmla="*/ 38 h 38"/>
                    <a:gd name="T8" fmla="*/ 3 w 33"/>
                    <a:gd name="T9" fmla="*/ 17 h 38"/>
                    <a:gd name="T10" fmla="*/ 11 w 33"/>
                    <a:gd name="T11" fmla="*/ 5 h 38"/>
                    <a:gd name="T12" fmla="*/ 33 w 33"/>
                    <a:gd name="T13" fmla="*/ 8 h 38"/>
                    <a:gd name="T14" fmla="*/ 18 w 33"/>
                    <a:gd name="T15" fmla="*/ 0 h 38"/>
                    <a:gd name="T16" fmla="*/ 6 w 33"/>
                    <a:gd name="T17" fmla="*/ 3 h 38"/>
                    <a:gd name="T18" fmla="*/ 5 w 33"/>
                    <a:gd name="T19" fmla="*/ 5 h 38"/>
                    <a:gd name="T20" fmla="*/ 5 w 33"/>
                    <a:gd name="T21" fmla="*/ 5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3"/>
                    <a:gd name="T34" fmla="*/ 0 h 38"/>
                    <a:gd name="T35" fmla="*/ 33 w 33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3" h="38">
                      <a:moveTo>
                        <a:pt x="5" y="5"/>
                      </a:moveTo>
                      <a:lnTo>
                        <a:pt x="0" y="16"/>
                      </a:lnTo>
                      <a:lnTo>
                        <a:pt x="0" y="29"/>
                      </a:lnTo>
                      <a:lnTo>
                        <a:pt x="5" y="38"/>
                      </a:lnTo>
                      <a:lnTo>
                        <a:pt x="3" y="17"/>
                      </a:lnTo>
                      <a:lnTo>
                        <a:pt x="11" y="5"/>
                      </a:lnTo>
                      <a:lnTo>
                        <a:pt x="33" y="8"/>
                      </a:lnTo>
                      <a:lnTo>
                        <a:pt x="18" y="0"/>
                      </a:lnTo>
                      <a:lnTo>
                        <a:pt x="6" y="3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617"/>
                <p:cNvSpPr>
                  <a:spLocks/>
                </p:cNvSpPr>
                <p:nvPr/>
              </p:nvSpPr>
              <p:spPr bwMode="auto">
                <a:xfrm>
                  <a:off x="2426" y="1053"/>
                  <a:ext cx="14" cy="33"/>
                </a:xfrm>
                <a:custGeom>
                  <a:avLst/>
                  <a:gdLst>
                    <a:gd name="T0" fmla="*/ 5 w 14"/>
                    <a:gd name="T1" fmla="*/ 8 h 33"/>
                    <a:gd name="T2" fmla="*/ 7 w 14"/>
                    <a:gd name="T3" fmla="*/ 23 h 33"/>
                    <a:gd name="T4" fmla="*/ 14 w 14"/>
                    <a:gd name="T5" fmla="*/ 33 h 33"/>
                    <a:gd name="T6" fmla="*/ 1 w 14"/>
                    <a:gd name="T7" fmla="*/ 23 h 33"/>
                    <a:gd name="T8" fmla="*/ 0 w 14"/>
                    <a:gd name="T9" fmla="*/ 10 h 33"/>
                    <a:gd name="T10" fmla="*/ 9 w 14"/>
                    <a:gd name="T11" fmla="*/ 0 h 33"/>
                    <a:gd name="T12" fmla="*/ 5 w 14"/>
                    <a:gd name="T13" fmla="*/ 8 h 33"/>
                    <a:gd name="T14" fmla="*/ 5 w 14"/>
                    <a:gd name="T15" fmla="*/ 8 h 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"/>
                    <a:gd name="T25" fmla="*/ 0 h 33"/>
                    <a:gd name="T26" fmla="*/ 14 w 14"/>
                    <a:gd name="T27" fmla="*/ 33 h 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" h="33">
                      <a:moveTo>
                        <a:pt x="5" y="8"/>
                      </a:moveTo>
                      <a:lnTo>
                        <a:pt x="7" y="23"/>
                      </a:lnTo>
                      <a:lnTo>
                        <a:pt x="14" y="33"/>
                      </a:lnTo>
                      <a:lnTo>
                        <a:pt x="1" y="23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618"/>
                <p:cNvSpPr>
                  <a:spLocks/>
                </p:cNvSpPr>
                <p:nvPr/>
              </p:nvSpPr>
              <p:spPr bwMode="auto">
                <a:xfrm>
                  <a:off x="2523" y="1083"/>
                  <a:ext cx="10" cy="29"/>
                </a:xfrm>
                <a:custGeom>
                  <a:avLst/>
                  <a:gdLst>
                    <a:gd name="T0" fmla="*/ 1 w 10"/>
                    <a:gd name="T1" fmla="*/ 0 h 29"/>
                    <a:gd name="T2" fmla="*/ 0 w 10"/>
                    <a:gd name="T3" fmla="*/ 13 h 29"/>
                    <a:gd name="T4" fmla="*/ 10 w 10"/>
                    <a:gd name="T5" fmla="*/ 29 h 29"/>
                    <a:gd name="T6" fmla="*/ 3 w 10"/>
                    <a:gd name="T7" fmla="*/ 12 h 29"/>
                    <a:gd name="T8" fmla="*/ 6 w 10"/>
                    <a:gd name="T9" fmla="*/ 4 h 29"/>
                    <a:gd name="T10" fmla="*/ 1 w 10"/>
                    <a:gd name="T11" fmla="*/ 0 h 29"/>
                    <a:gd name="T12" fmla="*/ 1 w 10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"/>
                    <a:gd name="T22" fmla="*/ 0 h 29"/>
                    <a:gd name="T23" fmla="*/ 10 w 10"/>
                    <a:gd name="T24" fmla="*/ 29 h 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" h="29">
                      <a:moveTo>
                        <a:pt x="1" y="0"/>
                      </a:moveTo>
                      <a:lnTo>
                        <a:pt x="0" y="13"/>
                      </a:lnTo>
                      <a:lnTo>
                        <a:pt x="10" y="29"/>
                      </a:lnTo>
                      <a:lnTo>
                        <a:pt x="3" y="12"/>
                      </a:lnTo>
                      <a:lnTo>
                        <a:pt x="6" y="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619"/>
                <p:cNvSpPr>
                  <a:spLocks/>
                </p:cNvSpPr>
                <p:nvPr/>
              </p:nvSpPr>
              <p:spPr bwMode="auto">
                <a:xfrm>
                  <a:off x="2415" y="1015"/>
                  <a:ext cx="44" cy="214"/>
                </a:xfrm>
                <a:custGeom>
                  <a:avLst/>
                  <a:gdLst>
                    <a:gd name="T0" fmla="*/ 5 w 44"/>
                    <a:gd name="T1" fmla="*/ 30 h 214"/>
                    <a:gd name="T2" fmla="*/ 10 w 44"/>
                    <a:gd name="T3" fmla="*/ 48 h 214"/>
                    <a:gd name="T4" fmla="*/ 6 w 44"/>
                    <a:gd name="T5" fmla="*/ 64 h 214"/>
                    <a:gd name="T6" fmla="*/ 6 w 44"/>
                    <a:gd name="T7" fmla="*/ 80 h 214"/>
                    <a:gd name="T8" fmla="*/ 14 w 44"/>
                    <a:gd name="T9" fmla="*/ 104 h 214"/>
                    <a:gd name="T10" fmla="*/ 18 w 44"/>
                    <a:gd name="T11" fmla="*/ 126 h 214"/>
                    <a:gd name="T12" fmla="*/ 25 w 44"/>
                    <a:gd name="T13" fmla="*/ 143 h 214"/>
                    <a:gd name="T14" fmla="*/ 32 w 44"/>
                    <a:gd name="T15" fmla="*/ 175 h 214"/>
                    <a:gd name="T16" fmla="*/ 41 w 44"/>
                    <a:gd name="T17" fmla="*/ 192 h 214"/>
                    <a:gd name="T18" fmla="*/ 44 w 44"/>
                    <a:gd name="T19" fmla="*/ 214 h 214"/>
                    <a:gd name="T20" fmla="*/ 29 w 44"/>
                    <a:gd name="T21" fmla="*/ 178 h 214"/>
                    <a:gd name="T22" fmla="*/ 22 w 44"/>
                    <a:gd name="T23" fmla="*/ 155 h 214"/>
                    <a:gd name="T24" fmla="*/ 12 w 44"/>
                    <a:gd name="T25" fmla="*/ 126 h 214"/>
                    <a:gd name="T26" fmla="*/ 5 w 44"/>
                    <a:gd name="T27" fmla="*/ 99 h 214"/>
                    <a:gd name="T28" fmla="*/ 0 w 44"/>
                    <a:gd name="T29" fmla="*/ 73 h 214"/>
                    <a:gd name="T30" fmla="*/ 0 w 44"/>
                    <a:gd name="T31" fmla="*/ 62 h 214"/>
                    <a:gd name="T32" fmla="*/ 4 w 44"/>
                    <a:gd name="T33" fmla="*/ 46 h 214"/>
                    <a:gd name="T34" fmla="*/ 2 w 44"/>
                    <a:gd name="T35" fmla="*/ 23 h 214"/>
                    <a:gd name="T36" fmla="*/ 13 w 44"/>
                    <a:gd name="T37" fmla="*/ 0 h 214"/>
                    <a:gd name="T38" fmla="*/ 5 w 44"/>
                    <a:gd name="T39" fmla="*/ 30 h 214"/>
                    <a:gd name="T40" fmla="*/ 5 w 44"/>
                    <a:gd name="T41" fmla="*/ 30 h 2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"/>
                    <a:gd name="T64" fmla="*/ 0 h 214"/>
                    <a:gd name="T65" fmla="*/ 44 w 44"/>
                    <a:gd name="T66" fmla="*/ 214 h 2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" h="214">
                      <a:moveTo>
                        <a:pt x="5" y="30"/>
                      </a:moveTo>
                      <a:lnTo>
                        <a:pt x="10" y="48"/>
                      </a:lnTo>
                      <a:lnTo>
                        <a:pt x="6" y="64"/>
                      </a:lnTo>
                      <a:lnTo>
                        <a:pt x="6" y="80"/>
                      </a:lnTo>
                      <a:lnTo>
                        <a:pt x="14" y="104"/>
                      </a:lnTo>
                      <a:lnTo>
                        <a:pt x="18" y="126"/>
                      </a:lnTo>
                      <a:lnTo>
                        <a:pt x="25" y="143"/>
                      </a:lnTo>
                      <a:lnTo>
                        <a:pt x="32" y="175"/>
                      </a:lnTo>
                      <a:lnTo>
                        <a:pt x="41" y="192"/>
                      </a:lnTo>
                      <a:lnTo>
                        <a:pt x="44" y="214"/>
                      </a:lnTo>
                      <a:lnTo>
                        <a:pt x="29" y="178"/>
                      </a:lnTo>
                      <a:lnTo>
                        <a:pt x="22" y="155"/>
                      </a:lnTo>
                      <a:lnTo>
                        <a:pt x="12" y="126"/>
                      </a:lnTo>
                      <a:lnTo>
                        <a:pt x="5" y="99"/>
                      </a:lnTo>
                      <a:lnTo>
                        <a:pt x="0" y="73"/>
                      </a:lnTo>
                      <a:lnTo>
                        <a:pt x="0" y="62"/>
                      </a:lnTo>
                      <a:lnTo>
                        <a:pt x="4" y="46"/>
                      </a:lnTo>
                      <a:lnTo>
                        <a:pt x="2" y="23"/>
                      </a:lnTo>
                      <a:lnTo>
                        <a:pt x="13" y="0"/>
                      </a:lnTo>
                      <a:lnTo>
                        <a:pt x="5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620"/>
                <p:cNvSpPr>
                  <a:spLocks/>
                </p:cNvSpPr>
                <p:nvPr/>
              </p:nvSpPr>
              <p:spPr bwMode="auto">
                <a:xfrm>
                  <a:off x="2427" y="968"/>
                  <a:ext cx="247" cy="83"/>
                </a:xfrm>
                <a:custGeom>
                  <a:avLst/>
                  <a:gdLst>
                    <a:gd name="T0" fmla="*/ 4 w 247"/>
                    <a:gd name="T1" fmla="*/ 33 h 83"/>
                    <a:gd name="T2" fmla="*/ 94 w 247"/>
                    <a:gd name="T3" fmla="*/ 60 h 83"/>
                    <a:gd name="T4" fmla="*/ 158 w 247"/>
                    <a:gd name="T5" fmla="*/ 71 h 83"/>
                    <a:gd name="T6" fmla="*/ 205 w 247"/>
                    <a:gd name="T7" fmla="*/ 82 h 83"/>
                    <a:gd name="T8" fmla="*/ 246 w 247"/>
                    <a:gd name="T9" fmla="*/ 83 h 83"/>
                    <a:gd name="T10" fmla="*/ 163 w 247"/>
                    <a:gd name="T11" fmla="*/ 68 h 83"/>
                    <a:gd name="T12" fmla="*/ 16 w 247"/>
                    <a:gd name="T13" fmla="*/ 30 h 83"/>
                    <a:gd name="T14" fmla="*/ 18 w 247"/>
                    <a:gd name="T15" fmla="*/ 7 h 83"/>
                    <a:gd name="T16" fmla="*/ 126 w 247"/>
                    <a:gd name="T17" fmla="*/ 36 h 83"/>
                    <a:gd name="T18" fmla="*/ 180 w 247"/>
                    <a:gd name="T19" fmla="*/ 40 h 83"/>
                    <a:gd name="T20" fmla="*/ 247 w 247"/>
                    <a:gd name="T21" fmla="*/ 53 h 83"/>
                    <a:gd name="T22" fmla="*/ 176 w 247"/>
                    <a:gd name="T23" fmla="*/ 34 h 83"/>
                    <a:gd name="T24" fmla="*/ 71 w 247"/>
                    <a:gd name="T25" fmla="*/ 17 h 83"/>
                    <a:gd name="T26" fmla="*/ 7 w 247"/>
                    <a:gd name="T27" fmla="*/ 0 h 83"/>
                    <a:gd name="T28" fmla="*/ 0 w 247"/>
                    <a:gd name="T29" fmla="*/ 26 h 83"/>
                    <a:gd name="T30" fmla="*/ 2 w 247"/>
                    <a:gd name="T31" fmla="*/ 43 h 83"/>
                    <a:gd name="T32" fmla="*/ 4 w 247"/>
                    <a:gd name="T33" fmla="*/ 33 h 83"/>
                    <a:gd name="T34" fmla="*/ 4 w 247"/>
                    <a:gd name="T35" fmla="*/ 33 h 8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47"/>
                    <a:gd name="T55" fmla="*/ 0 h 83"/>
                    <a:gd name="T56" fmla="*/ 247 w 247"/>
                    <a:gd name="T57" fmla="*/ 83 h 8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47" h="83">
                      <a:moveTo>
                        <a:pt x="4" y="33"/>
                      </a:moveTo>
                      <a:lnTo>
                        <a:pt x="94" y="60"/>
                      </a:lnTo>
                      <a:lnTo>
                        <a:pt x="158" y="71"/>
                      </a:lnTo>
                      <a:lnTo>
                        <a:pt x="205" y="82"/>
                      </a:lnTo>
                      <a:lnTo>
                        <a:pt x="246" y="83"/>
                      </a:lnTo>
                      <a:lnTo>
                        <a:pt x="163" y="68"/>
                      </a:lnTo>
                      <a:lnTo>
                        <a:pt x="16" y="30"/>
                      </a:lnTo>
                      <a:lnTo>
                        <a:pt x="18" y="7"/>
                      </a:lnTo>
                      <a:lnTo>
                        <a:pt x="126" y="36"/>
                      </a:lnTo>
                      <a:lnTo>
                        <a:pt x="180" y="40"/>
                      </a:lnTo>
                      <a:lnTo>
                        <a:pt x="247" y="53"/>
                      </a:lnTo>
                      <a:lnTo>
                        <a:pt x="176" y="34"/>
                      </a:lnTo>
                      <a:lnTo>
                        <a:pt x="71" y="17"/>
                      </a:lnTo>
                      <a:lnTo>
                        <a:pt x="7" y="0"/>
                      </a:lnTo>
                      <a:lnTo>
                        <a:pt x="0" y="26"/>
                      </a:lnTo>
                      <a:lnTo>
                        <a:pt x="2" y="43"/>
                      </a:lnTo>
                      <a:lnTo>
                        <a:pt x="4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621"/>
                <p:cNvSpPr>
                  <a:spLocks/>
                </p:cNvSpPr>
                <p:nvPr/>
              </p:nvSpPr>
              <p:spPr bwMode="auto">
                <a:xfrm>
                  <a:off x="2666" y="1064"/>
                  <a:ext cx="26" cy="37"/>
                </a:xfrm>
                <a:custGeom>
                  <a:avLst/>
                  <a:gdLst>
                    <a:gd name="T0" fmla="*/ 0 w 26"/>
                    <a:gd name="T1" fmla="*/ 36 h 37"/>
                    <a:gd name="T2" fmla="*/ 8 w 26"/>
                    <a:gd name="T3" fmla="*/ 26 h 37"/>
                    <a:gd name="T4" fmla="*/ 9 w 26"/>
                    <a:gd name="T5" fmla="*/ 13 h 37"/>
                    <a:gd name="T6" fmla="*/ 14 w 26"/>
                    <a:gd name="T7" fmla="*/ 2 h 37"/>
                    <a:gd name="T8" fmla="*/ 26 w 26"/>
                    <a:gd name="T9" fmla="*/ 0 h 37"/>
                    <a:gd name="T10" fmla="*/ 22 w 26"/>
                    <a:gd name="T11" fmla="*/ 21 h 37"/>
                    <a:gd name="T12" fmla="*/ 15 w 26"/>
                    <a:gd name="T13" fmla="*/ 28 h 37"/>
                    <a:gd name="T14" fmla="*/ 7 w 26"/>
                    <a:gd name="T15" fmla="*/ 37 h 37"/>
                    <a:gd name="T16" fmla="*/ 0 w 26"/>
                    <a:gd name="T17" fmla="*/ 36 h 37"/>
                    <a:gd name="T18" fmla="*/ 0 w 26"/>
                    <a:gd name="T19" fmla="*/ 36 h 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6"/>
                    <a:gd name="T31" fmla="*/ 0 h 37"/>
                    <a:gd name="T32" fmla="*/ 26 w 26"/>
                    <a:gd name="T33" fmla="*/ 37 h 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6" h="37">
                      <a:moveTo>
                        <a:pt x="0" y="36"/>
                      </a:moveTo>
                      <a:lnTo>
                        <a:pt x="8" y="26"/>
                      </a:lnTo>
                      <a:lnTo>
                        <a:pt x="9" y="13"/>
                      </a:lnTo>
                      <a:lnTo>
                        <a:pt x="14" y="2"/>
                      </a:lnTo>
                      <a:lnTo>
                        <a:pt x="26" y="0"/>
                      </a:lnTo>
                      <a:lnTo>
                        <a:pt x="22" y="21"/>
                      </a:lnTo>
                      <a:lnTo>
                        <a:pt x="15" y="28"/>
                      </a:lnTo>
                      <a:lnTo>
                        <a:pt x="7" y="3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622"/>
                <p:cNvSpPr>
                  <a:spLocks/>
                </p:cNvSpPr>
                <p:nvPr/>
              </p:nvSpPr>
              <p:spPr bwMode="auto">
                <a:xfrm>
                  <a:off x="2627" y="1012"/>
                  <a:ext cx="149" cy="79"/>
                </a:xfrm>
                <a:custGeom>
                  <a:avLst/>
                  <a:gdLst>
                    <a:gd name="T0" fmla="*/ 52 w 149"/>
                    <a:gd name="T1" fmla="*/ 51 h 79"/>
                    <a:gd name="T2" fmla="*/ 66 w 149"/>
                    <a:gd name="T3" fmla="*/ 35 h 79"/>
                    <a:gd name="T4" fmla="*/ 80 w 149"/>
                    <a:gd name="T5" fmla="*/ 28 h 79"/>
                    <a:gd name="T6" fmla="*/ 84 w 149"/>
                    <a:gd name="T7" fmla="*/ 37 h 79"/>
                    <a:gd name="T8" fmla="*/ 79 w 149"/>
                    <a:gd name="T9" fmla="*/ 54 h 79"/>
                    <a:gd name="T10" fmla="*/ 98 w 149"/>
                    <a:gd name="T11" fmla="*/ 37 h 79"/>
                    <a:gd name="T12" fmla="*/ 129 w 149"/>
                    <a:gd name="T13" fmla="*/ 13 h 79"/>
                    <a:gd name="T14" fmla="*/ 149 w 149"/>
                    <a:gd name="T15" fmla="*/ 0 h 79"/>
                    <a:gd name="T16" fmla="*/ 109 w 149"/>
                    <a:gd name="T17" fmla="*/ 12 h 79"/>
                    <a:gd name="T18" fmla="*/ 113 w 149"/>
                    <a:gd name="T19" fmla="*/ 2 h 79"/>
                    <a:gd name="T20" fmla="*/ 81 w 149"/>
                    <a:gd name="T21" fmla="*/ 13 h 79"/>
                    <a:gd name="T22" fmla="*/ 83 w 149"/>
                    <a:gd name="T23" fmla="*/ 3 h 79"/>
                    <a:gd name="T24" fmla="*/ 76 w 149"/>
                    <a:gd name="T25" fmla="*/ 24 h 79"/>
                    <a:gd name="T26" fmla="*/ 59 w 149"/>
                    <a:gd name="T27" fmla="*/ 36 h 79"/>
                    <a:gd name="T28" fmla="*/ 32 w 149"/>
                    <a:gd name="T29" fmla="*/ 37 h 79"/>
                    <a:gd name="T30" fmla="*/ 0 w 149"/>
                    <a:gd name="T31" fmla="*/ 36 h 79"/>
                    <a:gd name="T32" fmla="*/ 14 w 149"/>
                    <a:gd name="T33" fmla="*/ 51 h 79"/>
                    <a:gd name="T34" fmla="*/ 26 w 149"/>
                    <a:gd name="T35" fmla="*/ 57 h 79"/>
                    <a:gd name="T36" fmla="*/ 18 w 149"/>
                    <a:gd name="T37" fmla="*/ 44 h 79"/>
                    <a:gd name="T38" fmla="*/ 30 w 149"/>
                    <a:gd name="T39" fmla="*/ 60 h 79"/>
                    <a:gd name="T40" fmla="*/ 28 w 149"/>
                    <a:gd name="T41" fmla="*/ 47 h 79"/>
                    <a:gd name="T42" fmla="*/ 36 w 149"/>
                    <a:gd name="T43" fmla="*/ 57 h 79"/>
                    <a:gd name="T44" fmla="*/ 42 w 149"/>
                    <a:gd name="T45" fmla="*/ 62 h 79"/>
                    <a:gd name="T46" fmla="*/ 42 w 149"/>
                    <a:gd name="T47" fmla="*/ 51 h 79"/>
                    <a:gd name="T48" fmla="*/ 44 w 149"/>
                    <a:gd name="T49" fmla="*/ 61 h 79"/>
                    <a:gd name="T50" fmla="*/ 49 w 149"/>
                    <a:gd name="T51" fmla="*/ 79 h 79"/>
                    <a:gd name="T52" fmla="*/ 52 w 149"/>
                    <a:gd name="T53" fmla="*/ 51 h 79"/>
                    <a:gd name="T54" fmla="*/ 52 w 149"/>
                    <a:gd name="T55" fmla="*/ 51 h 7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9"/>
                    <a:gd name="T85" fmla="*/ 0 h 79"/>
                    <a:gd name="T86" fmla="*/ 149 w 149"/>
                    <a:gd name="T87" fmla="*/ 79 h 7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9" h="79">
                      <a:moveTo>
                        <a:pt x="52" y="51"/>
                      </a:moveTo>
                      <a:lnTo>
                        <a:pt x="66" y="35"/>
                      </a:lnTo>
                      <a:lnTo>
                        <a:pt x="80" y="28"/>
                      </a:lnTo>
                      <a:lnTo>
                        <a:pt x="84" y="37"/>
                      </a:lnTo>
                      <a:lnTo>
                        <a:pt x="79" y="54"/>
                      </a:lnTo>
                      <a:lnTo>
                        <a:pt x="98" y="37"/>
                      </a:lnTo>
                      <a:lnTo>
                        <a:pt x="129" y="13"/>
                      </a:lnTo>
                      <a:lnTo>
                        <a:pt x="149" y="0"/>
                      </a:lnTo>
                      <a:lnTo>
                        <a:pt x="109" y="12"/>
                      </a:lnTo>
                      <a:lnTo>
                        <a:pt x="113" y="2"/>
                      </a:lnTo>
                      <a:lnTo>
                        <a:pt x="81" y="13"/>
                      </a:lnTo>
                      <a:lnTo>
                        <a:pt x="83" y="3"/>
                      </a:lnTo>
                      <a:lnTo>
                        <a:pt x="76" y="24"/>
                      </a:lnTo>
                      <a:lnTo>
                        <a:pt x="59" y="36"/>
                      </a:lnTo>
                      <a:lnTo>
                        <a:pt x="32" y="37"/>
                      </a:lnTo>
                      <a:lnTo>
                        <a:pt x="0" y="36"/>
                      </a:lnTo>
                      <a:lnTo>
                        <a:pt x="14" y="51"/>
                      </a:lnTo>
                      <a:lnTo>
                        <a:pt x="26" y="57"/>
                      </a:lnTo>
                      <a:lnTo>
                        <a:pt x="18" y="44"/>
                      </a:lnTo>
                      <a:lnTo>
                        <a:pt x="30" y="60"/>
                      </a:lnTo>
                      <a:lnTo>
                        <a:pt x="28" y="47"/>
                      </a:lnTo>
                      <a:lnTo>
                        <a:pt x="36" y="57"/>
                      </a:lnTo>
                      <a:lnTo>
                        <a:pt x="42" y="62"/>
                      </a:lnTo>
                      <a:lnTo>
                        <a:pt x="42" y="51"/>
                      </a:lnTo>
                      <a:lnTo>
                        <a:pt x="44" y="61"/>
                      </a:lnTo>
                      <a:lnTo>
                        <a:pt x="49" y="79"/>
                      </a:lnTo>
                      <a:lnTo>
                        <a:pt x="5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623"/>
                <p:cNvSpPr>
                  <a:spLocks/>
                </p:cNvSpPr>
                <p:nvPr/>
              </p:nvSpPr>
              <p:spPr bwMode="auto">
                <a:xfrm>
                  <a:off x="2681" y="1051"/>
                  <a:ext cx="22" cy="40"/>
                </a:xfrm>
                <a:custGeom>
                  <a:avLst/>
                  <a:gdLst>
                    <a:gd name="T0" fmla="*/ 2 w 22"/>
                    <a:gd name="T1" fmla="*/ 17 h 40"/>
                    <a:gd name="T2" fmla="*/ 11 w 22"/>
                    <a:gd name="T3" fmla="*/ 5 h 40"/>
                    <a:gd name="T4" fmla="*/ 22 w 22"/>
                    <a:gd name="T5" fmla="*/ 0 h 40"/>
                    <a:gd name="T6" fmla="*/ 21 w 22"/>
                    <a:gd name="T7" fmla="*/ 23 h 40"/>
                    <a:gd name="T8" fmla="*/ 16 w 22"/>
                    <a:gd name="T9" fmla="*/ 40 h 40"/>
                    <a:gd name="T10" fmla="*/ 19 w 22"/>
                    <a:gd name="T11" fmla="*/ 12 h 40"/>
                    <a:gd name="T12" fmla="*/ 17 w 22"/>
                    <a:gd name="T13" fmla="*/ 8 h 40"/>
                    <a:gd name="T14" fmla="*/ 0 w 22"/>
                    <a:gd name="T15" fmla="*/ 23 h 40"/>
                    <a:gd name="T16" fmla="*/ 2 w 22"/>
                    <a:gd name="T17" fmla="*/ 17 h 40"/>
                    <a:gd name="T18" fmla="*/ 2 w 22"/>
                    <a:gd name="T19" fmla="*/ 17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"/>
                    <a:gd name="T31" fmla="*/ 0 h 40"/>
                    <a:gd name="T32" fmla="*/ 22 w 22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" h="40">
                      <a:moveTo>
                        <a:pt x="2" y="17"/>
                      </a:moveTo>
                      <a:lnTo>
                        <a:pt x="11" y="5"/>
                      </a:lnTo>
                      <a:lnTo>
                        <a:pt x="22" y="0"/>
                      </a:lnTo>
                      <a:lnTo>
                        <a:pt x="21" y="23"/>
                      </a:lnTo>
                      <a:lnTo>
                        <a:pt x="16" y="40"/>
                      </a:lnTo>
                      <a:lnTo>
                        <a:pt x="19" y="12"/>
                      </a:lnTo>
                      <a:lnTo>
                        <a:pt x="17" y="8"/>
                      </a:lnTo>
                      <a:lnTo>
                        <a:pt x="0" y="23"/>
                      </a:lnTo>
                      <a:lnTo>
                        <a:pt x="2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624"/>
                <p:cNvSpPr>
                  <a:spLocks/>
                </p:cNvSpPr>
                <p:nvPr/>
              </p:nvSpPr>
              <p:spPr bwMode="auto">
                <a:xfrm>
                  <a:off x="2675" y="1095"/>
                  <a:ext cx="17" cy="18"/>
                </a:xfrm>
                <a:custGeom>
                  <a:avLst/>
                  <a:gdLst>
                    <a:gd name="T0" fmla="*/ 0 w 17"/>
                    <a:gd name="T1" fmla="*/ 14 h 18"/>
                    <a:gd name="T2" fmla="*/ 7 w 17"/>
                    <a:gd name="T3" fmla="*/ 12 h 18"/>
                    <a:gd name="T4" fmla="*/ 8 w 17"/>
                    <a:gd name="T5" fmla="*/ 3 h 18"/>
                    <a:gd name="T6" fmla="*/ 17 w 17"/>
                    <a:gd name="T7" fmla="*/ 0 h 18"/>
                    <a:gd name="T8" fmla="*/ 11 w 17"/>
                    <a:gd name="T9" fmla="*/ 11 h 18"/>
                    <a:gd name="T10" fmla="*/ 8 w 17"/>
                    <a:gd name="T11" fmla="*/ 18 h 18"/>
                    <a:gd name="T12" fmla="*/ 0 w 17"/>
                    <a:gd name="T13" fmla="*/ 14 h 18"/>
                    <a:gd name="T14" fmla="*/ 0 w 17"/>
                    <a:gd name="T15" fmla="*/ 14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7"/>
                    <a:gd name="T25" fmla="*/ 0 h 18"/>
                    <a:gd name="T26" fmla="*/ 17 w 17"/>
                    <a:gd name="T27" fmla="*/ 18 h 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7" h="18">
                      <a:moveTo>
                        <a:pt x="0" y="14"/>
                      </a:moveTo>
                      <a:lnTo>
                        <a:pt x="7" y="12"/>
                      </a:lnTo>
                      <a:lnTo>
                        <a:pt x="8" y="3"/>
                      </a:lnTo>
                      <a:lnTo>
                        <a:pt x="17" y="0"/>
                      </a:lnTo>
                      <a:lnTo>
                        <a:pt x="11" y="11"/>
                      </a:lnTo>
                      <a:lnTo>
                        <a:pt x="8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625"/>
                <p:cNvSpPr>
                  <a:spLocks/>
                </p:cNvSpPr>
                <p:nvPr/>
              </p:nvSpPr>
              <p:spPr bwMode="auto">
                <a:xfrm>
                  <a:off x="2663" y="1116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11 w 20"/>
                    <a:gd name="T3" fmla="*/ 5 h 15"/>
                    <a:gd name="T4" fmla="*/ 20 w 20"/>
                    <a:gd name="T5" fmla="*/ 5 h 15"/>
                    <a:gd name="T6" fmla="*/ 2 w 20"/>
                    <a:gd name="T7" fmla="*/ 15 h 15"/>
                    <a:gd name="T8" fmla="*/ 0 w 20"/>
                    <a:gd name="T9" fmla="*/ 0 h 15"/>
                    <a:gd name="T10" fmla="*/ 0 w 20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5"/>
                    <a:gd name="T20" fmla="*/ 20 w 20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5">
                      <a:moveTo>
                        <a:pt x="0" y="0"/>
                      </a:moveTo>
                      <a:lnTo>
                        <a:pt x="11" y="5"/>
                      </a:lnTo>
                      <a:lnTo>
                        <a:pt x="20" y="5"/>
                      </a:lnTo>
                      <a:lnTo>
                        <a:pt x="2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626"/>
                <p:cNvSpPr>
                  <a:spLocks/>
                </p:cNvSpPr>
                <p:nvPr/>
              </p:nvSpPr>
              <p:spPr bwMode="auto">
                <a:xfrm>
                  <a:off x="2430" y="862"/>
                  <a:ext cx="267" cy="123"/>
                </a:xfrm>
                <a:custGeom>
                  <a:avLst/>
                  <a:gdLst>
                    <a:gd name="T0" fmla="*/ 5 w 267"/>
                    <a:gd name="T1" fmla="*/ 108 h 123"/>
                    <a:gd name="T2" fmla="*/ 0 w 267"/>
                    <a:gd name="T3" fmla="*/ 85 h 123"/>
                    <a:gd name="T4" fmla="*/ 14 w 267"/>
                    <a:gd name="T5" fmla="*/ 46 h 123"/>
                    <a:gd name="T6" fmla="*/ 2 w 267"/>
                    <a:gd name="T7" fmla="*/ 25 h 123"/>
                    <a:gd name="T8" fmla="*/ 8 w 267"/>
                    <a:gd name="T9" fmla="*/ 0 h 123"/>
                    <a:gd name="T10" fmla="*/ 9 w 267"/>
                    <a:gd name="T11" fmla="*/ 21 h 123"/>
                    <a:gd name="T12" fmla="*/ 16 w 267"/>
                    <a:gd name="T13" fmla="*/ 1 h 123"/>
                    <a:gd name="T14" fmla="*/ 15 w 267"/>
                    <a:gd name="T15" fmla="*/ 30 h 123"/>
                    <a:gd name="T16" fmla="*/ 24 w 267"/>
                    <a:gd name="T17" fmla="*/ 53 h 123"/>
                    <a:gd name="T18" fmla="*/ 24 w 267"/>
                    <a:gd name="T19" fmla="*/ 26 h 123"/>
                    <a:gd name="T20" fmla="*/ 30 w 267"/>
                    <a:gd name="T21" fmla="*/ 13 h 123"/>
                    <a:gd name="T22" fmla="*/ 29 w 267"/>
                    <a:gd name="T23" fmla="*/ 35 h 123"/>
                    <a:gd name="T24" fmla="*/ 38 w 267"/>
                    <a:gd name="T25" fmla="*/ 61 h 123"/>
                    <a:gd name="T26" fmla="*/ 63 w 267"/>
                    <a:gd name="T27" fmla="*/ 65 h 123"/>
                    <a:gd name="T28" fmla="*/ 117 w 267"/>
                    <a:gd name="T29" fmla="*/ 28 h 123"/>
                    <a:gd name="T30" fmla="*/ 82 w 267"/>
                    <a:gd name="T31" fmla="*/ 58 h 123"/>
                    <a:gd name="T32" fmla="*/ 64 w 267"/>
                    <a:gd name="T33" fmla="*/ 73 h 123"/>
                    <a:gd name="T34" fmla="*/ 137 w 267"/>
                    <a:gd name="T35" fmla="*/ 44 h 123"/>
                    <a:gd name="T36" fmla="*/ 98 w 267"/>
                    <a:gd name="T37" fmla="*/ 67 h 123"/>
                    <a:gd name="T38" fmla="*/ 139 w 267"/>
                    <a:gd name="T39" fmla="*/ 56 h 123"/>
                    <a:gd name="T40" fmla="*/ 176 w 267"/>
                    <a:gd name="T41" fmla="*/ 37 h 123"/>
                    <a:gd name="T42" fmla="*/ 149 w 267"/>
                    <a:gd name="T43" fmla="*/ 62 h 123"/>
                    <a:gd name="T44" fmla="*/ 181 w 267"/>
                    <a:gd name="T45" fmla="*/ 45 h 123"/>
                    <a:gd name="T46" fmla="*/ 190 w 267"/>
                    <a:gd name="T47" fmla="*/ 41 h 123"/>
                    <a:gd name="T48" fmla="*/ 219 w 267"/>
                    <a:gd name="T49" fmla="*/ 50 h 123"/>
                    <a:gd name="T50" fmla="*/ 192 w 267"/>
                    <a:gd name="T51" fmla="*/ 51 h 123"/>
                    <a:gd name="T52" fmla="*/ 165 w 267"/>
                    <a:gd name="T53" fmla="*/ 64 h 123"/>
                    <a:gd name="T54" fmla="*/ 204 w 267"/>
                    <a:gd name="T55" fmla="*/ 63 h 123"/>
                    <a:gd name="T56" fmla="*/ 218 w 267"/>
                    <a:gd name="T57" fmla="*/ 61 h 123"/>
                    <a:gd name="T58" fmla="*/ 235 w 267"/>
                    <a:gd name="T59" fmla="*/ 49 h 123"/>
                    <a:gd name="T60" fmla="*/ 216 w 267"/>
                    <a:gd name="T61" fmla="*/ 73 h 123"/>
                    <a:gd name="T62" fmla="*/ 171 w 267"/>
                    <a:gd name="T63" fmla="*/ 71 h 123"/>
                    <a:gd name="T64" fmla="*/ 150 w 267"/>
                    <a:gd name="T65" fmla="*/ 83 h 123"/>
                    <a:gd name="T66" fmla="*/ 184 w 267"/>
                    <a:gd name="T67" fmla="*/ 78 h 123"/>
                    <a:gd name="T68" fmla="*/ 199 w 267"/>
                    <a:gd name="T69" fmla="*/ 96 h 123"/>
                    <a:gd name="T70" fmla="*/ 179 w 267"/>
                    <a:gd name="T71" fmla="*/ 83 h 123"/>
                    <a:gd name="T72" fmla="*/ 185 w 267"/>
                    <a:gd name="T73" fmla="*/ 100 h 123"/>
                    <a:gd name="T74" fmla="*/ 227 w 267"/>
                    <a:gd name="T75" fmla="*/ 115 h 123"/>
                    <a:gd name="T76" fmla="*/ 267 w 267"/>
                    <a:gd name="T77" fmla="*/ 100 h 123"/>
                    <a:gd name="T78" fmla="*/ 244 w 267"/>
                    <a:gd name="T79" fmla="*/ 116 h 123"/>
                    <a:gd name="T80" fmla="*/ 206 w 267"/>
                    <a:gd name="T81" fmla="*/ 119 h 123"/>
                    <a:gd name="T82" fmla="*/ 178 w 267"/>
                    <a:gd name="T83" fmla="*/ 116 h 123"/>
                    <a:gd name="T84" fmla="*/ 128 w 267"/>
                    <a:gd name="T85" fmla="*/ 123 h 123"/>
                    <a:gd name="T86" fmla="*/ 166 w 267"/>
                    <a:gd name="T87" fmla="*/ 103 h 123"/>
                    <a:gd name="T88" fmla="*/ 99 w 267"/>
                    <a:gd name="T89" fmla="*/ 120 h 123"/>
                    <a:gd name="T90" fmla="*/ 121 w 267"/>
                    <a:gd name="T91" fmla="*/ 91 h 123"/>
                    <a:gd name="T92" fmla="*/ 59 w 267"/>
                    <a:gd name="T93" fmla="*/ 121 h 123"/>
                    <a:gd name="T94" fmla="*/ 15 w 267"/>
                    <a:gd name="T95" fmla="*/ 111 h 123"/>
                    <a:gd name="T96" fmla="*/ 5 w 267"/>
                    <a:gd name="T97" fmla="*/ 108 h 123"/>
                    <a:gd name="T98" fmla="*/ 5 w 267"/>
                    <a:gd name="T99" fmla="*/ 108 h 123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67"/>
                    <a:gd name="T151" fmla="*/ 0 h 123"/>
                    <a:gd name="T152" fmla="*/ 267 w 267"/>
                    <a:gd name="T153" fmla="*/ 123 h 123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67" h="123">
                      <a:moveTo>
                        <a:pt x="5" y="108"/>
                      </a:moveTo>
                      <a:lnTo>
                        <a:pt x="0" y="85"/>
                      </a:lnTo>
                      <a:lnTo>
                        <a:pt x="14" y="46"/>
                      </a:lnTo>
                      <a:lnTo>
                        <a:pt x="2" y="25"/>
                      </a:lnTo>
                      <a:lnTo>
                        <a:pt x="8" y="0"/>
                      </a:lnTo>
                      <a:lnTo>
                        <a:pt x="9" y="21"/>
                      </a:lnTo>
                      <a:lnTo>
                        <a:pt x="16" y="1"/>
                      </a:lnTo>
                      <a:lnTo>
                        <a:pt x="15" y="30"/>
                      </a:lnTo>
                      <a:lnTo>
                        <a:pt x="24" y="53"/>
                      </a:lnTo>
                      <a:lnTo>
                        <a:pt x="24" y="26"/>
                      </a:lnTo>
                      <a:lnTo>
                        <a:pt x="30" y="13"/>
                      </a:lnTo>
                      <a:lnTo>
                        <a:pt x="29" y="35"/>
                      </a:lnTo>
                      <a:lnTo>
                        <a:pt x="38" y="61"/>
                      </a:lnTo>
                      <a:lnTo>
                        <a:pt x="63" y="65"/>
                      </a:lnTo>
                      <a:lnTo>
                        <a:pt x="117" y="28"/>
                      </a:lnTo>
                      <a:lnTo>
                        <a:pt x="82" y="58"/>
                      </a:lnTo>
                      <a:lnTo>
                        <a:pt x="64" y="73"/>
                      </a:lnTo>
                      <a:lnTo>
                        <a:pt x="137" y="44"/>
                      </a:lnTo>
                      <a:lnTo>
                        <a:pt x="98" y="67"/>
                      </a:lnTo>
                      <a:lnTo>
                        <a:pt x="139" y="56"/>
                      </a:lnTo>
                      <a:lnTo>
                        <a:pt x="176" y="37"/>
                      </a:lnTo>
                      <a:lnTo>
                        <a:pt x="149" y="62"/>
                      </a:lnTo>
                      <a:lnTo>
                        <a:pt x="181" y="45"/>
                      </a:lnTo>
                      <a:lnTo>
                        <a:pt x="190" y="41"/>
                      </a:lnTo>
                      <a:lnTo>
                        <a:pt x="219" y="50"/>
                      </a:lnTo>
                      <a:lnTo>
                        <a:pt x="192" y="51"/>
                      </a:lnTo>
                      <a:lnTo>
                        <a:pt x="165" y="64"/>
                      </a:lnTo>
                      <a:lnTo>
                        <a:pt x="204" y="63"/>
                      </a:lnTo>
                      <a:lnTo>
                        <a:pt x="218" y="61"/>
                      </a:lnTo>
                      <a:lnTo>
                        <a:pt x="235" y="49"/>
                      </a:lnTo>
                      <a:lnTo>
                        <a:pt x="216" y="73"/>
                      </a:lnTo>
                      <a:lnTo>
                        <a:pt x="171" y="71"/>
                      </a:lnTo>
                      <a:lnTo>
                        <a:pt x="150" y="83"/>
                      </a:lnTo>
                      <a:lnTo>
                        <a:pt x="184" y="78"/>
                      </a:lnTo>
                      <a:lnTo>
                        <a:pt x="199" y="96"/>
                      </a:lnTo>
                      <a:lnTo>
                        <a:pt x="179" y="83"/>
                      </a:lnTo>
                      <a:lnTo>
                        <a:pt x="185" y="100"/>
                      </a:lnTo>
                      <a:lnTo>
                        <a:pt x="227" y="115"/>
                      </a:lnTo>
                      <a:lnTo>
                        <a:pt x="267" y="100"/>
                      </a:lnTo>
                      <a:lnTo>
                        <a:pt x="244" y="116"/>
                      </a:lnTo>
                      <a:lnTo>
                        <a:pt x="206" y="119"/>
                      </a:lnTo>
                      <a:lnTo>
                        <a:pt x="178" y="116"/>
                      </a:lnTo>
                      <a:lnTo>
                        <a:pt x="128" y="123"/>
                      </a:lnTo>
                      <a:lnTo>
                        <a:pt x="166" y="103"/>
                      </a:lnTo>
                      <a:lnTo>
                        <a:pt x="99" y="120"/>
                      </a:lnTo>
                      <a:lnTo>
                        <a:pt x="121" y="91"/>
                      </a:lnTo>
                      <a:lnTo>
                        <a:pt x="59" y="121"/>
                      </a:lnTo>
                      <a:lnTo>
                        <a:pt x="15" y="111"/>
                      </a:lnTo>
                      <a:lnTo>
                        <a:pt x="5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627"/>
                <p:cNvSpPr>
                  <a:spLocks/>
                </p:cNvSpPr>
                <p:nvPr/>
              </p:nvSpPr>
              <p:spPr bwMode="auto">
                <a:xfrm>
                  <a:off x="2511" y="962"/>
                  <a:ext cx="277" cy="58"/>
                </a:xfrm>
                <a:custGeom>
                  <a:avLst/>
                  <a:gdLst>
                    <a:gd name="T0" fmla="*/ 67 w 277"/>
                    <a:gd name="T1" fmla="*/ 36 h 58"/>
                    <a:gd name="T2" fmla="*/ 82 w 277"/>
                    <a:gd name="T3" fmla="*/ 29 h 58"/>
                    <a:gd name="T4" fmla="*/ 117 w 277"/>
                    <a:gd name="T5" fmla="*/ 27 h 58"/>
                    <a:gd name="T6" fmla="*/ 155 w 277"/>
                    <a:gd name="T7" fmla="*/ 23 h 58"/>
                    <a:gd name="T8" fmla="*/ 210 w 277"/>
                    <a:gd name="T9" fmla="*/ 0 h 58"/>
                    <a:gd name="T10" fmla="*/ 160 w 277"/>
                    <a:gd name="T11" fmla="*/ 25 h 58"/>
                    <a:gd name="T12" fmla="*/ 123 w 277"/>
                    <a:gd name="T13" fmla="*/ 34 h 58"/>
                    <a:gd name="T14" fmla="*/ 156 w 277"/>
                    <a:gd name="T15" fmla="*/ 38 h 58"/>
                    <a:gd name="T16" fmla="*/ 178 w 277"/>
                    <a:gd name="T17" fmla="*/ 29 h 58"/>
                    <a:gd name="T18" fmla="*/ 196 w 277"/>
                    <a:gd name="T19" fmla="*/ 21 h 58"/>
                    <a:gd name="T20" fmla="*/ 221 w 277"/>
                    <a:gd name="T21" fmla="*/ 4 h 58"/>
                    <a:gd name="T22" fmla="*/ 197 w 277"/>
                    <a:gd name="T23" fmla="*/ 26 h 58"/>
                    <a:gd name="T24" fmla="*/ 171 w 277"/>
                    <a:gd name="T25" fmla="*/ 42 h 58"/>
                    <a:gd name="T26" fmla="*/ 197 w 277"/>
                    <a:gd name="T27" fmla="*/ 30 h 58"/>
                    <a:gd name="T28" fmla="*/ 230 w 277"/>
                    <a:gd name="T29" fmla="*/ 13 h 58"/>
                    <a:gd name="T30" fmla="*/ 252 w 277"/>
                    <a:gd name="T31" fmla="*/ 9 h 58"/>
                    <a:gd name="T32" fmla="*/ 214 w 277"/>
                    <a:gd name="T33" fmla="*/ 26 h 58"/>
                    <a:gd name="T34" fmla="*/ 187 w 277"/>
                    <a:gd name="T35" fmla="*/ 46 h 58"/>
                    <a:gd name="T36" fmla="*/ 208 w 277"/>
                    <a:gd name="T37" fmla="*/ 42 h 58"/>
                    <a:gd name="T38" fmla="*/ 228 w 277"/>
                    <a:gd name="T39" fmla="*/ 29 h 58"/>
                    <a:gd name="T40" fmla="*/ 255 w 277"/>
                    <a:gd name="T41" fmla="*/ 23 h 58"/>
                    <a:gd name="T42" fmla="*/ 277 w 277"/>
                    <a:gd name="T43" fmla="*/ 22 h 58"/>
                    <a:gd name="T44" fmla="*/ 221 w 277"/>
                    <a:gd name="T45" fmla="*/ 37 h 58"/>
                    <a:gd name="T46" fmla="*/ 207 w 277"/>
                    <a:gd name="T47" fmla="*/ 46 h 58"/>
                    <a:gd name="T48" fmla="*/ 195 w 277"/>
                    <a:gd name="T49" fmla="*/ 52 h 58"/>
                    <a:gd name="T50" fmla="*/ 169 w 277"/>
                    <a:gd name="T51" fmla="*/ 56 h 58"/>
                    <a:gd name="T52" fmla="*/ 154 w 277"/>
                    <a:gd name="T53" fmla="*/ 58 h 58"/>
                    <a:gd name="T54" fmla="*/ 77 w 277"/>
                    <a:gd name="T55" fmla="*/ 42 h 58"/>
                    <a:gd name="T56" fmla="*/ 43 w 277"/>
                    <a:gd name="T57" fmla="*/ 39 h 58"/>
                    <a:gd name="T58" fmla="*/ 0 w 277"/>
                    <a:gd name="T59" fmla="*/ 27 h 58"/>
                    <a:gd name="T60" fmla="*/ 29 w 277"/>
                    <a:gd name="T61" fmla="*/ 25 h 58"/>
                    <a:gd name="T62" fmla="*/ 45 w 277"/>
                    <a:gd name="T63" fmla="*/ 17 h 58"/>
                    <a:gd name="T64" fmla="*/ 36 w 277"/>
                    <a:gd name="T65" fmla="*/ 26 h 58"/>
                    <a:gd name="T66" fmla="*/ 71 w 277"/>
                    <a:gd name="T67" fmla="*/ 23 h 58"/>
                    <a:gd name="T68" fmla="*/ 45 w 277"/>
                    <a:gd name="T69" fmla="*/ 35 h 58"/>
                    <a:gd name="T70" fmla="*/ 67 w 277"/>
                    <a:gd name="T71" fmla="*/ 36 h 58"/>
                    <a:gd name="T72" fmla="*/ 67 w 277"/>
                    <a:gd name="T73" fmla="*/ 36 h 5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77"/>
                    <a:gd name="T112" fmla="*/ 0 h 58"/>
                    <a:gd name="T113" fmla="*/ 277 w 277"/>
                    <a:gd name="T114" fmla="*/ 58 h 5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77" h="58">
                      <a:moveTo>
                        <a:pt x="67" y="36"/>
                      </a:moveTo>
                      <a:lnTo>
                        <a:pt x="82" y="29"/>
                      </a:lnTo>
                      <a:lnTo>
                        <a:pt x="117" y="27"/>
                      </a:lnTo>
                      <a:lnTo>
                        <a:pt x="155" y="23"/>
                      </a:lnTo>
                      <a:lnTo>
                        <a:pt x="210" y="0"/>
                      </a:lnTo>
                      <a:lnTo>
                        <a:pt x="160" y="25"/>
                      </a:lnTo>
                      <a:lnTo>
                        <a:pt x="123" y="34"/>
                      </a:lnTo>
                      <a:lnTo>
                        <a:pt x="156" y="38"/>
                      </a:lnTo>
                      <a:lnTo>
                        <a:pt x="178" y="29"/>
                      </a:lnTo>
                      <a:lnTo>
                        <a:pt x="196" y="21"/>
                      </a:lnTo>
                      <a:lnTo>
                        <a:pt x="221" y="4"/>
                      </a:lnTo>
                      <a:lnTo>
                        <a:pt x="197" y="26"/>
                      </a:lnTo>
                      <a:lnTo>
                        <a:pt x="171" y="42"/>
                      </a:lnTo>
                      <a:lnTo>
                        <a:pt x="197" y="30"/>
                      </a:lnTo>
                      <a:lnTo>
                        <a:pt x="230" y="13"/>
                      </a:lnTo>
                      <a:lnTo>
                        <a:pt x="252" y="9"/>
                      </a:lnTo>
                      <a:lnTo>
                        <a:pt x="214" y="26"/>
                      </a:lnTo>
                      <a:lnTo>
                        <a:pt x="187" y="46"/>
                      </a:lnTo>
                      <a:lnTo>
                        <a:pt x="208" y="42"/>
                      </a:lnTo>
                      <a:lnTo>
                        <a:pt x="228" y="29"/>
                      </a:lnTo>
                      <a:lnTo>
                        <a:pt x="255" y="23"/>
                      </a:lnTo>
                      <a:lnTo>
                        <a:pt x="277" y="22"/>
                      </a:lnTo>
                      <a:lnTo>
                        <a:pt x="221" y="37"/>
                      </a:lnTo>
                      <a:lnTo>
                        <a:pt x="207" y="46"/>
                      </a:lnTo>
                      <a:lnTo>
                        <a:pt x="195" y="52"/>
                      </a:lnTo>
                      <a:lnTo>
                        <a:pt x="169" y="56"/>
                      </a:lnTo>
                      <a:lnTo>
                        <a:pt x="154" y="58"/>
                      </a:lnTo>
                      <a:lnTo>
                        <a:pt x="77" y="42"/>
                      </a:lnTo>
                      <a:lnTo>
                        <a:pt x="43" y="39"/>
                      </a:lnTo>
                      <a:lnTo>
                        <a:pt x="0" y="27"/>
                      </a:lnTo>
                      <a:lnTo>
                        <a:pt x="29" y="25"/>
                      </a:lnTo>
                      <a:lnTo>
                        <a:pt x="45" y="17"/>
                      </a:lnTo>
                      <a:lnTo>
                        <a:pt x="36" y="26"/>
                      </a:lnTo>
                      <a:lnTo>
                        <a:pt x="71" y="23"/>
                      </a:lnTo>
                      <a:lnTo>
                        <a:pt x="45" y="35"/>
                      </a:lnTo>
                      <a:lnTo>
                        <a:pt x="67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628"/>
                <p:cNvSpPr>
                  <a:spLocks/>
                </p:cNvSpPr>
                <p:nvPr/>
              </p:nvSpPr>
              <p:spPr bwMode="auto">
                <a:xfrm>
                  <a:off x="2471" y="831"/>
                  <a:ext cx="70" cy="77"/>
                </a:xfrm>
                <a:custGeom>
                  <a:avLst/>
                  <a:gdLst>
                    <a:gd name="T0" fmla="*/ 12 w 70"/>
                    <a:gd name="T1" fmla="*/ 23 h 77"/>
                    <a:gd name="T2" fmla="*/ 0 w 70"/>
                    <a:gd name="T3" fmla="*/ 42 h 77"/>
                    <a:gd name="T4" fmla="*/ 6 w 70"/>
                    <a:gd name="T5" fmla="*/ 60 h 77"/>
                    <a:gd name="T6" fmla="*/ 17 w 70"/>
                    <a:gd name="T7" fmla="*/ 77 h 77"/>
                    <a:gd name="T8" fmla="*/ 10 w 70"/>
                    <a:gd name="T9" fmla="*/ 53 h 77"/>
                    <a:gd name="T10" fmla="*/ 23 w 70"/>
                    <a:gd name="T11" fmla="*/ 26 h 77"/>
                    <a:gd name="T12" fmla="*/ 20 w 70"/>
                    <a:gd name="T13" fmla="*/ 53 h 77"/>
                    <a:gd name="T14" fmla="*/ 26 w 70"/>
                    <a:gd name="T15" fmla="*/ 75 h 77"/>
                    <a:gd name="T16" fmla="*/ 44 w 70"/>
                    <a:gd name="T17" fmla="*/ 63 h 77"/>
                    <a:gd name="T18" fmla="*/ 56 w 70"/>
                    <a:gd name="T19" fmla="*/ 49 h 77"/>
                    <a:gd name="T20" fmla="*/ 70 w 70"/>
                    <a:gd name="T21" fmla="*/ 14 h 77"/>
                    <a:gd name="T22" fmla="*/ 50 w 70"/>
                    <a:gd name="T23" fmla="*/ 20 h 77"/>
                    <a:gd name="T24" fmla="*/ 25 w 70"/>
                    <a:gd name="T25" fmla="*/ 49 h 77"/>
                    <a:gd name="T26" fmla="*/ 30 w 70"/>
                    <a:gd name="T27" fmla="*/ 22 h 77"/>
                    <a:gd name="T28" fmla="*/ 58 w 70"/>
                    <a:gd name="T29" fmla="*/ 0 h 77"/>
                    <a:gd name="T30" fmla="*/ 30 w 70"/>
                    <a:gd name="T31" fmla="*/ 16 h 77"/>
                    <a:gd name="T32" fmla="*/ 12 w 70"/>
                    <a:gd name="T33" fmla="*/ 23 h 77"/>
                    <a:gd name="T34" fmla="*/ 12 w 70"/>
                    <a:gd name="T35" fmla="*/ 23 h 7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70"/>
                    <a:gd name="T55" fmla="*/ 0 h 77"/>
                    <a:gd name="T56" fmla="*/ 70 w 70"/>
                    <a:gd name="T57" fmla="*/ 77 h 7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70" h="77">
                      <a:moveTo>
                        <a:pt x="12" y="23"/>
                      </a:move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7" y="77"/>
                      </a:lnTo>
                      <a:lnTo>
                        <a:pt x="10" y="53"/>
                      </a:lnTo>
                      <a:lnTo>
                        <a:pt x="23" y="26"/>
                      </a:lnTo>
                      <a:lnTo>
                        <a:pt x="20" y="53"/>
                      </a:lnTo>
                      <a:lnTo>
                        <a:pt x="26" y="75"/>
                      </a:lnTo>
                      <a:lnTo>
                        <a:pt x="44" y="63"/>
                      </a:lnTo>
                      <a:lnTo>
                        <a:pt x="56" y="49"/>
                      </a:lnTo>
                      <a:lnTo>
                        <a:pt x="70" y="14"/>
                      </a:lnTo>
                      <a:lnTo>
                        <a:pt x="50" y="20"/>
                      </a:lnTo>
                      <a:lnTo>
                        <a:pt x="25" y="49"/>
                      </a:lnTo>
                      <a:lnTo>
                        <a:pt x="30" y="22"/>
                      </a:lnTo>
                      <a:lnTo>
                        <a:pt x="58" y="0"/>
                      </a:lnTo>
                      <a:lnTo>
                        <a:pt x="30" y="16"/>
                      </a:lnTo>
                      <a:lnTo>
                        <a:pt x="12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629"/>
                <p:cNvSpPr>
                  <a:spLocks/>
                </p:cNvSpPr>
                <p:nvPr/>
              </p:nvSpPr>
              <p:spPr bwMode="auto">
                <a:xfrm>
                  <a:off x="2435" y="818"/>
                  <a:ext cx="94" cy="75"/>
                </a:xfrm>
                <a:custGeom>
                  <a:avLst/>
                  <a:gdLst>
                    <a:gd name="T0" fmla="*/ 7 w 94"/>
                    <a:gd name="T1" fmla="*/ 33 h 75"/>
                    <a:gd name="T2" fmla="*/ 29 w 94"/>
                    <a:gd name="T3" fmla="*/ 20 h 75"/>
                    <a:gd name="T4" fmla="*/ 17 w 94"/>
                    <a:gd name="T5" fmla="*/ 34 h 75"/>
                    <a:gd name="T6" fmla="*/ 13 w 94"/>
                    <a:gd name="T7" fmla="*/ 57 h 75"/>
                    <a:gd name="T8" fmla="*/ 22 w 94"/>
                    <a:gd name="T9" fmla="*/ 39 h 75"/>
                    <a:gd name="T10" fmla="*/ 31 w 94"/>
                    <a:gd name="T11" fmla="*/ 30 h 75"/>
                    <a:gd name="T12" fmla="*/ 27 w 94"/>
                    <a:gd name="T13" fmla="*/ 71 h 75"/>
                    <a:gd name="T14" fmla="*/ 37 w 94"/>
                    <a:gd name="T15" fmla="*/ 35 h 75"/>
                    <a:gd name="T16" fmla="*/ 54 w 94"/>
                    <a:gd name="T17" fmla="*/ 25 h 75"/>
                    <a:gd name="T18" fmla="*/ 70 w 94"/>
                    <a:gd name="T19" fmla="*/ 8 h 75"/>
                    <a:gd name="T20" fmla="*/ 94 w 94"/>
                    <a:gd name="T21" fmla="*/ 0 h 75"/>
                    <a:gd name="T22" fmla="*/ 73 w 94"/>
                    <a:gd name="T23" fmla="*/ 2 h 75"/>
                    <a:gd name="T24" fmla="*/ 43 w 94"/>
                    <a:gd name="T25" fmla="*/ 23 h 75"/>
                    <a:gd name="T26" fmla="*/ 30 w 94"/>
                    <a:gd name="T27" fmla="*/ 27 h 75"/>
                    <a:gd name="T28" fmla="*/ 36 w 94"/>
                    <a:gd name="T29" fmla="*/ 15 h 75"/>
                    <a:gd name="T30" fmla="*/ 11 w 94"/>
                    <a:gd name="T31" fmla="*/ 26 h 75"/>
                    <a:gd name="T32" fmla="*/ 0 w 94"/>
                    <a:gd name="T33" fmla="*/ 36 h 75"/>
                    <a:gd name="T34" fmla="*/ 5 w 94"/>
                    <a:gd name="T35" fmla="*/ 75 h 75"/>
                    <a:gd name="T36" fmla="*/ 7 w 94"/>
                    <a:gd name="T37" fmla="*/ 33 h 75"/>
                    <a:gd name="T38" fmla="*/ 7 w 94"/>
                    <a:gd name="T39" fmla="*/ 33 h 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4"/>
                    <a:gd name="T61" fmla="*/ 0 h 75"/>
                    <a:gd name="T62" fmla="*/ 94 w 94"/>
                    <a:gd name="T63" fmla="*/ 75 h 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4" h="75">
                      <a:moveTo>
                        <a:pt x="7" y="33"/>
                      </a:moveTo>
                      <a:lnTo>
                        <a:pt x="29" y="20"/>
                      </a:lnTo>
                      <a:lnTo>
                        <a:pt x="17" y="34"/>
                      </a:lnTo>
                      <a:lnTo>
                        <a:pt x="13" y="57"/>
                      </a:lnTo>
                      <a:lnTo>
                        <a:pt x="22" y="39"/>
                      </a:lnTo>
                      <a:lnTo>
                        <a:pt x="31" y="30"/>
                      </a:lnTo>
                      <a:lnTo>
                        <a:pt x="27" y="71"/>
                      </a:lnTo>
                      <a:lnTo>
                        <a:pt x="37" y="35"/>
                      </a:lnTo>
                      <a:lnTo>
                        <a:pt x="54" y="25"/>
                      </a:lnTo>
                      <a:lnTo>
                        <a:pt x="70" y="8"/>
                      </a:lnTo>
                      <a:lnTo>
                        <a:pt x="94" y="0"/>
                      </a:lnTo>
                      <a:lnTo>
                        <a:pt x="73" y="2"/>
                      </a:lnTo>
                      <a:lnTo>
                        <a:pt x="43" y="23"/>
                      </a:lnTo>
                      <a:lnTo>
                        <a:pt x="30" y="27"/>
                      </a:lnTo>
                      <a:lnTo>
                        <a:pt x="36" y="15"/>
                      </a:lnTo>
                      <a:lnTo>
                        <a:pt x="11" y="26"/>
                      </a:lnTo>
                      <a:lnTo>
                        <a:pt x="0" y="36"/>
                      </a:lnTo>
                      <a:lnTo>
                        <a:pt x="5" y="75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630"/>
                <p:cNvSpPr>
                  <a:spLocks/>
                </p:cNvSpPr>
                <p:nvPr/>
              </p:nvSpPr>
              <p:spPr bwMode="auto">
                <a:xfrm>
                  <a:off x="2501" y="860"/>
                  <a:ext cx="146" cy="65"/>
                </a:xfrm>
                <a:custGeom>
                  <a:avLst/>
                  <a:gdLst>
                    <a:gd name="T0" fmla="*/ 20 w 146"/>
                    <a:gd name="T1" fmla="*/ 41 h 65"/>
                    <a:gd name="T2" fmla="*/ 43 w 146"/>
                    <a:gd name="T3" fmla="*/ 11 h 65"/>
                    <a:gd name="T4" fmla="*/ 65 w 146"/>
                    <a:gd name="T5" fmla="*/ 1 h 65"/>
                    <a:gd name="T6" fmla="*/ 89 w 146"/>
                    <a:gd name="T7" fmla="*/ 0 h 65"/>
                    <a:gd name="T8" fmla="*/ 51 w 146"/>
                    <a:gd name="T9" fmla="*/ 19 h 65"/>
                    <a:gd name="T10" fmla="*/ 85 w 146"/>
                    <a:gd name="T11" fmla="*/ 12 h 65"/>
                    <a:gd name="T12" fmla="*/ 112 w 146"/>
                    <a:gd name="T13" fmla="*/ 14 h 65"/>
                    <a:gd name="T14" fmla="*/ 134 w 146"/>
                    <a:gd name="T15" fmla="*/ 23 h 65"/>
                    <a:gd name="T16" fmla="*/ 146 w 146"/>
                    <a:gd name="T17" fmla="*/ 35 h 65"/>
                    <a:gd name="T18" fmla="*/ 111 w 146"/>
                    <a:gd name="T19" fmla="*/ 18 h 65"/>
                    <a:gd name="T20" fmla="*/ 83 w 146"/>
                    <a:gd name="T21" fmla="*/ 19 h 65"/>
                    <a:gd name="T22" fmla="*/ 48 w 146"/>
                    <a:gd name="T23" fmla="*/ 28 h 65"/>
                    <a:gd name="T24" fmla="*/ 89 w 146"/>
                    <a:gd name="T25" fmla="*/ 27 h 65"/>
                    <a:gd name="T26" fmla="*/ 113 w 146"/>
                    <a:gd name="T27" fmla="*/ 24 h 65"/>
                    <a:gd name="T28" fmla="*/ 81 w 146"/>
                    <a:gd name="T29" fmla="*/ 33 h 65"/>
                    <a:gd name="T30" fmla="*/ 41 w 146"/>
                    <a:gd name="T31" fmla="*/ 46 h 65"/>
                    <a:gd name="T32" fmla="*/ 0 w 146"/>
                    <a:gd name="T33" fmla="*/ 65 h 65"/>
                    <a:gd name="T34" fmla="*/ 20 w 146"/>
                    <a:gd name="T35" fmla="*/ 41 h 65"/>
                    <a:gd name="T36" fmla="*/ 20 w 146"/>
                    <a:gd name="T37" fmla="*/ 41 h 6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6"/>
                    <a:gd name="T58" fmla="*/ 0 h 65"/>
                    <a:gd name="T59" fmla="*/ 146 w 146"/>
                    <a:gd name="T60" fmla="*/ 65 h 6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6" h="65">
                      <a:moveTo>
                        <a:pt x="20" y="41"/>
                      </a:moveTo>
                      <a:lnTo>
                        <a:pt x="43" y="11"/>
                      </a:lnTo>
                      <a:lnTo>
                        <a:pt x="65" y="1"/>
                      </a:lnTo>
                      <a:lnTo>
                        <a:pt x="89" y="0"/>
                      </a:lnTo>
                      <a:lnTo>
                        <a:pt x="51" y="19"/>
                      </a:lnTo>
                      <a:lnTo>
                        <a:pt x="85" y="12"/>
                      </a:lnTo>
                      <a:lnTo>
                        <a:pt x="112" y="14"/>
                      </a:lnTo>
                      <a:lnTo>
                        <a:pt x="134" y="23"/>
                      </a:lnTo>
                      <a:lnTo>
                        <a:pt x="146" y="35"/>
                      </a:lnTo>
                      <a:lnTo>
                        <a:pt x="111" y="18"/>
                      </a:lnTo>
                      <a:lnTo>
                        <a:pt x="83" y="19"/>
                      </a:lnTo>
                      <a:lnTo>
                        <a:pt x="48" y="28"/>
                      </a:lnTo>
                      <a:lnTo>
                        <a:pt x="89" y="27"/>
                      </a:lnTo>
                      <a:lnTo>
                        <a:pt x="113" y="24"/>
                      </a:lnTo>
                      <a:lnTo>
                        <a:pt x="81" y="33"/>
                      </a:lnTo>
                      <a:lnTo>
                        <a:pt x="41" y="46"/>
                      </a:lnTo>
                      <a:lnTo>
                        <a:pt x="0" y="65"/>
                      </a:lnTo>
                      <a:lnTo>
                        <a:pt x="20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631"/>
                <p:cNvSpPr>
                  <a:spLocks/>
                </p:cNvSpPr>
                <p:nvPr/>
              </p:nvSpPr>
              <p:spPr bwMode="auto">
                <a:xfrm>
                  <a:off x="2643" y="898"/>
                  <a:ext cx="41" cy="48"/>
                </a:xfrm>
                <a:custGeom>
                  <a:avLst/>
                  <a:gdLst>
                    <a:gd name="T0" fmla="*/ 0 w 41"/>
                    <a:gd name="T1" fmla="*/ 48 h 48"/>
                    <a:gd name="T2" fmla="*/ 18 w 41"/>
                    <a:gd name="T3" fmla="*/ 43 h 48"/>
                    <a:gd name="T4" fmla="*/ 36 w 41"/>
                    <a:gd name="T5" fmla="*/ 26 h 48"/>
                    <a:gd name="T6" fmla="*/ 41 w 41"/>
                    <a:gd name="T7" fmla="*/ 0 h 48"/>
                    <a:gd name="T8" fmla="*/ 25 w 41"/>
                    <a:gd name="T9" fmla="*/ 17 h 48"/>
                    <a:gd name="T10" fmla="*/ 13 w 41"/>
                    <a:gd name="T11" fmla="*/ 40 h 48"/>
                    <a:gd name="T12" fmla="*/ 0 w 41"/>
                    <a:gd name="T13" fmla="*/ 48 h 48"/>
                    <a:gd name="T14" fmla="*/ 0 w 41"/>
                    <a:gd name="T15" fmla="*/ 48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1"/>
                    <a:gd name="T25" fmla="*/ 0 h 48"/>
                    <a:gd name="T26" fmla="*/ 41 w 41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1" h="48">
                      <a:moveTo>
                        <a:pt x="0" y="48"/>
                      </a:moveTo>
                      <a:lnTo>
                        <a:pt x="18" y="43"/>
                      </a:lnTo>
                      <a:lnTo>
                        <a:pt x="36" y="26"/>
                      </a:lnTo>
                      <a:lnTo>
                        <a:pt x="41" y="0"/>
                      </a:lnTo>
                      <a:lnTo>
                        <a:pt x="25" y="17"/>
                      </a:lnTo>
                      <a:lnTo>
                        <a:pt x="13" y="4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632"/>
                <p:cNvSpPr>
                  <a:spLocks/>
                </p:cNvSpPr>
                <p:nvPr/>
              </p:nvSpPr>
              <p:spPr bwMode="auto">
                <a:xfrm>
                  <a:off x="2618" y="885"/>
                  <a:ext cx="92" cy="81"/>
                </a:xfrm>
                <a:custGeom>
                  <a:avLst/>
                  <a:gdLst>
                    <a:gd name="T0" fmla="*/ 28 w 92"/>
                    <a:gd name="T1" fmla="*/ 71 h 81"/>
                    <a:gd name="T2" fmla="*/ 47 w 92"/>
                    <a:gd name="T3" fmla="*/ 67 h 81"/>
                    <a:gd name="T4" fmla="*/ 60 w 92"/>
                    <a:gd name="T5" fmla="*/ 52 h 81"/>
                    <a:gd name="T6" fmla="*/ 68 w 92"/>
                    <a:gd name="T7" fmla="*/ 29 h 81"/>
                    <a:gd name="T8" fmla="*/ 62 w 92"/>
                    <a:gd name="T9" fmla="*/ 62 h 81"/>
                    <a:gd name="T10" fmla="*/ 71 w 92"/>
                    <a:gd name="T11" fmla="*/ 53 h 81"/>
                    <a:gd name="T12" fmla="*/ 75 w 92"/>
                    <a:gd name="T13" fmla="*/ 23 h 81"/>
                    <a:gd name="T14" fmla="*/ 64 w 92"/>
                    <a:gd name="T15" fmla="*/ 0 h 81"/>
                    <a:gd name="T16" fmla="*/ 81 w 92"/>
                    <a:gd name="T17" fmla="*/ 21 h 81"/>
                    <a:gd name="T18" fmla="*/ 80 w 92"/>
                    <a:gd name="T19" fmla="*/ 48 h 81"/>
                    <a:gd name="T20" fmla="*/ 87 w 92"/>
                    <a:gd name="T21" fmla="*/ 29 h 81"/>
                    <a:gd name="T22" fmla="*/ 84 w 92"/>
                    <a:gd name="T23" fmla="*/ 9 h 81"/>
                    <a:gd name="T24" fmla="*/ 92 w 92"/>
                    <a:gd name="T25" fmla="*/ 35 h 81"/>
                    <a:gd name="T26" fmla="*/ 84 w 92"/>
                    <a:gd name="T27" fmla="*/ 60 h 81"/>
                    <a:gd name="T28" fmla="*/ 82 w 92"/>
                    <a:gd name="T29" fmla="*/ 73 h 81"/>
                    <a:gd name="T30" fmla="*/ 48 w 92"/>
                    <a:gd name="T31" fmla="*/ 81 h 81"/>
                    <a:gd name="T32" fmla="*/ 26 w 92"/>
                    <a:gd name="T33" fmla="*/ 80 h 81"/>
                    <a:gd name="T34" fmla="*/ 0 w 92"/>
                    <a:gd name="T35" fmla="*/ 54 h 81"/>
                    <a:gd name="T36" fmla="*/ 28 w 92"/>
                    <a:gd name="T37" fmla="*/ 71 h 81"/>
                    <a:gd name="T38" fmla="*/ 28 w 92"/>
                    <a:gd name="T39" fmla="*/ 71 h 8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2"/>
                    <a:gd name="T61" fmla="*/ 0 h 81"/>
                    <a:gd name="T62" fmla="*/ 92 w 92"/>
                    <a:gd name="T63" fmla="*/ 81 h 8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2" h="81">
                      <a:moveTo>
                        <a:pt x="28" y="71"/>
                      </a:moveTo>
                      <a:lnTo>
                        <a:pt x="47" y="67"/>
                      </a:lnTo>
                      <a:lnTo>
                        <a:pt x="60" y="52"/>
                      </a:lnTo>
                      <a:lnTo>
                        <a:pt x="68" y="29"/>
                      </a:lnTo>
                      <a:lnTo>
                        <a:pt x="62" y="62"/>
                      </a:lnTo>
                      <a:lnTo>
                        <a:pt x="71" y="53"/>
                      </a:lnTo>
                      <a:lnTo>
                        <a:pt x="75" y="23"/>
                      </a:lnTo>
                      <a:lnTo>
                        <a:pt x="64" y="0"/>
                      </a:lnTo>
                      <a:lnTo>
                        <a:pt x="81" y="21"/>
                      </a:lnTo>
                      <a:lnTo>
                        <a:pt x="80" y="48"/>
                      </a:lnTo>
                      <a:lnTo>
                        <a:pt x="87" y="29"/>
                      </a:lnTo>
                      <a:lnTo>
                        <a:pt x="84" y="9"/>
                      </a:lnTo>
                      <a:lnTo>
                        <a:pt x="92" y="35"/>
                      </a:lnTo>
                      <a:lnTo>
                        <a:pt x="84" y="60"/>
                      </a:lnTo>
                      <a:lnTo>
                        <a:pt x="82" y="73"/>
                      </a:lnTo>
                      <a:lnTo>
                        <a:pt x="48" y="81"/>
                      </a:lnTo>
                      <a:lnTo>
                        <a:pt x="26" y="80"/>
                      </a:lnTo>
                      <a:lnTo>
                        <a:pt x="0" y="54"/>
                      </a:lnTo>
                      <a:lnTo>
                        <a:pt x="28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633"/>
                <p:cNvSpPr>
                  <a:spLocks/>
                </p:cNvSpPr>
                <p:nvPr/>
              </p:nvSpPr>
              <p:spPr bwMode="auto">
                <a:xfrm>
                  <a:off x="2507" y="786"/>
                  <a:ext cx="231" cy="81"/>
                </a:xfrm>
                <a:custGeom>
                  <a:avLst/>
                  <a:gdLst>
                    <a:gd name="T0" fmla="*/ 30 w 231"/>
                    <a:gd name="T1" fmla="*/ 26 h 81"/>
                    <a:gd name="T2" fmla="*/ 65 w 231"/>
                    <a:gd name="T3" fmla="*/ 24 h 81"/>
                    <a:gd name="T4" fmla="*/ 95 w 231"/>
                    <a:gd name="T5" fmla="*/ 14 h 81"/>
                    <a:gd name="T6" fmla="*/ 132 w 231"/>
                    <a:gd name="T7" fmla="*/ 12 h 81"/>
                    <a:gd name="T8" fmla="*/ 100 w 231"/>
                    <a:gd name="T9" fmla="*/ 19 h 81"/>
                    <a:gd name="T10" fmla="*/ 86 w 231"/>
                    <a:gd name="T11" fmla="*/ 28 h 81"/>
                    <a:gd name="T12" fmla="*/ 115 w 231"/>
                    <a:gd name="T13" fmla="*/ 28 h 81"/>
                    <a:gd name="T14" fmla="*/ 139 w 231"/>
                    <a:gd name="T15" fmla="*/ 17 h 81"/>
                    <a:gd name="T16" fmla="*/ 174 w 231"/>
                    <a:gd name="T17" fmla="*/ 6 h 81"/>
                    <a:gd name="T18" fmla="*/ 196 w 231"/>
                    <a:gd name="T19" fmla="*/ 11 h 81"/>
                    <a:gd name="T20" fmla="*/ 169 w 231"/>
                    <a:gd name="T21" fmla="*/ 14 h 81"/>
                    <a:gd name="T22" fmla="*/ 142 w 231"/>
                    <a:gd name="T23" fmla="*/ 28 h 81"/>
                    <a:gd name="T24" fmla="*/ 160 w 231"/>
                    <a:gd name="T25" fmla="*/ 30 h 81"/>
                    <a:gd name="T26" fmla="*/ 180 w 231"/>
                    <a:gd name="T27" fmla="*/ 32 h 81"/>
                    <a:gd name="T28" fmla="*/ 204 w 231"/>
                    <a:gd name="T29" fmla="*/ 30 h 81"/>
                    <a:gd name="T30" fmla="*/ 189 w 231"/>
                    <a:gd name="T31" fmla="*/ 36 h 81"/>
                    <a:gd name="T32" fmla="*/ 174 w 231"/>
                    <a:gd name="T33" fmla="*/ 39 h 81"/>
                    <a:gd name="T34" fmla="*/ 139 w 231"/>
                    <a:gd name="T35" fmla="*/ 37 h 81"/>
                    <a:gd name="T36" fmla="*/ 167 w 231"/>
                    <a:gd name="T37" fmla="*/ 45 h 81"/>
                    <a:gd name="T38" fmla="*/ 216 w 231"/>
                    <a:gd name="T39" fmla="*/ 52 h 81"/>
                    <a:gd name="T40" fmla="*/ 218 w 231"/>
                    <a:gd name="T41" fmla="*/ 68 h 81"/>
                    <a:gd name="T42" fmla="*/ 190 w 231"/>
                    <a:gd name="T43" fmla="*/ 54 h 81"/>
                    <a:gd name="T44" fmla="*/ 145 w 231"/>
                    <a:gd name="T45" fmla="*/ 50 h 81"/>
                    <a:gd name="T46" fmla="*/ 193 w 231"/>
                    <a:gd name="T47" fmla="*/ 63 h 81"/>
                    <a:gd name="T48" fmla="*/ 208 w 231"/>
                    <a:gd name="T49" fmla="*/ 80 h 81"/>
                    <a:gd name="T50" fmla="*/ 201 w 231"/>
                    <a:gd name="T51" fmla="*/ 64 h 81"/>
                    <a:gd name="T52" fmla="*/ 231 w 231"/>
                    <a:gd name="T53" fmla="*/ 81 h 81"/>
                    <a:gd name="T54" fmla="*/ 220 w 231"/>
                    <a:gd name="T55" fmla="*/ 54 h 81"/>
                    <a:gd name="T56" fmla="*/ 214 w 231"/>
                    <a:gd name="T57" fmla="*/ 46 h 81"/>
                    <a:gd name="T58" fmla="*/ 188 w 231"/>
                    <a:gd name="T59" fmla="*/ 43 h 81"/>
                    <a:gd name="T60" fmla="*/ 220 w 231"/>
                    <a:gd name="T61" fmla="*/ 25 h 81"/>
                    <a:gd name="T62" fmla="*/ 174 w 231"/>
                    <a:gd name="T63" fmla="*/ 26 h 81"/>
                    <a:gd name="T64" fmla="*/ 204 w 231"/>
                    <a:gd name="T65" fmla="*/ 13 h 81"/>
                    <a:gd name="T66" fmla="*/ 181 w 231"/>
                    <a:gd name="T67" fmla="*/ 1 h 81"/>
                    <a:gd name="T68" fmla="*/ 145 w 231"/>
                    <a:gd name="T69" fmla="*/ 11 h 81"/>
                    <a:gd name="T70" fmla="*/ 163 w 231"/>
                    <a:gd name="T71" fmla="*/ 0 h 81"/>
                    <a:gd name="T72" fmla="*/ 106 w 231"/>
                    <a:gd name="T73" fmla="*/ 10 h 81"/>
                    <a:gd name="T74" fmla="*/ 92 w 231"/>
                    <a:gd name="T75" fmla="*/ 9 h 81"/>
                    <a:gd name="T76" fmla="*/ 48 w 231"/>
                    <a:gd name="T77" fmla="*/ 21 h 81"/>
                    <a:gd name="T78" fmla="*/ 11 w 231"/>
                    <a:gd name="T79" fmla="*/ 26 h 81"/>
                    <a:gd name="T80" fmla="*/ 0 w 231"/>
                    <a:gd name="T81" fmla="*/ 38 h 81"/>
                    <a:gd name="T82" fmla="*/ 39 w 231"/>
                    <a:gd name="T83" fmla="*/ 33 h 81"/>
                    <a:gd name="T84" fmla="*/ 72 w 231"/>
                    <a:gd name="T85" fmla="*/ 34 h 81"/>
                    <a:gd name="T86" fmla="*/ 108 w 231"/>
                    <a:gd name="T87" fmla="*/ 49 h 81"/>
                    <a:gd name="T88" fmla="*/ 71 w 231"/>
                    <a:gd name="T89" fmla="*/ 27 h 81"/>
                    <a:gd name="T90" fmla="*/ 30 w 231"/>
                    <a:gd name="T91" fmla="*/ 26 h 81"/>
                    <a:gd name="T92" fmla="*/ 30 w 231"/>
                    <a:gd name="T93" fmla="*/ 26 h 8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1"/>
                    <a:gd name="T142" fmla="*/ 0 h 81"/>
                    <a:gd name="T143" fmla="*/ 231 w 231"/>
                    <a:gd name="T144" fmla="*/ 81 h 8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1" h="81">
                      <a:moveTo>
                        <a:pt x="30" y="26"/>
                      </a:moveTo>
                      <a:lnTo>
                        <a:pt x="65" y="24"/>
                      </a:lnTo>
                      <a:lnTo>
                        <a:pt x="95" y="14"/>
                      </a:lnTo>
                      <a:lnTo>
                        <a:pt x="132" y="12"/>
                      </a:lnTo>
                      <a:lnTo>
                        <a:pt x="100" y="19"/>
                      </a:lnTo>
                      <a:lnTo>
                        <a:pt x="86" y="28"/>
                      </a:lnTo>
                      <a:lnTo>
                        <a:pt x="115" y="28"/>
                      </a:lnTo>
                      <a:lnTo>
                        <a:pt x="139" y="17"/>
                      </a:lnTo>
                      <a:lnTo>
                        <a:pt x="174" y="6"/>
                      </a:lnTo>
                      <a:lnTo>
                        <a:pt x="196" y="11"/>
                      </a:lnTo>
                      <a:lnTo>
                        <a:pt x="169" y="14"/>
                      </a:lnTo>
                      <a:lnTo>
                        <a:pt x="142" y="28"/>
                      </a:lnTo>
                      <a:lnTo>
                        <a:pt x="160" y="30"/>
                      </a:lnTo>
                      <a:lnTo>
                        <a:pt x="180" y="32"/>
                      </a:lnTo>
                      <a:lnTo>
                        <a:pt x="204" y="30"/>
                      </a:lnTo>
                      <a:lnTo>
                        <a:pt x="189" y="36"/>
                      </a:lnTo>
                      <a:lnTo>
                        <a:pt x="174" y="39"/>
                      </a:lnTo>
                      <a:lnTo>
                        <a:pt x="139" y="37"/>
                      </a:lnTo>
                      <a:lnTo>
                        <a:pt x="167" y="45"/>
                      </a:lnTo>
                      <a:lnTo>
                        <a:pt x="216" y="52"/>
                      </a:lnTo>
                      <a:lnTo>
                        <a:pt x="218" y="68"/>
                      </a:lnTo>
                      <a:lnTo>
                        <a:pt x="190" y="54"/>
                      </a:lnTo>
                      <a:lnTo>
                        <a:pt x="145" y="50"/>
                      </a:lnTo>
                      <a:lnTo>
                        <a:pt x="193" y="63"/>
                      </a:lnTo>
                      <a:lnTo>
                        <a:pt x="208" y="80"/>
                      </a:lnTo>
                      <a:lnTo>
                        <a:pt x="201" y="64"/>
                      </a:lnTo>
                      <a:lnTo>
                        <a:pt x="231" y="81"/>
                      </a:lnTo>
                      <a:lnTo>
                        <a:pt x="220" y="54"/>
                      </a:lnTo>
                      <a:lnTo>
                        <a:pt x="214" y="46"/>
                      </a:lnTo>
                      <a:lnTo>
                        <a:pt x="188" y="43"/>
                      </a:lnTo>
                      <a:lnTo>
                        <a:pt x="220" y="25"/>
                      </a:lnTo>
                      <a:lnTo>
                        <a:pt x="174" y="26"/>
                      </a:lnTo>
                      <a:lnTo>
                        <a:pt x="204" y="13"/>
                      </a:lnTo>
                      <a:lnTo>
                        <a:pt x="181" y="1"/>
                      </a:lnTo>
                      <a:lnTo>
                        <a:pt x="145" y="11"/>
                      </a:lnTo>
                      <a:lnTo>
                        <a:pt x="163" y="0"/>
                      </a:lnTo>
                      <a:lnTo>
                        <a:pt x="106" y="10"/>
                      </a:lnTo>
                      <a:lnTo>
                        <a:pt x="92" y="9"/>
                      </a:lnTo>
                      <a:lnTo>
                        <a:pt x="48" y="21"/>
                      </a:lnTo>
                      <a:lnTo>
                        <a:pt x="11" y="26"/>
                      </a:lnTo>
                      <a:lnTo>
                        <a:pt x="0" y="38"/>
                      </a:lnTo>
                      <a:lnTo>
                        <a:pt x="39" y="33"/>
                      </a:lnTo>
                      <a:lnTo>
                        <a:pt x="72" y="34"/>
                      </a:lnTo>
                      <a:lnTo>
                        <a:pt x="108" y="49"/>
                      </a:lnTo>
                      <a:lnTo>
                        <a:pt x="71" y="27"/>
                      </a:lnTo>
                      <a:lnTo>
                        <a:pt x="3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634"/>
                <p:cNvSpPr>
                  <a:spLocks/>
                </p:cNvSpPr>
                <p:nvPr/>
              </p:nvSpPr>
              <p:spPr bwMode="auto">
                <a:xfrm>
                  <a:off x="2459" y="1184"/>
                  <a:ext cx="69" cy="30"/>
                </a:xfrm>
                <a:custGeom>
                  <a:avLst/>
                  <a:gdLst>
                    <a:gd name="T0" fmla="*/ 69 w 69"/>
                    <a:gd name="T1" fmla="*/ 17 h 30"/>
                    <a:gd name="T2" fmla="*/ 60 w 69"/>
                    <a:gd name="T3" fmla="*/ 11 h 30"/>
                    <a:gd name="T4" fmla="*/ 60 w 69"/>
                    <a:gd name="T5" fmla="*/ 16 h 30"/>
                    <a:gd name="T6" fmla="*/ 47 w 69"/>
                    <a:gd name="T7" fmla="*/ 14 h 30"/>
                    <a:gd name="T8" fmla="*/ 24 w 69"/>
                    <a:gd name="T9" fmla="*/ 3 h 30"/>
                    <a:gd name="T10" fmla="*/ 14 w 69"/>
                    <a:gd name="T11" fmla="*/ 10 h 30"/>
                    <a:gd name="T12" fmla="*/ 6 w 69"/>
                    <a:gd name="T13" fmla="*/ 0 h 30"/>
                    <a:gd name="T14" fmla="*/ 0 w 69"/>
                    <a:gd name="T15" fmla="*/ 17 h 30"/>
                    <a:gd name="T16" fmla="*/ 11 w 69"/>
                    <a:gd name="T17" fmla="*/ 13 h 30"/>
                    <a:gd name="T18" fmla="*/ 28 w 69"/>
                    <a:gd name="T19" fmla="*/ 16 h 30"/>
                    <a:gd name="T20" fmla="*/ 45 w 69"/>
                    <a:gd name="T21" fmla="*/ 22 h 30"/>
                    <a:gd name="T22" fmla="*/ 35 w 69"/>
                    <a:gd name="T23" fmla="*/ 30 h 30"/>
                    <a:gd name="T24" fmla="*/ 47 w 69"/>
                    <a:gd name="T25" fmla="*/ 29 h 30"/>
                    <a:gd name="T26" fmla="*/ 60 w 69"/>
                    <a:gd name="T27" fmla="*/ 21 h 30"/>
                    <a:gd name="T28" fmla="*/ 69 w 69"/>
                    <a:gd name="T29" fmla="*/ 17 h 30"/>
                    <a:gd name="T30" fmla="*/ 69 w 69"/>
                    <a:gd name="T31" fmla="*/ 17 h 3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9"/>
                    <a:gd name="T49" fmla="*/ 0 h 30"/>
                    <a:gd name="T50" fmla="*/ 69 w 69"/>
                    <a:gd name="T51" fmla="*/ 30 h 3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9" h="30">
                      <a:moveTo>
                        <a:pt x="69" y="17"/>
                      </a:moveTo>
                      <a:lnTo>
                        <a:pt x="60" y="11"/>
                      </a:lnTo>
                      <a:lnTo>
                        <a:pt x="60" y="16"/>
                      </a:lnTo>
                      <a:lnTo>
                        <a:pt x="47" y="14"/>
                      </a:lnTo>
                      <a:lnTo>
                        <a:pt x="24" y="3"/>
                      </a:lnTo>
                      <a:lnTo>
                        <a:pt x="14" y="10"/>
                      </a:lnTo>
                      <a:lnTo>
                        <a:pt x="6" y="0"/>
                      </a:lnTo>
                      <a:lnTo>
                        <a:pt x="0" y="17"/>
                      </a:lnTo>
                      <a:lnTo>
                        <a:pt x="11" y="13"/>
                      </a:lnTo>
                      <a:lnTo>
                        <a:pt x="28" y="16"/>
                      </a:lnTo>
                      <a:lnTo>
                        <a:pt x="45" y="22"/>
                      </a:lnTo>
                      <a:lnTo>
                        <a:pt x="35" y="30"/>
                      </a:lnTo>
                      <a:lnTo>
                        <a:pt x="47" y="29"/>
                      </a:lnTo>
                      <a:lnTo>
                        <a:pt x="60" y="21"/>
                      </a:lnTo>
                      <a:lnTo>
                        <a:pt x="69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635"/>
                <p:cNvSpPr>
                  <a:spLocks/>
                </p:cNvSpPr>
                <p:nvPr/>
              </p:nvSpPr>
              <p:spPr bwMode="auto">
                <a:xfrm>
                  <a:off x="2470" y="1195"/>
                  <a:ext cx="40" cy="10"/>
                </a:xfrm>
                <a:custGeom>
                  <a:avLst/>
                  <a:gdLst>
                    <a:gd name="T0" fmla="*/ 0 w 40"/>
                    <a:gd name="T1" fmla="*/ 0 h 10"/>
                    <a:gd name="T2" fmla="*/ 11 w 40"/>
                    <a:gd name="T3" fmla="*/ 10 h 10"/>
                    <a:gd name="T4" fmla="*/ 40 w 40"/>
                    <a:gd name="T5" fmla="*/ 10 h 10"/>
                    <a:gd name="T6" fmla="*/ 18 w 40"/>
                    <a:gd name="T7" fmla="*/ 0 h 10"/>
                    <a:gd name="T8" fmla="*/ 0 w 40"/>
                    <a:gd name="T9" fmla="*/ 0 h 10"/>
                    <a:gd name="T10" fmla="*/ 0 w 40"/>
                    <a:gd name="T11" fmla="*/ 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10"/>
                    <a:gd name="T20" fmla="*/ 40 w 4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10">
                      <a:moveTo>
                        <a:pt x="0" y="0"/>
                      </a:moveTo>
                      <a:lnTo>
                        <a:pt x="11" y="10"/>
                      </a:lnTo>
                      <a:lnTo>
                        <a:pt x="40" y="10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Freeform 636"/>
                <p:cNvSpPr>
                  <a:spLocks/>
                </p:cNvSpPr>
                <p:nvPr/>
              </p:nvSpPr>
              <p:spPr bwMode="auto">
                <a:xfrm>
                  <a:off x="2470" y="1210"/>
                  <a:ext cx="54" cy="28"/>
                </a:xfrm>
                <a:custGeom>
                  <a:avLst/>
                  <a:gdLst>
                    <a:gd name="T0" fmla="*/ 54 w 54"/>
                    <a:gd name="T1" fmla="*/ 0 h 28"/>
                    <a:gd name="T2" fmla="*/ 43 w 54"/>
                    <a:gd name="T3" fmla="*/ 5 h 28"/>
                    <a:gd name="T4" fmla="*/ 34 w 54"/>
                    <a:gd name="T5" fmla="*/ 11 h 28"/>
                    <a:gd name="T6" fmla="*/ 25 w 54"/>
                    <a:gd name="T7" fmla="*/ 11 h 28"/>
                    <a:gd name="T8" fmla="*/ 12 w 54"/>
                    <a:gd name="T9" fmla="*/ 9 h 28"/>
                    <a:gd name="T10" fmla="*/ 0 w 54"/>
                    <a:gd name="T11" fmla="*/ 2 h 28"/>
                    <a:gd name="T12" fmla="*/ 3 w 54"/>
                    <a:gd name="T13" fmla="*/ 11 h 28"/>
                    <a:gd name="T14" fmla="*/ 11 w 54"/>
                    <a:gd name="T15" fmla="*/ 19 h 28"/>
                    <a:gd name="T16" fmla="*/ 30 w 54"/>
                    <a:gd name="T17" fmla="*/ 22 h 28"/>
                    <a:gd name="T18" fmla="*/ 40 w 54"/>
                    <a:gd name="T19" fmla="*/ 28 h 28"/>
                    <a:gd name="T20" fmla="*/ 42 w 54"/>
                    <a:gd name="T21" fmla="*/ 16 h 28"/>
                    <a:gd name="T22" fmla="*/ 54 w 54"/>
                    <a:gd name="T23" fmla="*/ 0 h 28"/>
                    <a:gd name="T24" fmla="*/ 54 w 54"/>
                    <a:gd name="T25" fmla="*/ 0 h 2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"/>
                    <a:gd name="T40" fmla="*/ 0 h 28"/>
                    <a:gd name="T41" fmla="*/ 54 w 54"/>
                    <a:gd name="T42" fmla="*/ 28 h 2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" h="28">
                      <a:moveTo>
                        <a:pt x="54" y="0"/>
                      </a:moveTo>
                      <a:lnTo>
                        <a:pt x="43" y="5"/>
                      </a:lnTo>
                      <a:lnTo>
                        <a:pt x="34" y="11"/>
                      </a:lnTo>
                      <a:lnTo>
                        <a:pt x="25" y="11"/>
                      </a:lnTo>
                      <a:lnTo>
                        <a:pt x="12" y="9"/>
                      </a:lnTo>
                      <a:lnTo>
                        <a:pt x="0" y="2"/>
                      </a:lnTo>
                      <a:lnTo>
                        <a:pt x="3" y="11"/>
                      </a:lnTo>
                      <a:lnTo>
                        <a:pt x="11" y="19"/>
                      </a:lnTo>
                      <a:lnTo>
                        <a:pt x="30" y="22"/>
                      </a:lnTo>
                      <a:lnTo>
                        <a:pt x="40" y="28"/>
                      </a:lnTo>
                      <a:lnTo>
                        <a:pt x="42" y="1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Freeform 637"/>
                <p:cNvSpPr>
                  <a:spLocks/>
                </p:cNvSpPr>
                <p:nvPr/>
              </p:nvSpPr>
              <p:spPr bwMode="auto">
                <a:xfrm>
                  <a:off x="2703" y="967"/>
                  <a:ext cx="161" cy="142"/>
                </a:xfrm>
                <a:custGeom>
                  <a:avLst/>
                  <a:gdLst>
                    <a:gd name="T0" fmla="*/ 70 w 161"/>
                    <a:gd name="T1" fmla="*/ 55 h 142"/>
                    <a:gd name="T2" fmla="*/ 30 w 161"/>
                    <a:gd name="T3" fmla="*/ 81 h 142"/>
                    <a:gd name="T4" fmla="*/ 8 w 161"/>
                    <a:gd name="T5" fmla="*/ 93 h 142"/>
                    <a:gd name="T6" fmla="*/ 6 w 161"/>
                    <a:gd name="T7" fmla="*/ 114 h 142"/>
                    <a:gd name="T8" fmla="*/ 0 w 161"/>
                    <a:gd name="T9" fmla="*/ 127 h 142"/>
                    <a:gd name="T10" fmla="*/ 13 w 161"/>
                    <a:gd name="T11" fmla="*/ 142 h 142"/>
                    <a:gd name="T12" fmla="*/ 50 w 161"/>
                    <a:gd name="T13" fmla="*/ 138 h 142"/>
                    <a:gd name="T14" fmla="*/ 25 w 161"/>
                    <a:gd name="T15" fmla="*/ 133 h 142"/>
                    <a:gd name="T16" fmla="*/ 25 w 161"/>
                    <a:gd name="T17" fmla="*/ 116 h 142"/>
                    <a:gd name="T18" fmla="*/ 42 w 161"/>
                    <a:gd name="T19" fmla="*/ 127 h 142"/>
                    <a:gd name="T20" fmla="*/ 66 w 161"/>
                    <a:gd name="T21" fmla="*/ 132 h 142"/>
                    <a:gd name="T22" fmla="*/ 31 w 161"/>
                    <a:gd name="T23" fmla="*/ 107 h 142"/>
                    <a:gd name="T24" fmla="*/ 78 w 161"/>
                    <a:gd name="T25" fmla="*/ 121 h 142"/>
                    <a:gd name="T26" fmla="*/ 44 w 161"/>
                    <a:gd name="T27" fmla="*/ 94 h 142"/>
                    <a:gd name="T28" fmla="*/ 77 w 161"/>
                    <a:gd name="T29" fmla="*/ 105 h 142"/>
                    <a:gd name="T30" fmla="*/ 106 w 161"/>
                    <a:gd name="T31" fmla="*/ 105 h 142"/>
                    <a:gd name="T32" fmla="*/ 74 w 161"/>
                    <a:gd name="T33" fmla="*/ 92 h 142"/>
                    <a:gd name="T34" fmla="*/ 47 w 161"/>
                    <a:gd name="T35" fmla="*/ 81 h 142"/>
                    <a:gd name="T36" fmla="*/ 71 w 161"/>
                    <a:gd name="T37" fmla="*/ 77 h 142"/>
                    <a:gd name="T38" fmla="*/ 96 w 161"/>
                    <a:gd name="T39" fmla="*/ 70 h 142"/>
                    <a:gd name="T40" fmla="*/ 74 w 161"/>
                    <a:gd name="T41" fmla="*/ 68 h 142"/>
                    <a:gd name="T42" fmla="*/ 101 w 161"/>
                    <a:gd name="T43" fmla="*/ 54 h 142"/>
                    <a:gd name="T44" fmla="*/ 126 w 161"/>
                    <a:gd name="T45" fmla="*/ 45 h 142"/>
                    <a:gd name="T46" fmla="*/ 144 w 161"/>
                    <a:gd name="T47" fmla="*/ 44 h 142"/>
                    <a:gd name="T48" fmla="*/ 161 w 161"/>
                    <a:gd name="T49" fmla="*/ 27 h 142"/>
                    <a:gd name="T50" fmla="*/ 136 w 161"/>
                    <a:gd name="T51" fmla="*/ 39 h 142"/>
                    <a:gd name="T52" fmla="*/ 102 w 161"/>
                    <a:gd name="T53" fmla="*/ 41 h 142"/>
                    <a:gd name="T54" fmla="*/ 79 w 161"/>
                    <a:gd name="T55" fmla="*/ 54 h 142"/>
                    <a:gd name="T56" fmla="*/ 106 w 161"/>
                    <a:gd name="T57" fmla="*/ 28 h 142"/>
                    <a:gd name="T58" fmla="*/ 130 w 161"/>
                    <a:gd name="T59" fmla="*/ 21 h 142"/>
                    <a:gd name="T60" fmla="*/ 145 w 161"/>
                    <a:gd name="T61" fmla="*/ 0 h 142"/>
                    <a:gd name="T62" fmla="*/ 115 w 161"/>
                    <a:gd name="T63" fmla="*/ 18 h 142"/>
                    <a:gd name="T64" fmla="*/ 90 w 161"/>
                    <a:gd name="T65" fmla="*/ 22 h 142"/>
                    <a:gd name="T66" fmla="*/ 70 w 161"/>
                    <a:gd name="T67" fmla="*/ 55 h 142"/>
                    <a:gd name="T68" fmla="*/ 70 w 161"/>
                    <a:gd name="T69" fmla="*/ 55 h 14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61"/>
                    <a:gd name="T106" fmla="*/ 0 h 142"/>
                    <a:gd name="T107" fmla="*/ 161 w 161"/>
                    <a:gd name="T108" fmla="*/ 142 h 14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61" h="142">
                      <a:moveTo>
                        <a:pt x="70" y="55"/>
                      </a:moveTo>
                      <a:lnTo>
                        <a:pt x="30" y="81"/>
                      </a:lnTo>
                      <a:lnTo>
                        <a:pt x="8" y="93"/>
                      </a:lnTo>
                      <a:lnTo>
                        <a:pt x="6" y="114"/>
                      </a:lnTo>
                      <a:lnTo>
                        <a:pt x="0" y="127"/>
                      </a:lnTo>
                      <a:lnTo>
                        <a:pt x="13" y="142"/>
                      </a:lnTo>
                      <a:lnTo>
                        <a:pt x="50" y="138"/>
                      </a:lnTo>
                      <a:lnTo>
                        <a:pt x="25" y="133"/>
                      </a:lnTo>
                      <a:lnTo>
                        <a:pt x="25" y="116"/>
                      </a:lnTo>
                      <a:lnTo>
                        <a:pt x="42" y="127"/>
                      </a:lnTo>
                      <a:lnTo>
                        <a:pt x="66" y="132"/>
                      </a:lnTo>
                      <a:lnTo>
                        <a:pt x="31" y="107"/>
                      </a:lnTo>
                      <a:lnTo>
                        <a:pt x="78" y="121"/>
                      </a:lnTo>
                      <a:lnTo>
                        <a:pt x="44" y="94"/>
                      </a:lnTo>
                      <a:lnTo>
                        <a:pt x="77" y="105"/>
                      </a:lnTo>
                      <a:lnTo>
                        <a:pt x="106" y="105"/>
                      </a:lnTo>
                      <a:lnTo>
                        <a:pt x="74" y="92"/>
                      </a:lnTo>
                      <a:lnTo>
                        <a:pt x="47" y="81"/>
                      </a:lnTo>
                      <a:lnTo>
                        <a:pt x="71" y="77"/>
                      </a:lnTo>
                      <a:lnTo>
                        <a:pt x="96" y="70"/>
                      </a:lnTo>
                      <a:lnTo>
                        <a:pt x="74" y="68"/>
                      </a:lnTo>
                      <a:lnTo>
                        <a:pt x="101" y="54"/>
                      </a:lnTo>
                      <a:lnTo>
                        <a:pt x="126" y="45"/>
                      </a:lnTo>
                      <a:lnTo>
                        <a:pt x="144" y="44"/>
                      </a:lnTo>
                      <a:lnTo>
                        <a:pt x="161" y="27"/>
                      </a:lnTo>
                      <a:lnTo>
                        <a:pt x="136" y="39"/>
                      </a:lnTo>
                      <a:lnTo>
                        <a:pt x="102" y="41"/>
                      </a:lnTo>
                      <a:lnTo>
                        <a:pt x="79" y="54"/>
                      </a:lnTo>
                      <a:lnTo>
                        <a:pt x="106" y="28"/>
                      </a:lnTo>
                      <a:lnTo>
                        <a:pt x="130" y="21"/>
                      </a:lnTo>
                      <a:lnTo>
                        <a:pt x="145" y="0"/>
                      </a:lnTo>
                      <a:lnTo>
                        <a:pt x="115" y="18"/>
                      </a:lnTo>
                      <a:lnTo>
                        <a:pt x="90" y="22"/>
                      </a:lnTo>
                      <a:lnTo>
                        <a:pt x="7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638"/>
                <p:cNvSpPr>
                  <a:spLocks/>
                </p:cNvSpPr>
                <p:nvPr/>
              </p:nvSpPr>
              <p:spPr bwMode="auto">
                <a:xfrm>
                  <a:off x="2746" y="946"/>
                  <a:ext cx="93" cy="53"/>
                </a:xfrm>
                <a:custGeom>
                  <a:avLst/>
                  <a:gdLst>
                    <a:gd name="T0" fmla="*/ 39 w 93"/>
                    <a:gd name="T1" fmla="*/ 36 h 53"/>
                    <a:gd name="T2" fmla="*/ 59 w 93"/>
                    <a:gd name="T3" fmla="*/ 16 h 53"/>
                    <a:gd name="T4" fmla="*/ 91 w 93"/>
                    <a:gd name="T5" fmla="*/ 0 h 53"/>
                    <a:gd name="T6" fmla="*/ 70 w 93"/>
                    <a:gd name="T7" fmla="*/ 26 h 53"/>
                    <a:gd name="T8" fmla="*/ 93 w 93"/>
                    <a:gd name="T9" fmla="*/ 21 h 53"/>
                    <a:gd name="T10" fmla="*/ 71 w 93"/>
                    <a:gd name="T11" fmla="*/ 36 h 53"/>
                    <a:gd name="T12" fmla="*/ 31 w 93"/>
                    <a:gd name="T13" fmla="*/ 51 h 53"/>
                    <a:gd name="T14" fmla="*/ 0 w 93"/>
                    <a:gd name="T15" fmla="*/ 53 h 53"/>
                    <a:gd name="T16" fmla="*/ 39 w 93"/>
                    <a:gd name="T17" fmla="*/ 36 h 53"/>
                    <a:gd name="T18" fmla="*/ 39 w 93"/>
                    <a:gd name="T19" fmla="*/ 36 h 5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3"/>
                    <a:gd name="T31" fmla="*/ 0 h 53"/>
                    <a:gd name="T32" fmla="*/ 93 w 93"/>
                    <a:gd name="T33" fmla="*/ 53 h 5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3" h="53">
                      <a:moveTo>
                        <a:pt x="39" y="36"/>
                      </a:moveTo>
                      <a:lnTo>
                        <a:pt x="59" y="16"/>
                      </a:lnTo>
                      <a:lnTo>
                        <a:pt x="91" y="0"/>
                      </a:lnTo>
                      <a:lnTo>
                        <a:pt x="70" y="26"/>
                      </a:lnTo>
                      <a:lnTo>
                        <a:pt x="93" y="21"/>
                      </a:lnTo>
                      <a:lnTo>
                        <a:pt x="71" y="36"/>
                      </a:lnTo>
                      <a:lnTo>
                        <a:pt x="31" y="51"/>
                      </a:lnTo>
                      <a:lnTo>
                        <a:pt x="0" y="53"/>
                      </a:lnTo>
                      <a:lnTo>
                        <a:pt x="3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639"/>
                <p:cNvSpPr>
                  <a:spLocks/>
                </p:cNvSpPr>
                <p:nvPr/>
              </p:nvSpPr>
              <p:spPr bwMode="auto">
                <a:xfrm>
                  <a:off x="2598" y="861"/>
                  <a:ext cx="85" cy="37"/>
                </a:xfrm>
                <a:custGeom>
                  <a:avLst/>
                  <a:gdLst>
                    <a:gd name="T0" fmla="*/ 0 w 85"/>
                    <a:gd name="T1" fmla="*/ 0 h 37"/>
                    <a:gd name="T2" fmla="*/ 36 w 85"/>
                    <a:gd name="T3" fmla="*/ 17 h 37"/>
                    <a:gd name="T4" fmla="*/ 59 w 85"/>
                    <a:gd name="T5" fmla="*/ 37 h 37"/>
                    <a:gd name="T6" fmla="*/ 70 w 85"/>
                    <a:gd name="T7" fmla="*/ 28 h 37"/>
                    <a:gd name="T8" fmla="*/ 85 w 85"/>
                    <a:gd name="T9" fmla="*/ 17 h 37"/>
                    <a:gd name="T10" fmla="*/ 56 w 85"/>
                    <a:gd name="T11" fmla="*/ 24 h 37"/>
                    <a:gd name="T12" fmla="*/ 38 w 85"/>
                    <a:gd name="T13" fmla="*/ 9 h 37"/>
                    <a:gd name="T14" fmla="*/ 0 w 85"/>
                    <a:gd name="T15" fmla="*/ 0 h 37"/>
                    <a:gd name="T16" fmla="*/ 0 w 85"/>
                    <a:gd name="T17" fmla="*/ 0 h 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5"/>
                    <a:gd name="T28" fmla="*/ 0 h 37"/>
                    <a:gd name="T29" fmla="*/ 85 w 85"/>
                    <a:gd name="T30" fmla="*/ 37 h 3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5" h="37">
                      <a:moveTo>
                        <a:pt x="0" y="0"/>
                      </a:moveTo>
                      <a:lnTo>
                        <a:pt x="36" y="17"/>
                      </a:lnTo>
                      <a:lnTo>
                        <a:pt x="59" y="37"/>
                      </a:lnTo>
                      <a:lnTo>
                        <a:pt x="70" y="28"/>
                      </a:lnTo>
                      <a:lnTo>
                        <a:pt x="85" y="17"/>
                      </a:lnTo>
                      <a:lnTo>
                        <a:pt x="56" y="24"/>
                      </a:lnTo>
                      <a:lnTo>
                        <a:pt x="38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640"/>
                <p:cNvSpPr>
                  <a:spLocks/>
                </p:cNvSpPr>
                <p:nvPr/>
              </p:nvSpPr>
              <p:spPr bwMode="auto">
                <a:xfrm>
                  <a:off x="2604" y="839"/>
                  <a:ext cx="185" cy="94"/>
                </a:xfrm>
                <a:custGeom>
                  <a:avLst/>
                  <a:gdLst>
                    <a:gd name="T0" fmla="*/ 11 w 185"/>
                    <a:gd name="T1" fmla="*/ 9 h 94"/>
                    <a:gd name="T2" fmla="*/ 36 w 185"/>
                    <a:gd name="T3" fmla="*/ 26 h 94"/>
                    <a:gd name="T4" fmla="*/ 51 w 185"/>
                    <a:gd name="T5" fmla="*/ 19 h 94"/>
                    <a:gd name="T6" fmla="*/ 70 w 185"/>
                    <a:gd name="T7" fmla="*/ 20 h 94"/>
                    <a:gd name="T8" fmla="*/ 106 w 185"/>
                    <a:gd name="T9" fmla="*/ 44 h 94"/>
                    <a:gd name="T10" fmla="*/ 117 w 185"/>
                    <a:gd name="T11" fmla="*/ 76 h 94"/>
                    <a:gd name="T12" fmla="*/ 151 w 185"/>
                    <a:gd name="T13" fmla="*/ 76 h 94"/>
                    <a:gd name="T14" fmla="*/ 185 w 185"/>
                    <a:gd name="T15" fmla="*/ 94 h 94"/>
                    <a:gd name="T16" fmla="*/ 161 w 185"/>
                    <a:gd name="T17" fmla="*/ 75 h 94"/>
                    <a:gd name="T18" fmla="*/ 124 w 185"/>
                    <a:gd name="T19" fmla="*/ 62 h 94"/>
                    <a:gd name="T20" fmla="*/ 160 w 185"/>
                    <a:gd name="T21" fmla="*/ 58 h 94"/>
                    <a:gd name="T22" fmla="*/ 128 w 185"/>
                    <a:gd name="T23" fmla="*/ 54 h 94"/>
                    <a:gd name="T24" fmla="*/ 108 w 185"/>
                    <a:gd name="T25" fmla="*/ 40 h 94"/>
                    <a:gd name="T26" fmla="*/ 137 w 185"/>
                    <a:gd name="T27" fmla="*/ 41 h 94"/>
                    <a:gd name="T28" fmla="*/ 107 w 185"/>
                    <a:gd name="T29" fmla="*/ 31 h 94"/>
                    <a:gd name="T30" fmla="*/ 94 w 185"/>
                    <a:gd name="T31" fmla="*/ 15 h 94"/>
                    <a:gd name="T32" fmla="*/ 77 w 185"/>
                    <a:gd name="T33" fmla="*/ 15 h 94"/>
                    <a:gd name="T34" fmla="*/ 37 w 185"/>
                    <a:gd name="T35" fmla="*/ 6 h 94"/>
                    <a:gd name="T36" fmla="*/ 0 w 185"/>
                    <a:gd name="T37" fmla="*/ 0 h 94"/>
                    <a:gd name="T38" fmla="*/ 11 w 185"/>
                    <a:gd name="T39" fmla="*/ 9 h 94"/>
                    <a:gd name="T40" fmla="*/ 11 w 185"/>
                    <a:gd name="T41" fmla="*/ 9 h 9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85"/>
                    <a:gd name="T64" fmla="*/ 0 h 94"/>
                    <a:gd name="T65" fmla="*/ 185 w 185"/>
                    <a:gd name="T66" fmla="*/ 94 h 9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85" h="94">
                      <a:moveTo>
                        <a:pt x="11" y="9"/>
                      </a:moveTo>
                      <a:lnTo>
                        <a:pt x="36" y="26"/>
                      </a:lnTo>
                      <a:lnTo>
                        <a:pt x="51" y="19"/>
                      </a:lnTo>
                      <a:lnTo>
                        <a:pt x="70" y="20"/>
                      </a:lnTo>
                      <a:lnTo>
                        <a:pt x="106" y="44"/>
                      </a:lnTo>
                      <a:lnTo>
                        <a:pt x="117" y="76"/>
                      </a:lnTo>
                      <a:lnTo>
                        <a:pt x="151" y="76"/>
                      </a:lnTo>
                      <a:lnTo>
                        <a:pt x="185" y="94"/>
                      </a:lnTo>
                      <a:lnTo>
                        <a:pt x="161" y="75"/>
                      </a:lnTo>
                      <a:lnTo>
                        <a:pt x="124" y="62"/>
                      </a:lnTo>
                      <a:lnTo>
                        <a:pt x="160" y="58"/>
                      </a:lnTo>
                      <a:lnTo>
                        <a:pt x="128" y="54"/>
                      </a:lnTo>
                      <a:lnTo>
                        <a:pt x="108" y="40"/>
                      </a:lnTo>
                      <a:lnTo>
                        <a:pt x="137" y="41"/>
                      </a:lnTo>
                      <a:lnTo>
                        <a:pt x="107" y="31"/>
                      </a:lnTo>
                      <a:lnTo>
                        <a:pt x="94" y="15"/>
                      </a:lnTo>
                      <a:lnTo>
                        <a:pt x="77" y="15"/>
                      </a:lnTo>
                      <a:lnTo>
                        <a:pt x="37" y="6"/>
                      </a:lnTo>
                      <a:lnTo>
                        <a:pt x="0" y="0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641"/>
                <p:cNvSpPr>
                  <a:spLocks/>
                </p:cNvSpPr>
                <p:nvPr/>
              </p:nvSpPr>
              <p:spPr bwMode="auto">
                <a:xfrm>
                  <a:off x="2714" y="910"/>
                  <a:ext cx="23" cy="50"/>
                </a:xfrm>
                <a:custGeom>
                  <a:avLst/>
                  <a:gdLst>
                    <a:gd name="T0" fmla="*/ 11 w 23"/>
                    <a:gd name="T1" fmla="*/ 1 h 50"/>
                    <a:gd name="T2" fmla="*/ 11 w 23"/>
                    <a:gd name="T3" fmla="*/ 31 h 50"/>
                    <a:gd name="T4" fmla="*/ 0 w 23"/>
                    <a:gd name="T5" fmla="*/ 50 h 50"/>
                    <a:gd name="T6" fmla="*/ 18 w 23"/>
                    <a:gd name="T7" fmla="*/ 36 h 50"/>
                    <a:gd name="T8" fmla="*/ 22 w 23"/>
                    <a:gd name="T9" fmla="*/ 10 h 50"/>
                    <a:gd name="T10" fmla="*/ 23 w 23"/>
                    <a:gd name="T11" fmla="*/ 0 h 50"/>
                    <a:gd name="T12" fmla="*/ 11 w 23"/>
                    <a:gd name="T13" fmla="*/ 1 h 50"/>
                    <a:gd name="T14" fmla="*/ 11 w 23"/>
                    <a:gd name="T15" fmla="*/ 1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"/>
                    <a:gd name="T25" fmla="*/ 0 h 50"/>
                    <a:gd name="T26" fmla="*/ 23 w 23"/>
                    <a:gd name="T27" fmla="*/ 50 h 5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" h="50">
                      <a:moveTo>
                        <a:pt x="11" y="1"/>
                      </a:moveTo>
                      <a:lnTo>
                        <a:pt x="11" y="31"/>
                      </a:lnTo>
                      <a:lnTo>
                        <a:pt x="0" y="50"/>
                      </a:lnTo>
                      <a:lnTo>
                        <a:pt x="18" y="36"/>
                      </a:lnTo>
                      <a:lnTo>
                        <a:pt x="22" y="10"/>
                      </a:lnTo>
                      <a:lnTo>
                        <a:pt x="23" y="0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642"/>
                <p:cNvSpPr>
                  <a:spLocks/>
                </p:cNvSpPr>
                <p:nvPr/>
              </p:nvSpPr>
              <p:spPr bwMode="auto">
                <a:xfrm>
                  <a:off x="2723" y="901"/>
                  <a:ext cx="89" cy="64"/>
                </a:xfrm>
                <a:custGeom>
                  <a:avLst/>
                  <a:gdLst>
                    <a:gd name="T0" fmla="*/ 38 w 89"/>
                    <a:gd name="T1" fmla="*/ 32 h 64"/>
                    <a:gd name="T2" fmla="*/ 27 w 89"/>
                    <a:gd name="T3" fmla="*/ 50 h 64"/>
                    <a:gd name="T4" fmla="*/ 0 w 89"/>
                    <a:gd name="T5" fmla="*/ 64 h 64"/>
                    <a:gd name="T6" fmla="*/ 31 w 89"/>
                    <a:gd name="T7" fmla="*/ 57 h 64"/>
                    <a:gd name="T8" fmla="*/ 46 w 89"/>
                    <a:gd name="T9" fmla="*/ 37 h 64"/>
                    <a:gd name="T10" fmla="*/ 74 w 89"/>
                    <a:gd name="T11" fmla="*/ 19 h 64"/>
                    <a:gd name="T12" fmla="*/ 89 w 89"/>
                    <a:gd name="T13" fmla="*/ 0 h 64"/>
                    <a:gd name="T14" fmla="*/ 59 w 89"/>
                    <a:gd name="T15" fmla="*/ 19 h 64"/>
                    <a:gd name="T16" fmla="*/ 38 w 89"/>
                    <a:gd name="T17" fmla="*/ 32 h 64"/>
                    <a:gd name="T18" fmla="*/ 38 w 89"/>
                    <a:gd name="T19" fmla="*/ 32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64"/>
                    <a:gd name="T32" fmla="*/ 89 w 89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64">
                      <a:moveTo>
                        <a:pt x="38" y="32"/>
                      </a:moveTo>
                      <a:lnTo>
                        <a:pt x="27" y="50"/>
                      </a:lnTo>
                      <a:lnTo>
                        <a:pt x="0" y="64"/>
                      </a:lnTo>
                      <a:lnTo>
                        <a:pt x="31" y="57"/>
                      </a:lnTo>
                      <a:lnTo>
                        <a:pt x="46" y="37"/>
                      </a:lnTo>
                      <a:lnTo>
                        <a:pt x="74" y="19"/>
                      </a:lnTo>
                      <a:lnTo>
                        <a:pt x="89" y="0"/>
                      </a:lnTo>
                      <a:lnTo>
                        <a:pt x="59" y="19"/>
                      </a:lnTo>
                      <a:lnTo>
                        <a:pt x="38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643"/>
                <p:cNvSpPr>
                  <a:spLocks/>
                </p:cNvSpPr>
                <p:nvPr/>
              </p:nvSpPr>
              <p:spPr bwMode="auto">
                <a:xfrm>
                  <a:off x="2720" y="923"/>
                  <a:ext cx="120" cy="65"/>
                </a:xfrm>
                <a:custGeom>
                  <a:avLst/>
                  <a:gdLst>
                    <a:gd name="T0" fmla="*/ 36 w 120"/>
                    <a:gd name="T1" fmla="*/ 45 h 65"/>
                    <a:gd name="T2" fmla="*/ 67 w 120"/>
                    <a:gd name="T3" fmla="*/ 33 h 65"/>
                    <a:gd name="T4" fmla="*/ 88 w 120"/>
                    <a:gd name="T5" fmla="*/ 25 h 65"/>
                    <a:gd name="T6" fmla="*/ 104 w 120"/>
                    <a:gd name="T7" fmla="*/ 9 h 65"/>
                    <a:gd name="T8" fmla="*/ 120 w 120"/>
                    <a:gd name="T9" fmla="*/ 0 h 65"/>
                    <a:gd name="T10" fmla="*/ 80 w 120"/>
                    <a:gd name="T11" fmla="*/ 15 h 65"/>
                    <a:gd name="T12" fmla="*/ 62 w 120"/>
                    <a:gd name="T13" fmla="*/ 27 h 65"/>
                    <a:gd name="T14" fmla="*/ 0 w 120"/>
                    <a:gd name="T15" fmla="*/ 65 h 65"/>
                    <a:gd name="T16" fmla="*/ 36 w 120"/>
                    <a:gd name="T17" fmla="*/ 45 h 65"/>
                    <a:gd name="T18" fmla="*/ 36 w 120"/>
                    <a:gd name="T19" fmla="*/ 45 h 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0"/>
                    <a:gd name="T31" fmla="*/ 0 h 65"/>
                    <a:gd name="T32" fmla="*/ 120 w 120"/>
                    <a:gd name="T33" fmla="*/ 65 h 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0" h="65">
                      <a:moveTo>
                        <a:pt x="36" y="45"/>
                      </a:moveTo>
                      <a:lnTo>
                        <a:pt x="67" y="33"/>
                      </a:lnTo>
                      <a:lnTo>
                        <a:pt x="88" y="25"/>
                      </a:lnTo>
                      <a:lnTo>
                        <a:pt x="104" y="9"/>
                      </a:lnTo>
                      <a:lnTo>
                        <a:pt x="120" y="0"/>
                      </a:lnTo>
                      <a:lnTo>
                        <a:pt x="80" y="15"/>
                      </a:lnTo>
                      <a:lnTo>
                        <a:pt x="62" y="27"/>
                      </a:lnTo>
                      <a:lnTo>
                        <a:pt x="0" y="65"/>
                      </a:lnTo>
                      <a:lnTo>
                        <a:pt x="36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644"/>
                <p:cNvSpPr>
                  <a:spLocks/>
                </p:cNvSpPr>
                <p:nvPr/>
              </p:nvSpPr>
              <p:spPr bwMode="auto">
                <a:xfrm>
                  <a:off x="2715" y="1078"/>
                  <a:ext cx="133" cy="70"/>
                </a:xfrm>
                <a:custGeom>
                  <a:avLst/>
                  <a:gdLst>
                    <a:gd name="T0" fmla="*/ 5 w 133"/>
                    <a:gd name="T1" fmla="*/ 26 h 70"/>
                    <a:gd name="T2" fmla="*/ 21 w 133"/>
                    <a:gd name="T3" fmla="*/ 52 h 70"/>
                    <a:gd name="T4" fmla="*/ 25 w 133"/>
                    <a:gd name="T5" fmla="*/ 70 h 70"/>
                    <a:gd name="T6" fmla="*/ 46 w 133"/>
                    <a:gd name="T7" fmla="*/ 66 h 70"/>
                    <a:gd name="T8" fmla="*/ 59 w 133"/>
                    <a:gd name="T9" fmla="*/ 66 h 70"/>
                    <a:gd name="T10" fmla="*/ 82 w 133"/>
                    <a:gd name="T11" fmla="*/ 52 h 70"/>
                    <a:gd name="T12" fmla="*/ 109 w 133"/>
                    <a:gd name="T13" fmla="*/ 39 h 70"/>
                    <a:gd name="T14" fmla="*/ 133 w 133"/>
                    <a:gd name="T15" fmla="*/ 1 h 70"/>
                    <a:gd name="T16" fmla="*/ 99 w 133"/>
                    <a:gd name="T17" fmla="*/ 30 h 70"/>
                    <a:gd name="T18" fmla="*/ 78 w 133"/>
                    <a:gd name="T19" fmla="*/ 36 h 70"/>
                    <a:gd name="T20" fmla="*/ 54 w 133"/>
                    <a:gd name="T21" fmla="*/ 40 h 70"/>
                    <a:gd name="T22" fmla="*/ 75 w 133"/>
                    <a:gd name="T23" fmla="*/ 30 h 70"/>
                    <a:gd name="T24" fmla="*/ 92 w 133"/>
                    <a:gd name="T25" fmla="*/ 22 h 70"/>
                    <a:gd name="T26" fmla="*/ 106 w 133"/>
                    <a:gd name="T27" fmla="*/ 0 h 70"/>
                    <a:gd name="T28" fmla="*/ 85 w 133"/>
                    <a:gd name="T29" fmla="*/ 17 h 70"/>
                    <a:gd name="T30" fmla="*/ 53 w 133"/>
                    <a:gd name="T31" fmla="*/ 34 h 70"/>
                    <a:gd name="T32" fmla="*/ 40 w 133"/>
                    <a:gd name="T33" fmla="*/ 38 h 70"/>
                    <a:gd name="T34" fmla="*/ 53 w 133"/>
                    <a:gd name="T35" fmla="*/ 55 h 70"/>
                    <a:gd name="T36" fmla="*/ 35 w 133"/>
                    <a:gd name="T37" fmla="*/ 44 h 70"/>
                    <a:gd name="T38" fmla="*/ 0 w 133"/>
                    <a:gd name="T39" fmla="*/ 10 h 70"/>
                    <a:gd name="T40" fmla="*/ 5 w 133"/>
                    <a:gd name="T41" fmla="*/ 26 h 70"/>
                    <a:gd name="T42" fmla="*/ 5 w 133"/>
                    <a:gd name="T43" fmla="*/ 26 h 7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33"/>
                    <a:gd name="T67" fmla="*/ 0 h 70"/>
                    <a:gd name="T68" fmla="*/ 133 w 133"/>
                    <a:gd name="T69" fmla="*/ 70 h 7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33" h="70">
                      <a:moveTo>
                        <a:pt x="5" y="26"/>
                      </a:moveTo>
                      <a:lnTo>
                        <a:pt x="21" y="52"/>
                      </a:lnTo>
                      <a:lnTo>
                        <a:pt x="25" y="70"/>
                      </a:lnTo>
                      <a:lnTo>
                        <a:pt x="46" y="66"/>
                      </a:lnTo>
                      <a:lnTo>
                        <a:pt x="59" y="66"/>
                      </a:lnTo>
                      <a:lnTo>
                        <a:pt x="82" y="52"/>
                      </a:lnTo>
                      <a:lnTo>
                        <a:pt x="109" y="39"/>
                      </a:lnTo>
                      <a:lnTo>
                        <a:pt x="133" y="1"/>
                      </a:lnTo>
                      <a:lnTo>
                        <a:pt x="99" y="30"/>
                      </a:lnTo>
                      <a:lnTo>
                        <a:pt x="78" y="36"/>
                      </a:lnTo>
                      <a:lnTo>
                        <a:pt x="54" y="40"/>
                      </a:lnTo>
                      <a:lnTo>
                        <a:pt x="75" y="30"/>
                      </a:lnTo>
                      <a:lnTo>
                        <a:pt x="92" y="22"/>
                      </a:lnTo>
                      <a:lnTo>
                        <a:pt x="106" y="0"/>
                      </a:lnTo>
                      <a:lnTo>
                        <a:pt x="85" y="17"/>
                      </a:lnTo>
                      <a:lnTo>
                        <a:pt x="53" y="34"/>
                      </a:lnTo>
                      <a:lnTo>
                        <a:pt x="40" y="38"/>
                      </a:lnTo>
                      <a:lnTo>
                        <a:pt x="53" y="55"/>
                      </a:lnTo>
                      <a:lnTo>
                        <a:pt x="35" y="44"/>
                      </a:lnTo>
                      <a:lnTo>
                        <a:pt x="0" y="10"/>
                      </a:lnTo>
                      <a:lnTo>
                        <a:pt x="5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645"/>
                <p:cNvSpPr>
                  <a:spLocks/>
                </p:cNvSpPr>
                <p:nvPr/>
              </p:nvSpPr>
              <p:spPr bwMode="auto">
                <a:xfrm>
                  <a:off x="2623" y="1140"/>
                  <a:ext cx="127" cy="211"/>
                </a:xfrm>
                <a:custGeom>
                  <a:avLst/>
                  <a:gdLst>
                    <a:gd name="T0" fmla="*/ 8 w 127"/>
                    <a:gd name="T1" fmla="*/ 166 h 211"/>
                    <a:gd name="T2" fmla="*/ 56 w 127"/>
                    <a:gd name="T3" fmla="*/ 130 h 211"/>
                    <a:gd name="T4" fmla="*/ 87 w 127"/>
                    <a:gd name="T5" fmla="*/ 136 h 211"/>
                    <a:gd name="T6" fmla="*/ 105 w 127"/>
                    <a:gd name="T7" fmla="*/ 169 h 211"/>
                    <a:gd name="T8" fmla="*/ 115 w 127"/>
                    <a:gd name="T9" fmla="*/ 109 h 211"/>
                    <a:gd name="T10" fmla="*/ 127 w 127"/>
                    <a:gd name="T11" fmla="*/ 46 h 211"/>
                    <a:gd name="T12" fmla="*/ 119 w 127"/>
                    <a:gd name="T13" fmla="*/ 0 h 211"/>
                    <a:gd name="T14" fmla="*/ 110 w 127"/>
                    <a:gd name="T15" fmla="*/ 33 h 211"/>
                    <a:gd name="T16" fmla="*/ 104 w 127"/>
                    <a:gd name="T17" fmla="*/ 56 h 211"/>
                    <a:gd name="T18" fmla="*/ 123 w 127"/>
                    <a:gd name="T19" fmla="*/ 40 h 211"/>
                    <a:gd name="T20" fmla="*/ 104 w 127"/>
                    <a:gd name="T21" fmla="*/ 119 h 211"/>
                    <a:gd name="T22" fmla="*/ 100 w 127"/>
                    <a:gd name="T23" fmla="*/ 140 h 211"/>
                    <a:gd name="T24" fmla="*/ 73 w 127"/>
                    <a:gd name="T25" fmla="*/ 121 h 211"/>
                    <a:gd name="T26" fmla="*/ 44 w 127"/>
                    <a:gd name="T27" fmla="*/ 126 h 211"/>
                    <a:gd name="T28" fmla="*/ 0 w 127"/>
                    <a:gd name="T29" fmla="*/ 163 h 211"/>
                    <a:gd name="T30" fmla="*/ 11 w 127"/>
                    <a:gd name="T31" fmla="*/ 211 h 211"/>
                    <a:gd name="T32" fmla="*/ 35 w 127"/>
                    <a:gd name="T33" fmla="*/ 167 h 211"/>
                    <a:gd name="T34" fmla="*/ 53 w 127"/>
                    <a:gd name="T35" fmla="*/ 143 h 211"/>
                    <a:gd name="T36" fmla="*/ 8 w 127"/>
                    <a:gd name="T37" fmla="*/ 166 h 211"/>
                    <a:gd name="T38" fmla="*/ 8 w 127"/>
                    <a:gd name="T39" fmla="*/ 166 h 21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27"/>
                    <a:gd name="T61" fmla="*/ 0 h 211"/>
                    <a:gd name="T62" fmla="*/ 127 w 127"/>
                    <a:gd name="T63" fmla="*/ 211 h 21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27" h="211">
                      <a:moveTo>
                        <a:pt x="8" y="166"/>
                      </a:moveTo>
                      <a:lnTo>
                        <a:pt x="56" y="130"/>
                      </a:lnTo>
                      <a:lnTo>
                        <a:pt x="87" y="136"/>
                      </a:lnTo>
                      <a:lnTo>
                        <a:pt x="105" y="169"/>
                      </a:lnTo>
                      <a:lnTo>
                        <a:pt x="115" y="109"/>
                      </a:lnTo>
                      <a:lnTo>
                        <a:pt x="127" y="46"/>
                      </a:lnTo>
                      <a:lnTo>
                        <a:pt x="119" y="0"/>
                      </a:lnTo>
                      <a:lnTo>
                        <a:pt x="110" y="33"/>
                      </a:lnTo>
                      <a:lnTo>
                        <a:pt x="104" y="56"/>
                      </a:lnTo>
                      <a:lnTo>
                        <a:pt x="123" y="40"/>
                      </a:lnTo>
                      <a:lnTo>
                        <a:pt x="104" y="119"/>
                      </a:lnTo>
                      <a:lnTo>
                        <a:pt x="100" y="140"/>
                      </a:lnTo>
                      <a:lnTo>
                        <a:pt x="73" y="121"/>
                      </a:lnTo>
                      <a:lnTo>
                        <a:pt x="44" y="126"/>
                      </a:lnTo>
                      <a:lnTo>
                        <a:pt x="0" y="163"/>
                      </a:lnTo>
                      <a:lnTo>
                        <a:pt x="11" y="211"/>
                      </a:lnTo>
                      <a:lnTo>
                        <a:pt x="35" y="167"/>
                      </a:lnTo>
                      <a:lnTo>
                        <a:pt x="53" y="143"/>
                      </a:lnTo>
                      <a:lnTo>
                        <a:pt x="8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646"/>
                <p:cNvSpPr>
                  <a:spLocks/>
                </p:cNvSpPr>
                <p:nvPr/>
              </p:nvSpPr>
              <p:spPr bwMode="auto">
                <a:xfrm>
                  <a:off x="2661" y="1183"/>
                  <a:ext cx="272" cy="328"/>
                </a:xfrm>
                <a:custGeom>
                  <a:avLst/>
                  <a:gdLst>
                    <a:gd name="T0" fmla="*/ 95 w 272"/>
                    <a:gd name="T1" fmla="*/ 27 h 328"/>
                    <a:gd name="T2" fmla="*/ 116 w 272"/>
                    <a:gd name="T3" fmla="*/ 74 h 328"/>
                    <a:gd name="T4" fmla="*/ 138 w 272"/>
                    <a:gd name="T5" fmla="*/ 137 h 328"/>
                    <a:gd name="T6" fmla="*/ 143 w 272"/>
                    <a:gd name="T7" fmla="*/ 97 h 328"/>
                    <a:gd name="T8" fmla="*/ 120 w 272"/>
                    <a:gd name="T9" fmla="*/ 31 h 328"/>
                    <a:gd name="T10" fmla="*/ 111 w 272"/>
                    <a:gd name="T11" fmla="*/ 0 h 328"/>
                    <a:gd name="T12" fmla="*/ 156 w 272"/>
                    <a:gd name="T13" fmla="*/ 79 h 328"/>
                    <a:gd name="T14" fmla="*/ 156 w 272"/>
                    <a:gd name="T15" fmla="*/ 49 h 328"/>
                    <a:gd name="T16" fmla="*/ 179 w 272"/>
                    <a:gd name="T17" fmla="*/ 83 h 328"/>
                    <a:gd name="T18" fmla="*/ 187 w 272"/>
                    <a:gd name="T19" fmla="*/ 63 h 328"/>
                    <a:gd name="T20" fmla="*/ 209 w 272"/>
                    <a:gd name="T21" fmla="*/ 137 h 328"/>
                    <a:gd name="T22" fmla="*/ 216 w 272"/>
                    <a:gd name="T23" fmla="*/ 52 h 328"/>
                    <a:gd name="T24" fmla="*/ 232 w 272"/>
                    <a:gd name="T25" fmla="*/ 97 h 328"/>
                    <a:gd name="T26" fmla="*/ 248 w 272"/>
                    <a:gd name="T27" fmla="*/ 67 h 328"/>
                    <a:gd name="T28" fmla="*/ 272 w 272"/>
                    <a:gd name="T29" fmla="*/ 52 h 328"/>
                    <a:gd name="T30" fmla="*/ 230 w 272"/>
                    <a:gd name="T31" fmla="*/ 123 h 328"/>
                    <a:gd name="T32" fmla="*/ 245 w 272"/>
                    <a:gd name="T33" fmla="*/ 211 h 328"/>
                    <a:gd name="T34" fmla="*/ 174 w 272"/>
                    <a:gd name="T35" fmla="*/ 234 h 328"/>
                    <a:gd name="T36" fmla="*/ 115 w 272"/>
                    <a:gd name="T37" fmla="*/ 288 h 328"/>
                    <a:gd name="T38" fmla="*/ 146 w 272"/>
                    <a:gd name="T39" fmla="*/ 228 h 328"/>
                    <a:gd name="T40" fmla="*/ 121 w 272"/>
                    <a:gd name="T41" fmla="*/ 180 h 328"/>
                    <a:gd name="T42" fmla="*/ 85 w 272"/>
                    <a:gd name="T43" fmla="*/ 305 h 328"/>
                    <a:gd name="T44" fmla="*/ 87 w 272"/>
                    <a:gd name="T45" fmla="*/ 163 h 328"/>
                    <a:gd name="T46" fmla="*/ 51 w 272"/>
                    <a:gd name="T47" fmla="*/ 265 h 328"/>
                    <a:gd name="T48" fmla="*/ 71 w 272"/>
                    <a:gd name="T49" fmla="*/ 328 h 328"/>
                    <a:gd name="T50" fmla="*/ 10 w 272"/>
                    <a:gd name="T51" fmla="*/ 233 h 328"/>
                    <a:gd name="T52" fmla="*/ 0 w 272"/>
                    <a:gd name="T53" fmla="*/ 158 h 328"/>
                    <a:gd name="T54" fmla="*/ 35 w 272"/>
                    <a:gd name="T55" fmla="*/ 97 h 328"/>
                    <a:gd name="T56" fmla="*/ 68 w 272"/>
                    <a:gd name="T57" fmla="*/ 135 h 328"/>
                    <a:gd name="T58" fmla="*/ 95 w 272"/>
                    <a:gd name="T59" fmla="*/ 27 h 328"/>
                    <a:gd name="T60" fmla="*/ 95 w 272"/>
                    <a:gd name="T61" fmla="*/ 27 h 32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72"/>
                    <a:gd name="T94" fmla="*/ 0 h 328"/>
                    <a:gd name="T95" fmla="*/ 272 w 272"/>
                    <a:gd name="T96" fmla="*/ 328 h 32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72" h="328">
                      <a:moveTo>
                        <a:pt x="95" y="27"/>
                      </a:moveTo>
                      <a:lnTo>
                        <a:pt x="116" y="74"/>
                      </a:lnTo>
                      <a:lnTo>
                        <a:pt x="138" y="137"/>
                      </a:lnTo>
                      <a:lnTo>
                        <a:pt x="143" y="97"/>
                      </a:lnTo>
                      <a:lnTo>
                        <a:pt x="120" y="31"/>
                      </a:lnTo>
                      <a:lnTo>
                        <a:pt x="111" y="0"/>
                      </a:lnTo>
                      <a:lnTo>
                        <a:pt x="156" y="79"/>
                      </a:lnTo>
                      <a:lnTo>
                        <a:pt x="156" y="49"/>
                      </a:lnTo>
                      <a:lnTo>
                        <a:pt x="179" y="83"/>
                      </a:lnTo>
                      <a:lnTo>
                        <a:pt x="187" y="63"/>
                      </a:lnTo>
                      <a:lnTo>
                        <a:pt x="209" y="137"/>
                      </a:lnTo>
                      <a:lnTo>
                        <a:pt x="216" y="52"/>
                      </a:lnTo>
                      <a:lnTo>
                        <a:pt x="232" y="97"/>
                      </a:lnTo>
                      <a:lnTo>
                        <a:pt x="248" y="67"/>
                      </a:lnTo>
                      <a:lnTo>
                        <a:pt x="272" y="52"/>
                      </a:lnTo>
                      <a:lnTo>
                        <a:pt x="230" y="123"/>
                      </a:lnTo>
                      <a:lnTo>
                        <a:pt x="245" y="211"/>
                      </a:lnTo>
                      <a:lnTo>
                        <a:pt x="174" y="234"/>
                      </a:lnTo>
                      <a:lnTo>
                        <a:pt x="115" y="288"/>
                      </a:lnTo>
                      <a:lnTo>
                        <a:pt x="146" y="228"/>
                      </a:lnTo>
                      <a:lnTo>
                        <a:pt x="121" y="180"/>
                      </a:lnTo>
                      <a:lnTo>
                        <a:pt x="85" y="305"/>
                      </a:lnTo>
                      <a:lnTo>
                        <a:pt x="87" y="163"/>
                      </a:lnTo>
                      <a:lnTo>
                        <a:pt x="51" y="265"/>
                      </a:lnTo>
                      <a:lnTo>
                        <a:pt x="71" y="328"/>
                      </a:lnTo>
                      <a:lnTo>
                        <a:pt x="10" y="233"/>
                      </a:lnTo>
                      <a:lnTo>
                        <a:pt x="0" y="158"/>
                      </a:lnTo>
                      <a:lnTo>
                        <a:pt x="35" y="97"/>
                      </a:lnTo>
                      <a:lnTo>
                        <a:pt x="68" y="135"/>
                      </a:lnTo>
                      <a:lnTo>
                        <a:pt x="95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647"/>
                <p:cNvSpPr>
                  <a:spLocks/>
                </p:cNvSpPr>
                <p:nvPr/>
              </p:nvSpPr>
              <p:spPr bwMode="auto">
                <a:xfrm>
                  <a:off x="2549" y="1296"/>
                  <a:ext cx="38" cy="225"/>
                </a:xfrm>
                <a:custGeom>
                  <a:avLst/>
                  <a:gdLst>
                    <a:gd name="T0" fmla="*/ 9 w 38"/>
                    <a:gd name="T1" fmla="*/ 42 h 225"/>
                    <a:gd name="T2" fmla="*/ 25 w 38"/>
                    <a:gd name="T3" fmla="*/ 90 h 225"/>
                    <a:gd name="T4" fmla="*/ 29 w 38"/>
                    <a:gd name="T5" fmla="*/ 168 h 225"/>
                    <a:gd name="T6" fmla="*/ 25 w 38"/>
                    <a:gd name="T7" fmla="*/ 225 h 225"/>
                    <a:gd name="T8" fmla="*/ 35 w 38"/>
                    <a:gd name="T9" fmla="*/ 191 h 225"/>
                    <a:gd name="T10" fmla="*/ 38 w 38"/>
                    <a:gd name="T11" fmla="*/ 116 h 225"/>
                    <a:gd name="T12" fmla="*/ 32 w 38"/>
                    <a:gd name="T13" fmla="*/ 63 h 225"/>
                    <a:gd name="T14" fmla="*/ 0 w 38"/>
                    <a:gd name="T15" fmla="*/ 0 h 225"/>
                    <a:gd name="T16" fmla="*/ 9 w 38"/>
                    <a:gd name="T17" fmla="*/ 42 h 225"/>
                    <a:gd name="T18" fmla="*/ 9 w 38"/>
                    <a:gd name="T19" fmla="*/ 42 h 2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"/>
                    <a:gd name="T31" fmla="*/ 0 h 225"/>
                    <a:gd name="T32" fmla="*/ 38 w 38"/>
                    <a:gd name="T33" fmla="*/ 225 h 2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" h="225">
                      <a:moveTo>
                        <a:pt x="9" y="42"/>
                      </a:moveTo>
                      <a:lnTo>
                        <a:pt x="25" y="90"/>
                      </a:lnTo>
                      <a:lnTo>
                        <a:pt x="29" y="168"/>
                      </a:lnTo>
                      <a:lnTo>
                        <a:pt x="25" y="225"/>
                      </a:lnTo>
                      <a:lnTo>
                        <a:pt x="35" y="191"/>
                      </a:lnTo>
                      <a:lnTo>
                        <a:pt x="38" y="116"/>
                      </a:lnTo>
                      <a:lnTo>
                        <a:pt x="32" y="63"/>
                      </a:lnTo>
                      <a:lnTo>
                        <a:pt x="0" y="0"/>
                      </a:lnTo>
                      <a:lnTo>
                        <a:pt x="9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648"/>
                <p:cNvSpPr>
                  <a:spLocks/>
                </p:cNvSpPr>
                <p:nvPr/>
              </p:nvSpPr>
              <p:spPr bwMode="auto">
                <a:xfrm>
                  <a:off x="2618" y="1337"/>
                  <a:ext cx="25" cy="170"/>
                </a:xfrm>
                <a:custGeom>
                  <a:avLst/>
                  <a:gdLst>
                    <a:gd name="T0" fmla="*/ 0 w 25"/>
                    <a:gd name="T1" fmla="*/ 0 h 170"/>
                    <a:gd name="T2" fmla="*/ 9 w 25"/>
                    <a:gd name="T3" fmla="*/ 64 h 170"/>
                    <a:gd name="T4" fmla="*/ 17 w 25"/>
                    <a:gd name="T5" fmla="*/ 119 h 170"/>
                    <a:gd name="T6" fmla="*/ 17 w 25"/>
                    <a:gd name="T7" fmla="*/ 170 h 170"/>
                    <a:gd name="T8" fmla="*/ 25 w 25"/>
                    <a:gd name="T9" fmla="*/ 145 h 170"/>
                    <a:gd name="T10" fmla="*/ 16 w 25"/>
                    <a:gd name="T11" fmla="*/ 67 h 170"/>
                    <a:gd name="T12" fmla="*/ 14 w 25"/>
                    <a:gd name="T13" fmla="*/ 17 h 170"/>
                    <a:gd name="T14" fmla="*/ 0 w 25"/>
                    <a:gd name="T15" fmla="*/ 0 h 170"/>
                    <a:gd name="T16" fmla="*/ 0 w 25"/>
                    <a:gd name="T17" fmla="*/ 0 h 17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170"/>
                    <a:gd name="T29" fmla="*/ 25 w 25"/>
                    <a:gd name="T30" fmla="*/ 170 h 17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170">
                      <a:moveTo>
                        <a:pt x="0" y="0"/>
                      </a:moveTo>
                      <a:lnTo>
                        <a:pt x="9" y="64"/>
                      </a:lnTo>
                      <a:lnTo>
                        <a:pt x="17" y="119"/>
                      </a:lnTo>
                      <a:lnTo>
                        <a:pt x="17" y="170"/>
                      </a:lnTo>
                      <a:lnTo>
                        <a:pt x="25" y="145"/>
                      </a:lnTo>
                      <a:lnTo>
                        <a:pt x="16" y="67"/>
                      </a:lnTo>
                      <a:lnTo>
                        <a:pt x="14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649"/>
                <p:cNvSpPr>
                  <a:spLocks/>
                </p:cNvSpPr>
                <p:nvPr/>
              </p:nvSpPr>
              <p:spPr bwMode="auto">
                <a:xfrm>
                  <a:off x="2630" y="1389"/>
                  <a:ext cx="124" cy="209"/>
                </a:xfrm>
                <a:custGeom>
                  <a:avLst/>
                  <a:gdLst>
                    <a:gd name="T0" fmla="*/ 9 w 124"/>
                    <a:gd name="T1" fmla="*/ 40 h 209"/>
                    <a:gd name="T2" fmla="*/ 31 w 124"/>
                    <a:gd name="T3" fmla="*/ 64 h 209"/>
                    <a:gd name="T4" fmla="*/ 36 w 124"/>
                    <a:gd name="T5" fmla="*/ 102 h 209"/>
                    <a:gd name="T6" fmla="*/ 124 w 124"/>
                    <a:gd name="T7" fmla="*/ 209 h 209"/>
                    <a:gd name="T8" fmla="*/ 54 w 124"/>
                    <a:gd name="T9" fmla="*/ 96 h 209"/>
                    <a:gd name="T10" fmla="*/ 44 w 124"/>
                    <a:gd name="T11" fmla="*/ 58 h 209"/>
                    <a:gd name="T12" fmla="*/ 0 w 124"/>
                    <a:gd name="T13" fmla="*/ 0 h 209"/>
                    <a:gd name="T14" fmla="*/ 9 w 124"/>
                    <a:gd name="T15" fmla="*/ 40 h 209"/>
                    <a:gd name="T16" fmla="*/ 9 w 124"/>
                    <a:gd name="T17" fmla="*/ 40 h 2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4"/>
                    <a:gd name="T28" fmla="*/ 0 h 209"/>
                    <a:gd name="T29" fmla="*/ 124 w 124"/>
                    <a:gd name="T30" fmla="*/ 209 h 20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4" h="209">
                      <a:moveTo>
                        <a:pt x="9" y="40"/>
                      </a:moveTo>
                      <a:lnTo>
                        <a:pt x="31" y="64"/>
                      </a:lnTo>
                      <a:lnTo>
                        <a:pt x="36" y="102"/>
                      </a:lnTo>
                      <a:lnTo>
                        <a:pt x="124" y="209"/>
                      </a:lnTo>
                      <a:lnTo>
                        <a:pt x="54" y="96"/>
                      </a:lnTo>
                      <a:lnTo>
                        <a:pt x="44" y="58"/>
                      </a:lnTo>
                      <a:lnTo>
                        <a:pt x="0" y="0"/>
                      </a:lnTo>
                      <a:lnTo>
                        <a:pt x="9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650"/>
                <p:cNvSpPr>
                  <a:spLocks/>
                </p:cNvSpPr>
                <p:nvPr/>
              </p:nvSpPr>
              <p:spPr bwMode="auto">
                <a:xfrm>
                  <a:off x="2802" y="1382"/>
                  <a:ext cx="276" cy="184"/>
                </a:xfrm>
                <a:custGeom>
                  <a:avLst/>
                  <a:gdLst>
                    <a:gd name="T0" fmla="*/ 133 w 276"/>
                    <a:gd name="T1" fmla="*/ 68 h 184"/>
                    <a:gd name="T2" fmla="*/ 104 w 276"/>
                    <a:gd name="T3" fmla="*/ 46 h 184"/>
                    <a:gd name="T4" fmla="*/ 91 w 276"/>
                    <a:gd name="T5" fmla="*/ 0 h 184"/>
                    <a:gd name="T6" fmla="*/ 69 w 276"/>
                    <a:gd name="T7" fmla="*/ 61 h 184"/>
                    <a:gd name="T8" fmla="*/ 18 w 276"/>
                    <a:gd name="T9" fmla="*/ 122 h 184"/>
                    <a:gd name="T10" fmla="*/ 0 w 276"/>
                    <a:gd name="T11" fmla="*/ 184 h 184"/>
                    <a:gd name="T12" fmla="*/ 32 w 276"/>
                    <a:gd name="T13" fmla="*/ 127 h 184"/>
                    <a:gd name="T14" fmla="*/ 77 w 276"/>
                    <a:gd name="T15" fmla="*/ 92 h 184"/>
                    <a:gd name="T16" fmla="*/ 118 w 276"/>
                    <a:gd name="T17" fmla="*/ 74 h 184"/>
                    <a:gd name="T18" fmla="*/ 178 w 276"/>
                    <a:gd name="T19" fmla="*/ 88 h 184"/>
                    <a:gd name="T20" fmla="*/ 276 w 276"/>
                    <a:gd name="T21" fmla="*/ 140 h 184"/>
                    <a:gd name="T22" fmla="*/ 186 w 276"/>
                    <a:gd name="T23" fmla="*/ 75 h 184"/>
                    <a:gd name="T24" fmla="*/ 133 w 276"/>
                    <a:gd name="T25" fmla="*/ 68 h 184"/>
                    <a:gd name="T26" fmla="*/ 133 w 276"/>
                    <a:gd name="T27" fmla="*/ 68 h 1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76"/>
                    <a:gd name="T43" fmla="*/ 0 h 184"/>
                    <a:gd name="T44" fmla="*/ 276 w 276"/>
                    <a:gd name="T45" fmla="*/ 184 h 18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76" h="184">
                      <a:moveTo>
                        <a:pt x="133" y="68"/>
                      </a:moveTo>
                      <a:lnTo>
                        <a:pt x="104" y="46"/>
                      </a:lnTo>
                      <a:lnTo>
                        <a:pt x="91" y="0"/>
                      </a:lnTo>
                      <a:lnTo>
                        <a:pt x="69" y="61"/>
                      </a:lnTo>
                      <a:lnTo>
                        <a:pt x="18" y="122"/>
                      </a:lnTo>
                      <a:lnTo>
                        <a:pt x="0" y="184"/>
                      </a:lnTo>
                      <a:lnTo>
                        <a:pt x="32" y="127"/>
                      </a:lnTo>
                      <a:lnTo>
                        <a:pt x="77" y="92"/>
                      </a:lnTo>
                      <a:lnTo>
                        <a:pt x="118" y="74"/>
                      </a:lnTo>
                      <a:lnTo>
                        <a:pt x="178" y="88"/>
                      </a:lnTo>
                      <a:lnTo>
                        <a:pt x="276" y="140"/>
                      </a:lnTo>
                      <a:lnTo>
                        <a:pt x="186" y="75"/>
                      </a:lnTo>
                      <a:lnTo>
                        <a:pt x="133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651"/>
                <p:cNvSpPr>
                  <a:spLocks/>
                </p:cNvSpPr>
                <p:nvPr/>
              </p:nvSpPr>
              <p:spPr bwMode="auto">
                <a:xfrm>
                  <a:off x="2151" y="1112"/>
                  <a:ext cx="274" cy="259"/>
                </a:xfrm>
                <a:custGeom>
                  <a:avLst/>
                  <a:gdLst>
                    <a:gd name="T0" fmla="*/ 274 w 274"/>
                    <a:gd name="T1" fmla="*/ 14 h 259"/>
                    <a:gd name="T2" fmla="*/ 249 w 274"/>
                    <a:gd name="T3" fmla="*/ 36 h 259"/>
                    <a:gd name="T4" fmla="*/ 270 w 274"/>
                    <a:gd name="T5" fmla="*/ 49 h 259"/>
                    <a:gd name="T6" fmla="*/ 242 w 274"/>
                    <a:gd name="T7" fmla="*/ 45 h 259"/>
                    <a:gd name="T8" fmla="*/ 212 w 274"/>
                    <a:gd name="T9" fmla="*/ 47 h 259"/>
                    <a:gd name="T10" fmla="*/ 183 w 274"/>
                    <a:gd name="T11" fmla="*/ 61 h 259"/>
                    <a:gd name="T12" fmla="*/ 172 w 274"/>
                    <a:gd name="T13" fmla="*/ 71 h 259"/>
                    <a:gd name="T14" fmla="*/ 147 w 274"/>
                    <a:gd name="T15" fmla="*/ 75 h 259"/>
                    <a:gd name="T16" fmla="*/ 108 w 274"/>
                    <a:gd name="T17" fmla="*/ 99 h 259"/>
                    <a:gd name="T18" fmla="*/ 75 w 274"/>
                    <a:gd name="T19" fmla="*/ 139 h 259"/>
                    <a:gd name="T20" fmla="*/ 103 w 274"/>
                    <a:gd name="T21" fmla="*/ 135 h 259"/>
                    <a:gd name="T22" fmla="*/ 60 w 274"/>
                    <a:gd name="T23" fmla="*/ 153 h 259"/>
                    <a:gd name="T24" fmla="*/ 34 w 274"/>
                    <a:gd name="T25" fmla="*/ 169 h 259"/>
                    <a:gd name="T26" fmla="*/ 24 w 274"/>
                    <a:gd name="T27" fmla="*/ 219 h 259"/>
                    <a:gd name="T28" fmla="*/ 45 w 274"/>
                    <a:gd name="T29" fmla="*/ 199 h 259"/>
                    <a:gd name="T30" fmla="*/ 43 w 274"/>
                    <a:gd name="T31" fmla="*/ 220 h 259"/>
                    <a:gd name="T32" fmla="*/ 25 w 274"/>
                    <a:gd name="T33" fmla="*/ 230 h 259"/>
                    <a:gd name="T34" fmla="*/ 24 w 274"/>
                    <a:gd name="T35" fmla="*/ 242 h 259"/>
                    <a:gd name="T36" fmla="*/ 0 w 274"/>
                    <a:gd name="T37" fmla="*/ 259 h 259"/>
                    <a:gd name="T38" fmla="*/ 14 w 274"/>
                    <a:gd name="T39" fmla="*/ 235 h 259"/>
                    <a:gd name="T40" fmla="*/ 25 w 274"/>
                    <a:gd name="T41" fmla="*/ 176 h 259"/>
                    <a:gd name="T42" fmla="*/ 32 w 274"/>
                    <a:gd name="T43" fmla="*/ 157 h 259"/>
                    <a:gd name="T44" fmla="*/ 63 w 274"/>
                    <a:gd name="T45" fmla="*/ 143 h 259"/>
                    <a:gd name="T46" fmla="*/ 81 w 274"/>
                    <a:gd name="T47" fmla="*/ 117 h 259"/>
                    <a:gd name="T48" fmla="*/ 127 w 274"/>
                    <a:gd name="T49" fmla="*/ 76 h 259"/>
                    <a:gd name="T50" fmla="*/ 168 w 274"/>
                    <a:gd name="T51" fmla="*/ 59 h 259"/>
                    <a:gd name="T52" fmla="*/ 196 w 274"/>
                    <a:gd name="T53" fmla="*/ 42 h 259"/>
                    <a:gd name="T54" fmla="*/ 234 w 274"/>
                    <a:gd name="T55" fmla="*/ 37 h 259"/>
                    <a:gd name="T56" fmla="*/ 252 w 274"/>
                    <a:gd name="T57" fmla="*/ 24 h 259"/>
                    <a:gd name="T58" fmla="*/ 269 w 274"/>
                    <a:gd name="T59" fmla="*/ 0 h 259"/>
                    <a:gd name="T60" fmla="*/ 274 w 274"/>
                    <a:gd name="T61" fmla="*/ 14 h 259"/>
                    <a:gd name="T62" fmla="*/ 274 w 274"/>
                    <a:gd name="T63" fmla="*/ 14 h 25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74"/>
                    <a:gd name="T97" fmla="*/ 0 h 259"/>
                    <a:gd name="T98" fmla="*/ 274 w 274"/>
                    <a:gd name="T99" fmla="*/ 259 h 25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74" h="259">
                      <a:moveTo>
                        <a:pt x="274" y="14"/>
                      </a:moveTo>
                      <a:lnTo>
                        <a:pt x="249" y="36"/>
                      </a:lnTo>
                      <a:lnTo>
                        <a:pt x="270" y="49"/>
                      </a:lnTo>
                      <a:lnTo>
                        <a:pt x="242" y="45"/>
                      </a:lnTo>
                      <a:lnTo>
                        <a:pt x="212" y="47"/>
                      </a:lnTo>
                      <a:lnTo>
                        <a:pt x="183" y="61"/>
                      </a:lnTo>
                      <a:lnTo>
                        <a:pt x="172" y="71"/>
                      </a:lnTo>
                      <a:lnTo>
                        <a:pt x="147" y="75"/>
                      </a:lnTo>
                      <a:lnTo>
                        <a:pt x="108" y="99"/>
                      </a:lnTo>
                      <a:lnTo>
                        <a:pt x="75" y="139"/>
                      </a:lnTo>
                      <a:lnTo>
                        <a:pt x="103" y="135"/>
                      </a:lnTo>
                      <a:lnTo>
                        <a:pt x="60" y="153"/>
                      </a:lnTo>
                      <a:lnTo>
                        <a:pt x="34" y="169"/>
                      </a:lnTo>
                      <a:lnTo>
                        <a:pt x="24" y="219"/>
                      </a:lnTo>
                      <a:lnTo>
                        <a:pt x="45" y="199"/>
                      </a:lnTo>
                      <a:lnTo>
                        <a:pt x="43" y="220"/>
                      </a:lnTo>
                      <a:lnTo>
                        <a:pt x="25" y="230"/>
                      </a:lnTo>
                      <a:lnTo>
                        <a:pt x="24" y="242"/>
                      </a:lnTo>
                      <a:lnTo>
                        <a:pt x="0" y="259"/>
                      </a:lnTo>
                      <a:lnTo>
                        <a:pt x="14" y="235"/>
                      </a:lnTo>
                      <a:lnTo>
                        <a:pt x="25" y="176"/>
                      </a:lnTo>
                      <a:lnTo>
                        <a:pt x="32" y="157"/>
                      </a:lnTo>
                      <a:lnTo>
                        <a:pt x="63" y="143"/>
                      </a:lnTo>
                      <a:lnTo>
                        <a:pt x="81" y="117"/>
                      </a:lnTo>
                      <a:lnTo>
                        <a:pt x="127" y="76"/>
                      </a:lnTo>
                      <a:lnTo>
                        <a:pt x="168" y="59"/>
                      </a:lnTo>
                      <a:lnTo>
                        <a:pt x="196" y="42"/>
                      </a:lnTo>
                      <a:lnTo>
                        <a:pt x="234" y="37"/>
                      </a:lnTo>
                      <a:lnTo>
                        <a:pt x="252" y="24"/>
                      </a:lnTo>
                      <a:lnTo>
                        <a:pt x="269" y="0"/>
                      </a:lnTo>
                      <a:lnTo>
                        <a:pt x="27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652"/>
                <p:cNvSpPr>
                  <a:spLocks/>
                </p:cNvSpPr>
                <p:nvPr/>
              </p:nvSpPr>
              <p:spPr bwMode="auto">
                <a:xfrm>
                  <a:off x="2103" y="1341"/>
                  <a:ext cx="74" cy="130"/>
                </a:xfrm>
                <a:custGeom>
                  <a:avLst/>
                  <a:gdLst>
                    <a:gd name="T0" fmla="*/ 48 w 74"/>
                    <a:gd name="T1" fmla="*/ 32 h 130"/>
                    <a:gd name="T2" fmla="*/ 29 w 74"/>
                    <a:gd name="T3" fmla="*/ 45 h 130"/>
                    <a:gd name="T4" fmla="*/ 21 w 74"/>
                    <a:gd name="T5" fmla="*/ 62 h 130"/>
                    <a:gd name="T6" fmla="*/ 7 w 74"/>
                    <a:gd name="T7" fmla="*/ 83 h 130"/>
                    <a:gd name="T8" fmla="*/ 10 w 74"/>
                    <a:gd name="T9" fmla="*/ 109 h 130"/>
                    <a:gd name="T10" fmla="*/ 20 w 74"/>
                    <a:gd name="T11" fmla="*/ 112 h 130"/>
                    <a:gd name="T12" fmla="*/ 10 w 74"/>
                    <a:gd name="T13" fmla="*/ 130 h 130"/>
                    <a:gd name="T14" fmla="*/ 8 w 74"/>
                    <a:gd name="T15" fmla="*/ 116 h 130"/>
                    <a:gd name="T16" fmla="*/ 0 w 74"/>
                    <a:gd name="T17" fmla="*/ 93 h 130"/>
                    <a:gd name="T18" fmla="*/ 1 w 74"/>
                    <a:gd name="T19" fmla="*/ 79 h 130"/>
                    <a:gd name="T20" fmla="*/ 17 w 74"/>
                    <a:gd name="T21" fmla="*/ 53 h 130"/>
                    <a:gd name="T22" fmla="*/ 26 w 74"/>
                    <a:gd name="T23" fmla="*/ 36 h 130"/>
                    <a:gd name="T24" fmla="*/ 43 w 74"/>
                    <a:gd name="T25" fmla="*/ 30 h 130"/>
                    <a:gd name="T26" fmla="*/ 63 w 74"/>
                    <a:gd name="T27" fmla="*/ 10 h 130"/>
                    <a:gd name="T28" fmla="*/ 74 w 74"/>
                    <a:gd name="T29" fmla="*/ 0 h 130"/>
                    <a:gd name="T30" fmla="*/ 69 w 74"/>
                    <a:gd name="T31" fmla="*/ 14 h 130"/>
                    <a:gd name="T32" fmla="*/ 48 w 74"/>
                    <a:gd name="T33" fmla="*/ 32 h 130"/>
                    <a:gd name="T34" fmla="*/ 48 w 74"/>
                    <a:gd name="T35" fmla="*/ 32 h 13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74"/>
                    <a:gd name="T55" fmla="*/ 0 h 130"/>
                    <a:gd name="T56" fmla="*/ 74 w 74"/>
                    <a:gd name="T57" fmla="*/ 130 h 13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74" h="130">
                      <a:moveTo>
                        <a:pt x="48" y="32"/>
                      </a:moveTo>
                      <a:lnTo>
                        <a:pt x="29" y="45"/>
                      </a:lnTo>
                      <a:lnTo>
                        <a:pt x="21" y="62"/>
                      </a:lnTo>
                      <a:lnTo>
                        <a:pt x="7" y="83"/>
                      </a:lnTo>
                      <a:lnTo>
                        <a:pt x="10" y="109"/>
                      </a:lnTo>
                      <a:lnTo>
                        <a:pt x="20" y="112"/>
                      </a:lnTo>
                      <a:lnTo>
                        <a:pt x="10" y="130"/>
                      </a:lnTo>
                      <a:lnTo>
                        <a:pt x="8" y="116"/>
                      </a:lnTo>
                      <a:lnTo>
                        <a:pt x="0" y="93"/>
                      </a:lnTo>
                      <a:lnTo>
                        <a:pt x="1" y="79"/>
                      </a:lnTo>
                      <a:lnTo>
                        <a:pt x="17" y="53"/>
                      </a:lnTo>
                      <a:lnTo>
                        <a:pt x="26" y="36"/>
                      </a:lnTo>
                      <a:lnTo>
                        <a:pt x="43" y="30"/>
                      </a:lnTo>
                      <a:lnTo>
                        <a:pt x="63" y="10"/>
                      </a:lnTo>
                      <a:lnTo>
                        <a:pt x="74" y="0"/>
                      </a:lnTo>
                      <a:lnTo>
                        <a:pt x="69" y="14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653"/>
                <p:cNvSpPr>
                  <a:spLocks/>
                </p:cNvSpPr>
                <p:nvPr/>
              </p:nvSpPr>
              <p:spPr bwMode="auto">
                <a:xfrm>
                  <a:off x="2739" y="1138"/>
                  <a:ext cx="513" cy="399"/>
                </a:xfrm>
                <a:custGeom>
                  <a:avLst/>
                  <a:gdLst>
                    <a:gd name="T0" fmla="*/ 2 w 513"/>
                    <a:gd name="T1" fmla="*/ 15 h 399"/>
                    <a:gd name="T2" fmla="*/ 37 w 513"/>
                    <a:gd name="T3" fmla="*/ 25 h 399"/>
                    <a:gd name="T4" fmla="*/ 71 w 513"/>
                    <a:gd name="T5" fmla="*/ 46 h 399"/>
                    <a:gd name="T6" fmla="*/ 95 w 513"/>
                    <a:gd name="T7" fmla="*/ 83 h 399"/>
                    <a:gd name="T8" fmla="*/ 85 w 513"/>
                    <a:gd name="T9" fmla="*/ 51 h 399"/>
                    <a:gd name="T10" fmla="*/ 117 w 513"/>
                    <a:gd name="T11" fmla="*/ 52 h 399"/>
                    <a:gd name="T12" fmla="*/ 140 w 513"/>
                    <a:gd name="T13" fmla="*/ 62 h 399"/>
                    <a:gd name="T14" fmla="*/ 145 w 513"/>
                    <a:gd name="T15" fmla="*/ 73 h 399"/>
                    <a:gd name="T16" fmla="*/ 163 w 513"/>
                    <a:gd name="T17" fmla="*/ 65 h 399"/>
                    <a:gd name="T18" fmla="*/ 173 w 513"/>
                    <a:gd name="T19" fmla="*/ 71 h 399"/>
                    <a:gd name="T20" fmla="*/ 181 w 513"/>
                    <a:gd name="T21" fmla="*/ 85 h 399"/>
                    <a:gd name="T22" fmla="*/ 194 w 513"/>
                    <a:gd name="T23" fmla="*/ 79 h 399"/>
                    <a:gd name="T24" fmla="*/ 207 w 513"/>
                    <a:gd name="T25" fmla="*/ 94 h 399"/>
                    <a:gd name="T26" fmla="*/ 225 w 513"/>
                    <a:gd name="T27" fmla="*/ 100 h 399"/>
                    <a:gd name="T28" fmla="*/ 242 w 513"/>
                    <a:gd name="T29" fmla="*/ 108 h 399"/>
                    <a:gd name="T30" fmla="*/ 217 w 513"/>
                    <a:gd name="T31" fmla="*/ 121 h 399"/>
                    <a:gd name="T32" fmla="*/ 245 w 513"/>
                    <a:gd name="T33" fmla="*/ 118 h 399"/>
                    <a:gd name="T34" fmla="*/ 287 w 513"/>
                    <a:gd name="T35" fmla="*/ 131 h 399"/>
                    <a:gd name="T36" fmla="*/ 331 w 513"/>
                    <a:gd name="T37" fmla="*/ 163 h 399"/>
                    <a:gd name="T38" fmla="*/ 346 w 513"/>
                    <a:gd name="T39" fmla="*/ 176 h 399"/>
                    <a:gd name="T40" fmla="*/ 460 w 513"/>
                    <a:gd name="T41" fmla="*/ 247 h 399"/>
                    <a:gd name="T42" fmla="*/ 504 w 513"/>
                    <a:gd name="T43" fmla="*/ 269 h 399"/>
                    <a:gd name="T44" fmla="*/ 500 w 513"/>
                    <a:gd name="T45" fmla="*/ 286 h 399"/>
                    <a:gd name="T46" fmla="*/ 488 w 513"/>
                    <a:gd name="T47" fmla="*/ 291 h 399"/>
                    <a:gd name="T48" fmla="*/ 456 w 513"/>
                    <a:gd name="T49" fmla="*/ 326 h 399"/>
                    <a:gd name="T50" fmla="*/ 373 w 513"/>
                    <a:gd name="T51" fmla="*/ 399 h 399"/>
                    <a:gd name="T52" fmla="*/ 459 w 513"/>
                    <a:gd name="T53" fmla="*/ 346 h 399"/>
                    <a:gd name="T54" fmla="*/ 480 w 513"/>
                    <a:gd name="T55" fmla="*/ 327 h 399"/>
                    <a:gd name="T56" fmla="*/ 493 w 513"/>
                    <a:gd name="T57" fmla="*/ 297 h 399"/>
                    <a:gd name="T58" fmla="*/ 508 w 513"/>
                    <a:gd name="T59" fmla="*/ 290 h 399"/>
                    <a:gd name="T60" fmla="*/ 513 w 513"/>
                    <a:gd name="T61" fmla="*/ 267 h 399"/>
                    <a:gd name="T62" fmla="*/ 464 w 513"/>
                    <a:gd name="T63" fmla="*/ 243 h 399"/>
                    <a:gd name="T64" fmla="*/ 354 w 513"/>
                    <a:gd name="T65" fmla="*/ 173 h 399"/>
                    <a:gd name="T66" fmla="*/ 302 w 513"/>
                    <a:gd name="T67" fmla="*/ 136 h 399"/>
                    <a:gd name="T68" fmla="*/ 280 w 513"/>
                    <a:gd name="T69" fmla="*/ 122 h 399"/>
                    <a:gd name="T70" fmla="*/ 250 w 513"/>
                    <a:gd name="T71" fmla="*/ 114 h 399"/>
                    <a:gd name="T72" fmla="*/ 251 w 513"/>
                    <a:gd name="T73" fmla="*/ 106 h 399"/>
                    <a:gd name="T74" fmla="*/ 208 w 513"/>
                    <a:gd name="T75" fmla="*/ 83 h 399"/>
                    <a:gd name="T76" fmla="*/ 186 w 513"/>
                    <a:gd name="T77" fmla="*/ 64 h 399"/>
                    <a:gd name="T78" fmla="*/ 162 w 513"/>
                    <a:gd name="T79" fmla="*/ 56 h 399"/>
                    <a:gd name="T80" fmla="*/ 144 w 513"/>
                    <a:gd name="T81" fmla="*/ 56 h 399"/>
                    <a:gd name="T82" fmla="*/ 109 w 513"/>
                    <a:gd name="T83" fmla="*/ 42 h 399"/>
                    <a:gd name="T84" fmla="*/ 76 w 513"/>
                    <a:gd name="T85" fmla="*/ 43 h 399"/>
                    <a:gd name="T86" fmla="*/ 47 w 513"/>
                    <a:gd name="T87" fmla="*/ 20 h 399"/>
                    <a:gd name="T88" fmla="*/ 0 w 513"/>
                    <a:gd name="T89" fmla="*/ 0 h 399"/>
                    <a:gd name="T90" fmla="*/ 2 w 513"/>
                    <a:gd name="T91" fmla="*/ 15 h 399"/>
                    <a:gd name="T92" fmla="*/ 2 w 513"/>
                    <a:gd name="T93" fmla="*/ 15 h 39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13"/>
                    <a:gd name="T142" fmla="*/ 0 h 399"/>
                    <a:gd name="T143" fmla="*/ 513 w 513"/>
                    <a:gd name="T144" fmla="*/ 399 h 39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13" h="399">
                      <a:moveTo>
                        <a:pt x="2" y="15"/>
                      </a:moveTo>
                      <a:lnTo>
                        <a:pt x="37" y="25"/>
                      </a:lnTo>
                      <a:lnTo>
                        <a:pt x="71" y="46"/>
                      </a:lnTo>
                      <a:lnTo>
                        <a:pt x="95" y="83"/>
                      </a:lnTo>
                      <a:lnTo>
                        <a:pt x="85" y="51"/>
                      </a:lnTo>
                      <a:lnTo>
                        <a:pt x="117" y="52"/>
                      </a:lnTo>
                      <a:lnTo>
                        <a:pt x="140" y="62"/>
                      </a:lnTo>
                      <a:lnTo>
                        <a:pt x="145" y="73"/>
                      </a:lnTo>
                      <a:lnTo>
                        <a:pt x="163" y="65"/>
                      </a:lnTo>
                      <a:lnTo>
                        <a:pt x="173" y="71"/>
                      </a:lnTo>
                      <a:lnTo>
                        <a:pt x="181" y="85"/>
                      </a:lnTo>
                      <a:lnTo>
                        <a:pt x="194" y="79"/>
                      </a:lnTo>
                      <a:lnTo>
                        <a:pt x="207" y="94"/>
                      </a:lnTo>
                      <a:lnTo>
                        <a:pt x="225" y="100"/>
                      </a:lnTo>
                      <a:lnTo>
                        <a:pt x="242" y="108"/>
                      </a:lnTo>
                      <a:lnTo>
                        <a:pt x="217" y="121"/>
                      </a:lnTo>
                      <a:lnTo>
                        <a:pt x="245" y="118"/>
                      </a:lnTo>
                      <a:lnTo>
                        <a:pt x="287" y="131"/>
                      </a:lnTo>
                      <a:lnTo>
                        <a:pt x="331" y="163"/>
                      </a:lnTo>
                      <a:lnTo>
                        <a:pt x="346" y="176"/>
                      </a:lnTo>
                      <a:lnTo>
                        <a:pt x="460" y="247"/>
                      </a:lnTo>
                      <a:lnTo>
                        <a:pt x="504" y="269"/>
                      </a:lnTo>
                      <a:lnTo>
                        <a:pt x="500" y="286"/>
                      </a:lnTo>
                      <a:lnTo>
                        <a:pt x="488" y="291"/>
                      </a:lnTo>
                      <a:lnTo>
                        <a:pt x="456" y="326"/>
                      </a:lnTo>
                      <a:lnTo>
                        <a:pt x="373" y="399"/>
                      </a:lnTo>
                      <a:lnTo>
                        <a:pt x="459" y="346"/>
                      </a:lnTo>
                      <a:lnTo>
                        <a:pt x="480" y="327"/>
                      </a:lnTo>
                      <a:lnTo>
                        <a:pt x="493" y="297"/>
                      </a:lnTo>
                      <a:lnTo>
                        <a:pt x="508" y="290"/>
                      </a:lnTo>
                      <a:lnTo>
                        <a:pt x="513" y="267"/>
                      </a:lnTo>
                      <a:lnTo>
                        <a:pt x="464" y="243"/>
                      </a:lnTo>
                      <a:lnTo>
                        <a:pt x="354" y="173"/>
                      </a:lnTo>
                      <a:lnTo>
                        <a:pt x="302" y="136"/>
                      </a:lnTo>
                      <a:lnTo>
                        <a:pt x="280" y="122"/>
                      </a:lnTo>
                      <a:lnTo>
                        <a:pt x="250" y="114"/>
                      </a:lnTo>
                      <a:lnTo>
                        <a:pt x="251" y="106"/>
                      </a:lnTo>
                      <a:lnTo>
                        <a:pt x="208" y="83"/>
                      </a:lnTo>
                      <a:lnTo>
                        <a:pt x="186" y="64"/>
                      </a:lnTo>
                      <a:lnTo>
                        <a:pt x="162" y="56"/>
                      </a:lnTo>
                      <a:lnTo>
                        <a:pt x="144" y="56"/>
                      </a:lnTo>
                      <a:lnTo>
                        <a:pt x="109" y="42"/>
                      </a:lnTo>
                      <a:lnTo>
                        <a:pt x="76" y="43"/>
                      </a:lnTo>
                      <a:lnTo>
                        <a:pt x="47" y="20"/>
                      </a:lnTo>
                      <a:lnTo>
                        <a:pt x="0" y="0"/>
                      </a:lnTo>
                      <a:lnTo>
                        <a:pt x="2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654"/>
                <p:cNvSpPr>
                  <a:spLocks/>
                </p:cNvSpPr>
                <p:nvPr/>
              </p:nvSpPr>
              <p:spPr bwMode="auto">
                <a:xfrm>
                  <a:off x="2903" y="1281"/>
                  <a:ext cx="272" cy="274"/>
                </a:xfrm>
                <a:custGeom>
                  <a:avLst/>
                  <a:gdLst>
                    <a:gd name="T0" fmla="*/ 44 w 272"/>
                    <a:gd name="T1" fmla="*/ 166 h 274"/>
                    <a:gd name="T2" fmla="*/ 13 w 272"/>
                    <a:gd name="T3" fmla="*/ 128 h 274"/>
                    <a:gd name="T4" fmla="*/ 0 w 272"/>
                    <a:gd name="T5" fmla="*/ 62 h 274"/>
                    <a:gd name="T6" fmla="*/ 0 w 272"/>
                    <a:gd name="T7" fmla="*/ 37 h 274"/>
                    <a:gd name="T8" fmla="*/ 12 w 272"/>
                    <a:gd name="T9" fmla="*/ 10 h 274"/>
                    <a:gd name="T10" fmla="*/ 57 w 272"/>
                    <a:gd name="T11" fmla="*/ 0 h 274"/>
                    <a:gd name="T12" fmla="*/ 27 w 272"/>
                    <a:gd name="T13" fmla="*/ 19 h 274"/>
                    <a:gd name="T14" fmla="*/ 76 w 272"/>
                    <a:gd name="T15" fmla="*/ 8 h 274"/>
                    <a:gd name="T16" fmla="*/ 110 w 272"/>
                    <a:gd name="T17" fmla="*/ 32 h 274"/>
                    <a:gd name="T18" fmla="*/ 87 w 272"/>
                    <a:gd name="T19" fmla="*/ 53 h 274"/>
                    <a:gd name="T20" fmla="*/ 74 w 272"/>
                    <a:gd name="T21" fmla="*/ 70 h 274"/>
                    <a:gd name="T22" fmla="*/ 144 w 272"/>
                    <a:gd name="T23" fmla="*/ 108 h 274"/>
                    <a:gd name="T24" fmla="*/ 205 w 272"/>
                    <a:gd name="T25" fmla="*/ 154 h 274"/>
                    <a:gd name="T26" fmla="*/ 272 w 272"/>
                    <a:gd name="T27" fmla="*/ 184 h 274"/>
                    <a:gd name="T28" fmla="*/ 249 w 272"/>
                    <a:gd name="T29" fmla="*/ 220 h 274"/>
                    <a:gd name="T30" fmla="*/ 221 w 272"/>
                    <a:gd name="T31" fmla="*/ 244 h 274"/>
                    <a:gd name="T32" fmla="*/ 251 w 272"/>
                    <a:gd name="T33" fmla="*/ 233 h 274"/>
                    <a:gd name="T34" fmla="*/ 196 w 272"/>
                    <a:gd name="T35" fmla="*/ 274 h 274"/>
                    <a:gd name="T36" fmla="*/ 126 w 272"/>
                    <a:gd name="T37" fmla="*/ 208 h 274"/>
                    <a:gd name="T38" fmla="*/ 190 w 272"/>
                    <a:gd name="T39" fmla="*/ 248 h 274"/>
                    <a:gd name="T40" fmla="*/ 126 w 272"/>
                    <a:gd name="T41" fmla="*/ 195 h 274"/>
                    <a:gd name="T42" fmla="*/ 89 w 272"/>
                    <a:gd name="T43" fmla="*/ 171 h 274"/>
                    <a:gd name="T44" fmla="*/ 44 w 272"/>
                    <a:gd name="T45" fmla="*/ 166 h 274"/>
                    <a:gd name="T46" fmla="*/ 44 w 272"/>
                    <a:gd name="T47" fmla="*/ 166 h 27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2"/>
                    <a:gd name="T73" fmla="*/ 0 h 274"/>
                    <a:gd name="T74" fmla="*/ 272 w 272"/>
                    <a:gd name="T75" fmla="*/ 274 h 27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2" h="274">
                      <a:moveTo>
                        <a:pt x="44" y="166"/>
                      </a:moveTo>
                      <a:lnTo>
                        <a:pt x="13" y="128"/>
                      </a:lnTo>
                      <a:lnTo>
                        <a:pt x="0" y="62"/>
                      </a:lnTo>
                      <a:lnTo>
                        <a:pt x="0" y="37"/>
                      </a:lnTo>
                      <a:lnTo>
                        <a:pt x="12" y="10"/>
                      </a:lnTo>
                      <a:lnTo>
                        <a:pt x="57" y="0"/>
                      </a:lnTo>
                      <a:lnTo>
                        <a:pt x="27" y="19"/>
                      </a:lnTo>
                      <a:lnTo>
                        <a:pt x="76" y="8"/>
                      </a:lnTo>
                      <a:lnTo>
                        <a:pt x="110" y="32"/>
                      </a:lnTo>
                      <a:lnTo>
                        <a:pt x="87" y="53"/>
                      </a:lnTo>
                      <a:lnTo>
                        <a:pt x="74" y="70"/>
                      </a:lnTo>
                      <a:lnTo>
                        <a:pt x="144" y="108"/>
                      </a:lnTo>
                      <a:lnTo>
                        <a:pt x="205" y="154"/>
                      </a:lnTo>
                      <a:lnTo>
                        <a:pt x="272" y="184"/>
                      </a:lnTo>
                      <a:lnTo>
                        <a:pt x="249" y="220"/>
                      </a:lnTo>
                      <a:lnTo>
                        <a:pt x="221" y="244"/>
                      </a:lnTo>
                      <a:lnTo>
                        <a:pt x="251" y="233"/>
                      </a:lnTo>
                      <a:lnTo>
                        <a:pt x="196" y="274"/>
                      </a:lnTo>
                      <a:lnTo>
                        <a:pt x="126" y="208"/>
                      </a:lnTo>
                      <a:lnTo>
                        <a:pt x="190" y="248"/>
                      </a:lnTo>
                      <a:lnTo>
                        <a:pt x="126" y="195"/>
                      </a:lnTo>
                      <a:lnTo>
                        <a:pt x="89" y="171"/>
                      </a:lnTo>
                      <a:lnTo>
                        <a:pt x="44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655"/>
                <p:cNvSpPr>
                  <a:spLocks/>
                </p:cNvSpPr>
                <p:nvPr/>
              </p:nvSpPr>
              <p:spPr bwMode="auto">
                <a:xfrm>
                  <a:off x="3176" y="1443"/>
                  <a:ext cx="309" cy="107"/>
                </a:xfrm>
                <a:custGeom>
                  <a:avLst/>
                  <a:gdLst>
                    <a:gd name="T0" fmla="*/ 48 w 309"/>
                    <a:gd name="T1" fmla="*/ 0 h 107"/>
                    <a:gd name="T2" fmla="*/ 68 w 309"/>
                    <a:gd name="T3" fmla="*/ 12 h 107"/>
                    <a:gd name="T4" fmla="*/ 56 w 309"/>
                    <a:gd name="T5" fmla="*/ 32 h 107"/>
                    <a:gd name="T6" fmla="*/ 101 w 309"/>
                    <a:gd name="T7" fmla="*/ 8 h 107"/>
                    <a:gd name="T8" fmla="*/ 133 w 309"/>
                    <a:gd name="T9" fmla="*/ 8 h 107"/>
                    <a:gd name="T10" fmla="*/ 217 w 309"/>
                    <a:gd name="T11" fmla="*/ 27 h 107"/>
                    <a:gd name="T12" fmla="*/ 164 w 309"/>
                    <a:gd name="T13" fmla="*/ 47 h 107"/>
                    <a:gd name="T14" fmla="*/ 245 w 309"/>
                    <a:gd name="T15" fmla="*/ 35 h 107"/>
                    <a:gd name="T16" fmla="*/ 309 w 309"/>
                    <a:gd name="T17" fmla="*/ 26 h 107"/>
                    <a:gd name="T18" fmla="*/ 295 w 309"/>
                    <a:gd name="T19" fmla="*/ 62 h 107"/>
                    <a:gd name="T20" fmla="*/ 304 w 309"/>
                    <a:gd name="T21" fmla="*/ 101 h 107"/>
                    <a:gd name="T22" fmla="*/ 188 w 309"/>
                    <a:gd name="T23" fmla="*/ 107 h 107"/>
                    <a:gd name="T24" fmla="*/ 129 w 309"/>
                    <a:gd name="T25" fmla="*/ 105 h 107"/>
                    <a:gd name="T26" fmla="*/ 69 w 309"/>
                    <a:gd name="T27" fmla="*/ 92 h 107"/>
                    <a:gd name="T28" fmla="*/ 34 w 309"/>
                    <a:gd name="T29" fmla="*/ 76 h 107"/>
                    <a:gd name="T30" fmla="*/ 0 w 309"/>
                    <a:gd name="T31" fmla="*/ 74 h 107"/>
                    <a:gd name="T32" fmla="*/ 28 w 309"/>
                    <a:gd name="T33" fmla="*/ 60 h 107"/>
                    <a:gd name="T34" fmla="*/ 38 w 309"/>
                    <a:gd name="T35" fmla="*/ 40 h 107"/>
                    <a:gd name="T36" fmla="*/ 42 w 309"/>
                    <a:gd name="T37" fmla="*/ 14 h 107"/>
                    <a:gd name="T38" fmla="*/ 48 w 309"/>
                    <a:gd name="T39" fmla="*/ 0 h 107"/>
                    <a:gd name="T40" fmla="*/ 48 w 309"/>
                    <a:gd name="T41" fmla="*/ 0 h 10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09"/>
                    <a:gd name="T64" fmla="*/ 0 h 107"/>
                    <a:gd name="T65" fmla="*/ 309 w 309"/>
                    <a:gd name="T66" fmla="*/ 107 h 10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09" h="107">
                      <a:moveTo>
                        <a:pt x="48" y="0"/>
                      </a:moveTo>
                      <a:lnTo>
                        <a:pt x="68" y="12"/>
                      </a:lnTo>
                      <a:lnTo>
                        <a:pt x="56" y="32"/>
                      </a:lnTo>
                      <a:lnTo>
                        <a:pt x="101" y="8"/>
                      </a:lnTo>
                      <a:lnTo>
                        <a:pt x="133" y="8"/>
                      </a:lnTo>
                      <a:lnTo>
                        <a:pt x="217" y="27"/>
                      </a:lnTo>
                      <a:lnTo>
                        <a:pt x="164" y="47"/>
                      </a:lnTo>
                      <a:lnTo>
                        <a:pt x="245" y="35"/>
                      </a:lnTo>
                      <a:lnTo>
                        <a:pt x="309" y="26"/>
                      </a:lnTo>
                      <a:lnTo>
                        <a:pt x="295" y="62"/>
                      </a:lnTo>
                      <a:lnTo>
                        <a:pt x="304" y="101"/>
                      </a:lnTo>
                      <a:lnTo>
                        <a:pt x="188" y="107"/>
                      </a:lnTo>
                      <a:lnTo>
                        <a:pt x="129" y="105"/>
                      </a:lnTo>
                      <a:lnTo>
                        <a:pt x="69" y="92"/>
                      </a:lnTo>
                      <a:lnTo>
                        <a:pt x="34" y="76"/>
                      </a:lnTo>
                      <a:lnTo>
                        <a:pt x="0" y="74"/>
                      </a:lnTo>
                      <a:lnTo>
                        <a:pt x="28" y="60"/>
                      </a:lnTo>
                      <a:lnTo>
                        <a:pt x="38" y="40"/>
                      </a:lnTo>
                      <a:lnTo>
                        <a:pt x="42" y="1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656"/>
                <p:cNvSpPr>
                  <a:spLocks/>
                </p:cNvSpPr>
                <p:nvPr/>
              </p:nvSpPr>
              <p:spPr bwMode="auto">
                <a:xfrm>
                  <a:off x="3117" y="1455"/>
                  <a:ext cx="397" cy="126"/>
                </a:xfrm>
                <a:custGeom>
                  <a:avLst/>
                  <a:gdLst>
                    <a:gd name="T0" fmla="*/ 20 w 397"/>
                    <a:gd name="T1" fmla="*/ 74 h 126"/>
                    <a:gd name="T2" fmla="*/ 40 w 397"/>
                    <a:gd name="T3" fmla="*/ 77 h 126"/>
                    <a:gd name="T4" fmla="*/ 71 w 397"/>
                    <a:gd name="T5" fmla="*/ 89 h 126"/>
                    <a:gd name="T6" fmla="*/ 100 w 397"/>
                    <a:gd name="T7" fmla="*/ 106 h 126"/>
                    <a:gd name="T8" fmla="*/ 112 w 397"/>
                    <a:gd name="T9" fmla="*/ 116 h 126"/>
                    <a:gd name="T10" fmla="*/ 139 w 397"/>
                    <a:gd name="T11" fmla="*/ 120 h 126"/>
                    <a:gd name="T12" fmla="*/ 182 w 397"/>
                    <a:gd name="T13" fmla="*/ 126 h 126"/>
                    <a:gd name="T14" fmla="*/ 255 w 397"/>
                    <a:gd name="T15" fmla="*/ 126 h 126"/>
                    <a:gd name="T16" fmla="*/ 302 w 397"/>
                    <a:gd name="T17" fmla="*/ 117 h 126"/>
                    <a:gd name="T18" fmla="*/ 336 w 397"/>
                    <a:gd name="T19" fmla="*/ 114 h 126"/>
                    <a:gd name="T20" fmla="*/ 362 w 397"/>
                    <a:gd name="T21" fmla="*/ 111 h 126"/>
                    <a:gd name="T22" fmla="*/ 382 w 397"/>
                    <a:gd name="T23" fmla="*/ 108 h 126"/>
                    <a:gd name="T24" fmla="*/ 396 w 397"/>
                    <a:gd name="T25" fmla="*/ 102 h 126"/>
                    <a:gd name="T26" fmla="*/ 380 w 397"/>
                    <a:gd name="T27" fmla="*/ 71 h 126"/>
                    <a:gd name="T28" fmla="*/ 379 w 397"/>
                    <a:gd name="T29" fmla="*/ 46 h 126"/>
                    <a:gd name="T30" fmla="*/ 385 w 397"/>
                    <a:gd name="T31" fmla="*/ 22 h 126"/>
                    <a:gd name="T32" fmla="*/ 388 w 397"/>
                    <a:gd name="T33" fmla="*/ 6 h 126"/>
                    <a:gd name="T34" fmla="*/ 397 w 397"/>
                    <a:gd name="T35" fmla="*/ 1 h 126"/>
                    <a:gd name="T36" fmla="*/ 376 w 397"/>
                    <a:gd name="T37" fmla="*/ 0 h 126"/>
                    <a:gd name="T38" fmla="*/ 366 w 397"/>
                    <a:gd name="T39" fmla="*/ 34 h 126"/>
                    <a:gd name="T40" fmla="*/ 356 w 397"/>
                    <a:gd name="T41" fmla="*/ 49 h 126"/>
                    <a:gd name="T42" fmla="*/ 368 w 397"/>
                    <a:gd name="T43" fmla="*/ 81 h 126"/>
                    <a:gd name="T44" fmla="*/ 371 w 397"/>
                    <a:gd name="T45" fmla="*/ 101 h 126"/>
                    <a:gd name="T46" fmla="*/ 325 w 397"/>
                    <a:gd name="T47" fmla="*/ 109 h 126"/>
                    <a:gd name="T48" fmla="*/ 251 w 397"/>
                    <a:gd name="T49" fmla="*/ 120 h 126"/>
                    <a:gd name="T50" fmla="*/ 186 w 397"/>
                    <a:gd name="T51" fmla="*/ 119 h 126"/>
                    <a:gd name="T52" fmla="*/ 129 w 397"/>
                    <a:gd name="T53" fmla="*/ 114 h 126"/>
                    <a:gd name="T54" fmla="*/ 107 w 397"/>
                    <a:gd name="T55" fmla="*/ 104 h 126"/>
                    <a:gd name="T56" fmla="*/ 81 w 397"/>
                    <a:gd name="T57" fmla="*/ 87 h 126"/>
                    <a:gd name="T58" fmla="*/ 65 w 397"/>
                    <a:gd name="T59" fmla="*/ 80 h 126"/>
                    <a:gd name="T60" fmla="*/ 46 w 397"/>
                    <a:gd name="T61" fmla="*/ 75 h 126"/>
                    <a:gd name="T62" fmla="*/ 22 w 397"/>
                    <a:gd name="T63" fmla="*/ 64 h 126"/>
                    <a:gd name="T64" fmla="*/ 0 w 397"/>
                    <a:gd name="T65" fmla="*/ 77 h 126"/>
                    <a:gd name="T66" fmla="*/ 20 w 397"/>
                    <a:gd name="T67" fmla="*/ 74 h 126"/>
                    <a:gd name="T68" fmla="*/ 20 w 397"/>
                    <a:gd name="T69" fmla="*/ 74 h 12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97"/>
                    <a:gd name="T106" fmla="*/ 0 h 126"/>
                    <a:gd name="T107" fmla="*/ 397 w 397"/>
                    <a:gd name="T108" fmla="*/ 126 h 12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97" h="126">
                      <a:moveTo>
                        <a:pt x="20" y="74"/>
                      </a:moveTo>
                      <a:lnTo>
                        <a:pt x="40" y="77"/>
                      </a:lnTo>
                      <a:lnTo>
                        <a:pt x="71" y="89"/>
                      </a:lnTo>
                      <a:lnTo>
                        <a:pt x="100" y="106"/>
                      </a:lnTo>
                      <a:lnTo>
                        <a:pt x="112" y="116"/>
                      </a:lnTo>
                      <a:lnTo>
                        <a:pt x="139" y="120"/>
                      </a:lnTo>
                      <a:lnTo>
                        <a:pt x="182" y="126"/>
                      </a:lnTo>
                      <a:lnTo>
                        <a:pt x="255" y="126"/>
                      </a:lnTo>
                      <a:lnTo>
                        <a:pt x="302" y="117"/>
                      </a:lnTo>
                      <a:lnTo>
                        <a:pt x="336" y="114"/>
                      </a:lnTo>
                      <a:lnTo>
                        <a:pt x="362" y="111"/>
                      </a:lnTo>
                      <a:lnTo>
                        <a:pt x="382" y="108"/>
                      </a:lnTo>
                      <a:lnTo>
                        <a:pt x="396" y="102"/>
                      </a:lnTo>
                      <a:lnTo>
                        <a:pt x="380" y="71"/>
                      </a:lnTo>
                      <a:lnTo>
                        <a:pt x="379" y="46"/>
                      </a:lnTo>
                      <a:lnTo>
                        <a:pt x="385" y="22"/>
                      </a:lnTo>
                      <a:lnTo>
                        <a:pt x="388" y="6"/>
                      </a:lnTo>
                      <a:lnTo>
                        <a:pt x="397" y="1"/>
                      </a:lnTo>
                      <a:lnTo>
                        <a:pt x="376" y="0"/>
                      </a:lnTo>
                      <a:lnTo>
                        <a:pt x="366" y="34"/>
                      </a:lnTo>
                      <a:lnTo>
                        <a:pt x="356" y="49"/>
                      </a:lnTo>
                      <a:lnTo>
                        <a:pt x="368" y="81"/>
                      </a:lnTo>
                      <a:lnTo>
                        <a:pt x="371" y="101"/>
                      </a:lnTo>
                      <a:lnTo>
                        <a:pt x="325" y="109"/>
                      </a:lnTo>
                      <a:lnTo>
                        <a:pt x="251" y="120"/>
                      </a:lnTo>
                      <a:lnTo>
                        <a:pt x="186" y="119"/>
                      </a:lnTo>
                      <a:lnTo>
                        <a:pt x="129" y="114"/>
                      </a:lnTo>
                      <a:lnTo>
                        <a:pt x="107" y="104"/>
                      </a:lnTo>
                      <a:lnTo>
                        <a:pt x="81" y="87"/>
                      </a:lnTo>
                      <a:lnTo>
                        <a:pt x="65" y="80"/>
                      </a:lnTo>
                      <a:lnTo>
                        <a:pt x="46" y="75"/>
                      </a:lnTo>
                      <a:lnTo>
                        <a:pt x="22" y="64"/>
                      </a:lnTo>
                      <a:lnTo>
                        <a:pt x="0" y="77"/>
                      </a:lnTo>
                      <a:lnTo>
                        <a:pt x="20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657"/>
                <p:cNvSpPr>
                  <a:spLocks/>
                </p:cNvSpPr>
                <p:nvPr/>
              </p:nvSpPr>
              <p:spPr bwMode="auto">
                <a:xfrm>
                  <a:off x="3237" y="1422"/>
                  <a:ext cx="268" cy="44"/>
                </a:xfrm>
                <a:custGeom>
                  <a:avLst/>
                  <a:gdLst>
                    <a:gd name="T0" fmla="*/ 0 w 268"/>
                    <a:gd name="T1" fmla="*/ 7 h 44"/>
                    <a:gd name="T2" fmla="*/ 22 w 268"/>
                    <a:gd name="T3" fmla="*/ 12 h 44"/>
                    <a:gd name="T4" fmla="*/ 50 w 268"/>
                    <a:gd name="T5" fmla="*/ 6 h 44"/>
                    <a:gd name="T6" fmla="*/ 77 w 268"/>
                    <a:gd name="T7" fmla="*/ 6 h 44"/>
                    <a:gd name="T8" fmla="*/ 120 w 268"/>
                    <a:gd name="T9" fmla="*/ 13 h 44"/>
                    <a:gd name="T10" fmla="*/ 144 w 268"/>
                    <a:gd name="T11" fmla="*/ 20 h 44"/>
                    <a:gd name="T12" fmla="*/ 167 w 268"/>
                    <a:gd name="T13" fmla="*/ 29 h 44"/>
                    <a:gd name="T14" fmla="*/ 185 w 268"/>
                    <a:gd name="T15" fmla="*/ 33 h 44"/>
                    <a:gd name="T16" fmla="*/ 208 w 268"/>
                    <a:gd name="T17" fmla="*/ 35 h 44"/>
                    <a:gd name="T18" fmla="*/ 248 w 268"/>
                    <a:gd name="T19" fmla="*/ 38 h 44"/>
                    <a:gd name="T20" fmla="*/ 260 w 268"/>
                    <a:gd name="T21" fmla="*/ 44 h 44"/>
                    <a:gd name="T22" fmla="*/ 268 w 268"/>
                    <a:gd name="T23" fmla="*/ 35 h 44"/>
                    <a:gd name="T24" fmla="*/ 246 w 268"/>
                    <a:gd name="T25" fmla="*/ 33 h 44"/>
                    <a:gd name="T26" fmla="*/ 199 w 268"/>
                    <a:gd name="T27" fmla="*/ 30 h 44"/>
                    <a:gd name="T28" fmla="*/ 165 w 268"/>
                    <a:gd name="T29" fmla="*/ 20 h 44"/>
                    <a:gd name="T30" fmla="*/ 130 w 268"/>
                    <a:gd name="T31" fmla="*/ 10 h 44"/>
                    <a:gd name="T32" fmla="*/ 98 w 268"/>
                    <a:gd name="T33" fmla="*/ 2 h 44"/>
                    <a:gd name="T34" fmla="*/ 61 w 268"/>
                    <a:gd name="T35" fmla="*/ 0 h 44"/>
                    <a:gd name="T36" fmla="*/ 36 w 268"/>
                    <a:gd name="T37" fmla="*/ 3 h 44"/>
                    <a:gd name="T38" fmla="*/ 21 w 268"/>
                    <a:gd name="T39" fmla="*/ 5 h 44"/>
                    <a:gd name="T40" fmla="*/ 5 w 268"/>
                    <a:gd name="T41" fmla="*/ 0 h 44"/>
                    <a:gd name="T42" fmla="*/ 0 w 268"/>
                    <a:gd name="T43" fmla="*/ 7 h 44"/>
                    <a:gd name="T44" fmla="*/ 0 w 268"/>
                    <a:gd name="T45" fmla="*/ 7 h 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68"/>
                    <a:gd name="T70" fmla="*/ 0 h 44"/>
                    <a:gd name="T71" fmla="*/ 268 w 268"/>
                    <a:gd name="T72" fmla="*/ 44 h 4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68" h="44">
                      <a:moveTo>
                        <a:pt x="0" y="7"/>
                      </a:moveTo>
                      <a:lnTo>
                        <a:pt x="22" y="12"/>
                      </a:lnTo>
                      <a:lnTo>
                        <a:pt x="50" y="6"/>
                      </a:lnTo>
                      <a:lnTo>
                        <a:pt x="77" y="6"/>
                      </a:lnTo>
                      <a:lnTo>
                        <a:pt x="120" y="13"/>
                      </a:lnTo>
                      <a:lnTo>
                        <a:pt x="144" y="20"/>
                      </a:lnTo>
                      <a:lnTo>
                        <a:pt x="167" y="29"/>
                      </a:lnTo>
                      <a:lnTo>
                        <a:pt x="185" y="33"/>
                      </a:lnTo>
                      <a:lnTo>
                        <a:pt x="208" y="35"/>
                      </a:lnTo>
                      <a:lnTo>
                        <a:pt x="248" y="38"/>
                      </a:lnTo>
                      <a:lnTo>
                        <a:pt x="260" y="44"/>
                      </a:lnTo>
                      <a:lnTo>
                        <a:pt x="268" y="35"/>
                      </a:lnTo>
                      <a:lnTo>
                        <a:pt x="246" y="33"/>
                      </a:lnTo>
                      <a:lnTo>
                        <a:pt x="199" y="30"/>
                      </a:lnTo>
                      <a:lnTo>
                        <a:pt x="165" y="20"/>
                      </a:lnTo>
                      <a:lnTo>
                        <a:pt x="130" y="10"/>
                      </a:lnTo>
                      <a:lnTo>
                        <a:pt x="98" y="2"/>
                      </a:lnTo>
                      <a:lnTo>
                        <a:pt x="61" y="0"/>
                      </a:lnTo>
                      <a:lnTo>
                        <a:pt x="36" y="3"/>
                      </a:lnTo>
                      <a:lnTo>
                        <a:pt x="21" y="5"/>
                      </a:lnTo>
                      <a:lnTo>
                        <a:pt x="5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658"/>
                <p:cNvSpPr>
                  <a:spLocks/>
                </p:cNvSpPr>
                <p:nvPr/>
              </p:nvSpPr>
              <p:spPr bwMode="auto">
                <a:xfrm>
                  <a:off x="3504" y="1453"/>
                  <a:ext cx="43" cy="76"/>
                </a:xfrm>
                <a:custGeom>
                  <a:avLst/>
                  <a:gdLst>
                    <a:gd name="T0" fmla="*/ 0 w 43"/>
                    <a:gd name="T1" fmla="*/ 48 h 76"/>
                    <a:gd name="T2" fmla="*/ 12 w 43"/>
                    <a:gd name="T3" fmla="*/ 0 h 76"/>
                    <a:gd name="T4" fmla="*/ 11 w 43"/>
                    <a:gd name="T5" fmla="*/ 42 h 76"/>
                    <a:gd name="T6" fmla="*/ 10 w 43"/>
                    <a:gd name="T7" fmla="*/ 61 h 76"/>
                    <a:gd name="T8" fmla="*/ 15 w 43"/>
                    <a:gd name="T9" fmla="*/ 69 h 76"/>
                    <a:gd name="T10" fmla="*/ 43 w 43"/>
                    <a:gd name="T11" fmla="*/ 55 h 76"/>
                    <a:gd name="T12" fmla="*/ 22 w 43"/>
                    <a:gd name="T13" fmla="*/ 73 h 76"/>
                    <a:gd name="T14" fmla="*/ 9 w 43"/>
                    <a:gd name="T15" fmla="*/ 76 h 76"/>
                    <a:gd name="T16" fmla="*/ 0 w 43"/>
                    <a:gd name="T17" fmla="*/ 48 h 76"/>
                    <a:gd name="T18" fmla="*/ 0 w 43"/>
                    <a:gd name="T19" fmla="*/ 48 h 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"/>
                    <a:gd name="T31" fmla="*/ 0 h 76"/>
                    <a:gd name="T32" fmla="*/ 43 w 43"/>
                    <a:gd name="T33" fmla="*/ 76 h 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" h="76">
                      <a:moveTo>
                        <a:pt x="0" y="48"/>
                      </a:moveTo>
                      <a:lnTo>
                        <a:pt x="12" y="0"/>
                      </a:lnTo>
                      <a:lnTo>
                        <a:pt x="11" y="42"/>
                      </a:lnTo>
                      <a:lnTo>
                        <a:pt x="10" y="61"/>
                      </a:lnTo>
                      <a:lnTo>
                        <a:pt x="15" y="69"/>
                      </a:lnTo>
                      <a:lnTo>
                        <a:pt x="43" y="55"/>
                      </a:lnTo>
                      <a:lnTo>
                        <a:pt x="22" y="73"/>
                      </a:lnTo>
                      <a:lnTo>
                        <a:pt x="9" y="76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659"/>
                <p:cNvSpPr>
                  <a:spLocks/>
                </p:cNvSpPr>
                <p:nvPr/>
              </p:nvSpPr>
              <p:spPr bwMode="auto">
                <a:xfrm>
                  <a:off x="3514" y="1420"/>
                  <a:ext cx="148" cy="92"/>
                </a:xfrm>
                <a:custGeom>
                  <a:avLst/>
                  <a:gdLst>
                    <a:gd name="T0" fmla="*/ 16 w 148"/>
                    <a:gd name="T1" fmla="*/ 36 h 92"/>
                    <a:gd name="T2" fmla="*/ 25 w 148"/>
                    <a:gd name="T3" fmla="*/ 25 h 92"/>
                    <a:gd name="T4" fmla="*/ 69 w 148"/>
                    <a:gd name="T5" fmla="*/ 0 h 92"/>
                    <a:gd name="T6" fmla="*/ 92 w 148"/>
                    <a:gd name="T7" fmla="*/ 8 h 92"/>
                    <a:gd name="T8" fmla="*/ 122 w 148"/>
                    <a:gd name="T9" fmla="*/ 12 h 92"/>
                    <a:gd name="T10" fmla="*/ 126 w 148"/>
                    <a:gd name="T11" fmla="*/ 28 h 92"/>
                    <a:gd name="T12" fmla="*/ 135 w 148"/>
                    <a:gd name="T13" fmla="*/ 44 h 92"/>
                    <a:gd name="T14" fmla="*/ 148 w 148"/>
                    <a:gd name="T15" fmla="*/ 46 h 92"/>
                    <a:gd name="T16" fmla="*/ 136 w 148"/>
                    <a:gd name="T17" fmla="*/ 51 h 92"/>
                    <a:gd name="T18" fmla="*/ 118 w 148"/>
                    <a:gd name="T19" fmla="*/ 48 h 92"/>
                    <a:gd name="T20" fmla="*/ 109 w 148"/>
                    <a:gd name="T21" fmla="*/ 41 h 92"/>
                    <a:gd name="T22" fmla="*/ 99 w 148"/>
                    <a:gd name="T23" fmla="*/ 22 h 92"/>
                    <a:gd name="T24" fmla="*/ 92 w 148"/>
                    <a:gd name="T25" fmla="*/ 31 h 92"/>
                    <a:gd name="T26" fmla="*/ 77 w 148"/>
                    <a:gd name="T27" fmla="*/ 31 h 92"/>
                    <a:gd name="T28" fmla="*/ 79 w 148"/>
                    <a:gd name="T29" fmla="*/ 51 h 92"/>
                    <a:gd name="T30" fmla="*/ 60 w 148"/>
                    <a:gd name="T31" fmla="*/ 68 h 92"/>
                    <a:gd name="T32" fmla="*/ 68 w 148"/>
                    <a:gd name="T33" fmla="*/ 51 h 92"/>
                    <a:gd name="T34" fmla="*/ 69 w 148"/>
                    <a:gd name="T35" fmla="*/ 36 h 92"/>
                    <a:gd name="T36" fmla="*/ 58 w 148"/>
                    <a:gd name="T37" fmla="*/ 30 h 92"/>
                    <a:gd name="T38" fmla="*/ 51 w 148"/>
                    <a:gd name="T39" fmla="*/ 57 h 92"/>
                    <a:gd name="T40" fmla="*/ 41 w 148"/>
                    <a:gd name="T41" fmla="*/ 74 h 92"/>
                    <a:gd name="T42" fmla="*/ 27 w 148"/>
                    <a:gd name="T43" fmla="*/ 81 h 92"/>
                    <a:gd name="T44" fmla="*/ 0 w 148"/>
                    <a:gd name="T45" fmla="*/ 92 h 92"/>
                    <a:gd name="T46" fmla="*/ 2 w 148"/>
                    <a:gd name="T47" fmla="*/ 68 h 92"/>
                    <a:gd name="T48" fmla="*/ 16 w 148"/>
                    <a:gd name="T49" fmla="*/ 36 h 92"/>
                    <a:gd name="T50" fmla="*/ 16 w 148"/>
                    <a:gd name="T51" fmla="*/ 36 h 9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48"/>
                    <a:gd name="T79" fmla="*/ 0 h 92"/>
                    <a:gd name="T80" fmla="*/ 148 w 148"/>
                    <a:gd name="T81" fmla="*/ 92 h 9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48" h="92">
                      <a:moveTo>
                        <a:pt x="16" y="36"/>
                      </a:moveTo>
                      <a:lnTo>
                        <a:pt x="25" y="25"/>
                      </a:lnTo>
                      <a:lnTo>
                        <a:pt x="69" y="0"/>
                      </a:lnTo>
                      <a:lnTo>
                        <a:pt x="92" y="8"/>
                      </a:lnTo>
                      <a:lnTo>
                        <a:pt x="122" y="12"/>
                      </a:lnTo>
                      <a:lnTo>
                        <a:pt x="126" y="28"/>
                      </a:lnTo>
                      <a:lnTo>
                        <a:pt x="135" y="44"/>
                      </a:lnTo>
                      <a:lnTo>
                        <a:pt x="148" y="46"/>
                      </a:lnTo>
                      <a:lnTo>
                        <a:pt x="136" y="51"/>
                      </a:lnTo>
                      <a:lnTo>
                        <a:pt x="118" y="48"/>
                      </a:lnTo>
                      <a:lnTo>
                        <a:pt x="109" y="41"/>
                      </a:lnTo>
                      <a:lnTo>
                        <a:pt x="99" y="22"/>
                      </a:lnTo>
                      <a:lnTo>
                        <a:pt x="92" y="31"/>
                      </a:lnTo>
                      <a:lnTo>
                        <a:pt x="77" y="31"/>
                      </a:lnTo>
                      <a:lnTo>
                        <a:pt x="79" y="51"/>
                      </a:lnTo>
                      <a:lnTo>
                        <a:pt x="60" y="68"/>
                      </a:lnTo>
                      <a:lnTo>
                        <a:pt x="68" y="51"/>
                      </a:lnTo>
                      <a:lnTo>
                        <a:pt x="69" y="36"/>
                      </a:lnTo>
                      <a:lnTo>
                        <a:pt x="58" y="30"/>
                      </a:lnTo>
                      <a:lnTo>
                        <a:pt x="51" y="57"/>
                      </a:lnTo>
                      <a:lnTo>
                        <a:pt x="41" y="74"/>
                      </a:lnTo>
                      <a:lnTo>
                        <a:pt x="27" y="81"/>
                      </a:lnTo>
                      <a:lnTo>
                        <a:pt x="0" y="92"/>
                      </a:lnTo>
                      <a:lnTo>
                        <a:pt x="2" y="68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660"/>
                <p:cNvSpPr>
                  <a:spLocks/>
                </p:cNvSpPr>
                <p:nvPr/>
              </p:nvSpPr>
              <p:spPr bwMode="auto">
                <a:xfrm>
                  <a:off x="3531" y="1430"/>
                  <a:ext cx="295" cy="215"/>
                </a:xfrm>
                <a:custGeom>
                  <a:avLst/>
                  <a:gdLst>
                    <a:gd name="T0" fmla="*/ 228 w 295"/>
                    <a:gd name="T1" fmla="*/ 2 h 215"/>
                    <a:gd name="T2" fmla="*/ 273 w 295"/>
                    <a:gd name="T3" fmla="*/ 5 h 215"/>
                    <a:gd name="T4" fmla="*/ 246 w 295"/>
                    <a:gd name="T5" fmla="*/ 21 h 215"/>
                    <a:gd name="T6" fmla="*/ 198 w 295"/>
                    <a:gd name="T7" fmla="*/ 32 h 215"/>
                    <a:gd name="T8" fmla="*/ 157 w 295"/>
                    <a:gd name="T9" fmla="*/ 61 h 215"/>
                    <a:gd name="T10" fmla="*/ 179 w 295"/>
                    <a:gd name="T11" fmla="*/ 73 h 215"/>
                    <a:gd name="T12" fmla="*/ 250 w 295"/>
                    <a:gd name="T13" fmla="*/ 64 h 215"/>
                    <a:gd name="T14" fmla="*/ 294 w 295"/>
                    <a:gd name="T15" fmla="*/ 69 h 215"/>
                    <a:gd name="T16" fmla="*/ 286 w 295"/>
                    <a:gd name="T17" fmla="*/ 82 h 215"/>
                    <a:gd name="T18" fmla="*/ 217 w 295"/>
                    <a:gd name="T19" fmla="*/ 84 h 215"/>
                    <a:gd name="T20" fmla="*/ 178 w 295"/>
                    <a:gd name="T21" fmla="*/ 84 h 215"/>
                    <a:gd name="T22" fmla="*/ 165 w 295"/>
                    <a:gd name="T23" fmla="*/ 103 h 215"/>
                    <a:gd name="T24" fmla="*/ 232 w 295"/>
                    <a:gd name="T25" fmla="*/ 117 h 215"/>
                    <a:gd name="T26" fmla="*/ 269 w 295"/>
                    <a:gd name="T27" fmla="*/ 122 h 215"/>
                    <a:gd name="T28" fmla="*/ 257 w 295"/>
                    <a:gd name="T29" fmla="*/ 135 h 215"/>
                    <a:gd name="T30" fmla="*/ 206 w 295"/>
                    <a:gd name="T31" fmla="*/ 127 h 215"/>
                    <a:gd name="T32" fmla="*/ 146 w 295"/>
                    <a:gd name="T33" fmla="*/ 117 h 215"/>
                    <a:gd name="T34" fmla="*/ 133 w 295"/>
                    <a:gd name="T35" fmla="*/ 145 h 215"/>
                    <a:gd name="T36" fmla="*/ 171 w 295"/>
                    <a:gd name="T37" fmla="*/ 182 h 215"/>
                    <a:gd name="T38" fmla="*/ 205 w 295"/>
                    <a:gd name="T39" fmla="*/ 206 h 215"/>
                    <a:gd name="T40" fmla="*/ 190 w 295"/>
                    <a:gd name="T41" fmla="*/ 213 h 215"/>
                    <a:gd name="T42" fmla="*/ 139 w 295"/>
                    <a:gd name="T43" fmla="*/ 176 h 215"/>
                    <a:gd name="T44" fmla="*/ 109 w 295"/>
                    <a:gd name="T45" fmla="*/ 151 h 215"/>
                    <a:gd name="T46" fmla="*/ 24 w 295"/>
                    <a:gd name="T47" fmla="*/ 136 h 215"/>
                    <a:gd name="T48" fmla="*/ 16 w 295"/>
                    <a:gd name="T49" fmla="*/ 109 h 215"/>
                    <a:gd name="T50" fmla="*/ 66 w 295"/>
                    <a:gd name="T51" fmla="*/ 109 h 215"/>
                    <a:gd name="T52" fmla="*/ 117 w 295"/>
                    <a:gd name="T53" fmla="*/ 106 h 215"/>
                    <a:gd name="T54" fmla="*/ 105 w 295"/>
                    <a:gd name="T55" fmla="*/ 68 h 215"/>
                    <a:gd name="T56" fmla="*/ 75 w 295"/>
                    <a:gd name="T57" fmla="*/ 44 h 215"/>
                    <a:gd name="T58" fmla="*/ 82 w 295"/>
                    <a:gd name="T59" fmla="*/ 26 h 215"/>
                    <a:gd name="T60" fmla="*/ 108 w 295"/>
                    <a:gd name="T61" fmla="*/ 41 h 215"/>
                    <a:gd name="T62" fmla="*/ 126 w 295"/>
                    <a:gd name="T63" fmla="*/ 27 h 215"/>
                    <a:gd name="T64" fmla="*/ 152 w 295"/>
                    <a:gd name="T65" fmla="*/ 26 h 21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95"/>
                    <a:gd name="T100" fmla="*/ 0 h 215"/>
                    <a:gd name="T101" fmla="*/ 295 w 295"/>
                    <a:gd name="T102" fmla="*/ 215 h 21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95" h="215">
                      <a:moveTo>
                        <a:pt x="152" y="26"/>
                      </a:moveTo>
                      <a:lnTo>
                        <a:pt x="228" y="2"/>
                      </a:lnTo>
                      <a:lnTo>
                        <a:pt x="260" y="0"/>
                      </a:lnTo>
                      <a:lnTo>
                        <a:pt x="273" y="5"/>
                      </a:lnTo>
                      <a:lnTo>
                        <a:pt x="269" y="15"/>
                      </a:lnTo>
                      <a:lnTo>
                        <a:pt x="246" y="21"/>
                      </a:lnTo>
                      <a:lnTo>
                        <a:pt x="215" y="28"/>
                      </a:lnTo>
                      <a:lnTo>
                        <a:pt x="198" y="32"/>
                      </a:lnTo>
                      <a:lnTo>
                        <a:pt x="170" y="44"/>
                      </a:lnTo>
                      <a:lnTo>
                        <a:pt x="157" y="61"/>
                      </a:lnTo>
                      <a:lnTo>
                        <a:pt x="161" y="73"/>
                      </a:lnTo>
                      <a:lnTo>
                        <a:pt x="179" y="73"/>
                      </a:lnTo>
                      <a:lnTo>
                        <a:pt x="216" y="64"/>
                      </a:lnTo>
                      <a:lnTo>
                        <a:pt x="250" y="64"/>
                      </a:lnTo>
                      <a:lnTo>
                        <a:pt x="277" y="64"/>
                      </a:lnTo>
                      <a:lnTo>
                        <a:pt x="294" y="69"/>
                      </a:lnTo>
                      <a:lnTo>
                        <a:pt x="295" y="76"/>
                      </a:lnTo>
                      <a:lnTo>
                        <a:pt x="286" y="82"/>
                      </a:lnTo>
                      <a:lnTo>
                        <a:pt x="261" y="80"/>
                      </a:lnTo>
                      <a:lnTo>
                        <a:pt x="217" y="84"/>
                      </a:lnTo>
                      <a:lnTo>
                        <a:pt x="197" y="84"/>
                      </a:lnTo>
                      <a:lnTo>
                        <a:pt x="178" y="84"/>
                      </a:lnTo>
                      <a:lnTo>
                        <a:pt x="168" y="92"/>
                      </a:lnTo>
                      <a:lnTo>
                        <a:pt x="165" y="103"/>
                      </a:lnTo>
                      <a:lnTo>
                        <a:pt x="210" y="111"/>
                      </a:lnTo>
                      <a:lnTo>
                        <a:pt x="232" y="117"/>
                      </a:lnTo>
                      <a:lnTo>
                        <a:pt x="257" y="116"/>
                      </a:lnTo>
                      <a:lnTo>
                        <a:pt x="269" y="122"/>
                      </a:lnTo>
                      <a:lnTo>
                        <a:pt x="267" y="133"/>
                      </a:lnTo>
                      <a:lnTo>
                        <a:pt x="257" y="135"/>
                      </a:lnTo>
                      <a:lnTo>
                        <a:pt x="239" y="132"/>
                      </a:lnTo>
                      <a:lnTo>
                        <a:pt x="206" y="127"/>
                      </a:lnTo>
                      <a:lnTo>
                        <a:pt x="174" y="117"/>
                      </a:lnTo>
                      <a:lnTo>
                        <a:pt x="146" y="117"/>
                      </a:lnTo>
                      <a:lnTo>
                        <a:pt x="132" y="132"/>
                      </a:lnTo>
                      <a:lnTo>
                        <a:pt x="133" y="145"/>
                      </a:lnTo>
                      <a:lnTo>
                        <a:pt x="161" y="168"/>
                      </a:lnTo>
                      <a:lnTo>
                        <a:pt x="171" y="182"/>
                      </a:lnTo>
                      <a:lnTo>
                        <a:pt x="193" y="196"/>
                      </a:lnTo>
                      <a:lnTo>
                        <a:pt x="205" y="206"/>
                      </a:lnTo>
                      <a:lnTo>
                        <a:pt x="201" y="215"/>
                      </a:lnTo>
                      <a:lnTo>
                        <a:pt x="190" y="213"/>
                      </a:lnTo>
                      <a:lnTo>
                        <a:pt x="165" y="196"/>
                      </a:lnTo>
                      <a:lnTo>
                        <a:pt x="139" y="176"/>
                      </a:lnTo>
                      <a:lnTo>
                        <a:pt x="127" y="161"/>
                      </a:lnTo>
                      <a:lnTo>
                        <a:pt x="109" y="151"/>
                      </a:lnTo>
                      <a:lnTo>
                        <a:pt x="79" y="141"/>
                      </a:lnTo>
                      <a:lnTo>
                        <a:pt x="24" y="136"/>
                      </a:lnTo>
                      <a:lnTo>
                        <a:pt x="0" y="122"/>
                      </a:lnTo>
                      <a:lnTo>
                        <a:pt x="16" y="109"/>
                      </a:lnTo>
                      <a:lnTo>
                        <a:pt x="37" y="105"/>
                      </a:lnTo>
                      <a:lnTo>
                        <a:pt x="66" y="109"/>
                      </a:lnTo>
                      <a:lnTo>
                        <a:pt x="99" y="115"/>
                      </a:lnTo>
                      <a:lnTo>
                        <a:pt x="117" y="106"/>
                      </a:lnTo>
                      <a:lnTo>
                        <a:pt x="129" y="85"/>
                      </a:lnTo>
                      <a:lnTo>
                        <a:pt x="105" y="68"/>
                      </a:lnTo>
                      <a:lnTo>
                        <a:pt x="34" y="79"/>
                      </a:lnTo>
                      <a:lnTo>
                        <a:pt x="75" y="44"/>
                      </a:lnTo>
                      <a:lnTo>
                        <a:pt x="66" y="23"/>
                      </a:lnTo>
                      <a:lnTo>
                        <a:pt x="82" y="26"/>
                      </a:lnTo>
                      <a:lnTo>
                        <a:pt x="96" y="39"/>
                      </a:lnTo>
                      <a:lnTo>
                        <a:pt x="108" y="41"/>
                      </a:lnTo>
                      <a:lnTo>
                        <a:pt x="120" y="37"/>
                      </a:lnTo>
                      <a:lnTo>
                        <a:pt x="126" y="27"/>
                      </a:lnTo>
                      <a:lnTo>
                        <a:pt x="138" y="31"/>
                      </a:lnTo>
                      <a:lnTo>
                        <a:pt x="152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661"/>
                <p:cNvSpPr>
                  <a:spLocks/>
                </p:cNvSpPr>
                <p:nvPr/>
              </p:nvSpPr>
              <p:spPr bwMode="auto">
                <a:xfrm>
                  <a:off x="3506" y="1554"/>
                  <a:ext cx="154" cy="37"/>
                </a:xfrm>
                <a:custGeom>
                  <a:avLst/>
                  <a:gdLst>
                    <a:gd name="T0" fmla="*/ 0 w 154"/>
                    <a:gd name="T1" fmla="*/ 0 h 37"/>
                    <a:gd name="T2" fmla="*/ 31 w 154"/>
                    <a:gd name="T3" fmla="*/ 12 h 37"/>
                    <a:gd name="T4" fmla="*/ 49 w 154"/>
                    <a:gd name="T5" fmla="*/ 21 h 37"/>
                    <a:gd name="T6" fmla="*/ 73 w 154"/>
                    <a:gd name="T7" fmla="*/ 27 h 37"/>
                    <a:gd name="T8" fmla="*/ 104 w 154"/>
                    <a:gd name="T9" fmla="*/ 25 h 37"/>
                    <a:gd name="T10" fmla="*/ 126 w 154"/>
                    <a:gd name="T11" fmla="*/ 28 h 37"/>
                    <a:gd name="T12" fmla="*/ 154 w 154"/>
                    <a:gd name="T13" fmla="*/ 37 h 37"/>
                    <a:gd name="T14" fmla="*/ 146 w 154"/>
                    <a:gd name="T15" fmla="*/ 28 h 37"/>
                    <a:gd name="T16" fmla="*/ 110 w 154"/>
                    <a:gd name="T17" fmla="*/ 20 h 37"/>
                    <a:gd name="T18" fmla="*/ 77 w 154"/>
                    <a:gd name="T19" fmla="*/ 21 h 37"/>
                    <a:gd name="T20" fmla="*/ 56 w 154"/>
                    <a:gd name="T21" fmla="*/ 19 h 37"/>
                    <a:gd name="T22" fmla="*/ 25 w 154"/>
                    <a:gd name="T23" fmla="*/ 5 h 37"/>
                    <a:gd name="T24" fmla="*/ 0 w 154"/>
                    <a:gd name="T25" fmla="*/ 0 h 37"/>
                    <a:gd name="T26" fmla="*/ 0 w 154"/>
                    <a:gd name="T27" fmla="*/ 0 h 3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4"/>
                    <a:gd name="T43" fmla="*/ 0 h 37"/>
                    <a:gd name="T44" fmla="*/ 154 w 154"/>
                    <a:gd name="T45" fmla="*/ 37 h 3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4" h="37">
                      <a:moveTo>
                        <a:pt x="0" y="0"/>
                      </a:moveTo>
                      <a:lnTo>
                        <a:pt x="31" y="12"/>
                      </a:lnTo>
                      <a:lnTo>
                        <a:pt x="49" y="21"/>
                      </a:lnTo>
                      <a:lnTo>
                        <a:pt x="73" y="27"/>
                      </a:lnTo>
                      <a:lnTo>
                        <a:pt x="104" y="25"/>
                      </a:lnTo>
                      <a:lnTo>
                        <a:pt x="126" y="28"/>
                      </a:lnTo>
                      <a:lnTo>
                        <a:pt x="154" y="37"/>
                      </a:lnTo>
                      <a:lnTo>
                        <a:pt x="146" y="28"/>
                      </a:lnTo>
                      <a:lnTo>
                        <a:pt x="110" y="20"/>
                      </a:lnTo>
                      <a:lnTo>
                        <a:pt x="77" y="21"/>
                      </a:lnTo>
                      <a:lnTo>
                        <a:pt x="56" y="19"/>
                      </a:lnTo>
                      <a:lnTo>
                        <a:pt x="2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Freeform 662"/>
                <p:cNvSpPr>
                  <a:spLocks/>
                </p:cNvSpPr>
                <p:nvPr/>
              </p:nvSpPr>
              <p:spPr bwMode="auto">
                <a:xfrm>
                  <a:off x="3506" y="1408"/>
                  <a:ext cx="151" cy="64"/>
                </a:xfrm>
                <a:custGeom>
                  <a:avLst/>
                  <a:gdLst>
                    <a:gd name="T0" fmla="*/ 0 w 151"/>
                    <a:gd name="T1" fmla="*/ 50 h 64"/>
                    <a:gd name="T2" fmla="*/ 21 w 151"/>
                    <a:gd name="T3" fmla="*/ 32 h 64"/>
                    <a:gd name="T4" fmla="*/ 68 w 151"/>
                    <a:gd name="T5" fmla="*/ 3 h 64"/>
                    <a:gd name="T6" fmla="*/ 83 w 151"/>
                    <a:gd name="T7" fmla="*/ 0 h 64"/>
                    <a:gd name="T8" fmla="*/ 99 w 151"/>
                    <a:gd name="T9" fmla="*/ 1 h 64"/>
                    <a:gd name="T10" fmla="*/ 133 w 151"/>
                    <a:gd name="T11" fmla="*/ 10 h 64"/>
                    <a:gd name="T12" fmla="*/ 143 w 151"/>
                    <a:gd name="T13" fmla="*/ 28 h 64"/>
                    <a:gd name="T14" fmla="*/ 148 w 151"/>
                    <a:gd name="T15" fmla="*/ 40 h 64"/>
                    <a:gd name="T16" fmla="*/ 151 w 151"/>
                    <a:gd name="T17" fmla="*/ 56 h 64"/>
                    <a:gd name="T18" fmla="*/ 145 w 151"/>
                    <a:gd name="T19" fmla="*/ 42 h 64"/>
                    <a:gd name="T20" fmla="*/ 140 w 151"/>
                    <a:gd name="T21" fmla="*/ 33 h 64"/>
                    <a:gd name="T22" fmla="*/ 137 w 151"/>
                    <a:gd name="T23" fmla="*/ 43 h 64"/>
                    <a:gd name="T24" fmla="*/ 136 w 151"/>
                    <a:gd name="T25" fmla="*/ 21 h 64"/>
                    <a:gd name="T26" fmla="*/ 126 w 151"/>
                    <a:gd name="T27" fmla="*/ 12 h 64"/>
                    <a:gd name="T28" fmla="*/ 111 w 151"/>
                    <a:gd name="T29" fmla="*/ 8 h 64"/>
                    <a:gd name="T30" fmla="*/ 93 w 151"/>
                    <a:gd name="T31" fmla="*/ 4 h 64"/>
                    <a:gd name="T32" fmla="*/ 85 w 151"/>
                    <a:gd name="T33" fmla="*/ 3 h 64"/>
                    <a:gd name="T34" fmla="*/ 74 w 151"/>
                    <a:gd name="T35" fmla="*/ 4 h 64"/>
                    <a:gd name="T36" fmla="*/ 63 w 151"/>
                    <a:gd name="T37" fmla="*/ 9 h 64"/>
                    <a:gd name="T38" fmla="*/ 47 w 151"/>
                    <a:gd name="T39" fmla="*/ 21 h 64"/>
                    <a:gd name="T40" fmla="*/ 24 w 151"/>
                    <a:gd name="T41" fmla="*/ 32 h 64"/>
                    <a:gd name="T42" fmla="*/ 6 w 151"/>
                    <a:gd name="T43" fmla="*/ 64 h 64"/>
                    <a:gd name="T44" fmla="*/ 0 w 151"/>
                    <a:gd name="T45" fmla="*/ 50 h 64"/>
                    <a:gd name="T46" fmla="*/ 0 w 151"/>
                    <a:gd name="T47" fmla="*/ 50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1"/>
                    <a:gd name="T73" fmla="*/ 0 h 64"/>
                    <a:gd name="T74" fmla="*/ 151 w 15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1" h="64">
                      <a:moveTo>
                        <a:pt x="0" y="50"/>
                      </a:moveTo>
                      <a:lnTo>
                        <a:pt x="21" y="32"/>
                      </a:lnTo>
                      <a:lnTo>
                        <a:pt x="68" y="3"/>
                      </a:lnTo>
                      <a:lnTo>
                        <a:pt x="83" y="0"/>
                      </a:lnTo>
                      <a:lnTo>
                        <a:pt x="99" y="1"/>
                      </a:lnTo>
                      <a:lnTo>
                        <a:pt x="133" y="10"/>
                      </a:lnTo>
                      <a:lnTo>
                        <a:pt x="143" y="28"/>
                      </a:lnTo>
                      <a:lnTo>
                        <a:pt x="148" y="40"/>
                      </a:lnTo>
                      <a:lnTo>
                        <a:pt x="151" y="56"/>
                      </a:lnTo>
                      <a:lnTo>
                        <a:pt x="145" y="42"/>
                      </a:lnTo>
                      <a:lnTo>
                        <a:pt x="140" y="33"/>
                      </a:lnTo>
                      <a:lnTo>
                        <a:pt x="137" y="43"/>
                      </a:lnTo>
                      <a:lnTo>
                        <a:pt x="136" y="21"/>
                      </a:lnTo>
                      <a:lnTo>
                        <a:pt x="126" y="12"/>
                      </a:lnTo>
                      <a:lnTo>
                        <a:pt x="111" y="8"/>
                      </a:lnTo>
                      <a:lnTo>
                        <a:pt x="93" y="4"/>
                      </a:lnTo>
                      <a:lnTo>
                        <a:pt x="85" y="3"/>
                      </a:lnTo>
                      <a:lnTo>
                        <a:pt x="74" y="4"/>
                      </a:lnTo>
                      <a:lnTo>
                        <a:pt x="63" y="9"/>
                      </a:lnTo>
                      <a:lnTo>
                        <a:pt x="47" y="21"/>
                      </a:lnTo>
                      <a:lnTo>
                        <a:pt x="24" y="32"/>
                      </a:lnTo>
                      <a:lnTo>
                        <a:pt x="6" y="6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Freeform 663"/>
                <p:cNvSpPr>
                  <a:spLocks/>
                </p:cNvSpPr>
                <p:nvPr/>
              </p:nvSpPr>
              <p:spPr bwMode="auto">
                <a:xfrm>
                  <a:off x="3650" y="1421"/>
                  <a:ext cx="157" cy="34"/>
                </a:xfrm>
                <a:custGeom>
                  <a:avLst/>
                  <a:gdLst>
                    <a:gd name="T0" fmla="*/ 4 w 157"/>
                    <a:gd name="T1" fmla="*/ 30 h 34"/>
                    <a:gd name="T2" fmla="*/ 21 w 157"/>
                    <a:gd name="T3" fmla="*/ 28 h 34"/>
                    <a:gd name="T4" fmla="*/ 103 w 157"/>
                    <a:gd name="T5" fmla="*/ 6 h 34"/>
                    <a:gd name="T6" fmla="*/ 129 w 157"/>
                    <a:gd name="T7" fmla="*/ 3 h 34"/>
                    <a:gd name="T8" fmla="*/ 143 w 157"/>
                    <a:gd name="T9" fmla="*/ 4 h 34"/>
                    <a:gd name="T10" fmla="*/ 151 w 157"/>
                    <a:gd name="T11" fmla="*/ 6 h 34"/>
                    <a:gd name="T12" fmla="*/ 154 w 157"/>
                    <a:gd name="T13" fmla="*/ 11 h 34"/>
                    <a:gd name="T14" fmla="*/ 151 w 157"/>
                    <a:gd name="T15" fmla="*/ 20 h 34"/>
                    <a:gd name="T16" fmla="*/ 131 w 157"/>
                    <a:gd name="T17" fmla="*/ 29 h 34"/>
                    <a:gd name="T18" fmla="*/ 106 w 157"/>
                    <a:gd name="T19" fmla="*/ 34 h 34"/>
                    <a:gd name="T20" fmla="*/ 129 w 157"/>
                    <a:gd name="T21" fmla="*/ 32 h 34"/>
                    <a:gd name="T22" fmla="*/ 146 w 157"/>
                    <a:gd name="T23" fmla="*/ 27 h 34"/>
                    <a:gd name="T24" fmla="*/ 155 w 157"/>
                    <a:gd name="T25" fmla="*/ 22 h 34"/>
                    <a:gd name="T26" fmla="*/ 157 w 157"/>
                    <a:gd name="T27" fmla="*/ 14 h 34"/>
                    <a:gd name="T28" fmla="*/ 156 w 157"/>
                    <a:gd name="T29" fmla="*/ 7 h 34"/>
                    <a:gd name="T30" fmla="*/ 153 w 157"/>
                    <a:gd name="T31" fmla="*/ 2 h 34"/>
                    <a:gd name="T32" fmla="*/ 140 w 157"/>
                    <a:gd name="T33" fmla="*/ 1 h 34"/>
                    <a:gd name="T34" fmla="*/ 124 w 157"/>
                    <a:gd name="T35" fmla="*/ 0 h 34"/>
                    <a:gd name="T36" fmla="*/ 102 w 157"/>
                    <a:gd name="T37" fmla="*/ 3 h 34"/>
                    <a:gd name="T38" fmla="*/ 35 w 157"/>
                    <a:gd name="T39" fmla="*/ 19 h 34"/>
                    <a:gd name="T40" fmla="*/ 0 w 157"/>
                    <a:gd name="T41" fmla="*/ 26 h 34"/>
                    <a:gd name="T42" fmla="*/ 4 w 157"/>
                    <a:gd name="T43" fmla="*/ 30 h 34"/>
                    <a:gd name="T44" fmla="*/ 4 w 157"/>
                    <a:gd name="T45" fmla="*/ 30 h 3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57"/>
                    <a:gd name="T70" fmla="*/ 0 h 34"/>
                    <a:gd name="T71" fmla="*/ 157 w 157"/>
                    <a:gd name="T72" fmla="*/ 34 h 3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57" h="34">
                      <a:moveTo>
                        <a:pt x="4" y="30"/>
                      </a:moveTo>
                      <a:lnTo>
                        <a:pt x="21" y="28"/>
                      </a:lnTo>
                      <a:lnTo>
                        <a:pt x="103" y="6"/>
                      </a:lnTo>
                      <a:lnTo>
                        <a:pt x="129" y="3"/>
                      </a:lnTo>
                      <a:lnTo>
                        <a:pt x="143" y="4"/>
                      </a:lnTo>
                      <a:lnTo>
                        <a:pt x="151" y="6"/>
                      </a:lnTo>
                      <a:lnTo>
                        <a:pt x="154" y="11"/>
                      </a:lnTo>
                      <a:lnTo>
                        <a:pt x="151" y="20"/>
                      </a:lnTo>
                      <a:lnTo>
                        <a:pt x="131" y="29"/>
                      </a:lnTo>
                      <a:lnTo>
                        <a:pt x="106" y="34"/>
                      </a:lnTo>
                      <a:lnTo>
                        <a:pt x="129" y="32"/>
                      </a:lnTo>
                      <a:lnTo>
                        <a:pt x="146" y="27"/>
                      </a:lnTo>
                      <a:lnTo>
                        <a:pt x="155" y="22"/>
                      </a:lnTo>
                      <a:lnTo>
                        <a:pt x="157" y="14"/>
                      </a:lnTo>
                      <a:lnTo>
                        <a:pt x="156" y="7"/>
                      </a:lnTo>
                      <a:lnTo>
                        <a:pt x="153" y="2"/>
                      </a:lnTo>
                      <a:lnTo>
                        <a:pt x="140" y="1"/>
                      </a:lnTo>
                      <a:lnTo>
                        <a:pt x="124" y="0"/>
                      </a:lnTo>
                      <a:lnTo>
                        <a:pt x="102" y="3"/>
                      </a:lnTo>
                      <a:lnTo>
                        <a:pt x="35" y="19"/>
                      </a:lnTo>
                      <a:lnTo>
                        <a:pt x="0" y="26"/>
                      </a:lnTo>
                      <a:lnTo>
                        <a:pt x="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664"/>
                <p:cNvSpPr>
                  <a:spLocks/>
                </p:cNvSpPr>
                <p:nvPr/>
              </p:nvSpPr>
              <p:spPr bwMode="auto">
                <a:xfrm>
                  <a:off x="3688" y="1474"/>
                  <a:ext cx="139" cy="38"/>
                </a:xfrm>
                <a:custGeom>
                  <a:avLst/>
                  <a:gdLst>
                    <a:gd name="T0" fmla="*/ 3 w 139"/>
                    <a:gd name="T1" fmla="*/ 7 h 38"/>
                    <a:gd name="T2" fmla="*/ 18 w 139"/>
                    <a:gd name="T3" fmla="*/ 17 h 38"/>
                    <a:gd name="T4" fmla="*/ 37 w 139"/>
                    <a:gd name="T5" fmla="*/ 16 h 38"/>
                    <a:gd name="T6" fmla="*/ 68 w 139"/>
                    <a:gd name="T7" fmla="*/ 14 h 38"/>
                    <a:gd name="T8" fmla="*/ 95 w 139"/>
                    <a:gd name="T9" fmla="*/ 14 h 38"/>
                    <a:gd name="T10" fmla="*/ 127 w 139"/>
                    <a:gd name="T11" fmla="*/ 16 h 38"/>
                    <a:gd name="T12" fmla="*/ 134 w 139"/>
                    <a:gd name="T13" fmla="*/ 21 h 38"/>
                    <a:gd name="T14" fmla="*/ 124 w 139"/>
                    <a:gd name="T15" fmla="*/ 37 h 38"/>
                    <a:gd name="T16" fmla="*/ 132 w 139"/>
                    <a:gd name="T17" fmla="*/ 38 h 38"/>
                    <a:gd name="T18" fmla="*/ 137 w 139"/>
                    <a:gd name="T19" fmla="*/ 35 h 38"/>
                    <a:gd name="T20" fmla="*/ 139 w 139"/>
                    <a:gd name="T21" fmla="*/ 29 h 38"/>
                    <a:gd name="T22" fmla="*/ 139 w 139"/>
                    <a:gd name="T23" fmla="*/ 21 h 38"/>
                    <a:gd name="T24" fmla="*/ 134 w 139"/>
                    <a:gd name="T25" fmla="*/ 16 h 38"/>
                    <a:gd name="T26" fmla="*/ 127 w 139"/>
                    <a:gd name="T27" fmla="*/ 11 h 38"/>
                    <a:gd name="T28" fmla="*/ 85 w 139"/>
                    <a:gd name="T29" fmla="*/ 10 h 38"/>
                    <a:gd name="T30" fmla="*/ 38 w 139"/>
                    <a:gd name="T31" fmla="*/ 11 h 38"/>
                    <a:gd name="T32" fmla="*/ 17 w 139"/>
                    <a:gd name="T33" fmla="*/ 9 h 38"/>
                    <a:gd name="T34" fmla="*/ 0 w 139"/>
                    <a:gd name="T35" fmla="*/ 0 h 38"/>
                    <a:gd name="T36" fmla="*/ 3 w 139"/>
                    <a:gd name="T37" fmla="*/ 7 h 38"/>
                    <a:gd name="T38" fmla="*/ 3 w 139"/>
                    <a:gd name="T39" fmla="*/ 7 h 3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39"/>
                    <a:gd name="T61" fmla="*/ 0 h 38"/>
                    <a:gd name="T62" fmla="*/ 139 w 139"/>
                    <a:gd name="T63" fmla="*/ 38 h 3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39" h="38">
                      <a:moveTo>
                        <a:pt x="3" y="7"/>
                      </a:moveTo>
                      <a:lnTo>
                        <a:pt x="18" y="17"/>
                      </a:lnTo>
                      <a:lnTo>
                        <a:pt x="37" y="16"/>
                      </a:lnTo>
                      <a:lnTo>
                        <a:pt x="68" y="14"/>
                      </a:lnTo>
                      <a:lnTo>
                        <a:pt x="95" y="14"/>
                      </a:lnTo>
                      <a:lnTo>
                        <a:pt x="127" y="16"/>
                      </a:lnTo>
                      <a:lnTo>
                        <a:pt x="134" y="21"/>
                      </a:lnTo>
                      <a:lnTo>
                        <a:pt x="124" y="37"/>
                      </a:lnTo>
                      <a:lnTo>
                        <a:pt x="132" y="38"/>
                      </a:lnTo>
                      <a:lnTo>
                        <a:pt x="137" y="35"/>
                      </a:lnTo>
                      <a:lnTo>
                        <a:pt x="139" y="29"/>
                      </a:lnTo>
                      <a:lnTo>
                        <a:pt x="139" y="21"/>
                      </a:lnTo>
                      <a:lnTo>
                        <a:pt x="134" y="16"/>
                      </a:lnTo>
                      <a:lnTo>
                        <a:pt x="127" y="11"/>
                      </a:lnTo>
                      <a:lnTo>
                        <a:pt x="85" y="10"/>
                      </a:lnTo>
                      <a:lnTo>
                        <a:pt x="38" y="11"/>
                      </a:lnTo>
                      <a:lnTo>
                        <a:pt x="17" y="9"/>
                      </a:lnTo>
                      <a:lnTo>
                        <a:pt x="0" y="0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Freeform 665"/>
                <p:cNvSpPr>
                  <a:spLocks/>
                </p:cNvSpPr>
                <p:nvPr/>
              </p:nvSpPr>
              <p:spPr bwMode="auto">
                <a:xfrm>
                  <a:off x="3702" y="1512"/>
                  <a:ext cx="103" cy="52"/>
                </a:xfrm>
                <a:custGeom>
                  <a:avLst/>
                  <a:gdLst>
                    <a:gd name="T0" fmla="*/ 0 w 103"/>
                    <a:gd name="T1" fmla="*/ 6 h 52"/>
                    <a:gd name="T2" fmla="*/ 34 w 103"/>
                    <a:gd name="T3" fmla="*/ 16 h 52"/>
                    <a:gd name="T4" fmla="*/ 63 w 103"/>
                    <a:gd name="T5" fmla="*/ 25 h 52"/>
                    <a:gd name="T6" fmla="*/ 90 w 103"/>
                    <a:gd name="T7" fmla="*/ 30 h 52"/>
                    <a:gd name="T8" fmla="*/ 97 w 103"/>
                    <a:gd name="T9" fmla="*/ 34 h 52"/>
                    <a:gd name="T10" fmla="*/ 91 w 103"/>
                    <a:gd name="T11" fmla="*/ 45 h 52"/>
                    <a:gd name="T12" fmla="*/ 83 w 103"/>
                    <a:gd name="T13" fmla="*/ 52 h 52"/>
                    <a:gd name="T14" fmla="*/ 94 w 103"/>
                    <a:gd name="T15" fmla="*/ 52 h 52"/>
                    <a:gd name="T16" fmla="*/ 101 w 103"/>
                    <a:gd name="T17" fmla="*/ 48 h 52"/>
                    <a:gd name="T18" fmla="*/ 103 w 103"/>
                    <a:gd name="T19" fmla="*/ 39 h 52"/>
                    <a:gd name="T20" fmla="*/ 102 w 103"/>
                    <a:gd name="T21" fmla="*/ 33 h 52"/>
                    <a:gd name="T22" fmla="*/ 93 w 103"/>
                    <a:gd name="T23" fmla="*/ 27 h 52"/>
                    <a:gd name="T24" fmla="*/ 62 w 103"/>
                    <a:gd name="T25" fmla="*/ 21 h 52"/>
                    <a:gd name="T26" fmla="*/ 28 w 103"/>
                    <a:gd name="T27" fmla="*/ 10 h 52"/>
                    <a:gd name="T28" fmla="*/ 0 w 103"/>
                    <a:gd name="T29" fmla="*/ 0 h 52"/>
                    <a:gd name="T30" fmla="*/ 0 w 103"/>
                    <a:gd name="T31" fmla="*/ 6 h 52"/>
                    <a:gd name="T32" fmla="*/ 0 w 103"/>
                    <a:gd name="T33" fmla="*/ 6 h 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3"/>
                    <a:gd name="T52" fmla="*/ 0 h 52"/>
                    <a:gd name="T53" fmla="*/ 103 w 103"/>
                    <a:gd name="T54" fmla="*/ 52 h 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3" h="52">
                      <a:moveTo>
                        <a:pt x="0" y="6"/>
                      </a:moveTo>
                      <a:lnTo>
                        <a:pt x="34" y="16"/>
                      </a:lnTo>
                      <a:lnTo>
                        <a:pt x="63" y="25"/>
                      </a:lnTo>
                      <a:lnTo>
                        <a:pt x="90" y="30"/>
                      </a:lnTo>
                      <a:lnTo>
                        <a:pt x="97" y="34"/>
                      </a:lnTo>
                      <a:lnTo>
                        <a:pt x="91" y="45"/>
                      </a:lnTo>
                      <a:lnTo>
                        <a:pt x="83" y="52"/>
                      </a:lnTo>
                      <a:lnTo>
                        <a:pt x="94" y="52"/>
                      </a:lnTo>
                      <a:lnTo>
                        <a:pt x="101" y="48"/>
                      </a:lnTo>
                      <a:lnTo>
                        <a:pt x="103" y="39"/>
                      </a:lnTo>
                      <a:lnTo>
                        <a:pt x="102" y="33"/>
                      </a:lnTo>
                      <a:lnTo>
                        <a:pt x="93" y="27"/>
                      </a:lnTo>
                      <a:lnTo>
                        <a:pt x="62" y="21"/>
                      </a:lnTo>
                      <a:lnTo>
                        <a:pt x="28" y="10"/>
                      </a:lnTo>
                      <a:lnTo>
                        <a:pt x="0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Freeform 666"/>
                <p:cNvSpPr>
                  <a:spLocks/>
                </p:cNvSpPr>
                <p:nvPr/>
              </p:nvSpPr>
              <p:spPr bwMode="auto">
                <a:xfrm>
                  <a:off x="3673" y="1530"/>
                  <a:ext cx="65" cy="115"/>
                </a:xfrm>
                <a:custGeom>
                  <a:avLst/>
                  <a:gdLst>
                    <a:gd name="T0" fmla="*/ 0 w 65"/>
                    <a:gd name="T1" fmla="*/ 21 h 115"/>
                    <a:gd name="T2" fmla="*/ 1 w 65"/>
                    <a:gd name="T3" fmla="*/ 41 h 115"/>
                    <a:gd name="T4" fmla="*/ 17 w 65"/>
                    <a:gd name="T5" fmla="*/ 57 h 115"/>
                    <a:gd name="T6" fmla="*/ 31 w 65"/>
                    <a:gd name="T7" fmla="*/ 71 h 115"/>
                    <a:gd name="T8" fmla="*/ 43 w 65"/>
                    <a:gd name="T9" fmla="*/ 82 h 115"/>
                    <a:gd name="T10" fmla="*/ 57 w 65"/>
                    <a:gd name="T11" fmla="*/ 96 h 115"/>
                    <a:gd name="T12" fmla="*/ 59 w 65"/>
                    <a:gd name="T13" fmla="*/ 107 h 115"/>
                    <a:gd name="T14" fmla="*/ 50 w 65"/>
                    <a:gd name="T15" fmla="*/ 112 h 115"/>
                    <a:gd name="T16" fmla="*/ 58 w 65"/>
                    <a:gd name="T17" fmla="*/ 115 h 115"/>
                    <a:gd name="T18" fmla="*/ 65 w 65"/>
                    <a:gd name="T19" fmla="*/ 110 h 115"/>
                    <a:gd name="T20" fmla="*/ 63 w 65"/>
                    <a:gd name="T21" fmla="*/ 99 h 115"/>
                    <a:gd name="T22" fmla="*/ 54 w 65"/>
                    <a:gd name="T23" fmla="*/ 88 h 115"/>
                    <a:gd name="T24" fmla="*/ 31 w 65"/>
                    <a:gd name="T25" fmla="*/ 61 h 115"/>
                    <a:gd name="T26" fmla="*/ 5 w 65"/>
                    <a:gd name="T27" fmla="*/ 38 h 115"/>
                    <a:gd name="T28" fmla="*/ 10 w 65"/>
                    <a:gd name="T29" fmla="*/ 14 h 115"/>
                    <a:gd name="T30" fmla="*/ 10 w 65"/>
                    <a:gd name="T31" fmla="*/ 0 h 115"/>
                    <a:gd name="T32" fmla="*/ 0 w 65"/>
                    <a:gd name="T33" fmla="*/ 21 h 115"/>
                    <a:gd name="T34" fmla="*/ 0 w 65"/>
                    <a:gd name="T35" fmla="*/ 21 h 11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5"/>
                    <a:gd name="T55" fmla="*/ 0 h 115"/>
                    <a:gd name="T56" fmla="*/ 65 w 65"/>
                    <a:gd name="T57" fmla="*/ 115 h 11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5" h="115">
                      <a:moveTo>
                        <a:pt x="0" y="21"/>
                      </a:moveTo>
                      <a:lnTo>
                        <a:pt x="1" y="41"/>
                      </a:lnTo>
                      <a:lnTo>
                        <a:pt x="17" y="57"/>
                      </a:lnTo>
                      <a:lnTo>
                        <a:pt x="31" y="71"/>
                      </a:lnTo>
                      <a:lnTo>
                        <a:pt x="43" y="82"/>
                      </a:lnTo>
                      <a:lnTo>
                        <a:pt x="57" y="96"/>
                      </a:lnTo>
                      <a:lnTo>
                        <a:pt x="59" y="107"/>
                      </a:lnTo>
                      <a:lnTo>
                        <a:pt x="50" y="112"/>
                      </a:lnTo>
                      <a:lnTo>
                        <a:pt x="58" y="115"/>
                      </a:lnTo>
                      <a:lnTo>
                        <a:pt x="65" y="110"/>
                      </a:lnTo>
                      <a:lnTo>
                        <a:pt x="63" y="99"/>
                      </a:lnTo>
                      <a:lnTo>
                        <a:pt x="54" y="88"/>
                      </a:lnTo>
                      <a:lnTo>
                        <a:pt x="31" y="61"/>
                      </a:lnTo>
                      <a:lnTo>
                        <a:pt x="5" y="38"/>
                      </a:lnTo>
                      <a:lnTo>
                        <a:pt x="10" y="14"/>
                      </a:lnTo>
                      <a:lnTo>
                        <a:pt x="10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Freeform 667"/>
                <p:cNvSpPr>
                  <a:spLocks/>
                </p:cNvSpPr>
                <p:nvPr/>
              </p:nvSpPr>
              <p:spPr bwMode="auto">
                <a:xfrm>
                  <a:off x="2676" y="1775"/>
                  <a:ext cx="326" cy="298"/>
                </a:xfrm>
                <a:custGeom>
                  <a:avLst/>
                  <a:gdLst>
                    <a:gd name="T0" fmla="*/ 0 w 326"/>
                    <a:gd name="T1" fmla="*/ 237 h 298"/>
                    <a:gd name="T2" fmla="*/ 52 w 326"/>
                    <a:gd name="T3" fmla="*/ 198 h 298"/>
                    <a:gd name="T4" fmla="*/ 81 w 326"/>
                    <a:gd name="T5" fmla="*/ 159 h 298"/>
                    <a:gd name="T6" fmla="*/ 101 w 326"/>
                    <a:gd name="T7" fmla="*/ 123 h 298"/>
                    <a:gd name="T8" fmla="*/ 128 w 326"/>
                    <a:gd name="T9" fmla="*/ 89 h 298"/>
                    <a:gd name="T10" fmla="*/ 126 w 326"/>
                    <a:gd name="T11" fmla="*/ 106 h 298"/>
                    <a:gd name="T12" fmla="*/ 194 w 326"/>
                    <a:gd name="T13" fmla="*/ 52 h 298"/>
                    <a:gd name="T14" fmla="*/ 267 w 326"/>
                    <a:gd name="T15" fmla="*/ 0 h 298"/>
                    <a:gd name="T16" fmla="*/ 231 w 326"/>
                    <a:gd name="T17" fmla="*/ 37 h 298"/>
                    <a:gd name="T18" fmla="*/ 174 w 326"/>
                    <a:gd name="T19" fmla="*/ 76 h 298"/>
                    <a:gd name="T20" fmla="*/ 231 w 326"/>
                    <a:gd name="T21" fmla="*/ 54 h 298"/>
                    <a:gd name="T22" fmla="*/ 291 w 326"/>
                    <a:gd name="T23" fmla="*/ 32 h 298"/>
                    <a:gd name="T24" fmla="*/ 310 w 326"/>
                    <a:gd name="T25" fmla="*/ 38 h 298"/>
                    <a:gd name="T26" fmla="*/ 273 w 326"/>
                    <a:gd name="T27" fmla="*/ 54 h 298"/>
                    <a:gd name="T28" fmla="*/ 201 w 326"/>
                    <a:gd name="T29" fmla="*/ 76 h 298"/>
                    <a:gd name="T30" fmla="*/ 145 w 326"/>
                    <a:gd name="T31" fmla="*/ 116 h 298"/>
                    <a:gd name="T32" fmla="*/ 198 w 326"/>
                    <a:gd name="T33" fmla="*/ 96 h 298"/>
                    <a:gd name="T34" fmla="*/ 254 w 326"/>
                    <a:gd name="T35" fmla="*/ 77 h 298"/>
                    <a:gd name="T36" fmla="*/ 297 w 326"/>
                    <a:gd name="T37" fmla="*/ 69 h 298"/>
                    <a:gd name="T38" fmla="*/ 243 w 326"/>
                    <a:gd name="T39" fmla="*/ 100 h 298"/>
                    <a:gd name="T40" fmla="*/ 277 w 326"/>
                    <a:gd name="T41" fmla="*/ 108 h 298"/>
                    <a:gd name="T42" fmla="*/ 321 w 326"/>
                    <a:gd name="T43" fmla="*/ 113 h 298"/>
                    <a:gd name="T44" fmla="*/ 265 w 326"/>
                    <a:gd name="T45" fmla="*/ 118 h 298"/>
                    <a:gd name="T46" fmla="*/ 235 w 326"/>
                    <a:gd name="T47" fmla="*/ 120 h 298"/>
                    <a:gd name="T48" fmla="*/ 299 w 326"/>
                    <a:gd name="T49" fmla="*/ 139 h 298"/>
                    <a:gd name="T50" fmla="*/ 326 w 326"/>
                    <a:gd name="T51" fmla="*/ 139 h 298"/>
                    <a:gd name="T52" fmla="*/ 279 w 326"/>
                    <a:gd name="T53" fmla="*/ 147 h 298"/>
                    <a:gd name="T54" fmla="*/ 192 w 326"/>
                    <a:gd name="T55" fmla="*/ 135 h 298"/>
                    <a:gd name="T56" fmla="*/ 136 w 326"/>
                    <a:gd name="T57" fmla="*/ 137 h 298"/>
                    <a:gd name="T58" fmla="*/ 116 w 326"/>
                    <a:gd name="T59" fmla="*/ 157 h 298"/>
                    <a:gd name="T60" fmla="*/ 163 w 326"/>
                    <a:gd name="T61" fmla="*/ 152 h 298"/>
                    <a:gd name="T62" fmla="*/ 226 w 326"/>
                    <a:gd name="T63" fmla="*/ 161 h 298"/>
                    <a:gd name="T64" fmla="*/ 279 w 326"/>
                    <a:gd name="T65" fmla="*/ 172 h 298"/>
                    <a:gd name="T66" fmla="*/ 211 w 326"/>
                    <a:gd name="T67" fmla="*/ 176 h 298"/>
                    <a:gd name="T68" fmla="*/ 169 w 326"/>
                    <a:gd name="T69" fmla="*/ 178 h 298"/>
                    <a:gd name="T70" fmla="*/ 111 w 326"/>
                    <a:gd name="T71" fmla="*/ 174 h 298"/>
                    <a:gd name="T72" fmla="*/ 86 w 326"/>
                    <a:gd name="T73" fmla="*/ 180 h 298"/>
                    <a:gd name="T74" fmla="*/ 130 w 326"/>
                    <a:gd name="T75" fmla="*/ 196 h 298"/>
                    <a:gd name="T76" fmla="*/ 177 w 326"/>
                    <a:gd name="T77" fmla="*/ 211 h 298"/>
                    <a:gd name="T78" fmla="*/ 213 w 326"/>
                    <a:gd name="T79" fmla="*/ 217 h 298"/>
                    <a:gd name="T80" fmla="*/ 273 w 326"/>
                    <a:gd name="T81" fmla="*/ 242 h 298"/>
                    <a:gd name="T82" fmla="*/ 213 w 326"/>
                    <a:gd name="T83" fmla="*/ 234 h 298"/>
                    <a:gd name="T84" fmla="*/ 140 w 326"/>
                    <a:gd name="T85" fmla="*/ 218 h 298"/>
                    <a:gd name="T86" fmla="*/ 101 w 326"/>
                    <a:gd name="T87" fmla="*/ 215 h 298"/>
                    <a:gd name="T88" fmla="*/ 64 w 326"/>
                    <a:gd name="T89" fmla="*/ 223 h 298"/>
                    <a:gd name="T90" fmla="*/ 50 w 326"/>
                    <a:gd name="T91" fmla="*/ 232 h 298"/>
                    <a:gd name="T92" fmla="*/ 126 w 326"/>
                    <a:gd name="T93" fmla="*/ 252 h 298"/>
                    <a:gd name="T94" fmla="*/ 186 w 326"/>
                    <a:gd name="T95" fmla="*/ 298 h 298"/>
                    <a:gd name="T96" fmla="*/ 123 w 326"/>
                    <a:gd name="T97" fmla="*/ 264 h 298"/>
                    <a:gd name="T98" fmla="*/ 59 w 326"/>
                    <a:gd name="T99" fmla="*/ 250 h 298"/>
                    <a:gd name="T100" fmla="*/ 0 w 326"/>
                    <a:gd name="T101" fmla="*/ 237 h 298"/>
                    <a:gd name="T102" fmla="*/ 0 w 326"/>
                    <a:gd name="T103" fmla="*/ 237 h 29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26"/>
                    <a:gd name="T157" fmla="*/ 0 h 298"/>
                    <a:gd name="T158" fmla="*/ 326 w 326"/>
                    <a:gd name="T159" fmla="*/ 298 h 29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26" h="298">
                      <a:moveTo>
                        <a:pt x="0" y="237"/>
                      </a:moveTo>
                      <a:lnTo>
                        <a:pt x="52" y="198"/>
                      </a:lnTo>
                      <a:lnTo>
                        <a:pt x="81" y="159"/>
                      </a:lnTo>
                      <a:lnTo>
                        <a:pt x="101" y="123"/>
                      </a:lnTo>
                      <a:lnTo>
                        <a:pt x="128" y="89"/>
                      </a:lnTo>
                      <a:lnTo>
                        <a:pt x="126" y="106"/>
                      </a:lnTo>
                      <a:lnTo>
                        <a:pt x="194" y="52"/>
                      </a:lnTo>
                      <a:lnTo>
                        <a:pt x="267" y="0"/>
                      </a:lnTo>
                      <a:lnTo>
                        <a:pt x="231" y="37"/>
                      </a:lnTo>
                      <a:lnTo>
                        <a:pt x="174" y="76"/>
                      </a:lnTo>
                      <a:lnTo>
                        <a:pt x="231" y="54"/>
                      </a:lnTo>
                      <a:lnTo>
                        <a:pt x="291" y="32"/>
                      </a:lnTo>
                      <a:lnTo>
                        <a:pt x="310" y="38"/>
                      </a:lnTo>
                      <a:lnTo>
                        <a:pt x="273" y="54"/>
                      </a:lnTo>
                      <a:lnTo>
                        <a:pt x="201" y="76"/>
                      </a:lnTo>
                      <a:lnTo>
                        <a:pt x="145" y="116"/>
                      </a:lnTo>
                      <a:lnTo>
                        <a:pt x="198" y="96"/>
                      </a:lnTo>
                      <a:lnTo>
                        <a:pt x="254" y="77"/>
                      </a:lnTo>
                      <a:lnTo>
                        <a:pt x="297" y="69"/>
                      </a:lnTo>
                      <a:lnTo>
                        <a:pt x="243" y="100"/>
                      </a:lnTo>
                      <a:lnTo>
                        <a:pt x="277" y="108"/>
                      </a:lnTo>
                      <a:lnTo>
                        <a:pt x="321" y="113"/>
                      </a:lnTo>
                      <a:lnTo>
                        <a:pt x="265" y="118"/>
                      </a:lnTo>
                      <a:lnTo>
                        <a:pt x="235" y="120"/>
                      </a:lnTo>
                      <a:lnTo>
                        <a:pt x="299" y="139"/>
                      </a:lnTo>
                      <a:lnTo>
                        <a:pt x="326" y="139"/>
                      </a:lnTo>
                      <a:lnTo>
                        <a:pt x="279" y="147"/>
                      </a:lnTo>
                      <a:lnTo>
                        <a:pt x="192" y="135"/>
                      </a:lnTo>
                      <a:lnTo>
                        <a:pt x="136" y="137"/>
                      </a:lnTo>
                      <a:lnTo>
                        <a:pt x="116" y="157"/>
                      </a:lnTo>
                      <a:lnTo>
                        <a:pt x="163" y="152"/>
                      </a:lnTo>
                      <a:lnTo>
                        <a:pt x="226" y="161"/>
                      </a:lnTo>
                      <a:lnTo>
                        <a:pt x="279" y="172"/>
                      </a:lnTo>
                      <a:lnTo>
                        <a:pt x="211" y="176"/>
                      </a:lnTo>
                      <a:lnTo>
                        <a:pt x="169" y="178"/>
                      </a:lnTo>
                      <a:lnTo>
                        <a:pt x="111" y="174"/>
                      </a:lnTo>
                      <a:lnTo>
                        <a:pt x="86" y="180"/>
                      </a:lnTo>
                      <a:lnTo>
                        <a:pt x="130" y="196"/>
                      </a:lnTo>
                      <a:lnTo>
                        <a:pt x="177" y="211"/>
                      </a:lnTo>
                      <a:lnTo>
                        <a:pt x="213" y="217"/>
                      </a:lnTo>
                      <a:lnTo>
                        <a:pt x="273" y="242"/>
                      </a:lnTo>
                      <a:lnTo>
                        <a:pt x="213" y="234"/>
                      </a:lnTo>
                      <a:lnTo>
                        <a:pt x="140" y="218"/>
                      </a:lnTo>
                      <a:lnTo>
                        <a:pt x="101" y="215"/>
                      </a:lnTo>
                      <a:lnTo>
                        <a:pt x="64" y="223"/>
                      </a:lnTo>
                      <a:lnTo>
                        <a:pt x="50" y="232"/>
                      </a:lnTo>
                      <a:lnTo>
                        <a:pt x="126" y="252"/>
                      </a:lnTo>
                      <a:lnTo>
                        <a:pt x="186" y="298"/>
                      </a:lnTo>
                      <a:lnTo>
                        <a:pt x="123" y="264"/>
                      </a:lnTo>
                      <a:lnTo>
                        <a:pt x="59" y="250"/>
                      </a:lnTo>
                      <a:lnTo>
                        <a:pt x="0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Freeform 668"/>
                <p:cNvSpPr>
                  <a:spLocks/>
                </p:cNvSpPr>
                <p:nvPr/>
              </p:nvSpPr>
              <p:spPr bwMode="auto">
                <a:xfrm>
                  <a:off x="2444" y="2027"/>
                  <a:ext cx="597" cy="324"/>
                </a:xfrm>
                <a:custGeom>
                  <a:avLst/>
                  <a:gdLst>
                    <a:gd name="T0" fmla="*/ 227 w 597"/>
                    <a:gd name="T1" fmla="*/ 0 h 324"/>
                    <a:gd name="T2" fmla="*/ 275 w 597"/>
                    <a:gd name="T3" fmla="*/ 3 h 324"/>
                    <a:gd name="T4" fmla="*/ 321 w 597"/>
                    <a:gd name="T5" fmla="*/ 21 h 324"/>
                    <a:gd name="T6" fmla="*/ 370 w 597"/>
                    <a:gd name="T7" fmla="*/ 41 h 324"/>
                    <a:gd name="T8" fmla="*/ 438 w 597"/>
                    <a:gd name="T9" fmla="*/ 75 h 324"/>
                    <a:gd name="T10" fmla="*/ 490 w 597"/>
                    <a:gd name="T11" fmla="*/ 98 h 324"/>
                    <a:gd name="T12" fmla="*/ 533 w 597"/>
                    <a:gd name="T13" fmla="*/ 120 h 324"/>
                    <a:gd name="T14" fmla="*/ 597 w 597"/>
                    <a:gd name="T15" fmla="*/ 134 h 324"/>
                    <a:gd name="T16" fmla="*/ 571 w 597"/>
                    <a:gd name="T17" fmla="*/ 139 h 324"/>
                    <a:gd name="T18" fmla="*/ 542 w 597"/>
                    <a:gd name="T19" fmla="*/ 168 h 324"/>
                    <a:gd name="T20" fmla="*/ 507 w 597"/>
                    <a:gd name="T21" fmla="*/ 186 h 324"/>
                    <a:gd name="T22" fmla="*/ 451 w 597"/>
                    <a:gd name="T23" fmla="*/ 217 h 324"/>
                    <a:gd name="T24" fmla="*/ 531 w 597"/>
                    <a:gd name="T25" fmla="*/ 165 h 324"/>
                    <a:gd name="T26" fmla="*/ 538 w 597"/>
                    <a:gd name="T27" fmla="*/ 146 h 324"/>
                    <a:gd name="T28" fmla="*/ 517 w 597"/>
                    <a:gd name="T29" fmla="*/ 126 h 324"/>
                    <a:gd name="T30" fmla="*/ 389 w 597"/>
                    <a:gd name="T31" fmla="*/ 70 h 324"/>
                    <a:gd name="T32" fmla="*/ 321 w 597"/>
                    <a:gd name="T33" fmla="*/ 44 h 324"/>
                    <a:gd name="T34" fmla="*/ 267 w 597"/>
                    <a:gd name="T35" fmla="*/ 48 h 324"/>
                    <a:gd name="T36" fmla="*/ 211 w 597"/>
                    <a:gd name="T37" fmla="*/ 81 h 324"/>
                    <a:gd name="T38" fmla="*/ 133 w 597"/>
                    <a:gd name="T39" fmla="*/ 168 h 324"/>
                    <a:gd name="T40" fmla="*/ 83 w 597"/>
                    <a:gd name="T41" fmla="*/ 222 h 324"/>
                    <a:gd name="T42" fmla="*/ 48 w 597"/>
                    <a:gd name="T43" fmla="*/ 324 h 324"/>
                    <a:gd name="T44" fmla="*/ 45 w 597"/>
                    <a:gd name="T45" fmla="*/ 249 h 324"/>
                    <a:gd name="T46" fmla="*/ 54 w 597"/>
                    <a:gd name="T47" fmla="*/ 224 h 324"/>
                    <a:gd name="T48" fmla="*/ 71 w 597"/>
                    <a:gd name="T49" fmla="*/ 197 h 324"/>
                    <a:gd name="T50" fmla="*/ 0 w 597"/>
                    <a:gd name="T51" fmla="*/ 283 h 324"/>
                    <a:gd name="T52" fmla="*/ 42 w 597"/>
                    <a:gd name="T53" fmla="*/ 215 h 324"/>
                    <a:gd name="T54" fmla="*/ 101 w 597"/>
                    <a:gd name="T55" fmla="*/ 155 h 324"/>
                    <a:gd name="T56" fmla="*/ 170 w 597"/>
                    <a:gd name="T57" fmla="*/ 68 h 324"/>
                    <a:gd name="T58" fmla="*/ 227 w 597"/>
                    <a:gd name="T59" fmla="*/ 0 h 324"/>
                    <a:gd name="T60" fmla="*/ 227 w 597"/>
                    <a:gd name="T61" fmla="*/ 0 h 32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7"/>
                    <a:gd name="T94" fmla="*/ 0 h 324"/>
                    <a:gd name="T95" fmla="*/ 597 w 597"/>
                    <a:gd name="T96" fmla="*/ 324 h 32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7" h="324">
                      <a:moveTo>
                        <a:pt x="227" y="0"/>
                      </a:moveTo>
                      <a:lnTo>
                        <a:pt x="275" y="3"/>
                      </a:lnTo>
                      <a:lnTo>
                        <a:pt x="321" y="21"/>
                      </a:lnTo>
                      <a:lnTo>
                        <a:pt x="370" y="41"/>
                      </a:lnTo>
                      <a:lnTo>
                        <a:pt x="438" y="75"/>
                      </a:lnTo>
                      <a:lnTo>
                        <a:pt x="490" y="98"/>
                      </a:lnTo>
                      <a:lnTo>
                        <a:pt x="533" y="120"/>
                      </a:lnTo>
                      <a:lnTo>
                        <a:pt x="597" y="134"/>
                      </a:lnTo>
                      <a:lnTo>
                        <a:pt x="571" y="139"/>
                      </a:lnTo>
                      <a:lnTo>
                        <a:pt x="542" y="168"/>
                      </a:lnTo>
                      <a:lnTo>
                        <a:pt x="507" y="186"/>
                      </a:lnTo>
                      <a:lnTo>
                        <a:pt x="451" y="217"/>
                      </a:lnTo>
                      <a:lnTo>
                        <a:pt x="531" y="165"/>
                      </a:lnTo>
                      <a:lnTo>
                        <a:pt x="538" y="146"/>
                      </a:lnTo>
                      <a:lnTo>
                        <a:pt x="517" y="126"/>
                      </a:lnTo>
                      <a:lnTo>
                        <a:pt x="389" y="70"/>
                      </a:lnTo>
                      <a:lnTo>
                        <a:pt x="321" y="44"/>
                      </a:lnTo>
                      <a:lnTo>
                        <a:pt x="267" y="48"/>
                      </a:lnTo>
                      <a:lnTo>
                        <a:pt x="211" y="81"/>
                      </a:lnTo>
                      <a:lnTo>
                        <a:pt x="133" y="168"/>
                      </a:lnTo>
                      <a:lnTo>
                        <a:pt x="83" y="222"/>
                      </a:lnTo>
                      <a:lnTo>
                        <a:pt x="48" y="324"/>
                      </a:lnTo>
                      <a:lnTo>
                        <a:pt x="45" y="249"/>
                      </a:lnTo>
                      <a:lnTo>
                        <a:pt x="54" y="224"/>
                      </a:lnTo>
                      <a:lnTo>
                        <a:pt x="71" y="197"/>
                      </a:lnTo>
                      <a:lnTo>
                        <a:pt x="0" y="283"/>
                      </a:lnTo>
                      <a:lnTo>
                        <a:pt x="42" y="215"/>
                      </a:lnTo>
                      <a:lnTo>
                        <a:pt x="101" y="155"/>
                      </a:lnTo>
                      <a:lnTo>
                        <a:pt x="170" y="68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669"/>
                <p:cNvSpPr>
                  <a:spLocks/>
                </p:cNvSpPr>
                <p:nvPr/>
              </p:nvSpPr>
              <p:spPr bwMode="auto">
                <a:xfrm>
                  <a:off x="2481" y="1771"/>
                  <a:ext cx="369" cy="429"/>
                </a:xfrm>
                <a:custGeom>
                  <a:avLst/>
                  <a:gdLst>
                    <a:gd name="T0" fmla="*/ 294 w 369"/>
                    <a:gd name="T1" fmla="*/ 42 h 429"/>
                    <a:gd name="T2" fmla="*/ 298 w 369"/>
                    <a:gd name="T3" fmla="*/ 85 h 429"/>
                    <a:gd name="T4" fmla="*/ 274 w 369"/>
                    <a:gd name="T5" fmla="*/ 102 h 429"/>
                    <a:gd name="T6" fmla="*/ 232 w 369"/>
                    <a:gd name="T7" fmla="*/ 114 h 429"/>
                    <a:gd name="T8" fmla="*/ 154 w 369"/>
                    <a:gd name="T9" fmla="*/ 146 h 429"/>
                    <a:gd name="T10" fmla="*/ 103 w 369"/>
                    <a:gd name="T11" fmla="*/ 182 h 429"/>
                    <a:gd name="T12" fmla="*/ 54 w 369"/>
                    <a:gd name="T13" fmla="*/ 231 h 429"/>
                    <a:gd name="T14" fmla="*/ 11 w 369"/>
                    <a:gd name="T15" fmla="*/ 290 h 429"/>
                    <a:gd name="T16" fmla="*/ 0 w 369"/>
                    <a:gd name="T17" fmla="*/ 339 h 429"/>
                    <a:gd name="T18" fmla="*/ 0 w 369"/>
                    <a:gd name="T19" fmla="*/ 374 h 429"/>
                    <a:gd name="T20" fmla="*/ 10 w 369"/>
                    <a:gd name="T21" fmla="*/ 397 h 429"/>
                    <a:gd name="T22" fmla="*/ 32 w 369"/>
                    <a:gd name="T23" fmla="*/ 412 h 429"/>
                    <a:gd name="T24" fmla="*/ 56 w 369"/>
                    <a:gd name="T25" fmla="*/ 429 h 429"/>
                    <a:gd name="T26" fmla="*/ 17 w 369"/>
                    <a:gd name="T27" fmla="*/ 382 h 429"/>
                    <a:gd name="T28" fmla="*/ 15 w 369"/>
                    <a:gd name="T29" fmla="*/ 314 h 429"/>
                    <a:gd name="T30" fmla="*/ 61 w 369"/>
                    <a:gd name="T31" fmla="*/ 232 h 429"/>
                    <a:gd name="T32" fmla="*/ 135 w 369"/>
                    <a:gd name="T33" fmla="*/ 168 h 429"/>
                    <a:gd name="T34" fmla="*/ 201 w 369"/>
                    <a:gd name="T35" fmla="*/ 137 h 429"/>
                    <a:gd name="T36" fmla="*/ 279 w 369"/>
                    <a:gd name="T37" fmla="*/ 114 h 429"/>
                    <a:gd name="T38" fmla="*/ 301 w 369"/>
                    <a:gd name="T39" fmla="*/ 95 h 429"/>
                    <a:gd name="T40" fmla="*/ 308 w 369"/>
                    <a:gd name="T41" fmla="*/ 52 h 429"/>
                    <a:gd name="T42" fmla="*/ 306 w 369"/>
                    <a:gd name="T43" fmla="*/ 127 h 429"/>
                    <a:gd name="T44" fmla="*/ 323 w 369"/>
                    <a:gd name="T45" fmla="*/ 110 h 429"/>
                    <a:gd name="T46" fmla="*/ 323 w 369"/>
                    <a:gd name="T47" fmla="*/ 27 h 429"/>
                    <a:gd name="T48" fmla="*/ 369 w 369"/>
                    <a:gd name="T49" fmla="*/ 0 h 429"/>
                    <a:gd name="T50" fmla="*/ 321 w 369"/>
                    <a:gd name="T51" fmla="*/ 15 h 429"/>
                    <a:gd name="T52" fmla="*/ 262 w 369"/>
                    <a:gd name="T53" fmla="*/ 41 h 429"/>
                    <a:gd name="T54" fmla="*/ 218 w 369"/>
                    <a:gd name="T55" fmla="*/ 56 h 429"/>
                    <a:gd name="T56" fmla="*/ 294 w 369"/>
                    <a:gd name="T57" fmla="*/ 42 h 429"/>
                    <a:gd name="T58" fmla="*/ 294 w 369"/>
                    <a:gd name="T59" fmla="*/ 42 h 429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369"/>
                    <a:gd name="T91" fmla="*/ 0 h 429"/>
                    <a:gd name="T92" fmla="*/ 369 w 369"/>
                    <a:gd name="T93" fmla="*/ 429 h 429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369" h="429">
                      <a:moveTo>
                        <a:pt x="294" y="42"/>
                      </a:moveTo>
                      <a:lnTo>
                        <a:pt x="298" y="85"/>
                      </a:lnTo>
                      <a:lnTo>
                        <a:pt x="274" y="102"/>
                      </a:lnTo>
                      <a:lnTo>
                        <a:pt x="232" y="114"/>
                      </a:lnTo>
                      <a:lnTo>
                        <a:pt x="154" y="146"/>
                      </a:lnTo>
                      <a:lnTo>
                        <a:pt x="103" y="182"/>
                      </a:lnTo>
                      <a:lnTo>
                        <a:pt x="54" y="231"/>
                      </a:lnTo>
                      <a:lnTo>
                        <a:pt x="11" y="290"/>
                      </a:lnTo>
                      <a:lnTo>
                        <a:pt x="0" y="339"/>
                      </a:lnTo>
                      <a:lnTo>
                        <a:pt x="0" y="374"/>
                      </a:lnTo>
                      <a:lnTo>
                        <a:pt x="10" y="397"/>
                      </a:lnTo>
                      <a:lnTo>
                        <a:pt x="32" y="412"/>
                      </a:lnTo>
                      <a:lnTo>
                        <a:pt x="56" y="429"/>
                      </a:lnTo>
                      <a:lnTo>
                        <a:pt x="17" y="382"/>
                      </a:lnTo>
                      <a:lnTo>
                        <a:pt x="15" y="314"/>
                      </a:lnTo>
                      <a:lnTo>
                        <a:pt x="61" y="232"/>
                      </a:lnTo>
                      <a:lnTo>
                        <a:pt x="135" y="168"/>
                      </a:lnTo>
                      <a:lnTo>
                        <a:pt x="201" y="137"/>
                      </a:lnTo>
                      <a:lnTo>
                        <a:pt x="279" y="114"/>
                      </a:lnTo>
                      <a:lnTo>
                        <a:pt x="301" y="95"/>
                      </a:lnTo>
                      <a:lnTo>
                        <a:pt x="308" y="52"/>
                      </a:lnTo>
                      <a:lnTo>
                        <a:pt x="306" y="127"/>
                      </a:lnTo>
                      <a:lnTo>
                        <a:pt x="323" y="110"/>
                      </a:lnTo>
                      <a:lnTo>
                        <a:pt x="323" y="27"/>
                      </a:lnTo>
                      <a:lnTo>
                        <a:pt x="369" y="0"/>
                      </a:lnTo>
                      <a:lnTo>
                        <a:pt x="321" y="15"/>
                      </a:lnTo>
                      <a:lnTo>
                        <a:pt x="262" y="41"/>
                      </a:lnTo>
                      <a:lnTo>
                        <a:pt x="218" y="56"/>
                      </a:lnTo>
                      <a:lnTo>
                        <a:pt x="294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670"/>
                <p:cNvSpPr>
                  <a:spLocks/>
                </p:cNvSpPr>
                <p:nvPr/>
              </p:nvSpPr>
              <p:spPr bwMode="auto">
                <a:xfrm>
                  <a:off x="2562" y="1810"/>
                  <a:ext cx="201" cy="78"/>
                </a:xfrm>
                <a:custGeom>
                  <a:avLst/>
                  <a:gdLst>
                    <a:gd name="T0" fmla="*/ 0 w 201"/>
                    <a:gd name="T1" fmla="*/ 31 h 78"/>
                    <a:gd name="T2" fmla="*/ 0 w 201"/>
                    <a:gd name="T3" fmla="*/ 51 h 78"/>
                    <a:gd name="T4" fmla="*/ 17 w 201"/>
                    <a:gd name="T5" fmla="*/ 78 h 78"/>
                    <a:gd name="T6" fmla="*/ 23 w 201"/>
                    <a:gd name="T7" fmla="*/ 50 h 78"/>
                    <a:gd name="T8" fmla="*/ 64 w 201"/>
                    <a:gd name="T9" fmla="*/ 48 h 78"/>
                    <a:gd name="T10" fmla="*/ 134 w 201"/>
                    <a:gd name="T11" fmla="*/ 29 h 78"/>
                    <a:gd name="T12" fmla="*/ 201 w 201"/>
                    <a:gd name="T13" fmla="*/ 0 h 78"/>
                    <a:gd name="T14" fmla="*/ 125 w 201"/>
                    <a:gd name="T15" fmla="*/ 13 h 78"/>
                    <a:gd name="T16" fmla="*/ 64 w 201"/>
                    <a:gd name="T17" fmla="*/ 36 h 78"/>
                    <a:gd name="T18" fmla="*/ 0 w 201"/>
                    <a:gd name="T19" fmla="*/ 31 h 78"/>
                    <a:gd name="T20" fmla="*/ 0 w 201"/>
                    <a:gd name="T21" fmla="*/ 31 h 7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1"/>
                    <a:gd name="T34" fmla="*/ 0 h 78"/>
                    <a:gd name="T35" fmla="*/ 201 w 201"/>
                    <a:gd name="T36" fmla="*/ 78 h 7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1" h="78">
                      <a:moveTo>
                        <a:pt x="0" y="31"/>
                      </a:moveTo>
                      <a:lnTo>
                        <a:pt x="0" y="51"/>
                      </a:lnTo>
                      <a:lnTo>
                        <a:pt x="17" y="78"/>
                      </a:lnTo>
                      <a:lnTo>
                        <a:pt x="23" y="50"/>
                      </a:lnTo>
                      <a:lnTo>
                        <a:pt x="64" y="48"/>
                      </a:lnTo>
                      <a:lnTo>
                        <a:pt x="134" y="29"/>
                      </a:lnTo>
                      <a:lnTo>
                        <a:pt x="201" y="0"/>
                      </a:lnTo>
                      <a:lnTo>
                        <a:pt x="125" y="13"/>
                      </a:lnTo>
                      <a:lnTo>
                        <a:pt x="64" y="36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Freeform 671"/>
                <p:cNvSpPr>
                  <a:spLocks/>
                </p:cNvSpPr>
                <p:nvPr/>
              </p:nvSpPr>
              <p:spPr bwMode="auto">
                <a:xfrm>
                  <a:off x="2608" y="1821"/>
                  <a:ext cx="174" cy="118"/>
                </a:xfrm>
                <a:custGeom>
                  <a:avLst/>
                  <a:gdLst>
                    <a:gd name="T0" fmla="*/ 165 w 174"/>
                    <a:gd name="T1" fmla="*/ 0 h 118"/>
                    <a:gd name="T2" fmla="*/ 111 w 174"/>
                    <a:gd name="T3" fmla="*/ 40 h 118"/>
                    <a:gd name="T4" fmla="*/ 49 w 174"/>
                    <a:gd name="T5" fmla="*/ 70 h 118"/>
                    <a:gd name="T6" fmla="*/ 0 w 174"/>
                    <a:gd name="T7" fmla="*/ 118 h 118"/>
                    <a:gd name="T8" fmla="*/ 54 w 174"/>
                    <a:gd name="T9" fmla="*/ 89 h 118"/>
                    <a:gd name="T10" fmla="*/ 134 w 174"/>
                    <a:gd name="T11" fmla="*/ 62 h 118"/>
                    <a:gd name="T12" fmla="*/ 161 w 174"/>
                    <a:gd name="T13" fmla="*/ 50 h 118"/>
                    <a:gd name="T14" fmla="*/ 174 w 174"/>
                    <a:gd name="T15" fmla="*/ 23 h 118"/>
                    <a:gd name="T16" fmla="*/ 165 w 174"/>
                    <a:gd name="T17" fmla="*/ 0 h 118"/>
                    <a:gd name="T18" fmla="*/ 165 w 174"/>
                    <a:gd name="T19" fmla="*/ 0 h 1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4"/>
                    <a:gd name="T31" fmla="*/ 0 h 118"/>
                    <a:gd name="T32" fmla="*/ 174 w 174"/>
                    <a:gd name="T33" fmla="*/ 118 h 1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4" h="118">
                      <a:moveTo>
                        <a:pt x="165" y="0"/>
                      </a:moveTo>
                      <a:lnTo>
                        <a:pt x="111" y="40"/>
                      </a:lnTo>
                      <a:lnTo>
                        <a:pt x="49" y="70"/>
                      </a:lnTo>
                      <a:lnTo>
                        <a:pt x="0" y="118"/>
                      </a:lnTo>
                      <a:lnTo>
                        <a:pt x="54" y="89"/>
                      </a:lnTo>
                      <a:lnTo>
                        <a:pt x="134" y="62"/>
                      </a:lnTo>
                      <a:lnTo>
                        <a:pt x="161" y="50"/>
                      </a:lnTo>
                      <a:lnTo>
                        <a:pt x="174" y="23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Freeform 672"/>
                <p:cNvSpPr>
                  <a:spLocks/>
                </p:cNvSpPr>
                <p:nvPr/>
              </p:nvSpPr>
              <p:spPr bwMode="auto">
                <a:xfrm>
                  <a:off x="2564" y="1839"/>
                  <a:ext cx="118" cy="118"/>
                </a:xfrm>
                <a:custGeom>
                  <a:avLst/>
                  <a:gdLst>
                    <a:gd name="T0" fmla="*/ 20 w 118"/>
                    <a:gd name="T1" fmla="*/ 17 h 118"/>
                    <a:gd name="T2" fmla="*/ 13 w 118"/>
                    <a:gd name="T3" fmla="*/ 68 h 118"/>
                    <a:gd name="T4" fmla="*/ 37 w 118"/>
                    <a:gd name="T5" fmla="*/ 87 h 118"/>
                    <a:gd name="T6" fmla="*/ 56 w 118"/>
                    <a:gd name="T7" fmla="*/ 34 h 118"/>
                    <a:gd name="T8" fmla="*/ 118 w 118"/>
                    <a:gd name="T9" fmla="*/ 0 h 118"/>
                    <a:gd name="T10" fmla="*/ 62 w 118"/>
                    <a:gd name="T11" fmla="*/ 58 h 118"/>
                    <a:gd name="T12" fmla="*/ 57 w 118"/>
                    <a:gd name="T13" fmla="*/ 91 h 118"/>
                    <a:gd name="T14" fmla="*/ 25 w 118"/>
                    <a:gd name="T15" fmla="*/ 118 h 118"/>
                    <a:gd name="T16" fmla="*/ 13 w 118"/>
                    <a:gd name="T17" fmla="*/ 81 h 118"/>
                    <a:gd name="T18" fmla="*/ 0 w 118"/>
                    <a:gd name="T19" fmla="*/ 54 h 118"/>
                    <a:gd name="T20" fmla="*/ 1 w 118"/>
                    <a:gd name="T21" fmla="*/ 2 h 118"/>
                    <a:gd name="T22" fmla="*/ 20 w 118"/>
                    <a:gd name="T23" fmla="*/ 17 h 118"/>
                    <a:gd name="T24" fmla="*/ 20 w 118"/>
                    <a:gd name="T25" fmla="*/ 17 h 1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18"/>
                    <a:gd name="T40" fmla="*/ 0 h 118"/>
                    <a:gd name="T41" fmla="*/ 118 w 118"/>
                    <a:gd name="T42" fmla="*/ 118 h 11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18" h="118">
                      <a:moveTo>
                        <a:pt x="20" y="17"/>
                      </a:moveTo>
                      <a:lnTo>
                        <a:pt x="13" y="68"/>
                      </a:lnTo>
                      <a:lnTo>
                        <a:pt x="37" y="87"/>
                      </a:lnTo>
                      <a:lnTo>
                        <a:pt x="56" y="34"/>
                      </a:lnTo>
                      <a:lnTo>
                        <a:pt x="118" y="0"/>
                      </a:lnTo>
                      <a:lnTo>
                        <a:pt x="62" y="58"/>
                      </a:lnTo>
                      <a:lnTo>
                        <a:pt x="57" y="91"/>
                      </a:lnTo>
                      <a:lnTo>
                        <a:pt x="25" y="118"/>
                      </a:lnTo>
                      <a:lnTo>
                        <a:pt x="13" y="81"/>
                      </a:lnTo>
                      <a:lnTo>
                        <a:pt x="0" y="54"/>
                      </a:lnTo>
                      <a:lnTo>
                        <a:pt x="1" y="2"/>
                      </a:lnTo>
                      <a:lnTo>
                        <a:pt x="2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Freeform 673"/>
                <p:cNvSpPr>
                  <a:spLocks/>
                </p:cNvSpPr>
                <p:nvPr/>
              </p:nvSpPr>
              <p:spPr bwMode="auto">
                <a:xfrm>
                  <a:off x="2298" y="2196"/>
                  <a:ext cx="233" cy="756"/>
                </a:xfrm>
                <a:custGeom>
                  <a:avLst/>
                  <a:gdLst>
                    <a:gd name="T0" fmla="*/ 233 w 233"/>
                    <a:gd name="T1" fmla="*/ 0 h 756"/>
                    <a:gd name="T2" fmla="*/ 124 w 233"/>
                    <a:gd name="T3" fmla="*/ 126 h 756"/>
                    <a:gd name="T4" fmla="*/ 117 w 233"/>
                    <a:gd name="T5" fmla="*/ 160 h 756"/>
                    <a:gd name="T6" fmla="*/ 115 w 233"/>
                    <a:gd name="T7" fmla="*/ 214 h 756"/>
                    <a:gd name="T8" fmla="*/ 115 w 233"/>
                    <a:gd name="T9" fmla="*/ 238 h 756"/>
                    <a:gd name="T10" fmla="*/ 105 w 233"/>
                    <a:gd name="T11" fmla="*/ 306 h 756"/>
                    <a:gd name="T12" fmla="*/ 72 w 233"/>
                    <a:gd name="T13" fmla="*/ 424 h 756"/>
                    <a:gd name="T14" fmla="*/ 16 w 233"/>
                    <a:gd name="T15" fmla="*/ 697 h 756"/>
                    <a:gd name="T16" fmla="*/ 0 w 233"/>
                    <a:gd name="T17" fmla="*/ 741 h 756"/>
                    <a:gd name="T18" fmla="*/ 35 w 233"/>
                    <a:gd name="T19" fmla="*/ 756 h 756"/>
                    <a:gd name="T20" fmla="*/ 22 w 233"/>
                    <a:gd name="T21" fmla="*/ 731 h 756"/>
                    <a:gd name="T22" fmla="*/ 83 w 233"/>
                    <a:gd name="T23" fmla="*/ 455 h 756"/>
                    <a:gd name="T24" fmla="*/ 124 w 233"/>
                    <a:gd name="T25" fmla="*/ 306 h 756"/>
                    <a:gd name="T26" fmla="*/ 155 w 233"/>
                    <a:gd name="T27" fmla="*/ 245 h 756"/>
                    <a:gd name="T28" fmla="*/ 160 w 233"/>
                    <a:gd name="T29" fmla="*/ 204 h 756"/>
                    <a:gd name="T30" fmla="*/ 164 w 233"/>
                    <a:gd name="T31" fmla="*/ 143 h 756"/>
                    <a:gd name="T32" fmla="*/ 233 w 233"/>
                    <a:gd name="T33" fmla="*/ 0 h 756"/>
                    <a:gd name="T34" fmla="*/ 233 w 233"/>
                    <a:gd name="T35" fmla="*/ 0 h 7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33"/>
                    <a:gd name="T55" fmla="*/ 0 h 756"/>
                    <a:gd name="T56" fmla="*/ 233 w 233"/>
                    <a:gd name="T57" fmla="*/ 756 h 7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33" h="756">
                      <a:moveTo>
                        <a:pt x="233" y="0"/>
                      </a:moveTo>
                      <a:lnTo>
                        <a:pt x="124" y="126"/>
                      </a:lnTo>
                      <a:lnTo>
                        <a:pt x="117" y="160"/>
                      </a:lnTo>
                      <a:lnTo>
                        <a:pt x="115" y="214"/>
                      </a:lnTo>
                      <a:lnTo>
                        <a:pt x="115" y="238"/>
                      </a:lnTo>
                      <a:lnTo>
                        <a:pt x="105" y="306"/>
                      </a:lnTo>
                      <a:lnTo>
                        <a:pt x="72" y="424"/>
                      </a:lnTo>
                      <a:lnTo>
                        <a:pt x="16" y="697"/>
                      </a:lnTo>
                      <a:lnTo>
                        <a:pt x="0" y="741"/>
                      </a:lnTo>
                      <a:lnTo>
                        <a:pt x="35" y="756"/>
                      </a:lnTo>
                      <a:lnTo>
                        <a:pt x="22" y="731"/>
                      </a:lnTo>
                      <a:lnTo>
                        <a:pt x="83" y="455"/>
                      </a:lnTo>
                      <a:lnTo>
                        <a:pt x="124" y="306"/>
                      </a:lnTo>
                      <a:lnTo>
                        <a:pt x="155" y="245"/>
                      </a:lnTo>
                      <a:lnTo>
                        <a:pt x="160" y="204"/>
                      </a:lnTo>
                      <a:lnTo>
                        <a:pt x="164" y="143"/>
                      </a:lnTo>
                      <a:lnTo>
                        <a:pt x="2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Freeform 674"/>
                <p:cNvSpPr>
                  <a:spLocks/>
                </p:cNvSpPr>
                <p:nvPr/>
              </p:nvSpPr>
              <p:spPr bwMode="auto">
                <a:xfrm>
                  <a:off x="2322" y="2178"/>
                  <a:ext cx="672" cy="840"/>
                </a:xfrm>
                <a:custGeom>
                  <a:avLst/>
                  <a:gdLst>
                    <a:gd name="T0" fmla="*/ 238 w 672"/>
                    <a:gd name="T1" fmla="*/ 229 h 840"/>
                    <a:gd name="T2" fmla="*/ 255 w 672"/>
                    <a:gd name="T3" fmla="*/ 296 h 840"/>
                    <a:gd name="T4" fmla="*/ 259 w 672"/>
                    <a:gd name="T5" fmla="*/ 384 h 840"/>
                    <a:gd name="T6" fmla="*/ 252 w 672"/>
                    <a:gd name="T7" fmla="*/ 459 h 840"/>
                    <a:gd name="T8" fmla="*/ 216 w 672"/>
                    <a:gd name="T9" fmla="*/ 529 h 840"/>
                    <a:gd name="T10" fmla="*/ 205 w 672"/>
                    <a:gd name="T11" fmla="*/ 481 h 840"/>
                    <a:gd name="T12" fmla="*/ 176 w 672"/>
                    <a:gd name="T13" fmla="*/ 579 h 840"/>
                    <a:gd name="T14" fmla="*/ 130 w 672"/>
                    <a:gd name="T15" fmla="*/ 710 h 840"/>
                    <a:gd name="T16" fmla="*/ 86 w 672"/>
                    <a:gd name="T17" fmla="*/ 787 h 840"/>
                    <a:gd name="T18" fmla="*/ 54 w 672"/>
                    <a:gd name="T19" fmla="*/ 789 h 840"/>
                    <a:gd name="T20" fmla="*/ 0 w 672"/>
                    <a:gd name="T21" fmla="*/ 764 h 840"/>
                    <a:gd name="T22" fmla="*/ 48 w 672"/>
                    <a:gd name="T23" fmla="*/ 803 h 840"/>
                    <a:gd name="T24" fmla="*/ 69 w 672"/>
                    <a:gd name="T25" fmla="*/ 828 h 840"/>
                    <a:gd name="T26" fmla="*/ 84 w 672"/>
                    <a:gd name="T27" fmla="*/ 840 h 840"/>
                    <a:gd name="T28" fmla="*/ 143 w 672"/>
                    <a:gd name="T29" fmla="*/ 720 h 840"/>
                    <a:gd name="T30" fmla="*/ 215 w 672"/>
                    <a:gd name="T31" fmla="*/ 561 h 840"/>
                    <a:gd name="T32" fmla="*/ 257 w 672"/>
                    <a:gd name="T33" fmla="*/ 491 h 840"/>
                    <a:gd name="T34" fmla="*/ 274 w 672"/>
                    <a:gd name="T35" fmla="*/ 395 h 840"/>
                    <a:gd name="T36" fmla="*/ 263 w 672"/>
                    <a:gd name="T37" fmla="*/ 320 h 840"/>
                    <a:gd name="T38" fmla="*/ 262 w 672"/>
                    <a:gd name="T39" fmla="*/ 266 h 840"/>
                    <a:gd name="T40" fmla="*/ 292 w 672"/>
                    <a:gd name="T41" fmla="*/ 229 h 840"/>
                    <a:gd name="T42" fmla="*/ 374 w 672"/>
                    <a:gd name="T43" fmla="*/ 192 h 840"/>
                    <a:gd name="T44" fmla="*/ 453 w 672"/>
                    <a:gd name="T45" fmla="*/ 144 h 840"/>
                    <a:gd name="T46" fmla="*/ 599 w 672"/>
                    <a:gd name="T47" fmla="*/ 56 h 840"/>
                    <a:gd name="T48" fmla="*/ 672 w 672"/>
                    <a:gd name="T49" fmla="*/ 0 h 840"/>
                    <a:gd name="T50" fmla="*/ 506 w 672"/>
                    <a:gd name="T51" fmla="*/ 91 h 840"/>
                    <a:gd name="T52" fmla="*/ 414 w 672"/>
                    <a:gd name="T53" fmla="*/ 136 h 840"/>
                    <a:gd name="T54" fmla="*/ 257 w 672"/>
                    <a:gd name="T55" fmla="*/ 244 h 840"/>
                    <a:gd name="T56" fmla="*/ 238 w 672"/>
                    <a:gd name="T57" fmla="*/ 229 h 840"/>
                    <a:gd name="T58" fmla="*/ 238 w 672"/>
                    <a:gd name="T59" fmla="*/ 229 h 84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72"/>
                    <a:gd name="T91" fmla="*/ 0 h 840"/>
                    <a:gd name="T92" fmla="*/ 672 w 672"/>
                    <a:gd name="T93" fmla="*/ 840 h 840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72" h="840">
                      <a:moveTo>
                        <a:pt x="238" y="229"/>
                      </a:moveTo>
                      <a:lnTo>
                        <a:pt x="255" y="296"/>
                      </a:lnTo>
                      <a:lnTo>
                        <a:pt x="259" y="384"/>
                      </a:lnTo>
                      <a:lnTo>
                        <a:pt x="252" y="459"/>
                      </a:lnTo>
                      <a:lnTo>
                        <a:pt x="216" y="529"/>
                      </a:lnTo>
                      <a:lnTo>
                        <a:pt x="205" y="481"/>
                      </a:lnTo>
                      <a:lnTo>
                        <a:pt x="176" y="579"/>
                      </a:lnTo>
                      <a:lnTo>
                        <a:pt x="130" y="710"/>
                      </a:lnTo>
                      <a:lnTo>
                        <a:pt x="86" y="787"/>
                      </a:lnTo>
                      <a:lnTo>
                        <a:pt x="54" y="789"/>
                      </a:lnTo>
                      <a:lnTo>
                        <a:pt x="0" y="764"/>
                      </a:lnTo>
                      <a:lnTo>
                        <a:pt x="48" y="803"/>
                      </a:lnTo>
                      <a:lnTo>
                        <a:pt x="69" y="828"/>
                      </a:lnTo>
                      <a:lnTo>
                        <a:pt x="84" y="840"/>
                      </a:lnTo>
                      <a:lnTo>
                        <a:pt x="143" y="720"/>
                      </a:lnTo>
                      <a:lnTo>
                        <a:pt x="215" y="561"/>
                      </a:lnTo>
                      <a:lnTo>
                        <a:pt x="257" y="491"/>
                      </a:lnTo>
                      <a:lnTo>
                        <a:pt x="274" y="395"/>
                      </a:lnTo>
                      <a:lnTo>
                        <a:pt x="263" y="320"/>
                      </a:lnTo>
                      <a:lnTo>
                        <a:pt x="262" y="266"/>
                      </a:lnTo>
                      <a:lnTo>
                        <a:pt x="292" y="229"/>
                      </a:lnTo>
                      <a:lnTo>
                        <a:pt x="374" y="192"/>
                      </a:lnTo>
                      <a:lnTo>
                        <a:pt x="453" y="144"/>
                      </a:lnTo>
                      <a:lnTo>
                        <a:pt x="599" y="56"/>
                      </a:lnTo>
                      <a:lnTo>
                        <a:pt x="672" y="0"/>
                      </a:lnTo>
                      <a:lnTo>
                        <a:pt x="506" y="91"/>
                      </a:lnTo>
                      <a:lnTo>
                        <a:pt x="414" y="136"/>
                      </a:lnTo>
                      <a:lnTo>
                        <a:pt x="257" y="244"/>
                      </a:lnTo>
                      <a:lnTo>
                        <a:pt x="238" y="2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Freeform 675"/>
                <p:cNvSpPr>
                  <a:spLocks/>
                </p:cNvSpPr>
                <p:nvPr/>
              </p:nvSpPr>
              <p:spPr bwMode="auto">
                <a:xfrm>
                  <a:off x="2755" y="2281"/>
                  <a:ext cx="777" cy="430"/>
                </a:xfrm>
                <a:custGeom>
                  <a:avLst/>
                  <a:gdLst>
                    <a:gd name="T0" fmla="*/ 309 w 777"/>
                    <a:gd name="T1" fmla="*/ 271 h 430"/>
                    <a:gd name="T2" fmla="*/ 121 w 777"/>
                    <a:gd name="T3" fmla="*/ 109 h 430"/>
                    <a:gd name="T4" fmla="*/ 67 w 777"/>
                    <a:gd name="T5" fmla="*/ 0 h 430"/>
                    <a:gd name="T6" fmla="*/ 0 w 777"/>
                    <a:gd name="T7" fmla="*/ 42 h 430"/>
                    <a:gd name="T8" fmla="*/ 115 w 777"/>
                    <a:gd name="T9" fmla="*/ 200 h 430"/>
                    <a:gd name="T10" fmla="*/ 171 w 777"/>
                    <a:gd name="T11" fmla="*/ 251 h 430"/>
                    <a:gd name="T12" fmla="*/ 227 w 777"/>
                    <a:gd name="T13" fmla="*/ 310 h 430"/>
                    <a:gd name="T14" fmla="*/ 269 w 777"/>
                    <a:gd name="T15" fmla="*/ 349 h 430"/>
                    <a:gd name="T16" fmla="*/ 305 w 777"/>
                    <a:gd name="T17" fmla="*/ 397 h 430"/>
                    <a:gd name="T18" fmla="*/ 323 w 777"/>
                    <a:gd name="T19" fmla="*/ 419 h 430"/>
                    <a:gd name="T20" fmla="*/ 362 w 777"/>
                    <a:gd name="T21" fmla="*/ 430 h 430"/>
                    <a:gd name="T22" fmla="*/ 389 w 777"/>
                    <a:gd name="T23" fmla="*/ 429 h 430"/>
                    <a:gd name="T24" fmla="*/ 421 w 777"/>
                    <a:gd name="T25" fmla="*/ 412 h 430"/>
                    <a:gd name="T26" fmla="*/ 469 w 777"/>
                    <a:gd name="T27" fmla="*/ 383 h 430"/>
                    <a:gd name="T28" fmla="*/ 496 w 777"/>
                    <a:gd name="T29" fmla="*/ 358 h 430"/>
                    <a:gd name="T30" fmla="*/ 539 w 777"/>
                    <a:gd name="T31" fmla="*/ 339 h 430"/>
                    <a:gd name="T32" fmla="*/ 604 w 777"/>
                    <a:gd name="T33" fmla="*/ 295 h 430"/>
                    <a:gd name="T34" fmla="*/ 646 w 777"/>
                    <a:gd name="T35" fmla="*/ 258 h 430"/>
                    <a:gd name="T36" fmla="*/ 696 w 777"/>
                    <a:gd name="T37" fmla="*/ 219 h 430"/>
                    <a:gd name="T38" fmla="*/ 748 w 777"/>
                    <a:gd name="T39" fmla="*/ 182 h 430"/>
                    <a:gd name="T40" fmla="*/ 771 w 777"/>
                    <a:gd name="T41" fmla="*/ 165 h 430"/>
                    <a:gd name="T42" fmla="*/ 777 w 777"/>
                    <a:gd name="T43" fmla="*/ 137 h 430"/>
                    <a:gd name="T44" fmla="*/ 773 w 777"/>
                    <a:gd name="T45" fmla="*/ 112 h 430"/>
                    <a:gd name="T46" fmla="*/ 761 w 777"/>
                    <a:gd name="T47" fmla="*/ 77 h 430"/>
                    <a:gd name="T48" fmla="*/ 752 w 777"/>
                    <a:gd name="T49" fmla="*/ 60 h 430"/>
                    <a:gd name="T50" fmla="*/ 758 w 777"/>
                    <a:gd name="T51" fmla="*/ 100 h 430"/>
                    <a:gd name="T52" fmla="*/ 738 w 777"/>
                    <a:gd name="T53" fmla="*/ 126 h 430"/>
                    <a:gd name="T54" fmla="*/ 692 w 777"/>
                    <a:gd name="T55" fmla="*/ 146 h 430"/>
                    <a:gd name="T56" fmla="*/ 609 w 777"/>
                    <a:gd name="T57" fmla="*/ 182 h 430"/>
                    <a:gd name="T58" fmla="*/ 621 w 777"/>
                    <a:gd name="T59" fmla="*/ 151 h 430"/>
                    <a:gd name="T60" fmla="*/ 555 w 777"/>
                    <a:gd name="T61" fmla="*/ 185 h 430"/>
                    <a:gd name="T62" fmla="*/ 467 w 777"/>
                    <a:gd name="T63" fmla="*/ 278 h 430"/>
                    <a:gd name="T64" fmla="*/ 421 w 777"/>
                    <a:gd name="T65" fmla="*/ 217 h 430"/>
                    <a:gd name="T66" fmla="*/ 425 w 777"/>
                    <a:gd name="T67" fmla="*/ 295 h 430"/>
                    <a:gd name="T68" fmla="*/ 415 w 777"/>
                    <a:gd name="T69" fmla="*/ 335 h 430"/>
                    <a:gd name="T70" fmla="*/ 375 w 777"/>
                    <a:gd name="T71" fmla="*/ 322 h 430"/>
                    <a:gd name="T72" fmla="*/ 346 w 777"/>
                    <a:gd name="T73" fmla="*/ 247 h 430"/>
                    <a:gd name="T74" fmla="*/ 315 w 777"/>
                    <a:gd name="T75" fmla="*/ 128 h 430"/>
                    <a:gd name="T76" fmla="*/ 309 w 777"/>
                    <a:gd name="T77" fmla="*/ 184 h 430"/>
                    <a:gd name="T78" fmla="*/ 309 w 777"/>
                    <a:gd name="T79" fmla="*/ 271 h 430"/>
                    <a:gd name="T80" fmla="*/ 309 w 777"/>
                    <a:gd name="T81" fmla="*/ 271 h 43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777"/>
                    <a:gd name="T124" fmla="*/ 0 h 430"/>
                    <a:gd name="T125" fmla="*/ 777 w 777"/>
                    <a:gd name="T126" fmla="*/ 430 h 43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777" h="430">
                      <a:moveTo>
                        <a:pt x="309" y="271"/>
                      </a:moveTo>
                      <a:lnTo>
                        <a:pt x="121" y="109"/>
                      </a:lnTo>
                      <a:lnTo>
                        <a:pt x="67" y="0"/>
                      </a:lnTo>
                      <a:lnTo>
                        <a:pt x="0" y="42"/>
                      </a:lnTo>
                      <a:lnTo>
                        <a:pt x="115" y="200"/>
                      </a:lnTo>
                      <a:lnTo>
                        <a:pt x="171" y="251"/>
                      </a:lnTo>
                      <a:lnTo>
                        <a:pt x="227" y="310"/>
                      </a:lnTo>
                      <a:lnTo>
                        <a:pt x="269" y="349"/>
                      </a:lnTo>
                      <a:lnTo>
                        <a:pt x="305" y="397"/>
                      </a:lnTo>
                      <a:lnTo>
                        <a:pt x="323" y="419"/>
                      </a:lnTo>
                      <a:lnTo>
                        <a:pt x="362" y="430"/>
                      </a:lnTo>
                      <a:lnTo>
                        <a:pt x="389" y="429"/>
                      </a:lnTo>
                      <a:lnTo>
                        <a:pt x="421" y="412"/>
                      </a:lnTo>
                      <a:lnTo>
                        <a:pt x="469" y="383"/>
                      </a:lnTo>
                      <a:lnTo>
                        <a:pt x="496" y="358"/>
                      </a:lnTo>
                      <a:lnTo>
                        <a:pt x="539" y="339"/>
                      </a:lnTo>
                      <a:lnTo>
                        <a:pt x="604" y="295"/>
                      </a:lnTo>
                      <a:lnTo>
                        <a:pt x="646" y="258"/>
                      </a:lnTo>
                      <a:lnTo>
                        <a:pt x="696" y="219"/>
                      </a:lnTo>
                      <a:lnTo>
                        <a:pt x="748" y="182"/>
                      </a:lnTo>
                      <a:lnTo>
                        <a:pt x="771" y="165"/>
                      </a:lnTo>
                      <a:lnTo>
                        <a:pt x="777" y="137"/>
                      </a:lnTo>
                      <a:lnTo>
                        <a:pt x="773" y="112"/>
                      </a:lnTo>
                      <a:lnTo>
                        <a:pt x="761" y="77"/>
                      </a:lnTo>
                      <a:lnTo>
                        <a:pt x="752" y="60"/>
                      </a:lnTo>
                      <a:lnTo>
                        <a:pt x="758" y="100"/>
                      </a:lnTo>
                      <a:lnTo>
                        <a:pt x="738" y="126"/>
                      </a:lnTo>
                      <a:lnTo>
                        <a:pt x="692" y="146"/>
                      </a:lnTo>
                      <a:lnTo>
                        <a:pt x="609" y="182"/>
                      </a:lnTo>
                      <a:lnTo>
                        <a:pt x="621" y="151"/>
                      </a:lnTo>
                      <a:lnTo>
                        <a:pt x="555" y="185"/>
                      </a:lnTo>
                      <a:lnTo>
                        <a:pt x="467" y="278"/>
                      </a:lnTo>
                      <a:lnTo>
                        <a:pt x="421" y="217"/>
                      </a:lnTo>
                      <a:lnTo>
                        <a:pt x="425" y="295"/>
                      </a:lnTo>
                      <a:lnTo>
                        <a:pt x="415" y="335"/>
                      </a:lnTo>
                      <a:lnTo>
                        <a:pt x="375" y="322"/>
                      </a:lnTo>
                      <a:lnTo>
                        <a:pt x="346" y="247"/>
                      </a:lnTo>
                      <a:lnTo>
                        <a:pt x="315" y="128"/>
                      </a:lnTo>
                      <a:lnTo>
                        <a:pt x="309" y="184"/>
                      </a:lnTo>
                      <a:lnTo>
                        <a:pt x="309" y="2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676"/>
                <p:cNvSpPr>
                  <a:spLocks/>
                </p:cNvSpPr>
                <p:nvPr/>
              </p:nvSpPr>
              <p:spPr bwMode="auto">
                <a:xfrm>
                  <a:off x="3002" y="2161"/>
                  <a:ext cx="500" cy="326"/>
                </a:xfrm>
                <a:custGeom>
                  <a:avLst/>
                  <a:gdLst>
                    <a:gd name="T0" fmla="*/ 0 w 500"/>
                    <a:gd name="T1" fmla="*/ 2 h 326"/>
                    <a:gd name="T2" fmla="*/ 48 w 500"/>
                    <a:gd name="T3" fmla="*/ 82 h 326"/>
                    <a:gd name="T4" fmla="*/ 89 w 500"/>
                    <a:gd name="T5" fmla="*/ 154 h 326"/>
                    <a:gd name="T6" fmla="*/ 128 w 500"/>
                    <a:gd name="T7" fmla="*/ 244 h 326"/>
                    <a:gd name="T8" fmla="*/ 156 w 500"/>
                    <a:gd name="T9" fmla="*/ 293 h 326"/>
                    <a:gd name="T10" fmla="*/ 186 w 500"/>
                    <a:gd name="T11" fmla="*/ 326 h 326"/>
                    <a:gd name="T12" fmla="*/ 188 w 500"/>
                    <a:gd name="T13" fmla="*/ 287 h 326"/>
                    <a:gd name="T14" fmla="*/ 220 w 500"/>
                    <a:gd name="T15" fmla="*/ 263 h 326"/>
                    <a:gd name="T16" fmla="*/ 268 w 500"/>
                    <a:gd name="T17" fmla="*/ 239 h 326"/>
                    <a:gd name="T18" fmla="*/ 307 w 500"/>
                    <a:gd name="T19" fmla="*/ 224 h 326"/>
                    <a:gd name="T20" fmla="*/ 355 w 500"/>
                    <a:gd name="T21" fmla="*/ 217 h 326"/>
                    <a:gd name="T22" fmla="*/ 403 w 500"/>
                    <a:gd name="T23" fmla="*/ 203 h 326"/>
                    <a:gd name="T24" fmla="*/ 471 w 500"/>
                    <a:gd name="T25" fmla="*/ 174 h 326"/>
                    <a:gd name="T26" fmla="*/ 500 w 500"/>
                    <a:gd name="T27" fmla="*/ 183 h 326"/>
                    <a:gd name="T28" fmla="*/ 478 w 500"/>
                    <a:gd name="T29" fmla="*/ 156 h 326"/>
                    <a:gd name="T30" fmla="*/ 428 w 500"/>
                    <a:gd name="T31" fmla="*/ 186 h 326"/>
                    <a:gd name="T32" fmla="*/ 377 w 500"/>
                    <a:gd name="T33" fmla="*/ 203 h 326"/>
                    <a:gd name="T34" fmla="*/ 330 w 500"/>
                    <a:gd name="T35" fmla="*/ 215 h 326"/>
                    <a:gd name="T36" fmla="*/ 289 w 500"/>
                    <a:gd name="T37" fmla="*/ 222 h 326"/>
                    <a:gd name="T38" fmla="*/ 248 w 500"/>
                    <a:gd name="T39" fmla="*/ 242 h 326"/>
                    <a:gd name="T40" fmla="*/ 197 w 500"/>
                    <a:gd name="T41" fmla="*/ 268 h 326"/>
                    <a:gd name="T42" fmla="*/ 172 w 500"/>
                    <a:gd name="T43" fmla="*/ 293 h 326"/>
                    <a:gd name="T44" fmla="*/ 123 w 500"/>
                    <a:gd name="T45" fmla="*/ 217 h 326"/>
                    <a:gd name="T46" fmla="*/ 84 w 500"/>
                    <a:gd name="T47" fmla="*/ 120 h 326"/>
                    <a:gd name="T48" fmla="*/ 48 w 500"/>
                    <a:gd name="T49" fmla="*/ 43 h 326"/>
                    <a:gd name="T50" fmla="*/ 19 w 500"/>
                    <a:gd name="T51" fmla="*/ 0 h 326"/>
                    <a:gd name="T52" fmla="*/ 0 w 500"/>
                    <a:gd name="T53" fmla="*/ 2 h 326"/>
                    <a:gd name="T54" fmla="*/ 0 w 500"/>
                    <a:gd name="T55" fmla="*/ 2 h 32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500"/>
                    <a:gd name="T85" fmla="*/ 0 h 326"/>
                    <a:gd name="T86" fmla="*/ 500 w 500"/>
                    <a:gd name="T87" fmla="*/ 326 h 32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500" h="326">
                      <a:moveTo>
                        <a:pt x="0" y="2"/>
                      </a:moveTo>
                      <a:lnTo>
                        <a:pt x="48" y="82"/>
                      </a:lnTo>
                      <a:lnTo>
                        <a:pt x="89" y="154"/>
                      </a:lnTo>
                      <a:lnTo>
                        <a:pt x="128" y="244"/>
                      </a:lnTo>
                      <a:lnTo>
                        <a:pt x="156" y="293"/>
                      </a:lnTo>
                      <a:lnTo>
                        <a:pt x="186" y="326"/>
                      </a:lnTo>
                      <a:lnTo>
                        <a:pt x="188" y="287"/>
                      </a:lnTo>
                      <a:lnTo>
                        <a:pt x="220" y="263"/>
                      </a:lnTo>
                      <a:lnTo>
                        <a:pt x="268" y="239"/>
                      </a:lnTo>
                      <a:lnTo>
                        <a:pt x="307" y="224"/>
                      </a:lnTo>
                      <a:lnTo>
                        <a:pt x="355" y="217"/>
                      </a:lnTo>
                      <a:lnTo>
                        <a:pt x="403" y="203"/>
                      </a:lnTo>
                      <a:lnTo>
                        <a:pt x="471" y="174"/>
                      </a:lnTo>
                      <a:lnTo>
                        <a:pt x="500" y="183"/>
                      </a:lnTo>
                      <a:lnTo>
                        <a:pt x="478" y="156"/>
                      </a:lnTo>
                      <a:lnTo>
                        <a:pt x="428" y="186"/>
                      </a:lnTo>
                      <a:lnTo>
                        <a:pt x="377" y="203"/>
                      </a:lnTo>
                      <a:lnTo>
                        <a:pt x="330" y="215"/>
                      </a:lnTo>
                      <a:lnTo>
                        <a:pt x="289" y="222"/>
                      </a:lnTo>
                      <a:lnTo>
                        <a:pt x="248" y="242"/>
                      </a:lnTo>
                      <a:lnTo>
                        <a:pt x="197" y="268"/>
                      </a:lnTo>
                      <a:lnTo>
                        <a:pt x="172" y="293"/>
                      </a:lnTo>
                      <a:lnTo>
                        <a:pt x="123" y="217"/>
                      </a:lnTo>
                      <a:lnTo>
                        <a:pt x="84" y="120"/>
                      </a:lnTo>
                      <a:lnTo>
                        <a:pt x="48" y="43"/>
                      </a:lnTo>
                      <a:lnTo>
                        <a:pt x="19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Freeform 677"/>
                <p:cNvSpPr>
                  <a:spLocks/>
                </p:cNvSpPr>
                <p:nvPr/>
              </p:nvSpPr>
              <p:spPr bwMode="auto">
                <a:xfrm>
                  <a:off x="1595" y="1356"/>
                  <a:ext cx="370" cy="287"/>
                </a:xfrm>
                <a:custGeom>
                  <a:avLst/>
                  <a:gdLst>
                    <a:gd name="T0" fmla="*/ 290 w 370"/>
                    <a:gd name="T1" fmla="*/ 126 h 287"/>
                    <a:gd name="T2" fmla="*/ 226 w 370"/>
                    <a:gd name="T3" fmla="*/ 75 h 287"/>
                    <a:gd name="T4" fmla="*/ 171 w 370"/>
                    <a:gd name="T5" fmla="*/ 42 h 287"/>
                    <a:gd name="T6" fmla="*/ 108 w 370"/>
                    <a:gd name="T7" fmla="*/ 15 h 287"/>
                    <a:gd name="T8" fmla="*/ 49 w 370"/>
                    <a:gd name="T9" fmla="*/ 0 h 287"/>
                    <a:gd name="T10" fmla="*/ 19 w 370"/>
                    <a:gd name="T11" fmla="*/ 3 h 287"/>
                    <a:gd name="T12" fmla="*/ 5 w 370"/>
                    <a:gd name="T13" fmla="*/ 12 h 287"/>
                    <a:gd name="T14" fmla="*/ 0 w 370"/>
                    <a:gd name="T15" fmla="*/ 30 h 287"/>
                    <a:gd name="T16" fmla="*/ 1 w 370"/>
                    <a:gd name="T17" fmla="*/ 58 h 287"/>
                    <a:gd name="T18" fmla="*/ 5 w 370"/>
                    <a:gd name="T19" fmla="*/ 29 h 287"/>
                    <a:gd name="T20" fmla="*/ 20 w 370"/>
                    <a:gd name="T21" fmla="*/ 16 h 287"/>
                    <a:gd name="T22" fmla="*/ 25 w 370"/>
                    <a:gd name="T23" fmla="*/ 33 h 287"/>
                    <a:gd name="T24" fmla="*/ 32 w 370"/>
                    <a:gd name="T25" fmla="*/ 16 h 287"/>
                    <a:gd name="T26" fmla="*/ 42 w 370"/>
                    <a:gd name="T27" fmla="*/ 17 h 287"/>
                    <a:gd name="T28" fmla="*/ 49 w 370"/>
                    <a:gd name="T29" fmla="*/ 43 h 287"/>
                    <a:gd name="T30" fmla="*/ 49 w 370"/>
                    <a:gd name="T31" fmla="*/ 20 h 287"/>
                    <a:gd name="T32" fmla="*/ 65 w 370"/>
                    <a:gd name="T33" fmla="*/ 20 h 287"/>
                    <a:gd name="T34" fmla="*/ 86 w 370"/>
                    <a:gd name="T35" fmla="*/ 53 h 287"/>
                    <a:gd name="T36" fmla="*/ 77 w 370"/>
                    <a:gd name="T37" fmla="*/ 22 h 287"/>
                    <a:gd name="T38" fmla="*/ 92 w 370"/>
                    <a:gd name="T39" fmla="*/ 29 h 287"/>
                    <a:gd name="T40" fmla="*/ 112 w 370"/>
                    <a:gd name="T41" fmla="*/ 55 h 287"/>
                    <a:gd name="T42" fmla="*/ 112 w 370"/>
                    <a:gd name="T43" fmla="*/ 32 h 287"/>
                    <a:gd name="T44" fmla="*/ 129 w 370"/>
                    <a:gd name="T45" fmla="*/ 47 h 287"/>
                    <a:gd name="T46" fmla="*/ 151 w 370"/>
                    <a:gd name="T47" fmla="*/ 69 h 287"/>
                    <a:gd name="T48" fmla="*/ 142 w 370"/>
                    <a:gd name="T49" fmla="*/ 46 h 287"/>
                    <a:gd name="T50" fmla="*/ 200 w 370"/>
                    <a:gd name="T51" fmla="*/ 120 h 287"/>
                    <a:gd name="T52" fmla="*/ 164 w 370"/>
                    <a:gd name="T53" fmla="*/ 62 h 287"/>
                    <a:gd name="T54" fmla="*/ 196 w 370"/>
                    <a:gd name="T55" fmla="*/ 87 h 287"/>
                    <a:gd name="T56" fmla="*/ 236 w 370"/>
                    <a:gd name="T57" fmla="*/ 139 h 287"/>
                    <a:gd name="T58" fmla="*/ 207 w 370"/>
                    <a:gd name="T59" fmla="*/ 86 h 287"/>
                    <a:gd name="T60" fmla="*/ 246 w 370"/>
                    <a:gd name="T61" fmla="*/ 125 h 287"/>
                    <a:gd name="T62" fmla="*/ 280 w 370"/>
                    <a:gd name="T63" fmla="*/ 161 h 287"/>
                    <a:gd name="T64" fmla="*/ 241 w 370"/>
                    <a:gd name="T65" fmla="*/ 108 h 287"/>
                    <a:gd name="T66" fmla="*/ 274 w 370"/>
                    <a:gd name="T67" fmla="*/ 138 h 287"/>
                    <a:gd name="T68" fmla="*/ 299 w 370"/>
                    <a:gd name="T69" fmla="*/ 158 h 287"/>
                    <a:gd name="T70" fmla="*/ 341 w 370"/>
                    <a:gd name="T71" fmla="*/ 213 h 287"/>
                    <a:gd name="T72" fmla="*/ 358 w 370"/>
                    <a:gd name="T73" fmla="*/ 239 h 287"/>
                    <a:gd name="T74" fmla="*/ 365 w 370"/>
                    <a:gd name="T75" fmla="*/ 258 h 287"/>
                    <a:gd name="T76" fmla="*/ 358 w 370"/>
                    <a:gd name="T77" fmla="*/ 273 h 287"/>
                    <a:gd name="T78" fmla="*/ 342 w 370"/>
                    <a:gd name="T79" fmla="*/ 281 h 287"/>
                    <a:gd name="T80" fmla="*/ 314 w 370"/>
                    <a:gd name="T81" fmla="*/ 282 h 287"/>
                    <a:gd name="T82" fmla="*/ 278 w 370"/>
                    <a:gd name="T83" fmla="*/ 274 h 287"/>
                    <a:gd name="T84" fmla="*/ 314 w 370"/>
                    <a:gd name="T85" fmla="*/ 287 h 287"/>
                    <a:gd name="T86" fmla="*/ 347 w 370"/>
                    <a:gd name="T87" fmla="*/ 285 h 287"/>
                    <a:gd name="T88" fmla="*/ 361 w 370"/>
                    <a:gd name="T89" fmla="*/ 276 h 287"/>
                    <a:gd name="T90" fmla="*/ 370 w 370"/>
                    <a:gd name="T91" fmla="*/ 263 h 287"/>
                    <a:gd name="T92" fmla="*/ 367 w 370"/>
                    <a:gd name="T93" fmla="*/ 239 h 287"/>
                    <a:gd name="T94" fmla="*/ 344 w 370"/>
                    <a:gd name="T95" fmla="*/ 199 h 287"/>
                    <a:gd name="T96" fmla="*/ 309 w 370"/>
                    <a:gd name="T97" fmla="*/ 151 h 287"/>
                    <a:gd name="T98" fmla="*/ 290 w 370"/>
                    <a:gd name="T99" fmla="*/ 126 h 287"/>
                    <a:gd name="T100" fmla="*/ 290 w 370"/>
                    <a:gd name="T101" fmla="*/ 126 h 28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70"/>
                    <a:gd name="T154" fmla="*/ 0 h 287"/>
                    <a:gd name="T155" fmla="*/ 370 w 370"/>
                    <a:gd name="T156" fmla="*/ 287 h 28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70" h="287">
                      <a:moveTo>
                        <a:pt x="290" y="126"/>
                      </a:moveTo>
                      <a:lnTo>
                        <a:pt x="226" y="75"/>
                      </a:lnTo>
                      <a:lnTo>
                        <a:pt x="171" y="42"/>
                      </a:lnTo>
                      <a:lnTo>
                        <a:pt x="108" y="15"/>
                      </a:lnTo>
                      <a:lnTo>
                        <a:pt x="49" y="0"/>
                      </a:lnTo>
                      <a:lnTo>
                        <a:pt x="19" y="3"/>
                      </a:lnTo>
                      <a:lnTo>
                        <a:pt x="5" y="12"/>
                      </a:lnTo>
                      <a:lnTo>
                        <a:pt x="0" y="30"/>
                      </a:lnTo>
                      <a:lnTo>
                        <a:pt x="1" y="58"/>
                      </a:lnTo>
                      <a:lnTo>
                        <a:pt x="5" y="29"/>
                      </a:lnTo>
                      <a:lnTo>
                        <a:pt x="20" y="16"/>
                      </a:lnTo>
                      <a:lnTo>
                        <a:pt x="25" y="33"/>
                      </a:lnTo>
                      <a:lnTo>
                        <a:pt x="32" y="16"/>
                      </a:lnTo>
                      <a:lnTo>
                        <a:pt x="42" y="17"/>
                      </a:lnTo>
                      <a:lnTo>
                        <a:pt x="49" y="43"/>
                      </a:lnTo>
                      <a:lnTo>
                        <a:pt x="49" y="20"/>
                      </a:lnTo>
                      <a:lnTo>
                        <a:pt x="65" y="20"/>
                      </a:lnTo>
                      <a:lnTo>
                        <a:pt x="86" y="53"/>
                      </a:lnTo>
                      <a:lnTo>
                        <a:pt x="77" y="22"/>
                      </a:lnTo>
                      <a:lnTo>
                        <a:pt x="92" y="29"/>
                      </a:lnTo>
                      <a:lnTo>
                        <a:pt x="112" y="55"/>
                      </a:lnTo>
                      <a:lnTo>
                        <a:pt x="112" y="32"/>
                      </a:lnTo>
                      <a:lnTo>
                        <a:pt x="129" y="47"/>
                      </a:lnTo>
                      <a:lnTo>
                        <a:pt x="151" y="69"/>
                      </a:lnTo>
                      <a:lnTo>
                        <a:pt x="142" y="46"/>
                      </a:lnTo>
                      <a:lnTo>
                        <a:pt x="200" y="120"/>
                      </a:lnTo>
                      <a:lnTo>
                        <a:pt x="164" y="62"/>
                      </a:lnTo>
                      <a:lnTo>
                        <a:pt x="196" y="87"/>
                      </a:lnTo>
                      <a:lnTo>
                        <a:pt x="236" y="139"/>
                      </a:lnTo>
                      <a:lnTo>
                        <a:pt x="207" y="86"/>
                      </a:lnTo>
                      <a:lnTo>
                        <a:pt x="246" y="125"/>
                      </a:lnTo>
                      <a:lnTo>
                        <a:pt x="280" y="161"/>
                      </a:lnTo>
                      <a:lnTo>
                        <a:pt x="241" y="108"/>
                      </a:lnTo>
                      <a:lnTo>
                        <a:pt x="274" y="138"/>
                      </a:lnTo>
                      <a:lnTo>
                        <a:pt x="299" y="158"/>
                      </a:lnTo>
                      <a:lnTo>
                        <a:pt x="341" y="213"/>
                      </a:lnTo>
                      <a:lnTo>
                        <a:pt x="358" y="239"/>
                      </a:lnTo>
                      <a:lnTo>
                        <a:pt x="365" y="258"/>
                      </a:lnTo>
                      <a:lnTo>
                        <a:pt x="358" y="273"/>
                      </a:lnTo>
                      <a:lnTo>
                        <a:pt x="342" y="281"/>
                      </a:lnTo>
                      <a:lnTo>
                        <a:pt x="314" y="282"/>
                      </a:lnTo>
                      <a:lnTo>
                        <a:pt x="278" y="274"/>
                      </a:lnTo>
                      <a:lnTo>
                        <a:pt x="314" y="287"/>
                      </a:lnTo>
                      <a:lnTo>
                        <a:pt x="347" y="285"/>
                      </a:lnTo>
                      <a:lnTo>
                        <a:pt x="361" y="276"/>
                      </a:lnTo>
                      <a:lnTo>
                        <a:pt x="370" y="263"/>
                      </a:lnTo>
                      <a:lnTo>
                        <a:pt x="367" y="239"/>
                      </a:lnTo>
                      <a:lnTo>
                        <a:pt x="344" y="199"/>
                      </a:lnTo>
                      <a:lnTo>
                        <a:pt x="309" y="151"/>
                      </a:lnTo>
                      <a:lnTo>
                        <a:pt x="290" y="1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Freeform 678"/>
                <p:cNvSpPr>
                  <a:spLocks/>
                </p:cNvSpPr>
                <p:nvPr/>
              </p:nvSpPr>
              <p:spPr bwMode="auto">
                <a:xfrm>
                  <a:off x="1889" y="1476"/>
                  <a:ext cx="127" cy="59"/>
                </a:xfrm>
                <a:custGeom>
                  <a:avLst/>
                  <a:gdLst>
                    <a:gd name="T0" fmla="*/ 10 w 127"/>
                    <a:gd name="T1" fmla="*/ 9 h 59"/>
                    <a:gd name="T2" fmla="*/ 35 w 127"/>
                    <a:gd name="T3" fmla="*/ 30 h 59"/>
                    <a:gd name="T4" fmla="*/ 71 w 127"/>
                    <a:gd name="T5" fmla="*/ 46 h 59"/>
                    <a:gd name="T6" fmla="*/ 97 w 127"/>
                    <a:gd name="T7" fmla="*/ 55 h 59"/>
                    <a:gd name="T8" fmla="*/ 123 w 127"/>
                    <a:gd name="T9" fmla="*/ 59 h 59"/>
                    <a:gd name="T10" fmla="*/ 127 w 127"/>
                    <a:gd name="T11" fmla="*/ 52 h 59"/>
                    <a:gd name="T12" fmla="*/ 80 w 127"/>
                    <a:gd name="T13" fmla="*/ 36 h 59"/>
                    <a:gd name="T14" fmla="*/ 34 w 127"/>
                    <a:gd name="T15" fmla="*/ 15 h 59"/>
                    <a:gd name="T16" fmla="*/ 0 w 127"/>
                    <a:gd name="T17" fmla="*/ 0 h 59"/>
                    <a:gd name="T18" fmla="*/ 10 w 127"/>
                    <a:gd name="T19" fmla="*/ 9 h 59"/>
                    <a:gd name="T20" fmla="*/ 10 w 127"/>
                    <a:gd name="T21" fmla="*/ 9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7"/>
                    <a:gd name="T34" fmla="*/ 0 h 59"/>
                    <a:gd name="T35" fmla="*/ 127 w 127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7" h="59">
                      <a:moveTo>
                        <a:pt x="10" y="9"/>
                      </a:moveTo>
                      <a:lnTo>
                        <a:pt x="35" y="30"/>
                      </a:lnTo>
                      <a:lnTo>
                        <a:pt x="71" y="46"/>
                      </a:lnTo>
                      <a:lnTo>
                        <a:pt x="97" y="55"/>
                      </a:lnTo>
                      <a:lnTo>
                        <a:pt x="123" y="59"/>
                      </a:lnTo>
                      <a:lnTo>
                        <a:pt x="127" y="52"/>
                      </a:lnTo>
                      <a:lnTo>
                        <a:pt x="80" y="36"/>
                      </a:lnTo>
                      <a:lnTo>
                        <a:pt x="34" y="15"/>
                      </a:lnTo>
                      <a:lnTo>
                        <a:pt x="0" y="0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Freeform 679"/>
                <p:cNvSpPr>
                  <a:spLocks/>
                </p:cNvSpPr>
                <p:nvPr/>
              </p:nvSpPr>
              <p:spPr bwMode="auto">
                <a:xfrm>
                  <a:off x="1906" y="1489"/>
                  <a:ext cx="103" cy="72"/>
                </a:xfrm>
                <a:custGeom>
                  <a:avLst/>
                  <a:gdLst>
                    <a:gd name="T0" fmla="*/ 103 w 103"/>
                    <a:gd name="T1" fmla="*/ 43 h 72"/>
                    <a:gd name="T2" fmla="*/ 81 w 103"/>
                    <a:gd name="T3" fmla="*/ 56 h 72"/>
                    <a:gd name="T4" fmla="*/ 66 w 103"/>
                    <a:gd name="T5" fmla="*/ 72 h 72"/>
                    <a:gd name="T6" fmla="*/ 53 w 103"/>
                    <a:gd name="T7" fmla="*/ 62 h 72"/>
                    <a:gd name="T8" fmla="*/ 0 w 103"/>
                    <a:gd name="T9" fmla="*/ 0 h 72"/>
                    <a:gd name="T10" fmla="*/ 11 w 103"/>
                    <a:gd name="T11" fmla="*/ 5 h 72"/>
                    <a:gd name="T12" fmla="*/ 63 w 103"/>
                    <a:gd name="T13" fmla="*/ 63 h 72"/>
                    <a:gd name="T14" fmla="*/ 81 w 103"/>
                    <a:gd name="T15" fmla="*/ 49 h 72"/>
                    <a:gd name="T16" fmla="*/ 97 w 103"/>
                    <a:gd name="T17" fmla="*/ 36 h 72"/>
                    <a:gd name="T18" fmla="*/ 103 w 103"/>
                    <a:gd name="T19" fmla="*/ 43 h 72"/>
                    <a:gd name="T20" fmla="*/ 103 w 103"/>
                    <a:gd name="T21" fmla="*/ 43 h 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3"/>
                    <a:gd name="T34" fmla="*/ 0 h 72"/>
                    <a:gd name="T35" fmla="*/ 103 w 103"/>
                    <a:gd name="T36" fmla="*/ 72 h 7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3" h="72">
                      <a:moveTo>
                        <a:pt x="103" y="43"/>
                      </a:moveTo>
                      <a:lnTo>
                        <a:pt x="81" y="56"/>
                      </a:lnTo>
                      <a:lnTo>
                        <a:pt x="66" y="72"/>
                      </a:lnTo>
                      <a:lnTo>
                        <a:pt x="53" y="62"/>
                      </a:ln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63" y="63"/>
                      </a:lnTo>
                      <a:lnTo>
                        <a:pt x="81" y="49"/>
                      </a:lnTo>
                      <a:lnTo>
                        <a:pt x="97" y="36"/>
                      </a:lnTo>
                      <a:lnTo>
                        <a:pt x="103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Freeform 680"/>
                <p:cNvSpPr>
                  <a:spLocks/>
                </p:cNvSpPr>
                <p:nvPr/>
              </p:nvSpPr>
              <p:spPr bwMode="auto">
                <a:xfrm>
                  <a:off x="1984" y="1521"/>
                  <a:ext cx="110" cy="104"/>
                </a:xfrm>
                <a:custGeom>
                  <a:avLst/>
                  <a:gdLst>
                    <a:gd name="T0" fmla="*/ 78 w 110"/>
                    <a:gd name="T1" fmla="*/ 0 h 104"/>
                    <a:gd name="T2" fmla="*/ 97 w 110"/>
                    <a:gd name="T3" fmla="*/ 25 h 104"/>
                    <a:gd name="T4" fmla="*/ 86 w 110"/>
                    <a:gd name="T5" fmla="*/ 31 h 104"/>
                    <a:gd name="T6" fmla="*/ 54 w 110"/>
                    <a:gd name="T7" fmla="*/ 24 h 104"/>
                    <a:gd name="T8" fmla="*/ 29 w 110"/>
                    <a:gd name="T9" fmla="*/ 26 h 104"/>
                    <a:gd name="T10" fmla="*/ 9 w 110"/>
                    <a:gd name="T11" fmla="*/ 45 h 104"/>
                    <a:gd name="T12" fmla="*/ 0 w 110"/>
                    <a:gd name="T13" fmla="*/ 83 h 104"/>
                    <a:gd name="T14" fmla="*/ 1 w 110"/>
                    <a:gd name="T15" fmla="*/ 104 h 104"/>
                    <a:gd name="T16" fmla="*/ 11 w 110"/>
                    <a:gd name="T17" fmla="*/ 67 h 104"/>
                    <a:gd name="T18" fmla="*/ 18 w 110"/>
                    <a:gd name="T19" fmla="*/ 47 h 104"/>
                    <a:gd name="T20" fmla="*/ 38 w 110"/>
                    <a:gd name="T21" fmla="*/ 36 h 104"/>
                    <a:gd name="T22" fmla="*/ 54 w 110"/>
                    <a:gd name="T23" fmla="*/ 34 h 104"/>
                    <a:gd name="T24" fmla="*/ 72 w 110"/>
                    <a:gd name="T25" fmla="*/ 34 h 104"/>
                    <a:gd name="T26" fmla="*/ 97 w 110"/>
                    <a:gd name="T27" fmla="*/ 39 h 104"/>
                    <a:gd name="T28" fmla="*/ 110 w 110"/>
                    <a:gd name="T29" fmla="*/ 28 h 104"/>
                    <a:gd name="T30" fmla="*/ 90 w 110"/>
                    <a:gd name="T31" fmla="*/ 2 h 104"/>
                    <a:gd name="T32" fmla="*/ 78 w 110"/>
                    <a:gd name="T33" fmla="*/ 0 h 104"/>
                    <a:gd name="T34" fmla="*/ 78 w 110"/>
                    <a:gd name="T35" fmla="*/ 0 h 10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10"/>
                    <a:gd name="T55" fmla="*/ 0 h 104"/>
                    <a:gd name="T56" fmla="*/ 110 w 110"/>
                    <a:gd name="T57" fmla="*/ 104 h 10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10" h="104">
                      <a:moveTo>
                        <a:pt x="78" y="0"/>
                      </a:moveTo>
                      <a:lnTo>
                        <a:pt x="97" y="25"/>
                      </a:lnTo>
                      <a:lnTo>
                        <a:pt x="86" y="31"/>
                      </a:lnTo>
                      <a:lnTo>
                        <a:pt x="54" y="24"/>
                      </a:lnTo>
                      <a:lnTo>
                        <a:pt x="29" y="26"/>
                      </a:lnTo>
                      <a:lnTo>
                        <a:pt x="9" y="45"/>
                      </a:lnTo>
                      <a:lnTo>
                        <a:pt x="0" y="83"/>
                      </a:lnTo>
                      <a:lnTo>
                        <a:pt x="1" y="104"/>
                      </a:lnTo>
                      <a:lnTo>
                        <a:pt x="11" y="67"/>
                      </a:lnTo>
                      <a:lnTo>
                        <a:pt x="18" y="47"/>
                      </a:lnTo>
                      <a:lnTo>
                        <a:pt x="38" y="36"/>
                      </a:lnTo>
                      <a:lnTo>
                        <a:pt x="54" y="34"/>
                      </a:lnTo>
                      <a:lnTo>
                        <a:pt x="72" y="34"/>
                      </a:lnTo>
                      <a:lnTo>
                        <a:pt x="97" y="39"/>
                      </a:lnTo>
                      <a:lnTo>
                        <a:pt x="110" y="28"/>
                      </a:lnTo>
                      <a:lnTo>
                        <a:pt x="90" y="2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Freeform 681"/>
                <p:cNvSpPr>
                  <a:spLocks/>
                </p:cNvSpPr>
                <p:nvPr/>
              </p:nvSpPr>
              <p:spPr bwMode="auto">
                <a:xfrm>
                  <a:off x="1988" y="1525"/>
                  <a:ext cx="136" cy="73"/>
                </a:xfrm>
                <a:custGeom>
                  <a:avLst/>
                  <a:gdLst>
                    <a:gd name="T0" fmla="*/ 4 w 136"/>
                    <a:gd name="T1" fmla="*/ 61 h 73"/>
                    <a:gd name="T2" fmla="*/ 34 w 136"/>
                    <a:gd name="T3" fmla="*/ 51 h 73"/>
                    <a:gd name="T4" fmla="*/ 62 w 136"/>
                    <a:gd name="T5" fmla="*/ 49 h 73"/>
                    <a:gd name="T6" fmla="*/ 88 w 136"/>
                    <a:gd name="T7" fmla="*/ 49 h 73"/>
                    <a:gd name="T8" fmla="*/ 76 w 136"/>
                    <a:gd name="T9" fmla="*/ 40 h 73"/>
                    <a:gd name="T10" fmla="*/ 97 w 136"/>
                    <a:gd name="T11" fmla="*/ 32 h 73"/>
                    <a:gd name="T12" fmla="*/ 120 w 136"/>
                    <a:gd name="T13" fmla="*/ 18 h 73"/>
                    <a:gd name="T14" fmla="*/ 105 w 136"/>
                    <a:gd name="T15" fmla="*/ 1 h 73"/>
                    <a:gd name="T16" fmla="*/ 121 w 136"/>
                    <a:gd name="T17" fmla="*/ 0 h 73"/>
                    <a:gd name="T18" fmla="*/ 136 w 136"/>
                    <a:gd name="T19" fmla="*/ 12 h 73"/>
                    <a:gd name="T20" fmla="*/ 132 w 136"/>
                    <a:gd name="T21" fmla="*/ 35 h 73"/>
                    <a:gd name="T22" fmla="*/ 125 w 136"/>
                    <a:gd name="T23" fmla="*/ 43 h 73"/>
                    <a:gd name="T24" fmla="*/ 115 w 136"/>
                    <a:gd name="T25" fmla="*/ 51 h 73"/>
                    <a:gd name="T26" fmla="*/ 96 w 136"/>
                    <a:gd name="T27" fmla="*/ 54 h 73"/>
                    <a:gd name="T28" fmla="*/ 67 w 136"/>
                    <a:gd name="T29" fmla="*/ 57 h 73"/>
                    <a:gd name="T30" fmla="*/ 42 w 136"/>
                    <a:gd name="T31" fmla="*/ 57 h 73"/>
                    <a:gd name="T32" fmla="*/ 23 w 136"/>
                    <a:gd name="T33" fmla="*/ 61 h 73"/>
                    <a:gd name="T34" fmla="*/ 0 w 136"/>
                    <a:gd name="T35" fmla="*/ 73 h 73"/>
                    <a:gd name="T36" fmla="*/ 4 w 136"/>
                    <a:gd name="T37" fmla="*/ 61 h 73"/>
                    <a:gd name="T38" fmla="*/ 4 w 136"/>
                    <a:gd name="T39" fmla="*/ 61 h 7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36"/>
                    <a:gd name="T61" fmla="*/ 0 h 73"/>
                    <a:gd name="T62" fmla="*/ 136 w 136"/>
                    <a:gd name="T63" fmla="*/ 73 h 7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36" h="73">
                      <a:moveTo>
                        <a:pt x="4" y="61"/>
                      </a:moveTo>
                      <a:lnTo>
                        <a:pt x="34" y="51"/>
                      </a:lnTo>
                      <a:lnTo>
                        <a:pt x="62" y="49"/>
                      </a:lnTo>
                      <a:lnTo>
                        <a:pt x="88" y="49"/>
                      </a:lnTo>
                      <a:lnTo>
                        <a:pt x="76" y="40"/>
                      </a:lnTo>
                      <a:lnTo>
                        <a:pt x="97" y="32"/>
                      </a:lnTo>
                      <a:lnTo>
                        <a:pt x="120" y="18"/>
                      </a:lnTo>
                      <a:lnTo>
                        <a:pt x="105" y="1"/>
                      </a:lnTo>
                      <a:lnTo>
                        <a:pt x="121" y="0"/>
                      </a:lnTo>
                      <a:lnTo>
                        <a:pt x="136" y="12"/>
                      </a:lnTo>
                      <a:lnTo>
                        <a:pt x="132" y="35"/>
                      </a:lnTo>
                      <a:lnTo>
                        <a:pt x="125" y="43"/>
                      </a:lnTo>
                      <a:lnTo>
                        <a:pt x="115" y="51"/>
                      </a:lnTo>
                      <a:lnTo>
                        <a:pt x="96" y="54"/>
                      </a:lnTo>
                      <a:lnTo>
                        <a:pt x="67" y="57"/>
                      </a:lnTo>
                      <a:lnTo>
                        <a:pt x="42" y="57"/>
                      </a:lnTo>
                      <a:lnTo>
                        <a:pt x="23" y="61"/>
                      </a:lnTo>
                      <a:lnTo>
                        <a:pt x="0" y="73"/>
                      </a:lnTo>
                      <a:lnTo>
                        <a:pt x="4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Freeform 682"/>
                <p:cNvSpPr>
                  <a:spLocks/>
                </p:cNvSpPr>
                <p:nvPr/>
              </p:nvSpPr>
              <p:spPr bwMode="auto">
                <a:xfrm>
                  <a:off x="2090" y="1528"/>
                  <a:ext cx="125" cy="58"/>
                </a:xfrm>
                <a:custGeom>
                  <a:avLst/>
                  <a:gdLst>
                    <a:gd name="T0" fmla="*/ 43 w 125"/>
                    <a:gd name="T1" fmla="*/ 18 h 58"/>
                    <a:gd name="T2" fmla="*/ 42 w 125"/>
                    <a:gd name="T3" fmla="*/ 35 h 58"/>
                    <a:gd name="T4" fmla="*/ 33 w 125"/>
                    <a:gd name="T5" fmla="*/ 45 h 58"/>
                    <a:gd name="T6" fmla="*/ 0 w 125"/>
                    <a:gd name="T7" fmla="*/ 44 h 58"/>
                    <a:gd name="T8" fmla="*/ 4 w 125"/>
                    <a:gd name="T9" fmla="*/ 50 h 58"/>
                    <a:gd name="T10" fmla="*/ 43 w 125"/>
                    <a:gd name="T11" fmla="*/ 55 h 58"/>
                    <a:gd name="T12" fmla="*/ 64 w 125"/>
                    <a:gd name="T13" fmla="*/ 58 h 58"/>
                    <a:gd name="T14" fmla="*/ 81 w 125"/>
                    <a:gd name="T15" fmla="*/ 56 h 58"/>
                    <a:gd name="T16" fmla="*/ 99 w 125"/>
                    <a:gd name="T17" fmla="*/ 45 h 58"/>
                    <a:gd name="T18" fmla="*/ 97 w 125"/>
                    <a:gd name="T19" fmla="*/ 57 h 58"/>
                    <a:gd name="T20" fmla="*/ 106 w 125"/>
                    <a:gd name="T21" fmla="*/ 35 h 58"/>
                    <a:gd name="T22" fmla="*/ 112 w 125"/>
                    <a:gd name="T23" fmla="*/ 19 h 58"/>
                    <a:gd name="T24" fmla="*/ 125 w 125"/>
                    <a:gd name="T25" fmla="*/ 17 h 58"/>
                    <a:gd name="T26" fmla="*/ 108 w 125"/>
                    <a:gd name="T27" fmla="*/ 10 h 58"/>
                    <a:gd name="T28" fmla="*/ 94 w 125"/>
                    <a:gd name="T29" fmla="*/ 0 h 58"/>
                    <a:gd name="T30" fmla="*/ 91 w 125"/>
                    <a:gd name="T31" fmla="*/ 11 h 58"/>
                    <a:gd name="T32" fmla="*/ 101 w 125"/>
                    <a:gd name="T33" fmla="*/ 23 h 58"/>
                    <a:gd name="T34" fmla="*/ 95 w 125"/>
                    <a:gd name="T35" fmla="*/ 32 h 58"/>
                    <a:gd name="T36" fmla="*/ 55 w 125"/>
                    <a:gd name="T37" fmla="*/ 23 h 58"/>
                    <a:gd name="T38" fmla="*/ 43 w 125"/>
                    <a:gd name="T39" fmla="*/ 18 h 58"/>
                    <a:gd name="T40" fmla="*/ 43 w 125"/>
                    <a:gd name="T41" fmla="*/ 18 h 5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25"/>
                    <a:gd name="T64" fmla="*/ 0 h 58"/>
                    <a:gd name="T65" fmla="*/ 125 w 125"/>
                    <a:gd name="T66" fmla="*/ 58 h 5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25" h="58">
                      <a:moveTo>
                        <a:pt x="43" y="18"/>
                      </a:moveTo>
                      <a:lnTo>
                        <a:pt x="42" y="35"/>
                      </a:lnTo>
                      <a:lnTo>
                        <a:pt x="33" y="45"/>
                      </a:lnTo>
                      <a:lnTo>
                        <a:pt x="0" y="44"/>
                      </a:lnTo>
                      <a:lnTo>
                        <a:pt x="4" y="50"/>
                      </a:lnTo>
                      <a:lnTo>
                        <a:pt x="43" y="55"/>
                      </a:lnTo>
                      <a:lnTo>
                        <a:pt x="64" y="58"/>
                      </a:lnTo>
                      <a:lnTo>
                        <a:pt x="81" y="56"/>
                      </a:lnTo>
                      <a:lnTo>
                        <a:pt x="99" y="45"/>
                      </a:lnTo>
                      <a:lnTo>
                        <a:pt x="97" y="57"/>
                      </a:lnTo>
                      <a:lnTo>
                        <a:pt x="106" y="35"/>
                      </a:lnTo>
                      <a:lnTo>
                        <a:pt x="112" y="19"/>
                      </a:lnTo>
                      <a:lnTo>
                        <a:pt x="125" y="17"/>
                      </a:lnTo>
                      <a:lnTo>
                        <a:pt x="108" y="10"/>
                      </a:lnTo>
                      <a:lnTo>
                        <a:pt x="94" y="0"/>
                      </a:lnTo>
                      <a:lnTo>
                        <a:pt x="91" y="11"/>
                      </a:lnTo>
                      <a:lnTo>
                        <a:pt x="101" y="23"/>
                      </a:lnTo>
                      <a:lnTo>
                        <a:pt x="95" y="32"/>
                      </a:lnTo>
                      <a:lnTo>
                        <a:pt x="55" y="23"/>
                      </a:lnTo>
                      <a:lnTo>
                        <a:pt x="43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Freeform 683"/>
                <p:cNvSpPr>
                  <a:spLocks/>
                </p:cNvSpPr>
                <p:nvPr/>
              </p:nvSpPr>
              <p:spPr bwMode="auto">
                <a:xfrm>
                  <a:off x="1559" y="1335"/>
                  <a:ext cx="635" cy="208"/>
                </a:xfrm>
                <a:custGeom>
                  <a:avLst/>
                  <a:gdLst>
                    <a:gd name="T0" fmla="*/ 21 w 635"/>
                    <a:gd name="T1" fmla="*/ 52 h 208"/>
                    <a:gd name="T2" fmla="*/ 26 w 635"/>
                    <a:gd name="T3" fmla="*/ 24 h 208"/>
                    <a:gd name="T4" fmla="*/ 48 w 635"/>
                    <a:gd name="T5" fmla="*/ 9 h 208"/>
                    <a:gd name="T6" fmla="*/ 68 w 635"/>
                    <a:gd name="T7" fmla="*/ 7 h 208"/>
                    <a:gd name="T8" fmla="*/ 98 w 635"/>
                    <a:gd name="T9" fmla="*/ 11 h 208"/>
                    <a:gd name="T10" fmla="*/ 145 w 635"/>
                    <a:gd name="T11" fmla="*/ 22 h 208"/>
                    <a:gd name="T12" fmla="*/ 187 w 635"/>
                    <a:gd name="T13" fmla="*/ 42 h 208"/>
                    <a:gd name="T14" fmla="*/ 233 w 635"/>
                    <a:gd name="T15" fmla="*/ 68 h 208"/>
                    <a:gd name="T16" fmla="*/ 274 w 635"/>
                    <a:gd name="T17" fmla="*/ 93 h 208"/>
                    <a:gd name="T18" fmla="*/ 321 w 635"/>
                    <a:gd name="T19" fmla="*/ 121 h 208"/>
                    <a:gd name="T20" fmla="*/ 363 w 635"/>
                    <a:gd name="T21" fmla="*/ 143 h 208"/>
                    <a:gd name="T22" fmla="*/ 405 w 635"/>
                    <a:gd name="T23" fmla="*/ 163 h 208"/>
                    <a:gd name="T24" fmla="*/ 444 w 635"/>
                    <a:gd name="T25" fmla="*/ 177 h 208"/>
                    <a:gd name="T26" fmla="*/ 482 w 635"/>
                    <a:gd name="T27" fmla="*/ 183 h 208"/>
                    <a:gd name="T28" fmla="*/ 515 w 635"/>
                    <a:gd name="T29" fmla="*/ 193 h 208"/>
                    <a:gd name="T30" fmla="*/ 547 w 635"/>
                    <a:gd name="T31" fmla="*/ 197 h 208"/>
                    <a:gd name="T32" fmla="*/ 559 w 635"/>
                    <a:gd name="T33" fmla="*/ 189 h 208"/>
                    <a:gd name="T34" fmla="*/ 595 w 635"/>
                    <a:gd name="T35" fmla="*/ 191 h 208"/>
                    <a:gd name="T36" fmla="*/ 617 w 635"/>
                    <a:gd name="T37" fmla="*/ 195 h 208"/>
                    <a:gd name="T38" fmla="*/ 635 w 635"/>
                    <a:gd name="T39" fmla="*/ 208 h 208"/>
                    <a:gd name="T40" fmla="*/ 622 w 635"/>
                    <a:gd name="T41" fmla="*/ 186 h 208"/>
                    <a:gd name="T42" fmla="*/ 607 w 635"/>
                    <a:gd name="T43" fmla="*/ 184 h 208"/>
                    <a:gd name="T44" fmla="*/ 595 w 635"/>
                    <a:gd name="T45" fmla="*/ 173 h 208"/>
                    <a:gd name="T46" fmla="*/ 584 w 635"/>
                    <a:gd name="T47" fmla="*/ 170 h 208"/>
                    <a:gd name="T48" fmla="*/ 575 w 635"/>
                    <a:gd name="T49" fmla="*/ 182 h 208"/>
                    <a:gd name="T50" fmla="*/ 558 w 635"/>
                    <a:gd name="T51" fmla="*/ 183 h 208"/>
                    <a:gd name="T52" fmla="*/ 530 w 635"/>
                    <a:gd name="T53" fmla="*/ 184 h 208"/>
                    <a:gd name="T54" fmla="*/ 464 w 635"/>
                    <a:gd name="T55" fmla="*/ 174 h 208"/>
                    <a:gd name="T56" fmla="*/ 421 w 635"/>
                    <a:gd name="T57" fmla="*/ 162 h 208"/>
                    <a:gd name="T58" fmla="*/ 364 w 635"/>
                    <a:gd name="T59" fmla="*/ 136 h 208"/>
                    <a:gd name="T60" fmla="*/ 285 w 635"/>
                    <a:gd name="T61" fmla="*/ 92 h 208"/>
                    <a:gd name="T62" fmla="*/ 210 w 635"/>
                    <a:gd name="T63" fmla="*/ 48 h 208"/>
                    <a:gd name="T64" fmla="*/ 178 w 635"/>
                    <a:gd name="T65" fmla="*/ 32 h 208"/>
                    <a:gd name="T66" fmla="*/ 148 w 635"/>
                    <a:gd name="T67" fmla="*/ 19 h 208"/>
                    <a:gd name="T68" fmla="*/ 111 w 635"/>
                    <a:gd name="T69" fmla="*/ 8 h 208"/>
                    <a:gd name="T70" fmla="*/ 83 w 635"/>
                    <a:gd name="T71" fmla="*/ 0 h 208"/>
                    <a:gd name="T72" fmla="*/ 52 w 635"/>
                    <a:gd name="T73" fmla="*/ 1 h 208"/>
                    <a:gd name="T74" fmla="*/ 27 w 635"/>
                    <a:gd name="T75" fmla="*/ 9 h 208"/>
                    <a:gd name="T76" fmla="*/ 13 w 635"/>
                    <a:gd name="T77" fmla="*/ 28 h 208"/>
                    <a:gd name="T78" fmla="*/ 4 w 635"/>
                    <a:gd name="T79" fmla="*/ 47 h 208"/>
                    <a:gd name="T80" fmla="*/ 0 w 635"/>
                    <a:gd name="T81" fmla="*/ 69 h 208"/>
                    <a:gd name="T82" fmla="*/ 8 w 635"/>
                    <a:gd name="T83" fmla="*/ 100 h 208"/>
                    <a:gd name="T84" fmla="*/ 4 w 635"/>
                    <a:gd name="T85" fmla="*/ 63 h 208"/>
                    <a:gd name="T86" fmla="*/ 13 w 635"/>
                    <a:gd name="T87" fmla="*/ 35 h 208"/>
                    <a:gd name="T88" fmla="*/ 17 w 635"/>
                    <a:gd name="T89" fmla="*/ 27 h 208"/>
                    <a:gd name="T90" fmla="*/ 21 w 635"/>
                    <a:gd name="T91" fmla="*/ 52 h 208"/>
                    <a:gd name="T92" fmla="*/ 21 w 635"/>
                    <a:gd name="T93" fmla="*/ 52 h 20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35"/>
                    <a:gd name="T142" fmla="*/ 0 h 208"/>
                    <a:gd name="T143" fmla="*/ 635 w 635"/>
                    <a:gd name="T144" fmla="*/ 208 h 20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35" h="208">
                      <a:moveTo>
                        <a:pt x="21" y="52"/>
                      </a:moveTo>
                      <a:lnTo>
                        <a:pt x="26" y="24"/>
                      </a:lnTo>
                      <a:lnTo>
                        <a:pt x="48" y="9"/>
                      </a:lnTo>
                      <a:lnTo>
                        <a:pt x="68" y="7"/>
                      </a:lnTo>
                      <a:lnTo>
                        <a:pt x="98" y="11"/>
                      </a:lnTo>
                      <a:lnTo>
                        <a:pt x="145" y="22"/>
                      </a:lnTo>
                      <a:lnTo>
                        <a:pt x="187" y="42"/>
                      </a:lnTo>
                      <a:lnTo>
                        <a:pt x="233" y="68"/>
                      </a:lnTo>
                      <a:lnTo>
                        <a:pt x="274" y="93"/>
                      </a:lnTo>
                      <a:lnTo>
                        <a:pt x="321" y="121"/>
                      </a:lnTo>
                      <a:lnTo>
                        <a:pt x="363" y="143"/>
                      </a:lnTo>
                      <a:lnTo>
                        <a:pt x="405" y="163"/>
                      </a:lnTo>
                      <a:lnTo>
                        <a:pt x="444" y="177"/>
                      </a:lnTo>
                      <a:lnTo>
                        <a:pt x="482" y="183"/>
                      </a:lnTo>
                      <a:lnTo>
                        <a:pt x="515" y="193"/>
                      </a:lnTo>
                      <a:lnTo>
                        <a:pt x="547" y="197"/>
                      </a:lnTo>
                      <a:lnTo>
                        <a:pt x="559" y="189"/>
                      </a:lnTo>
                      <a:lnTo>
                        <a:pt x="595" y="191"/>
                      </a:lnTo>
                      <a:lnTo>
                        <a:pt x="617" y="195"/>
                      </a:lnTo>
                      <a:lnTo>
                        <a:pt x="635" y="208"/>
                      </a:lnTo>
                      <a:lnTo>
                        <a:pt x="622" y="186"/>
                      </a:lnTo>
                      <a:lnTo>
                        <a:pt x="607" y="184"/>
                      </a:lnTo>
                      <a:lnTo>
                        <a:pt x="595" y="173"/>
                      </a:lnTo>
                      <a:lnTo>
                        <a:pt x="584" y="170"/>
                      </a:lnTo>
                      <a:lnTo>
                        <a:pt x="575" y="182"/>
                      </a:lnTo>
                      <a:lnTo>
                        <a:pt x="558" y="183"/>
                      </a:lnTo>
                      <a:lnTo>
                        <a:pt x="530" y="184"/>
                      </a:lnTo>
                      <a:lnTo>
                        <a:pt x="464" y="174"/>
                      </a:lnTo>
                      <a:lnTo>
                        <a:pt x="421" y="162"/>
                      </a:lnTo>
                      <a:lnTo>
                        <a:pt x="364" y="136"/>
                      </a:lnTo>
                      <a:lnTo>
                        <a:pt x="285" y="92"/>
                      </a:lnTo>
                      <a:lnTo>
                        <a:pt x="210" y="48"/>
                      </a:lnTo>
                      <a:lnTo>
                        <a:pt x="178" y="32"/>
                      </a:lnTo>
                      <a:lnTo>
                        <a:pt x="148" y="19"/>
                      </a:lnTo>
                      <a:lnTo>
                        <a:pt x="111" y="8"/>
                      </a:lnTo>
                      <a:lnTo>
                        <a:pt x="83" y="0"/>
                      </a:lnTo>
                      <a:lnTo>
                        <a:pt x="52" y="1"/>
                      </a:lnTo>
                      <a:lnTo>
                        <a:pt x="27" y="9"/>
                      </a:lnTo>
                      <a:lnTo>
                        <a:pt x="13" y="28"/>
                      </a:lnTo>
                      <a:lnTo>
                        <a:pt x="4" y="47"/>
                      </a:lnTo>
                      <a:lnTo>
                        <a:pt x="0" y="69"/>
                      </a:lnTo>
                      <a:lnTo>
                        <a:pt x="8" y="100"/>
                      </a:lnTo>
                      <a:lnTo>
                        <a:pt x="4" y="63"/>
                      </a:lnTo>
                      <a:lnTo>
                        <a:pt x="13" y="35"/>
                      </a:lnTo>
                      <a:lnTo>
                        <a:pt x="17" y="27"/>
                      </a:lnTo>
                      <a:lnTo>
                        <a:pt x="21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Freeform 684"/>
                <p:cNvSpPr>
                  <a:spLocks/>
                </p:cNvSpPr>
                <p:nvPr/>
              </p:nvSpPr>
              <p:spPr bwMode="auto">
                <a:xfrm>
                  <a:off x="1561" y="1361"/>
                  <a:ext cx="428" cy="328"/>
                </a:xfrm>
                <a:custGeom>
                  <a:avLst/>
                  <a:gdLst>
                    <a:gd name="T0" fmla="*/ 22 w 428"/>
                    <a:gd name="T1" fmla="*/ 0 h 328"/>
                    <a:gd name="T2" fmla="*/ 19 w 428"/>
                    <a:gd name="T3" fmla="*/ 33 h 328"/>
                    <a:gd name="T4" fmla="*/ 25 w 428"/>
                    <a:gd name="T5" fmla="*/ 61 h 328"/>
                    <a:gd name="T6" fmla="*/ 54 w 428"/>
                    <a:gd name="T7" fmla="*/ 106 h 328"/>
                    <a:gd name="T8" fmla="*/ 102 w 428"/>
                    <a:gd name="T9" fmla="*/ 160 h 328"/>
                    <a:gd name="T10" fmla="*/ 142 w 428"/>
                    <a:gd name="T11" fmla="*/ 199 h 328"/>
                    <a:gd name="T12" fmla="*/ 195 w 428"/>
                    <a:gd name="T13" fmla="*/ 238 h 328"/>
                    <a:gd name="T14" fmla="*/ 231 w 428"/>
                    <a:gd name="T15" fmla="*/ 261 h 328"/>
                    <a:gd name="T16" fmla="*/ 277 w 428"/>
                    <a:gd name="T17" fmla="*/ 284 h 328"/>
                    <a:gd name="T18" fmla="*/ 312 w 428"/>
                    <a:gd name="T19" fmla="*/ 293 h 328"/>
                    <a:gd name="T20" fmla="*/ 344 w 428"/>
                    <a:gd name="T21" fmla="*/ 299 h 328"/>
                    <a:gd name="T22" fmla="*/ 373 w 428"/>
                    <a:gd name="T23" fmla="*/ 303 h 328"/>
                    <a:gd name="T24" fmla="*/ 394 w 428"/>
                    <a:gd name="T25" fmla="*/ 297 h 328"/>
                    <a:gd name="T26" fmla="*/ 410 w 428"/>
                    <a:gd name="T27" fmla="*/ 284 h 328"/>
                    <a:gd name="T28" fmla="*/ 419 w 428"/>
                    <a:gd name="T29" fmla="*/ 271 h 328"/>
                    <a:gd name="T30" fmla="*/ 425 w 428"/>
                    <a:gd name="T31" fmla="*/ 237 h 328"/>
                    <a:gd name="T32" fmla="*/ 428 w 428"/>
                    <a:gd name="T33" fmla="*/ 263 h 328"/>
                    <a:gd name="T34" fmla="*/ 417 w 428"/>
                    <a:gd name="T35" fmla="*/ 288 h 328"/>
                    <a:gd name="T36" fmla="*/ 377 w 428"/>
                    <a:gd name="T37" fmla="*/ 328 h 328"/>
                    <a:gd name="T38" fmla="*/ 342 w 428"/>
                    <a:gd name="T39" fmla="*/ 328 h 328"/>
                    <a:gd name="T40" fmla="*/ 282 w 428"/>
                    <a:gd name="T41" fmla="*/ 315 h 328"/>
                    <a:gd name="T42" fmla="*/ 225 w 428"/>
                    <a:gd name="T43" fmla="*/ 290 h 328"/>
                    <a:gd name="T44" fmla="*/ 170 w 428"/>
                    <a:gd name="T45" fmla="*/ 254 h 328"/>
                    <a:gd name="T46" fmla="*/ 102 w 428"/>
                    <a:gd name="T47" fmla="*/ 200 h 328"/>
                    <a:gd name="T48" fmla="*/ 59 w 428"/>
                    <a:gd name="T49" fmla="*/ 151 h 328"/>
                    <a:gd name="T50" fmla="*/ 22 w 428"/>
                    <a:gd name="T51" fmla="*/ 106 h 328"/>
                    <a:gd name="T52" fmla="*/ 0 w 428"/>
                    <a:gd name="T53" fmla="*/ 61 h 328"/>
                    <a:gd name="T54" fmla="*/ 2 w 428"/>
                    <a:gd name="T55" fmla="*/ 32 h 328"/>
                    <a:gd name="T56" fmla="*/ 8 w 428"/>
                    <a:gd name="T57" fmla="*/ 64 h 328"/>
                    <a:gd name="T58" fmla="*/ 10 w 428"/>
                    <a:gd name="T59" fmla="*/ 39 h 328"/>
                    <a:gd name="T60" fmla="*/ 22 w 428"/>
                    <a:gd name="T61" fmla="*/ 0 h 328"/>
                    <a:gd name="T62" fmla="*/ 22 w 428"/>
                    <a:gd name="T63" fmla="*/ 0 h 3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28"/>
                    <a:gd name="T97" fmla="*/ 0 h 328"/>
                    <a:gd name="T98" fmla="*/ 428 w 428"/>
                    <a:gd name="T99" fmla="*/ 328 h 3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28" h="328">
                      <a:moveTo>
                        <a:pt x="22" y="0"/>
                      </a:moveTo>
                      <a:lnTo>
                        <a:pt x="19" y="33"/>
                      </a:lnTo>
                      <a:lnTo>
                        <a:pt x="25" y="61"/>
                      </a:lnTo>
                      <a:lnTo>
                        <a:pt x="54" y="106"/>
                      </a:lnTo>
                      <a:lnTo>
                        <a:pt x="102" y="160"/>
                      </a:lnTo>
                      <a:lnTo>
                        <a:pt x="142" y="199"/>
                      </a:lnTo>
                      <a:lnTo>
                        <a:pt x="195" y="238"/>
                      </a:lnTo>
                      <a:lnTo>
                        <a:pt x="231" y="261"/>
                      </a:lnTo>
                      <a:lnTo>
                        <a:pt x="277" y="284"/>
                      </a:lnTo>
                      <a:lnTo>
                        <a:pt x="312" y="293"/>
                      </a:lnTo>
                      <a:lnTo>
                        <a:pt x="344" y="299"/>
                      </a:lnTo>
                      <a:lnTo>
                        <a:pt x="373" y="303"/>
                      </a:lnTo>
                      <a:lnTo>
                        <a:pt x="394" y="297"/>
                      </a:lnTo>
                      <a:lnTo>
                        <a:pt x="410" y="284"/>
                      </a:lnTo>
                      <a:lnTo>
                        <a:pt x="419" y="271"/>
                      </a:lnTo>
                      <a:lnTo>
                        <a:pt x="425" y="237"/>
                      </a:lnTo>
                      <a:lnTo>
                        <a:pt x="428" y="263"/>
                      </a:lnTo>
                      <a:lnTo>
                        <a:pt x="417" y="288"/>
                      </a:lnTo>
                      <a:lnTo>
                        <a:pt x="377" y="328"/>
                      </a:lnTo>
                      <a:lnTo>
                        <a:pt x="342" y="328"/>
                      </a:lnTo>
                      <a:lnTo>
                        <a:pt x="282" y="315"/>
                      </a:lnTo>
                      <a:lnTo>
                        <a:pt x="225" y="290"/>
                      </a:lnTo>
                      <a:lnTo>
                        <a:pt x="170" y="254"/>
                      </a:lnTo>
                      <a:lnTo>
                        <a:pt x="102" y="200"/>
                      </a:lnTo>
                      <a:lnTo>
                        <a:pt x="59" y="151"/>
                      </a:lnTo>
                      <a:lnTo>
                        <a:pt x="22" y="106"/>
                      </a:lnTo>
                      <a:lnTo>
                        <a:pt x="0" y="61"/>
                      </a:lnTo>
                      <a:lnTo>
                        <a:pt x="2" y="32"/>
                      </a:lnTo>
                      <a:lnTo>
                        <a:pt x="8" y="64"/>
                      </a:lnTo>
                      <a:lnTo>
                        <a:pt x="10" y="3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Freeform 685"/>
                <p:cNvSpPr>
                  <a:spLocks/>
                </p:cNvSpPr>
                <p:nvPr/>
              </p:nvSpPr>
              <p:spPr bwMode="auto">
                <a:xfrm>
                  <a:off x="1597" y="1365"/>
                  <a:ext cx="326" cy="275"/>
                </a:xfrm>
                <a:custGeom>
                  <a:avLst/>
                  <a:gdLst>
                    <a:gd name="T0" fmla="*/ 1 w 326"/>
                    <a:gd name="T1" fmla="*/ 12 h 275"/>
                    <a:gd name="T2" fmla="*/ 0 w 326"/>
                    <a:gd name="T3" fmla="*/ 38 h 275"/>
                    <a:gd name="T4" fmla="*/ 14 w 326"/>
                    <a:gd name="T5" fmla="*/ 66 h 275"/>
                    <a:gd name="T6" fmla="*/ 46 w 326"/>
                    <a:gd name="T7" fmla="*/ 110 h 275"/>
                    <a:gd name="T8" fmla="*/ 86 w 326"/>
                    <a:gd name="T9" fmla="*/ 150 h 275"/>
                    <a:gd name="T10" fmla="*/ 125 w 326"/>
                    <a:gd name="T11" fmla="*/ 187 h 275"/>
                    <a:gd name="T12" fmla="*/ 169 w 326"/>
                    <a:gd name="T13" fmla="*/ 219 h 275"/>
                    <a:gd name="T14" fmla="*/ 216 w 326"/>
                    <a:gd name="T15" fmla="*/ 246 h 275"/>
                    <a:gd name="T16" fmla="*/ 248 w 326"/>
                    <a:gd name="T17" fmla="*/ 260 h 275"/>
                    <a:gd name="T18" fmla="*/ 302 w 326"/>
                    <a:gd name="T19" fmla="*/ 275 h 275"/>
                    <a:gd name="T20" fmla="*/ 326 w 326"/>
                    <a:gd name="T21" fmla="*/ 275 h 275"/>
                    <a:gd name="T22" fmla="*/ 265 w 326"/>
                    <a:gd name="T23" fmla="*/ 261 h 275"/>
                    <a:gd name="T24" fmla="*/ 224 w 326"/>
                    <a:gd name="T25" fmla="*/ 244 h 275"/>
                    <a:gd name="T26" fmla="*/ 175 w 326"/>
                    <a:gd name="T27" fmla="*/ 214 h 275"/>
                    <a:gd name="T28" fmla="*/ 115 w 326"/>
                    <a:gd name="T29" fmla="*/ 170 h 275"/>
                    <a:gd name="T30" fmla="*/ 61 w 326"/>
                    <a:gd name="T31" fmla="*/ 117 h 275"/>
                    <a:gd name="T32" fmla="*/ 30 w 326"/>
                    <a:gd name="T33" fmla="*/ 80 h 275"/>
                    <a:gd name="T34" fmla="*/ 8 w 326"/>
                    <a:gd name="T35" fmla="*/ 51 h 275"/>
                    <a:gd name="T36" fmla="*/ 5 w 326"/>
                    <a:gd name="T37" fmla="*/ 31 h 275"/>
                    <a:gd name="T38" fmla="*/ 14 w 326"/>
                    <a:gd name="T39" fmla="*/ 0 h 275"/>
                    <a:gd name="T40" fmla="*/ 1 w 326"/>
                    <a:gd name="T41" fmla="*/ 12 h 275"/>
                    <a:gd name="T42" fmla="*/ 1 w 326"/>
                    <a:gd name="T43" fmla="*/ 12 h 27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26"/>
                    <a:gd name="T67" fmla="*/ 0 h 275"/>
                    <a:gd name="T68" fmla="*/ 326 w 326"/>
                    <a:gd name="T69" fmla="*/ 275 h 27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26" h="275">
                      <a:moveTo>
                        <a:pt x="1" y="12"/>
                      </a:moveTo>
                      <a:lnTo>
                        <a:pt x="0" y="38"/>
                      </a:lnTo>
                      <a:lnTo>
                        <a:pt x="14" y="66"/>
                      </a:lnTo>
                      <a:lnTo>
                        <a:pt x="46" y="110"/>
                      </a:lnTo>
                      <a:lnTo>
                        <a:pt x="86" y="150"/>
                      </a:lnTo>
                      <a:lnTo>
                        <a:pt x="125" y="187"/>
                      </a:lnTo>
                      <a:lnTo>
                        <a:pt x="169" y="219"/>
                      </a:lnTo>
                      <a:lnTo>
                        <a:pt x="216" y="246"/>
                      </a:lnTo>
                      <a:lnTo>
                        <a:pt x="248" y="260"/>
                      </a:lnTo>
                      <a:lnTo>
                        <a:pt x="302" y="275"/>
                      </a:lnTo>
                      <a:lnTo>
                        <a:pt x="326" y="275"/>
                      </a:lnTo>
                      <a:lnTo>
                        <a:pt x="265" y="261"/>
                      </a:lnTo>
                      <a:lnTo>
                        <a:pt x="224" y="244"/>
                      </a:lnTo>
                      <a:lnTo>
                        <a:pt x="175" y="214"/>
                      </a:lnTo>
                      <a:lnTo>
                        <a:pt x="115" y="170"/>
                      </a:lnTo>
                      <a:lnTo>
                        <a:pt x="61" y="117"/>
                      </a:lnTo>
                      <a:lnTo>
                        <a:pt x="30" y="80"/>
                      </a:lnTo>
                      <a:lnTo>
                        <a:pt x="8" y="51"/>
                      </a:lnTo>
                      <a:lnTo>
                        <a:pt x="5" y="31"/>
                      </a:lnTo>
                      <a:lnTo>
                        <a:pt x="14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Freeform 686"/>
                <p:cNvSpPr>
                  <a:spLocks/>
                </p:cNvSpPr>
                <p:nvPr/>
              </p:nvSpPr>
              <p:spPr bwMode="auto">
                <a:xfrm>
                  <a:off x="2050" y="1573"/>
                  <a:ext cx="117" cy="84"/>
                </a:xfrm>
                <a:custGeom>
                  <a:avLst/>
                  <a:gdLst>
                    <a:gd name="T0" fmla="*/ 0 w 117"/>
                    <a:gd name="T1" fmla="*/ 8 h 84"/>
                    <a:gd name="T2" fmla="*/ 1 w 117"/>
                    <a:gd name="T3" fmla="*/ 31 h 84"/>
                    <a:gd name="T4" fmla="*/ 16 w 117"/>
                    <a:gd name="T5" fmla="*/ 62 h 84"/>
                    <a:gd name="T6" fmla="*/ 42 w 117"/>
                    <a:gd name="T7" fmla="*/ 78 h 84"/>
                    <a:gd name="T8" fmla="*/ 64 w 117"/>
                    <a:gd name="T9" fmla="*/ 84 h 84"/>
                    <a:gd name="T10" fmla="*/ 87 w 117"/>
                    <a:gd name="T11" fmla="*/ 82 h 84"/>
                    <a:gd name="T12" fmla="*/ 117 w 117"/>
                    <a:gd name="T13" fmla="*/ 69 h 84"/>
                    <a:gd name="T14" fmla="*/ 74 w 117"/>
                    <a:gd name="T15" fmla="*/ 73 h 84"/>
                    <a:gd name="T16" fmla="*/ 48 w 117"/>
                    <a:gd name="T17" fmla="*/ 70 h 84"/>
                    <a:gd name="T18" fmla="*/ 30 w 117"/>
                    <a:gd name="T19" fmla="*/ 53 h 84"/>
                    <a:gd name="T20" fmla="*/ 23 w 117"/>
                    <a:gd name="T21" fmla="*/ 31 h 84"/>
                    <a:gd name="T22" fmla="*/ 29 w 117"/>
                    <a:gd name="T23" fmla="*/ 12 h 84"/>
                    <a:gd name="T24" fmla="*/ 66 w 117"/>
                    <a:gd name="T25" fmla="*/ 3 h 84"/>
                    <a:gd name="T26" fmla="*/ 29 w 117"/>
                    <a:gd name="T27" fmla="*/ 0 h 84"/>
                    <a:gd name="T28" fmla="*/ 0 w 117"/>
                    <a:gd name="T29" fmla="*/ 8 h 84"/>
                    <a:gd name="T30" fmla="*/ 0 w 117"/>
                    <a:gd name="T31" fmla="*/ 8 h 8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17"/>
                    <a:gd name="T49" fmla="*/ 0 h 84"/>
                    <a:gd name="T50" fmla="*/ 117 w 117"/>
                    <a:gd name="T51" fmla="*/ 84 h 8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17" h="84">
                      <a:moveTo>
                        <a:pt x="0" y="8"/>
                      </a:moveTo>
                      <a:lnTo>
                        <a:pt x="1" y="31"/>
                      </a:lnTo>
                      <a:lnTo>
                        <a:pt x="16" y="62"/>
                      </a:lnTo>
                      <a:lnTo>
                        <a:pt x="42" y="78"/>
                      </a:lnTo>
                      <a:lnTo>
                        <a:pt x="64" y="84"/>
                      </a:lnTo>
                      <a:lnTo>
                        <a:pt x="87" y="82"/>
                      </a:lnTo>
                      <a:lnTo>
                        <a:pt x="117" y="69"/>
                      </a:lnTo>
                      <a:lnTo>
                        <a:pt x="74" y="73"/>
                      </a:lnTo>
                      <a:lnTo>
                        <a:pt x="48" y="70"/>
                      </a:lnTo>
                      <a:lnTo>
                        <a:pt x="30" y="53"/>
                      </a:lnTo>
                      <a:lnTo>
                        <a:pt x="23" y="31"/>
                      </a:lnTo>
                      <a:lnTo>
                        <a:pt x="29" y="12"/>
                      </a:lnTo>
                      <a:lnTo>
                        <a:pt x="66" y="3"/>
                      </a:lnTo>
                      <a:lnTo>
                        <a:pt x="2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Freeform 687"/>
                <p:cNvSpPr>
                  <a:spLocks/>
                </p:cNvSpPr>
                <p:nvPr/>
              </p:nvSpPr>
              <p:spPr bwMode="auto">
                <a:xfrm>
                  <a:off x="2121" y="1543"/>
                  <a:ext cx="108" cy="86"/>
                </a:xfrm>
                <a:custGeom>
                  <a:avLst/>
                  <a:gdLst>
                    <a:gd name="T0" fmla="*/ 6 w 108"/>
                    <a:gd name="T1" fmla="*/ 70 h 86"/>
                    <a:gd name="T2" fmla="*/ 28 w 108"/>
                    <a:gd name="T3" fmla="*/ 85 h 86"/>
                    <a:gd name="T4" fmla="*/ 46 w 108"/>
                    <a:gd name="T5" fmla="*/ 86 h 86"/>
                    <a:gd name="T6" fmla="*/ 63 w 108"/>
                    <a:gd name="T7" fmla="*/ 74 h 86"/>
                    <a:gd name="T8" fmla="*/ 84 w 108"/>
                    <a:gd name="T9" fmla="*/ 58 h 86"/>
                    <a:gd name="T10" fmla="*/ 100 w 108"/>
                    <a:gd name="T11" fmla="*/ 39 h 86"/>
                    <a:gd name="T12" fmla="*/ 108 w 108"/>
                    <a:gd name="T13" fmla="*/ 14 h 86"/>
                    <a:gd name="T14" fmla="*/ 106 w 108"/>
                    <a:gd name="T15" fmla="*/ 4 h 86"/>
                    <a:gd name="T16" fmla="*/ 83 w 108"/>
                    <a:gd name="T17" fmla="*/ 0 h 86"/>
                    <a:gd name="T18" fmla="*/ 98 w 108"/>
                    <a:gd name="T19" fmla="*/ 9 h 86"/>
                    <a:gd name="T20" fmla="*/ 96 w 108"/>
                    <a:gd name="T21" fmla="*/ 28 h 86"/>
                    <a:gd name="T22" fmla="*/ 84 w 108"/>
                    <a:gd name="T23" fmla="*/ 42 h 86"/>
                    <a:gd name="T24" fmla="*/ 66 w 108"/>
                    <a:gd name="T25" fmla="*/ 60 h 86"/>
                    <a:gd name="T26" fmla="*/ 48 w 108"/>
                    <a:gd name="T27" fmla="*/ 77 h 86"/>
                    <a:gd name="T28" fmla="*/ 33 w 108"/>
                    <a:gd name="T29" fmla="*/ 76 h 86"/>
                    <a:gd name="T30" fmla="*/ 0 w 108"/>
                    <a:gd name="T31" fmla="*/ 60 h 86"/>
                    <a:gd name="T32" fmla="*/ 6 w 108"/>
                    <a:gd name="T33" fmla="*/ 70 h 86"/>
                    <a:gd name="T34" fmla="*/ 6 w 108"/>
                    <a:gd name="T35" fmla="*/ 70 h 8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8"/>
                    <a:gd name="T55" fmla="*/ 0 h 86"/>
                    <a:gd name="T56" fmla="*/ 108 w 108"/>
                    <a:gd name="T57" fmla="*/ 86 h 8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8" h="86">
                      <a:moveTo>
                        <a:pt x="6" y="70"/>
                      </a:moveTo>
                      <a:lnTo>
                        <a:pt x="28" y="85"/>
                      </a:lnTo>
                      <a:lnTo>
                        <a:pt x="46" y="86"/>
                      </a:lnTo>
                      <a:lnTo>
                        <a:pt x="63" y="74"/>
                      </a:lnTo>
                      <a:lnTo>
                        <a:pt x="84" y="58"/>
                      </a:lnTo>
                      <a:lnTo>
                        <a:pt x="100" y="39"/>
                      </a:lnTo>
                      <a:lnTo>
                        <a:pt x="108" y="14"/>
                      </a:lnTo>
                      <a:lnTo>
                        <a:pt x="106" y="4"/>
                      </a:lnTo>
                      <a:lnTo>
                        <a:pt x="83" y="0"/>
                      </a:lnTo>
                      <a:lnTo>
                        <a:pt x="98" y="9"/>
                      </a:lnTo>
                      <a:lnTo>
                        <a:pt x="96" y="28"/>
                      </a:lnTo>
                      <a:lnTo>
                        <a:pt x="84" y="42"/>
                      </a:lnTo>
                      <a:lnTo>
                        <a:pt x="66" y="60"/>
                      </a:lnTo>
                      <a:lnTo>
                        <a:pt x="48" y="77"/>
                      </a:lnTo>
                      <a:lnTo>
                        <a:pt x="33" y="76"/>
                      </a:lnTo>
                      <a:lnTo>
                        <a:pt x="0" y="60"/>
                      </a:lnTo>
                      <a:lnTo>
                        <a:pt x="6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688"/>
                <p:cNvSpPr>
                  <a:spLocks/>
                </p:cNvSpPr>
                <p:nvPr/>
              </p:nvSpPr>
              <p:spPr bwMode="auto">
                <a:xfrm>
                  <a:off x="2146" y="1576"/>
                  <a:ext cx="35" cy="23"/>
                </a:xfrm>
                <a:custGeom>
                  <a:avLst/>
                  <a:gdLst>
                    <a:gd name="T0" fmla="*/ 35 w 35"/>
                    <a:gd name="T1" fmla="*/ 2 h 23"/>
                    <a:gd name="T2" fmla="*/ 14 w 35"/>
                    <a:gd name="T3" fmla="*/ 23 h 23"/>
                    <a:gd name="T4" fmla="*/ 0 w 35"/>
                    <a:gd name="T5" fmla="*/ 0 h 23"/>
                    <a:gd name="T6" fmla="*/ 35 w 35"/>
                    <a:gd name="T7" fmla="*/ 2 h 23"/>
                    <a:gd name="T8" fmla="*/ 35 w 35"/>
                    <a:gd name="T9" fmla="*/ 2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23"/>
                    <a:gd name="T17" fmla="*/ 35 w 35"/>
                    <a:gd name="T18" fmla="*/ 23 h 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23">
                      <a:moveTo>
                        <a:pt x="35" y="2"/>
                      </a:moveTo>
                      <a:lnTo>
                        <a:pt x="14" y="23"/>
                      </a:lnTo>
                      <a:lnTo>
                        <a:pt x="0" y="0"/>
                      </a:lnTo>
                      <a:lnTo>
                        <a:pt x="3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Freeform 689"/>
                <p:cNvSpPr>
                  <a:spLocks/>
                </p:cNvSpPr>
                <p:nvPr/>
              </p:nvSpPr>
              <p:spPr bwMode="auto">
                <a:xfrm>
                  <a:off x="2103" y="1576"/>
                  <a:ext cx="18" cy="50"/>
                </a:xfrm>
                <a:custGeom>
                  <a:avLst/>
                  <a:gdLst>
                    <a:gd name="T0" fmla="*/ 0 w 18"/>
                    <a:gd name="T1" fmla="*/ 3 h 50"/>
                    <a:gd name="T2" fmla="*/ 4 w 18"/>
                    <a:gd name="T3" fmla="*/ 25 h 50"/>
                    <a:gd name="T4" fmla="*/ 18 w 18"/>
                    <a:gd name="T5" fmla="*/ 50 h 50"/>
                    <a:gd name="T6" fmla="*/ 9 w 18"/>
                    <a:gd name="T7" fmla="*/ 24 h 50"/>
                    <a:gd name="T8" fmla="*/ 9 w 18"/>
                    <a:gd name="T9" fmla="*/ 0 h 50"/>
                    <a:gd name="T10" fmla="*/ 0 w 18"/>
                    <a:gd name="T11" fmla="*/ 3 h 50"/>
                    <a:gd name="T12" fmla="*/ 0 w 18"/>
                    <a:gd name="T13" fmla="*/ 3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50"/>
                    <a:gd name="T23" fmla="*/ 18 w 18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50">
                      <a:moveTo>
                        <a:pt x="0" y="3"/>
                      </a:moveTo>
                      <a:lnTo>
                        <a:pt x="4" y="25"/>
                      </a:lnTo>
                      <a:lnTo>
                        <a:pt x="18" y="50"/>
                      </a:lnTo>
                      <a:lnTo>
                        <a:pt x="9" y="24"/>
                      </a:lnTo>
                      <a:lnTo>
                        <a:pt x="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Freeform 690"/>
                <p:cNvSpPr>
                  <a:spLocks/>
                </p:cNvSpPr>
                <p:nvPr/>
              </p:nvSpPr>
              <p:spPr bwMode="auto">
                <a:xfrm>
                  <a:off x="2161" y="1559"/>
                  <a:ext cx="99" cy="85"/>
                </a:xfrm>
                <a:custGeom>
                  <a:avLst/>
                  <a:gdLst>
                    <a:gd name="T0" fmla="*/ 0 w 99"/>
                    <a:gd name="T1" fmla="*/ 71 h 85"/>
                    <a:gd name="T2" fmla="*/ 9 w 99"/>
                    <a:gd name="T3" fmla="*/ 81 h 85"/>
                    <a:gd name="T4" fmla="*/ 30 w 99"/>
                    <a:gd name="T5" fmla="*/ 85 h 85"/>
                    <a:gd name="T6" fmla="*/ 50 w 99"/>
                    <a:gd name="T7" fmla="*/ 73 h 85"/>
                    <a:gd name="T8" fmla="*/ 75 w 99"/>
                    <a:gd name="T9" fmla="*/ 57 h 85"/>
                    <a:gd name="T10" fmla="*/ 94 w 99"/>
                    <a:gd name="T11" fmla="*/ 34 h 85"/>
                    <a:gd name="T12" fmla="*/ 99 w 99"/>
                    <a:gd name="T13" fmla="*/ 19 h 85"/>
                    <a:gd name="T14" fmla="*/ 97 w 99"/>
                    <a:gd name="T15" fmla="*/ 0 h 85"/>
                    <a:gd name="T16" fmla="*/ 91 w 99"/>
                    <a:gd name="T17" fmla="*/ 24 h 85"/>
                    <a:gd name="T18" fmla="*/ 72 w 99"/>
                    <a:gd name="T19" fmla="*/ 53 h 85"/>
                    <a:gd name="T20" fmla="*/ 46 w 99"/>
                    <a:gd name="T21" fmla="*/ 68 h 85"/>
                    <a:gd name="T22" fmla="*/ 28 w 99"/>
                    <a:gd name="T23" fmla="*/ 79 h 85"/>
                    <a:gd name="T24" fmla="*/ 18 w 99"/>
                    <a:gd name="T25" fmla="*/ 78 h 85"/>
                    <a:gd name="T26" fmla="*/ 9 w 99"/>
                    <a:gd name="T27" fmla="*/ 60 h 85"/>
                    <a:gd name="T28" fmla="*/ 0 w 99"/>
                    <a:gd name="T29" fmla="*/ 71 h 85"/>
                    <a:gd name="T30" fmla="*/ 0 w 99"/>
                    <a:gd name="T31" fmla="*/ 71 h 8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9"/>
                    <a:gd name="T49" fmla="*/ 0 h 85"/>
                    <a:gd name="T50" fmla="*/ 99 w 99"/>
                    <a:gd name="T51" fmla="*/ 85 h 8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9" h="85">
                      <a:moveTo>
                        <a:pt x="0" y="71"/>
                      </a:moveTo>
                      <a:lnTo>
                        <a:pt x="9" y="81"/>
                      </a:lnTo>
                      <a:lnTo>
                        <a:pt x="30" y="85"/>
                      </a:lnTo>
                      <a:lnTo>
                        <a:pt x="50" y="73"/>
                      </a:lnTo>
                      <a:lnTo>
                        <a:pt x="75" y="57"/>
                      </a:lnTo>
                      <a:lnTo>
                        <a:pt x="94" y="34"/>
                      </a:lnTo>
                      <a:lnTo>
                        <a:pt x="99" y="19"/>
                      </a:lnTo>
                      <a:lnTo>
                        <a:pt x="97" y="0"/>
                      </a:lnTo>
                      <a:lnTo>
                        <a:pt x="91" y="24"/>
                      </a:lnTo>
                      <a:lnTo>
                        <a:pt x="72" y="53"/>
                      </a:lnTo>
                      <a:lnTo>
                        <a:pt x="46" y="68"/>
                      </a:lnTo>
                      <a:lnTo>
                        <a:pt x="28" y="79"/>
                      </a:lnTo>
                      <a:lnTo>
                        <a:pt x="18" y="78"/>
                      </a:lnTo>
                      <a:lnTo>
                        <a:pt x="9" y="60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Freeform 691"/>
                <p:cNvSpPr>
                  <a:spLocks/>
                </p:cNvSpPr>
                <p:nvPr/>
              </p:nvSpPr>
              <p:spPr bwMode="auto">
                <a:xfrm>
                  <a:off x="2135" y="1494"/>
                  <a:ext cx="56" cy="22"/>
                </a:xfrm>
                <a:custGeom>
                  <a:avLst/>
                  <a:gdLst>
                    <a:gd name="T0" fmla="*/ 16 w 56"/>
                    <a:gd name="T1" fmla="*/ 18 h 22"/>
                    <a:gd name="T2" fmla="*/ 37 w 56"/>
                    <a:gd name="T3" fmla="*/ 9 h 22"/>
                    <a:gd name="T4" fmla="*/ 56 w 56"/>
                    <a:gd name="T5" fmla="*/ 5 h 22"/>
                    <a:gd name="T6" fmla="*/ 30 w 56"/>
                    <a:gd name="T7" fmla="*/ 0 h 22"/>
                    <a:gd name="T8" fmla="*/ 23 w 56"/>
                    <a:gd name="T9" fmla="*/ 5 h 22"/>
                    <a:gd name="T10" fmla="*/ 10 w 56"/>
                    <a:gd name="T11" fmla="*/ 9 h 22"/>
                    <a:gd name="T12" fmla="*/ 0 w 56"/>
                    <a:gd name="T13" fmla="*/ 22 h 22"/>
                    <a:gd name="T14" fmla="*/ 16 w 56"/>
                    <a:gd name="T15" fmla="*/ 18 h 22"/>
                    <a:gd name="T16" fmla="*/ 16 w 56"/>
                    <a:gd name="T17" fmla="*/ 18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6"/>
                    <a:gd name="T28" fmla="*/ 0 h 22"/>
                    <a:gd name="T29" fmla="*/ 56 w 56"/>
                    <a:gd name="T30" fmla="*/ 22 h 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6" h="22">
                      <a:moveTo>
                        <a:pt x="16" y="18"/>
                      </a:moveTo>
                      <a:lnTo>
                        <a:pt x="37" y="9"/>
                      </a:lnTo>
                      <a:lnTo>
                        <a:pt x="56" y="5"/>
                      </a:lnTo>
                      <a:lnTo>
                        <a:pt x="30" y="0"/>
                      </a:lnTo>
                      <a:lnTo>
                        <a:pt x="23" y="5"/>
                      </a:lnTo>
                      <a:lnTo>
                        <a:pt x="10" y="9"/>
                      </a:lnTo>
                      <a:lnTo>
                        <a:pt x="0" y="22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Freeform 692"/>
                <p:cNvSpPr>
                  <a:spLocks/>
                </p:cNvSpPr>
                <p:nvPr/>
              </p:nvSpPr>
              <p:spPr bwMode="auto">
                <a:xfrm>
                  <a:off x="2151" y="1478"/>
                  <a:ext cx="107" cy="60"/>
                </a:xfrm>
                <a:custGeom>
                  <a:avLst/>
                  <a:gdLst>
                    <a:gd name="T0" fmla="*/ 0 w 107"/>
                    <a:gd name="T1" fmla="*/ 14 h 60"/>
                    <a:gd name="T2" fmla="*/ 19 w 107"/>
                    <a:gd name="T3" fmla="*/ 4 h 60"/>
                    <a:gd name="T4" fmla="*/ 50 w 107"/>
                    <a:gd name="T5" fmla="*/ 17 h 60"/>
                    <a:gd name="T6" fmla="*/ 63 w 107"/>
                    <a:gd name="T7" fmla="*/ 21 h 60"/>
                    <a:gd name="T8" fmla="*/ 78 w 107"/>
                    <a:gd name="T9" fmla="*/ 29 h 60"/>
                    <a:gd name="T10" fmla="*/ 97 w 107"/>
                    <a:gd name="T11" fmla="*/ 50 h 60"/>
                    <a:gd name="T12" fmla="*/ 107 w 107"/>
                    <a:gd name="T13" fmla="*/ 60 h 60"/>
                    <a:gd name="T14" fmla="*/ 102 w 107"/>
                    <a:gd name="T15" fmla="*/ 45 h 60"/>
                    <a:gd name="T16" fmla="*/ 79 w 107"/>
                    <a:gd name="T17" fmla="*/ 24 h 60"/>
                    <a:gd name="T18" fmla="*/ 54 w 107"/>
                    <a:gd name="T19" fmla="*/ 13 h 60"/>
                    <a:gd name="T20" fmla="*/ 36 w 107"/>
                    <a:gd name="T21" fmla="*/ 7 h 60"/>
                    <a:gd name="T22" fmla="*/ 22 w 107"/>
                    <a:gd name="T23" fmla="*/ 0 h 60"/>
                    <a:gd name="T24" fmla="*/ 7 w 107"/>
                    <a:gd name="T25" fmla="*/ 2 h 60"/>
                    <a:gd name="T26" fmla="*/ 0 w 107"/>
                    <a:gd name="T27" fmla="*/ 14 h 60"/>
                    <a:gd name="T28" fmla="*/ 0 w 107"/>
                    <a:gd name="T29" fmla="*/ 14 h 6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07"/>
                    <a:gd name="T46" fmla="*/ 0 h 60"/>
                    <a:gd name="T47" fmla="*/ 107 w 107"/>
                    <a:gd name="T48" fmla="*/ 60 h 6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07" h="60">
                      <a:moveTo>
                        <a:pt x="0" y="14"/>
                      </a:moveTo>
                      <a:lnTo>
                        <a:pt x="19" y="4"/>
                      </a:lnTo>
                      <a:lnTo>
                        <a:pt x="50" y="17"/>
                      </a:lnTo>
                      <a:lnTo>
                        <a:pt x="63" y="21"/>
                      </a:lnTo>
                      <a:lnTo>
                        <a:pt x="78" y="29"/>
                      </a:lnTo>
                      <a:lnTo>
                        <a:pt x="97" y="50"/>
                      </a:lnTo>
                      <a:lnTo>
                        <a:pt x="107" y="60"/>
                      </a:lnTo>
                      <a:lnTo>
                        <a:pt x="102" y="45"/>
                      </a:lnTo>
                      <a:lnTo>
                        <a:pt x="79" y="24"/>
                      </a:lnTo>
                      <a:lnTo>
                        <a:pt x="54" y="13"/>
                      </a:lnTo>
                      <a:lnTo>
                        <a:pt x="36" y="7"/>
                      </a:lnTo>
                      <a:lnTo>
                        <a:pt x="22" y="0"/>
                      </a:lnTo>
                      <a:lnTo>
                        <a:pt x="7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Freeform 693"/>
                <p:cNvSpPr>
                  <a:spLocks/>
                </p:cNvSpPr>
                <p:nvPr/>
              </p:nvSpPr>
              <p:spPr bwMode="auto">
                <a:xfrm>
                  <a:off x="2139" y="1429"/>
                  <a:ext cx="120" cy="60"/>
                </a:xfrm>
                <a:custGeom>
                  <a:avLst/>
                  <a:gdLst>
                    <a:gd name="T0" fmla="*/ 11 w 120"/>
                    <a:gd name="T1" fmla="*/ 58 h 60"/>
                    <a:gd name="T2" fmla="*/ 19 w 120"/>
                    <a:gd name="T3" fmla="*/ 28 h 60"/>
                    <a:gd name="T4" fmla="*/ 0 w 120"/>
                    <a:gd name="T5" fmla="*/ 28 h 60"/>
                    <a:gd name="T6" fmla="*/ 30 w 120"/>
                    <a:gd name="T7" fmla="*/ 15 h 60"/>
                    <a:gd name="T8" fmla="*/ 48 w 120"/>
                    <a:gd name="T9" fmla="*/ 8 h 60"/>
                    <a:gd name="T10" fmla="*/ 68 w 120"/>
                    <a:gd name="T11" fmla="*/ 0 h 60"/>
                    <a:gd name="T12" fmla="*/ 93 w 120"/>
                    <a:gd name="T13" fmla="*/ 13 h 60"/>
                    <a:gd name="T14" fmla="*/ 120 w 120"/>
                    <a:gd name="T15" fmla="*/ 47 h 60"/>
                    <a:gd name="T16" fmla="*/ 84 w 120"/>
                    <a:gd name="T17" fmla="*/ 18 h 60"/>
                    <a:gd name="T18" fmla="*/ 55 w 120"/>
                    <a:gd name="T19" fmla="*/ 27 h 60"/>
                    <a:gd name="T20" fmla="*/ 46 w 120"/>
                    <a:gd name="T21" fmla="*/ 41 h 60"/>
                    <a:gd name="T22" fmla="*/ 53 w 120"/>
                    <a:gd name="T23" fmla="*/ 53 h 60"/>
                    <a:gd name="T24" fmla="*/ 58 w 120"/>
                    <a:gd name="T25" fmla="*/ 60 h 60"/>
                    <a:gd name="T26" fmla="*/ 35 w 120"/>
                    <a:gd name="T27" fmla="*/ 50 h 60"/>
                    <a:gd name="T28" fmla="*/ 11 w 120"/>
                    <a:gd name="T29" fmla="*/ 58 h 60"/>
                    <a:gd name="T30" fmla="*/ 11 w 120"/>
                    <a:gd name="T31" fmla="*/ 58 h 6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20"/>
                    <a:gd name="T49" fmla="*/ 0 h 60"/>
                    <a:gd name="T50" fmla="*/ 120 w 120"/>
                    <a:gd name="T51" fmla="*/ 60 h 6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20" h="60">
                      <a:moveTo>
                        <a:pt x="11" y="58"/>
                      </a:moveTo>
                      <a:lnTo>
                        <a:pt x="19" y="28"/>
                      </a:lnTo>
                      <a:lnTo>
                        <a:pt x="0" y="28"/>
                      </a:lnTo>
                      <a:lnTo>
                        <a:pt x="30" y="15"/>
                      </a:lnTo>
                      <a:lnTo>
                        <a:pt x="48" y="8"/>
                      </a:lnTo>
                      <a:lnTo>
                        <a:pt x="68" y="0"/>
                      </a:lnTo>
                      <a:lnTo>
                        <a:pt x="93" y="13"/>
                      </a:lnTo>
                      <a:lnTo>
                        <a:pt x="120" y="47"/>
                      </a:lnTo>
                      <a:lnTo>
                        <a:pt x="84" y="18"/>
                      </a:lnTo>
                      <a:lnTo>
                        <a:pt x="55" y="27"/>
                      </a:lnTo>
                      <a:lnTo>
                        <a:pt x="46" y="41"/>
                      </a:lnTo>
                      <a:lnTo>
                        <a:pt x="53" y="53"/>
                      </a:lnTo>
                      <a:lnTo>
                        <a:pt x="58" y="60"/>
                      </a:lnTo>
                      <a:lnTo>
                        <a:pt x="35" y="50"/>
                      </a:lnTo>
                      <a:lnTo>
                        <a:pt x="11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Freeform 694"/>
                <p:cNvSpPr>
                  <a:spLocks/>
                </p:cNvSpPr>
                <p:nvPr/>
              </p:nvSpPr>
              <p:spPr bwMode="auto">
                <a:xfrm>
                  <a:off x="2179" y="1511"/>
                  <a:ext cx="78" cy="49"/>
                </a:xfrm>
                <a:custGeom>
                  <a:avLst/>
                  <a:gdLst>
                    <a:gd name="T0" fmla="*/ 47 w 78"/>
                    <a:gd name="T1" fmla="*/ 43 h 49"/>
                    <a:gd name="T2" fmla="*/ 57 w 78"/>
                    <a:gd name="T3" fmla="*/ 49 h 49"/>
                    <a:gd name="T4" fmla="*/ 71 w 78"/>
                    <a:gd name="T5" fmla="*/ 45 h 49"/>
                    <a:gd name="T6" fmla="*/ 78 w 78"/>
                    <a:gd name="T7" fmla="*/ 33 h 49"/>
                    <a:gd name="T8" fmla="*/ 78 w 78"/>
                    <a:gd name="T9" fmla="*/ 24 h 49"/>
                    <a:gd name="T10" fmla="*/ 74 w 78"/>
                    <a:gd name="T11" fmla="*/ 32 h 49"/>
                    <a:gd name="T12" fmla="*/ 67 w 78"/>
                    <a:gd name="T13" fmla="*/ 34 h 49"/>
                    <a:gd name="T14" fmla="*/ 58 w 78"/>
                    <a:gd name="T15" fmla="*/ 28 h 49"/>
                    <a:gd name="T16" fmla="*/ 50 w 78"/>
                    <a:gd name="T17" fmla="*/ 17 h 49"/>
                    <a:gd name="T18" fmla="*/ 31 w 78"/>
                    <a:gd name="T19" fmla="*/ 11 h 49"/>
                    <a:gd name="T20" fmla="*/ 15 w 78"/>
                    <a:gd name="T21" fmla="*/ 1 h 49"/>
                    <a:gd name="T22" fmla="*/ 0 w 78"/>
                    <a:gd name="T23" fmla="*/ 0 h 49"/>
                    <a:gd name="T24" fmla="*/ 14 w 78"/>
                    <a:gd name="T25" fmla="*/ 14 h 49"/>
                    <a:gd name="T26" fmla="*/ 21 w 78"/>
                    <a:gd name="T27" fmla="*/ 22 h 49"/>
                    <a:gd name="T28" fmla="*/ 40 w 78"/>
                    <a:gd name="T29" fmla="*/ 27 h 49"/>
                    <a:gd name="T30" fmla="*/ 47 w 78"/>
                    <a:gd name="T31" fmla="*/ 43 h 49"/>
                    <a:gd name="T32" fmla="*/ 47 w 78"/>
                    <a:gd name="T33" fmla="*/ 43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49"/>
                    <a:gd name="T53" fmla="*/ 78 w 78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49">
                      <a:moveTo>
                        <a:pt x="47" y="43"/>
                      </a:moveTo>
                      <a:lnTo>
                        <a:pt x="57" y="49"/>
                      </a:lnTo>
                      <a:lnTo>
                        <a:pt x="71" y="45"/>
                      </a:lnTo>
                      <a:lnTo>
                        <a:pt x="78" y="33"/>
                      </a:lnTo>
                      <a:lnTo>
                        <a:pt x="78" y="24"/>
                      </a:lnTo>
                      <a:lnTo>
                        <a:pt x="74" y="32"/>
                      </a:lnTo>
                      <a:lnTo>
                        <a:pt x="67" y="34"/>
                      </a:lnTo>
                      <a:lnTo>
                        <a:pt x="58" y="28"/>
                      </a:lnTo>
                      <a:lnTo>
                        <a:pt x="50" y="17"/>
                      </a:lnTo>
                      <a:lnTo>
                        <a:pt x="31" y="11"/>
                      </a:lnTo>
                      <a:lnTo>
                        <a:pt x="15" y="1"/>
                      </a:lnTo>
                      <a:lnTo>
                        <a:pt x="0" y="0"/>
                      </a:lnTo>
                      <a:lnTo>
                        <a:pt x="14" y="14"/>
                      </a:lnTo>
                      <a:lnTo>
                        <a:pt x="21" y="22"/>
                      </a:lnTo>
                      <a:lnTo>
                        <a:pt x="40" y="27"/>
                      </a:lnTo>
                      <a:lnTo>
                        <a:pt x="47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Freeform 695"/>
                <p:cNvSpPr>
                  <a:spLocks/>
                </p:cNvSpPr>
                <p:nvPr/>
              </p:nvSpPr>
              <p:spPr bwMode="auto">
                <a:xfrm>
                  <a:off x="2189" y="1561"/>
                  <a:ext cx="92" cy="90"/>
                </a:xfrm>
                <a:custGeom>
                  <a:avLst/>
                  <a:gdLst>
                    <a:gd name="T0" fmla="*/ 0 w 92"/>
                    <a:gd name="T1" fmla="*/ 80 h 90"/>
                    <a:gd name="T2" fmla="*/ 23 w 92"/>
                    <a:gd name="T3" fmla="*/ 90 h 90"/>
                    <a:gd name="T4" fmla="*/ 49 w 92"/>
                    <a:gd name="T5" fmla="*/ 74 h 90"/>
                    <a:gd name="T6" fmla="*/ 68 w 92"/>
                    <a:gd name="T7" fmla="*/ 58 h 90"/>
                    <a:gd name="T8" fmla="*/ 83 w 92"/>
                    <a:gd name="T9" fmla="*/ 34 h 90"/>
                    <a:gd name="T10" fmla="*/ 92 w 92"/>
                    <a:gd name="T11" fmla="*/ 12 h 90"/>
                    <a:gd name="T12" fmla="*/ 90 w 92"/>
                    <a:gd name="T13" fmla="*/ 0 h 90"/>
                    <a:gd name="T14" fmla="*/ 68 w 92"/>
                    <a:gd name="T15" fmla="*/ 50 h 90"/>
                    <a:gd name="T16" fmla="*/ 36 w 92"/>
                    <a:gd name="T17" fmla="*/ 70 h 90"/>
                    <a:gd name="T18" fmla="*/ 0 w 92"/>
                    <a:gd name="T19" fmla="*/ 80 h 90"/>
                    <a:gd name="T20" fmla="*/ 0 w 92"/>
                    <a:gd name="T21" fmla="*/ 80 h 9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2"/>
                    <a:gd name="T34" fmla="*/ 0 h 90"/>
                    <a:gd name="T35" fmla="*/ 92 w 92"/>
                    <a:gd name="T36" fmla="*/ 90 h 9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2" h="90">
                      <a:moveTo>
                        <a:pt x="0" y="80"/>
                      </a:moveTo>
                      <a:lnTo>
                        <a:pt x="23" y="90"/>
                      </a:lnTo>
                      <a:lnTo>
                        <a:pt x="49" y="74"/>
                      </a:lnTo>
                      <a:lnTo>
                        <a:pt x="68" y="58"/>
                      </a:lnTo>
                      <a:lnTo>
                        <a:pt x="83" y="34"/>
                      </a:lnTo>
                      <a:lnTo>
                        <a:pt x="92" y="12"/>
                      </a:lnTo>
                      <a:lnTo>
                        <a:pt x="90" y="0"/>
                      </a:lnTo>
                      <a:lnTo>
                        <a:pt x="68" y="50"/>
                      </a:lnTo>
                      <a:lnTo>
                        <a:pt x="36" y="7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Freeform 696"/>
                <p:cNvSpPr>
                  <a:spLocks/>
                </p:cNvSpPr>
                <p:nvPr/>
              </p:nvSpPr>
              <p:spPr bwMode="auto">
                <a:xfrm>
                  <a:off x="2246" y="1521"/>
                  <a:ext cx="36" cy="76"/>
                </a:xfrm>
                <a:custGeom>
                  <a:avLst/>
                  <a:gdLst>
                    <a:gd name="T0" fmla="*/ 9 w 36"/>
                    <a:gd name="T1" fmla="*/ 22 h 76"/>
                    <a:gd name="T2" fmla="*/ 21 w 36"/>
                    <a:gd name="T3" fmla="*/ 41 h 76"/>
                    <a:gd name="T4" fmla="*/ 21 w 36"/>
                    <a:gd name="T5" fmla="*/ 76 h 76"/>
                    <a:gd name="T6" fmla="*/ 36 w 36"/>
                    <a:gd name="T7" fmla="*/ 42 h 76"/>
                    <a:gd name="T8" fmla="*/ 25 w 36"/>
                    <a:gd name="T9" fmla="*/ 20 h 76"/>
                    <a:gd name="T10" fmla="*/ 18 w 36"/>
                    <a:gd name="T11" fmla="*/ 4 h 76"/>
                    <a:gd name="T12" fmla="*/ 0 w 36"/>
                    <a:gd name="T13" fmla="*/ 0 h 76"/>
                    <a:gd name="T14" fmla="*/ 8 w 36"/>
                    <a:gd name="T15" fmla="*/ 13 h 76"/>
                    <a:gd name="T16" fmla="*/ 9 w 36"/>
                    <a:gd name="T17" fmla="*/ 22 h 76"/>
                    <a:gd name="T18" fmla="*/ 9 w 36"/>
                    <a:gd name="T19" fmla="*/ 22 h 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"/>
                    <a:gd name="T31" fmla="*/ 0 h 76"/>
                    <a:gd name="T32" fmla="*/ 36 w 36"/>
                    <a:gd name="T33" fmla="*/ 76 h 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" h="76">
                      <a:moveTo>
                        <a:pt x="9" y="22"/>
                      </a:moveTo>
                      <a:lnTo>
                        <a:pt x="21" y="41"/>
                      </a:lnTo>
                      <a:lnTo>
                        <a:pt x="21" y="76"/>
                      </a:lnTo>
                      <a:lnTo>
                        <a:pt x="36" y="42"/>
                      </a:lnTo>
                      <a:lnTo>
                        <a:pt x="25" y="20"/>
                      </a:lnTo>
                      <a:lnTo>
                        <a:pt x="18" y="4"/>
                      </a:lnTo>
                      <a:lnTo>
                        <a:pt x="0" y="0"/>
                      </a:lnTo>
                      <a:lnTo>
                        <a:pt x="8" y="13"/>
                      </a:lnTo>
                      <a:lnTo>
                        <a:pt x="9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Freeform 697"/>
                <p:cNvSpPr>
                  <a:spLocks/>
                </p:cNvSpPr>
                <p:nvPr/>
              </p:nvSpPr>
              <p:spPr bwMode="auto">
                <a:xfrm>
                  <a:off x="2250" y="1526"/>
                  <a:ext cx="10" cy="42"/>
                </a:xfrm>
                <a:custGeom>
                  <a:avLst/>
                  <a:gdLst>
                    <a:gd name="T0" fmla="*/ 0 w 10"/>
                    <a:gd name="T1" fmla="*/ 21 h 42"/>
                    <a:gd name="T2" fmla="*/ 7 w 10"/>
                    <a:gd name="T3" fmla="*/ 42 h 42"/>
                    <a:gd name="T4" fmla="*/ 10 w 10"/>
                    <a:gd name="T5" fmla="*/ 17 h 42"/>
                    <a:gd name="T6" fmla="*/ 6 w 10"/>
                    <a:gd name="T7" fmla="*/ 0 h 42"/>
                    <a:gd name="T8" fmla="*/ 0 w 10"/>
                    <a:gd name="T9" fmla="*/ 21 h 42"/>
                    <a:gd name="T10" fmla="*/ 0 w 10"/>
                    <a:gd name="T11" fmla="*/ 21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42"/>
                    <a:gd name="T20" fmla="*/ 10 w 10"/>
                    <a:gd name="T21" fmla="*/ 42 h 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42">
                      <a:moveTo>
                        <a:pt x="0" y="21"/>
                      </a:moveTo>
                      <a:lnTo>
                        <a:pt x="7" y="42"/>
                      </a:lnTo>
                      <a:lnTo>
                        <a:pt x="10" y="17"/>
                      </a:lnTo>
                      <a:lnTo>
                        <a:pt x="6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Freeform 698"/>
                <p:cNvSpPr>
                  <a:spLocks/>
                </p:cNvSpPr>
                <p:nvPr/>
              </p:nvSpPr>
              <p:spPr bwMode="auto">
                <a:xfrm>
                  <a:off x="2214" y="1571"/>
                  <a:ext cx="12" cy="28"/>
                </a:xfrm>
                <a:custGeom>
                  <a:avLst/>
                  <a:gdLst>
                    <a:gd name="T0" fmla="*/ 10 w 12"/>
                    <a:gd name="T1" fmla="*/ 0 h 28"/>
                    <a:gd name="T2" fmla="*/ 12 w 12"/>
                    <a:gd name="T3" fmla="*/ 28 h 28"/>
                    <a:gd name="T4" fmla="*/ 0 w 12"/>
                    <a:gd name="T5" fmla="*/ 13 h 28"/>
                    <a:gd name="T6" fmla="*/ 10 w 12"/>
                    <a:gd name="T7" fmla="*/ 0 h 28"/>
                    <a:gd name="T8" fmla="*/ 10 w 12"/>
                    <a:gd name="T9" fmla="*/ 0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8"/>
                    <a:gd name="T17" fmla="*/ 12 w 12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8">
                      <a:moveTo>
                        <a:pt x="10" y="0"/>
                      </a:moveTo>
                      <a:lnTo>
                        <a:pt x="12" y="28"/>
                      </a:lnTo>
                      <a:lnTo>
                        <a:pt x="0" y="1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" name="Freeform 699"/>
              <p:cNvSpPr>
                <a:spLocks/>
              </p:cNvSpPr>
              <p:nvPr/>
            </p:nvSpPr>
            <p:spPr bwMode="auto">
              <a:xfrm>
                <a:off x="2178" y="1560"/>
                <a:ext cx="18" cy="30"/>
              </a:xfrm>
              <a:custGeom>
                <a:avLst/>
                <a:gdLst>
                  <a:gd name="T0" fmla="*/ 18 w 18"/>
                  <a:gd name="T1" fmla="*/ 0 h 30"/>
                  <a:gd name="T2" fmla="*/ 9 w 18"/>
                  <a:gd name="T3" fmla="*/ 30 h 30"/>
                  <a:gd name="T4" fmla="*/ 0 w 18"/>
                  <a:gd name="T5" fmla="*/ 14 h 30"/>
                  <a:gd name="T6" fmla="*/ 18 w 18"/>
                  <a:gd name="T7" fmla="*/ 0 h 30"/>
                  <a:gd name="T8" fmla="*/ 18 w 18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0"/>
                  <a:gd name="T17" fmla="*/ 18 w 18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0">
                    <a:moveTo>
                      <a:pt x="18" y="0"/>
                    </a:moveTo>
                    <a:lnTo>
                      <a:pt x="9" y="30"/>
                    </a:lnTo>
                    <a:lnTo>
                      <a:pt x="0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00"/>
              <p:cNvSpPr>
                <a:spLocks/>
              </p:cNvSpPr>
              <p:nvPr/>
            </p:nvSpPr>
            <p:spPr bwMode="auto">
              <a:xfrm>
                <a:off x="2052" y="1423"/>
                <a:ext cx="95" cy="95"/>
              </a:xfrm>
              <a:custGeom>
                <a:avLst/>
                <a:gdLst>
                  <a:gd name="T0" fmla="*/ 8 w 95"/>
                  <a:gd name="T1" fmla="*/ 93 h 95"/>
                  <a:gd name="T2" fmla="*/ 16 w 95"/>
                  <a:gd name="T3" fmla="*/ 74 h 95"/>
                  <a:gd name="T4" fmla="*/ 37 w 95"/>
                  <a:gd name="T5" fmla="*/ 59 h 95"/>
                  <a:gd name="T6" fmla="*/ 65 w 95"/>
                  <a:gd name="T7" fmla="*/ 52 h 95"/>
                  <a:gd name="T8" fmla="*/ 86 w 95"/>
                  <a:gd name="T9" fmla="*/ 43 h 95"/>
                  <a:gd name="T10" fmla="*/ 68 w 95"/>
                  <a:gd name="T11" fmla="*/ 43 h 95"/>
                  <a:gd name="T12" fmla="*/ 78 w 95"/>
                  <a:gd name="T13" fmla="*/ 27 h 95"/>
                  <a:gd name="T14" fmla="*/ 95 w 95"/>
                  <a:gd name="T15" fmla="*/ 0 h 95"/>
                  <a:gd name="T16" fmla="*/ 64 w 95"/>
                  <a:gd name="T17" fmla="*/ 30 h 95"/>
                  <a:gd name="T18" fmla="*/ 60 w 95"/>
                  <a:gd name="T19" fmla="*/ 46 h 95"/>
                  <a:gd name="T20" fmla="*/ 29 w 95"/>
                  <a:gd name="T21" fmla="*/ 58 h 95"/>
                  <a:gd name="T22" fmla="*/ 11 w 95"/>
                  <a:gd name="T23" fmla="*/ 74 h 95"/>
                  <a:gd name="T24" fmla="*/ 0 w 95"/>
                  <a:gd name="T25" fmla="*/ 95 h 95"/>
                  <a:gd name="T26" fmla="*/ 8 w 95"/>
                  <a:gd name="T27" fmla="*/ 93 h 95"/>
                  <a:gd name="T28" fmla="*/ 8 w 95"/>
                  <a:gd name="T29" fmla="*/ 93 h 9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5"/>
                  <a:gd name="T46" fmla="*/ 0 h 95"/>
                  <a:gd name="T47" fmla="*/ 95 w 95"/>
                  <a:gd name="T48" fmla="*/ 95 h 9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5" h="95">
                    <a:moveTo>
                      <a:pt x="8" y="93"/>
                    </a:moveTo>
                    <a:lnTo>
                      <a:pt x="16" y="74"/>
                    </a:lnTo>
                    <a:lnTo>
                      <a:pt x="37" y="59"/>
                    </a:lnTo>
                    <a:lnTo>
                      <a:pt x="65" y="52"/>
                    </a:lnTo>
                    <a:lnTo>
                      <a:pt x="86" y="43"/>
                    </a:lnTo>
                    <a:lnTo>
                      <a:pt x="68" y="43"/>
                    </a:lnTo>
                    <a:lnTo>
                      <a:pt x="78" y="27"/>
                    </a:lnTo>
                    <a:lnTo>
                      <a:pt x="95" y="0"/>
                    </a:lnTo>
                    <a:lnTo>
                      <a:pt x="64" y="30"/>
                    </a:lnTo>
                    <a:lnTo>
                      <a:pt x="60" y="46"/>
                    </a:lnTo>
                    <a:lnTo>
                      <a:pt x="29" y="58"/>
                    </a:lnTo>
                    <a:lnTo>
                      <a:pt x="11" y="74"/>
                    </a:lnTo>
                    <a:lnTo>
                      <a:pt x="0" y="95"/>
                    </a:lnTo>
                    <a:lnTo>
                      <a:pt x="8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01"/>
              <p:cNvSpPr>
                <a:spLocks/>
              </p:cNvSpPr>
              <p:nvPr/>
            </p:nvSpPr>
            <p:spPr bwMode="auto">
              <a:xfrm>
                <a:off x="2244" y="1431"/>
                <a:ext cx="35" cy="100"/>
              </a:xfrm>
              <a:custGeom>
                <a:avLst/>
                <a:gdLst>
                  <a:gd name="T0" fmla="*/ 13 w 35"/>
                  <a:gd name="T1" fmla="*/ 47 h 100"/>
                  <a:gd name="T2" fmla="*/ 10 w 35"/>
                  <a:gd name="T3" fmla="*/ 66 h 100"/>
                  <a:gd name="T4" fmla="*/ 0 w 35"/>
                  <a:gd name="T5" fmla="*/ 87 h 100"/>
                  <a:gd name="T6" fmla="*/ 17 w 35"/>
                  <a:gd name="T7" fmla="*/ 100 h 100"/>
                  <a:gd name="T8" fmla="*/ 33 w 35"/>
                  <a:gd name="T9" fmla="*/ 95 h 100"/>
                  <a:gd name="T10" fmla="*/ 24 w 35"/>
                  <a:gd name="T11" fmla="*/ 72 h 100"/>
                  <a:gd name="T12" fmla="*/ 22 w 35"/>
                  <a:gd name="T13" fmla="*/ 54 h 100"/>
                  <a:gd name="T14" fmla="*/ 30 w 35"/>
                  <a:gd name="T15" fmla="*/ 63 h 100"/>
                  <a:gd name="T16" fmla="*/ 35 w 35"/>
                  <a:gd name="T17" fmla="*/ 26 h 100"/>
                  <a:gd name="T18" fmla="*/ 29 w 35"/>
                  <a:gd name="T19" fmla="*/ 0 h 100"/>
                  <a:gd name="T20" fmla="*/ 25 w 35"/>
                  <a:gd name="T21" fmla="*/ 50 h 100"/>
                  <a:gd name="T22" fmla="*/ 7 w 35"/>
                  <a:gd name="T23" fmla="*/ 22 h 100"/>
                  <a:gd name="T24" fmla="*/ 13 w 35"/>
                  <a:gd name="T25" fmla="*/ 47 h 100"/>
                  <a:gd name="T26" fmla="*/ 13 w 35"/>
                  <a:gd name="T27" fmla="*/ 47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100"/>
                  <a:gd name="T44" fmla="*/ 35 w 35"/>
                  <a:gd name="T45" fmla="*/ 100 h 1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100">
                    <a:moveTo>
                      <a:pt x="13" y="47"/>
                    </a:moveTo>
                    <a:lnTo>
                      <a:pt x="10" y="66"/>
                    </a:lnTo>
                    <a:lnTo>
                      <a:pt x="0" y="87"/>
                    </a:lnTo>
                    <a:lnTo>
                      <a:pt x="17" y="100"/>
                    </a:lnTo>
                    <a:lnTo>
                      <a:pt x="33" y="95"/>
                    </a:lnTo>
                    <a:lnTo>
                      <a:pt x="24" y="72"/>
                    </a:lnTo>
                    <a:lnTo>
                      <a:pt x="22" y="54"/>
                    </a:lnTo>
                    <a:lnTo>
                      <a:pt x="30" y="63"/>
                    </a:lnTo>
                    <a:lnTo>
                      <a:pt x="35" y="26"/>
                    </a:lnTo>
                    <a:lnTo>
                      <a:pt x="29" y="0"/>
                    </a:lnTo>
                    <a:lnTo>
                      <a:pt x="25" y="50"/>
                    </a:lnTo>
                    <a:lnTo>
                      <a:pt x="7" y="22"/>
                    </a:lnTo>
                    <a:lnTo>
                      <a:pt x="1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02"/>
              <p:cNvSpPr>
                <a:spLocks/>
              </p:cNvSpPr>
              <p:nvPr/>
            </p:nvSpPr>
            <p:spPr bwMode="auto">
              <a:xfrm>
                <a:off x="2234" y="2999"/>
                <a:ext cx="176" cy="95"/>
              </a:xfrm>
              <a:custGeom>
                <a:avLst/>
                <a:gdLst>
                  <a:gd name="T0" fmla="*/ 64 w 176"/>
                  <a:gd name="T1" fmla="*/ 44 h 95"/>
                  <a:gd name="T2" fmla="*/ 90 w 176"/>
                  <a:gd name="T3" fmla="*/ 77 h 95"/>
                  <a:gd name="T4" fmla="*/ 118 w 176"/>
                  <a:gd name="T5" fmla="*/ 93 h 95"/>
                  <a:gd name="T6" fmla="*/ 136 w 176"/>
                  <a:gd name="T7" fmla="*/ 95 h 95"/>
                  <a:gd name="T8" fmla="*/ 151 w 176"/>
                  <a:gd name="T9" fmla="*/ 90 h 95"/>
                  <a:gd name="T10" fmla="*/ 151 w 176"/>
                  <a:gd name="T11" fmla="*/ 73 h 95"/>
                  <a:gd name="T12" fmla="*/ 163 w 176"/>
                  <a:gd name="T13" fmla="*/ 44 h 95"/>
                  <a:gd name="T14" fmla="*/ 176 w 176"/>
                  <a:gd name="T15" fmla="*/ 0 h 95"/>
                  <a:gd name="T16" fmla="*/ 165 w 176"/>
                  <a:gd name="T17" fmla="*/ 9 h 95"/>
                  <a:gd name="T18" fmla="*/ 154 w 176"/>
                  <a:gd name="T19" fmla="*/ 40 h 95"/>
                  <a:gd name="T20" fmla="*/ 140 w 176"/>
                  <a:gd name="T21" fmla="*/ 63 h 95"/>
                  <a:gd name="T22" fmla="*/ 133 w 176"/>
                  <a:gd name="T23" fmla="*/ 78 h 95"/>
                  <a:gd name="T24" fmla="*/ 110 w 176"/>
                  <a:gd name="T25" fmla="*/ 70 h 95"/>
                  <a:gd name="T26" fmla="*/ 77 w 176"/>
                  <a:gd name="T27" fmla="*/ 43 h 95"/>
                  <a:gd name="T28" fmla="*/ 51 w 176"/>
                  <a:gd name="T29" fmla="*/ 28 h 95"/>
                  <a:gd name="T30" fmla="*/ 23 w 176"/>
                  <a:gd name="T31" fmla="*/ 11 h 95"/>
                  <a:gd name="T32" fmla="*/ 0 w 176"/>
                  <a:gd name="T33" fmla="*/ 12 h 95"/>
                  <a:gd name="T34" fmla="*/ 31 w 176"/>
                  <a:gd name="T35" fmla="*/ 25 h 95"/>
                  <a:gd name="T36" fmla="*/ 51 w 176"/>
                  <a:gd name="T37" fmla="*/ 36 h 95"/>
                  <a:gd name="T38" fmla="*/ 64 w 176"/>
                  <a:gd name="T39" fmla="*/ 44 h 95"/>
                  <a:gd name="T40" fmla="*/ 64 w 176"/>
                  <a:gd name="T41" fmla="*/ 44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6"/>
                  <a:gd name="T64" fmla="*/ 0 h 95"/>
                  <a:gd name="T65" fmla="*/ 176 w 176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6" h="95">
                    <a:moveTo>
                      <a:pt x="64" y="44"/>
                    </a:moveTo>
                    <a:lnTo>
                      <a:pt x="90" y="77"/>
                    </a:lnTo>
                    <a:lnTo>
                      <a:pt x="118" y="93"/>
                    </a:lnTo>
                    <a:lnTo>
                      <a:pt x="136" y="95"/>
                    </a:lnTo>
                    <a:lnTo>
                      <a:pt x="151" y="90"/>
                    </a:lnTo>
                    <a:lnTo>
                      <a:pt x="151" y="73"/>
                    </a:lnTo>
                    <a:lnTo>
                      <a:pt x="163" y="44"/>
                    </a:lnTo>
                    <a:lnTo>
                      <a:pt x="176" y="0"/>
                    </a:lnTo>
                    <a:lnTo>
                      <a:pt x="165" y="9"/>
                    </a:lnTo>
                    <a:lnTo>
                      <a:pt x="154" y="40"/>
                    </a:lnTo>
                    <a:lnTo>
                      <a:pt x="140" y="63"/>
                    </a:lnTo>
                    <a:lnTo>
                      <a:pt x="133" y="78"/>
                    </a:lnTo>
                    <a:lnTo>
                      <a:pt x="110" y="70"/>
                    </a:lnTo>
                    <a:lnTo>
                      <a:pt x="77" y="43"/>
                    </a:lnTo>
                    <a:lnTo>
                      <a:pt x="51" y="28"/>
                    </a:lnTo>
                    <a:lnTo>
                      <a:pt x="23" y="11"/>
                    </a:lnTo>
                    <a:lnTo>
                      <a:pt x="0" y="12"/>
                    </a:lnTo>
                    <a:lnTo>
                      <a:pt x="31" y="25"/>
                    </a:lnTo>
                    <a:lnTo>
                      <a:pt x="51" y="36"/>
                    </a:lnTo>
                    <a:lnTo>
                      <a:pt x="64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703"/>
              <p:cNvSpPr>
                <a:spLocks/>
              </p:cNvSpPr>
              <p:nvPr/>
            </p:nvSpPr>
            <p:spPr bwMode="auto">
              <a:xfrm>
                <a:off x="2214" y="2920"/>
                <a:ext cx="66" cy="93"/>
              </a:xfrm>
              <a:custGeom>
                <a:avLst/>
                <a:gdLst>
                  <a:gd name="T0" fmla="*/ 39 w 66"/>
                  <a:gd name="T1" fmla="*/ 93 h 93"/>
                  <a:gd name="T2" fmla="*/ 44 w 66"/>
                  <a:gd name="T3" fmla="*/ 75 h 93"/>
                  <a:gd name="T4" fmla="*/ 38 w 66"/>
                  <a:gd name="T5" fmla="*/ 46 h 93"/>
                  <a:gd name="T6" fmla="*/ 66 w 66"/>
                  <a:gd name="T7" fmla="*/ 15 h 93"/>
                  <a:gd name="T8" fmla="*/ 63 w 66"/>
                  <a:gd name="T9" fmla="*/ 0 h 93"/>
                  <a:gd name="T10" fmla="*/ 51 w 66"/>
                  <a:gd name="T11" fmla="*/ 18 h 93"/>
                  <a:gd name="T12" fmla="*/ 27 w 66"/>
                  <a:gd name="T13" fmla="*/ 36 h 93"/>
                  <a:gd name="T14" fmla="*/ 38 w 66"/>
                  <a:gd name="T15" fmla="*/ 69 h 93"/>
                  <a:gd name="T16" fmla="*/ 26 w 66"/>
                  <a:gd name="T17" fmla="*/ 73 h 93"/>
                  <a:gd name="T18" fmla="*/ 9 w 66"/>
                  <a:gd name="T19" fmla="*/ 55 h 93"/>
                  <a:gd name="T20" fmla="*/ 36 w 66"/>
                  <a:gd name="T21" fmla="*/ 6 h 93"/>
                  <a:gd name="T22" fmla="*/ 22 w 66"/>
                  <a:gd name="T23" fmla="*/ 5 h 93"/>
                  <a:gd name="T24" fmla="*/ 0 w 66"/>
                  <a:gd name="T25" fmla="*/ 60 h 93"/>
                  <a:gd name="T26" fmla="*/ 20 w 66"/>
                  <a:gd name="T27" fmla="*/ 77 h 93"/>
                  <a:gd name="T28" fmla="*/ 25 w 66"/>
                  <a:gd name="T29" fmla="*/ 90 h 93"/>
                  <a:gd name="T30" fmla="*/ 39 w 66"/>
                  <a:gd name="T31" fmla="*/ 93 h 93"/>
                  <a:gd name="T32" fmla="*/ 39 w 66"/>
                  <a:gd name="T33" fmla="*/ 93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93"/>
                  <a:gd name="T53" fmla="*/ 66 w 66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93">
                    <a:moveTo>
                      <a:pt x="39" y="93"/>
                    </a:moveTo>
                    <a:lnTo>
                      <a:pt x="44" y="75"/>
                    </a:lnTo>
                    <a:lnTo>
                      <a:pt x="38" y="46"/>
                    </a:lnTo>
                    <a:lnTo>
                      <a:pt x="66" y="15"/>
                    </a:lnTo>
                    <a:lnTo>
                      <a:pt x="63" y="0"/>
                    </a:lnTo>
                    <a:lnTo>
                      <a:pt x="51" y="18"/>
                    </a:lnTo>
                    <a:lnTo>
                      <a:pt x="27" y="36"/>
                    </a:lnTo>
                    <a:lnTo>
                      <a:pt x="38" y="69"/>
                    </a:lnTo>
                    <a:lnTo>
                      <a:pt x="26" y="73"/>
                    </a:lnTo>
                    <a:lnTo>
                      <a:pt x="9" y="55"/>
                    </a:lnTo>
                    <a:lnTo>
                      <a:pt x="36" y="6"/>
                    </a:lnTo>
                    <a:lnTo>
                      <a:pt x="22" y="5"/>
                    </a:lnTo>
                    <a:lnTo>
                      <a:pt x="0" y="60"/>
                    </a:lnTo>
                    <a:lnTo>
                      <a:pt x="20" y="77"/>
                    </a:lnTo>
                    <a:lnTo>
                      <a:pt x="25" y="90"/>
                    </a:lnTo>
                    <a:lnTo>
                      <a:pt x="39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704"/>
              <p:cNvSpPr>
                <a:spLocks/>
              </p:cNvSpPr>
              <p:nvPr/>
            </p:nvSpPr>
            <p:spPr bwMode="auto">
              <a:xfrm>
                <a:off x="2252" y="2934"/>
                <a:ext cx="60" cy="89"/>
              </a:xfrm>
              <a:custGeom>
                <a:avLst/>
                <a:gdLst>
                  <a:gd name="T0" fmla="*/ 52 w 60"/>
                  <a:gd name="T1" fmla="*/ 0 h 89"/>
                  <a:gd name="T2" fmla="*/ 38 w 60"/>
                  <a:gd name="T3" fmla="*/ 4 h 89"/>
                  <a:gd name="T4" fmla="*/ 17 w 60"/>
                  <a:gd name="T5" fmla="*/ 46 h 89"/>
                  <a:gd name="T6" fmla="*/ 0 w 60"/>
                  <a:gd name="T7" fmla="*/ 80 h 89"/>
                  <a:gd name="T8" fmla="*/ 13 w 60"/>
                  <a:gd name="T9" fmla="*/ 89 h 89"/>
                  <a:gd name="T10" fmla="*/ 14 w 60"/>
                  <a:gd name="T11" fmla="*/ 68 h 89"/>
                  <a:gd name="T12" fmla="*/ 30 w 60"/>
                  <a:gd name="T13" fmla="*/ 31 h 89"/>
                  <a:gd name="T14" fmla="*/ 42 w 60"/>
                  <a:gd name="T15" fmla="*/ 7 h 89"/>
                  <a:gd name="T16" fmla="*/ 60 w 60"/>
                  <a:gd name="T17" fmla="*/ 5 h 89"/>
                  <a:gd name="T18" fmla="*/ 52 w 60"/>
                  <a:gd name="T19" fmla="*/ 0 h 89"/>
                  <a:gd name="T20" fmla="*/ 52 w 60"/>
                  <a:gd name="T21" fmla="*/ 0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"/>
                  <a:gd name="T34" fmla="*/ 0 h 89"/>
                  <a:gd name="T35" fmla="*/ 60 w 60"/>
                  <a:gd name="T36" fmla="*/ 89 h 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" h="89">
                    <a:moveTo>
                      <a:pt x="52" y="0"/>
                    </a:moveTo>
                    <a:lnTo>
                      <a:pt x="38" y="4"/>
                    </a:lnTo>
                    <a:lnTo>
                      <a:pt x="17" y="46"/>
                    </a:lnTo>
                    <a:lnTo>
                      <a:pt x="0" y="80"/>
                    </a:lnTo>
                    <a:lnTo>
                      <a:pt x="13" y="89"/>
                    </a:lnTo>
                    <a:lnTo>
                      <a:pt x="14" y="68"/>
                    </a:lnTo>
                    <a:lnTo>
                      <a:pt x="30" y="31"/>
                    </a:lnTo>
                    <a:lnTo>
                      <a:pt x="42" y="7"/>
                    </a:lnTo>
                    <a:lnTo>
                      <a:pt x="60" y="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705"/>
              <p:cNvSpPr>
                <a:spLocks/>
              </p:cNvSpPr>
              <p:nvPr/>
            </p:nvSpPr>
            <p:spPr bwMode="auto">
              <a:xfrm>
                <a:off x="2124" y="3008"/>
                <a:ext cx="161" cy="44"/>
              </a:xfrm>
              <a:custGeom>
                <a:avLst/>
                <a:gdLst>
                  <a:gd name="T0" fmla="*/ 116 w 161"/>
                  <a:gd name="T1" fmla="*/ 2 h 44"/>
                  <a:gd name="T2" fmla="*/ 83 w 161"/>
                  <a:gd name="T3" fmla="*/ 16 h 44"/>
                  <a:gd name="T4" fmla="*/ 49 w 161"/>
                  <a:gd name="T5" fmla="*/ 21 h 44"/>
                  <a:gd name="T6" fmla="*/ 20 w 161"/>
                  <a:gd name="T7" fmla="*/ 21 h 44"/>
                  <a:gd name="T8" fmla="*/ 0 w 161"/>
                  <a:gd name="T9" fmla="*/ 16 h 44"/>
                  <a:gd name="T10" fmla="*/ 32 w 161"/>
                  <a:gd name="T11" fmla="*/ 44 h 44"/>
                  <a:gd name="T12" fmla="*/ 25 w 161"/>
                  <a:gd name="T13" fmla="*/ 29 h 44"/>
                  <a:gd name="T14" fmla="*/ 37 w 161"/>
                  <a:gd name="T15" fmla="*/ 28 h 44"/>
                  <a:gd name="T16" fmla="*/ 52 w 161"/>
                  <a:gd name="T17" fmla="*/ 40 h 44"/>
                  <a:gd name="T18" fmla="*/ 47 w 161"/>
                  <a:gd name="T19" fmla="*/ 29 h 44"/>
                  <a:gd name="T20" fmla="*/ 68 w 161"/>
                  <a:gd name="T21" fmla="*/ 39 h 44"/>
                  <a:gd name="T22" fmla="*/ 65 w 161"/>
                  <a:gd name="T23" fmla="*/ 29 h 44"/>
                  <a:gd name="T24" fmla="*/ 86 w 161"/>
                  <a:gd name="T25" fmla="*/ 34 h 44"/>
                  <a:gd name="T26" fmla="*/ 78 w 161"/>
                  <a:gd name="T27" fmla="*/ 23 h 44"/>
                  <a:gd name="T28" fmla="*/ 91 w 161"/>
                  <a:gd name="T29" fmla="*/ 20 h 44"/>
                  <a:gd name="T30" fmla="*/ 115 w 161"/>
                  <a:gd name="T31" fmla="*/ 31 h 44"/>
                  <a:gd name="T32" fmla="*/ 106 w 161"/>
                  <a:gd name="T33" fmla="*/ 18 h 44"/>
                  <a:gd name="T34" fmla="*/ 120 w 161"/>
                  <a:gd name="T35" fmla="*/ 21 h 44"/>
                  <a:gd name="T36" fmla="*/ 141 w 161"/>
                  <a:gd name="T37" fmla="*/ 27 h 44"/>
                  <a:gd name="T38" fmla="*/ 120 w 161"/>
                  <a:gd name="T39" fmla="*/ 14 h 44"/>
                  <a:gd name="T40" fmla="*/ 161 w 161"/>
                  <a:gd name="T41" fmla="*/ 25 h 44"/>
                  <a:gd name="T42" fmla="*/ 130 w 161"/>
                  <a:gd name="T43" fmla="*/ 0 h 44"/>
                  <a:gd name="T44" fmla="*/ 116 w 161"/>
                  <a:gd name="T45" fmla="*/ 2 h 44"/>
                  <a:gd name="T46" fmla="*/ 116 w 161"/>
                  <a:gd name="T47" fmla="*/ 2 h 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1"/>
                  <a:gd name="T73" fmla="*/ 0 h 44"/>
                  <a:gd name="T74" fmla="*/ 161 w 161"/>
                  <a:gd name="T75" fmla="*/ 44 h 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1" h="44">
                    <a:moveTo>
                      <a:pt x="116" y="2"/>
                    </a:moveTo>
                    <a:lnTo>
                      <a:pt x="83" y="16"/>
                    </a:lnTo>
                    <a:lnTo>
                      <a:pt x="49" y="21"/>
                    </a:lnTo>
                    <a:lnTo>
                      <a:pt x="20" y="21"/>
                    </a:lnTo>
                    <a:lnTo>
                      <a:pt x="0" y="16"/>
                    </a:lnTo>
                    <a:lnTo>
                      <a:pt x="32" y="44"/>
                    </a:lnTo>
                    <a:lnTo>
                      <a:pt x="25" y="29"/>
                    </a:lnTo>
                    <a:lnTo>
                      <a:pt x="37" y="28"/>
                    </a:lnTo>
                    <a:lnTo>
                      <a:pt x="52" y="40"/>
                    </a:lnTo>
                    <a:lnTo>
                      <a:pt x="47" y="29"/>
                    </a:lnTo>
                    <a:lnTo>
                      <a:pt x="68" y="39"/>
                    </a:lnTo>
                    <a:lnTo>
                      <a:pt x="65" y="29"/>
                    </a:lnTo>
                    <a:lnTo>
                      <a:pt x="86" y="34"/>
                    </a:lnTo>
                    <a:lnTo>
                      <a:pt x="78" y="23"/>
                    </a:lnTo>
                    <a:lnTo>
                      <a:pt x="91" y="20"/>
                    </a:lnTo>
                    <a:lnTo>
                      <a:pt x="115" y="31"/>
                    </a:lnTo>
                    <a:lnTo>
                      <a:pt x="106" y="18"/>
                    </a:lnTo>
                    <a:lnTo>
                      <a:pt x="120" y="21"/>
                    </a:lnTo>
                    <a:lnTo>
                      <a:pt x="141" y="27"/>
                    </a:lnTo>
                    <a:lnTo>
                      <a:pt x="120" y="14"/>
                    </a:lnTo>
                    <a:lnTo>
                      <a:pt x="161" y="25"/>
                    </a:lnTo>
                    <a:lnTo>
                      <a:pt x="130" y="0"/>
                    </a:lnTo>
                    <a:lnTo>
                      <a:pt x="11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706"/>
              <p:cNvSpPr>
                <a:spLocks/>
              </p:cNvSpPr>
              <p:nvPr/>
            </p:nvSpPr>
            <p:spPr bwMode="auto">
              <a:xfrm>
                <a:off x="2240" y="3045"/>
                <a:ext cx="149" cy="88"/>
              </a:xfrm>
              <a:custGeom>
                <a:avLst/>
                <a:gdLst>
                  <a:gd name="T0" fmla="*/ 39 w 149"/>
                  <a:gd name="T1" fmla="*/ 11 h 88"/>
                  <a:gd name="T2" fmla="*/ 65 w 149"/>
                  <a:gd name="T3" fmla="*/ 42 h 88"/>
                  <a:gd name="T4" fmla="*/ 105 w 149"/>
                  <a:gd name="T5" fmla="*/ 67 h 88"/>
                  <a:gd name="T6" fmla="*/ 135 w 149"/>
                  <a:gd name="T7" fmla="*/ 84 h 88"/>
                  <a:gd name="T8" fmla="*/ 148 w 149"/>
                  <a:gd name="T9" fmla="*/ 88 h 88"/>
                  <a:gd name="T10" fmla="*/ 149 w 149"/>
                  <a:gd name="T11" fmla="*/ 63 h 88"/>
                  <a:gd name="T12" fmla="*/ 142 w 149"/>
                  <a:gd name="T13" fmla="*/ 35 h 88"/>
                  <a:gd name="T14" fmla="*/ 144 w 149"/>
                  <a:gd name="T15" fmla="*/ 71 h 88"/>
                  <a:gd name="T16" fmla="*/ 124 w 149"/>
                  <a:gd name="T17" fmla="*/ 67 h 88"/>
                  <a:gd name="T18" fmla="*/ 83 w 149"/>
                  <a:gd name="T19" fmla="*/ 42 h 88"/>
                  <a:gd name="T20" fmla="*/ 58 w 149"/>
                  <a:gd name="T21" fmla="*/ 19 h 88"/>
                  <a:gd name="T22" fmla="*/ 47 w 149"/>
                  <a:gd name="T23" fmla="*/ 7 h 88"/>
                  <a:gd name="T24" fmla="*/ 57 w 149"/>
                  <a:gd name="T25" fmla="*/ 7 h 88"/>
                  <a:gd name="T26" fmla="*/ 95 w 149"/>
                  <a:gd name="T27" fmla="*/ 35 h 88"/>
                  <a:gd name="T28" fmla="*/ 58 w 149"/>
                  <a:gd name="T29" fmla="*/ 0 h 88"/>
                  <a:gd name="T30" fmla="*/ 39 w 149"/>
                  <a:gd name="T31" fmla="*/ 3 h 88"/>
                  <a:gd name="T32" fmla="*/ 16 w 149"/>
                  <a:gd name="T33" fmla="*/ 11 h 88"/>
                  <a:gd name="T34" fmla="*/ 0 w 149"/>
                  <a:gd name="T35" fmla="*/ 11 h 88"/>
                  <a:gd name="T36" fmla="*/ 23 w 149"/>
                  <a:gd name="T37" fmla="*/ 45 h 88"/>
                  <a:gd name="T38" fmla="*/ 34 w 149"/>
                  <a:gd name="T39" fmla="*/ 73 h 88"/>
                  <a:gd name="T40" fmla="*/ 58 w 149"/>
                  <a:gd name="T41" fmla="*/ 83 h 88"/>
                  <a:gd name="T42" fmla="*/ 40 w 149"/>
                  <a:gd name="T43" fmla="*/ 44 h 88"/>
                  <a:gd name="T44" fmla="*/ 33 w 149"/>
                  <a:gd name="T45" fmla="*/ 27 h 88"/>
                  <a:gd name="T46" fmla="*/ 20 w 149"/>
                  <a:gd name="T47" fmla="*/ 16 h 88"/>
                  <a:gd name="T48" fmla="*/ 39 w 149"/>
                  <a:gd name="T49" fmla="*/ 11 h 88"/>
                  <a:gd name="T50" fmla="*/ 39 w 149"/>
                  <a:gd name="T51" fmla="*/ 11 h 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9"/>
                  <a:gd name="T79" fmla="*/ 0 h 88"/>
                  <a:gd name="T80" fmla="*/ 149 w 149"/>
                  <a:gd name="T81" fmla="*/ 88 h 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9" h="88">
                    <a:moveTo>
                      <a:pt x="39" y="11"/>
                    </a:moveTo>
                    <a:lnTo>
                      <a:pt x="65" y="42"/>
                    </a:lnTo>
                    <a:lnTo>
                      <a:pt x="105" y="67"/>
                    </a:lnTo>
                    <a:lnTo>
                      <a:pt x="135" y="84"/>
                    </a:lnTo>
                    <a:lnTo>
                      <a:pt x="148" y="88"/>
                    </a:lnTo>
                    <a:lnTo>
                      <a:pt x="149" y="63"/>
                    </a:lnTo>
                    <a:lnTo>
                      <a:pt x="142" y="35"/>
                    </a:lnTo>
                    <a:lnTo>
                      <a:pt x="144" y="71"/>
                    </a:lnTo>
                    <a:lnTo>
                      <a:pt x="124" y="67"/>
                    </a:lnTo>
                    <a:lnTo>
                      <a:pt x="83" y="42"/>
                    </a:lnTo>
                    <a:lnTo>
                      <a:pt x="58" y="19"/>
                    </a:lnTo>
                    <a:lnTo>
                      <a:pt x="47" y="7"/>
                    </a:lnTo>
                    <a:lnTo>
                      <a:pt x="57" y="7"/>
                    </a:lnTo>
                    <a:lnTo>
                      <a:pt x="95" y="35"/>
                    </a:lnTo>
                    <a:lnTo>
                      <a:pt x="58" y="0"/>
                    </a:lnTo>
                    <a:lnTo>
                      <a:pt x="39" y="3"/>
                    </a:lnTo>
                    <a:lnTo>
                      <a:pt x="16" y="11"/>
                    </a:lnTo>
                    <a:lnTo>
                      <a:pt x="0" y="11"/>
                    </a:lnTo>
                    <a:lnTo>
                      <a:pt x="23" y="45"/>
                    </a:lnTo>
                    <a:lnTo>
                      <a:pt x="34" y="73"/>
                    </a:lnTo>
                    <a:lnTo>
                      <a:pt x="58" y="83"/>
                    </a:lnTo>
                    <a:lnTo>
                      <a:pt x="40" y="44"/>
                    </a:lnTo>
                    <a:lnTo>
                      <a:pt x="33" y="27"/>
                    </a:lnTo>
                    <a:lnTo>
                      <a:pt x="20" y="16"/>
                    </a:lnTo>
                    <a:lnTo>
                      <a:pt x="39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7"/>
              <p:cNvSpPr>
                <a:spLocks/>
              </p:cNvSpPr>
              <p:nvPr/>
            </p:nvSpPr>
            <p:spPr bwMode="auto">
              <a:xfrm>
                <a:off x="2210" y="3061"/>
                <a:ext cx="53" cy="51"/>
              </a:xfrm>
              <a:custGeom>
                <a:avLst/>
                <a:gdLst>
                  <a:gd name="T0" fmla="*/ 18 w 53"/>
                  <a:gd name="T1" fmla="*/ 0 h 51"/>
                  <a:gd name="T2" fmla="*/ 42 w 53"/>
                  <a:gd name="T3" fmla="*/ 25 h 51"/>
                  <a:gd name="T4" fmla="*/ 53 w 53"/>
                  <a:gd name="T5" fmla="*/ 51 h 51"/>
                  <a:gd name="T6" fmla="*/ 31 w 53"/>
                  <a:gd name="T7" fmla="*/ 42 h 51"/>
                  <a:gd name="T8" fmla="*/ 17 w 53"/>
                  <a:gd name="T9" fmla="*/ 21 h 51"/>
                  <a:gd name="T10" fmla="*/ 0 w 53"/>
                  <a:gd name="T11" fmla="*/ 3 h 51"/>
                  <a:gd name="T12" fmla="*/ 18 w 53"/>
                  <a:gd name="T13" fmla="*/ 0 h 51"/>
                  <a:gd name="T14" fmla="*/ 18 w 53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"/>
                  <a:gd name="T25" fmla="*/ 0 h 51"/>
                  <a:gd name="T26" fmla="*/ 53 w 53"/>
                  <a:gd name="T27" fmla="*/ 51 h 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" h="51">
                    <a:moveTo>
                      <a:pt x="18" y="0"/>
                    </a:moveTo>
                    <a:lnTo>
                      <a:pt x="42" y="25"/>
                    </a:lnTo>
                    <a:lnTo>
                      <a:pt x="53" y="51"/>
                    </a:lnTo>
                    <a:lnTo>
                      <a:pt x="31" y="42"/>
                    </a:lnTo>
                    <a:lnTo>
                      <a:pt x="17" y="21"/>
                    </a:lnTo>
                    <a:lnTo>
                      <a:pt x="0" y="3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08"/>
              <p:cNvSpPr>
                <a:spLocks/>
              </p:cNvSpPr>
              <p:nvPr/>
            </p:nvSpPr>
            <p:spPr bwMode="auto">
              <a:xfrm>
                <a:off x="2161" y="3059"/>
                <a:ext cx="69" cy="45"/>
              </a:xfrm>
              <a:custGeom>
                <a:avLst/>
                <a:gdLst>
                  <a:gd name="T0" fmla="*/ 32 w 69"/>
                  <a:gd name="T1" fmla="*/ 3 h 45"/>
                  <a:gd name="T2" fmla="*/ 55 w 69"/>
                  <a:gd name="T3" fmla="*/ 24 h 45"/>
                  <a:gd name="T4" fmla="*/ 69 w 69"/>
                  <a:gd name="T5" fmla="*/ 45 h 45"/>
                  <a:gd name="T6" fmla="*/ 49 w 69"/>
                  <a:gd name="T7" fmla="*/ 33 h 45"/>
                  <a:gd name="T8" fmla="*/ 28 w 69"/>
                  <a:gd name="T9" fmla="*/ 14 h 45"/>
                  <a:gd name="T10" fmla="*/ 0 w 69"/>
                  <a:gd name="T11" fmla="*/ 0 h 45"/>
                  <a:gd name="T12" fmla="*/ 32 w 69"/>
                  <a:gd name="T13" fmla="*/ 3 h 45"/>
                  <a:gd name="T14" fmla="*/ 32 w 69"/>
                  <a:gd name="T15" fmla="*/ 3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45"/>
                  <a:gd name="T26" fmla="*/ 69 w 69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45">
                    <a:moveTo>
                      <a:pt x="32" y="3"/>
                    </a:moveTo>
                    <a:lnTo>
                      <a:pt x="55" y="24"/>
                    </a:lnTo>
                    <a:lnTo>
                      <a:pt x="69" y="45"/>
                    </a:lnTo>
                    <a:lnTo>
                      <a:pt x="49" y="33"/>
                    </a:lnTo>
                    <a:lnTo>
                      <a:pt x="28" y="14"/>
                    </a:lnTo>
                    <a:lnTo>
                      <a:pt x="0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709"/>
              <p:cNvSpPr>
                <a:spLocks/>
              </p:cNvSpPr>
              <p:nvPr/>
            </p:nvSpPr>
            <p:spPr bwMode="auto">
              <a:xfrm>
                <a:off x="2218" y="3093"/>
                <a:ext cx="175" cy="60"/>
              </a:xfrm>
              <a:custGeom>
                <a:avLst/>
                <a:gdLst>
                  <a:gd name="T0" fmla="*/ 66 w 175"/>
                  <a:gd name="T1" fmla="*/ 28 h 60"/>
                  <a:gd name="T2" fmla="*/ 96 w 175"/>
                  <a:gd name="T3" fmla="*/ 42 h 60"/>
                  <a:gd name="T4" fmla="*/ 144 w 175"/>
                  <a:gd name="T5" fmla="*/ 56 h 60"/>
                  <a:gd name="T6" fmla="*/ 170 w 175"/>
                  <a:gd name="T7" fmla="*/ 60 h 60"/>
                  <a:gd name="T8" fmla="*/ 175 w 175"/>
                  <a:gd name="T9" fmla="*/ 60 h 60"/>
                  <a:gd name="T10" fmla="*/ 174 w 175"/>
                  <a:gd name="T11" fmla="*/ 40 h 60"/>
                  <a:gd name="T12" fmla="*/ 169 w 175"/>
                  <a:gd name="T13" fmla="*/ 6 h 60"/>
                  <a:gd name="T14" fmla="*/ 169 w 175"/>
                  <a:gd name="T15" fmla="*/ 35 h 60"/>
                  <a:gd name="T16" fmla="*/ 164 w 175"/>
                  <a:gd name="T17" fmla="*/ 44 h 60"/>
                  <a:gd name="T18" fmla="*/ 152 w 175"/>
                  <a:gd name="T19" fmla="*/ 49 h 60"/>
                  <a:gd name="T20" fmla="*/ 76 w 175"/>
                  <a:gd name="T21" fmla="*/ 25 h 60"/>
                  <a:gd name="T22" fmla="*/ 0 w 175"/>
                  <a:gd name="T23" fmla="*/ 0 h 60"/>
                  <a:gd name="T24" fmla="*/ 19 w 175"/>
                  <a:gd name="T25" fmla="*/ 14 h 60"/>
                  <a:gd name="T26" fmla="*/ 66 w 175"/>
                  <a:gd name="T27" fmla="*/ 28 h 60"/>
                  <a:gd name="T28" fmla="*/ 66 w 175"/>
                  <a:gd name="T29" fmla="*/ 28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5"/>
                  <a:gd name="T46" fmla="*/ 0 h 60"/>
                  <a:gd name="T47" fmla="*/ 175 w 175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5" h="60">
                    <a:moveTo>
                      <a:pt x="66" y="28"/>
                    </a:moveTo>
                    <a:lnTo>
                      <a:pt x="96" y="42"/>
                    </a:lnTo>
                    <a:lnTo>
                      <a:pt x="144" y="56"/>
                    </a:lnTo>
                    <a:lnTo>
                      <a:pt x="170" y="60"/>
                    </a:lnTo>
                    <a:lnTo>
                      <a:pt x="175" y="60"/>
                    </a:lnTo>
                    <a:lnTo>
                      <a:pt x="174" y="40"/>
                    </a:lnTo>
                    <a:lnTo>
                      <a:pt x="169" y="6"/>
                    </a:lnTo>
                    <a:lnTo>
                      <a:pt x="169" y="35"/>
                    </a:lnTo>
                    <a:lnTo>
                      <a:pt x="164" y="44"/>
                    </a:lnTo>
                    <a:lnTo>
                      <a:pt x="152" y="49"/>
                    </a:lnTo>
                    <a:lnTo>
                      <a:pt x="76" y="25"/>
                    </a:lnTo>
                    <a:lnTo>
                      <a:pt x="0" y="0"/>
                    </a:lnTo>
                    <a:lnTo>
                      <a:pt x="19" y="14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710"/>
              <p:cNvSpPr>
                <a:spLocks/>
              </p:cNvSpPr>
              <p:nvPr/>
            </p:nvSpPr>
            <p:spPr bwMode="auto">
              <a:xfrm>
                <a:off x="1990" y="3026"/>
                <a:ext cx="398" cy="204"/>
              </a:xfrm>
              <a:custGeom>
                <a:avLst/>
                <a:gdLst>
                  <a:gd name="T0" fmla="*/ 0 w 398"/>
                  <a:gd name="T1" fmla="*/ 13 h 204"/>
                  <a:gd name="T2" fmla="*/ 0 w 398"/>
                  <a:gd name="T3" fmla="*/ 29 h 204"/>
                  <a:gd name="T4" fmla="*/ 19 w 398"/>
                  <a:gd name="T5" fmla="*/ 53 h 204"/>
                  <a:gd name="T6" fmla="*/ 43 w 398"/>
                  <a:gd name="T7" fmla="*/ 81 h 204"/>
                  <a:gd name="T8" fmla="*/ 88 w 398"/>
                  <a:gd name="T9" fmla="*/ 109 h 204"/>
                  <a:gd name="T10" fmla="*/ 135 w 398"/>
                  <a:gd name="T11" fmla="*/ 133 h 204"/>
                  <a:gd name="T12" fmla="*/ 174 w 398"/>
                  <a:gd name="T13" fmla="*/ 154 h 204"/>
                  <a:gd name="T14" fmla="*/ 213 w 398"/>
                  <a:gd name="T15" fmla="*/ 176 h 204"/>
                  <a:gd name="T16" fmla="*/ 237 w 398"/>
                  <a:gd name="T17" fmla="*/ 190 h 204"/>
                  <a:gd name="T18" fmla="*/ 279 w 398"/>
                  <a:gd name="T19" fmla="*/ 203 h 204"/>
                  <a:gd name="T20" fmla="*/ 328 w 398"/>
                  <a:gd name="T21" fmla="*/ 204 h 204"/>
                  <a:gd name="T22" fmla="*/ 380 w 398"/>
                  <a:gd name="T23" fmla="*/ 194 h 204"/>
                  <a:gd name="T24" fmla="*/ 398 w 398"/>
                  <a:gd name="T25" fmla="*/ 182 h 204"/>
                  <a:gd name="T26" fmla="*/ 360 w 398"/>
                  <a:gd name="T27" fmla="*/ 186 h 204"/>
                  <a:gd name="T28" fmla="*/ 325 w 398"/>
                  <a:gd name="T29" fmla="*/ 175 h 204"/>
                  <a:gd name="T30" fmla="*/ 276 w 398"/>
                  <a:gd name="T31" fmla="*/ 156 h 204"/>
                  <a:gd name="T32" fmla="*/ 233 w 398"/>
                  <a:gd name="T33" fmla="*/ 124 h 204"/>
                  <a:gd name="T34" fmla="*/ 187 w 398"/>
                  <a:gd name="T35" fmla="*/ 90 h 204"/>
                  <a:gd name="T36" fmla="*/ 134 w 398"/>
                  <a:gd name="T37" fmla="*/ 51 h 204"/>
                  <a:gd name="T38" fmla="*/ 88 w 398"/>
                  <a:gd name="T39" fmla="*/ 22 h 204"/>
                  <a:gd name="T40" fmla="*/ 40 w 398"/>
                  <a:gd name="T41" fmla="*/ 5 h 204"/>
                  <a:gd name="T42" fmla="*/ 17 w 398"/>
                  <a:gd name="T43" fmla="*/ 0 h 204"/>
                  <a:gd name="T44" fmla="*/ 0 w 398"/>
                  <a:gd name="T45" fmla="*/ 13 h 204"/>
                  <a:gd name="T46" fmla="*/ 0 w 398"/>
                  <a:gd name="T47" fmla="*/ 13 h 2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98"/>
                  <a:gd name="T73" fmla="*/ 0 h 204"/>
                  <a:gd name="T74" fmla="*/ 398 w 398"/>
                  <a:gd name="T75" fmla="*/ 204 h 2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98" h="204">
                    <a:moveTo>
                      <a:pt x="0" y="13"/>
                    </a:moveTo>
                    <a:lnTo>
                      <a:pt x="0" y="29"/>
                    </a:lnTo>
                    <a:lnTo>
                      <a:pt x="19" y="53"/>
                    </a:lnTo>
                    <a:lnTo>
                      <a:pt x="43" y="81"/>
                    </a:lnTo>
                    <a:lnTo>
                      <a:pt x="88" y="109"/>
                    </a:lnTo>
                    <a:lnTo>
                      <a:pt x="135" y="133"/>
                    </a:lnTo>
                    <a:lnTo>
                      <a:pt x="174" y="154"/>
                    </a:lnTo>
                    <a:lnTo>
                      <a:pt x="213" y="176"/>
                    </a:lnTo>
                    <a:lnTo>
                      <a:pt x="237" y="190"/>
                    </a:lnTo>
                    <a:lnTo>
                      <a:pt x="279" y="203"/>
                    </a:lnTo>
                    <a:lnTo>
                      <a:pt x="328" y="204"/>
                    </a:lnTo>
                    <a:lnTo>
                      <a:pt x="380" y="194"/>
                    </a:lnTo>
                    <a:lnTo>
                      <a:pt x="398" y="182"/>
                    </a:lnTo>
                    <a:lnTo>
                      <a:pt x="360" y="186"/>
                    </a:lnTo>
                    <a:lnTo>
                      <a:pt x="325" y="175"/>
                    </a:lnTo>
                    <a:lnTo>
                      <a:pt x="276" y="156"/>
                    </a:lnTo>
                    <a:lnTo>
                      <a:pt x="233" y="124"/>
                    </a:lnTo>
                    <a:lnTo>
                      <a:pt x="187" y="90"/>
                    </a:lnTo>
                    <a:lnTo>
                      <a:pt x="134" y="51"/>
                    </a:lnTo>
                    <a:lnTo>
                      <a:pt x="88" y="22"/>
                    </a:lnTo>
                    <a:lnTo>
                      <a:pt x="40" y="5"/>
                    </a:lnTo>
                    <a:lnTo>
                      <a:pt x="1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11"/>
              <p:cNvSpPr>
                <a:spLocks/>
              </p:cNvSpPr>
              <p:nvPr/>
            </p:nvSpPr>
            <p:spPr bwMode="auto">
              <a:xfrm>
                <a:off x="1986" y="2989"/>
                <a:ext cx="407" cy="190"/>
              </a:xfrm>
              <a:custGeom>
                <a:avLst/>
                <a:gdLst>
                  <a:gd name="T0" fmla="*/ 7 w 407"/>
                  <a:gd name="T1" fmla="*/ 46 h 190"/>
                  <a:gd name="T2" fmla="*/ 18 w 407"/>
                  <a:gd name="T3" fmla="*/ 21 h 190"/>
                  <a:gd name="T4" fmla="*/ 37 w 407"/>
                  <a:gd name="T5" fmla="*/ 8 h 190"/>
                  <a:gd name="T6" fmla="*/ 55 w 407"/>
                  <a:gd name="T7" fmla="*/ 8 h 190"/>
                  <a:gd name="T8" fmla="*/ 81 w 407"/>
                  <a:gd name="T9" fmla="*/ 16 h 190"/>
                  <a:gd name="T10" fmla="*/ 110 w 407"/>
                  <a:gd name="T11" fmla="*/ 30 h 190"/>
                  <a:gd name="T12" fmla="*/ 139 w 407"/>
                  <a:gd name="T13" fmla="*/ 51 h 190"/>
                  <a:gd name="T14" fmla="*/ 167 w 407"/>
                  <a:gd name="T15" fmla="*/ 84 h 190"/>
                  <a:gd name="T16" fmla="*/ 202 w 407"/>
                  <a:gd name="T17" fmla="*/ 113 h 190"/>
                  <a:gd name="T18" fmla="*/ 242 w 407"/>
                  <a:gd name="T19" fmla="*/ 143 h 190"/>
                  <a:gd name="T20" fmla="*/ 275 w 407"/>
                  <a:gd name="T21" fmla="*/ 160 h 190"/>
                  <a:gd name="T22" fmla="*/ 311 w 407"/>
                  <a:gd name="T23" fmla="*/ 173 h 190"/>
                  <a:gd name="T24" fmla="*/ 334 w 407"/>
                  <a:gd name="T25" fmla="*/ 180 h 190"/>
                  <a:gd name="T26" fmla="*/ 367 w 407"/>
                  <a:gd name="T27" fmla="*/ 186 h 190"/>
                  <a:gd name="T28" fmla="*/ 392 w 407"/>
                  <a:gd name="T29" fmla="*/ 188 h 190"/>
                  <a:gd name="T30" fmla="*/ 405 w 407"/>
                  <a:gd name="T31" fmla="*/ 190 h 190"/>
                  <a:gd name="T32" fmla="*/ 407 w 407"/>
                  <a:gd name="T33" fmla="*/ 173 h 190"/>
                  <a:gd name="T34" fmla="*/ 403 w 407"/>
                  <a:gd name="T35" fmla="*/ 142 h 190"/>
                  <a:gd name="T36" fmla="*/ 396 w 407"/>
                  <a:gd name="T37" fmla="*/ 181 h 190"/>
                  <a:gd name="T38" fmla="*/ 367 w 407"/>
                  <a:gd name="T39" fmla="*/ 181 h 190"/>
                  <a:gd name="T40" fmla="*/ 308 w 407"/>
                  <a:gd name="T41" fmla="*/ 166 h 190"/>
                  <a:gd name="T42" fmla="*/ 266 w 407"/>
                  <a:gd name="T43" fmla="*/ 146 h 190"/>
                  <a:gd name="T44" fmla="*/ 207 w 407"/>
                  <a:gd name="T45" fmla="*/ 107 h 190"/>
                  <a:gd name="T46" fmla="*/ 168 w 407"/>
                  <a:gd name="T47" fmla="*/ 74 h 190"/>
                  <a:gd name="T48" fmla="*/ 224 w 407"/>
                  <a:gd name="T49" fmla="*/ 98 h 190"/>
                  <a:gd name="T50" fmla="*/ 177 w 407"/>
                  <a:gd name="T51" fmla="*/ 64 h 190"/>
                  <a:gd name="T52" fmla="*/ 147 w 407"/>
                  <a:gd name="T53" fmla="*/ 45 h 190"/>
                  <a:gd name="T54" fmla="*/ 108 w 407"/>
                  <a:gd name="T55" fmla="*/ 21 h 190"/>
                  <a:gd name="T56" fmla="*/ 73 w 407"/>
                  <a:gd name="T57" fmla="*/ 9 h 190"/>
                  <a:gd name="T58" fmla="*/ 41 w 407"/>
                  <a:gd name="T59" fmla="*/ 0 h 190"/>
                  <a:gd name="T60" fmla="*/ 12 w 407"/>
                  <a:gd name="T61" fmla="*/ 16 h 190"/>
                  <a:gd name="T62" fmla="*/ 3 w 407"/>
                  <a:gd name="T63" fmla="*/ 30 h 190"/>
                  <a:gd name="T64" fmla="*/ 0 w 407"/>
                  <a:gd name="T65" fmla="*/ 59 h 190"/>
                  <a:gd name="T66" fmla="*/ 12 w 407"/>
                  <a:gd name="T67" fmla="*/ 71 h 190"/>
                  <a:gd name="T68" fmla="*/ 7 w 407"/>
                  <a:gd name="T69" fmla="*/ 46 h 190"/>
                  <a:gd name="T70" fmla="*/ 7 w 407"/>
                  <a:gd name="T71" fmla="*/ 46 h 1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7"/>
                  <a:gd name="T109" fmla="*/ 0 h 190"/>
                  <a:gd name="T110" fmla="*/ 407 w 407"/>
                  <a:gd name="T111" fmla="*/ 190 h 1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7" h="190">
                    <a:moveTo>
                      <a:pt x="7" y="46"/>
                    </a:moveTo>
                    <a:lnTo>
                      <a:pt x="18" y="21"/>
                    </a:lnTo>
                    <a:lnTo>
                      <a:pt x="37" y="8"/>
                    </a:lnTo>
                    <a:lnTo>
                      <a:pt x="55" y="8"/>
                    </a:lnTo>
                    <a:lnTo>
                      <a:pt x="81" y="16"/>
                    </a:lnTo>
                    <a:lnTo>
                      <a:pt x="110" y="30"/>
                    </a:lnTo>
                    <a:lnTo>
                      <a:pt x="139" y="51"/>
                    </a:lnTo>
                    <a:lnTo>
                      <a:pt x="167" y="84"/>
                    </a:lnTo>
                    <a:lnTo>
                      <a:pt x="202" y="113"/>
                    </a:lnTo>
                    <a:lnTo>
                      <a:pt x="242" y="143"/>
                    </a:lnTo>
                    <a:lnTo>
                      <a:pt x="275" y="160"/>
                    </a:lnTo>
                    <a:lnTo>
                      <a:pt x="311" y="173"/>
                    </a:lnTo>
                    <a:lnTo>
                      <a:pt x="334" y="180"/>
                    </a:lnTo>
                    <a:lnTo>
                      <a:pt x="367" y="186"/>
                    </a:lnTo>
                    <a:lnTo>
                      <a:pt x="392" y="188"/>
                    </a:lnTo>
                    <a:lnTo>
                      <a:pt x="405" y="190"/>
                    </a:lnTo>
                    <a:lnTo>
                      <a:pt x="407" y="173"/>
                    </a:lnTo>
                    <a:lnTo>
                      <a:pt x="403" y="142"/>
                    </a:lnTo>
                    <a:lnTo>
                      <a:pt x="396" y="181"/>
                    </a:lnTo>
                    <a:lnTo>
                      <a:pt x="367" y="181"/>
                    </a:lnTo>
                    <a:lnTo>
                      <a:pt x="308" y="166"/>
                    </a:lnTo>
                    <a:lnTo>
                      <a:pt x="266" y="146"/>
                    </a:lnTo>
                    <a:lnTo>
                      <a:pt x="207" y="107"/>
                    </a:lnTo>
                    <a:lnTo>
                      <a:pt x="168" y="74"/>
                    </a:lnTo>
                    <a:lnTo>
                      <a:pt x="224" y="98"/>
                    </a:lnTo>
                    <a:lnTo>
                      <a:pt x="177" y="64"/>
                    </a:lnTo>
                    <a:lnTo>
                      <a:pt x="147" y="45"/>
                    </a:lnTo>
                    <a:lnTo>
                      <a:pt x="108" y="21"/>
                    </a:lnTo>
                    <a:lnTo>
                      <a:pt x="73" y="9"/>
                    </a:lnTo>
                    <a:lnTo>
                      <a:pt x="41" y="0"/>
                    </a:lnTo>
                    <a:lnTo>
                      <a:pt x="12" y="16"/>
                    </a:lnTo>
                    <a:lnTo>
                      <a:pt x="3" y="30"/>
                    </a:lnTo>
                    <a:lnTo>
                      <a:pt x="0" y="59"/>
                    </a:lnTo>
                    <a:lnTo>
                      <a:pt x="12" y="71"/>
                    </a:lnTo>
                    <a:lnTo>
                      <a:pt x="7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12"/>
              <p:cNvSpPr>
                <a:spLocks/>
              </p:cNvSpPr>
              <p:nvPr/>
            </p:nvSpPr>
            <p:spPr bwMode="auto">
              <a:xfrm>
                <a:off x="2291" y="3156"/>
                <a:ext cx="103" cy="63"/>
              </a:xfrm>
              <a:custGeom>
                <a:avLst/>
                <a:gdLst>
                  <a:gd name="T0" fmla="*/ 40 w 103"/>
                  <a:gd name="T1" fmla="*/ 13 h 63"/>
                  <a:gd name="T2" fmla="*/ 80 w 103"/>
                  <a:gd name="T3" fmla="*/ 27 h 63"/>
                  <a:gd name="T4" fmla="*/ 93 w 103"/>
                  <a:gd name="T5" fmla="*/ 30 h 63"/>
                  <a:gd name="T6" fmla="*/ 90 w 103"/>
                  <a:gd name="T7" fmla="*/ 45 h 63"/>
                  <a:gd name="T8" fmla="*/ 66 w 103"/>
                  <a:gd name="T9" fmla="*/ 52 h 63"/>
                  <a:gd name="T10" fmla="*/ 0 w 103"/>
                  <a:gd name="T11" fmla="*/ 41 h 63"/>
                  <a:gd name="T12" fmla="*/ 55 w 103"/>
                  <a:gd name="T13" fmla="*/ 63 h 63"/>
                  <a:gd name="T14" fmla="*/ 84 w 103"/>
                  <a:gd name="T15" fmla="*/ 60 h 63"/>
                  <a:gd name="T16" fmla="*/ 100 w 103"/>
                  <a:gd name="T17" fmla="*/ 53 h 63"/>
                  <a:gd name="T18" fmla="*/ 100 w 103"/>
                  <a:gd name="T19" fmla="*/ 40 h 63"/>
                  <a:gd name="T20" fmla="*/ 103 w 103"/>
                  <a:gd name="T21" fmla="*/ 25 h 63"/>
                  <a:gd name="T22" fmla="*/ 96 w 103"/>
                  <a:gd name="T23" fmla="*/ 0 h 63"/>
                  <a:gd name="T24" fmla="*/ 91 w 103"/>
                  <a:gd name="T25" fmla="*/ 20 h 63"/>
                  <a:gd name="T26" fmla="*/ 40 w 103"/>
                  <a:gd name="T27" fmla="*/ 13 h 63"/>
                  <a:gd name="T28" fmla="*/ 40 w 103"/>
                  <a:gd name="T29" fmla="*/ 13 h 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3"/>
                  <a:gd name="T46" fmla="*/ 0 h 63"/>
                  <a:gd name="T47" fmla="*/ 103 w 103"/>
                  <a:gd name="T48" fmla="*/ 63 h 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3" h="63">
                    <a:moveTo>
                      <a:pt x="40" y="13"/>
                    </a:moveTo>
                    <a:lnTo>
                      <a:pt x="80" y="27"/>
                    </a:lnTo>
                    <a:lnTo>
                      <a:pt x="93" y="30"/>
                    </a:lnTo>
                    <a:lnTo>
                      <a:pt x="90" y="45"/>
                    </a:lnTo>
                    <a:lnTo>
                      <a:pt x="66" y="52"/>
                    </a:lnTo>
                    <a:lnTo>
                      <a:pt x="0" y="41"/>
                    </a:lnTo>
                    <a:lnTo>
                      <a:pt x="55" y="63"/>
                    </a:lnTo>
                    <a:lnTo>
                      <a:pt x="84" y="60"/>
                    </a:lnTo>
                    <a:lnTo>
                      <a:pt x="100" y="53"/>
                    </a:lnTo>
                    <a:lnTo>
                      <a:pt x="100" y="40"/>
                    </a:lnTo>
                    <a:lnTo>
                      <a:pt x="103" y="25"/>
                    </a:lnTo>
                    <a:lnTo>
                      <a:pt x="96" y="0"/>
                    </a:lnTo>
                    <a:lnTo>
                      <a:pt x="91" y="20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13"/>
              <p:cNvSpPr>
                <a:spLocks/>
              </p:cNvSpPr>
              <p:nvPr/>
            </p:nvSpPr>
            <p:spPr bwMode="auto">
              <a:xfrm>
                <a:off x="2372" y="3060"/>
                <a:ext cx="15" cy="66"/>
              </a:xfrm>
              <a:custGeom>
                <a:avLst/>
                <a:gdLst>
                  <a:gd name="T0" fmla="*/ 0 w 15"/>
                  <a:gd name="T1" fmla="*/ 25 h 66"/>
                  <a:gd name="T2" fmla="*/ 8 w 15"/>
                  <a:gd name="T3" fmla="*/ 40 h 66"/>
                  <a:gd name="T4" fmla="*/ 9 w 15"/>
                  <a:gd name="T5" fmla="*/ 66 h 66"/>
                  <a:gd name="T6" fmla="*/ 15 w 15"/>
                  <a:gd name="T7" fmla="*/ 52 h 66"/>
                  <a:gd name="T8" fmla="*/ 13 w 15"/>
                  <a:gd name="T9" fmla="*/ 0 h 66"/>
                  <a:gd name="T10" fmla="*/ 0 w 15"/>
                  <a:gd name="T11" fmla="*/ 25 h 66"/>
                  <a:gd name="T12" fmla="*/ 0 w 15"/>
                  <a:gd name="T13" fmla="*/ 25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66"/>
                  <a:gd name="T23" fmla="*/ 15 w 15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66">
                    <a:moveTo>
                      <a:pt x="0" y="25"/>
                    </a:moveTo>
                    <a:lnTo>
                      <a:pt x="8" y="40"/>
                    </a:lnTo>
                    <a:lnTo>
                      <a:pt x="9" y="66"/>
                    </a:lnTo>
                    <a:lnTo>
                      <a:pt x="15" y="52"/>
                    </a:lnTo>
                    <a:lnTo>
                      <a:pt x="13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14"/>
              <p:cNvSpPr>
                <a:spLocks/>
              </p:cNvSpPr>
              <p:nvPr/>
            </p:nvSpPr>
            <p:spPr bwMode="auto">
              <a:xfrm>
                <a:off x="2212" y="3037"/>
                <a:ext cx="33" cy="12"/>
              </a:xfrm>
              <a:custGeom>
                <a:avLst/>
                <a:gdLst>
                  <a:gd name="T0" fmla="*/ 0 w 33"/>
                  <a:gd name="T1" fmla="*/ 0 h 12"/>
                  <a:gd name="T2" fmla="*/ 17 w 33"/>
                  <a:gd name="T3" fmla="*/ 12 h 12"/>
                  <a:gd name="T4" fmla="*/ 33 w 33"/>
                  <a:gd name="T5" fmla="*/ 11 h 12"/>
                  <a:gd name="T6" fmla="*/ 0 w 33"/>
                  <a:gd name="T7" fmla="*/ 0 h 12"/>
                  <a:gd name="T8" fmla="*/ 0 w 33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12"/>
                  <a:gd name="T17" fmla="*/ 33 w 3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12">
                    <a:moveTo>
                      <a:pt x="0" y="0"/>
                    </a:moveTo>
                    <a:lnTo>
                      <a:pt x="17" y="12"/>
                    </a:lnTo>
                    <a:lnTo>
                      <a:pt x="3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15"/>
              <p:cNvSpPr>
                <a:spLocks/>
              </p:cNvSpPr>
              <p:nvPr/>
            </p:nvSpPr>
            <p:spPr bwMode="auto">
              <a:xfrm>
                <a:off x="2241" y="3028"/>
                <a:ext cx="36" cy="15"/>
              </a:xfrm>
              <a:custGeom>
                <a:avLst/>
                <a:gdLst>
                  <a:gd name="T0" fmla="*/ 0 w 36"/>
                  <a:gd name="T1" fmla="*/ 6 h 15"/>
                  <a:gd name="T2" fmla="*/ 13 w 36"/>
                  <a:gd name="T3" fmla="*/ 15 h 15"/>
                  <a:gd name="T4" fmla="*/ 36 w 36"/>
                  <a:gd name="T5" fmla="*/ 15 h 15"/>
                  <a:gd name="T6" fmla="*/ 24 w 36"/>
                  <a:gd name="T7" fmla="*/ 0 h 15"/>
                  <a:gd name="T8" fmla="*/ 28 w 36"/>
                  <a:gd name="T9" fmla="*/ 12 h 15"/>
                  <a:gd name="T10" fmla="*/ 0 w 36"/>
                  <a:gd name="T11" fmla="*/ 6 h 15"/>
                  <a:gd name="T12" fmla="*/ 0 w 36"/>
                  <a:gd name="T13" fmla="*/ 6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15"/>
                  <a:gd name="T23" fmla="*/ 36 w 36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15">
                    <a:moveTo>
                      <a:pt x="0" y="6"/>
                    </a:moveTo>
                    <a:lnTo>
                      <a:pt x="13" y="15"/>
                    </a:lnTo>
                    <a:lnTo>
                      <a:pt x="36" y="15"/>
                    </a:lnTo>
                    <a:lnTo>
                      <a:pt x="24" y="0"/>
                    </a:lnTo>
                    <a:lnTo>
                      <a:pt x="28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16"/>
              <p:cNvSpPr>
                <a:spLocks/>
              </p:cNvSpPr>
              <p:nvPr/>
            </p:nvSpPr>
            <p:spPr bwMode="auto">
              <a:xfrm>
                <a:off x="2196" y="3040"/>
                <a:ext cx="35" cy="16"/>
              </a:xfrm>
              <a:custGeom>
                <a:avLst/>
                <a:gdLst>
                  <a:gd name="T0" fmla="*/ 2 w 35"/>
                  <a:gd name="T1" fmla="*/ 7 h 16"/>
                  <a:gd name="T2" fmla="*/ 18 w 35"/>
                  <a:gd name="T3" fmla="*/ 16 h 16"/>
                  <a:gd name="T4" fmla="*/ 35 w 35"/>
                  <a:gd name="T5" fmla="*/ 12 h 16"/>
                  <a:gd name="T6" fmla="*/ 0 w 35"/>
                  <a:gd name="T7" fmla="*/ 0 h 16"/>
                  <a:gd name="T8" fmla="*/ 2 w 35"/>
                  <a:gd name="T9" fmla="*/ 7 h 16"/>
                  <a:gd name="T10" fmla="*/ 2 w 35"/>
                  <a:gd name="T11" fmla="*/ 7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6"/>
                  <a:gd name="T20" fmla="*/ 35 w 35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6">
                    <a:moveTo>
                      <a:pt x="2" y="7"/>
                    </a:moveTo>
                    <a:lnTo>
                      <a:pt x="18" y="16"/>
                    </a:lnTo>
                    <a:lnTo>
                      <a:pt x="35" y="12"/>
                    </a:ln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717"/>
              <p:cNvSpPr>
                <a:spLocks/>
              </p:cNvSpPr>
              <p:nvPr/>
            </p:nvSpPr>
            <p:spPr bwMode="auto">
              <a:xfrm>
                <a:off x="2174" y="3042"/>
                <a:ext cx="30" cy="14"/>
              </a:xfrm>
              <a:custGeom>
                <a:avLst/>
                <a:gdLst>
                  <a:gd name="T0" fmla="*/ 0 w 30"/>
                  <a:gd name="T1" fmla="*/ 0 h 14"/>
                  <a:gd name="T2" fmla="*/ 14 w 30"/>
                  <a:gd name="T3" fmla="*/ 12 h 14"/>
                  <a:gd name="T4" fmla="*/ 30 w 30"/>
                  <a:gd name="T5" fmla="*/ 14 h 14"/>
                  <a:gd name="T6" fmla="*/ 0 w 30"/>
                  <a:gd name="T7" fmla="*/ 0 h 14"/>
                  <a:gd name="T8" fmla="*/ 0 w 30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4"/>
                  <a:gd name="T17" fmla="*/ 30 w 3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4">
                    <a:moveTo>
                      <a:pt x="0" y="0"/>
                    </a:moveTo>
                    <a:lnTo>
                      <a:pt x="14" y="12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718"/>
              <p:cNvSpPr>
                <a:spLocks/>
              </p:cNvSpPr>
              <p:nvPr/>
            </p:nvSpPr>
            <p:spPr bwMode="auto">
              <a:xfrm>
                <a:off x="3512" y="2199"/>
                <a:ext cx="382" cy="359"/>
              </a:xfrm>
              <a:custGeom>
                <a:avLst/>
                <a:gdLst>
                  <a:gd name="T0" fmla="*/ 87 w 382"/>
                  <a:gd name="T1" fmla="*/ 6 h 359"/>
                  <a:gd name="T2" fmla="*/ 102 w 382"/>
                  <a:gd name="T3" fmla="*/ 6 h 359"/>
                  <a:gd name="T4" fmla="*/ 121 w 382"/>
                  <a:gd name="T5" fmla="*/ 11 h 359"/>
                  <a:gd name="T6" fmla="*/ 136 w 382"/>
                  <a:gd name="T7" fmla="*/ 24 h 359"/>
                  <a:gd name="T8" fmla="*/ 169 w 382"/>
                  <a:gd name="T9" fmla="*/ 51 h 359"/>
                  <a:gd name="T10" fmla="*/ 190 w 382"/>
                  <a:gd name="T11" fmla="*/ 84 h 359"/>
                  <a:gd name="T12" fmla="*/ 218 w 382"/>
                  <a:gd name="T13" fmla="*/ 126 h 359"/>
                  <a:gd name="T14" fmla="*/ 243 w 382"/>
                  <a:gd name="T15" fmla="*/ 151 h 359"/>
                  <a:gd name="T16" fmla="*/ 272 w 382"/>
                  <a:gd name="T17" fmla="*/ 175 h 359"/>
                  <a:gd name="T18" fmla="*/ 302 w 382"/>
                  <a:gd name="T19" fmla="*/ 197 h 359"/>
                  <a:gd name="T20" fmla="*/ 334 w 382"/>
                  <a:gd name="T21" fmla="*/ 238 h 359"/>
                  <a:gd name="T22" fmla="*/ 352 w 382"/>
                  <a:gd name="T23" fmla="*/ 279 h 359"/>
                  <a:gd name="T24" fmla="*/ 360 w 382"/>
                  <a:gd name="T25" fmla="*/ 301 h 359"/>
                  <a:gd name="T26" fmla="*/ 373 w 382"/>
                  <a:gd name="T27" fmla="*/ 334 h 359"/>
                  <a:gd name="T28" fmla="*/ 374 w 382"/>
                  <a:gd name="T29" fmla="*/ 359 h 359"/>
                  <a:gd name="T30" fmla="*/ 382 w 382"/>
                  <a:gd name="T31" fmla="*/ 347 h 359"/>
                  <a:gd name="T32" fmla="*/ 370 w 382"/>
                  <a:gd name="T33" fmla="*/ 299 h 359"/>
                  <a:gd name="T34" fmla="*/ 358 w 382"/>
                  <a:gd name="T35" fmla="*/ 265 h 359"/>
                  <a:gd name="T36" fmla="*/ 334 w 382"/>
                  <a:gd name="T37" fmla="*/ 229 h 359"/>
                  <a:gd name="T38" fmla="*/ 311 w 382"/>
                  <a:gd name="T39" fmla="*/ 195 h 359"/>
                  <a:gd name="T40" fmla="*/ 257 w 382"/>
                  <a:gd name="T41" fmla="*/ 154 h 359"/>
                  <a:gd name="T42" fmla="*/ 231 w 382"/>
                  <a:gd name="T43" fmla="*/ 127 h 359"/>
                  <a:gd name="T44" fmla="*/ 191 w 382"/>
                  <a:gd name="T45" fmla="*/ 69 h 359"/>
                  <a:gd name="T46" fmla="*/ 166 w 382"/>
                  <a:gd name="T47" fmla="*/ 37 h 359"/>
                  <a:gd name="T48" fmla="*/ 136 w 382"/>
                  <a:gd name="T49" fmla="*/ 9 h 359"/>
                  <a:gd name="T50" fmla="*/ 111 w 382"/>
                  <a:gd name="T51" fmla="*/ 0 h 359"/>
                  <a:gd name="T52" fmla="*/ 87 w 382"/>
                  <a:gd name="T53" fmla="*/ 0 h 359"/>
                  <a:gd name="T54" fmla="*/ 67 w 382"/>
                  <a:gd name="T55" fmla="*/ 16 h 359"/>
                  <a:gd name="T56" fmla="*/ 47 w 382"/>
                  <a:gd name="T57" fmla="*/ 32 h 359"/>
                  <a:gd name="T58" fmla="*/ 35 w 382"/>
                  <a:gd name="T59" fmla="*/ 50 h 359"/>
                  <a:gd name="T60" fmla="*/ 20 w 382"/>
                  <a:gd name="T61" fmla="*/ 72 h 359"/>
                  <a:gd name="T62" fmla="*/ 0 w 382"/>
                  <a:gd name="T63" fmla="*/ 91 h 359"/>
                  <a:gd name="T64" fmla="*/ 0 w 382"/>
                  <a:gd name="T65" fmla="*/ 101 h 359"/>
                  <a:gd name="T66" fmla="*/ 38 w 382"/>
                  <a:gd name="T67" fmla="*/ 105 h 359"/>
                  <a:gd name="T68" fmla="*/ 64 w 382"/>
                  <a:gd name="T69" fmla="*/ 114 h 359"/>
                  <a:gd name="T70" fmla="*/ 87 w 382"/>
                  <a:gd name="T71" fmla="*/ 135 h 359"/>
                  <a:gd name="T72" fmla="*/ 101 w 382"/>
                  <a:gd name="T73" fmla="*/ 158 h 359"/>
                  <a:gd name="T74" fmla="*/ 112 w 382"/>
                  <a:gd name="T75" fmla="*/ 207 h 359"/>
                  <a:gd name="T76" fmla="*/ 123 w 382"/>
                  <a:gd name="T77" fmla="*/ 229 h 359"/>
                  <a:gd name="T78" fmla="*/ 119 w 382"/>
                  <a:gd name="T79" fmla="*/ 186 h 359"/>
                  <a:gd name="T80" fmla="*/ 105 w 382"/>
                  <a:gd name="T81" fmla="*/ 143 h 359"/>
                  <a:gd name="T82" fmla="*/ 69 w 382"/>
                  <a:gd name="T83" fmla="*/ 102 h 359"/>
                  <a:gd name="T84" fmla="*/ 31 w 382"/>
                  <a:gd name="T85" fmla="*/ 96 h 359"/>
                  <a:gd name="T86" fmla="*/ 8 w 382"/>
                  <a:gd name="T87" fmla="*/ 95 h 359"/>
                  <a:gd name="T88" fmla="*/ 31 w 382"/>
                  <a:gd name="T89" fmla="*/ 72 h 359"/>
                  <a:gd name="T90" fmla="*/ 62 w 382"/>
                  <a:gd name="T91" fmla="*/ 72 h 359"/>
                  <a:gd name="T92" fmla="*/ 106 w 382"/>
                  <a:gd name="T93" fmla="*/ 100 h 359"/>
                  <a:gd name="T94" fmla="*/ 70 w 382"/>
                  <a:gd name="T95" fmla="*/ 67 h 359"/>
                  <a:gd name="T96" fmla="*/ 38 w 382"/>
                  <a:gd name="T97" fmla="*/ 61 h 359"/>
                  <a:gd name="T98" fmla="*/ 53 w 382"/>
                  <a:gd name="T99" fmla="*/ 40 h 359"/>
                  <a:gd name="T100" fmla="*/ 81 w 382"/>
                  <a:gd name="T101" fmla="*/ 40 h 359"/>
                  <a:gd name="T102" fmla="*/ 61 w 382"/>
                  <a:gd name="T103" fmla="*/ 31 h 359"/>
                  <a:gd name="T104" fmla="*/ 87 w 382"/>
                  <a:gd name="T105" fmla="*/ 6 h 359"/>
                  <a:gd name="T106" fmla="*/ 87 w 382"/>
                  <a:gd name="T107" fmla="*/ 6 h 35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82"/>
                  <a:gd name="T163" fmla="*/ 0 h 359"/>
                  <a:gd name="T164" fmla="*/ 382 w 382"/>
                  <a:gd name="T165" fmla="*/ 359 h 35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82" h="359">
                    <a:moveTo>
                      <a:pt x="87" y="6"/>
                    </a:moveTo>
                    <a:lnTo>
                      <a:pt x="102" y="6"/>
                    </a:lnTo>
                    <a:lnTo>
                      <a:pt x="121" y="11"/>
                    </a:lnTo>
                    <a:lnTo>
                      <a:pt x="136" y="24"/>
                    </a:lnTo>
                    <a:lnTo>
                      <a:pt x="169" y="51"/>
                    </a:lnTo>
                    <a:lnTo>
                      <a:pt x="190" y="84"/>
                    </a:lnTo>
                    <a:lnTo>
                      <a:pt x="218" y="126"/>
                    </a:lnTo>
                    <a:lnTo>
                      <a:pt x="243" y="151"/>
                    </a:lnTo>
                    <a:lnTo>
                      <a:pt x="272" y="175"/>
                    </a:lnTo>
                    <a:lnTo>
                      <a:pt x="302" y="197"/>
                    </a:lnTo>
                    <a:lnTo>
                      <a:pt x="334" y="238"/>
                    </a:lnTo>
                    <a:lnTo>
                      <a:pt x="352" y="279"/>
                    </a:lnTo>
                    <a:lnTo>
                      <a:pt x="360" y="301"/>
                    </a:lnTo>
                    <a:lnTo>
                      <a:pt x="373" y="334"/>
                    </a:lnTo>
                    <a:lnTo>
                      <a:pt x="374" y="359"/>
                    </a:lnTo>
                    <a:lnTo>
                      <a:pt x="382" y="347"/>
                    </a:lnTo>
                    <a:lnTo>
                      <a:pt x="370" y="299"/>
                    </a:lnTo>
                    <a:lnTo>
                      <a:pt x="358" y="265"/>
                    </a:lnTo>
                    <a:lnTo>
                      <a:pt x="334" y="229"/>
                    </a:lnTo>
                    <a:lnTo>
                      <a:pt x="311" y="195"/>
                    </a:lnTo>
                    <a:lnTo>
                      <a:pt x="257" y="154"/>
                    </a:lnTo>
                    <a:lnTo>
                      <a:pt x="231" y="127"/>
                    </a:lnTo>
                    <a:lnTo>
                      <a:pt x="191" y="69"/>
                    </a:lnTo>
                    <a:lnTo>
                      <a:pt x="166" y="37"/>
                    </a:lnTo>
                    <a:lnTo>
                      <a:pt x="136" y="9"/>
                    </a:lnTo>
                    <a:lnTo>
                      <a:pt x="111" y="0"/>
                    </a:lnTo>
                    <a:lnTo>
                      <a:pt x="87" y="0"/>
                    </a:lnTo>
                    <a:lnTo>
                      <a:pt x="67" y="16"/>
                    </a:lnTo>
                    <a:lnTo>
                      <a:pt x="47" y="32"/>
                    </a:lnTo>
                    <a:lnTo>
                      <a:pt x="35" y="50"/>
                    </a:lnTo>
                    <a:lnTo>
                      <a:pt x="20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38" y="105"/>
                    </a:lnTo>
                    <a:lnTo>
                      <a:pt x="64" y="114"/>
                    </a:lnTo>
                    <a:lnTo>
                      <a:pt x="87" y="135"/>
                    </a:lnTo>
                    <a:lnTo>
                      <a:pt x="101" y="158"/>
                    </a:lnTo>
                    <a:lnTo>
                      <a:pt x="112" y="207"/>
                    </a:lnTo>
                    <a:lnTo>
                      <a:pt x="123" y="229"/>
                    </a:lnTo>
                    <a:lnTo>
                      <a:pt x="119" y="186"/>
                    </a:lnTo>
                    <a:lnTo>
                      <a:pt x="105" y="143"/>
                    </a:lnTo>
                    <a:lnTo>
                      <a:pt x="69" y="102"/>
                    </a:lnTo>
                    <a:lnTo>
                      <a:pt x="31" y="96"/>
                    </a:lnTo>
                    <a:lnTo>
                      <a:pt x="8" y="95"/>
                    </a:lnTo>
                    <a:lnTo>
                      <a:pt x="31" y="72"/>
                    </a:lnTo>
                    <a:lnTo>
                      <a:pt x="62" y="72"/>
                    </a:lnTo>
                    <a:lnTo>
                      <a:pt x="106" y="100"/>
                    </a:lnTo>
                    <a:lnTo>
                      <a:pt x="70" y="67"/>
                    </a:lnTo>
                    <a:lnTo>
                      <a:pt x="38" y="61"/>
                    </a:lnTo>
                    <a:lnTo>
                      <a:pt x="53" y="40"/>
                    </a:lnTo>
                    <a:lnTo>
                      <a:pt x="81" y="40"/>
                    </a:lnTo>
                    <a:lnTo>
                      <a:pt x="61" y="31"/>
                    </a:lnTo>
                    <a:lnTo>
                      <a:pt x="87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719"/>
              <p:cNvSpPr>
                <a:spLocks/>
              </p:cNvSpPr>
              <p:nvPr/>
            </p:nvSpPr>
            <p:spPr bwMode="auto">
              <a:xfrm>
                <a:off x="3602" y="2247"/>
                <a:ext cx="175" cy="209"/>
              </a:xfrm>
              <a:custGeom>
                <a:avLst/>
                <a:gdLst>
                  <a:gd name="T0" fmla="*/ 33 w 175"/>
                  <a:gd name="T1" fmla="*/ 41 h 209"/>
                  <a:gd name="T2" fmla="*/ 64 w 175"/>
                  <a:gd name="T3" fmla="*/ 78 h 209"/>
                  <a:gd name="T4" fmla="*/ 94 w 175"/>
                  <a:gd name="T5" fmla="*/ 104 h 209"/>
                  <a:gd name="T6" fmla="*/ 119 w 175"/>
                  <a:gd name="T7" fmla="*/ 121 h 209"/>
                  <a:gd name="T8" fmla="*/ 155 w 175"/>
                  <a:gd name="T9" fmla="*/ 136 h 209"/>
                  <a:gd name="T10" fmla="*/ 175 w 175"/>
                  <a:gd name="T11" fmla="*/ 154 h 209"/>
                  <a:gd name="T12" fmla="*/ 155 w 175"/>
                  <a:gd name="T13" fmla="*/ 209 h 209"/>
                  <a:gd name="T14" fmla="*/ 137 w 175"/>
                  <a:gd name="T15" fmla="*/ 194 h 209"/>
                  <a:gd name="T16" fmla="*/ 154 w 175"/>
                  <a:gd name="T17" fmla="*/ 149 h 209"/>
                  <a:gd name="T18" fmla="*/ 138 w 175"/>
                  <a:gd name="T19" fmla="*/ 138 h 209"/>
                  <a:gd name="T20" fmla="*/ 123 w 175"/>
                  <a:gd name="T21" fmla="*/ 190 h 209"/>
                  <a:gd name="T22" fmla="*/ 103 w 175"/>
                  <a:gd name="T23" fmla="*/ 175 h 209"/>
                  <a:gd name="T24" fmla="*/ 119 w 175"/>
                  <a:gd name="T25" fmla="*/ 130 h 209"/>
                  <a:gd name="T26" fmla="*/ 98 w 175"/>
                  <a:gd name="T27" fmla="*/ 119 h 209"/>
                  <a:gd name="T28" fmla="*/ 87 w 175"/>
                  <a:gd name="T29" fmla="*/ 171 h 209"/>
                  <a:gd name="T30" fmla="*/ 72 w 175"/>
                  <a:gd name="T31" fmla="*/ 153 h 209"/>
                  <a:gd name="T32" fmla="*/ 79 w 175"/>
                  <a:gd name="T33" fmla="*/ 107 h 209"/>
                  <a:gd name="T34" fmla="*/ 40 w 175"/>
                  <a:gd name="T35" fmla="*/ 61 h 209"/>
                  <a:gd name="T36" fmla="*/ 0 w 175"/>
                  <a:gd name="T37" fmla="*/ 0 h 209"/>
                  <a:gd name="T38" fmla="*/ 33 w 175"/>
                  <a:gd name="T39" fmla="*/ 41 h 209"/>
                  <a:gd name="T40" fmla="*/ 33 w 175"/>
                  <a:gd name="T41" fmla="*/ 41 h 20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5"/>
                  <a:gd name="T64" fmla="*/ 0 h 209"/>
                  <a:gd name="T65" fmla="*/ 175 w 175"/>
                  <a:gd name="T66" fmla="*/ 209 h 20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5" h="209">
                    <a:moveTo>
                      <a:pt x="33" y="41"/>
                    </a:moveTo>
                    <a:lnTo>
                      <a:pt x="64" y="78"/>
                    </a:lnTo>
                    <a:lnTo>
                      <a:pt x="94" y="104"/>
                    </a:lnTo>
                    <a:lnTo>
                      <a:pt x="119" y="121"/>
                    </a:lnTo>
                    <a:lnTo>
                      <a:pt x="155" y="136"/>
                    </a:lnTo>
                    <a:lnTo>
                      <a:pt x="175" y="154"/>
                    </a:lnTo>
                    <a:lnTo>
                      <a:pt x="155" y="209"/>
                    </a:lnTo>
                    <a:lnTo>
                      <a:pt x="137" y="194"/>
                    </a:lnTo>
                    <a:lnTo>
                      <a:pt x="154" y="149"/>
                    </a:lnTo>
                    <a:lnTo>
                      <a:pt x="138" y="138"/>
                    </a:lnTo>
                    <a:lnTo>
                      <a:pt x="123" y="190"/>
                    </a:lnTo>
                    <a:lnTo>
                      <a:pt x="103" y="175"/>
                    </a:lnTo>
                    <a:lnTo>
                      <a:pt x="119" y="130"/>
                    </a:lnTo>
                    <a:lnTo>
                      <a:pt x="98" y="119"/>
                    </a:lnTo>
                    <a:lnTo>
                      <a:pt x="87" y="171"/>
                    </a:lnTo>
                    <a:lnTo>
                      <a:pt x="72" y="153"/>
                    </a:lnTo>
                    <a:lnTo>
                      <a:pt x="79" y="107"/>
                    </a:lnTo>
                    <a:lnTo>
                      <a:pt x="40" y="61"/>
                    </a:lnTo>
                    <a:lnTo>
                      <a:pt x="0" y="0"/>
                    </a:lnTo>
                    <a:lnTo>
                      <a:pt x="33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720"/>
              <p:cNvSpPr>
                <a:spLocks/>
              </p:cNvSpPr>
              <p:nvPr/>
            </p:nvSpPr>
            <p:spPr bwMode="auto">
              <a:xfrm>
                <a:off x="3568" y="2266"/>
                <a:ext cx="96" cy="128"/>
              </a:xfrm>
              <a:custGeom>
                <a:avLst/>
                <a:gdLst>
                  <a:gd name="T0" fmla="*/ 22 w 96"/>
                  <a:gd name="T1" fmla="*/ 12 h 128"/>
                  <a:gd name="T2" fmla="*/ 52 w 96"/>
                  <a:gd name="T3" fmla="*/ 46 h 128"/>
                  <a:gd name="T4" fmla="*/ 70 w 96"/>
                  <a:gd name="T5" fmla="*/ 75 h 128"/>
                  <a:gd name="T6" fmla="*/ 78 w 96"/>
                  <a:gd name="T7" fmla="*/ 105 h 128"/>
                  <a:gd name="T8" fmla="*/ 80 w 96"/>
                  <a:gd name="T9" fmla="*/ 118 h 128"/>
                  <a:gd name="T10" fmla="*/ 59 w 96"/>
                  <a:gd name="T11" fmla="*/ 117 h 128"/>
                  <a:gd name="T12" fmla="*/ 62 w 96"/>
                  <a:gd name="T13" fmla="*/ 127 h 128"/>
                  <a:gd name="T14" fmla="*/ 96 w 96"/>
                  <a:gd name="T15" fmla="*/ 128 h 128"/>
                  <a:gd name="T16" fmla="*/ 89 w 96"/>
                  <a:gd name="T17" fmla="*/ 110 h 128"/>
                  <a:gd name="T18" fmla="*/ 80 w 96"/>
                  <a:gd name="T19" fmla="*/ 71 h 128"/>
                  <a:gd name="T20" fmla="*/ 57 w 96"/>
                  <a:gd name="T21" fmla="*/ 40 h 128"/>
                  <a:gd name="T22" fmla="*/ 38 w 96"/>
                  <a:gd name="T23" fmla="*/ 20 h 128"/>
                  <a:gd name="T24" fmla="*/ 27 w 96"/>
                  <a:gd name="T25" fmla="*/ 5 h 128"/>
                  <a:gd name="T26" fmla="*/ 0 w 96"/>
                  <a:gd name="T27" fmla="*/ 0 h 128"/>
                  <a:gd name="T28" fmla="*/ 22 w 96"/>
                  <a:gd name="T29" fmla="*/ 12 h 128"/>
                  <a:gd name="T30" fmla="*/ 22 w 96"/>
                  <a:gd name="T31" fmla="*/ 12 h 1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6"/>
                  <a:gd name="T49" fmla="*/ 0 h 128"/>
                  <a:gd name="T50" fmla="*/ 96 w 96"/>
                  <a:gd name="T51" fmla="*/ 128 h 12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6" h="128">
                    <a:moveTo>
                      <a:pt x="22" y="12"/>
                    </a:moveTo>
                    <a:lnTo>
                      <a:pt x="52" y="46"/>
                    </a:lnTo>
                    <a:lnTo>
                      <a:pt x="70" y="75"/>
                    </a:lnTo>
                    <a:lnTo>
                      <a:pt x="78" y="105"/>
                    </a:lnTo>
                    <a:lnTo>
                      <a:pt x="80" y="118"/>
                    </a:lnTo>
                    <a:lnTo>
                      <a:pt x="59" y="117"/>
                    </a:lnTo>
                    <a:lnTo>
                      <a:pt x="62" y="127"/>
                    </a:lnTo>
                    <a:lnTo>
                      <a:pt x="96" y="128"/>
                    </a:lnTo>
                    <a:lnTo>
                      <a:pt x="89" y="110"/>
                    </a:lnTo>
                    <a:lnTo>
                      <a:pt x="80" y="71"/>
                    </a:lnTo>
                    <a:lnTo>
                      <a:pt x="57" y="40"/>
                    </a:lnTo>
                    <a:lnTo>
                      <a:pt x="38" y="20"/>
                    </a:lnTo>
                    <a:lnTo>
                      <a:pt x="27" y="5"/>
                    </a:lnTo>
                    <a:lnTo>
                      <a:pt x="0" y="0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721"/>
              <p:cNvSpPr>
                <a:spLocks/>
              </p:cNvSpPr>
              <p:nvPr/>
            </p:nvSpPr>
            <p:spPr bwMode="auto">
              <a:xfrm>
                <a:off x="3650" y="2388"/>
                <a:ext cx="137" cy="75"/>
              </a:xfrm>
              <a:custGeom>
                <a:avLst/>
                <a:gdLst>
                  <a:gd name="T0" fmla="*/ 117 w 137"/>
                  <a:gd name="T1" fmla="*/ 24 h 75"/>
                  <a:gd name="T2" fmla="*/ 136 w 137"/>
                  <a:gd name="T3" fmla="*/ 55 h 75"/>
                  <a:gd name="T4" fmla="*/ 137 w 137"/>
                  <a:gd name="T5" fmla="*/ 72 h 75"/>
                  <a:gd name="T6" fmla="*/ 132 w 137"/>
                  <a:gd name="T7" fmla="*/ 75 h 75"/>
                  <a:gd name="T8" fmla="*/ 114 w 137"/>
                  <a:gd name="T9" fmla="*/ 70 h 75"/>
                  <a:gd name="T10" fmla="*/ 91 w 137"/>
                  <a:gd name="T11" fmla="*/ 59 h 75"/>
                  <a:gd name="T12" fmla="*/ 53 w 137"/>
                  <a:gd name="T13" fmla="*/ 37 h 75"/>
                  <a:gd name="T14" fmla="*/ 21 w 137"/>
                  <a:gd name="T15" fmla="*/ 17 h 75"/>
                  <a:gd name="T16" fmla="*/ 0 w 137"/>
                  <a:gd name="T17" fmla="*/ 0 h 75"/>
                  <a:gd name="T18" fmla="*/ 10 w 137"/>
                  <a:gd name="T19" fmla="*/ 0 h 75"/>
                  <a:gd name="T20" fmla="*/ 34 w 137"/>
                  <a:gd name="T21" fmla="*/ 17 h 75"/>
                  <a:gd name="T22" fmla="*/ 65 w 137"/>
                  <a:gd name="T23" fmla="*/ 35 h 75"/>
                  <a:gd name="T24" fmla="*/ 102 w 137"/>
                  <a:gd name="T25" fmla="*/ 56 h 75"/>
                  <a:gd name="T26" fmla="*/ 122 w 137"/>
                  <a:gd name="T27" fmla="*/ 62 h 75"/>
                  <a:gd name="T28" fmla="*/ 127 w 137"/>
                  <a:gd name="T29" fmla="*/ 55 h 75"/>
                  <a:gd name="T30" fmla="*/ 110 w 137"/>
                  <a:gd name="T31" fmla="*/ 27 h 75"/>
                  <a:gd name="T32" fmla="*/ 117 w 137"/>
                  <a:gd name="T33" fmla="*/ 24 h 75"/>
                  <a:gd name="T34" fmla="*/ 117 w 137"/>
                  <a:gd name="T35" fmla="*/ 24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"/>
                  <a:gd name="T55" fmla="*/ 0 h 75"/>
                  <a:gd name="T56" fmla="*/ 137 w 137"/>
                  <a:gd name="T57" fmla="*/ 75 h 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" h="75">
                    <a:moveTo>
                      <a:pt x="117" y="24"/>
                    </a:moveTo>
                    <a:lnTo>
                      <a:pt x="136" y="55"/>
                    </a:lnTo>
                    <a:lnTo>
                      <a:pt x="137" y="72"/>
                    </a:lnTo>
                    <a:lnTo>
                      <a:pt x="132" y="75"/>
                    </a:lnTo>
                    <a:lnTo>
                      <a:pt x="114" y="70"/>
                    </a:lnTo>
                    <a:lnTo>
                      <a:pt x="91" y="59"/>
                    </a:lnTo>
                    <a:lnTo>
                      <a:pt x="53" y="37"/>
                    </a:lnTo>
                    <a:lnTo>
                      <a:pt x="21" y="1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34" y="17"/>
                    </a:lnTo>
                    <a:lnTo>
                      <a:pt x="65" y="35"/>
                    </a:lnTo>
                    <a:lnTo>
                      <a:pt x="102" y="56"/>
                    </a:lnTo>
                    <a:lnTo>
                      <a:pt x="122" y="62"/>
                    </a:lnTo>
                    <a:lnTo>
                      <a:pt x="127" y="55"/>
                    </a:lnTo>
                    <a:lnTo>
                      <a:pt x="110" y="27"/>
                    </a:lnTo>
                    <a:lnTo>
                      <a:pt x="11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722"/>
              <p:cNvSpPr>
                <a:spLocks/>
              </p:cNvSpPr>
              <p:nvPr/>
            </p:nvSpPr>
            <p:spPr bwMode="auto">
              <a:xfrm>
                <a:off x="3742" y="2381"/>
                <a:ext cx="76" cy="66"/>
              </a:xfrm>
              <a:custGeom>
                <a:avLst/>
                <a:gdLst>
                  <a:gd name="T0" fmla="*/ 27 w 76"/>
                  <a:gd name="T1" fmla="*/ 19 h 66"/>
                  <a:gd name="T2" fmla="*/ 56 w 76"/>
                  <a:gd name="T3" fmla="*/ 40 h 66"/>
                  <a:gd name="T4" fmla="*/ 76 w 76"/>
                  <a:gd name="T5" fmla="*/ 66 h 66"/>
                  <a:gd name="T6" fmla="*/ 68 w 76"/>
                  <a:gd name="T7" fmla="*/ 39 h 66"/>
                  <a:gd name="T8" fmla="*/ 49 w 76"/>
                  <a:gd name="T9" fmla="*/ 21 h 66"/>
                  <a:gd name="T10" fmla="*/ 0 w 76"/>
                  <a:gd name="T11" fmla="*/ 0 h 66"/>
                  <a:gd name="T12" fmla="*/ 27 w 76"/>
                  <a:gd name="T13" fmla="*/ 19 h 66"/>
                  <a:gd name="T14" fmla="*/ 27 w 76"/>
                  <a:gd name="T15" fmla="*/ 19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"/>
                  <a:gd name="T25" fmla="*/ 0 h 66"/>
                  <a:gd name="T26" fmla="*/ 76 w 76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" h="66">
                    <a:moveTo>
                      <a:pt x="27" y="19"/>
                    </a:moveTo>
                    <a:lnTo>
                      <a:pt x="56" y="40"/>
                    </a:lnTo>
                    <a:lnTo>
                      <a:pt x="76" y="66"/>
                    </a:lnTo>
                    <a:lnTo>
                      <a:pt x="68" y="39"/>
                    </a:lnTo>
                    <a:lnTo>
                      <a:pt x="49" y="21"/>
                    </a:lnTo>
                    <a:lnTo>
                      <a:pt x="0" y="0"/>
                    </a:lnTo>
                    <a:lnTo>
                      <a:pt x="27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723"/>
              <p:cNvSpPr>
                <a:spLocks/>
              </p:cNvSpPr>
              <p:nvPr/>
            </p:nvSpPr>
            <p:spPr bwMode="auto">
              <a:xfrm>
                <a:off x="3781" y="2495"/>
                <a:ext cx="68" cy="64"/>
              </a:xfrm>
              <a:custGeom>
                <a:avLst/>
                <a:gdLst>
                  <a:gd name="T0" fmla="*/ 42 w 68"/>
                  <a:gd name="T1" fmla="*/ 0 h 64"/>
                  <a:gd name="T2" fmla="*/ 60 w 68"/>
                  <a:gd name="T3" fmla="*/ 26 h 64"/>
                  <a:gd name="T4" fmla="*/ 68 w 68"/>
                  <a:gd name="T5" fmla="*/ 46 h 64"/>
                  <a:gd name="T6" fmla="*/ 65 w 68"/>
                  <a:gd name="T7" fmla="*/ 59 h 64"/>
                  <a:gd name="T8" fmla="*/ 53 w 68"/>
                  <a:gd name="T9" fmla="*/ 64 h 64"/>
                  <a:gd name="T10" fmla="*/ 42 w 68"/>
                  <a:gd name="T11" fmla="*/ 64 h 64"/>
                  <a:gd name="T12" fmla="*/ 29 w 68"/>
                  <a:gd name="T13" fmla="*/ 54 h 64"/>
                  <a:gd name="T14" fmla="*/ 11 w 68"/>
                  <a:gd name="T15" fmla="*/ 35 h 64"/>
                  <a:gd name="T16" fmla="*/ 0 w 68"/>
                  <a:gd name="T17" fmla="*/ 30 h 64"/>
                  <a:gd name="T18" fmla="*/ 36 w 68"/>
                  <a:gd name="T19" fmla="*/ 3 h 64"/>
                  <a:gd name="T20" fmla="*/ 18 w 68"/>
                  <a:gd name="T21" fmla="*/ 31 h 64"/>
                  <a:gd name="T22" fmla="*/ 34 w 68"/>
                  <a:gd name="T23" fmla="*/ 49 h 64"/>
                  <a:gd name="T24" fmla="*/ 46 w 68"/>
                  <a:gd name="T25" fmla="*/ 49 h 64"/>
                  <a:gd name="T26" fmla="*/ 51 w 68"/>
                  <a:gd name="T27" fmla="*/ 35 h 64"/>
                  <a:gd name="T28" fmla="*/ 42 w 68"/>
                  <a:gd name="T29" fmla="*/ 0 h 64"/>
                  <a:gd name="T30" fmla="*/ 42 w 68"/>
                  <a:gd name="T31" fmla="*/ 0 h 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8"/>
                  <a:gd name="T49" fmla="*/ 0 h 64"/>
                  <a:gd name="T50" fmla="*/ 68 w 68"/>
                  <a:gd name="T51" fmla="*/ 64 h 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8" h="64">
                    <a:moveTo>
                      <a:pt x="42" y="0"/>
                    </a:moveTo>
                    <a:lnTo>
                      <a:pt x="60" y="26"/>
                    </a:lnTo>
                    <a:lnTo>
                      <a:pt x="68" y="46"/>
                    </a:lnTo>
                    <a:lnTo>
                      <a:pt x="65" y="59"/>
                    </a:lnTo>
                    <a:lnTo>
                      <a:pt x="53" y="64"/>
                    </a:lnTo>
                    <a:lnTo>
                      <a:pt x="42" y="64"/>
                    </a:lnTo>
                    <a:lnTo>
                      <a:pt x="29" y="54"/>
                    </a:lnTo>
                    <a:lnTo>
                      <a:pt x="11" y="35"/>
                    </a:lnTo>
                    <a:lnTo>
                      <a:pt x="0" y="30"/>
                    </a:lnTo>
                    <a:lnTo>
                      <a:pt x="36" y="3"/>
                    </a:lnTo>
                    <a:lnTo>
                      <a:pt x="18" y="31"/>
                    </a:lnTo>
                    <a:lnTo>
                      <a:pt x="34" y="49"/>
                    </a:lnTo>
                    <a:lnTo>
                      <a:pt x="46" y="49"/>
                    </a:lnTo>
                    <a:lnTo>
                      <a:pt x="51" y="3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724"/>
              <p:cNvSpPr>
                <a:spLocks/>
              </p:cNvSpPr>
              <p:nvPr/>
            </p:nvSpPr>
            <p:spPr bwMode="auto">
              <a:xfrm>
                <a:off x="3736" y="2478"/>
                <a:ext cx="63" cy="31"/>
              </a:xfrm>
              <a:custGeom>
                <a:avLst/>
                <a:gdLst>
                  <a:gd name="T0" fmla="*/ 34 w 63"/>
                  <a:gd name="T1" fmla="*/ 31 h 31"/>
                  <a:gd name="T2" fmla="*/ 60 w 63"/>
                  <a:gd name="T3" fmla="*/ 13 h 31"/>
                  <a:gd name="T4" fmla="*/ 63 w 63"/>
                  <a:gd name="T5" fmla="*/ 0 h 31"/>
                  <a:gd name="T6" fmla="*/ 37 w 63"/>
                  <a:gd name="T7" fmla="*/ 8 h 31"/>
                  <a:gd name="T8" fmla="*/ 20 w 63"/>
                  <a:gd name="T9" fmla="*/ 12 h 31"/>
                  <a:gd name="T10" fmla="*/ 0 w 63"/>
                  <a:gd name="T11" fmla="*/ 6 h 31"/>
                  <a:gd name="T12" fmla="*/ 20 w 63"/>
                  <a:gd name="T13" fmla="*/ 25 h 31"/>
                  <a:gd name="T14" fmla="*/ 34 w 63"/>
                  <a:gd name="T15" fmla="*/ 31 h 31"/>
                  <a:gd name="T16" fmla="*/ 34 w 63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31"/>
                  <a:gd name="T29" fmla="*/ 63 w 63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31">
                    <a:moveTo>
                      <a:pt x="34" y="31"/>
                    </a:moveTo>
                    <a:lnTo>
                      <a:pt x="60" y="13"/>
                    </a:lnTo>
                    <a:lnTo>
                      <a:pt x="63" y="0"/>
                    </a:lnTo>
                    <a:lnTo>
                      <a:pt x="37" y="8"/>
                    </a:lnTo>
                    <a:lnTo>
                      <a:pt x="20" y="12"/>
                    </a:lnTo>
                    <a:lnTo>
                      <a:pt x="0" y="6"/>
                    </a:lnTo>
                    <a:lnTo>
                      <a:pt x="20" y="25"/>
                    </a:lnTo>
                    <a:lnTo>
                      <a:pt x="34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725"/>
              <p:cNvSpPr>
                <a:spLocks/>
              </p:cNvSpPr>
              <p:nvPr/>
            </p:nvSpPr>
            <p:spPr bwMode="auto">
              <a:xfrm>
                <a:off x="3595" y="2438"/>
                <a:ext cx="183" cy="56"/>
              </a:xfrm>
              <a:custGeom>
                <a:avLst/>
                <a:gdLst>
                  <a:gd name="T0" fmla="*/ 0 w 183"/>
                  <a:gd name="T1" fmla="*/ 3 h 56"/>
                  <a:gd name="T2" fmla="*/ 18 w 183"/>
                  <a:gd name="T3" fmla="*/ 10 h 56"/>
                  <a:gd name="T4" fmla="*/ 41 w 183"/>
                  <a:gd name="T5" fmla="*/ 0 h 56"/>
                  <a:gd name="T6" fmla="*/ 70 w 183"/>
                  <a:gd name="T7" fmla="*/ 7 h 56"/>
                  <a:gd name="T8" fmla="*/ 93 w 183"/>
                  <a:gd name="T9" fmla="*/ 5 h 56"/>
                  <a:gd name="T10" fmla="*/ 96 w 183"/>
                  <a:gd name="T11" fmla="*/ 11 h 56"/>
                  <a:gd name="T12" fmla="*/ 76 w 183"/>
                  <a:gd name="T13" fmla="*/ 13 h 56"/>
                  <a:gd name="T14" fmla="*/ 82 w 183"/>
                  <a:gd name="T15" fmla="*/ 19 h 56"/>
                  <a:gd name="T16" fmla="*/ 109 w 183"/>
                  <a:gd name="T17" fmla="*/ 19 h 56"/>
                  <a:gd name="T18" fmla="*/ 94 w 183"/>
                  <a:gd name="T19" fmla="*/ 23 h 56"/>
                  <a:gd name="T20" fmla="*/ 110 w 183"/>
                  <a:gd name="T21" fmla="*/ 27 h 56"/>
                  <a:gd name="T22" fmla="*/ 133 w 183"/>
                  <a:gd name="T23" fmla="*/ 27 h 56"/>
                  <a:gd name="T24" fmla="*/ 118 w 183"/>
                  <a:gd name="T25" fmla="*/ 37 h 56"/>
                  <a:gd name="T26" fmla="*/ 138 w 183"/>
                  <a:gd name="T27" fmla="*/ 38 h 56"/>
                  <a:gd name="T28" fmla="*/ 165 w 183"/>
                  <a:gd name="T29" fmla="*/ 30 h 56"/>
                  <a:gd name="T30" fmla="*/ 183 w 183"/>
                  <a:gd name="T31" fmla="*/ 31 h 56"/>
                  <a:gd name="T32" fmla="*/ 156 w 183"/>
                  <a:gd name="T33" fmla="*/ 38 h 56"/>
                  <a:gd name="T34" fmla="*/ 158 w 183"/>
                  <a:gd name="T35" fmla="*/ 56 h 56"/>
                  <a:gd name="T36" fmla="*/ 119 w 183"/>
                  <a:gd name="T37" fmla="*/ 44 h 56"/>
                  <a:gd name="T38" fmla="*/ 95 w 183"/>
                  <a:gd name="T39" fmla="*/ 39 h 56"/>
                  <a:gd name="T40" fmla="*/ 69 w 183"/>
                  <a:gd name="T41" fmla="*/ 31 h 56"/>
                  <a:gd name="T42" fmla="*/ 55 w 183"/>
                  <a:gd name="T43" fmla="*/ 33 h 56"/>
                  <a:gd name="T44" fmla="*/ 42 w 183"/>
                  <a:gd name="T45" fmla="*/ 33 h 56"/>
                  <a:gd name="T46" fmla="*/ 29 w 183"/>
                  <a:gd name="T47" fmla="*/ 16 h 56"/>
                  <a:gd name="T48" fmla="*/ 49 w 183"/>
                  <a:gd name="T49" fmla="*/ 13 h 56"/>
                  <a:gd name="T50" fmla="*/ 70 w 183"/>
                  <a:gd name="T51" fmla="*/ 23 h 56"/>
                  <a:gd name="T52" fmla="*/ 57 w 183"/>
                  <a:gd name="T53" fmla="*/ 11 h 56"/>
                  <a:gd name="T54" fmla="*/ 43 w 183"/>
                  <a:gd name="T55" fmla="*/ 6 h 56"/>
                  <a:gd name="T56" fmla="*/ 19 w 183"/>
                  <a:gd name="T57" fmla="*/ 16 h 56"/>
                  <a:gd name="T58" fmla="*/ 5 w 183"/>
                  <a:gd name="T59" fmla="*/ 17 h 56"/>
                  <a:gd name="T60" fmla="*/ 0 w 183"/>
                  <a:gd name="T61" fmla="*/ 3 h 56"/>
                  <a:gd name="T62" fmla="*/ 0 w 183"/>
                  <a:gd name="T63" fmla="*/ 3 h 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3"/>
                  <a:gd name="T97" fmla="*/ 0 h 56"/>
                  <a:gd name="T98" fmla="*/ 183 w 183"/>
                  <a:gd name="T99" fmla="*/ 56 h 5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3" h="56">
                    <a:moveTo>
                      <a:pt x="0" y="3"/>
                    </a:moveTo>
                    <a:lnTo>
                      <a:pt x="18" y="10"/>
                    </a:lnTo>
                    <a:lnTo>
                      <a:pt x="41" y="0"/>
                    </a:lnTo>
                    <a:lnTo>
                      <a:pt x="70" y="7"/>
                    </a:lnTo>
                    <a:lnTo>
                      <a:pt x="93" y="5"/>
                    </a:lnTo>
                    <a:lnTo>
                      <a:pt x="96" y="11"/>
                    </a:lnTo>
                    <a:lnTo>
                      <a:pt x="76" y="13"/>
                    </a:lnTo>
                    <a:lnTo>
                      <a:pt x="82" y="19"/>
                    </a:lnTo>
                    <a:lnTo>
                      <a:pt x="109" y="19"/>
                    </a:lnTo>
                    <a:lnTo>
                      <a:pt x="94" y="23"/>
                    </a:lnTo>
                    <a:lnTo>
                      <a:pt x="110" y="27"/>
                    </a:lnTo>
                    <a:lnTo>
                      <a:pt x="133" y="27"/>
                    </a:lnTo>
                    <a:lnTo>
                      <a:pt x="118" y="37"/>
                    </a:lnTo>
                    <a:lnTo>
                      <a:pt x="138" y="38"/>
                    </a:lnTo>
                    <a:lnTo>
                      <a:pt x="165" y="30"/>
                    </a:lnTo>
                    <a:lnTo>
                      <a:pt x="183" y="31"/>
                    </a:lnTo>
                    <a:lnTo>
                      <a:pt x="156" y="38"/>
                    </a:lnTo>
                    <a:lnTo>
                      <a:pt x="158" y="56"/>
                    </a:lnTo>
                    <a:lnTo>
                      <a:pt x="119" y="44"/>
                    </a:lnTo>
                    <a:lnTo>
                      <a:pt x="95" y="39"/>
                    </a:lnTo>
                    <a:lnTo>
                      <a:pt x="69" y="31"/>
                    </a:lnTo>
                    <a:lnTo>
                      <a:pt x="55" y="33"/>
                    </a:lnTo>
                    <a:lnTo>
                      <a:pt x="42" y="33"/>
                    </a:lnTo>
                    <a:lnTo>
                      <a:pt x="29" y="16"/>
                    </a:lnTo>
                    <a:lnTo>
                      <a:pt x="49" y="13"/>
                    </a:lnTo>
                    <a:lnTo>
                      <a:pt x="70" y="23"/>
                    </a:lnTo>
                    <a:lnTo>
                      <a:pt x="57" y="11"/>
                    </a:lnTo>
                    <a:lnTo>
                      <a:pt x="43" y="6"/>
                    </a:lnTo>
                    <a:lnTo>
                      <a:pt x="19" y="16"/>
                    </a:lnTo>
                    <a:lnTo>
                      <a:pt x="5" y="1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726"/>
              <p:cNvSpPr>
                <a:spLocks/>
              </p:cNvSpPr>
              <p:nvPr/>
            </p:nvSpPr>
            <p:spPr bwMode="auto">
              <a:xfrm>
                <a:off x="3598" y="2369"/>
                <a:ext cx="25" cy="83"/>
              </a:xfrm>
              <a:custGeom>
                <a:avLst/>
                <a:gdLst>
                  <a:gd name="T0" fmla="*/ 25 w 25"/>
                  <a:gd name="T1" fmla="*/ 34 h 83"/>
                  <a:gd name="T2" fmla="*/ 13 w 25"/>
                  <a:gd name="T3" fmla="*/ 64 h 83"/>
                  <a:gd name="T4" fmla="*/ 12 w 25"/>
                  <a:gd name="T5" fmla="*/ 83 h 83"/>
                  <a:gd name="T6" fmla="*/ 0 w 25"/>
                  <a:gd name="T7" fmla="*/ 72 h 83"/>
                  <a:gd name="T8" fmla="*/ 10 w 25"/>
                  <a:gd name="T9" fmla="*/ 41 h 83"/>
                  <a:gd name="T10" fmla="*/ 23 w 25"/>
                  <a:gd name="T11" fmla="*/ 0 h 83"/>
                  <a:gd name="T12" fmla="*/ 25 w 25"/>
                  <a:gd name="T13" fmla="*/ 34 h 83"/>
                  <a:gd name="T14" fmla="*/ 25 w 25"/>
                  <a:gd name="T15" fmla="*/ 34 h 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83"/>
                  <a:gd name="T26" fmla="*/ 25 w 25"/>
                  <a:gd name="T27" fmla="*/ 83 h 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83">
                    <a:moveTo>
                      <a:pt x="25" y="34"/>
                    </a:moveTo>
                    <a:lnTo>
                      <a:pt x="13" y="64"/>
                    </a:lnTo>
                    <a:lnTo>
                      <a:pt x="12" y="83"/>
                    </a:lnTo>
                    <a:lnTo>
                      <a:pt x="0" y="72"/>
                    </a:lnTo>
                    <a:lnTo>
                      <a:pt x="10" y="41"/>
                    </a:lnTo>
                    <a:lnTo>
                      <a:pt x="23" y="0"/>
                    </a:ln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727"/>
              <p:cNvSpPr>
                <a:spLocks/>
              </p:cNvSpPr>
              <p:nvPr/>
            </p:nvSpPr>
            <p:spPr bwMode="auto">
              <a:xfrm>
                <a:off x="3744" y="2491"/>
                <a:ext cx="144" cy="88"/>
              </a:xfrm>
              <a:custGeom>
                <a:avLst/>
                <a:gdLst>
                  <a:gd name="T0" fmla="*/ 0 w 144"/>
                  <a:gd name="T1" fmla="*/ 0 h 88"/>
                  <a:gd name="T2" fmla="*/ 23 w 144"/>
                  <a:gd name="T3" fmla="*/ 26 h 88"/>
                  <a:gd name="T4" fmla="*/ 49 w 144"/>
                  <a:gd name="T5" fmla="*/ 54 h 88"/>
                  <a:gd name="T6" fmla="*/ 78 w 144"/>
                  <a:gd name="T7" fmla="*/ 76 h 88"/>
                  <a:gd name="T8" fmla="*/ 96 w 144"/>
                  <a:gd name="T9" fmla="*/ 87 h 88"/>
                  <a:gd name="T10" fmla="*/ 121 w 144"/>
                  <a:gd name="T11" fmla="*/ 88 h 88"/>
                  <a:gd name="T12" fmla="*/ 137 w 144"/>
                  <a:gd name="T13" fmla="*/ 75 h 88"/>
                  <a:gd name="T14" fmla="*/ 144 w 144"/>
                  <a:gd name="T15" fmla="*/ 51 h 88"/>
                  <a:gd name="T16" fmla="*/ 128 w 144"/>
                  <a:gd name="T17" fmla="*/ 73 h 88"/>
                  <a:gd name="T18" fmla="*/ 109 w 144"/>
                  <a:gd name="T19" fmla="*/ 78 h 88"/>
                  <a:gd name="T20" fmla="*/ 122 w 144"/>
                  <a:gd name="T21" fmla="*/ 64 h 88"/>
                  <a:gd name="T22" fmla="*/ 121 w 144"/>
                  <a:gd name="T23" fmla="*/ 47 h 88"/>
                  <a:gd name="T24" fmla="*/ 113 w 144"/>
                  <a:gd name="T25" fmla="*/ 15 h 88"/>
                  <a:gd name="T26" fmla="*/ 116 w 144"/>
                  <a:gd name="T27" fmla="*/ 58 h 88"/>
                  <a:gd name="T28" fmla="*/ 103 w 144"/>
                  <a:gd name="T29" fmla="*/ 75 h 88"/>
                  <a:gd name="T30" fmla="*/ 77 w 144"/>
                  <a:gd name="T31" fmla="*/ 64 h 88"/>
                  <a:gd name="T32" fmla="*/ 41 w 144"/>
                  <a:gd name="T33" fmla="*/ 33 h 88"/>
                  <a:gd name="T34" fmla="*/ 17 w 144"/>
                  <a:gd name="T35" fmla="*/ 8 h 88"/>
                  <a:gd name="T36" fmla="*/ 0 w 144"/>
                  <a:gd name="T37" fmla="*/ 0 h 88"/>
                  <a:gd name="T38" fmla="*/ 0 w 144"/>
                  <a:gd name="T39" fmla="*/ 0 h 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88"/>
                  <a:gd name="T62" fmla="*/ 144 w 144"/>
                  <a:gd name="T63" fmla="*/ 88 h 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88">
                    <a:moveTo>
                      <a:pt x="0" y="0"/>
                    </a:moveTo>
                    <a:lnTo>
                      <a:pt x="23" y="26"/>
                    </a:lnTo>
                    <a:lnTo>
                      <a:pt x="49" y="54"/>
                    </a:lnTo>
                    <a:lnTo>
                      <a:pt x="78" y="76"/>
                    </a:lnTo>
                    <a:lnTo>
                      <a:pt x="96" y="87"/>
                    </a:lnTo>
                    <a:lnTo>
                      <a:pt x="121" y="88"/>
                    </a:lnTo>
                    <a:lnTo>
                      <a:pt x="137" y="75"/>
                    </a:lnTo>
                    <a:lnTo>
                      <a:pt x="144" y="51"/>
                    </a:lnTo>
                    <a:lnTo>
                      <a:pt x="128" y="73"/>
                    </a:lnTo>
                    <a:lnTo>
                      <a:pt x="109" y="78"/>
                    </a:lnTo>
                    <a:lnTo>
                      <a:pt x="122" y="64"/>
                    </a:lnTo>
                    <a:lnTo>
                      <a:pt x="121" y="47"/>
                    </a:lnTo>
                    <a:lnTo>
                      <a:pt x="113" y="15"/>
                    </a:lnTo>
                    <a:lnTo>
                      <a:pt x="116" y="58"/>
                    </a:lnTo>
                    <a:lnTo>
                      <a:pt x="103" y="75"/>
                    </a:lnTo>
                    <a:lnTo>
                      <a:pt x="77" y="64"/>
                    </a:lnTo>
                    <a:lnTo>
                      <a:pt x="41" y="33"/>
                    </a:lnTo>
                    <a:lnTo>
                      <a:pt x="1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728"/>
              <p:cNvSpPr>
                <a:spLocks/>
              </p:cNvSpPr>
              <p:nvPr/>
            </p:nvSpPr>
            <p:spPr bwMode="auto">
              <a:xfrm>
                <a:off x="3788" y="2405"/>
                <a:ext cx="78" cy="139"/>
              </a:xfrm>
              <a:custGeom>
                <a:avLst/>
                <a:gdLst>
                  <a:gd name="T0" fmla="*/ 38 w 78"/>
                  <a:gd name="T1" fmla="*/ 38 h 139"/>
                  <a:gd name="T2" fmla="*/ 61 w 78"/>
                  <a:gd name="T3" fmla="*/ 80 h 139"/>
                  <a:gd name="T4" fmla="*/ 71 w 78"/>
                  <a:gd name="T5" fmla="*/ 106 h 139"/>
                  <a:gd name="T6" fmla="*/ 77 w 78"/>
                  <a:gd name="T7" fmla="*/ 139 h 139"/>
                  <a:gd name="T8" fmla="*/ 78 w 78"/>
                  <a:gd name="T9" fmla="*/ 107 h 139"/>
                  <a:gd name="T10" fmla="*/ 66 w 78"/>
                  <a:gd name="T11" fmla="*/ 73 h 139"/>
                  <a:gd name="T12" fmla="*/ 50 w 78"/>
                  <a:gd name="T13" fmla="*/ 40 h 139"/>
                  <a:gd name="T14" fmla="*/ 34 w 78"/>
                  <a:gd name="T15" fmla="*/ 19 h 139"/>
                  <a:gd name="T16" fmla="*/ 0 w 78"/>
                  <a:gd name="T17" fmla="*/ 0 h 139"/>
                  <a:gd name="T18" fmla="*/ 38 w 78"/>
                  <a:gd name="T19" fmla="*/ 38 h 139"/>
                  <a:gd name="T20" fmla="*/ 38 w 78"/>
                  <a:gd name="T21" fmla="*/ 38 h 1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139"/>
                  <a:gd name="T35" fmla="*/ 78 w 78"/>
                  <a:gd name="T36" fmla="*/ 139 h 1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139">
                    <a:moveTo>
                      <a:pt x="38" y="38"/>
                    </a:moveTo>
                    <a:lnTo>
                      <a:pt x="61" y="80"/>
                    </a:lnTo>
                    <a:lnTo>
                      <a:pt x="71" y="106"/>
                    </a:lnTo>
                    <a:lnTo>
                      <a:pt x="77" y="139"/>
                    </a:lnTo>
                    <a:lnTo>
                      <a:pt x="78" y="107"/>
                    </a:lnTo>
                    <a:lnTo>
                      <a:pt x="66" y="73"/>
                    </a:lnTo>
                    <a:lnTo>
                      <a:pt x="50" y="40"/>
                    </a:lnTo>
                    <a:lnTo>
                      <a:pt x="34" y="19"/>
                    </a:lnTo>
                    <a:lnTo>
                      <a:pt x="0" y="0"/>
                    </a:lnTo>
                    <a:lnTo>
                      <a:pt x="3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29"/>
              <p:cNvSpPr>
                <a:spLocks/>
              </p:cNvSpPr>
              <p:nvPr/>
            </p:nvSpPr>
            <p:spPr bwMode="auto">
              <a:xfrm>
                <a:off x="3767" y="2414"/>
                <a:ext cx="71" cy="115"/>
              </a:xfrm>
              <a:custGeom>
                <a:avLst/>
                <a:gdLst>
                  <a:gd name="T0" fmla="*/ 16 w 71"/>
                  <a:gd name="T1" fmla="*/ 35 h 115"/>
                  <a:gd name="T2" fmla="*/ 45 w 71"/>
                  <a:gd name="T3" fmla="*/ 75 h 115"/>
                  <a:gd name="T4" fmla="*/ 71 w 71"/>
                  <a:gd name="T5" fmla="*/ 115 h 115"/>
                  <a:gd name="T6" fmla="*/ 54 w 71"/>
                  <a:gd name="T7" fmla="*/ 70 h 115"/>
                  <a:gd name="T8" fmla="*/ 25 w 71"/>
                  <a:gd name="T9" fmla="*/ 31 h 115"/>
                  <a:gd name="T10" fmla="*/ 0 w 71"/>
                  <a:gd name="T11" fmla="*/ 0 h 115"/>
                  <a:gd name="T12" fmla="*/ 16 w 71"/>
                  <a:gd name="T13" fmla="*/ 35 h 115"/>
                  <a:gd name="T14" fmla="*/ 16 w 71"/>
                  <a:gd name="T15" fmla="*/ 35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115"/>
                  <a:gd name="T26" fmla="*/ 71 w 71"/>
                  <a:gd name="T27" fmla="*/ 115 h 1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115">
                    <a:moveTo>
                      <a:pt x="16" y="35"/>
                    </a:moveTo>
                    <a:lnTo>
                      <a:pt x="45" y="75"/>
                    </a:lnTo>
                    <a:lnTo>
                      <a:pt x="71" y="115"/>
                    </a:lnTo>
                    <a:lnTo>
                      <a:pt x="54" y="70"/>
                    </a:lnTo>
                    <a:lnTo>
                      <a:pt x="25" y="31"/>
                    </a:lnTo>
                    <a:lnTo>
                      <a:pt x="0" y="0"/>
                    </a:lnTo>
                    <a:lnTo>
                      <a:pt x="16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730"/>
              <p:cNvSpPr>
                <a:spLocks/>
              </p:cNvSpPr>
              <p:nvPr/>
            </p:nvSpPr>
            <p:spPr bwMode="auto">
              <a:xfrm>
                <a:off x="3490" y="2347"/>
                <a:ext cx="130" cy="113"/>
              </a:xfrm>
              <a:custGeom>
                <a:avLst/>
                <a:gdLst>
                  <a:gd name="T0" fmla="*/ 114 w 130"/>
                  <a:gd name="T1" fmla="*/ 81 h 113"/>
                  <a:gd name="T2" fmla="*/ 80 w 130"/>
                  <a:gd name="T3" fmla="*/ 94 h 113"/>
                  <a:gd name="T4" fmla="*/ 38 w 130"/>
                  <a:gd name="T5" fmla="*/ 108 h 113"/>
                  <a:gd name="T6" fmla="*/ 0 w 130"/>
                  <a:gd name="T7" fmla="*/ 113 h 113"/>
                  <a:gd name="T8" fmla="*/ 43 w 130"/>
                  <a:gd name="T9" fmla="*/ 100 h 113"/>
                  <a:gd name="T10" fmla="*/ 53 w 130"/>
                  <a:gd name="T11" fmla="*/ 67 h 113"/>
                  <a:gd name="T12" fmla="*/ 53 w 130"/>
                  <a:gd name="T13" fmla="*/ 44 h 113"/>
                  <a:gd name="T14" fmla="*/ 62 w 130"/>
                  <a:gd name="T15" fmla="*/ 75 h 113"/>
                  <a:gd name="T16" fmla="*/ 61 w 130"/>
                  <a:gd name="T17" fmla="*/ 87 h 113"/>
                  <a:gd name="T18" fmla="*/ 91 w 130"/>
                  <a:gd name="T19" fmla="*/ 73 h 113"/>
                  <a:gd name="T20" fmla="*/ 112 w 130"/>
                  <a:gd name="T21" fmla="*/ 42 h 113"/>
                  <a:gd name="T22" fmla="*/ 124 w 130"/>
                  <a:gd name="T23" fmla="*/ 0 h 113"/>
                  <a:gd name="T24" fmla="*/ 130 w 130"/>
                  <a:gd name="T25" fmla="*/ 46 h 113"/>
                  <a:gd name="T26" fmla="*/ 114 w 130"/>
                  <a:gd name="T27" fmla="*/ 81 h 113"/>
                  <a:gd name="T28" fmla="*/ 114 w 130"/>
                  <a:gd name="T29" fmla="*/ 81 h 1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0"/>
                  <a:gd name="T46" fmla="*/ 0 h 113"/>
                  <a:gd name="T47" fmla="*/ 130 w 130"/>
                  <a:gd name="T48" fmla="*/ 113 h 11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0" h="113">
                    <a:moveTo>
                      <a:pt x="114" y="81"/>
                    </a:moveTo>
                    <a:lnTo>
                      <a:pt x="80" y="94"/>
                    </a:lnTo>
                    <a:lnTo>
                      <a:pt x="38" y="108"/>
                    </a:lnTo>
                    <a:lnTo>
                      <a:pt x="0" y="113"/>
                    </a:lnTo>
                    <a:lnTo>
                      <a:pt x="43" y="100"/>
                    </a:lnTo>
                    <a:lnTo>
                      <a:pt x="53" y="67"/>
                    </a:lnTo>
                    <a:lnTo>
                      <a:pt x="53" y="44"/>
                    </a:lnTo>
                    <a:lnTo>
                      <a:pt x="62" y="75"/>
                    </a:lnTo>
                    <a:lnTo>
                      <a:pt x="61" y="87"/>
                    </a:lnTo>
                    <a:lnTo>
                      <a:pt x="91" y="73"/>
                    </a:lnTo>
                    <a:lnTo>
                      <a:pt x="112" y="42"/>
                    </a:lnTo>
                    <a:lnTo>
                      <a:pt x="124" y="0"/>
                    </a:lnTo>
                    <a:lnTo>
                      <a:pt x="130" y="46"/>
                    </a:lnTo>
                    <a:lnTo>
                      <a:pt x="114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731"/>
              <p:cNvSpPr>
                <a:spLocks/>
              </p:cNvSpPr>
              <p:nvPr/>
            </p:nvSpPr>
            <p:spPr bwMode="auto">
              <a:xfrm>
                <a:off x="3469" y="2295"/>
                <a:ext cx="53" cy="33"/>
              </a:xfrm>
              <a:custGeom>
                <a:avLst/>
                <a:gdLst>
                  <a:gd name="T0" fmla="*/ 53 w 53"/>
                  <a:gd name="T1" fmla="*/ 4 h 33"/>
                  <a:gd name="T2" fmla="*/ 7 w 53"/>
                  <a:gd name="T3" fmla="*/ 33 h 33"/>
                  <a:gd name="T4" fmla="*/ 0 w 53"/>
                  <a:gd name="T5" fmla="*/ 30 h 33"/>
                  <a:gd name="T6" fmla="*/ 34 w 53"/>
                  <a:gd name="T7" fmla="*/ 6 h 33"/>
                  <a:gd name="T8" fmla="*/ 44 w 53"/>
                  <a:gd name="T9" fmla="*/ 0 h 33"/>
                  <a:gd name="T10" fmla="*/ 53 w 53"/>
                  <a:gd name="T11" fmla="*/ 4 h 33"/>
                  <a:gd name="T12" fmla="*/ 53 w 53"/>
                  <a:gd name="T13" fmla="*/ 4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33"/>
                  <a:gd name="T23" fmla="*/ 53 w 53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33">
                    <a:moveTo>
                      <a:pt x="53" y="4"/>
                    </a:moveTo>
                    <a:lnTo>
                      <a:pt x="7" y="33"/>
                    </a:lnTo>
                    <a:lnTo>
                      <a:pt x="0" y="30"/>
                    </a:lnTo>
                    <a:lnTo>
                      <a:pt x="34" y="6"/>
                    </a:lnTo>
                    <a:lnTo>
                      <a:pt x="44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32"/>
              <p:cNvSpPr>
                <a:spLocks/>
              </p:cNvSpPr>
              <p:nvPr/>
            </p:nvSpPr>
            <p:spPr bwMode="auto">
              <a:xfrm>
                <a:off x="2847" y="1431"/>
                <a:ext cx="255" cy="736"/>
              </a:xfrm>
              <a:custGeom>
                <a:avLst/>
                <a:gdLst>
                  <a:gd name="T0" fmla="*/ 78 w 255"/>
                  <a:gd name="T1" fmla="*/ 22 h 736"/>
                  <a:gd name="T2" fmla="*/ 84 w 255"/>
                  <a:gd name="T3" fmla="*/ 67 h 736"/>
                  <a:gd name="T4" fmla="*/ 102 w 255"/>
                  <a:gd name="T5" fmla="*/ 139 h 736"/>
                  <a:gd name="T6" fmla="*/ 102 w 255"/>
                  <a:gd name="T7" fmla="*/ 197 h 736"/>
                  <a:gd name="T8" fmla="*/ 102 w 255"/>
                  <a:gd name="T9" fmla="*/ 237 h 736"/>
                  <a:gd name="T10" fmla="*/ 116 w 255"/>
                  <a:gd name="T11" fmla="*/ 269 h 736"/>
                  <a:gd name="T12" fmla="*/ 119 w 255"/>
                  <a:gd name="T13" fmla="*/ 298 h 736"/>
                  <a:gd name="T14" fmla="*/ 108 w 255"/>
                  <a:gd name="T15" fmla="*/ 319 h 736"/>
                  <a:gd name="T16" fmla="*/ 59 w 255"/>
                  <a:gd name="T17" fmla="*/ 354 h 736"/>
                  <a:gd name="T18" fmla="*/ 0 w 255"/>
                  <a:gd name="T19" fmla="*/ 390 h 736"/>
                  <a:gd name="T20" fmla="*/ 48 w 255"/>
                  <a:gd name="T21" fmla="*/ 382 h 736"/>
                  <a:gd name="T22" fmla="*/ 100 w 255"/>
                  <a:gd name="T23" fmla="*/ 349 h 736"/>
                  <a:gd name="T24" fmla="*/ 128 w 255"/>
                  <a:gd name="T25" fmla="*/ 317 h 736"/>
                  <a:gd name="T26" fmla="*/ 145 w 255"/>
                  <a:gd name="T27" fmla="*/ 332 h 736"/>
                  <a:gd name="T28" fmla="*/ 169 w 255"/>
                  <a:gd name="T29" fmla="*/ 367 h 736"/>
                  <a:gd name="T30" fmla="*/ 206 w 255"/>
                  <a:gd name="T31" fmla="*/ 427 h 736"/>
                  <a:gd name="T32" fmla="*/ 229 w 255"/>
                  <a:gd name="T33" fmla="*/ 486 h 736"/>
                  <a:gd name="T34" fmla="*/ 238 w 255"/>
                  <a:gd name="T35" fmla="*/ 533 h 736"/>
                  <a:gd name="T36" fmla="*/ 236 w 255"/>
                  <a:gd name="T37" fmla="*/ 594 h 736"/>
                  <a:gd name="T38" fmla="*/ 212 w 255"/>
                  <a:gd name="T39" fmla="*/ 658 h 736"/>
                  <a:gd name="T40" fmla="*/ 193 w 255"/>
                  <a:gd name="T41" fmla="*/ 697 h 736"/>
                  <a:gd name="T42" fmla="*/ 180 w 255"/>
                  <a:gd name="T43" fmla="*/ 732 h 736"/>
                  <a:gd name="T44" fmla="*/ 195 w 255"/>
                  <a:gd name="T45" fmla="*/ 736 h 736"/>
                  <a:gd name="T46" fmla="*/ 208 w 255"/>
                  <a:gd name="T47" fmla="*/ 693 h 736"/>
                  <a:gd name="T48" fmla="*/ 236 w 255"/>
                  <a:gd name="T49" fmla="*/ 656 h 736"/>
                  <a:gd name="T50" fmla="*/ 247 w 255"/>
                  <a:gd name="T51" fmla="*/ 600 h 736"/>
                  <a:gd name="T52" fmla="*/ 255 w 255"/>
                  <a:gd name="T53" fmla="*/ 546 h 736"/>
                  <a:gd name="T54" fmla="*/ 242 w 255"/>
                  <a:gd name="T55" fmla="*/ 492 h 736"/>
                  <a:gd name="T56" fmla="*/ 225 w 255"/>
                  <a:gd name="T57" fmla="*/ 442 h 736"/>
                  <a:gd name="T58" fmla="*/ 190 w 255"/>
                  <a:gd name="T59" fmla="*/ 375 h 736"/>
                  <a:gd name="T60" fmla="*/ 169 w 255"/>
                  <a:gd name="T61" fmla="*/ 347 h 736"/>
                  <a:gd name="T62" fmla="*/ 145 w 255"/>
                  <a:gd name="T63" fmla="*/ 311 h 736"/>
                  <a:gd name="T64" fmla="*/ 132 w 255"/>
                  <a:gd name="T65" fmla="*/ 293 h 736"/>
                  <a:gd name="T66" fmla="*/ 126 w 255"/>
                  <a:gd name="T67" fmla="*/ 261 h 736"/>
                  <a:gd name="T68" fmla="*/ 108 w 255"/>
                  <a:gd name="T69" fmla="*/ 222 h 736"/>
                  <a:gd name="T70" fmla="*/ 112 w 255"/>
                  <a:gd name="T71" fmla="*/ 141 h 736"/>
                  <a:gd name="T72" fmla="*/ 102 w 255"/>
                  <a:gd name="T73" fmla="*/ 83 h 736"/>
                  <a:gd name="T74" fmla="*/ 97 w 255"/>
                  <a:gd name="T75" fmla="*/ 50 h 736"/>
                  <a:gd name="T76" fmla="*/ 112 w 255"/>
                  <a:gd name="T77" fmla="*/ 22 h 736"/>
                  <a:gd name="T78" fmla="*/ 154 w 255"/>
                  <a:gd name="T79" fmla="*/ 11 h 736"/>
                  <a:gd name="T80" fmla="*/ 108 w 255"/>
                  <a:gd name="T81" fmla="*/ 0 h 736"/>
                  <a:gd name="T82" fmla="*/ 43 w 255"/>
                  <a:gd name="T83" fmla="*/ 24 h 736"/>
                  <a:gd name="T84" fmla="*/ 78 w 255"/>
                  <a:gd name="T85" fmla="*/ 22 h 736"/>
                  <a:gd name="T86" fmla="*/ 78 w 255"/>
                  <a:gd name="T87" fmla="*/ 22 h 7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5"/>
                  <a:gd name="T133" fmla="*/ 0 h 736"/>
                  <a:gd name="T134" fmla="*/ 255 w 255"/>
                  <a:gd name="T135" fmla="*/ 736 h 7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5" h="736">
                    <a:moveTo>
                      <a:pt x="78" y="22"/>
                    </a:moveTo>
                    <a:lnTo>
                      <a:pt x="84" y="67"/>
                    </a:lnTo>
                    <a:lnTo>
                      <a:pt x="102" y="139"/>
                    </a:lnTo>
                    <a:lnTo>
                      <a:pt x="102" y="197"/>
                    </a:lnTo>
                    <a:lnTo>
                      <a:pt x="102" y="237"/>
                    </a:lnTo>
                    <a:lnTo>
                      <a:pt x="116" y="269"/>
                    </a:lnTo>
                    <a:lnTo>
                      <a:pt x="119" y="298"/>
                    </a:lnTo>
                    <a:lnTo>
                      <a:pt x="108" y="319"/>
                    </a:lnTo>
                    <a:lnTo>
                      <a:pt x="59" y="354"/>
                    </a:lnTo>
                    <a:lnTo>
                      <a:pt x="0" y="390"/>
                    </a:lnTo>
                    <a:lnTo>
                      <a:pt x="48" y="382"/>
                    </a:lnTo>
                    <a:lnTo>
                      <a:pt x="100" y="349"/>
                    </a:lnTo>
                    <a:lnTo>
                      <a:pt x="128" y="317"/>
                    </a:lnTo>
                    <a:lnTo>
                      <a:pt x="145" y="332"/>
                    </a:lnTo>
                    <a:lnTo>
                      <a:pt x="169" y="367"/>
                    </a:lnTo>
                    <a:lnTo>
                      <a:pt x="206" y="427"/>
                    </a:lnTo>
                    <a:lnTo>
                      <a:pt x="229" y="486"/>
                    </a:lnTo>
                    <a:lnTo>
                      <a:pt x="238" y="533"/>
                    </a:lnTo>
                    <a:lnTo>
                      <a:pt x="236" y="594"/>
                    </a:lnTo>
                    <a:lnTo>
                      <a:pt x="212" y="658"/>
                    </a:lnTo>
                    <a:lnTo>
                      <a:pt x="193" y="697"/>
                    </a:lnTo>
                    <a:lnTo>
                      <a:pt x="180" y="732"/>
                    </a:lnTo>
                    <a:lnTo>
                      <a:pt x="195" y="736"/>
                    </a:lnTo>
                    <a:lnTo>
                      <a:pt x="208" y="693"/>
                    </a:lnTo>
                    <a:lnTo>
                      <a:pt x="236" y="656"/>
                    </a:lnTo>
                    <a:lnTo>
                      <a:pt x="247" y="600"/>
                    </a:lnTo>
                    <a:lnTo>
                      <a:pt x="255" y="546"/>
                    </a:lnTo>
                    <a:lnTo>
                      <a:pt x="242" y="492"/>
                    </a:lnTo>
                    <a:lnTo>
                      <a:pt x="225" y="442"/>
                    </a:lnTo>
                    <a:lnTo>
                      <a:pt x="190" y="375"/>
                    </a:lnTo>
                    <a:lnTo>
                      <a:pt x="169" y="347"/>
                    </a:lnTo>
                    <a:lnTo>
                      <a:pt x="145" y="311"/>
                    </a:lnTo>
                    <a:lnTo>
                      <a:pt x="132" y="293"/>
                    </a:lnTo>
                    <a:lnTo>
                      <a:pt x="126" y="261"/>
                    </a:lnTo>
                    <a:lnTo>
                      <a:pt x="108" y="222"/>
                    </a:lnTo>
                    <a:lnTo>
                      <a:pt x="112" y="141"/>
                    </a:lnTo>
                    <a:lnTo>
                      <a:pt x="102" y="83"/>
                    </a:lnTo>
                    <a:lnTo>
                      <a:pt x="97" y="50"/>
                    </a:lnTo>
                    <a:lnTo>
                      <a:pt x="112" y="22"/>
                    </a:lnTo>
                    <a:lnTo>
                      <a:pt x="154" y="11"/>
                    </a:lnTo>
                    <a:lnTo>
                      <a:pt x="108" y="0"/>
                    </a:lnTo>
                    <a:lnTo>
                      <a:pt x="43" y="24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733"/>
              <p:cNvSpPr>
                <a:spLocks/>
              </p:cNvSpPr>
              <p:nvPr/>
            </p:nvSpPr>
            <p:spPr bwMode="auto">
              <a:xfrm>
                <a:off x="2361" y="1362"/>
                <a:ext cx="417" cy="477"/>
              </a:xfrm>
              <a:custGeom>
                <a:avLst/>
                <a:gdLst>
                  <a:gd name="T0" fmla="*/ 86 w 417"/>
                  <a:gd name="T1" fmla="*/ 48 h 477"/>
                  <a:gd name="T2" fmla="*/ 71 w 417"/>
                  <a:gd name="T3" fmla="*/ 132 h 477"/>
                  <a:gd name="T4" fmla="*/ 149 w 417"/>
                  <a:gd name="T5" fmla="*/ 72 h 477"/>
                  <a:gd name="T6" fmla="*/ 80 w 417"/>
                  <a:gd name="T7" fmla="*/ 158 h 477"/>
                  <a:gd name="T8" fmla="*/ 60 w 417"/>
                  <a:gd name="T9" fmla="*/ 208 h 477"/>
                  <a:gd name="T10" fmla="*/ 58 w 417"/>
                  <a:gd name="T11" fmla="*/ 250 h 477"/>
                  <a:gd name="T12" fmla="*/ 110 w 417"/>
                  <a:gd name="T13" fmla="*/ 296 h 477"/>
                  <a:gd name="T14" fmla="*/ 212 w 417"/>
                  <a:gd name="T15" fmla="*/ 282 h 477"/>
                  <a:gd name="T16" fmla="*/ 123 w 417"/>
                  <a:gd name="T17" fmla="*/ 336 h 477"/>
                  <a:gd name="T18" fmla="*/ 138 w 417"/>
                  <a:gd name="T19" fmla="*/ 362 h 477"/>
                  <a:gd name="T20" fmla="*/ 207 w 417"/>
                  <a:gd name="T21" fmla="*/ 296 h 477"/>
                  <a:gd name="T22" fmla="*/ 317 w 417"/>
                  <a:gd name="T23" fmla="*/ 256 h 477"/>
                  <a:gd name="T24" fmla="*/ 417 w 417"/>
                  <a:gd name="T25" fmla="*/ 266 h 477"/>
                  <a:gd name="T26" fmla="*/ 302 w 417"/>
                  <a:gd name="T27" fmla="*/ 280 h 477"/>
                  <a:gd name="T28" fmla="*/ 210 w 417"/>
                  <a:gd name="T29" fmla="*/ 319 h 477"/>
                  <a:gd name="T30" fmla="*/ 164 w 417"/>
                  <a:gd name="T31" fmla="*/ 384 h 477"/>
                  <a:gd name="T32" fmla="*/ 136 w 417"/>
                  <a:gd name="T33" fmla="*/ 392 h 477"/>
                  <a:gd name="T34" fmla="*/ 132 w 417"/>
                  <a:gd name="T35" fmla="*/ 436 h 477"/>
                  <a:gd name="T36" fmla="*/ 266 w 417"/>
                  <a:gd name="T37" fmla="*/ 468 h 477"/>
                  <a:gd name="T38" fmla="*/ 192 w 417"/>
                  <a:gd name="T39" fmla="*/ 477 h 477"/>
                  <a:gd name="T40" fmla="*/ 134 w 417"/>
                  <a:gd name="T41" fmla="*/ 470 h 477"/>
                  <a:gd name="T42" fmla="*/ 110 w 417"/>
                  <a:gd name="T43" fmla="*/ 442 h 477"/>
                  <a:gd name="T44" fmla="*/ 99 w 417"/>
                  <a:gd name="T45" fmla="*/ 386 h 477"/>
                  <a:gd name="T46" fmla="*/ 78 w 417"/>
                  <a:gd name="T47" fmla="*/ 343 h 477"/>
                  <a:gd name="T48" fmla="*/ 65 w 417"/>
                  <a:gd name="T49" fmla="*/ 323 h 477"/>
                  <a:gd name="T50" fmla="*/ 17 w 417"/>
                  <a:gd name="T51" fmla="*/ 247 h 477"/>
                  <a:gd name="T52" fmla="*/ 0 w 417"/>
                  <a:gd name="T53" fmla="*/ 149 h 477"/>
                  <a:gd name="T54" fmla="*/ 11 w 417"/>
                  <a:gd name="T55" fmla="*/ 93 h 477"/>
                  <a:gd name="T56" fmla="*/ 24 w 417"/>
                  <a:gd name="T57" fmla="*/ 210 h 477"/>
                  <a:gd name="T58" fmla="*/ 32 w 417"/>
                  <a:gd name="T59" fmla="*/ 110 h 477"/>
                  <a:gd name="T60" fmla="*/ 88 w 417"/>
                  <a:gd name="T61" fmla="*/ 0 h 477"/>
                  <a:gd name="T62" fmla="*/ 86 w 417"/>
                  <a:gd name="T63" fmla="*/ 48 h 477"/>
                  <a:gd name="T64" fmla="*/ 86 w 417"/>
                  <a:gd name="T65" fmla="*/ 48 h 4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7"/>
                  <a:gd name="T100" fmla="*/ 0 h 477"/>
                  <a:gd name="T101" fmla="*/ 417 w 417"/>
                  <a:gd name="T102" fmla="*/ 477 h 4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7" h="477">
                    <a:moveTo>
                      <a:pt x="86" y="48"/>
                    </a:moveTo>
                    <a:lnTo>
                      <a:pt x="71" y="132"/>
                    </a:lnTo>
                    <a:lnTo>
                      <a:pt x="149" y="72"/>
                    </a:lnTo>
                    <a:lnTo>
                      <a:pt x="80" y="158"/>
                    </a:lnTo>
                    <a:lnTo>
                      <a:pt x="60" y="208"/>
                    </a:lnTo>
                    <a:lnTo>
                      <a:pt x="58" y="250"/>
                    </a:lnTo>
                    <a:lnTo>
                      <a:pt x="110" y="296"/>
                    </a:lnTo>
                    <a:lnTo>
                      <a:pt x="212" y="282"/>
                    </a:lnTo>
                    <a:lnTo>
                      <a:pt x="123" y="336"/>
                    </a:lnTo>
                    <a:lnTo>
                      <a:pt x="138" y="362"/>
                    </a:lnTo>
                    <a:lnTo>
                      <a:pt x="207" y="296"/>
                    </a:lnTo>
                    <a:lnTo>
                      <a:pt x="317" y="256"/>
                    </a:lnTo>
                    <a:lnTo>
                      <a:pt x="417" y="266"/>
                    </a:lnTo>
                    <a:lnTo>
                      <a:pt x="302" y="280"/>
                    </a:lnTo>
                    <a:lnTo>
                      <a:pt x="210" y="319"/>
                    </a:lnTo>
                    <a:lnTo>
                      <a:pt x="164" y="384"/>
                    </a:lnTo>
                    <a:lnTo>
                      <a:pt x="136" y="392"/>
                    </a:lnTo>
                    <a:lnTo>
                      <a:pt x="132" y="436"/>
                    </a:lnTo>
                    <a:lnTo>
                      <a:pt x="266" y="468"/>
                    </a:lnTo>
                    <a:lnTo>
                      <a:pt x="192" y="477"/>
                    </a:lnTo>
                    <a:lnTo>
                      <a:pt x="134" y="470"/>
                    </a:lnTo>
                    <a:lnTo>
                      <a:pt x="110" y="442"/>
                    </a:lnTo>
                    <a:lnTo>
                      <a:pt x="99" y="386"/>
                    </a:lnTo>
                    <a:lnTo>
                      <a:pt x="78" y="343"/>
                    </a:lnTo>
                    <a:lnTo>
                      <a:pt x="65" y="323"/>
                    </a:lnTo>
                    <a:lnTo>
                      <a:pt x="17" y="247"/>
                    </a:lnTo>
                    <a:lnTo>
                      <a:pt x="0" y="149"/>
                    </a:lnTo>
                    <a:lnTo>
                      <a:pt x="11" y="93"/>
                    </a:lnTo>
                    <a:lnTo>
                      <a:pt x="24" y="210"/>
                    </a:lnTo>
                    <a:lnTo>
                      <a:pt x="32" y="110"/>
                    </a:lnTo>
                    <a:lnTo>
                      <a:pt x="88" y="0"/>
                    </a:lnTo>
                    <a:lnTo>
                      <a:pt x="8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734"/>
              <p:cNvSpPr>
                <a:spLocks/>
              </p:cNvSpPr>
              <p:nvPr/>
            </p:nvSpPr>
            <p:spPr bwMode="auto">
              <a:xfrm>
                <a:off x="2564" y="1675"/>
                <a:ext cx="294" cy="142"/>
              </a:xfrm>
              <a:custGeom>
                <a:avLst/>
                <a:gdLst>
                  <a:gd name="T0" fmla="*/ 97 w 294"/>
                  <a:gd name="T1" fmla="*/ 129 h 142"/>
                  <a:gd name="T2" fmla="*/ 160 w 294"/>
                  <a:gd name="T3" fmla="*/ 99 h 142"/>
                  <a:gd name="T4" fmla="*/ 199 w 294"/>
                  <a:gd name="T5" fmla="*/ 71 h 142"/>
                  <a:gd name="T6" fmla="*/ 283 w 294"/>
                  <a:gd name="T7" fmla="*/ 47 h 142"/>
                  <a:gd name="T8" fmla="*/ 225 w 294"/>
                  <a:gd name="T9" fmla="*/ 49 h 142"/>
                  <a:gd name="T10" fmla="*/ 160 w 294"/>
                  <a:gd name="T11" fmla="*/ 73 h 142"/>
                  <a:gd name="T12" fmla="*/ 212 w 294"/>
                  <a:gd name="T13" fmla="*/ 45 h 142"/>
                  <a:gd name="T14" fmla="*/ 294 w 294"/>
                  <a:gd name="T15" fmla="*/ 0 h 142"/>
                  <a:gd name="T16" fmla="*/ 210 w 294"/>
                  <a:gd name="T17" fmla="*/ 21 h 142"/>
                  <a:gd name="T18" fmla="*/ 130 w 294"/>
                  <a:gd name="T19" fmla="*/ 71 h 142"/>
                  <a:gd name="T20" fmla="*/ 114 w 294"/>
                  <a:gd name="T21" fmla="*/ 108 h 142"/>
                  <a:gd name="T22" fmla="*/ 80 w 294"/>
                  <a:gd name="T23" fmla="*/ 118 h 142"/>
                  <a:gd name="T24" fmla="*/ 91 w 294"/>
                  <a:gd name="T25" fmla="*/ 77 h 142"/>
                  <a:gd name="T26" fmla="*/ 52 w 294"/>
                  <a:gd name="T27" fmla="*/ 54 h 142"/>
                  <a:gd name="T28" fmla="*/ 0 w 294"/>
                  <a:gd name="T29" fmla="*/ 43 h 142"/>
                  <a:gd name="T30" fmla="*/ 61 w 294"/>
                  <a:gd name="T31" fmla="*/ 86 h 142"/>
                  <a:gd name="T32" fmla="*/ 48 w 294"/>
                  <a:gd name="T33" fmla="*/ 114 h 142"/>
                  <a:gd name="T34" fmla="*/ 11 w 294"/>
                  <a:gd name="T35" fmla="*/ 127 h 142"/>
                  <a:gd name="T36" fmla="*/ 67 w 294"/>
                  <a:gd name="T37" fmla="*/ 142 h 142"/>
                  <a:gd name="T38" fmla="*/ 97 w 294"/>
                  <a:gd name="T39" fmla="*/ 129 h 142"/>
                  <a:gd name="T40" fmla="*/ 97 w 294"/>
                  <a:gd name="T41" fmla="*/ 129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4"/>
                  <a:gd name="T64" fmla="*/ 0 h 142"/>
                  <a:gd name="T65" fmla="*/ 294 w 294"/>
                  <a:gd name="T66" fmla="*/ 142 h 1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4" h="142">
                    <a:moveTo>
                      <a:pt x="97" y="129"/>
                    </a:moveTo>
                    <a:lnTo>
                      <a:pt x="160" y="99"/>
                    </a:lnTo>
                    <a:lnTo>
                      <a:pt x="199" y="71"/>
                    </a:lnTo>
                    <a:lnTo>
                      <a:pt x="283" y="47"/>
                    </a:lnTo>
                    <a:lnTo>
                      <a:pt x="225" y="49"/>
                    </a:lnTo>
                    <a:lnTo>
                      <a:pt x="160" y="73"/>
                    </a:lnTo>
                    <a:lnTo>
                      <a:pt x="212" y="45"/>
                    </a:lnTo>
                    <a:lnTo>
                      <a:pt x="294" y="0"/>
                    </a:lnTo>
                    <a:lnTo>
                      <a:pt x="210" y="21"/>
                    </a:lnTo>
                    <a:lnTo>
                      <a:pt x="130" y="71"/>
                    </a:lnTo>
                    <a:lnTo>
                      <a:pt x="114" y="108"/>
                    </a:lnTo>
                    <a:lnTo>
                      <a:pt x="80" y="118"/>
                    </a:lnTo>
                    <a:lnTo>
                      <a:pt x="91" y="77"/>
                    </a:lnTo>
                    <a:lnTo>
                      <a:pt x="52" y="54"/>
                    </a:lnTo>
                    <a:lnTo>
                      <a:pt x="0" y="43"/>
                    </a:lnTo>
                    <a:lnTo>
                      <a:pt x="61" y="86"/>
                    </a:lnTo>
                    <a:lnTo>
                      <a:pt x="48" y="114"/>
                    </a:lnTo>
                    <a:lnTo>
                      <a:pt x="11" y="127"/>
                    </a:lnTo>
                    <a:lnTo>
                      <a:pt x="67" y="142"/>
                    </a:lnTo>
                    <a:lnTo>
                      <a:pt x="97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735"/>
              <p:cNvSpPr>
                <a:spLocks/>
              </p:cNvSpPr>
              <p:nvPr/>
            </p:nvSpPr>
            <p:spPr bwMode="auto">
              <a:xfrm>
                <a:off x="2834" y="1481"/>
                <a:ext cx="69" cy="143"/>
              </a:xfrm>
              <a:custGeom>
                <a:avLst/>
                <a:gdLst>
                  <a:gd name="T0" fmla="*/ 50 w 69"/>
                  <a:gd name="T1" fmla="*/ 13 h 143"/>
                  <a:gd name="T2" fmla="*/ 13 w 69"/>
                  <a:gd name="T3" fmla="*/ 50 h 143"/>
                  <a:gd name="T4" fmla="*/ 0 w 69"/>
                  <a:gd name="T5" fmla="*/ 101 h 143"/>
                  <a:gd name="T6" fmla="*/ 41 w 69"/>
                  <a:gd name="T7" fmla="*/ 65 h 143"/>
                  <a:gd name="T8" fmla="*/ 41 w 69"/>
                  <a:gd name="T9" fmla="*/ 106 h 143"/>
                  <a:gd name="T10" fmla="*/ 13 w 69"/>
                  <a:gd name="T11" fmla="*/ 143 h 143"/>
                  <a:gd name="T12" fmla="*/ 52 w 69"/>
                  <a:gd name="T13" fmla="*/ 110 h 143"/>
                  <a:gd name="T14" fmla="*/ 61 w 69"/>
                  <a:gd name="T15" fmla="*/ 50 h 143"/>
                  <a:gd name="T16" fmla="*/ 69 w 69"/>
                  <a:gd name="T17" fmla="*/ 0 h 143"/>
                  <a:gd name="T18" fmla="*/ 50 w 69"/>
                  <a:gd name="T19" fmla="*/ 13 h 143"/>
                  <a:gd name="T20" fmla="*/ 50 w 69"/>
                  <a:gd name="T21" fmla="*/ 13 h 1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"/>
                  <a:gd name="T34" fmla="*/ 0 h 143"/>
                  <a:gd name="T35" fmla="*/ 69 w 69"/>
                  <a:gd name="T36" fmla="*/ 143 h 1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" h="143">
                    <a:moveTo>
                      <a:pt x="50" y="13"/>
                    </a:moveTo>
                    <a:lnTo>
                      <a:pt x="13" y="50"/>
                    </a:lnTo>
                    <a:lnTo>
                      <a:pt x="0" y="101"/>
                    </a:lnTo>
                    <a:lnTo>
                      <a:pt x="41" y="65"/>
                    </a:lnTo>
                    <a:lnTo>
                      <a:pt x="41" y="106"/>
                    </a:lnTo>
                    <a:lnTo>
                      <a:pt x="13" y="143"/>
                    </a:lnTo>
                    <a:lnTo>
                      <a:pt x="52" y="110"/>
                    </a:lnTo>
                    <a:lnTo>
                      <a:pt x="61" y="50"/>
                    </a:lnTo>
                    <a:lnTo>
                      <a:pt x="69" y="0"/>
                    </a:lnTo>
                    <a:lnTo>
                      <a:pt x="5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36"/>
              <p:cNvSpPr>
                <a:spLocks/>
              </p:cNvSpPr>
              <p:nvPr/>
            </p:nvSpPr>
            <p:spPr bwMode="auto">
              <a:xfrm>
                <a:off x="2828" y="1604"/>
                <a:ext cx="125" cy="118"/>
              </a:xfrm>
              <a:custGeom>
                <a:avLst/>
                <a:gdLst>
                  <a:gd name="T0" fmla="*/ 73 w 125"/>
                  <a:gd name="T1" fmla="*/ 20 h 118"/>
                  <a:gd name="T2" fmla="*/ 47 w 125"/>
                  <a:gd name="T3" fmla="*/ 64 h 118"/>
                  <a:gd name="T4" fmla="*/ 36 w 125"/>
                  <a:gd name="T5" fmla="*/ 94 h 118"/>
                  <a:gd name="T6" fmla="*/ 0 w 125"/>
                  <a:gd name="T7" fmla="*/ 118 h 118"/>
                  <a:gd name="T8" fmla="*/ 52 w 125"/>
                  <a:gd name="T9" fmla="*/ 109 h 118"/>
                  <a:gd name="T10" fmla="*/ 91 w 125"/>
                  <a:gd name="T11" fmla="*/ 66 h 118"/>
                  <a:gd name="T12" fmla="*/ 91 w 125"/>
                  <a:gd name="T13" fmla="*/ 105 h 118"/>
                  <a:gd name="T14" fmla="*/ 110 w 125"/>
                  <a:gd name="T15" fmla="*/ 54 h 118"/>
                  <a:gd name="T16" fmla="*/ 125 w 125"/>
                  <a:gd name="T17" fmla="*/ 0 h 118"/>
                  <a:gd name="T18" fmla="*/ 82 w 125"/>
                  <a:gd name="T19" fmla="*/ 42 h 118"/>
                  <a:gd name="T20" fmla="*/ 73 w 125"/>
                  <a:gd name="T21" fmla="*/ 20 h 118"/>
                  <a:gd name="T22" fmla="*/ 73 w 125"/>
                  <a:gd name="T23" fmla="*/ 20 h 1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"/>
                  <a:gd name="T37" fmla="*/ 0 h 118"/>
                  <a:gd name="T38" fmla="*/ 125 w 125"/>
                  <a:gd name="T39" fmla="*/ 118 h 1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" h="118">
                    <a:moveTo>
                      <a:pt x="73" y="20"/>
                    </a:moveTo>
                    <a:lnTo>
                      <a:pt x="47" y="64"/>
                    </a:lnTo>
                    <a:lnTo>
                      <a:pt x="36" y="94"/>
                    </a:lnTo>
                    <a:lnTo>
                      <a:pt x="0" y="118"/>
                    </a:lnTo>
                    <a:lnTo>
                      <a:pt x="52" y="109"/>
                    </a:lnTo>
                    <a:lnTo>
                      <a:pt x="91" y="66"/>
                    </a:lnTo>
                    <a:lnTo>
                      <a:pt x="91" y="105"/>
                    </a:lnTo>
                    <a:lnTo>
                      <a:pt x="110" y="54"/>
                    </a:lnTo>
                    <a:lnTo>
                      <a:pt x="125" y="0"/>
                    </a:lnTo>
                    <a:lnTo>
                      <a:pt x="82" y="42"/>
                    </a:lnTo>
                    <a:lnTo>
                      <a:pt x="7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37"/>
              <p:cNvSpPr>
                <a:spLocks/>
              </p:cNvSpPr>
              <p:nvPr/>
            </p:nvSpPr>
            <p:spPr bwMode="auto">
              <a:xfrm>
                <a:off x="2129" y="1631"/>
                <a:ext cx="81" cy="21"/>
              </a:xfrm>
              <a:custGeom>
                <a:avLst/>
                <a:gdLst>
                  <a:gd name="T0" fmla="*/ 11 w 81"/>
                  <a:gd name="T1" fmla="*/ 15 h 21"/>
                  <a:gd name="T2" fmla="*/ 38 w 81"/>
                  <a:gd name="T3" fmla="*/ 0 h 21"/>
                  <a:gd name="T4" fmla="*/ 52 w 81"/>
                  <a:gd name="T5" fmla="*/ 9 h 21"/>
                  <a:gd name="T6" fmla="*/ 68 w 81"/>
                  <a:gd name="T7" fmla="*/ 7 h 21"/>
                  <a:gd name="T8" fmla="*/ 81 w 81"/>
                  <a:gd name="T9" fmla="*/ 17 h 21"/>
                  <a:gd name="T10" fmla="*/ 72 w 81"/>
                  <a:gd name="T11" fmla="*/ 19 h 21"/>
                  <a:gd name="T12" fmla="*/ 60 w 81"/>
                  <a:gd name="T13" fmla="*/ 15 h 21"/>
                  <a:gd name="T14" fmla="*/ 54 w 81"/>
                  <a:gd name="T15" fmla="*/ 17 h 21"/>
                  <a:gd name="T16" fmla="*/ 44 w 81"/>
                  <a:gd name="T17" fmla="*/ 15 h 21"/>
                  <a:gd name="T18" fmla="*/ 36 w 81"/>
                  <a:gd name="T19" fmla="*/ 10 h 21"/>
                  <a:gd name="T20" fmla="*/ 16 w 81"/>
                  <a:gd name="T21" fmla="*/ 21 h 21"/>
                  <a:gd name="T22" fmla="*/ 0 w 81"/>
                  <a:gd name="T23" fmla="*/ 20 h 21"/>
                  <a:gd name="T24" fmla="*/ 11 w 81"/>
                  <a:gd name="T25" fmla="*/ 15 h 21"/>
                  <a:gd name="T26" fmla="*/ 11 w 81"/>
                  <a:gd name="T27" fmla="*/ 15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1"/>
                  <a:gd name="T43" fmla="*/ 0 h 21"/>
                  <a:gd name="T44" fmla="*/ 81 w 81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1" h="21">
                    <a:moveTo>
                      <a:pt x="11" y="15"/>
                    </a:moveTo>
                    <a:lnTo>
                      <a:pt x="38" y="0"/>
                    </a:lnTo>
                    <a:lnTo>
                      <a:pt x="52" y="9"/>
                    </a:lnTo>
                    <a:lnTo>
                      <a:pt x="68" y="7"/>
                    </a:lnTo>
                    <a:lnTo>
                      <a:pt x="81" y="17"/>
                    </a:lnTo>
                    <a:lnTo>
                      <a:pt x="72" y="19"/>
                    </a:lnTo>
                    <a:lnTo>
                      <a:pt x="60" y="15"/>
                    </a:lnTo>
                    <a:lnTo>
                      <a:pt x="54" y="17"/>
                    </a:lnTo>
                    <a:lnTo>
                      <a:pt x="44" y="15"/>
                    </a:lnTo>
                    <a:lnTo>
                      <a:pt x="36" y="10"/>
                    </a:lnTo>
                    <a:lnTo>
                      <a:pt x="16" y="21"/>
                    </a:lnTo>
                    <a:lnTo>
                      <a:pt x="0" y="20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738"/>
              <p:cNvSpPr>
                <a:spLocks/>
              </p:cNvSpPr>
              <p:nvPr/>
            </p:nvSpPr>
            <p:spPr bwMode="auto">
              <a:xfrm>
                <a:off x="2518" y="1942"/>
                <a:ext cx="214" cy="250"/>
              </a:xfrm>
              <a:custGeom>
                <a:avLst/>
                <a:gdLst>
                  <a:gd name="T0" fmla="*/ 193 w 214"/>
                  <a:gd name="T1" fmla="*/ 57 h 250"/>
                  <a:gd name="T2" fmla="*/ 158 w 214"/>
                  <a:gd name="T3" fmla="*/ 77 h 250"/>
                  <a:gd name="T4" fmla="*/ 105 w 214"/>
                  <a:gd name="T5" fmla="*/ 129 h 250"/>
                  <a:gd name="T6" fmla="*/ 18 w 214"/>
                  <a:gd name="T7" fmla="*/ 240 h 250"/>
                  <a:gd name="T8" fmla="*/ 11 w 214"/>
                  <a:gd name="T9" fmla="*/ 250 h 250"/>
                  <a:gd name="T10" fmla="*/ 0 w 214"/>
                  <a:gd name="T11" fmla="*/ 226 h 250"/>
                  <a:gd name="T12" fmla="*/ 0 w 214"/>
                  <a:gd name="T13" fmla="*/ 173 h 250"/>
                  <a:gd name="T14" fmla="*/ 28 w 214"/>
                  <a:gd name="T15" fmla="*/ 121 h 250"/>
                  <a:gd name="T16" fmla="*/ 84 w 214"/>
                  <a:gd name="T17" fmla="*/ 47 h 250"/>
                  <a:gd name="T18" fmla="*/ 133 w 214"/>
                  <a:gd name="T19" fmla="*/ 0 h 250"/>
                  <a:gd name="T20" fmla="*/ 71 w 214"/>
                  <a:gd name="T21" fmla="*/ 93 h 250"/>
                  <a:gd name="T22" fmla="*/ 58 w 214"/>
                  <a:gd name="T23" fmla="*/ 134 h 250"/>
                  <a:gd name="T24" fmla="*/ 94 w 214"/>
                  <a:gd name="T25" fmla="*/ 114 h 250"/>
                  <a:gd name="T26" fmla="*/ 139 w 214"/>
                  <a:gd name="T27" fmla="*/ 67 h 250"/>
                  <a:gd name="T28" fmla="*/ 214 w 214"/>
                  <a:gd name="T29" fmla="*/ 34 h 250"/>
                  <a:gd name="T30" fmla="*/ 193 w 214"/>
                  <a:gd name="T31" fmla="*/ 57 h 250"/>
                  <a:gd name="T32" fmla="*/ 193 w 214"/>
                  <a:gd name="T33" fmla="*/ 57 h 2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4"/>
                  <a:gd name="T52" fmla="*/ 0 h 250"/>
                  <a:gd name="T53" fmla="*/ 214 w 214"/>
                  <a:gd name="T54" fmla="*/ 250 h 2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4" h="250">
                    <a:moveTo>
                      <a:pt x="193" y="57"/>
                    </a:moveTo>
                    <a:lnTo>
                      <a:pt x="158" y="77"/>
                    </a:lnTo>
                    <a:lnTo>
                      <a:pt x="105" y="129"/>
                    </a:lnTo>
                    <a:lnTo>
                      <a:pt x="18" y="240"/>
                    </a:lnTo>
                    <a:lnTo>
                      <a:pt x="11" y="250"/>
                    </a:lnTo>
                    <a:lnTo>
                      <a:pt x="0" y="226"/>
                    </a:lnTo>
                    <a:lnTo>
                      <a:pt x="0" y="173"/>
                    </a:lnTo>
                    <a:lnTo>
                      <a:pt x="28" y="121"/>
                    </a:lnTo>
                    <a:lnTo>
                      <a:pt x="84" y="47"/>
                    </a:lnTo>
                    <a:lnTo>
                      <a:pt x="133" y="0"/>
                    </a:lnTo>
                    <a:lnTo>
                      <a:pt x="71" y="93"/>
                    </a:lnTo>
                    <a:lnTo>
                      <a:pt x="58" y="134"/>
                    </a:lnTo>
                    <a:lnTo>
                      <a:pt x="94" y="114"/>
                    </a:lnTo>
                    <a:lnTo>
                      <a:pt x="139" y="67"/>
                    </a:lnTo>
                    <a:lnTo>
                      <a:pt x="214" y="34"/>
                    </a:lnTo>
                    <a:lnTo>
                      <a:pt x="193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39"/>
              <p:cNvSpPr>
                <a:spLocks/>
              </p:cNvSpPr>
              <p:nvPr/>
            </p:nvSpPr>
            <p:spPr bwMode="auto">
              <a:xfrm>
                <a:off x="2439" y="1053"/>
                <a:ext cx="19" cy="16"/>
              </a:xfrm>
              <a:custGeom>
                <a:avLst/>
                <a:gdLst>
                  <a:gd name="T0" fmla="*/ 3 w 19"/>
                  <a:gd name="T1" fmla="*/ 5 h 16"/>
                  <a:gd name="T2" fmla="*/ 3 w 19"/>
                  <a:gd name="T3" fmla="*/ 10 h 16"/>
                  <a:gd name="T4" fmla="*/ 9 w 19"/>
                  <a:gd name="T5" fmla="*/ 12 h 16"/>
                  <a:gd name="T6" fmla="*/ 10 w 19"/>
                  <a:gd name="T7" fmla="*/ 5 h 16"/>
                  <a:gd name="T8" fmla="*/ 19 w 19"/>
                  <a:gd name="T9" fmla="*/ 10 h 16"/>
                  <a:gd name="T10" fmla="*/ 16 w 19"/>
                  <a:gd name="T11" fmla="*/ 16 h 16"/>
                  <a:gd name="T12" fmla="*/ 8 w 19"/>
                  <a:gd name="T13" fmla="*/ 16 h 16"/>
                  <a:gd name="T14" fmla="*/ 2 w 19"/>
                  <a:gd name="T15" fmla="*/ 14 h 16"/>
                  <a:gd name="T16" fmla="*/ 0 w 19"/>
                  <a:gd name="T17" fmla="*/ 8 h 16"/>
                  <a:gd name="T18" fmla="*/ 1 w 19"/>
                  <a:gd name="T19" fmla="*/ 0 h 16"/>
                  <a:gd name="T20" fmla="*/ 3 w 19"/>
                  <a:gd name="T21" fmla="*/ 5 h 16"/>
                  <a:gd name="T22" fmla="*/ 3 w 19"/>
                  <a:gd name="T23" fmla="*/ 5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"/>
                  <a:gd name="T37" fmla="*/ 0 h 16"/>
                  <a:gd name="T38" fmla="*/ 19 w 19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" h="16">
                    <a:moveTo>
                      <a:pt x="3" y="5"/>
                    </a:moveTo>
                    <a:lnTo>
                      <a:pt x="3" y="10"/>
                    </a:lnTo>
                    <a:lnTo>
                      <a:pt x="9" y="12"/>
                    </a:lnTo>
                    <a:lnTo>
                      <a:pt x="10" y="5"/>
                    </a:lnTo>
                    <a:lnTo>
                      <a:pt x="19" y="1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Oval 740"/>
            <p:cNvSpPr>
              <a:spLocks noChangeArrowheads="1"/>
            </p:cNvSpPr>
            <p:nvPr/>
          </p:nvSpPr>
          <p:spPr bwMode="auto">
            <a:xfrm>
              <a:off x="3415" y="2157"/>
              <a:ext cx="234" cy="276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741" descr="נייר עיתון"/>
            <p:cNvSpPr>
              <a:spLocks noChangeArrowheads="1"/>
            </p:cNvSpPr>
            <p:nvPr/>
          </p:nvSpPr>
          <p:spPr bwMode="auto">
            <a:xfrm>
              <a:off x="1680" y="1008"/>
              <a:ext cx="1969" cy="1930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" name="Picture 74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0" y="720"/>
              <a:ext cx="2316" cy="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743"/>
            <p:cNvGrpSpPr>
              <a:grpSpLocks/>
            </p:cNvGrpSpPr>
            <p:nvPr/>
          </p:nvGrpSpPr>
          <p:grpSpPr bwMode="auto">
            <a:xfrm rot="10567574">
              <a:off x="2213" y="2210"/>
              <a:ext cx="843" cy="1194"/>
              <a:chOff x="3984" y="1920"/>
              <a:chExt cx="864" cy="1248"/>
            </a:xfrm>
          </p:grpSpPr>
          <p:sp>
            <p:nvSpPr>
              <p:cNvPr id="41" name="Oval 744"/>
              <p:cNvSpPr>
                <a:spLocks noChangeArrowheads="1"/>
              </p:cNvSpPr>
              <p:nvPr/>
            </p:nvSpPr>
            <p:spPr bwMode="auto">
              <a:xfrm>
                <a:off x="3984" y="2448"/>
                <a:ext cx="672" cy="720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AutoShape 745"/>
              <p:cNvSpPr>
                <a:spLocks noChangeArrowheads="1"/>
              </p:cNvSpPr>
              <p:nvPr/>
            </p:nvSpPr>
            <p:spPr bwMode="auto">
              <a:xfrm rot="2051771">
                <a:off x="4512" y="1920"/>
                <a:ext cx="336" cy="624"/>
              </a:xfrm>
              <a:prstGeom prst="upArrow">
                <a:avLst>
                  <a:gd name="adj1" fmla="val 50000"/>
                  <a:gd name="adj2" fmla="val 46429"/>
                </a:avLst>
              </a:prstGeom>
              <a:solidFill>
                <a:srgbClr val="00206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Oval 746"/>
            <p:cNvSpPr>
              <a:spLocks noChangeArrowheads="1"/>
            </p:cNvSpPr>
            <p:nvPr/>
          </p:nvSpPr>
          <p:spPr bwMode="auto">
            <a:xfrm>
              <a:off x="2592" y="1658"/>
              <a:ext cx="656" cy="68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747"/>
            <p:cNvSpPr>
              <a:spLocks noChangeArrowheads="1"/>
            </p:cNvSpPr>
            <p:nvPr/>
          </p:nvSpPr>
          <p:spPr bwMode="auto">
            <a:xfrm rot="2051771">
              <a:off x="3108" y="1152"/>
              <a:ext cx="328" cy="598"/>
            </a:xfrm>
            <a:prstGeom prst="upArrow">
              <a:avLst>
                <a:gd name="adj1" fmla="val 50000"/>
                <a:gd name="adj2" fmla="val 45579"/>
              </a:avLst>
            </a:prstGeom>
            <a:solidFill>
              <a:schemeClr val="accent2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2" name="Text Box 748"/>
          <p:cNvSpPr txBox="1">
            <a:spLocks noChangeArrowheads="1"/>
          </p:cNvSpPr>
          <p:nvPr/>
        </p:nvSpPr>
        <p:spPr bwMode="auto">
          <a:xfrm>
            <a:off x="7315200" y="990600"/>
            <a:ext cx="62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DIS</a:t>
            </a:r>
          </a:p>
        </p:txBody>
      </p:sp>
      <p:sp>
        <p:nvSpPr>
          <p:cNvPr id="283" name="AutoShape 749"/>
          <p:cNvSpPr>
            <a:spLocks noChangeArrowheads="1"/>
          </p:cNvSpPr>
          <p:nvPr/>
        </p:nvSpPr>
        <p:spPr bwMode="auto">
          <a:xfrm rot="-3792202">
            <a:off x="7064204" y="284785"/>
            <a:ext cx="808038" cy="276225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05"/>
          <p:cNvGrpSpPr/>
          <p:nvPr/>
        </p:nvGrpSpPr>
        <p:grpSpPr>
          <a:xfrm>
            <a:off x="304800" y="990600"/>
            <a:ext cx="8839200" cy="4119563"/>
            <a:chOff x="304800" y="1114780"/>
            <a:chExt cx="8839200" cy="4119563"/>
          </a:xfrm>
        </p:grpSpPr>
        <p:sp>
          <p:nvSpPr>
            <p:cNvPr id="307" name="Oval 444" descr="נייר עיתון"/>
            <p:cNvSpPr>
              <a:spLocks noChangeArrowheads="1"/>
            </p:cNvSpPr>
            <p:nvPr/>
          </p:nvSpPr>
          <p:spPr bwMode="auto">
            <a:xfrm rot="3008298">
              <a:off x="2851619" y="1522510"/>
              <a:ext cx="2870029" cy="274919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46"/>
            <p:cNvGrpSpPr>
              <a:grpSpLocks/>
            </p:cNvGrpSpPr>
            <p:nvPr/>
          </p:nvGrpSpPr>
          <p:grpSpPr bwMode="auto">
            <a:xfrm rot="3008298">
              <a:off x="4071233" y="2733906"/>
              <a:ext cx="1257939" cy="1467634"/>
              <a:chOff x="3984" y="1920"/>
              <a:chExt cx="864" cy="1248"/>
            </a:xfrm>
          </p:grpSpPr>
          <p:sp>
            <p:nvSpPr>
              <p:cNvPr id="326" name="Oval 447"/>
              <p:cNvSpPr>
                <a:spLocks noChangeArrowheads="1"/>
              </p:cNvSpPr>
              <p:nvPr/>
            </p:nvSpPr>
            <p:spPr bwMode="auto">
              <a:xfrm>
                <a:off x="3984" y="2448"/>
                <a:ext cx="672" cy="720"/>
              </a:xfrm>
              <a:prstGeom prst="ellipse">
                <a:avLst/>
              </a:prstGeom>
              <a:solidFill>
                <a:srgbClr val="F01C1C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" name="AutoShape 448"/>
              <p:cNvSpPr>
                <a:spLocks noChangeArrowheads="1"/>
              </p:cNvSpPr>
              <p:nvPr/>
            </p:nvSpPr>
            <p:spPr bwMode="auto">
              <a:xfrm rot="2051771">
                <a:off x="4512" y="1920"/>
                <a:ext cx="336" cy="624"/>
              </a:xfrm>
              <a:prstGeom prst="upArrow">
                <a:avLst>
                  <a:gd name="adj1" fmla="val 50000"/>
                  <a:gd name="adj2" fmla="val 46429"/>
                </a:avLst>
              </a:prstGeom>
              <a:solidFill>
                <a:srgbClr val="F01C1C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449"/>
            <p:cNvGrpSpPr>
              <a:grpSpLocks/>
            </p:cNvGrpSpPr>
            <p:nvPr/>
          </p:nvGrpSpPr>
          <p:grpSpPr bwMode="auto">
            <a:xfrm rot="13575872">
              <a:off x="3681123" y="2162221"/>
              <a:ext cx="1198068" cy="1631543"/>
              <a:chOff x="3984" y="1920"/>
              <a:chExt cx="864" cy="1248"/>
            </a:xfrm>
            <a:solidFill>
              <a:schemeClr val="tx2">
                <a:lumMod val="50000"/>
              </a:schemeClr>
            </a:solidFill>
          </p:grpSpPr>
          <p:sp>
            <p:nvSpPr>
              <p:cNvPr id="324" name="Oval 450"/>
              <p:cNvSpPr>
                <a:spLocks noChangeArrowheads="1"/>
              </p:cNvSpPr>
              <p:nvPr/>
            </p:nvSpPr>
            <p:spPr bwMode="auto">
              <a:xfrm>
                <a:off x="3984" y="2448"/>
                <a:ext cx="672" cy="7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5" name="AutoShape 451"/>
              <p:cNvSpPr>
                <a:spLocks noChangeArrowheads="1"/>
              </p:cNvSpPr>
              <p:nvPr/>
            </p:nvSpPr>
            <p:spPr bwMode="auto">
              <a:xfrm rot="2051771">
                <a:off x="4512" y="1920"/>
                <a:ext cx="336" cy="624"/>
              </a:xfrm>
              <a:prstGeom prst="upArrow">
                <a:avLst>
                  <a:gd name="adj1" fmla="val 50000"/>
                  <a:gd name="adj2" fmla="val 46429"/>
                </a:avLst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0" name="Rectangle 509"/>
            <p:cNvSpPr>
              <a:spLocks noChangeArrowheads="1"/>
            </p:cNvSpPr>
            <p:nvPr/>
          </p:nvSpPr>
          <p:spPr bwMode="auto">
            <a:xfrm rot="244649">
              <a:off x="3215831" y="2389217"/>
              <a:ext cx="7763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rtl="1"/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11" name="Rectangle 510"/>
            <p:cNvSpPr>
              <a:spLocks noChangeArrowheads="1"/>
            </p:cNvSpPr>
            <p:nvPr/>
          </p:nvSpPr>
          <p:spPr bwMode="auto">
            <a:xfrm rot="453328">
              <a:off x="5742625" y="3315884"/>
              <a:ext cx="6280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rtl="1"/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2</a:t>
              </a:r>
            </a:p>
          </p:txBody>
        </p:sp>
        <p:pic>
          <p:nvPicPr>
            <p:cNvPr id="312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" y="2094292"/>
              <a:ext cx="1141937" cy="1136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3" name="Right Arrow 312"/>
            <p:cNvSpPr/>
            <p:nvPr/>
          </p:nvSpPr>
          <p:spPr>
            <a:xfrm>
              <a:off x="1398781" y="2444118"/>
              <a:ext cx="1367476" cy="4897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1295400" y="3248380"/>
              <a:ext cx="1572597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0" b="1" dirty="0" err="1" smtClean="0"/>
                <a:t>p</a:t>
              </a:r>
              <a:r>
                <a:rPr lang="en-US" sz="2420" b="1" baseline="-25000" dirty="0" err="1" smtClean="0"/>
                <a:t>beam</a:t>
              </a:r>
              <a:endParaRPr lang="en-US" sz="2420" b="1" baseline="-25000" dirty="0" smtClean="0"/>
            </a:p>
          </p:txBody>
        </p:sp>
        <p:pic>
          <p:nvPicPr>
            <p:cNvPr id="315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3083430">
              <a:off x="7386274" y="2276882"/>
              <a:ext cx="915355" cy="1040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6" name="Right Arrow 315"/>
            <p:cNvSpPr/>
            <p:nvPr/>
          </p:nvSpPr>
          <p:spPr>
            <a:xfrm rot="10800000">
              <a:off x="5181600" y="2638780"/>
              <a:ext cx="2119588" cy="4197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6172200" y="2029180"/>
              <a:ext cx="1066404" cy="426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20" b="1" dirty="0"/>
                <a:t>3</a:t>
              </a:r>
              <a:r>
                <a:rPr lang="en-US" sz="2420" b="1" dirty="0" smtClean="0"/>
                <a:t> </a:t>
              </a:r>
              <a:r>
                <a:rPr lang="en-US" sz="2420" b="1" dirty="0" err="1" smtClean="0"/>
                <a:t>GeV</a:t>
              </a:r>
              <a:r>
                <a:rPr lang="en-US" sz="2420" b="1" dirty="0" smtClean="0"/>
                <a:t>/c</a:t>
              </a:r>
              <a:endParaRPr lang="en-US" sz="2420" b="1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4954218" y="1114780"/>
              <a:ext cx="607278" cy="480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DIS</a:t>
              </a:r>
              <a:endParaRPr lang="en-US" sz="2800" b="1" dirty="0"/>
            </a:p>
          </p:txBody>
        </p:sp>
        <p:sp>
          <p:nvSpPr>
            <p:cNvPr id="319" name="Right Arrow 318"/>
            <p:cNvSpPr/>
            <p:nvPr/>
          </p:nvSpPr>
          <p:spPr>
            <a:xfrm rot="12641899">
              <a:off x="3048655" y="1792378"/>
              <a:ext cx="1367476" cy="4197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ight Arrow 319"/>
            <p:cNvSpPr/>
            <p:nvPr/>
          </p:nvSpPr>
          <p:spPr>
            <a:xfrm rot="1217729">
              <a:off x="4518610" y="3707057"/>
              <a:ext cx="1957891" cy="61235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21" name="Object 320"/>
            <p:cNvGraphicFramePr>
              <a:graphicFrameLocks noChangeAspect="1"/>
            </p:cNvGraphicFramePr>
            <p:nvPr/>
          </p:nvGraphicFramePr>
          <p:xfrm>
            <a:off x="6070600" y="4772380"/>
            <a:ext cx="3073400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130" name="Equation" r:id="rId9" imgW="1473120" imgH="228600" progId="Equation.3">
                    <p:embed/>
                  </p:oleObj>
                </mc:Choice>
                <mc:Fallback>
                  <p:oleObj name="Equation" r:id="rId9" imgW="147312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0600" y="4772380"/>
                          <a:ext cx="3073400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2" name="Oval 450"/>
            <p:cNvSpPr>
              <a:spLocks noChangeArrowheads="1"/>
            </p:cNvSpPr>
            <p:nvPr/>
          </p:nvSpPr>
          <p:spPr bwMode="auto">
            <a:xfrm rot="13575872">
              <a:off x="6474486" y="4011115"/>
              <a:ext cx="776628" cy="77160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32"/>
          <p:cNvSpPr>
            <a:spLocks noChangeArrowheads="1"/>
          </p:cNvSpPr>
          <p:nvPr/>
        </p:nvSpPr>
        <p:spPr bwMode="auto">
          <a:xfrm>
            <a:off x="33338" y="28575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2" name="Rectangle 38"/>
          <p:cNvSpPr>
            <a:spLocks noChangeArrowheads="1"/>
          </p:cNvSpPr>
          <p:nvPr/>
        </p:nvSpPr>
        <p:spPr bwMode="auto">
          <a:xfrm>
            <a:off x="2743200" y="3200400"/>
            <a:ext cx="17526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4"/>
          <p:cNvSpPr txBox="1">
            <a:spLocks noChangeArrowheads="1"/>
          </p:cNvSpPr>
          <p:nvPr/>
        </p:nvSpPr>
        <p:spPr bwMode="auto">
          <a:xfrm>
            <a:off x="4572000" y="6400800"/>
            <a:ext cx="2801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995DF"/>
                </a:solidFill>
                <a:latin typeface="Calibri" pitchFamily="34" charset="0"/>
              </a:rPr>
              <a:t>SRC=0  free nucleons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514850" y="346868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222" name="משוואה" r:id="rId5" imgW="114120" imgH="215640" progId="Equation.3">
                  <p:embed/>
                </p:oleObj>
              </mc:Choice>
              <mc:Fallback>
                <p:oleObj name="משוואה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46868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6156" name="Picture 7" descr="eilat_EMC_a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1138238"/>
            <a:ext cx="830580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AutoShape 8"/>
          <p:cNvSpPr>
            <a:spLocks noChangeArrowheads="1"/>
          </p:cNvSpPr>
          <p:nvPr/>
        </p:nvSpPr>
        <p:spPr bwMode="auto">
          <a:xfrm rot="5400000">
            <a:off x="4514057" y="5826919"/>
            <a:ext cx="842962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2995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228600" y="1219200"/>
            <a:ext cx="24384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graphicFrame>
        <p:nvGraphicFramePr>
          <p:cNvPr id="6147" name="Object 11"/>
          <p:cNvGraphicFramePr>
            <a:graphicFrameLocks noChangeAspect="1"/>
          </p:cNvGraphicFramePr>
          <p:nvPr/>
        </p:nvGraphicFramePr>
        <p:xfrm>
          <a:off x="228600" y="1360488"/>
          <a:ext cx="22860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223" name="משוואה" r:id="rId8" imgW="876300" imgH="241300" progId="Equation.3">
                  <p:embed/>
                </p:oleObj>
              </mc:Choice>
              <mc:Fallback>
                <p:oleObj name="משוואה" r:id="rId8" imgW="876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60488"/>
                        <a:ext cx="2286000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2"/>
          <p:cNvGraphicFramePr>
            <a:graphicFrameLocks noChangeAspect="1"/>
          </p:cNvGraphicFramePr>
          <p:nvPr/>
        </p:nvGraphicFramePr>
        <p:xfrm>
          <a:off x="7391400" y="5634038"/>
          <a:ext cx="13716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224" name="משוואה" r:id="rId10" imgW="736560" imgH="228600" progId="Equation.3">
                  <p:embed/>
                </p:oleObj>
              </mc:Choice>
              <mc:Fallback>
                <p:oleObj name="משוואה" r:id="rId10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634038"/>
                        <a:ext cx="137160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8001000" y="5557838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161" name="Text Box 14"/>
          <p:cNvSpPr txBox="1">
            <a:spLocks noChangeArrowheads="1"/>
          </p:cNvSpPr>
          <p:nvPr/>
        </p:nvSpPr>
        <p:spPr bwMode="auto">
          <a:xfrm>
            <a:off x="8001000" y="5634038"/>
            <a:ext cx="22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A</a:t>
            </a:r>
          </a:p>
        </p:txBody>
      </p:sp>
      <p:sp>
        <p:nvSpPr>
          <p:cNvPr id="6162" name="Text Box 15"/>
          <p:cNvSpPr txBox="1">
            <a:spLocks noChangeArrowheads="1"/>
          </p:cNvSpPr>
          <p:nvPr/>
        </p:nvSpPr>
        <p:spPr bwMode="auto">
          <a:xfrm>
            <a:off x="3786188" y="2743200"/>
            <a:ext cx="862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EMC</a:t>
            </a:r>
            <a:endParaRPr lang="en-US">
              <a:latin typeface="Calibri" pitchFamily="34" charset="0"/>
            </a:endParaRPr>
          </a:p>
        </p:txBody>
      </p:sp>
      <p:sp>
        <p:nvSpPr>
          <p:cNvPr id="6163" name="Text Box 16"/>
          <p:cNvSpPr txBox="1">
            <a:spLocks noChangeArrowheads="1"/>
          </p:cNvSpPr>
          <p:nvPr/>
        </p:nvSpPr>
        <p:spPr bwMode="auto">
          <a:xfrm>
            <a:off x="5791200" y="5481638"/>
            <a:ext cx="89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SRC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167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4191000"/>
            <a:ext cx="4876800" cy="1524000"/>
            <a:chOff x="-240" y="1632"/>
            <a:chExt cx="3072" cy="960"/>
          </a:xfrm>
        </p:grpSpPr>
        <p:sp>
          <p:nvSpPr>
            <p:cNvPr id="6175" name="Rectangle 29"/>
            <p:cNvSpPr>
              <a:spLocks noChangeArrowheads="1"/>
            </p:cNvSpPr>
            <p:nvPr/>
          </p:nvSpPr>
          <p:spPr bwMode="auto">
            <a:xfrm>
              <a:off x="960" y="1776"/>
              <a:ext cx="1584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176" name="Rectangle 30"/>
            <p:cNvSpPr>
              <a:spLocks noChangeArrowheads="1"/>
            </p:cNvSpPr>
            <p:nvPr/>
          </p:nvSpPr>
          <p:spPr bwMode="auto">
            <a:xfrm>
              <a:off x="-240" y="1680"/>
              <a:ext cx="2688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177" name="AutoShape 31"/>
            <p:cNvSpPr>
              <a:spLocks noChangeArrowheads="1"/>
            </p:cNvSpPr>
            <p:nvPr/>
          </p:nvSpPr>
          <p:spPr bwMode="auto">
            <a:xfrm>
              <a:off x="1728" y="1968"/>
              <a:ext cx="110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6150" name="Object 32"/>
            <p:cNvGraphicFramePr>
              <a:graphicFrameLocks noChangeAspect="1"/>
            </p:cNvGraphicFramePr>
            <p:nvPr/>
          </p:nvGraphicFramePr>
          <p:xfrm>
            <a:off x="-127" y="1776"/>
            <a:ext cx="2521" cy="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225" name="Equation" r:id="rId12" imgW="2654280" imgH="685800" progId="Equation.3">
                    <p:embed/>
                  </p:oleObj>
                </mc:Choice>
                <mc:Fallback>
                  <p:oleObj name="Equation" r:id="rId12" imgW="2654280" imgH="685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27" y="1776"/>
                          <a:ext cx="2521" cy="6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78" name="Text Box 33"/>
            <p:cNvSpPr txBox="1">
              <a:spLocks noChangeArrowheads="1"/>
            </p:cNvSpPr>
            <p:nvPr/>
          </p:nvSpPr>
          <p:spPr bwMode="auto">
            <a:xfrm>
              <a:off x="2064" y="2208"/>
              <a:ext cx="62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0.98</a:t>
              </a:r>
              <a:endParaRPr lang="en-US" sz="24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6179" name="Text Box 34"/>
            <p:cNvSpPr txBox="1">
              <a:spLocks noChangeArrowheads="1"/>
            </p:cNvSpPr>
            <p:nvPr/>
          </p:nvSpPr>
          <p:spPr bwMode="auto">
            <a:xfrm>
              <a:off x="1536" y="1632"/>
              <a:ext cx="128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Calibri" pitchFamily="34" charset="0"/>
                </a:rPr>
                <a:t>0.070±0.003</a:t>
              </a:r>
              <a:endParaRPr lang="en-US" sz="28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6169" name="Text Box 35"/>
          <p:cNvSpPr txBox="1">
            <a:spLocks noChangeArrowheads="1"/>
          </p:cNvSpPr>
          <p:nvPr/>
        </p:nvSpPr>
        <p:spPr bwMode="auto">
          <a:xfrm>
            <a:off x="304800" y="180975"/>
            <a:ext cx="5129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Deuteron is not a free np pair</a:t>
            </a:r>
          </a:p>
        </p:txBody>
      </p:sp>
      <p:graphicFrame>
        <p:nvGraphicFramePr>
          <p:cNvPr id="6149" name="Object 36"/>
          <p:cNvGraphicFramePr>
            <a:graphicFrameLocks noChangeAspect="1"/>
          </p:cNvGraphicFramePr>
          <p:nvPr/>
        </p:nvGraphicFramePr>
        <p:xfrm>
          <a:off x="0" y="2362200"/>
          <a:ext cx="262572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226" name="משוואה" r:id="rId14" imgW="1396800" imgH="406080" progId="Equation.3">
                  <p:embed/>
                </p:oleObj>
              </mc:Choice>
              <mc:Fallback>
                <p:oleObj name="משוואה" r:id="rId14" imgW="13968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62200"/>
                        <a:ext cx="2625725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Text Box 37"/>
          <p:cNvSpPr txBox="1">
            <a:spLocks noChangeArrowheads="1"/>
          </p:cNvSpPr>
          <p:nvPr/>
        </p:nvSpPr>
        <p:spPr bwMode="auto">
          <a:xfrm>
            <a:off x="2743200" y="3124200"/>
            <a:ext cx="1862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The slopes for </a:t>
            </a:r>
          </a:p>
          <a:p>
            <a:r>
              <a:rPr lang="en-US">
                <a:latin typeface="Calibri" pitchFamily="34" charset="0"/>
              </a:rPr>
              <a:t>0.35 ≤ X</a:t>
            </a:r>
            <a:r>
              <a:rPr lang="en-US" baseline="-25000">
                <a:latin typeface="Calibri" pitchFamily="34" charset="0"/>
              </a:rPr>
              <a:t>B </a:t>
            </a:r>
            <a:r>
              <a:rPr lang="en-US">
                <a:latin typeface="Calibri" pitchFamily="34" charset="0"/>
              </a:rPr>
              <a:t>≤ 0.7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2000" y="5457825"/>
            <a:ext cx="21621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4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-11634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52399" y="0"/>
            <a:ext cx="746494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What are Short  (intermediate) Range Correlations in nuclei ?     </a:t>
            </a:r>
          </a:p>
        </p:txBody>
      </p:sp>
      <p:sp>
        <p:nvSpPr>
          <p:cNvPr id="54276" name="Text Box 21"/>
          <p:cNvSpPr txBox="1">
            <a:spLocks noChangeArrowheads="1"/>
          </p:cNvSpPr>
          <p:nvPr/>
        </p:nvSpPr>
        <p:spPr bwMode="auto">
          <a:xfrm>
            <a:off x="7548563" y="2244725"/>
            <a:ext cx="584200" cy="314325"/>
          </a:xfrm>
          <a:prstGeom prst="rect">
            <a:avLst/>
          </a:prstGeom>
          <a:noFill/>
          <a:ln w="9525">
            <a:noFill/>
            <a:miter lim="800000"/>
            <a:headEnd/>
            <a:tailEnd type="triangle" w="med" len="med"/>
          </a:ln>
        </p:spPr>
        <p:txBody>
          <a:bodyPr lIns="81639" tIns="42452" rIns="81639" bIns="42452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800" b="1" dirty="0">
                <a:solidFill>
                  <a:srgbClr val="000000"/>
                </a:solidFill>
                <a:latin typeface="Times New Roman" pitchFamily="18" charset="0"/>
              </a:rPr>
              <a:t>1.7f</a:t>
            </a:r>
          </a:p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endParaRPr lang="en-GB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277" name="Rectangle 36"/>
          <p:cNvSpPr>
            <a:spLocks noChangeArrowheads="1"/>
          </p:cNvSpPr>
          <p:nvPr/>
        </p:nvSpPr>
        <p:spPr bwMode="auto">
          <a:xfrm>
            <a:off x="7561263" y="2247900"/>
            <a:ext cx="465137" cy="18891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8" name="AutoShape 39"/>
          <p:cNvSpPr>
            <a:spLocks noChangeArrowheads="1"/>
          </p:cNvSpPr>
          <p:nvPr/>
        </p:nvSpPr>
        <p:spPr bwMode="auto">
          <a:xfrm>
            <a:off x="1143000" y="2819400"/>
            <a:ext cx="381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0"/>
                </a:moveTo>
                <a:lnTo>
                  <a:pt x="21600" y="0"/>
                </a:lnTo>
                <a:lnTo>
                  <a:pt x="3375" y="0"/>
                </a:lnTo>
                <a:lnTo>
                  <a:pt x="3375" y="21600"/>
                </a:lnTo>
                <a:lnTo>
                  <a:pt x="216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0"/>
                </a:moveTo>
                <a:lnTo>
                  <a:pt x="1350" y="21600"/>
                </a:lnTo>
                <a:lnTo>
                  <a:pt x="2700" y="21600"/>
                </a:lnTo>
                <a:lnTo>
                  <a:pt x="2700" y="0"/>
                </a:lnTo>
                <a:close/>
              </a:path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675" y="21600"/>
                </a:lnTo>
                <a:lnTo>
                  <a:pt x="675" y="0"/>
                </a:lnTo>
                <a:close/>
              </a:path>
            </a:pathLst>
          </a:cu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4279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04800" y="1179424"/>
            <a:ext cx="3230563" cy="461963"/>
            <a:chOff x="1296" y="2933"/>
            <a:chExt cx="2035" cy="291"/>
          </a:xfrm>
        </p:grpSpPr>
        <p:sp>
          <p:nvSpPr>
            <p:cNvPr id="54343" name="Text Box 59"/>
            <p:cNvSpPr txBox="1">
              <a:spLocks noChangeArrowheads="1"/>
            </p:cNvSpPr>
            <p:nvPr/>
          </p:nvSpPr>
          <p:spPr bwMode="auto">
            <a:xfrm>
              <a:off x="1296" y="2933"/>
              <a:ext cx="9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SRC ~R</a:t>
              </a:r>
              <a:r>
                <a:rPr lang="en-US" sz="2400" b="1" baseline="-25000" dirty="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54344" name="Text Box 60"/>
            <p:cNvSpPr txBox="1">
              <a:spLocks noChangeArrowheads="1"/>
            </p:cNvSpPr>
            <p:nvPr/>
          </p:nvSpPr>
          <p:spPr bwMode="auto">
            <a:xfrm>
              <a:off x="2424" y="293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LRC ~R</a:t>
              </a:r>
              <a:r>
                <a:rPr lang="en-US" sz="2400" b="1" baseline="-25000" dirty="0">
                  <a:solidFill>
                    <a:srgbClr val="FFFF00"/>
                  </a:solidFill>
                </a:rPr>
                <a:t>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62000" y="4384675"/>
            <a:ext cx="4081463" cy="2473325"/>
            <a:chOff x="1344" y="1344"/>
            <a:chExt cx="4354" cy="2969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344" y="1632"/>
              <a:ext cx="2064" cy="2256"/>
              <a:chOff x="1344" y="1632"/>
              <a:chExt cx="2064" cy="2256"/>
            </a:xfrm>
          </p:grpSpPr>
          <p:sp>
            <p:nvSpPr>
              <p:cNvPr id="54334" name="Oval 11" descr="נייר עיתון"/>
              <p:cNvSpPr>
                <a:spLocks noChangeArrowheads="1"/>
              </p:cNvSpPr>
              <p:nvPr/>
            </p:nvSpPr>
            <p:spPr bwMode="auto">
              <a:xfrm>
                <a:off x="1344" y="1632"/>
                <a:ext cx="2016" cy="2016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335" name="Oval 12"/>
              <p:cNvSpPr>
                <a:spLocks noChangeArrowheads="1"/>
              </p:cNvSpPr>
              <p:nvPr/>
            </p:nvSpPr>
            <p:spPr bwMode="auto">
              <a:xfrm>
                <a:off x="3120" y="2832"/>
                <a:ext cx="240" cy="28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112" y="1824"/>
                <a:ext cx="1296" cy="2064"/>
                <a:chOff x="3456" y="1440"/>
                <a:chExt cx="1296" cy="2064"/>
              </a:xfrm>
            </p:grpSpPr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3888" y="1440"/>
                  <a:ext cx="864" cy="1248"/>
                  <a:chOff x="3984" y="1920"/>
                  <a:chExt cx="864" cy="1248"/>
                </a:xfrm>
              </p:grpSpPr>
              <p:sp>
                <p:nvSpPr>
                  <p:cNvPr id="5434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448"/>
                    <a:ext cx="672" cy="72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4342" name="AutoShape 16"/>
                  <p:cNvSpPr>
                    <a:spLocks noChangeArrowheads="1"/>
                  </p:cNvSpPr>
                  <p:nvPr/>
                </p:nvSpPr>
                <p:spPr bwMode="auto">
                  <a:xfrm rot="2051771">
                    <a:off x="4512" y="1920"/>
                    <a:ext cx="336" cy="624"/>
                  </a:xfrm>
                  <a:prstGeom prst="upArrow">
                    <a:avLst>
                      <a:gd name="adj1" fmla="val 50000"/>
                      <a:gd name="adj2" fmla="val 46429"/>
                    </a:avLst>
                  </a:prstGeom>
                  <a:solidFill>
                    <a:srgbClr val="0070C0"/>
                  </a:solidFill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 rot="10567574">
                  <a:off x="3456" y="2256"/>
                  <a:ext cx="864" cy="1248"/>
                  <a:chOff x="3984" y="1920"/>
                  <a:chExt cx="864" cy="1248"/>
                </a:xfrm>
              </p:grpSpPr>
              <p:sp>
                <p:nvSpPr>
                  <p:cNvPr id="5433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448"/>
                    <a:ext cx="672" cy="720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4340" name="AutoShape 19"/>
                  <p:cNvSpPr>
                    <a:spLocks noChangeArrowheads="1"/>
                  </p:cNvSpPr>
                  <p:nvPr/>
                </p:nvSpPr>
                <p:spPr bwMode="auto">
                  <a:xfrm rot="2051771">
                    <a:off x="4512" y="1920"/>
                    <a:ext cx="336" cy="624"/>
                  </a:xfrm>
                  <a:prstGeom prst="upArrow">
                    <a:avLst>
                      <a:gd name="adj1" fmla="val 50000"/>
                      <a:gd name="adj2" fmla="val 46429"/>
                    </a:avLst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sp>
          <p:nvSpPr>
            <p:cNvPr id="54323" name="Text Box 20"/>
            <p:cNvSpPr txBox="1">
              <a:spLocks noChangeArrowheads="1"/>
            </p:cNvSpPr>
            <p:nvPr/>
          </p:nvSpPr>
          <p:spPr bwMode="auto">
            <a:xfrm>
              <a:off x="3312" y="3120"/>
              <a:ext cx="1872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1">
                <a:spcBef>
                  <a:spcPct val="50000"/>
                </a:spcBef>
              </a:pPr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1</a:t>
              </a:r>
              <a:r>
                <a:rPr lang="en-US" sz="2400" b="1" i="1" dirty="0">
                  <a:latin typeface="Times New Roman" pitchFamily="18" charset="0"/>
                </a:rPr>
                <a:t> &gt; K</a:t>
              </a:r>
              <a:r>
                <a:rPr lang="en-US" sz="2400" b="1" i="1" baseline="-25000" dirty="0">
                  <a:latin typeface="Times New Roman" pitchFamily="18" charset="0"/>
                </a:rPr>
                <a:t>F</a:t>
              </a:r>
              <a:r>
                <a:rPr lang="en-US" sz="2400" b="1" i="1" dirty="0">
                  <a:latin typeface="Times New Roman" pitchFamily="18" charset="0"/>
                </a:rPr>
                <a:t> , </a:t>
              </a:r>
            </a:p>
            <a:p>
              <a:pPr rtl="1">
                <a:spcBef>
                  <a:spcPct val="50000"/>
                </a:spcBef>
              </a:pPr>
              <a:r>
                <a:rPr lang="en-US" sz="2400" b="1" i="1" dirty="0">
                  <a:latin typeface="Times New Roman" pitchFamily="18" charset="0"/>
                </a:rPr>
                <a:t> K </a:t>
              </a:r>
              <a:r>
                <a:rPr lang="en-US" sz="2400" b="1" i="1" baseline="-25000" dirty="0">
                  <a:latin typeface="Times New Roman" pitchFamily="18" charset="0"/>
                </a:rPr>
                <a:t>2</a:t>
              </a:r>
              <a:r>
                <a:rPr lang="en-US" sz="2400" b="1" i="1" dirty="0">
                  <a:latin typeface="Times New Roman" pitchFamily="18" charset="0"/>
                </a:rPr>
                <a:t> &gt; K</a:t>
              </a:r>
              <a:r>
                <a:rPr lang="en-US" sz="2400" b="1" i="1" baseline="-25000" dirty="0">
                  <a:latin typeface="Times New Roman" pitchFamily="18" charset="0"/>
                </a:rPr>
                <a:t>F</a:t>
              </a:r>
              <a:r>
                <a:rPr lang="en-US" sz="2400" b="1" i="1" dirty="0">
                  <a:latin typeface="Times New Roman" pitchFamily="18" charset="0"/>
                </a:rPr>
                <a:t>   </a:t>
              </a:r>
            </a:p>
          </p:txBody>
        </p:sp>
        <p:sp>
          <p:nvSpPr>
            <p:cNvPr id="54324" name="Rectangle 21"/>
            <p:cNvSpPr>
              <a:spLocks noChangeArrowheads="1"/>
            </p:cNvSpPr>
            <p:nvPr/>
          </p:nvSpPr>
          <p:spPr bwMode="auto">
            <a:xfrm>
              <a:off x="3459" y="2015"/>
              <a:ext cx="544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1"/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4325" name="Rectangle 22"/>
            <p:cNvSpPr>
              <a:spLocks noChangeArrowheads="1"/>
            </p:cNvSpPr>
            <p:nvPr/>
          </p:nvSpPr>
          <p:spPr bwMode="auto">
            <a:xfrm>
              <a:off x="1589" y="3840"/>
              <a:ext cx="544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1"/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4326" name="Text Box 23"/>
            <p:cNvSpPr txBox="1">
              <a:spLocks noChangeArrowheads="1"/>
            </p:cNvSpPr>
            <p:nvPr/>
          </p:nvSpPr>
          <p:spPr bwMode="auto">
            <a:xfrm>
              <a:off x="3984" y="1344"/>
              <a:ext cx="141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1"/>
              <a:endParaRPr lang="en-US" sz="2400" baseline="-30000" dirty="0">
                <a:latin typeface="Times New Roman" pitchFamily="18" charset="0"/>
              </a:endParaRPr>
            </a:p>
          </p:txBody>
        </p:sp>
        <p:sp>
          <p:nvSpPr>
            <p:cNvPr id="54327" name="Text Box 24"/>
            <p:cNvSpPr txBox="1">
              <a:spLocks noChangeArrowheads="1"/>
            </p:cNvSpPr>
            <p:nvPr/>
          </p:nvSpPr>
          <p:spPr bwMode="auto">
            <a:xfrm>
              <a:off x="4272" y="2688"/>
              <a:ext cx="1200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1">
                <a:spcBef>
                  <a:spcPct val="50000"/>
                </a:spcBef>
                <a:buFont typeface="Symbol" pitchFamily="18" charset="2"/>
                <a:buChar char="@"/>
              </a:pPr>
              <a:r>
                <a:rPr lang="en-US" sz="2400" b="1" i="1" dirty="0">
                  <a:latin typeface="Times New Roman" pitchFamily="18" charset="0"/>
                </a:rPr>
                <a:t>K </a:t>
              </a:r>
              <a:r>
                <a:rPr lang="en-US" sz="2400" b="1" i="1" baseline="-25000" dirty="0">
                  <a:latin typeface="Times New Roman" pitchFamily="18" charset="0"/>
                </a:rPr>
                <a:t>1</a:t>
              </a:r>
              <a:r>
                <a:rPr lang="en-US" sz="2400" b="1" i="1" dirty="0">
                  <a:latin typeface="Times New Roman" pitchFamily="18" charset="0"/>
                </a:rPr>
                <a:t>  </a:t>
              </a:r>
              <a:endParaRPr lang="en-US" sz="2400" b="1" i="1" baseline="-25000" dirty="0">
                <a:latin typeface="Times New Roman" pitchFamily="18" charset="0"/>
              </a:endParaRPr>
            </a:p>
          </p:txBody>
        </p:sp>
        <p:sp>
          <p:nvSpPr>
            <p:cNvPr id="54328" name="Rectangle 25"/>
            <p:cNvSpPr>
              <a:spLocks noChangeArrowheads="1"/>
            </p:cNvSpPr>
            <p:nvPr/>
          </p:nvSpPr>
          <p:spPr bwMode="auto">
            <a:xfrm>
              <a:off x="4933" y="2688"/>
              <a:ext cx="765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rtl="1"/>
              <a:r>
                <a:rPr lang="en-US" sz="2400" b="1" i="1" dirty="0">
                  <a:latin typeface="Times New Roman" pitchFamily="18" charset="0"/>
                </a:rPr>
                <a:t>   K </a:t>
              </a:r>
              <a:r>
                <a:rPr lang="en-US" sz="2400" b="1" i="1" baseline="-25000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4329" name="Line 26"/>
            <p:cNvSpPr>
              <a:spLocks noChangeShapeType="1"/>
            </p:cNvSpPr>
            <p:nvPr/>
          </p:nvSpPr>
          <p:spPr bwMode="auto">
            <a:xfrm flipV="1">
              <a:off x="5232" y="2688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30" name="Line 27"/>
            <p:cNvSpPr>
              <a:spLocks noChangeShapeType="1"/>
            </p:cNvSpPr>
            <p:nvPr/>
          </p:nvSpPr>
          <p:spPr bwMode="auto">
            <a:xfrm flipV="1">
              <a:off x="4656" y="2688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31" name="Line 28"/>
            <p:cNvSpPr>
              <a:spLocks noChangeShapeType="1"/>
            </p:cNvSpPr>
            <p:nvPr/>
          </p:nvSpPr>
          <p:spPr bwMode="auto">
            <a:xfrm flipV="1">
              <a:off x="1776" y="3840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32" name="Line 29"/>
            <p:cNvSpPr>
              <a:spLocks noChangeShapeType="1"/>
            </p:cNvSpPr>
            <p:nvPr/>
          </p:nvSpPr>
          <p:spPr bwMode="auto">
            <a:xfrm flipV="1">
              <a:off x="3600" y="2016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33" name="Oval 30"/>
            <p:cNvSpPr>
              <a:spLocks noChangeArrowheads="1"/>
            </p:cNvSpPr>
            <p:nvPr/>
          </p:nvSpPr>
          <p:spPr bwMode="auto">
            <a:xfrm rot="-3664113">
              <a:off x="2126" y="2443"/>
              <a:ext cx="1259" cy="832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" name="Group 77"/>
          <p:cNvGrpSpPr>
            <a:grpSpLocks/>
          </p:cNvGrpSpPr>
          <p:nvPr/>
        </p:nvGrpSpPr>
        <p:grpSpPr bwMode="auto">
          <a:xfrm>
            <a:off x="4800600" y="914400"/>
            <a:ext cx="4343400" cy="2590800"/>
            <a:chOff x="3810000" y="838200"/>
            <a:chExt cx="5334000" cy="3011488"/>
          </a:xfrm>
        </p:grpSpPr>
        <p:sp>
          <p:nvSpPr>
            <p:cNvPr id="54287" name="Oval 4"/>
            <p:cNvSpPr>
              <a:spLocks/>
            </p:cNvSpPr>
            <p:nvPr/>
          </p:nvSpPr>
          <p:spPr bwMode="auto">
            <a:xfrm>
              <a:off x="5319713" y="1400175"/>
              <a:ext cx="2136775" cy="2062163"/>
            </a:xfrm>
            <a:prstGeom prst="ellips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88" name="Oval 5"/>
            <p:cNvSpPr>
              <a:spLocks/>
            </p:cNvSpPr>
            <p:nvPr/>
          </p:nvSpPr>
          <p:spPr bwMode="auto">
            <a:xfrm>
              <a:off x="5876925" y="1792288"/>
              <a:ext cx="279400" cy="280987"/>
            </a:xfrm>
            <a:prstGeom prst="ellipse">
              <a:avLst/>
            </a:prstGeom>
            <a:solidFill>
              <a:srgbClr val="0000FF">
                <a:alpha val="52156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89" name="Oval 6"/>
            <p:cNvSpPr>
              <a:spLocks/>
            </p:cNvSpPr>
            <p:nvPr/>
          </p:nvSpPr>
          <p:spPr bwMode="auto">
            <a:xfrm>
              <a:off x="5876925" y="1885950"/>
              <a:ext cx="279400" cy="282575"/>
            </a:xfrm>
            <a:prstGeom prst="ellipse">
              <a:avLst/>
            </a:prstGeom>
            <a:solidFill>
              <a:srgbClr val="00CC00">
                <a:alpha val="50195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90" name="Oval 7"/>
            <p:cNvSpPr>
              <a:spLocks/>
            </p:cNvSpPr>
            <p:nvPr/>
          </p:nvSpPr>
          <p:spPr bwMode="auto">
            <a:xfrm>
              <a:off x="6062663" y="2917825"/>
              <a:ext cx="279400" cy="280988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36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91" name="Oval 8"/>
            <p:cNvSpPr>
              <a:spLocks/>
            </p:cNvSpPr>
            <p:nvPr/>
          </p:nvSpPr>
          <p:spPr bwMode="auto">
            <a:xfrm>
              <a:off x="6713538" y="1885950"/>
              <a:ext cx="279400" cy="282575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92" name="Oval 9"/>
            <p:cNvSpPr>
              <a:spLocks/>
            </p:cNvSpPr>
            <p:nvPr/>
          </p:nvSpPr>
          <p:spPr bwMode="auto">
            <a:xfrm>
              <a:off x="6342063" y="2355850"/>
              <a:ext cx="279400" cy="280988"/>
            </a:xfrm>
            <a:prstGeom prst="ellipse">
              <a:avLst/>
            </a:prstGeom>
            <a:solidFill>
              <a:srgbClr val="00CC00">
                <a:alpha val="50195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93" name="Oval 10"/>
            <p:cNvSpPr>
              <a:spLocks/>
            </p:cNvSpPr>
            <p:nvPr/>
          </p:nvSpPr>
          <p:spPr bwMode="auto">
            <a:xfrm>
              <a:off x="6897688" y="2636838"/>
              <a:ext cx="279400" cy="282575"/>
            </a:xfrm>
            <a:prstGeom prst="ellipse">
              <a:avLst/>
            </a:prstGeom>
            <a:solidFill>
              <a:srgbClr val="00CC00">
                <a:alpha val="50195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94" name="Line 11"/>
            <p:cNvSpPr>
              <a:spLocks noChangeShapeType="1"/>
            </p:cNvSpPr>
            <p:nvPr/>
          </p:nvSpPr>
          <p:spPr bwMode="auto">
            <a:xfrm flipH="1">
              <a:off x="4852988" y="2073275"/>
              <a:ext cx="1023937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95" name="Line 12"/>
            <p:cNvSpPr>
              <a:spLocks noChangeShapeType="1"/>
            </p:cNvSpPr>
            <p:nvPr/>
          </p:nvSpPr>
          <p:spPr bwMode="auto">
            <a:xfrm flipH="1">
              <a:off x="4852988" y="1885950"/>
              <a:ext cx="1023937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96" name="Text Box 13"/>
            <p:cNvSpPr txBox="1">
              <a:spLocks noChangeArrowheads="1"/>
            </p:cNvSpPr>
            <p:nvPr/>
          </p:nvSpPr>
          <p:spPr bwMode="auto">
            <a:xfrm>
              <a:off x="4670425" y="1835150"/>
              <a:ext cx="6604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triangle" w="med" len="med"/>
            </a:ln>
          </p:spPr>
          <p:txBody>
            <a:bodyPr lIns="81639" tIns="42452" rIns="81639" bIns="42452">
              <a:spAutoFit/>
            </a:bodyPr>
            <a:lstStyle/>
            <a:p>
              <a:pPr defTabSz="828675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</a:tabLst>
              </a:pPr>
              <a:r>
                <a:rPr lang="en-GB" sz="800" b="1" dirty="0">
                  <a:solidFill>
                    <a:srgbClr val="FF0000"/>
                  </a:solidFill>
                  <a:latin typeface="Symbol" pitchFamily="18" charset="2"/>
                </a:rPr>
                <a:t></a:t>
              </a:r>
              <a:r>
                <a:rPr lang="en-GB" sz="800" b="1" dirty="0">
                  <a:solidFill>
                    <a:srgbClr val="FF0000"/>
                  </a:solidFill>
                  <a:latin typeface="Times New Roman" pitchFamily="18" charset="0"/>
                </a:rPr>
                <a:t>1.f</a:t>
              </a:r>
            </a:p>
          </p:txBody>
        </p:sp>
        <p:sp>
          <p:nvSpPr>
            <p:cNvPr id="54297" name="AutoShape 14"/>
            <p:cNvSpPr>
              <a:spLocks noChangeArrowheads="1"/>
            </p:cNvSpPr>
            <p:nvPr/>
          </p:nvSpPr>
          <p:spPr bwMode="auto">
            <a:xfrm>
              <a:off x="7435850" y="3429000"/>
              <a:ext cx="704850" cy="242888"/>
            </a:xfrm>
            <a:prstGeom prst="roundRect">
              <a:avLst>
                <a:gd name="adj" fmla="val 269"/>
              </a:avLst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wrap="none" lIns="81639" tIns="42452" rIns="81639" bIns="42452"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</a:tabLst>
              </a:pPr>
              <a:r>
                <a:rPr lang="en-GB" sz="1100" b="1" dirty="0">
                  <a:solidFill>
                    <a:srgbClr val="000000"/>
                  </a:solidFill>
                  <a:latin typeface="Times New Roman" pitchFamily="18" charset="0"/>
                </a:rPr>
                <a:t>Nucleons</a:t>
              </a:r>
            </a:p>
          </p:txBody>
        </p:sp>
        <p:sp>
          <p:nvSpPr>
            <p:cNvPr id="54298" name="Line 15"/>
            <p:cNvSpPr>
              <a:spLocks noChangeShapeType="1"/>
            </p:cNvSpPr>
            <p:nvPr/>
          </p:nvSpPr>
          <p:spPr bwMode="auto">
            <a:xfrm flipH="1" flipV="1">
              <a:off x="7081838" y="2916238"/>
              <a:ext cx="374650" cy="5651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99" name="Line 16"/>
            <p:cNvSpPr>
              <a:spLocks noChangeShapeType="1"/>
            </p:cNvSpPr>
            <p:nvPr/>
          </p:nvSpPr>
          <p:spPr bwMode="auto">
            <a:xfrm flipH="1" flipV="1">
              <a:off x="6248400" y="3198813"/>
              <a:ext cx="1208088" cy="3762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0" name="Oval 17"/>
            <p:cNvSpPr>
              <a:spLocks/>
            </p:cNvSpPr>
            <p:nvPr/>
          </p:nvSpPr>
          <p:spPr bwMode="auto">
            <a:xfrm>
              <a:off x="5827713" y="1730375"/>
              <a:ext cx="373062" cy="500063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301" name="Line 18"/>
            <p:cNvSpPr>
              <a:spLocks noChangeShapeType="1"/>
            </p:cNvSpPr>
            <p:nvPr/>
          </p:nvSpPr>
          <p:spPr bwMode="auto">
            <a:xfrm>
              <a:off x="5356225" y="1211263"/>
              <a:ext cx="520700" cy="581025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2" name="AutoShape 19"/>
            <p:cNvSpPr>
              <a:spLocks noChangeArrowheads="1"/>
            </p:cNvSpPr>
            <p:nvPr/>
          </p:nvSpPr>
          <p:spPr bwMode="auto">
            <a:xfrm>
              <a:off x="4558633" y="838200"/>
              <a:ext cx="1397669" cy="354293"/>
            </a:xfrm>
            <a:prstGeom prst="roundRect">
              <a:avLst>
                <a:gd name="adj" fmla="val 218"/>
              </a:avLst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wrap="square" lIns="81639" tIns="42452" rIns="81639" bIns="42452"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</a:tabLst>
              </a:pPr>
              <a:r>
                <a:rPr lang="en-GB" sz="1500" b="1" dirty="0">
                  <a:solidFill>
                    <a:srgbClr val="FFFF00"/>
                  </a:solidFill>
                  <a:latin typeface="Times New Roman" pitchFamily="18" charset="0"/>
                </a:rPr>
                <a:t>2N-SRC</a:t>
              </a:r>
            </a:p>
          </p:txBody>
        </p:sp>
        <p:sp>
          <p:nvSpPr>
            <p:cNvPr id="54303" name="Line 20"/>
            <p:cNvSpPr>
              <a:spLocks noChangeShapeType="1"/>
            </p:cNvSpPr>
            <p:nvPr/>
          </p:nvSpPr>
          <p:spPr bwMode="auto">
            <a:xfrm>
              <a:off x="6897688" y="2055813"/>
              <a:ext cx="1208087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4" name="Text Box 21"/>
            <p:cNvSpPr txBox="1">
              <a:spLocks noChangeArrowheads="1"/>
            </p:cNvSpPr>
            <p:nvPr/>
          </p:nvSpPr>
          <p:spPr bwMode="auto">
            <a:xfrm>
              <a:off x="7548563" y="2244725"/>
              <a:ext cx="5842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triangle" w="med" len="med"/>
            </a:ln>
          </p:spPr>
          <p:txBody>
            <a:bodyPr lIns="81639" tIns="42452" rIns="81639" bIns="42452"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</a:tabLst>
              </a:pPr>
              <a:r>
                <a:rPr lang="en-GB" sz="800" b="1" dirty="0">
                  <a:solidFill>
                    <a:srgbClr val="000000"/>
                  </a:solidFill>
                  <a:latin typeface="Times New Roman" pitchFamily="18" charset="0"/>
                </a:rPr>
                <a:t>1.7f</a:t>
              </a:r>
            </a:p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</a:tabLst>
              </a:pPr>
              <a:endParaRPr lang="en-GB" sz="8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305" name="Line 22"/>
            <p:cNvSpPr>
              <a:spLocks noChangeShapeType="1"/>
            </p:cNvSpPr>
            <p:nvPr/>
          </p:nvSpPr>
          <p:spPr bwMode="auto">
            <a:xfrm>
              <a:off x="7734300" y="2617788"/>
              <a:ext cx="1588" cy="1889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6" name="Line 23"/>
            <p:cNvSpPr>
              <a:spLocks noChangeShapeType="1"/>
            </p:cNvSpPr>
            <p:nvPr/>
          </p:nvSpPr>
          <p:spPr bwMode="auto">
            <a:xfrm flipV="1">
              <a:off x="7734300" y="2055813"/>
              <a:ext cx="1588" cy="1889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7" name="Line 24"/>
            <p:cNvSpPr>
              <a:spLocks noChangeShapeType="1"/>
            </p:cNvSpPr>
            <p:nvPr/>
          </p:nvSpPr>
          <p:spPr bwMode="auto">
            <a:xfrm>
              <a:off x="7085013" y="2806700"/>
              <a:ext cx="120650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8" name="AutoShape 25"/>
            <p:cNvSpPr>
              <a:spLocks noChangeArrowheads="1"/>
            </p:cNvSpPr>
            <p:nvPr/>
          </p:nvSpPr>
          <p:spPr bwMode="auto">
            <a:xfrm>
              <a:off x="3810000" y="3429000"/>
              <a:ext cx="2311400" cy="420688"/>
            </a:xfrm>
            <a:prstGeom prst="roundRect">
              <a:avLst>
                <a:gd name="adj" fmla="val 199"/>
              </a:avLst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wrap="none" lIns="81639" tIns="42452" rIns="81639" bIns="42452">
              <a:spAutoFit/>
            </a:bodyPr>
            <a:lstStyle/>
            <a:p>
              <a:pPr defTabSz="828675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2200" b="1" dirty="0">
                  <a:solidFill>
                    <a:srgbClr val="000000"/>
                  </a:solidFill>
                  <a:latin typeface="Symbol" pitchFamily="18" charset="2"/>
                </a:rPr>
                <a:t></a:t>
              </a:r>
              <a:r>
                <a:rPr lang="en-GB" sz="2200" b="1" baseline="-25000" dirty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r>
                <a:rPr lang="en-GB" sz="2200" b="1" dirty="0">
                  <a:solidFill>
                    <a:srgbClr val="000000"/>
                  </a:solidFill>
                  <a:latin typeface="Times New Roman" pitchFamily="18" charset="0"/>
                </a:rPr>
                <a:t> = 0.16 GeV/fm</a:t>
              </a:r>
              <a:r>
                <a:rPr lang="en-GB" sz="22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54309" name="Line 26"/>
            <p:cNvSpPr>
              <a:spLocks noChangeShapeType="1"/>
            </p:cNvSpPr>
            <p:nvPr/>
          </p:nvSpPr>
          <p:spPr bwMode="auto">
            <a:xfrm flipV="1">
              <a:off x="4670425" y="2713038"/>
              <a:ext cx="928688" cy="4699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10" name="Rectangle 27"/>
            <p:cNvSpPr>
              <a:spLocks noChangeArrowheads="1"/>
            </p:cNvSpPr>
            <p:nvPr/>
          </p:nvSpPr>
          <p:spPr bwMode="auto">
            <a:xfrm>
              <a:off x="3962400" y="1447800"/>
              <a:ext cx="1476375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/>
                <a:t>~1 </a:t>
              </a:r>
              <a:r>
                <a:rPr lang="en-US" sz="2400" b="1" dirty="0" err="1"/>
                <a:t>fm</a:t>
              </a:r>
              <a:endParaRPr lang="en-US" sz="2400" b="1"/>
            </a:p>
          </p:txBody>
        </p:sp>
        <p:sp>
          <p:nvSpPr>
            <p:cNvPr id="54311" name="Oval 28"/>
            <p:cNvSpPr>
              <a:spLocks noChangeArrowheads="1"/>
            </p:cNvSpPr>
            <p:nvPr/>
          </p:nvSpPr>
          <p:spPr bwMode="auto">
            <a:xfrm>
              <a:off x="5951538" y="2778125"/>
              <a:ext cx="573087" cy="50006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2" name="Oval 29"/>
            <p:cNvSpPr>
              <a:spLocks noChangeArrowheads="1"/>
            </p:cNvSpPr>
            <p:nvPr/>
          </p:nvSpPr>
          <p:spPr bwMode="auto">
            <a:xfrm>
              <a:off x="6580188" y="1779588"/>
              <a:ext cx="571500" cy="50006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3" name="Oval 30"/>
            <p:cNvSpPr>
              <a:spLocks noChangeArrowheads="1"/>
            </p:cNvSpPr>
            <p:nvPr/>
          </p:nvSpPr>
          <p:spPr bwMode="auto">
            <a:xfrm>
              <a:off x="6810375" y="2503488"/>
              <a:ext cx="569913" cy="49847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4" name="Oval 31"/>
            <p:cNvSpPr>
              <a:spLocks noChangeArrowheads="1"/>
            </p:cNvSpPr>
            <p:nvPr/>
          </p:nvSpPr>
          <p:spPr bwMode="auto">
            <a:xfrm>
              <a:off x="6181725" y="2224088"/>
              <a:ext cx="569913" cy="50006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5667382" y="1612901"/>
              <a:ext cx="684214" cy="777874"/>
              <a:chOff x="4128" y="768"/>
              <a:chExt cx="576" cy="672"/>
            </a:xfrm>
          </p:grpSpPr>
          <p:sp>
            <p:nvSpPr>
              <p:cNvPr id="54319" name="Oval 33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480" cy="43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0" name="Oval 34"/>
              <p:cNvSpPr>
                <a:spLocks noChangeArrowheads="1"/>
              </p:cNvSpPr>
              <p:nvPr/>
            </p:nvSpPr>
            <p:spPr bwMode="auto">
              <a:xfrm>
                <a:off x="4176" y="960"/>
                <a:ext cx="480" cy="432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4321" name="Oval 35"/>
              <p:cNvSpPr>
                <a:spLocks noChangeArrowheads="1"/>
              </p:cNvSpPr>
              <p:nvPr/>
            </p:nvSpPr>
            <p:spPr bwMode="auto">
              <a:xfrm>
                <a:off x="4128" y="768"/>
                <a:ext cx="576" cy="67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316" name="Rectangle 36"/>
            <p:cNvSpPr>
              <a:spLocks noChangeArrowheads="1"/>
            </p:cNvSpPr>
            <p:nvPr/>
          </p:nvSpPr>
          <p:spPr bwMode="auto">
            <a:xfrm>
              <a:off x="7561263" y="2247900"/>
              <a:ext cx="465137" cy="188913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7" name="Rectangle 37"/>
            <p:cNvSpPr>
              <a:spLocks noChangeArrowheads="1"/>
            </p:cNvSpPr>
            <p:nvPr/>
          </p:nvSpPr>
          <p:spPr bwMode="auto">
            <a:xfrm>
              <a:off x="4724400" y="1905000"/>
              <a:ext cx="261938" cy="1524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8" name="Text Box 38"/>
            <p:cNvSpPr txBox="1">
              <a:spLocks noChangeArrowheads="1"/>
            </p:cNvSpPr>
            <p:nvPr/>
          </p:nvSpPr>
          <p:spPr bwMode="auto">
            <a:xfrm>
              <a:off x="7747000" y="2247900"/>
              <a:ext cx="1397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1.7 fm</a:t>
              </a:r>
            </a:p>
          </p:txBody>
        </p:sp>
      </p:grpSp>
      <p:sp>
        <p:nvSpPr>
          <p:cNvPr id="118" name="Rectangle 31"/>
          <p:cNvSpPr>
            <a:spLocks noChangeArrowheads="1"/>
          </p:cNvSpPr>
          <p:nvPr/>
        </p:nvSpPr>
        <p:spPr bwMode="auto">
          <a:xfrm>
            <a:off x="0" y="3733800"/>
            <a:ext cx="3109913" cy="4619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In  momentum  space:</a:t>
            </a:r>
          </a:p>
        </p:txBody>
      </p:sp>
      <p:sp>
        <p:nvSpPr>
          <p:cNvPr id="54284" name="Rounded Rectangle 70"/>
          <p:cNvSpPr>
            <a:spLocks noChangeArrowheads="1"/>
          </p:cNvSpPr>
          <p:nvPr/>
        </p:nvSpPr>
        <p:spPr bwMode="auto">
          <a:xfrm>
            <a:off x="4953000" y="5334000"/>
            <a:ext cx="4191000" cy="1524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9" name="Text Box 32"/>
          <p:cNvSpPr txBox="1">
            <a:spLocks noChangeArrowheads="1"/>
          </p:cNvSpPr>
          <p:nvPr/>
        </p:nvSpPr>
        <p:spPr bwMode="auto">
          <a:xfrm>
            <a:off x="4895850" y="5287963"/>
            <a:ext cx="4248150" cy="15700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A   pair  with 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large relative  momentum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between  the  nucleons  and 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small  CM  momentum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2" name="Rounded Rectangle 71"/>
          <p:cNvSpPr/>
          <p:nvPr/>
        </p:nvSpPr>
        <p:spPr bwMode="auto">
          <a:xfrm>
            <a:off x="4876800" y="5181600"/>
            <a:ext cx="3886200" cy="1676400"/>
          </a:xfrm>
          <a:prstGeom prst="roundRect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  <a:latin typeface="Arial" charset="0"/>
              <a:cs typeface="Arial" charset="0"/>
            </a:endParaRPr>
          </a:p>
        </p:txBody>
      </p:sp>
      <p:sp>
        <p:nvSpPr>
          <p:cNvPr id="75" name="Rectangle 3"/>
          <p:cNvSpPr>
            <a:spLocks noChangeArrowheads="1"/>
          </p:cNvSpPr>
          <p:nvPr/>
        </p:nvSpPr>
        <p:spPr bwMode="auto">
          <a:xfrm>
            <a:off x="2383449" y="474781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 (tensor)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8563" y="3635396"/>
            <a:ext cx="1597683" cy="14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008925"/>
              </p:ext>
            </p:extLst>
          </p:nvPr>
        </p:nvGraphicFramePr>
        <p:xfrm>
          <a:off x="5492886" y="4001878"/>
          <a:ext cx="1504126" cy="82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85" name="Équation" r:id="rId7" imgW="660240" imgH="457200" progId="Equation.3">
                  <p:embed/>
                </p:oleObj>
              </mc:Choice>
              <mc:Fallback>
                <p:oleObj name="Équation" r:id="rId7" imgW="66024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2886" y="4001878"/>
                        <a:ext cx="1504126" cy="82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1" y="2002185"/>
            <a:ext cx="2276475" cy="17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6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"/>
          <p:cNvSpPr>
            <a:spLocks noChangeArrowheads="1"/>
          </p:cNvSpPr>
          <p:nvPr/>
        </p:nvSpPr>
        <p:spPr bwMode="auto">
          <a:xfrm>
            <a:off x="38100" y="69166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5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52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15175" cy="49720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02" y="5886450"/>
            <a:ext cx="606544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7469" y="5521569"/>
            <a:ext cx="5011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7159" name="Rectangle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gradFill rotWithShape="1">
                <a:gsLst>
                  <a:gs pos="0">
                    <a:srgbClr val="666666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655FD776-8E20-4E97-8F28-1C14AEBC6A6B}" type="mathplaceholder">
                        <a:rPr lang="he-IL" altLang="he-IL" sz="1800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he-IL" altLang="he-IL" sz="1800" dirty="0"/>
              </a:p>
            </p:txBody>
          </p:sp>
        </mc:Choice>
        <mc:Fallback xmlns="">
          <p:sp>
            <p:nvSpPr>
              <p:cNvPr id="177159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69925" y="65088"/>
            <a:ext cx="2422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 dirty="0" smtClean="0"/>
              <a:t>EMC  </a:t>
            </a:r>
            <a:r>
              <a:rPr lang="en-US" altLang="he-IL" sz="2800" b="1" dirty="0" smtClean="0">
                <a:sym typeface="Wingdings" panose="05000000000000000000" pitchFamily="2" charset="2"/>
              </a:rPr>
              <a:t>  IMC</a:t>
            </a:r>
            <a:endParaRPr lang="en-US" altLang="he-IL" sz="2800" b="1" dirty="0"/>
          </a:p>
        </p:txBody>
      </p:sp>
      <p:pic>
        <p:nvPicPr>
          <p:cNvPr id="1771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6358448" cy="446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6775" y="5497969"/>
            <a:ext cx="5011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99803" y="457200"/>
            <a:ext cx="722136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EMC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  (ratio to deuterium)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b="1" dirty="0">
                <a:latin typeface="Calibri" pitchFamily="34" charset="0"/>
                <a:sym typeface="Wingdings" pitchFamily="2" charset="2"/>
              </a:rPr>
              <a:t>IMC</a:t>
            </a:r>
            <a:r>
              <a:rPr lang="en-US" dirty="0">
                <a:latin typeface="Calibri" pitchFamily="34" charset="0"/>
                <a:sym typeface="Wingdings" pitchFamily="2" charset="2"/>
              </a:rPr>
              <a:t> (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ratio to free (unbound) </a:t>
            </a:r>
            <a:r>
              <a:rPr lang="en-US" dirty="0" err="1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pn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 pair)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IMC- </a:t>
            </a:r>
            <a:r>
              <a:rPr lang="en-US" u="sng" dirty="0">
                <a:solidFill>
                  <a:srgbClr val="FFFF00"/>
                </a:solidFill>
                <a:latin typeface="Calibri" pitchFamily="34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n-</a:t>
            </a:r>
            <a:r>
              <a:rPr lang="en-US" u="sng" dirty="0">
                <a:solidFill>
                  <a:srgbClr val="FFFF00"/>
                </a:solidFill>
                <a:latin typeface="Calibri" pitchFamily="34" charset="0"/>
              </a:rPr>
              <a:t>M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edium </a:t>
            </a:r>
            <a:r>
              <a:rPr lang="en-US" u="sng" dirty="0">
                <a:solidFill>
                  <a:srgbClr val="FFFF00"/>
                </a:solidFill>
                <a:latin typeface="Calibri" pitchFamily="34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orrection</a:t>
            </a:r>
          </a:p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895647"/>
              </p:ext>
            </p:extLst>
          </p:nvPr>
        </p:nvGraphicFramePr>
        <p:xfrm>
          <a:off x="4222463" y="1195864"/>
          <a:ext cx="3398701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233" name="Équation" r:id="rId7" imgW="1663560" imgH="444240" progId="Equation.3">
                  <p:embed/>
                </p:oleObj>
              </mc:Choice>
              <mc:Fallback>
                <p:oleObj name="Équation" r:id="rId7" imgW="166356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22463" y="1195864"/>
                        <a:ext cx="3398701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429000" y="6457498"/>
            <a:ext cx="29722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200" b="1" dirty="0">
                <a:latin typeface="Calibri" pitchFamily="34" charset="0"/>
              </a:rPr>
              <a:t>PRL  106, 052301 (</a:t>
            </a:r>
            <a:r>
              <a:rPr lang="en-US" sz="2200" b="1" dirty="0" smtClean="0">
                <a:latin typeface="Calibri" pitchFamily="34" charset="0"/>
              </a:rPr>
              <a:t>2011)</a:t>
            </a:r>
            <a:endParaRPr lang="en-US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9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6477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69925" y="65088"/>
            <a:ext cx="6276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/>
              <a:t>The  free neutron DIS  cross section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4191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62" name="Oval 10"/>
          <p:cNvSpPr>
            <a:spLocks noChangeArrowheads="1"/>
          </p:cNvSpPr>
          <p:nvPr/>
        </p:nvSpPr>
        <p:spPr bwMode="auto">
          <a:xfrm>
            <a:off x="2971800" y="1981200"/>
            <a:ext cx="3810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77163" name="Oval 11"/>
          <p:cNvSpPr>
            <a:spLocks noChangeArrowheads="1"/>
          </p:cNvSpPr>
          <p:nvPr/>
        </p:nvSpPr>
        <p:spPr bwMode="auto">
          <a:xfrm>
            <a:off x="2667000" y="4191000"/>
            <a:ext cx="457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77164" name="Oval 12"/>
          <p:cNvSpPr>
            <a:spLocks noChangeArrowheads="1"/>
          </p:cNvSpPr>
          <p:nvPr/>
        </p:nvSpPr>
        <p:spPr bwMode="auto">
          <a:xfrm>
            <a:off x="2667000" y="5181600"/>
            <a:ext cx="533400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57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0" y="0"/>
            <a:ext cx="4495800" cy="19812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3971925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91250"/>
            <a:ext cx="403860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648200" cy="1355725"/>
          </a:xfrm>
          <a:prstGeom prst="rect">
            <a:avLst/>
          </a:prstGeom>
          <a:solidFill>
            <a:srgbClr val="B5C9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0" y="6521450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Gessman, Saito,Thomas,Annu. Rev. Nucl. Part. Sci. 1995. 45:337</a:t>
            </a:r>
          </a:p>
        </p:txBody>
      </p:sp>
      <p:pic>
        <p:nvPicPr>
          <p:cNvPr id="1833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838200" y="4191000"/>
            <a:ext cx="3200400" cy="76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183306" name="Group 10"/>
          <p:cNvGrpSpPr>
            <a:grpSpLocks/>
          </p:cNvGrpSpPr>
          <p:nvPr/>
        </p:nvGrpSpPr>
        <p:grpSpPr bwMode="auto">
          <a:xfrm>
            <a:off x="0" y="0"/>
            <a:ext cx="4495800" cy="1974850"/>
            <a:chOff x="2928" y="2453"/>
            <a:chExt cx="2832" cy="1244"/>
          </a:xfrm>
        </p:grpSpPr>
        <p:graphicFrame>
          <p:nvGraphicFramePr>
            <p:cNvPr id="183307" name="Object 11"/>
            <p:cNvGraphicFramePr>
              <a:graphicFrameLocks noChangeAspect="1"/>
            </p:cNvGraphicFramePr>
            <p:nvPr/>
          </p:nvGraphicFramePr>
          <p:xfrm>
            <a:off x="3072" y="2453"/>
            <a:ext cx="2208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114" name="משוואה" r:id="rId7" imgW="1638000" imgH="393480" progId="Equation.3">
                    <p:embed/>
                  </p:oleObj>
                </mc:Choice>
                <mc:Fallback>
                  <p:oleObj name="משוואה" r:id="rId7" imgW="16380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2453"/>
                          <a:ext cx="2208" cy="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3308" name="Text Box 12"/>
            <p:cNvSpPr txBox="1">
              <a:spLocks noChangeArrowheads="1"/>
            </p:cNvSpPr>
            <p:nvPr/>
          </p:nvSpPr>
          <p:spPr bwMode="auto">
            <a:xfrm>
              <a:off x="2928" y="3120"/>
              <a:ext cx="283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he-IL" sz="1800">
                  <a:solidFill>
                    <a:schemeClr val="tx1"/>
                  </a:solidFill>
                </a:rPr>
                <a:t>Where                is the ratio of cross sections  for absorbing a longitudinal to that for a transverse photon.</a:t>
              </a:r>
            </a:p>
          </p:txBody>
        </p:sp>
        <p:graphicFrame>
          <p:nvGraphicFramePr>
            <p:cNvPr id="183309" name="Object 13"/>
            <p:cNvGraphicFramePr>
              <a:graphicFrameLocks noChangeAspect="1"/>
            </p:cNvGraphicFramePr>
            <p:nvPr/>
          </p:nvGraphicFramePr>
          <p:xfrm>
            <a:off x="3456" y="3168"/>
            <a:ext cx="504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115" name="משוואה" r:id="rId9" imgW="799920" imgH="215640" progId="Equation.3">
                    <p:embed/>
                  </p:oleObj>
                </mc:Choice>
                <mc:Fallback>
                  <p:oleObj name="משוואה" r:id="rId9" imgW="799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6" y="3168"/>
                          <a:ext cx="504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3310" name="Rectangle 14"/>
          <p:cNvSpPr>
            <a:spLocks noChangeArrowheads="1"/>
          </p:cNvSpPr>
          <p:nvPr/>
        </p:nvSpPr>
        <p:spPr bwMode="auto">
          <a:xfrm>
            <a:off x="4724400" y="5562600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he-IL" sz="1800">
                <a:solidFill>
                  <a:schemeClr val="tx1"/>
                </a:solidFill>
              </a:rPr>
              <a:t>See talk by Patricia Solvignon</a:t>
            </a:r>
            <a:r>
              <a:rPr lang="en-US" altLang="he-IL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9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graphicFrame>
        <p:nvGraphicFramePr>
          <p:cNvPr id="238595" name="Object 3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4" name="משוואה" r:id="rId3" imgW="114120" imgH="215640" progId="Equation.3">
                  <p:embed/>
                </p:oleObj>
              </mc:Choice>
              <mc:Fallback>
                <p:oleObj name="משוואה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5" name="משוואה" r:id="rId5" imgW="114120" imgH="215640" progId="Equation.3">
                  <p:embed/>
                </p:oleObj>
              </mc:Choice>
              <mc:Fallback>
                <p:oleObj name="משוואה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6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7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8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3908425" y="1828800"/>
          <a:ext cx="23812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19" name="משוואה" r:id="rId9" imgW="114120" imgH="215640" progId="Equation.3">
                  <p:embed/>
                </p:oleObj>
              </mc:Choice>
              <mc:Fallback>
                <p:oleObj name="משוואה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425" y="1828800"/>
                        <a:ext cx="23812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86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66611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6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03" name="Text Box 11"/>
          <p:cNvSpPr txBox="1">
            <a:spLocks noChangeArrowheads="1"/>
          </p:cNvSpPr>
          <p:nvPr/>
        </p:nvSpPr>
        <p:spPr bwMode="auto">
          <a:xfrm>
            <a:off x="0" y="1295400"/>
            <a:ext cx="25368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/>
              <a:t>For </a:t>
            </a:r>
          </a:p>
          <a:p>
            <a:pPr eaLnBrk="1" hangingPunct="1"/>
            <a:r>
              <a:rPr lang="en-US" altLang="he-IL" sz="2800" b="1"/>
              <a:t>0.35 ≤ X</a:t>
            </a:r>
            <a:r>
              <a:rPr lang="en-US" altLang="he-IL" sz="2800" b="1" baseline="-25000"/>
              <a:t>B </a:t>
            </a:r>
            <a:r>
              <a:rPr lang="en-US" altLang="he-IL" sz="2800" b="1"/>
              <a:t>≤ 0.7</a:t>
            </a:r>
          </a:p>
        </p:txBody>
      </p:sp>
      <p:pic>
        <p:nvPicPr>
          <p:cNvPr id="2386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27432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05" name="Text Box 13"/>
          <p:cNvSpPr txBox="1">
            <a:spLocks noChangeArrowheads="1"/>
          </p:cNvSpPr>
          <p:nvPr/>
        </p:nvSpPr>
        <p:spPr bwMode="auto">
          <a:xfrm>
            <a:off x="228600" y="0"/>
            <a:ext cx="536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400" b="1"/>
              <a:t>The </a:t>
            </a:r>
            <a:r>
              <a:rPr lang="en-US" altLang="he-IL" sz="2400" b="1">
                <a:solidFill>
                  <a:srgbClr val="FF0000"/>
                </a:solidFill>
              </a:rPr>
              <a:t>free</a:t>
            </a:r>
            <a:r>
              <a:rPr lang="en-US" altLang="he-IL" sz="2400" b="1"/>
              <a:t> neutron  structure function</a:t>
            </a:r>
          </a:p>
        </p:txBody>
      </p:sp>
      <p:sp>
        <p:nvSpPr>
          <p:cNvPr id="238606" name="Oval 14"/>
          <p:cNvSpPr>
            <a:spLocks noChangeArrowheads="1"/>
          </p:cNvSpPr>
          <p:nvPr/>
        </p:nvSpPr>
        <p:spPr bwMode="auto">
          <a:xfrm>
            <a:off x="609600" y="2514600"/>
            <a:ext cx="6096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8607" name="Text Box 15"/>
          <p:cNvSpPr txBox="1">
            <a:spLocks noChangeArrowheads="1"/>
          </p:cNvSpPr>
          <p:nvPr/>
        </p:nvSpPr>
        <p:spPr bwMode="auto">
          <a:xfrm>
            <a:off x="533400" y="3352800"/>
            <a:ext cx="29654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SLAC Data,  J. Arrington et al. </a:t>
            </a:r>
          </a:p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JPG 36(2009)205005</a:t>
            </a:r>
            <a:r>
              <a:rPr lang="en-US" altLang="he-IL" sz="1800"/>
              <a:t>.</a:t>
            </a:r>
          </a:p>
        </p:txBody>
      </p:sp>
      <p:sp>
        <p:nvSpPr>
          <p:cNvPr id="238608" name="Rectangle 16"/>
          <p:cNvSpPr>
            <a:spLocks noChangeArrowheads="1"/>
          </p:cNvSpPr>
          <p:nvPr/>
        </p:nvSpPr>
        <p:spPr bwMode="auto">
          <a:xfrm>
            <a:off x="304800" y="54864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8609" name="Text Box 17"/>
          <p:cNvSpPr txBox="1">
            <a:spLocks noChangeArrowheads="1"/>
          </p:cNvSpPr>
          <p:nvPr/>
        </p:nvSpPr>
        <p:spPr bwMode="auto">
          <a:xfrm>
            <a:off x="685800" y="5410200"/>
            <a:ext cx="2430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Extracted from this work</a:t>
            </a:r>
            <a:r>
              <a:rPr lang="en-US" altLang="he-IL" sz="1800"/>
              <a:t> </a:t>
            </a:r>
          </a:p>
        </p:txBody>
      </p:sp>
      <p:sp>
        <p:nvSpPr>
          <p:cNvPr id="238610" name="Text Box 18"/>
          <p:cNvSpPr txBox="1">
            <a:spLocks noChangeArrowheads="1"/>
          </p:cNvSpPr>
          <p:nvPr/>
        </p:nvSpPr>
        <p:spPr bwMode="auto">
          <a:xfrm>
            <a:off x="0" y="4114800"/>
            <a:ext cx="3673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600" b="1">
                <a:solidFill>
                  <a:schemeClr val="accent2"/>
                </a:solidFill>
              </a:rPr>
              <a:t>Fermi smearing using relativistic deuteron momentum density</a:t>
            </a:r>
          </a:p>
        </p:txBody>
      </p:sp>
      <p:sp>
        <p:nvSpPr>
          <p:cNvPr id="238611" name="Text Box 19"/>
          <p:cNvSpPr txBox="1">
            <a:spLocks noChangeArrowheads="1"/>
          </p:cNvSpPr>
          <p:nvPr/>
        </p:nvSpPr>
        <p:spPr bwMode="auto">
          <a:xfrm>
            <a:off x="0" y="5867400"/>
            <a:ext cx="286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 b="1">
                <a:solidFill>
                  <a:srgbClr val="FF0000"/>
                </a:solidFill>
              </a:rPr>
              <a:t>With medium correction</a:t>
            </a:r>
            <a:r>
              <a:rPr lang="en-US" altLang="he-IL" sz="18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38614" name="Rectangle 22"/>
          <p:cNvSpPr>
            <a:spLocks noChangeArrowheads="1"/>
          </p:cNvSpPr>
          <p:nvPr/>
        </p:nvSpPr>
        <p:spPr bwMode="auto">
          <a:xfrm>
            <a:off x="228600" y="35052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38616" name="Picture 24" descr="d_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23988"/>
            <a:ext cx="6343650" cy="54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17" name="Rectangle 25"/>
          <p:cNvSpPr>
            <a:spLocks noChangeArrowheads="1"/>
          </p:cNvSpPr>
          <p:nvPr/>
        </p:nvSpPr>
        <p:spPr bwMode="auto">
          <a:xfrm>
            <a:off x="228600" y="54102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8613" name="Rectangle 21"/>
          <p:cNvSpPr>
            <a:spLocks noChangeArrowheads="1"/>
          </p:cNvSpPr>
          <p:nvPr/>
        </p:nvSpPr>
        <p:spPr bwMode="auto">
          <a:xfrm>
            <a:off x="3352800" y="6461125"/>
            <a:ext cx="4329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he-IL" b="1">
                <a:solidFill>
                  <a:schemeClr val="accent2"/>
                </a:solidFill>
              </a:rPr>
              <a:t>Phys. Rev. Lett. 106, 052301, 2011</a:t>
            </a:r>
            <a:r>
              <a:rPr lang="en-US" altLang="he-I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6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351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33800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5"/>
          <p:cNvSpPr>
            <a:spLocks noChangeArrowheads="1"/>
          </p:cNvSpPr>
          <p:nvPr/>
        </p:nvSpPr>
        <p:spPr bwMode="auto">
          <a:xfrm>
            <a:off x="0" y="5934075"/>
            <a:ext cx="899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New data strengthen the connection between Short Range Correlations and the EMC effect.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  <a:hlinkClick r:id="rId4" action="ppaction://hlinkfile"/>
              </a:rPr>
              <a:t>O. Hen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  <a:hlinkClick r:id="rId5" action="ppaction://hlinkfile"/>
              </a:rPr>
              <a:t>E. </a:t>
            </a:r>
            <a:r>
              <a:rPr lang="en-US" dirty="0" err="1">
                <a:latin typeface="Calibri" pitchFamily="34" charset="0"/>
                <a:hlinkClick r:id="rId5" action="ppaction://hlinkfile"/>
              </a:rPr>
              <a:t>Piasetzky</a:t>
            </a:r>
            <a:r>
              <a:rPr lang="en-US" dirty="0">
                <a:latin typeface="Calibri" pitchFamily="34" charset="0"/>
              </a:rPr>
              <a:t>, (</a:t>
            </a:r>
            <a:r>
              <a:rPr lang="en-US" dirty="0">
                <a:latin typeface="Calibri" pitchFamily="34" charset="0"/>
                <a:hlinkClick r:id="rId6" action="ppaction://hlinkfile"/>
              </a:rPr>
              <a:t>Tel Aviv U.</a:t>
            </a:r>
            <a:r>
              <a:rPr lang="en-US" dirty="0">
                <a:latin typeface="Calibri" pitchFamily="34" charset="0"/>
              </a:rPr>
              <a:t>) , </a:t>
            </a:r>
            <a:r>
              <a:rPr lang="en-US" dirty="0">
                <a:latin typeface="Calibri" pitchFamily="34" charset="0"/>
                <a:hlinkClick r:id="rId7" action="ppaction://hlinkfile"/>
              </a:rPr>
              <a:t>L.B. Weinstein</a:t>
            </a:r>
            <a:r>
              <a:rPr lang="en-US" dirty="0">
                <a:latin typeface="Calibri" pitchFamily="34" charset="0"/>
              </a:rPr>
              <a:t>, (</a:t>
            </a:r>
            <a:r>
              <a:rPr lang="en-US" dirty="0">
                <a:latin typeface="Calibri" pitchFamily="34" charset="0"/>
                <a:hlinkClick r:id="rId8" action="ppaction://hlinkfile"/>
              </a:rPr>
              <a:t>Old Dominion U.</a:t>
            </a:r>
            <a:r>
              <a:rPr lang="en-US" dirty="0">
                <a:latin typeface="Calibri" pitchFamily="34" charset="0"/>
              </a:rPr>
              <a:t>) . Feb 2012.]</a:t>
            </a:r>
          </a:p>
          <a:p>
            <a:r>
              <a:rPr lang="en-US" dirty="0">
                <a:latin typeface="Calibri" pitchFamily="34" charset="0"/>
              </a:rPr>
              <a:t>Phys.  Rev.  C85 (2012) 047301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58938" cy="46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0" b="1" dirty="0">
                <a:solidFill>
                  <a:srgbClr val="FF0000"/>
                </a:solidFill>
                <a:latin typeface="+mn-lt"/>
                <a:cs typeface="+mn-cs"/>
              </a:rPr>
              <a:t>Robustness</a:t>
            </a:r>
          </a:p>
        </p:txBody>
      </p:sp>
      <p:sp>
        <p:nvSpPr>
          <p:cNvPr id="12" name="Oval 11"/>
          <p:cNvSpPr/>
          <p:nvPr/>
        </p:nvSpPr>
        <p:spPr>
          <a:xfrm>
            <a:off x="2971800" y="3733800"/>
            <a:ext cx="1143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95800" y="3733800"/>
            <a:ext cx="990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10200" y="3657600"/>
            <a:ext cx="990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3733800"/>
            <a:ext cx="1143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 descr="F2_Sensitivit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233362"/>
            <a:ext cx="6443997" cy="5410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33800" y="24384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0.7 IMC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8454" y="293846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1.25 IMC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1001"/>
            <a:ext cx="2286000" cy="172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pic>
        <p:nvPicPr>
          <p:cNvPr id="223259" name="Picture 27" descr="F2n_F2p_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5813"/>
            <a:ext cx="8001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3236" name="Object 4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0" name="משוואה" r:id="rId4" imgW="114120" imgH="215640" progId="Equation.3">
                  <p:embed/>
                </p:oleObj>
              </mc:Choice>
              <mc:Fallback>
                <p:oleObj name="משוואה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1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8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2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9" name="Object 7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3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0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4" name="משוואה" r:id="rId9" imgW="114120" imgH="215640" progId="Equation.3">
                  <p:embed/>
                </p:oleObj>
              </mc:Choice>
              <mc:Fallback>
                <p:oleObj name="משוואה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1" name="Object 9"/>
          <p:cNvGraphicFramePr>
            <a:graphicFrameLocks noChangeAspect="1"/>
          </p:cNvGraphicFramePr>
          <p:nvPr/>
        </p:nvGraphicFramePr>
        <p:xfrm>
          <a:off x="1524000" y="1447800"/>
          <a:ext cx="23812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55" name="משוואה" r:id="rId10" imgW="114120" imgH="215640" progId="Equation.3">
                  <p:embed/>
                </p:oleObj>
              </mc:Choice>
              <mc:Fallback>
                <p:oleObj name="משוואה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23812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228600" y="0"/>
            <a:ext cx="536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400" b="1"/>
              <a:t>The </a:t>
            </a:r>
            <a:r>
              <a:rPr lang="en-US" altLang="he-IL" sz="2400" b="1">
                <a:solidFill>
                  <a:srgbClr val="FF0000"/>
                </a:solidFill>
              </a:rPr>
              <a:t>free</a:t>
            </a:r>
            <a:r>
              <a:rPr lang="en-US" altLang="he-IL" sz="2400" b="1"/>
              <a:t> neutron  structure function</a:t>
            </a: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304800" y="457200"/>
            <a:ext cx="416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he-IL" sz="1800"/>
              <a:t>Compared to CT calculations </a:t>
            </a: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4114800" y="4724400"/>
            <a:ext cx="260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accent2"/>
                </a:solidFill>
              </a:rPr>
              <a:t>SLAC Data,  </a:t>
            </a:r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 bwMode="auto">
          <a:xfrm>
            <a:off x="1600200" y="838200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Preliminary calculation by :H. l. Lai, P. Nadolsky, J. Pumplin, .P.Yuan </a:t>
            </a:r>
          </a:p>
        </p:txBody>
      </p:sp>
      <p:sp>
        <p:nvSpPr>
          <p:cNvPr id="223249" name="Line 17"/>
          <p:cNvSpPr>
            <a:spLocks noChangeShapeType="1"/>
          </p:cNvSpPr>
          <p:nvPr/>
        </p:nvSpPr>
        <p:spPr bwMode="auto">
          <a:xfrm flipH="1">
            <a:off x="815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8153400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 flipH="1">
            <a:off x="8153400" y="990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710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61" name="Rectangle 29"/>
          <p:cNvSpPr>
            <a:spLocks noChangeArrowheads="1"/>
          </p:cNvSpPr>
          <p:nvPr/>
        </p:nvSpPr>
        <p:spPr bwMode="auto">
          <a:xfrm>
            <a:off x="1524000" y="36576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800">
                <a:solidFill>
                  <a:schemeClr val="tx1"/>
                </a:solidFill>
              </a:rPr>
              <a:t>Fh07b / fh02c  are CT10 / CT10W like Chebyshev fits</a:t>
            </a:r>
          </a:p>
        </p:txBody>
      </p:sp>
      <p:sp>
        <p:nvSpPr>
          <p:cNvPr id="223262" name="Text Box 30"/>
          <p:cNvSpPr txBox="1">
            <a:spLocks noChangeArrowheads="1"/>
          </p:cNvSpPr>
          <p:nvPr/>
        </p:nvSpPr>
        <p:spPr bwMode="auto">
          <a:xfrm>
            <a:off x="1676400" y="4191000"/>
            <a:ext cx="3328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tx1"/>
                </a:solidFill>
              </a:rPr>
              <a:t>See talk by J.Pumplin in this conference</a:t>
            </a:r>
          </a:p>
        </p:txBody>
      </p:sp>
      <p:sp>
        <p:nvSpPr>
          <p:cNvPr id="223263" name="Text Box 31"/>
          <p:cNvSpPr txBox="1">
            <a:spLocks noChangeArrowheads="1"/>
          </p:cNvSpPr>
          <p:nvPr/>
        </p:nvSpPr>
        <p:spPr bwMode="auto">
          <a:xfrm>
            <a:off x="8305800" y="1066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 dirty="0"/>
              <a:t>SU6</a:t>
            </a:r>
          </a:p>
        </p:txBody>
      </p:sp>
      <p:sp>
        <p:nvSpPr>
          <p:cNvPr id="223264" name="Text Box 32"/>
          <p:cNvSpPr txBox="1">
            <a:spLocks noChangeArrowheads="1"/>
          </p:cNvSpPr>
          <p:nvPr/>
        </p:nvSpPr>
        <p:spPr bwMode="auto">
          <a:xfrm>
            <a:off x="8324850" y="37338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pQCD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8248650" y="5562600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Scalar </a:t>
            </a:r>
          </a:p>
          <a:p>
            <a:pPr eaLnBrk="1" hangingPunct="1"/>
            <a:r>
              <a:rPr lang="en-US" altLang="he-IL" sz="1800"/>
              <a:t>qq</a:t>
            </a:r>
          </a:p>
        </p:txBody>
      </p:sp>
      <p:pic>
        <p:nvPicPr>
          <p:cNvPr id="24" name="Picture 18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11" y="2438400"/>
            <a:ext cx="1094378" cy="45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0280" y="6182503"/>
            <a:ext cx="7681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d/u=0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48650" y="4201064"/>
            <a:ext cx="96051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d/u=0.2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16065" y="1433513"/>
            <a:ext cx="96051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d/u=1/2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8280280" y="240268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dirty="0" err="1"/>
              <a:t>u</a:t>
            </a:r>
            <a:r>
              <a:rPr lang="en-US" altLang="he-IL" sz="1800" dirty="0" err="1" smtClean="0"/>
              <a:t>d</a:t>
            </a:r>
            <a:r>
              <a:rPr lang="en-US" altLang="he-IL" sz="1800" dirty="0" smtClean="0"/>
              <a:t>-SRC</a:t>
            </a:r>
            <a:endParaRPr lang="en-US" altLang="he-IL" sz="1800" dirty="0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 flipV="1">
            <a:off x="8153400" y="27253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" name="TextBox 29"/>
          <p:cNvSpPr txBox="1"/>
          <p:nvPr/>
        </p:nvSpPr>
        <p:spPr>
          <a:xfrm>
            <a:off x="8248649" y="575987"/>
            <a:ext cx="90922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d/u -&gt;1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3811" y="2438400"/>
            <a:ext cx="1094378" cy="456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70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9" descr="graph-layout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8251825" y="6172200"/>
            <a:ext cx="89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SRC</a:t>
            </a:r>
            <a:r>
              <a:rPr lang="en-US" dirty="0">
                <a:latin typeface="Calibri" pitchFamily="34" charset="0"/>
              </a:rPr>
              <a:t> 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0" y="37338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EMC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0" y="6427788"/>
            <a:ext cx="62468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itchFamily="34" charset="0"/>
              </a:rPr>
              <a:t>PRL  106, 052301 (2011),  also PRC 85 047301 (2012)</a:t>
            </a: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2895600"/>
            <a:ext cx="8915400" cy="1371600"/>
            <a:chOff x="0" y="2514600"/>
            <a:chExt cx="8915400" cy="1371600"/>
          </a:xfrm>
        </p:grpSpPr>
        <p:sp>
          <p:nvSpPr>
            <p:cNvPr id="6157" name="TextBox 14"/>
            <p:cNvSpPr txBox="1">
              <a:spLocks noChangeArrowheads="1"/>
            </p:cNvSpPr>
            <p:nvPr/>
          </p:nvSpPr>
          <p:spPr bwMode="auto">
            <a:xfrm>
              <a:off x="0" y="2743200"/>
              <a:ext cx="8915400" cy="4616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latin typeface="Calibri" pitchFamily="34" charset="0"/>
                </a:rPr>
                <a:t>the </a:t>
              </a:r>
              <a:r>
                <a:rPr lang="en-US" sz="2400" b="1" dirty="0">
                  <a:latin typeface="Calibri" pitchFamily="34" charset="0"/>
                </a:rPr>
                <a:t>EMC effect  is associated with large virtuality   (</a:t>
              </a:r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                         </a:t>
              </a:r>
              <a:r>
                <a:rPr lang="en-US" sz="2400" b="1" dirty="0" smtClean="0">
                  <a:latin typeface="Calibri" pitchFamily="34" charset="0"/>
                </a:rPr>
                <a:t>)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6553200" y="2819400"/>
            <a:ext cx="151553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2501" name="Equation" r:id="rId5" imgW="749160" imgH="228600" progId="Equation.3">
                    <p:embed/>
                  </p:oleObj>
                </mc:Choice>
                <mc:Fallback>
                  <p:oleObj name="Equation" r:id="rId5" imgW="7491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819400"/>
                          <a:ext cx="1515533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Rounded Rectangle 16"/>
            <p:cNvSpPr>
              <a:spLocks noChangeArrowheads="1"/>
            </p:cNvSpPr>
            <p:nvPr/>
          </p:nvSpPr>
          <p:spPr bwMode="auto">
            <a:xfrm>
              <a:off x="152400" y="2514600"/>
              <a:ext cx="8534400" cy="1371600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69925" y="65088"/>
            <a:ext cx="39966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 dirty="0" smtClean="0"/>
              <a:t>EMC / SRC correlation</a:t>
            </a:r>
            <a:endParaRPr lang="en-US" altLang="he-IL" sz="28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4610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31"/>
          <p:cNvSpPr txBox="1">
            <a:spLocks noChangeArrowheads="1"/>
          </p:cNvSpPr>
          <p:nvPr/>
        </p:nvSpPr>
        <p:spPr bwMode="auto">
          <a:xfrm>
            <a:off x="1828800" y="304800"/>
            <a:ext cx="4580911" cy="434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10" b="1" dirty="0" smtClean="0">
                <a:solidFill>
                  <a:srgbClr val="FFFF00"/>
                </a:solidFill>
                <a:latin typeface="+mn-lt"/>
                <a:cs typeface="+mn-cs"/>
              </a:rPr>
              <a:t>New PRELIMINARY  data from MAINZ</a:t>
            </a:r>
            <a:endParaRPr lang="en-US" sz="221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164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10" y="6037859"/>
            <a:ext cx="484747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9190"/>
            <a:ext cx="7589733" cy="5198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432341">
            <a:off x="1328366" y="3301775"/>
            <a:ext cx="3129511" cy="61555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he-IL" sz="3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5575" y="4549870"/>
            <a:ext cx="780573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In medium FF are also associated </a:t>
            </a:r>
            <a:r>
              <a:rPr lang="en-US" sz="2400" b="1" dirty="0">
                <a:latin typeface="Calibri" pitchFamily="34" charset="0"/>
              </a:rPr>
              <a:t>with large </a:t>
            </a:r>
            <a:r>
              <a:rPr lang="en-US" sz="2400" b="1" dirty="0" smtClean="0">
                <a:latin typeface="Calibri" pitchFamily="34" charset="0"/>
              </a:rPr>
              <a:t>virtuality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64875" name="Rectangle 8"/>
          <p:cNvSpPr>
            <a:spLocks noChangeArrowheads="1"/>
          </p:cNvSpPr>
          <p:nvPr/>
        </p:nvSpPr>
        <p:spPr bwMode="auto">
          <a:xfrm>
            <a:off x="304800" y="104348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2971800" y="33226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4882" name="Rectangle 22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488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4884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488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" y="205287"/>
            <a:ext cx="7812083" cy="1219200"/>
            <a:chOff x="624" y="3312"/>
            <a:chExt cx="4921" cy="768"/>
          </a:xfrm>
          <a:noFill/>
        </p:grpSpPr>
        <p:sp>
          <p:nvSpPr>
            <p:cNvPr id="154665" name="Rectangle 41"/>
            <p:cNvSpPr>
              <a:spLocks noChangeArrowheads="1"/>
            </p:cNvSpPr>
            <p:nvPr/>
          </p:nvSpPr>
          <p:spPr bwMode="auto">
            <a:xfrm>
              <a:off x="624" y="3312"/>
              <a:ext cx="4416" cy="76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4666" name="Text Box 42"/>
            <p:cNvSpPr txBox="1">
              <a:spLocks noChangeArrowheads="1"/>
            </p:cNvSpPr>
            <p:nvPr/>
          </p:nvSpPr>
          <p:spPr bwMode="auto">
            <a:xfrm>
              <a:off x="709" y="3487"/>
              <a:ext cx="4836" cy="52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atin typeface="+mn-lt"/>
                  <a:cs typeface="+mn-cs"/>
                </a:rPr>
                <a:t>Hypothesis can be </a:t>
              </a:r>
              <a:r>
                <a:rPr lang="en-US" sz="2400" b="1" dirty="0" smtClean="0">
                  <a:latin typeface="+mn-lt"/>
                  <a:cs typeface="+mn-cs"/>
                </a:rPr>
                <a:t>verified  </a:t>
              </a:r>
              <a:r>
                <a:rPr lang="en-US" sz="2400" b="1" dirty="0">
                  <a:latin typeface="+mn-lt"/>
                  <a:cs typeface="+mn-cs"/>
                </a:rPr>
                <a:t>by measuring DIS off Deuteron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atin typeface="+mn-lt"/>
                  <a:cs typeface="+mn-cs"/>
                </a:rPr>
                <a:t>tagged with high momentum recoil nucleon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374585" y="2106288"/>
            <a:ext cx="292414" cy="408313"/>
            <a:chOff x="2385" y="1728"/>
            <a:chExt cx="543" cy="593"/>
          </a:xfrm>
        </p:grpSpPr>
        <p:graphicFrame>
          <p:nvGraphicFramePr>
            <p:cNvPr id="164868" name="Object 4"/>
            <p:cNvGraphicFramePr>
              <a:graphicFrameLocks noChangeAspect="1"/>
            </p:cNvGraphicFramePr>
            <p:nvPr/>
          </p:nvGraphicFramePr>
          <p:xfrm>
            <a:off x="2844" y="2185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3544" name="משוואה" r:id="rId3" imgW="114120" imgH="215640" progId="Equation.3">
                    <p:embed/>
                  </p:oleObj>
                </mc:Choice>
                <mc:Fallback>
                  <p:oleObj name="משוואה" r:id="rId3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185"/>
                          <a:ext cx="72" cy="1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91" name="Text Box 20"/>
            <p:cNvSpPr txBox="1">
              <a:spLocks noChangeArrowheads="1"/>
            </p:cNvSpPr>
            <p:nvPr/>
          </p:nvSpPr>
          <p:spPr bwMode="auto">
            <a:xfrm>
              <a:off x="2385" y="1728"/>
              <a:ext cx="5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alibri" pitchFamily="34" charset="0"/>
                </a:rPr>
                <a:t>EMC</a:t>
              </a:r>
              <a:endParaRPr lang="en-US" dirty="0">
                <a:latin typeface="Calibri" pitchFamily="34" charset="0"/>
              </a:endParaRPr>
            </a:p>
          </p:txBody>
        </p:sp>
      </p:grpSp>
      <p:pic>
        <p:nvPicPr>
          <p:cNvPr id="164890" name="Picture 173" descr="Description: Fi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373982"/>
            <a:ext cx="3047999" cy="171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8100" y="3144356"/>
            <a:ext cx="420687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>
                <a:solidFill>
                  <a:srgbClr val="FF0000"/>
                </a:solidFill>
                <a:latin typeface="+mn-lt"/>
                <a:cs typeface="+mn-cs"/>
              </a:rPr>
              <a:t>12 GeV  </a:t>
            </a:r>
            <a:r>
              <a:rPr lang="en-US" sz="2050" b="1" dirty="0" smtClean="0">
                <a:solidFill>
                  <a:srgbClr val="FF0000"/>
                </a:solidFill>
                <a:latin typeface="+mn-lt"/>
                <a:cs typeface="+mn-cs"/>
              </a:rPr>
              <a:t>JLab/ Hall C  </a:t>
            </a:r>
            <a:r>
              <a:rPr lang="en-US" sz="2050" b="1" dirty="0">
                <a:solidFill>
                  <a:srgbClr val="FF0000"/>
                </a:solidFill>
                <a:latin typeface="+mn-lt"/>
                <a:cs typeface="+mn-cs"/>
              </a:rPr>
              <a:t>approved   </a:t>
            </a:r>
            <a:r>
              <a:rPr lang="en-US" sz="2050" b="1" dirty="0" smtClean="0">
                <a:solidFill>
                  <a:srgbClr val="FF0000"/>
                </a:solidFill>
                <a:latin typeface="+mn-lt"/>
                <a:cs typeface="+mn-cs"/>
              </a:rPr>
              <a:t>experiment   E 12-11-107</a:t>
            </a:r>
            <a:endParaRPr lang="en-US" sz="205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36" name="Picture 10" descr="ScreenShot202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4648200"/>
            <a:ext cx="2895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0" y="3863047"/>
            <a:ext cx="397291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 smtClean="0">
                <a:latin typeface="+mn-lt"/>
                <a:cs typeface="+mn-cs"/>
              </a:rPr>
              <a:t>Tagged recoil proton measure neutron structure function</a:t>
            </a:r>
            <a:endParaRPr lang="en-US" sz="2050" b="1" dirty="0">
              <a:latin typeface="+mn-lt"/>
              <a:cs typeface="+mn-cs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215286" y="3692450"/>
            <a:ext cx="4203711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 smtClean="0">
                <a:latin typeface="+mn-lt"/>
                <a:cs typeface="+mn-cs"/>
              </a:rPr>
              <a:t>Tagged recoil neutron measure in the proton structure function</a:t>
            </a:r>
            <a:endParaRPr lang="en-US" sz="2050" b="1" dirty="0">
              <a:latin typeface="+mn-lt"/>
              <a:cs typeface="+mn-cs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379312" y="3322638"/>
            <a:ext cx="3494686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>
                <a:solidFill>
                  <a:srgbClr val="FF0000"/>
                </a:solidFill>
                <a:latin typeface="+mn-lt"/>
                <a:cs typeface="+mn-cs"/>
              </a:rPr>
              <a:t>12 GeV  </a:t>
            </a:r>
            <a:r>
              <a:rPr lang="en-US" sz="2050" b="1" dirty="0" smtClean="0">
                <a:solidFill>
                  <a:srgbClr val="FF0000"/>
                </a:solidFill>
                <a:latin typeface="+mn-lt"/>
                <a:cs typeface="+mn-cs"/>
              </a:rPr>
              <a:t>JLab/ Hall B proposal</a:t>
            </a:r>
            <a:endParaRPr lang="en-US" sz="205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23" y="4415725"/>
            <a:ext cx="2667040" cy="20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79" y="4586322"/>
            <a:ext cx="1238249" cy="179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1263666"/>
            <a:ext cx="3742506" cy="191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43"/>
          <p:cNvSpPr/>
          <p:nvPr/>
        </p:nvSpPr>
        <p:spPr>
          <a:xfrm>
            <a:off x="7543800" y="1043487"/>
            <a:ext cx="10668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64679" y="6505003"/>
            <a:ext cx="510492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See details in a talk by </a:t>
            </a:r>
            <a:r>
              <a:rPr lang="en-US" dirty="0" err="1" smtClean="0"/>
              <a:t>E.Piasetzky</a:t>
            </a:r>
            <a:r>
              <a:rPr lang="en-US" dirty="0" smtClean="0"/>
              <a:t> on Thursday</a:t>
            </a:r>
            <a:endParaRPr lang="he-IL" dirty="0"/>
          </a:p>
        </p:txBody>
      </p:sp>
      <p:grpSp>
        <p:nvGrpSpPr>
          <p:cNvPr id="45" name="Group 13"/>
          <p:cNvGrpSpPr>
            <a:grpSpLocks/>
          </p:cNvGrpSpPr>
          <p:nvPr/>
        </p:nvGrpSpPr>
        <p:grpSpPr bwMode="auto">
          <a:xfrm>
            <a:off x="152400" y="0"/>
            <a:ext cx="8534400" cy="4267200"/>
            <a:chOff x="152400" y="-381000"/>
            <a:chExt cx="8534400" cy="4267200"/>
          </a:xfrm>
        </p:grpSpPr>
        <p:sp>
          <p:nvSpPr>
            <p:cNvPr id="46" name="TextBox 14"/>
            <p:cNvSpPr txBox="1">
              <a:spLocks noChangeArrowheads="1"/>
            </p:cNvSpPr>
            <p:nvPr/>
          </p:nvSpPr>
          <p:spPr bwMode="auto">
            <a:xfrm>
              <a:off x="228600" y="-381000"/>
              <a:ext cx="7492103" cy="4616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atin typeface="Calibri" pitchFamily="34" charset="0"/>
                </a:rPr>
                <a:t>the </a:t>
              </a:r>
              <a:r>
                <a:rPr lang="en-US" sz="2400" b="1" dirty="0">
                  <a:latin typeface="Calibri" pitchFamily="34" charset="0"/>
                </a:rPr>
                <a:t>EMC effect  is associated with large </a:t>
              </a:r>
              <a:r>
                <a:rPr lang="en-US" sz="2400" b="1" dirty="0" smtClean="0">
                  <a:latin typeface="Calibri" pitchFamily="34" charset="0"/>
                </a:rPr>
                <a:t>virtuality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aphicFrame>
          <p:nvGraphicFramePr>
            <p:cNvPr id="47" name="Object 2"/>
            <p:cNvGraphicFramePr>
              <a:graphicFrameLocks noChangeAspect="1"/>
            </p:cNvGraphicFramePr>
            <p:nvPr/>
          </p:nvGraphicFramePr>
          <p:xfrm>
            <a:off x="6553200" y="2819400"/>
            <a:ext cx="151553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3545" name="Equation" r:id="rId10" imgW="749160" imgH="228600" progId="Equation.3">
                    <p:embed/>
                  </p:oleObj>
                </mc:Choice>
                <mc:Fallback>
                  <p:oleObj name="Equation" r:id="rId10" imgW="7491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819400"/>
                          <a:ext cx="1515533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Rounded Rectangle 16"/>
            <p:cNvSpPr>
              <a:spLocks noChangeArrowheads="1"/>
            </p:cNvSpPr>
            <p:nvPr/>
          </p:nvSpPr>
          <p:spPr bwMode="auto">
            <a:xfrm>
              <a:off x="152400" y="2514600"/>
              <a:ext cx="8534400" cy="1371600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7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194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412001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Some do not like them </a:t>
            </a:r>
            <a:endParaRPr kumimoji="0" lang="en-US" sz="2800" b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79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869287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9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2981" y="1309687"/>
            <a:ext cx="495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9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" y="1143000"/>
            <a:ext cx="8722989" cy="12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1981200"/>
            <a:ext cx="6254478" cy="36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Straight Connector 12"/>
          <p:cNvCxnSpPr/>
          <p:nvPr/>
        </p:nvCxnSpPr>
        <p:spPr>
          <a:xfrm>
            <a:off x="304800" y="1981200"/>
            <a:ext cx="6705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79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72" y="3905993"/>
            <a:ext cx="3368957" cy="29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089" y="4800600"/>
            <a:ext cx="464742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Some theoreticians denied their existence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168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27214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78767"/>
            <a:ext cx="189667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Implications </a:t>
            </a:r>
            <a:endParaRPr lang="he-IL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06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-27214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96B"/>
                </a:solidFill>
              </a:rPr>
              <a:t>IMC Effect: Agrees with BONUS</a:t>
            </a:r>
            <a:endParaRPr lang="en-US" b="1" dirty="0">
              <a:solidFill>
                <a:srgbClr val="FFF96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9965" y="6540902"/>
            <a:ext cx="21336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Screen Shot 2015-05-22 at 3.3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3" y="1628319"/>
            <a:ext cx="4287572" cy="2996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676913">
            <a:off x="1259183" y="3169792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Preliminary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287" y="1003160"/>
            <a:ext cx="4503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BONUS IMC measurement (d/</a:t>
            </a:r>
            <a:r>
              <a:rPr lang="en-US" sz="2400" dirty="0" err="1" smtClean="0"/>
              <a:t>p+n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329" y="4721998"/>
            <a:ext cx="41182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IMC Effect Slope</a:t>
            </a:r>
          </a:p>
          <a:p>
            <a:pPr algn="r"/>
            <a:r>
              <a:rPr lang="en-US" sz="3200" dirty="0" smtClean="0"/>
              <a:t>       BONUS:     -0.10(5)  </a:t>
            </a:r>
            <a:r>
              <a:rPr lang="en-US" sz="100" dirty="0" smtClean="0">
                <a:solidFill>
                  <a:srgbClr val="3366FF"/>
                </a:solidFill>
              </a:rPr>
              <a:t>.</a:t>
            </a:r>
          </a:p>
          <a:p>
            <a:pPr algn="r"/>
            <a:r>
              <a:rPr lang="en-US" sz="3200" dirty="0" smtClean="0"/>
              <a:t>       EMC/SRC: -0.09(1) </a:t>
            </a:r>
            <a:endParaRPr lang="en-US" sz="32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180524" y="3321796"/>
            <a:ext cx="338022" cy="201913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-68646" y="6534899"/>
            <a:ext cx="9218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/>
              <a:t>O. </a:t>
            </a:r>
            <a:r>
              <a:rPr lang="en-US" b="1" i="1" u="sng" dirty="0" smtClean="0"/>
              <a:t>Hen</a:t>
            </a:r>
            <a:r>
              <a:rPr lang="en-US" dirty="0" smtClean="0"/>
              <a:t> et al., Phys</a:t>
            </a:r>
            <a:r>
              <a:rPr lang="en-US" dirty="0"/>
              <a:t>. Rev. C </a:t>
            </a:r>
            <a:r>
              <a:rPr lang="en-US" dirty="0" smtClean="0"/>
              <a:t>85</a:t>
            </a:r>
            <a:r>
              <a:rPr lang="en-US" dirty="0"/>
              <a:t>, 047301 (2012); </a:t>
            </a:r>
            <a:r>
              <a:rPr lang="en-US" dirty="0" smtClean="0"/>
              <a:t>  K. </a:t>
            </a:r>
            <a:r>
              <a:rPr lang="en-US" dirty="0" err="1" smtClean="0"/>
              <a:t>Griffioen</a:t>
            </a:r>
            <a:r>
              <a:rPr lang="en-US" dirty="0" smtClean="0"/>
              <a:t> et al., In-Preparation (2015).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676896" y="1301292"/>
            <a:ext cx="3472756" cy="4973706"/>
            <a:chOff x="5655186" y="1127596"/>
            <a:chExt cx="3472756" cy="4973706"/>
          </a:xfrm>
        </p:grpSpPr>
        <p:pic>
          <p:nvPicPr>
            <p:cNvPr id="19" name="Picture 18" descr="Screen Shot 2015-05-24 at 6.46.05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4279" y="1127596"/>
              <a:ext cx="3453663" cy="496180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</p:spPr>
        </p:pic>
        <p:sp>
          <p:nvSpPr>
            <p:cNvPr id="20" name="Oval 19"/>
            <p:cNvSpPr/>
            <p:nvPr/>
          </p:nvSpPr>
          <p:spPr>
            <a:xfrm>
              <a:off x="6347332" y="4776719"/>
              <a:ext cx="220870" cy="220869"/>
            </a:xfrm>
            <a:prstGeom prst="ellips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55186" y="5082562"/>
              <a:ext cx="832154" cy="1018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800" dirty="0" smtClean="0">
                  <a:solidFill>
                    <a:schemeClr val="bg1"/>
                  </a:solidFill>
                </a:rPr>
                <a:t>Free</a:t>
              </a:r>
            </a:p>
            <a:p>
              <a:pPr algn="ctr">
                <a:lnSpc>
                  <a:spcPct val="70000"/>
                </a:lnSpc>
              </a:pPr>
              <a:r>
                <a:rPr lang="en-US" sz="2800" dirty="0" err="1">
                  <a:solidFill>
                    <a:schemeClr val="bg1"/>
                  </a:solidFill>
                </a:rPr>
                <a:t>n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p</a:t>
              </a:r>
              <a:endParaRPr lang="en-US" sz="2800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800" dirty="0" smtClean="0">
                  <a:solidFill>
                    <a:schemeClr val="bg1"/>
                  </a:solidFill>
                </a:rPr>
                <a:t>pair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3853533" y="5080402"/>
            <a:ext cx="2355540" cy="100899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16329" y="6263094"/>
            <a:ext cx="4864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Weinstein et al. PRL  </a:t>
            </a:r>
            <a:r>
              <a:rPr lang="en-US" sz="2200" dirty="0">
                <a:latin typeface="Calibri" pitchFamily="34" charset="0"/>
              </a:rPr>
              <a:t>106, 052301 (</a:t>
            </a:r>
            <a:r>
              <a:rPr lang="en-US" sz="2200" dirty="0" smtClean="0">
                <a:latin typeface="Calibri" pitchFamily="34" charset="0"/>
              </a:rPr>
              <a:t>2011)</a:t>
            </a:r>
            <a:endParaRPr lang="en-US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598871" y="0"/>
            <a:ext cx="2422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 dirty="0" smtClean="0">
                <a:solidFill>
                  <a:srgbClr val="FFFF00"/>
                </a:solidFill>
              </a:rPr>
              <a:t>EMC  </a:t>
            </a:r>
            <a:r>
              <a:rPr lang="en-US" altLang="he-IL" sz="2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  IMC</a:t>
            </a:r>
            <a:endParaRPr lang="en-US" altLang="he-IL" sz="2800" b="1" dirty="0">
              <a:solidFill>
                <a:srgbClr val="FFFF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6358448" cy="446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6775" y="5497969"/>
            <a:ext cx="5011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99803" y="457200"/>
            <a:ext cx="722136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EMC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(ratio to deuterium)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400" b="1" dirty="0">
                <a:latin typeface="Calibri" pitchFamily="34" charset="0"/>
                <a:sym typeface="Wingdings" pitchFamily="2" charset="2"/>
              </a:rPr>
              <a:t>IMC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(ratio to free (unbound)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pn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pair)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IMC- </a:t>
            </a:r>
            <a:r>
              <a:rPr lang="en-US" u="sng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n-</a:t>
            </a:r>
            <a:r>
              <a:rPr lang="en-US" u="sng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edium </a:t>
            </a:r>
            <a:r>
              <a:rPr lang="en-US" u="sng" dirty="0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orrection</a:t>
            </a:r>
          </a:p>
          <a:p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709344"/>
              </p:ext>
            </p:extLst>
          </p:nvPr>
        </p:nvGraphicFramePr>
        <p:xfrm>
          <a:off x="4222463" y="1301750"/>
          <a:ext cx="3398701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549" name="Équation" r:id="rId5" imgW="1663560" imgH="444240" progId="Equation.3">
                  <p:embed/>
                </p:oleObj>
              </mc:Choice>
              <mc:Fallback>
                <p:oleObj name="Équation" r:id="rId5" imgW="166356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2463" y="1301750"/>
                        <a:ext cx="3398701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429000" y="6457498"/>
            <a:ext cx="29722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200" b="1" dirty="0">
                <a:latin typeface="Calibri" pitchFamily="34" charset="0"/>
              </a:rPr>
              <a:t>PRL  106, 052301 (</a:t>
            </a:r>
            <a:r>
              <a:rPr lang="en-US" sz="2200" b="1" dirty="0" smtClean="0">
                <a:latin typeface="Calibri" pitchFamily="34" charset="0"/>
              </a:rPr>
              <a:t>2011)</a:t>
            </a:r>
            <a:endParaRPr lang="en-US" sz="2200" dirty="0">
              <a:latin typeface="Calibri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2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graphicFrame>
        <p:nvGraphicFramePr>
          <p:cNvPr id="238595" name="Object 3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68" name="משוואה" r:id="rId3" imgW="114120" imgH="215640" progId="Equation.3">
                  <p:embed/>
                </p:oleObj>
              </mc:Choice>
              <mc:Fallback>
                <p:oleObj name="משוואה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69" name="משוואה" r:id="rId5" imgW="114120" imgH="215640" progId="Equation.3">
                  <p:embed/>
                </p:oleObj>
              </mc:Choice>
              <mc:Fallback>
                <p:oleObj name="משוואה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70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71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72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3908425" y="1828800"/>
          <a:ext cx="23812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73" name="משוואה" r:id="rId9" imgW="114120" imgH="215640" progId="Equation.3">
                  <p:embed/>
                </p:oleObj>
              </mc:Choice>
              <mc:Fallback>
                <p:oleObj name="משוואה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425" y="1828800"/>
                        <a:ext cx="23812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86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3" y="923925"/>
            <a:ext cx="66611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616" name="Picture 24" descr="d_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3" y="1680400"/>
            <a:ext cx="5962650" cy="51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13" name="Rectangle 21"/>
          <p:cNvSpPr>
            <a:spLocks noChangeArrowheads="1"/>
          </p:cNvSpPr>
          <p:nvPr/>
        </p:nvSpPr>
        <p:spPr bwMode="auto">
          <a:xfrm>
            <a:off x="242887" y="6474895"/>
            <a:ext cx="5664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he-IL" b="1" dirty="0" smtClean="0">
                <a:solidFill>
                  <a:schemeClr val="accent2"/>
                </a:solidFill>
              </a:rPr>
              <a:t>Weinstein et al. Phys</a:t>
            </a:r>
            <a:r>
              <a:rPr lang="en-US" altLang="he-IL" b="1" dirty="0">
                <a:solidFill>
                  <a:schemeClr val="accent2"/>
                </a:solidFill>
              </a:rPr>
              <a:t>. Rev. Lett. 106, 052301, 2011</a:t>
            </a:r>
            <a:r>
              <a:rPr lang="en-US" altLang="he-IL" dirty="0"/>
              <a:t> 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3798805" y="2895600"/>
            <a:ext cx="61118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he-IL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he-IL" sz="1800" dirty="0">
                <a:solidFill>
                  <a:srgbClr val="C00000"/>
                </a:solidFill>
              </a:rPr>
              <a:t>One should not neglect the EMC effect using deuteron and proton data to extract free neutron properties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780762" y="5105400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he-IL" sz="2400" b="1" dirty="0" smtClean="0"/>
              <a:t>EMC/SRC </a:t>
            </a:r>
            <a:r>
              <a:rPr lang="en-US" altLang="he-IL" sz="2400" b="1" dirty="0" smtClean="0">
                <a:sym typeface="Wingdings" panose="05000000000000000000" pitchFamily="2" charset="2"/>
              </a:rPr>
              <a:t></a:t>
            </a:r>
            <a:r>
              <a:rPr lang="en-US" altLang="he-IL" sz="2400" b="1" dirty="0" smtClean="0"/>
              <a:t> </a:t>
            </a:r>
          </a:p>
          <a:p>
            <a:pPr eaLnBrk="1" hangingPunct="1"/>
            <a:r>
              <a:rPr lang="en-US" altLang="he-IL" sz="2400" b="1" dirty="0" smtClean="0"/>
              <a:t>larger </a:t>
            </a:r>
            <a:r>
              <a:rPr lang="en-US" altLang="he-IL" sz="2400" b="1" dirty="0" smtClean="0">
                <a:solidFill>
                  <a:srgbClr val="FF0000"/>
                </a:solidFill>
              </a:rPr>
              <a:t>d </a:t>
            </a:r>
            <a:r>
              <a:rPr lang="en-US" altLang="he-IL" sz="2400" b="1" dirty="0">
                <a:solidFill>
                  <a:srgbClr val="FF0000"/>
                </a:solidFill>
              </a:rPr>
              <a:t>/ u </a:t>
            </a:r>
            <a:r>
              <a:rPr lang="en-US" altLang="he-IL" sz="2400" b="1" dirty="0"/>
              <a:t> </a:t>
            </a:r>
            <a:r>
              <a:rPr lang="en-US" altLang="he-IL" sz="2400" b="1" dirty="0" smtClean="0"/>
              <a:t>ratio x-&gt;1</a:t>
            </a:r>
            <a:endParaRPr lang="en-US" altLang="he-IL" sz="2400" b="1" dirty="0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89179" y="0"/>
            <a:ext cx="474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800" b="1" dirty="0" smtClean="0">
                <a:solidFill>
                  <a:srgbClr val="FFFF00"/>
                </a:solidFill>
              </a:rPr>
              <a:t>Neutron structure function</a:t>
            </a:r>
            <a:endParaRPr lang="en-US" altLang="he-IL" sz="2800" b="1" dirty="0">
              <a:solidFill>
                <a:srgbClr val="FFFF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5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2" name="Picture 1" descr="NuTeVQweakProposal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/>
          <a:stretch/>
        </p:blipFill>
        <p:spPr>
          <a:xfrm>
            <a:off x="1371600" y="1219200"/>
            <a:ext cx="5550040" cy="4119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082" y="394928"/>
            <a:ext cx="244445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NuTeV</a:t>
            </a:r>
            <a:r>
              <a:rPr lang="en-US" sz="2400" dirty="0" smtClean="0">
                <a:solidFill>
                  <a:srgbClr val="FFFF00"/>
                </a:solidFill>
              </a:rPr>
              <a:t> anomaly </a:t>
            </a:r>
            <a:endParaRPr lang="he-IL" sz="2400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648200" y="2102947"/>
            <a:ext cx="166562" cy="129091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39616" y="6017172"/>
            <a:ext cx="59041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Ask Misak if  he will address this implication of SC/EMC</a:t>
            </a:r>
            <a:endParaRPr lang="he-I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9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482" name="Picture 2" descr="http://s1.1zoom.net/big3/25/337398-sveti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" y="1582238"/>
            <a:ext cx="44005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11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Text Box 30"/>
          <p:cNvSpPr txBox="1">
            <a:spLocks noChangeArrowheads="1"/>
          </p:cNvSpPr>
          <p:nvPr/>
        </p:nvSpPr>
        <p:spPr bwMode="auto">
          <a:xfrm>
            <a:off x="0" y="0"/>
            <a:ext cx="3455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Acknowledgment</a:t>
            </a:r>
          </a:p>
        </p:txBody>
      </p:sp>
      <p:sp>
        <p:nvSpPr>
          <p:cNvPr id="74757" name="Text Box 18"/>
          <p:cNvSpPr txBox="1">
            <a:spLocks noChangeArrowheads="1"/>
          </p:cNvSpPr>
          <p:nvPr/>
        </p:nvSpPr>
        <p:spPr bwMode="auto">
          <a:xfrm>
            <a:off x="0" y="381000"/>
            <a:ext cx="91440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would like to thank </a:t>
            </a:r>
            <a:r>
              <a:rPr lang="en-US" sz="2800" b="1" dirty="0" smtClean="0">
                <a:solidFill>
                  <a:schemeClr val="bg1"/>
                </a:solidFill>
              </a:rPr>
              <a:t>the organizers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Raphael </a:t>
            </a:r>
            <a:r>
              <a:rPr lang="en-US" sz="2800" b="1" dirty="0" err="1">
                <a:solidFill>
                  <a:schemeClr val="bg1"/>
                </a:solidFill>
              </a:rPr>
              <a:t>Dupre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and </a:t>
            </a:r>
            <a:r>
              <a:rPr lang="en-US" sz="2800" b="1" dirty="0">
                <a:solidFill>
                  <a:schemeClr val="bg1"/>
                </a:solidFill>
              </a:rPr>
              <a:t>Sergio </a:t>
            </a:r>
            <a:r>
              <a:rPr lang="en-US" sz="2800" b="1" dirty="0" err="1">
                <a:solidFill>
                  <a:schemeClr val="bg1"/>
                </a:solidFill>
              </a:rPr>
              <a:t>Scopetta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b="1" smtClean="0">
                <a:solidFill>
                  <a:schemeClr val="bg1"/>
                </a:solidFill>
              </a:rPr>
              <a:t>for </a:t>
            </a:r>
            <a:r>
              <a:rPr lang="en-US" sz="2800" b="1" dirty="0" smtClean="0">
                <a:solidFill>
                  <a:schemeClr val="bg1"/>
                </a:solidFill>
              </a:rPr>
              <a:t>the invitation.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172200" y="4114800"/>
            <a:ext cx="2971800" cy="2743200"/>
            <a:chOff x="0" y="4572000"/>
            <a:chExt cx="2971800" cy="2286000"/>
          </a:xfrm>
        </p:grpSpPr>
        <p:sp>
          <p:nvSpPr>
            <p:cNvPr id="19" name="Rectangle 18"/>
            <p:cNvSpPr/>
            <p:nvPr/>
          </p:nvSpPr>
          <p:spPr>
            <a:xfrm>
              <a:off x="0" y="4572000"/>
              <a:ext cx="2743200" cy="22860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457200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Collaborators:</a:t>
              </a:r>
              <a:endParaRPr lang="en-US" u="sng" dirty="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0" y="4876800"/>
              <a:ext cx="297180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Or Hen,  Larry Weinstein, </a:t>
              </a:r>
              <a:r>
                <a:rPr lang="en-US" dirty="0" err="1" smtClean="0"/>
                <a:t>Shalev</a:t>
              </a:r>
              <a:r>
                <a:rPr lang="en-US" dirty="0" smtClean="0"/>
                <a:t> </a:t>
              </a:r>
              <a:r>
                <a:rPr lang="en-US" dirty="0" err="1" smtClean="0"/>
                <a:t>Gilad</a:t>
              </a:r>
              <a:r>
                <a:rPr lang="en-US" dirty="0" smtClean="0"/>
                <a:t>, Doug </a:t>
              </a:r>
              <a:r>
                <a:rPr lang="en-US" dirty="0" err="1" smtClean="0"/>
                <a:t>Higinbothan</a:t>
              </a:r>
              <a:r>
                <a:rPr lang="en-US" dirty="0" smtClean="0"/>
                <a:t>, Steve Wood, John  Watson</a:t>
              </a:r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0" y="5934670"/>
              <a:ext cx="2819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Misak</a:t>
              </a:r>
              <a:r>
                <a:rPr lang="en-US" dirty="0" smtClean="0"/>
                <a:t> </a:t>
              </a:r>
              <a:r>
                <a:rPr lang="en-US" dirty="0" err="1" smtClean="0"/>
                <a:t>Sargsian</a:t>
              </a:r>
              <a:r>
                <a:rPr lang="en-US" dirty="0" smtClean="0"/>
                <a:t>, Mark </a:t>
              </a:r>
              <a:r>
                <a:rPr lang="en-US" dirty="0" err="1" smtClean="0"/>
                <a:t>Strikman</a:t>
              </a:r>
              <a:r>
                <a:rPr lang="en-US" dirty="0" smtClean="0"/>
                <a:t>, Leonid Frankfurt, Gerald Miller</a:t>
              </a:r>
              <a:endParaRPr lang="en-US" dirty="0"/>
            </a:p>
          </p:txBody>
        </p:sp>
      </p:grpSp>
      <p:pic>
        <p:nvPicPr>
          <p:cNvPr id="1172484" name="Picture 4" descr="http://upload.wikimedia.org/wikipedia/commons/d/d3/Trento-fountain_of_Neptune_and_Torre_Civica_from_southwes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3" y="4480560"/>
            <a:ext cx="222501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486" name="Picture 6" descr="Image result for trento ita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61" y="4458789"/>
            <a:ext cx="3782089" cy="24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488" name="Picture 8" descr="Image result for trento ita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47" y="2139537"/>
            <a:ext cx="5038354" cy="23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0113" y="3244334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Raphael </a:t>
            </a:r>
            <a:r>
              <a:rPr lang="en-US" dirty="0" err="1"/>
              <a:t>Dupre</a:t>
            </a:r>
            <a:r>
              <a:rPr lang="en-US" dirty="0"/>
              <a:t>' </a:t>
            </a:r>
            <a:endParaRPr lang="he-IL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The observable of choice</a:t>
            </a:r>
            <a:r>
              <a:rPr kumimoji="0" lang="en-GB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470357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  recoil polarization of  a knockout proton in quasi-elastic scattering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3999"/>
            <a:ext cx="9144000" cy="203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33528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200398"/>
            <a:ext cx="2590800" cy="14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429001"/>
            <a:ext cx="21081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116138" y="4114800"/>
          <a:ext cx="16414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62" name="Equation" r:id="rId6" imgW="596880" imgH="203040" progId="Equation.3">
                  <p:embed/>
                </p:oleObj>
              </mc:Choice>
              <mc:Fallback>
                <p:oleObj name="Equation" r:id="rId6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138" y="4114800"/>
                        <a:ext cx="1641475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5181600"/>
            <a:ext cx="975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  </a:t>
            </a:r>
            <a:r>
              <a:rPr lang="en-US" sz="2200" dirty="0" smtClean="0"/>
              <a:t>obtained from a single measurement with syst. and  stat.  uncertainties   ~1%.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5638800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sensitive to the properties of the nucleon (size, charge dist… 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6019800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only moderately sensitive to MEC, IC, FSI. 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427113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smtClean="0"/>
              <a:t>Minimal affected by </a:t>
            </a:r>
            <a:r>
              <a:rPr lang="en-US" sz="2200" dirty="0" err="1" smtClean="0"/>
              <a:t>radiative</a:t>
            </a:r>
            <a:r>
              <a:rPr lang="en-US" sz="2200" dirty="0" smtClean="0"/>
              <a:t> corrections.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47244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200" dirty="0" err="1" smtClean="0"/>
              <a:t>G</a:t>
            </a:r>
            <a:r>
              <a:rPr lang="en-US" sz="2200" baseline="-25000" dirty="0" err="1" smtClean="0"/>
              <a:t>Ep</a:t>
            </a:r>
            <a:r>
              <a:rPr lang="en-US" sz="2200" dirty="0" smtClean="0"/>
              <a:t>/</a:t>
            </a:r>
            <a:r>
              <a:rPr lang="en-US" sz="2200" dirty="0" err="1" smtClean="0"/>
              <a:t>G</a:t>
            </a:r>
            <a:r>
              <a:rPr lang="en-US" sz="2200" baseline="-25000" dirty="0" err="1" smtClean="0"/>
              <a:t>Mp</a:t>
            </a:r>
            <a:endParaRPr lang="en-US" sz="2200" baseline="-25000" dirty="0"/>
          </a:p>
        </p:txBody>
      </p:sp>
      <p:pic>
        <p:nvPicPr>
          <p:cNvPr id="19" name="Picture 1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01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1524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Dependent on proton  virtuality:</a:t>
            </a:r>
            <a:endParaRPr kumimoji="0" lang="en-GB" sz="2800" b="1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371600"/>
            <a:ext cx="434714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4228837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5377" y="838200"/>
            <a:ext cx="4568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Jlab</a:t>
            </a:r>
            <a:r>
              <a:rPr lang="en-US" sz="2200" dirty="0" smtClean="0"/>
              <a:t> approved proposal PR_12-11-002 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838200"/>
            <a:ext cx="2217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Jlab</a:t>
            </a:r>
            <a:r>
              <a:rPr lang="en-US" sz="2200" dirty="0" smtClean="0"/>
              <a:t> E03-104 Data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5410200"/>
            <a:ext cx="29689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Adapted from S. </a:t>
            </a:r>
            <a:r>
              <a:rPr lang="en-US" sz="2200" dirty="0" err="1" smtClean="0"/>
              <a:t>Strauch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5943600"/>
            <a:ext cx="3294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Dieterich</a:t>
            </a:r>
            <a:r>
              <a:rPr lang="en-US" sz="1600" dirty="0"/>
              <a:t> et al. PL B500, 47 (2001).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6248400"/>
            <a:ext cx="3435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Strauch</a:t>
            </a:r>
            <a:r>
              <a:rPr lang="en-US" sz="1600" dirty="0"/>
              <a:t> et al. PRL. 91 052301 (2003).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6519446"/>
            <a:ext cx="3558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Paolone</a:t>
            </a:r>
            <a:r>
              <a:rPr lang="en-US" sz="1600" dirty="0" smtClean="0"/>
              <a:t> et </a:t>
            </a:r>
            <a:r>
              <a:rPr lang="en-US" sz="1600" dirty="0"/>
              <a:t>al. PRL. 91 052301 (2003).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5410200"/>
            <a:ext cx="2610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Calculations by the Madrid group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18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44570"/>
            <a:ext cx="2624138" cy="19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3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06" name="משוואה" r:id="rId3" imgW="114120" imgH="215640" progId="Equation.3">
                  <p:embed/>
                </p:oleObj>
              </mc:Choice>
              <mc:Fallback>
                <p:oleObj name="משוואה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07" name="משוואה" r:id="rId5" imgW="114120" imgH="215640" progId="Equation.3">
                  <p:embed/>
                </p:oleObj>
              </mc:Choice>
              <mc:Fallback>
                <p:oleObj name="משוואה" r:id="rId5" imgW="1141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08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09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10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228600" y="0"/>
            <a:ext cx="4776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The 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free</a:t>
            </a:r>
            <a:r>
              <a:rPr lang="en-US" sz="2400" b="1">
                <a:latin typeface="Calibri" pitchFamily="34" charset="0"/>
              </a:rPr>
              <a:t> neutron  structure function</a:t>
            </a: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304800" y="457200"/>
            <a:ext cx="416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Compared to CTEQ calculations 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4114800" y="4724400"/>
            <a:ext cx="260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SLAC Data,  </a:t>
            </a:r>
          </a:p>
        </p:txBody>
      </p:sp>
      <p:pic>
        <p:nvPicPr>
          <p:cNvPr id="7180" name="Picture 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6488113"/>
            <a:ext cx="4938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3" name="TextBox 24"/>
          <p:cNvSpPr txBox="1">
            <a:spLocks noChangeArrowheads="1"/>
          </p:cNvSpPr>
          <p:nvPr/>
        </p:nvSpPr>
        <p:spPr bwMode="auto">
          <a:xfrm>
            <a:off x="304800" y="6488113"/>
            <a:ext cx="989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CT10W</a:t>
            </a: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 -</a:t>
            </a:r>
          </a:p>
        </p:txBody>
      </p:sp>
      <p:pic>
        <p:nvPicPr>
          <p:cNvPr id="7182" name="Picture 25" descr="F2n_F2p_ver2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1000" y="838200"/>
            <a:ext cx="68103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Text Box 16"/>
          <p:cNvSpPr txBox="1">
            <a:spLocks noChangeArrowheads="1"/>
          </p:cNvSpPr>
          <p:nvPr/>
        </p:nvSpPr>
        <p:spPr bwMode="auto">
          <a:xfrm>
            <a:off x="914400" y="838200"/>
            <a:ext cx="640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Preliminary calculation by :H. l. Lai, P. Nadolsky, J. Pumplin, .P.Yuan </a:t>
            </a:r>
          </a:p>
        </p:txBody>
      </p:sp>
      <p:sp>
        <p:nvSpPr>
          <p:cNvPr id="7184" name="Text Box 13"/>
          <p:cNvSpPr txBox="1">
            <a:spLocks noChangeArrowheads="1"/>
          </p:cNvSpPr>
          <p:nvPr/>
        </p:nvSpPr>
        <p:spPr bwMode="auto">
          <a:xfrm>
            <a:off x="1524000" y="3962400"/>
            <a:ext cx="260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SLAC Data,  </a:t>
            </a:r>
          </a:p>
        </p:txBody>
      </p:sp>
      <p:sp>
        <p:nvSpPr>
          <p:cNvPr id="7185" name="Text Box 15"/>
          <p:cNvSpPr txBox="1">
            <a:spLocks noChangeArrowheads="1"/>
          </p:cNvSpPr>
          <p:nvPr/>
        </p:nvSpPr>
        <p:spPr bwMode="auto">
          <a:xfrm>
            <a:off x="3429000" y="4495800"/>
            <a:ext cx="196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JPG 36(2009)205005</a:t>
            </a:r>
            <a:r>
              <a:rPr lang="en-US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he-IL" altLang="he-IL" dirty="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8600" y="5029200"/>
            <a:ext cx="36179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11" tIns="47055" rIns="94111" bIns="47055">
            <a:spAutoFit/>
          </a:bodyPr>
          <a:lstStyle>
            <a:lvl1pPr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he-IL" sz="3300" b="1" dirty="0">
                <a:solidFill>
                  <a:srgbClr val="FF5050"/>
                </a:solidFill>
                <a:latin typeface="Times" pitchFamily="18" charset="0"/>
              </a:rPr>
              <a:t>MISSING :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09600" y="685800"/>
            <a:ext cx="23304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11" tIns="47055" rIns="94111" bIns="47055">
            <a:spAutoFit/>
          </a:bodyPr>
          <a:lstStyle>
            <a:lvl1pPr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he-IL" sz="2800" b="1" dirty="0">
                <a:solidFill>
                  <a:srgbClr val="FFFF00"/>
                </a:solidFill>
                <a:latin typeface="Times" pitchFamily="18" charset="0"/>
              </a:rPr>
              <a:t>Spectroscopic</a:t>
            </a:r>
          </a:p>
          <a:p>
            <a:r>
              <a:rPr lang="en-US" altLang="he-IL" sz="2800" b="1" dirty="0">
                <a:solidFill>
                  <a:srgbClr val="FFFF00"/>
                </a:solidFill>
                <a:latin typeface="Times" pitchFamily="18" charset="0"/>
              </a:rPr>
              <a:t>factors</a:t>
            </a:r>
          </a:p>
          <a:p>
            <a:r>
              <a:rPr lang="en-US" altLang="he-IL" sz="2800" b="1" dirty="0">
                <a:solidFill>
                  <a:srgbClr val="FFFF00"/>
                </a:solidFill>
                <a:latin typeface="Times" pitchFamily="18" charset="0"/>
              </a:rPr>
              <a:t>for (e, </a:t>
            </a:r>
            <a:r>
              <a:rPr lang="en-US" altLang="he-IL" sz="2800" b="1" dirty="0" err="1">
                <a:solidFill>
                  <a:srgbClr val="FFFF00"/>
                </a:solidFill>
                <a:latin typeface="Times" pitchFamily="18" charset="0"/>
              </a:rPr>
              <a:t>e’p</a:t>
            </a:r>
            <a:r>
              <a:rPr lang="en-US" altLang="he-IL" sz="2800" b="1" dirty="0">
                <a:solidFill>
                  <a:srgbClr val="FFFF00"/>
                </a:solidFill>
                <a:latin typeface="Times" pitchFamily="18" charset="0"/>
              </a:rPr>
              <a:t>)</a:t>
            </a:r>
          </a:p>
          <a:p>
            <a:r>
              <a:rPr lang="en-US" altLang="he-IL" sz="2800" b="1" dirty="0">
                <a:solidFill>
                  <a:srgbClr val="FFFF00"/>
                </a:solidFill>
                <a:latin typeface="Times" pitchFamily="18" charset="0"/>
              </a:rPr>
              <a:t>reactions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40068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09600" y="2590800"/>
            <a:ext cx="2030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11" tIns="47055" rIns="94111" bIns="47055">
            <a:spAutoFit/>
          </a:bodyPr>
          <a:lstStyle>
            <a:lvl1pPr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9413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show only</a:t>
            </a:r>
          </a:p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60-70%</a:t>
            </a:r>
          </a:p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of the</a:t>
            </a:r>
          </a:p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expected</a:t>
            </a:r>
          </a:p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single-particle</a:t>
            </a:r>
          </a:p>
          <a:p>
            <a:r>
              <a:rPr lang="en-US" altLang="he-IL" sz="2400" b="1">
                <a:solidFill>
                  <a:srgbClr val="FFFF00"/>
                </a:solidFill>
                <a:latin typeface="Times" pitchFamily="18" charset="0"/>
              </a:rPr>
              <a:t>strength.</a:t>
            </a:r>
          </a:p>
        </p:txBody>
      </p:sp>
      <p:sp>
        <p:nvSpPr>
          <p:cNvPr id="34823" name="Rectangle 10"/>
          <p:cNvSpPr>
            <a:spLocks noChangeArrowheads="1"/>
          </p:cNvSpPr>
          <p:nvPr/>
        </p:nvSpPr>
        <p:spPr bwMode="auto">
          <a:xfrm>
            <a:off x="3124200" y="4267200"/>
            <a:ext cx="3738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he-IL" sz="1600">
                <a:latin typeface="Times" pitchFamily="18" charset="0"/>
                <a:ea typeface="Osaka" pitchFamily="-97" charset="-128"/>
              </a:rPr>
              <a:t>L. Lapikas,  Nucl. Phys. A553, 297c (1993)</a:t>
            </a:r>
            <a:endParaRPr lang="en-US" altLang="he-IL" sz="1600" b="1">
              <a:latin typeface="Times" pitchFamily="18" charset="0"/>
              <a:ea typeface="Osaka" pitchFamily="-97" charset="-128"/>
            </a:endParaRPr>
          </a:p>
        </p:txBody>
      </p:sp>
      <p:pic>
        <p:nvPicPr>
          <p:cNvPr id="34824" name="Picture 9" descr="c12_mom_distr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4648200"/>
            <a:ext cx="18319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228600" y="5715000"/>
            <a:ext cx="4773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he-IL" sz="2400" b="1">
                <a:solidFill>
                  <a:srgbClr val="FF0000"/>
                </a:solidFill>
                <a:ea typeface="MS PGothic" pitchFamily="34" charset="-128"/>
              </a:rPr>
              <a:t>Correlations Between Nucleons</a:t>
            </a:r>
          </a:p>
          <a:p>
            <a:pPr algn="l" eaLnBrk="1" hangingPunct="1"/>
            <a:r>
              <a:rPr lang="en-US" altLang="he-IL" sz="2400" b="1">
                <a:solidFill>
                  <a:srgbClr val="FF0000"/>
                </a:solidFill>
                <a:ea typeface="MS PGothic" pitchFamily="34" charset="-128"/>
              </a:rPr>
              <a:t> SRC and LRC</a:t>
            </a:r>
          </a:p>
        </p:txBody>
      </p:sp>
      <p:pic>
        <p:nvPicPr>
          <p:cNvPr id="348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4953000"/>
            <a:ext cx="1346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pic>
      <p:sp>
        <p:nvSpPr>
          <p:cNvPr id="34828" name="TextBox 4"/>
          <p:cNvSpPr txBox="1">
            <a:spLocks noChangeArrowheads="1"/>
          </p:cNvSpPr>
          <p:nvPr/>
        </p:nvSpPr>
        <p:spPr bwMode="auto">
          <a:xfrm>
            <a:off x="4572000" y="4648200"/>
            <a:ext cx="281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he-IL" sz="1200">
                <a:latin typeface="Calibri" pitchFamily="34" charset="0"/>
                <a:ea typeface="MS PGothic" pitchFamily="34" charset="-128"/>
              </a:rPr>
              <a:t>Benhar et al., Phys. Lett. </a:t>
            </a:r>
            <a:r>
              <a:rPr lang="en-US" altLang="he-IL" sz="1200" b="1">
                <a:latin typeface="Calibri" pitchFamily="34" charset="0"/>
                <a:ea typeface="MS PGothic" pitchFamily="34" charset="-128"/>
              </a:rPr>
              <a:t>B</a:t>
            </a:r>
            <a:r>
              <a:rPr lang="en-US" altLang="he-IL" sz="1200">
                <a:latin typeface="Calibri" pitchFamily="34" charset="0"/>
                <a:ea typeface="MS PGothic" pitchFamily="34" charset="-128"/>
              </a:rPr>
              <a:t> 177 (1986) 135.</a:t>
            </a:r>
          </a:p>
        </p:txBody>
      </p:sp>
    </p:spTree>
    <p:extLst>
      <p:ext uri="{BB962C8B-B14F-4D97-AF65-F5344CB8AC3E}">
        <p14:creationId xmlns:p14="http://schemas.microsoft.com/office/powerpoint/2010/main" val="38281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atin typeface="Calibri" pitchFamily="34" charset="0"/>
            </a:endParaRPr>
          </a:p>
        </p:txBody>
      </p:sp>
      <p:pic>
        <p:nvPicPr>
          <p:cNvPr id="12291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81400"/>
            <a:ext cx="6705600" cy="1603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The IMC (at a 90% C.L.):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10" b="1" dirty="0">
                <a:latin typeface="+mn-lt"/>
                <a:cs typeface="+mn-cs"/>
              </a:rPr>
              <a:t>d/u ratio for x-&gt;1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10" b="1" dirty="0">
                <a:latin typeface="+mn-lt"/>
                <a:cs typeface="+mn-cs"/>
              </a:rPr>
              <a:t>  0.23±0.09.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163" y="1676400"/>
            <a:ext cx="39068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9600"/>
            <a:ext cx="47720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165"/>
          <p:cNvGraphicFramePr>
            <a:graphicFrameLocks noGrp="1"/>
          </p:cNvGraphicFramePr>
          <p:nvPr/>
        </p:nvGraphicFramePr>
        <p:xfrm>
          <a:off x="4038600" y="4017963"/>
          <a:ext cx="5105400" cy="2840223"/>
        </p:xfrm>
        <a:graphic>
          <a:graphicData uri="http://schemas.openxmlformats.org/drawingml/2006/table">
            <a:tbl>
              <a:tblPr/>
              <a:tblGrid>
                <a:gridCol w="2583830"/>
                <a:gridCol w="1180365"/>
                <a:gridCol w="1341205"/>
              </a:tblGrid>
              <a:tr h="582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Nucleon Model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/F</a:t>
                      </a:r>
                      <a:r>
                        <a:rPr kumimoji="0" 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d/u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5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SU(6)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2/3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1/2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Scalar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diquark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pQCD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(p↑ q↑)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4114800" y="4876800"/>
            <a:ext cx="50292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038600" y="5410200"/>
            <a:ext cx="5105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81400" y="4648200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14800" y="4876800"/>
            <a:ext cx="5029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8600" y="5334000"/>
            <a:ext cx="5105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2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800600"/>
            <a:ext cx="3305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91000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6013" y="0"/>
            <a:ext cx="284638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6" name="Text Box 11"/>
          <p:cNvSpPr txBox="1">
            <a:spLocks noChangeArrowheads="1"/>
          </p:cNvSpPr>
          <p:nvPr/>
        </p:nvSpPr>
        <p:spPr bwMode="auto">
          <a:xfrm>
            <a:off x="228600" y="0"/>
            <a:ext cx="4454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INC  constrained  d/u   x--&gt;1  ratio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28600" y="6491288"/>
            <a:ext cx="315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Phys.  Rev.  D84 117501 (2011).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67400"/>
            <a:ext cx="4038600" cy="70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351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33800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5"/>
          <p:cNvSpPr>
            <a:spLocks noChangeArrowheads="1"/>
          </p:cNvSpPr>
          <p:nvPr/>
        </p:nvSpPr>
        <p:spPr bwMode="auto">
          <a:xfrm>
            <a:off x="0" y="5934075"/>
            <a:ext cx="899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New data strengthen the connection between Short Range Correlations and the EMC effect.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  <a:hlinkClick r:id="rId4" action="ppaction://hlinkfile"/>
              </a:rPr>
              <a:t>O. Hen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  <a:hlinkClick r:id="rId5" action="ppaction://hlinkfile"/>
              </a:rPr>
              <a:t>E. </a:t>
            </a:r>
            <a:r>
              <a:rPr lang="en-US" dirty="0" err="1">
                <a:latin typeface="Calibri" pitchFamily="34" charset="0"/>
                <a:hlinkClick r:id="rId5" action="ppaction://hlinkfile"/>
              </a:rPr>
              <a:t>Piasetzky</a:t>
            </a:r>
            <a:r>
              <a:rPr lang="en-US" dirty="0">
                <a:latin typeface="Calibri" pitchFamily="34" charset="0"/>
              </a:rPr>
              <a:t>, (</a:t>
            </a:r>
            <a:r>
              <a:rPr lang="en-US" dirty="0">
                <a:latin typeface="Calibri" pitchFamily="34" charset="0"/>
                <a:hlinkClick r:id="rId6" action="ppaction://hlinkfile"/>
              </a:rPr>
              <a:t>Tel Aviv U.</a:t>
            </a:r>
            <a:r>
              <a:rPr lang="en-US" dirty="0">
                <a:latin typeface="Calibri" pitchFamily="34" charset="0"/>
              </a:rPr>
              <a:t>) , </a:t>
            </a:r>
            <a:r>
              <a:rPr lang="en-US" dirty="0">
                <a:latin typeface="Calibri" pitchFamily="34" charset="0"/>
                <a:hlinkClick r:id="rId7" action="ppaction://hlinkfile"/>
              </a:rPr>
              <a:t>L.B. Weinstein</a:t>
            </a:r>
            <a:r>
              <a:rPr lang="en-US" dirty="0">
                <a:latin typeface="Calibri" pitchFamily="34" charset="0"/>
              </a:rPr>
              <a:t>, (</a:t>
            </a:r>
            <a:r>
              <a:rPr lang="en-US" dirty="0">
                <a:latin typeface="Calibri" pitchFamily="34" charset="0"/>
                <a:hlinkClick r:id="rId8" action="ppaction://hlinkfile"/>
              </a:rPr>
              <a:t>Old Dominion U.</a:t>
            </a:r>
            <a:r>
              <a:rPr lang="en-US" dirty="0">
                <a:latin typeface="Calibri" pitchFamily="34" charset="0"/>
              </a:rPr>
              <a:t>) . Feb 2012.]</a:t>
            </a:r>
          </a:p>
          <a:p>
            <a:r>
              <a:rPr lang="en-US" dirty="0">
                <a:latin typeface="Calibri" pitchFamily="34" charset="0"/>
              </a:rPr>
              <a:t>Phys.  Rev.  C85 (2012) 047301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58938" cy="46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0" b="1" dirty="0">
                <a:solidFill>
                  <a:srgbClr val="FF0000"/>
                </a:solidFill>
                <a:latin typeface="+mn-lt"/>
                <a:cs typeface="+mn-cs"/>
              </a:rPr>
              <a:t>Robustness</a:t>
            </a:r>
          </a:p>
        </p:txBody>
      </p:sp>
      <p:pic>
        <p:nvPicPr>
          <p:cNvPr id="13517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08150" y="914400"/>
            <a:ext cx="74358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971800" y="3733800"/>
            <a:ext cx="1143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95800" y="3733800"/>
            <a:ext cx="990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10200" y="3657600"/>
            <a:ext cx="990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3733800"/>
            <a:ext cx="1143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517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0"/>
            <a:ext cx="19812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F2_Sensitivit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8600" y="609600"/>
            <a:ext cx="6443997" cy="5410200"/>
          </a:xfrm>
          <a:prstGeom prst="rect">
            <a:avLst/>
          </a:prstGeom>
        </p:spPr>
      </p:pic>
      <p:pic>
        <p:nvPicPr>
          <p:cNvPr id="17" name="Picture 16" descr="d_u_sensitivit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5153" y="0"/>
            <a:ext cx="4278847" cy="2895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0" y="33528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0.7 IMC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37338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1.25 IMC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Box 7"/>
          <p:cNvSpPr txBox="1">
            <a:spLocks noChangeArrowheads="1"/>
          </p:cNvSpPr>
          <p:nvPr/>
        </p:nvSpPr>
        <p:spPr bwMode="auto">
          <a:xfrm>
            <a:off x="914400" y="152400"/>
            <a:ext cx="1689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Calibri" pitchFamily="34" charset="0"/>
              </a:rPr>
              <a:t>Summary</a:t>
            </a:r>
            <a:r>
              <a:rPr lang="en-US" sz="2800" b="1" u="sng">
                <a:latin typeface="Calibri" pitchFamily="34" charset="0"/>
              </a:rPr>
              <a:t> </a:t>
            </a:r>
          </a:p>
        </p:txBody>
      </p:sp>
      <p:sp>
        <p:nvSpPr>
          <p:cNvPr id="168964" name="TextBox 8"/>
          <p:cNvSpPr txBox="1">
            <a:spLocks noChangeArrowheads="1"/>
          </p:cNvSpPr>
          <p:nvPr/>
        </p:nvSpPr>
        <p:spPr bwMode="auto">
          <a:xfrm>
            <a:off x="304800" y="762000"/>
            <a:ext cx="8648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After 30 years  the EMC effect is well established measured effect </a:t>
            </a:r>
          </a:p>
          <a:p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with no consensus as to its origin.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168965" name="TextBox 9"/>
          <p:cNvSpPr txBox="1">
            <a:spLocks noChangeArrowheads="1"/>
          </p:cNvSpPr>
          <p:nvPr/>
        </p:nvSpPr>
        <p:spPr bwMode="auto">
          <a:xfrm>
            <a:off x="152400" y="1752600"/>
            <a:ext cx="4957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SRC and EMC are linearly correlated. </a:t>
            </a:r>
            <a:endParaRPr lang="en-US">
              <a:latin typeface="Calibri" pitchFamily="34" charset="0"/>
            </a:endParaRPr>
          </a:p>
        </p:txBody>
      </p:sp>
      <p:sp>
        <p:nvSpPr>
          <p:cNvPr id="168967" name="TextBox 13"/>
          <p:cNvSpPr txBox="1">
            <a:spLocks noChangeArrowheads="1"/>
          </p:cNvSpPr>
          <p:nvPr/>
        </p:nvSpPr>
        <p:spPr bwMode="auto">
          <a:xfrm>
            <a:off x="0" y="38862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Can be verify by measuring DIS tagged by a high momentum recoil spectator.</a:t>
            </a:r>
          </a:p>
          <a:p>
            <a:r>
              <a:rPr lang="en-US" sz="2400" b="1" dirty="0" smtClean="0">
                <a:latin typeface="Calibri" pitchFamily="34" charset="0"/>
              </a:rPr>
              <a:t> An approved experiment at 12 </a:t>
            </a:r>
            <a:r>
              <a:rPr lang="en-US" sz="2400" b="1" dirty="0" err="1" smtClean="0">
                <a:latin typeface="Calibri" pitchFamily="34" charset="0"/>
              </a:rPr>
              <a:t>GeV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JLab</a:t>
            </a:r>
            <a:r>
              <a:rPr lang="en-US" sz="2400" b="1" dirty="0" smtClean="0">
                <a:latin typeface="Calibri" pitchFamily="34" charset="0"/>
              </a:rPr>
              <a:t>. /  EIC possibility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2438400"/>
            <a:ext cx="9144000" cy="1447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304800" y="2590800"/>
            <a:ext cx="6705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 </a:t>
            </a:r>
            <a:r>
              <a:rPr lang="en-US" sz="2400" b="1" dirty="0">
                <a:latin typeface="Calibri" pitchFamily="34" charset="0"/>
              </a:rPr>
              <a:t>We suggest that this correlation occurs because both phenomena are related to high-momentum (large </a:t>
            </a:r>
            <a:r>
              <a:rPr lang="en-US" sz="2400" b="1" dirty="0" err="1">
                <a:latin typeface="Calibri" pitchFamily="34" charset="0"/>
              </a:rPr>
              <a:t>virtuality</a:t>
            </a:r>
            <a:r>
              <a:rPr lang="en-US" sz="2400" b="1" dirty="0">
                <a:latin typeface="Calibri" pitchFamily="34" charset="0"/>
              </a:rPr>
              <a:t>) nucleons.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89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7075" y="2819400"/>
            <a:ext cx="2066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2" name="Picture 9" descr="graph-layout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219200"/>
            <a:ext cx="20240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8966" name="TextBox 10"/>
          <p:cNvSpPr txBox="1">
            <a:spLocks noChangeArrowheads="1"/>
          </p:cNvSpPr>
          <p:nvPr/>
        </p:nvSpPr>
        <p:spPr bwMode="auto">
          <a:xfrm>
            <a:off x="0" y="5410200"/>
            <a:ext cx="9435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Based on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the EMC/SRC correlation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, we claim an ‘EMC like’  (IMC) effect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also in deuteron, which impacts extraction of free neutron SF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and proton d/u ratio at large x. 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6" name="Picture 10" descr="ScreenShot202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0671" y="4343400"/>
            <a:ext cx="1323329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5" descr="F2n_F2p_ver2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7848600" y="5821680"/>
            <a:ext cx="129540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6229350"/>
            <a:ext cx="10030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11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Text Box 30"/>
          <p:cNvSpPr txBox="1">
            <a:spLocks noChangeArrowheads="1"/>
          </p:cNvSpPr>
          <p:nvPr/>
        </p:nvSpPr>
        <p:spPr bwMode="auto">
          <a:xfrm>
            <a:off x="0" y="0"/>
            <a:ext cx="3455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Acknowledgment</a:t>
            </a:r>
          </a:p>
        </p:txBody>
      </p:sp>
      <p:sp>
        <p:nvSpPr>
          <p:cNvPr id="74757" name="Text Box 18"/>
          <p:cNvSpPr txBox="1">
            <a:spLocks noChangeArrowheads="1"/>
          </p:cNvSpPr>
          <p:nvPr/>
        </p:nvSpPr>
        <p:spPr bwMode="auto">
          <a:xfrm>
            <a:off x="0" y="381000"/>
            <a:ext cx="91440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would like to thank </a:t>
            </a:r>
            <a:r>
              <a:rPr lang="en-US" sz="2800" b="1" dirty="0" err="1" smtClean="0">
                <a:solidFill>
                  <a:schemeClr val="bg1"/>
                </a:solidFill>
              </a:rPr>
              <a:t>Thia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Katerina</a:t>
            </a:r>
            <a:r>
              <a:rPr lang="en-US" sz="2800" b="1" dirty="0" smtClean="0">
                <a:solidFill>
                  <a:schemeClr val="bg1"/>
                </a:solidFill>
              </a:rPr>
              <a:t>, and </a:t>
            </a:r>
            <a:r>
              <a:rPr lang="en-US" sz="2800" b="1" dirty="0" err="1" smtClean="0">
                <a:solidFill>
                  <a:schemeClr val="bg1"/>
                </a:solidFill>
              </a:rPr>
              <a:t>Pavel</a:t>
            </a:r>
            <a:r>
              <a:rPr lang="en-US" sz="2800" b="1" dirty="0" smtClean="0">
                <a:solidFill>
                  <a:schemeClr val="bg1"/>
                </a:solidFill>
              </a:rPr>
              <a:t> for </a:t>
            </a:r>
            <a:r>
              <a:rPr lang="en-US" sz="2800" b="1" dirty="0">
                <a:solidFill>
                  <a:schemeClr val="bg1"/>
                </a:solidFill>
              </a:rPr>
              <a:t>the invitation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72200" y="4114800"/>
            <a:ext cx="2971800" cy="2743200"/>
            <a:chOff x="0" y="4572000"/>
            <a:chExt cx="2971800" cy="2286000"/>
          </a:xfrm>
        </p:grpSpPr>
        <p:sp>
          <p:nvSpPr>
            <p:cNvPr id="19" name="Rectangle 18"/>
            <p:cNvSpPr/>
            <p:nvPr/>
          </p:nvSpPr>
          <p:spPr>
            <a:xfrm>
              <a:off x="0" y="4572000"/>
              <a:ext cx="2743200" cy="22860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457200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Collaborators:</a:t>
              </a:r>
              <a:endParaRPr lang="en-US" u="sng" dirty="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0" y="4876800"/>
              <a:ext cx="297180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Or Hen,  Larry Weinstein, </a:t>
              </a:r>
              <a:r>
                <a:rPr lang="en-US" dirty="0" err="1" smtClean="0"/>
                <a:t>Shalev</a:t>
              </a:r>
              <a:r>
                <a:rPr lang="en-US" dirty="0" smtClean="0"/>
                <a:t> </a:t>
              </a:r>
              <a:r>
                <a:rPr lang="en-US" dirty="0" err="1" smtClean="0"/>
                <a:t>Gilad</a:t>
              </a:r>
              <a:r>
                <a:rPr lang="en-US" dirty="0" smtClean="0"/>
                <a:t>, Doug </a:t>
              </a:r>
              <a:r>
                <a:rPr lang="en-US" dirty="0" err="1" smtClean="0"/>
                <a:t>Higinbothan</a:t>
              </a:r>
              <a:r>
                <a:rPr lang="en-US" dirty="0" smtClean="0"/>
                <a:t>, Steve Wood, John  Watson</a:t>
              </a:r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0" y="5934670"/>
              <a:ext cx="2819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Misak</a:t>
              </a:r>
              <a:r>
                <a:rPr lang="en-US" dirty="0" smtClean="0"/>
                <a:t> </a:t>
              </a:r>
              <a:r>
                <a:rPr lang="en-US" dirty="0" err="1" smtClean="0"/>
                <a:t>Sargsian</a:t>
              </a:r>
              <a:r>
                <a:rPr lang="en-US" dirty="0" smtClean="0"/>
                <a:t>, Mark </a:t>
              </a:r>
              <a:r>
                <a:rPr lang="en-US" dirty="0" err="1" smtClean="0"/>
                <a:t>Strikman</a:t>
              </a:r>
              <a:r>
                <a:rPr lang="en-US" dirty="0" smtClean="0"/>
                <a:t>, Leonid Frankfurt, Gerald Miller</a:t>
              </a:r>
              <a:endParaRPr lang="en-US" dirty="0"/>
            </a:p>
          </p:txBody>
        </p:sp>
      </p:grp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0" y="144780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Rolf for giving the talk with zero time for preparation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3048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228600"/>
            <a:ext cx="2832100" cy="527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20" dirty="0">
                <a:solidFill>
                  <a:schemeClr val="bg1"/>
                </a:solidFill>
                <a:latin typeface="+mn-lt"/>
                <a:cs typeface="+mn-cs"/>
              </a:rPr>
              <a:t>Acknowledgment </a:t>
            </a:r>
          </a:p>
        </p:txBody>
      </p:sp>
      <p:pic>
        <p:nvPicPr>
          <p:cNvPr id="171012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7200" y="838200"/>
            <a:ext cx="5562600" cy="1131502"/>
            <a:chOff x="762000" y="1676400"/>
            <a:chExt cx="5562600" cy="1130981"/>
          </a:xfrm>
        </p:grpSpPr>
        <p:pic>
          <p:nvPicPr>
            <p:cNvPr id="17102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676400"/>
              <a:ext cx="5562600" cy="73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27" name="Rectangle 7"/>
            <p:cNvSpPr>
              <a:spLocks noChangeArrowheads="1"/>
            </p:cNvSpPr>
            <p:nvPr/>
          </p:nvSpPr>
          <p:spPr bwMode="auto">
            <a:xfrm>
              <a:off x="838200" y="2438049"/>
              <a:ext cx="36131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Calibri" pitchFamily="34" charset="0"/>
                </a:rPr>
                <a:t>Phys. Rev. </a:t>
              </a:r>
              <a:r>
                <a:rPr lang="en-US" b="1" dirty="0" err="1">
                  <a:solidFill>
                    <a:srgbClr val="FFFF00"/>
                  </a:solidFill>
                  <a:latin typeface="Calibri" pitchFamily="34" charset="0"/>
                </a:rPr>
                <a:t>Lett</a:t>
              </a:r>
              <a:r>
                <a:rPr lang="en-US" b="1" dirty="0">
                  <a:solidFill>
                    <a:srgbClr val="FFFF00"/>
                  </a:solidFill>
                  <a:latin typeface="Calibri" pitchFamily="34" charset="0"/>
                </a:rPr>
                <a:t>. 106, 052301  (2011)</a:t>
              </a:r>
              <a:r>
                <a:rPr lang="en-US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762000" y="2133390"/>
              <a:ext cx="1066800" cy="3046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67000" y="2133390"/>
              <a:ext cx="1066800" cy="3046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57600" y="2133390"/>
              <a:ext cx="762000" cy="3046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419600" y="2133390"/>
              <a:ext cx="609600" cy="3046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81600" y="2133390"/>
              <a:ext cx="762000" cy="3046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10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200400"/>
            <a:ext cx="70294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5105400" y="35052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1016" name="Rectangle 7"/>
          <p:cNvSpPr>
            <a:spLocks noChangeArrowheads="1"/>
          </p:cNvSpPr>
          <p:nvPr/>
        </p:nvSpPr>
        <p:spPr bwMode="auto">
          <a:xfrm>
            <a:off x="685800" y="3962400"/>
            <a:ext cx="312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Phys.  Rev.  C85 047301 (2012).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81000" y="2133600"/>
            <a:ext cx="5576888" cy="1054100"/>
            <a:chOff x="685800" y="3276600"/>
            <a:chExt cx="5576236" cy="1053545"/>
          </a:xfrm>
        </p:grpSpPr>
        <p:sp>
          <p:nvSpPr>
            <p:cNvPr id="171022" name="Rectangle 7"/>
            <p:cNvSpPr>
              <a:spLocks noChangeArrowheads="1"/>
            </p:cNvSpPr>
            <p:nvPr/>
          </p:nvSpPr>
          <p:spPr bwMode="auto">
            <a:xfrm>
              <a:off x="914373" y="3963626"/>
              <a:ext cx="3150820" cy="366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pitchFamily="34" charset="0"/>
                </a:rPr>
                <a:t>Phys.  Rev.  D84 117501 (2011).</a:t>
              </a:r>
              <a:endParaRPr lang="en-US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171023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3276600"/>
              <a:ext cx="5576236" cy="63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Oval 26"/>
            <p:cNvSpPr/>
            <p:nvPr/>
          </p:nvSpPr>
          <p:spPr>
            <a:xfrm>
              <a:off x="2438195" y="3581240"/>
              <a:ext cx="609529" cy="3807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047724" y="3581240"/>
              <a:ext cx="838102" cy="3807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1018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6124575"/>
            <a:ext cx="57721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>
          <a:xfrm>
            <a:off x="4343400" y="6553200"/>
            <a:ext cx="762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10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5638800"/>
            <a:ext cx="20764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val 36"/>
          <p:cNvSpPr/>
          <p:nvPr/>
        </p:nvSpPr>
        <p:spPr>
          <a:xfrm>
            <a:off x="5105400" y="6553200"/>
            <a:ext cx="990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" y="5181600"/>
            <a:ext cx="464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InternatIional</a:t>
            </a:r>
            <a:r>
              <a:rPr lang="en-US" dirty="0" smtClean="0">
                <a:solidFill>
                  <a:srgbClr val="FF0000"/>
                </a:solidFill>
              </a:rPr>
              <a:t> Journal of Modern Physics E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90600" y="4419600"/>
            <a:ext cx="47244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90600" y="4419600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The EMC Effect and High Momentum Nucleons in Nuclei, 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8"/>
              </a:rPr>
              <a:t>O. Hen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9"/>
              </a:rPr>
              <a:t>D. W. </a:t>
            </a:r>
            <a:r>
              <a:rPr lang="en-US" sz="1400" dirty="0" err="1" smtClean="0">
                <a:hlinkClick r:id="rId9"/>
              </a:rPr>
              <a:t>Higinbotham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0"/>
              </a:rPr>
              <a:t>G. A. Miller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1"/>
              </a:rPr>
              <a:t>E. </a:t>
            </a:r>
            <a:r>
              <a:rPr lang="en-US" sz="1400" dirty="0" err="1" smtClean="0">
                <a:hlinkClick r:id="rId11"/>
              </a:rPr>
              <a:t>Piasetzky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2"/>
              </a:rPr>
              <a:t>L. B. Weinstein</a:t>
            </a:r>
            <a:r>
              <a:rPr lang="en-US" sz="1400" dirty="0" smtClean="0"/>
              <a:t>, arXiv:1304.2813 [</a:t>
            </a:r>
            <a:r>
              <a:rPr lang="en-US" sz="1400" dirty="0" err="1" smtClean="0"/>
              <a:t>nucl-th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3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066800"/>
            <a:ext cx="38766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3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425" y="2133600"/>
            <a:ext cx="5511575" cy="375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67200" y="6119336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The EMC Effect and High Momentum Nucleons in Nuclei, 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4"/>
              </a:rPr>
              <a:t>O. Hen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D. W. </a:t>
            </a:r>
            <a:r>
              <a:rPr lang="en-US" sz="1400" dirty="0" err="1" smtClean="0">
                <a:hlinkClick r:id="rId5"/>
              </a:rPr>
              <a:t>Higinbotham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6"/>
              </a:rPr>
              <a:t>G. A. Miller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7"/>
              </a:rPr>
              <a:t>E. </a:t>
            </a:r>
            <a:r>
              <a:rPr lang="en-US" sz="1400" dirty="0" err="1" smtClean="0">
                <a:hlinkClick r:id="rId7"/>
              </a:rPr>
              <a:t>Piasetzky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8"/>
              </a:rPr>
              <a:t>L. B. Weinstein</a:t>
            </a:r>
            <a:r>
              <a:rPr lang="en-US" sz="1400" dirty="0" smtClean="0"/>
              <a:t>, arXiv:1304.2813 [</a:t>
            </a:r>
            <a:r>
              <a:rPr lang="en-US" sz="1400" dirty="0" err="1" smtClean="0"/>
              <a:t>nucl-th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113357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457200"/>
            <a:ext cx="616169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391400" y="57150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45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628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45720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633413"/>
            <a:ext cx="8181975" cy="559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248400" y="1752600"/>
            <a:ext cx="2209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6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04888"/>
            <a:ext cx="67627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044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4838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30194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905000"/>
            <a:ext cx="34671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667000"/>
            <a:ext cx="1304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2667000"/>
            <a:ext cx="1247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971063" y="205740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Ciofi</a:t>
            </a:r>
            <a:r>
              <a:rPr lang="en-US" dirty="0" smtClean="0"/>
              <a:t> and  </a:t>
            </a:r>
            <a:r>
              <a:rPr lang="en-US" dirty="0" err="1" smtClean="0"/>
              <a:t>Simula</a:t>
            </a:r>
            <a:r>
              <a:rPr lang="en-US" dirty="0" smtClean="0"/>
              <a:t> PRC 53 (1996) 1689.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838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Frankfurt and </a:t>
            </a:r>
            <a:r>
              <a:rPr lang="en-US" dirty="0" err="1" smtClean="0"/>
              <a:t>Strikman</a:t>
            </a:r>
            <a:r>
              <a:rPr lang="en-US" dirty="0" smtClean="0"/>
              <a:t> PL B183 (1987) 254.</a:t>
            </a:r>
            <a:endParaRPr lang="en-US" dirty="0"/>
          </a:p>
        </p:txBody>
      </p:sp>
      <p:pic>
        <p:nvPicPr>
          <p:cNvPr id="54887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52800"/>
            <a:ext cx="1171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00" y="3276600"/>
            <a:ext cx="11715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>
          <a:xfrm rot="5400000">
            <a:off x="1905000" y="24384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3543300" y="24765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4887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0" y="3276600"/>
            <a:ext cx="337682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7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1" y="4038600"/>
            <a:ext cx="3124200" cy="206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8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29200" y="4876800"/>
            <a:ext cx="376547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8001000" y="4876800"/>
            <a:ext cx="7620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8879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86300" y="4114800"/>
            <a:ext cx="445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0" y="6096000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The EMC Effect and High Momentum Nucleons in Nuclei, 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13"/>
              </a:rPr>
              <a:t>O. Hen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4"/>
              </a:rPr>
              <a:t>D. W. </a:t>
            </a:r>
            <a:r>
              <a:rPr lang="en-US" sz="1400" dirty="0" err="1" smtClean="0">
                <a:hlinkClick r:id="rId14"/>
              </a:rPr>
              <a:t>Higinbotham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5"/>
              </a:rPr>
              <a:t>G. A. Miller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6"/>
              </a:rPr>
              <a:t>E. </a:t>
            </a:r>
            <a:r>
              <a:rPr lang="en-US" sz="1400" dirty="0" err="1" smtClean="0">
                <a:hlinkClick r:id="rId16"/>
              </a:rPr>
              <a:t>Piasetzky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17"/>
              </a:rPr>
              <a:t>L. B. Weinstein</a:t>
            </a:r>
            <a:r>
              <a:rPr lang="en-US" sz="1400" dirty="0" smtClean="0"/>
              <a:t>, arXiv:1304.2813 [</a:t>
            </a:r>
            <a:r>
              <a:rPr lang="en-US" sz="1400" dirty="0" err="1" smtClean="0"/>
              <a:t>nucl-th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51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62050"/>
            <a:ext cx="61055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he-IL" altLang="he-IL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he-IL" sz="2400" b="1">
                <a:solidFill>
                  <a:schemeClr val="bg1"/>
                </a:solidFill>
              </a:rPr>
              <a:t>The inclusive A(e,e’) measurements</a:t>
            </a:r>
          </a:p>
        </p:txBody>
      </p:sp>
      <p:pic>
        <p:nvPicPr>
          <p:cNvPr id="1029" name="Picture 4" descr="fe_he3_mom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19240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457200" y="381000"/>
            <a:ext cx="4648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altLang="he-IL" sz="2800" b="1"/>
          </a:p>
          <a:p>
            <a:pPr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altLang="he-IL" sz="2000" b="1">
                <a:solidFill>
                  <a:srgbClr val="FFFF00"/>
                </a:solidFill>
                <a:latin typeface="Times New Roman" pitchFamily="18" charset="0"/>
              </a:rPr>
              <a:t>At high nucleon momentum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he-IL" sz="2000" b="1">
                <a:solidFill>
                  <a:srgbClr val="FFFF00"/>
                </a:solidFill>
                <a:latin typeface="Times New Roman" pitchFamily="18" charset="0"/>
              </a:rPr>
              <a:t>distributions are</a:t>
            </a:r>
            <a:r>
              <a:rPr lang="en-US" altLang="he-IL" sz="2000" b="1">
                <a:latin typeface="Times New Roman" pitchFamily="18" charset="0"/>
              </a:rPr>
              <a:t> </a:t>
            </a:r>
            <a:r>
              <a:rPr lang="en-US" altLang="he-IL" sz="2000" b="1">
                <a:solidFill>
                  <a:srgbClr val="FF0000"/>
                </a:solidFill>
                <a:latin typeface="Times New Roman" pitchFamily="18" charset="0"/>
              </a:rPr>
              <a:t>similar</a:t>
            </a:r>
            <a:r>
              <a:rPr lang="en-US" altLang="he-IL" sz="2000" b="1" i="1">
                <a:latin typeface="Times New Roman" pitchFamily="18" charset="0"/>
              </a:rPr>
              <a:t> </a:t>
            </a:r>
            <a:r>
              <a:rPr lang="en-US" altLang="he-IL" sz="2000" b="1">
                <a:solidFill>
                  <a:srgbClr val="FFFF00"/>
                </a:solidFill>
                <a:latin typeface="Times New Roman" pitchFamily="18" charset="0"/>
              </a:rPr>
              <a:t>in shape for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he-IL" sz="2000" b="1">
                <a:solidFill>
                  <a:srgbClr val="FFFF00"/>
                </a:solidFill>
                <a:latin typeface="Times New Roman" pitchFamily="18" charset="0"/>
              </a:rPr>
              <a:t>light and heavy nuclei:</a:t>
            </a:r>
            <a:r>
              <a:rPr lang="en-US" altLang="he-IL" sz="2000" b="1">
                <a:latin typeface="Times New Roman" pitchFamily="18" charset="0"/>
              </a:rPr>
              <a:t>  </a:t>
            </a:r>
            <a:r>
              <a:rPr lang="en-US" altLang="he-IL" sz="2000" b="1">
                <a:solidFill>
                  <a:schemeClr val="accent2"/>
                </a:solidFill>
                <a:latin typeface="Times New Roman" pitchFamily="18" charset="0"/>
              </a:rPr>
              <a:t>SCALING</a:t>
            </a:r>
            <a:r>
              <a:rPr lang="en-US" altLang="he-IL" sz="2000" b="1">
                <a:latin typeface="Times New Roman" pitchFamily="18" charset="0"/>
              </a:rPr>
              <a:t>.</a:t>
            </a:r>
          </a:p>
          <a:p>
            <a:pPr algn="l" eaLnBrk="1" hangingPunct="1">
              <a:spcBef>
                <a:spcPct val="20000"/>
              </a:spcBef>
            </a:pPr>
            <a:endParaRPr lang="en-US" altLang="he-IL" sz="2000" b="1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he-IL" sz="2800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1676400"/>
            <a:ext cx="563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altLang="he-IL" sz="2800" b="1"/>
          </a:p>
          <a:p>
            <a:pPr lvl="1"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altLang="he-IL" b="1">
                <a:latin typeface="Times New Roman" pitchFamily="18" charset="0"/>
              </a:rPr>
              <a:t>Can be explained by 2N-SRC dominance. </a:t>
            </a:r>
            <a:endParaRPr lang="en-US" altLang="he-IL" sz="2400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457200" y="243840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altLang="he-IL" sz="2800" b="1"/>
          </a:p>
          <a:p>
            <a:pPr lvl="1" algn="l" eaLnBrk="1" hangingPunct="1">
              <a:spcBef>
                <a:spcPct val="20000"/>
              </a:spcBef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altLang="he-IL" b="1">
                <a:latin typeface="Times New Roman" pitchFamily="18" charset="0"/>
              </a:rPr>
              <a:t>Within the  2N-SRC dominance picture one can get the probability of 2N-SRC in any nucleus, from the scaling factor. </a:t>
            </a:r>
            <a:endParaRPr lang="en-US" altLang="he-IL" sz="2400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04800" y="464820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he-IL" sz="2400" b="1"/>
              <a:t>But: For fixed high Q</a:t>
            </a:r>
            <a:r>
              <a:rPr lang="en-US" altLang="he-IL" sz="2400" b="1" baseline="30000"/>
              <a:t>2</a:t>
            </a:r>
            <a:r>
              <a:rPr lang="en-US" altLang="he-IL" sz="2400" b="1"/>
              <a:t> and x</a:t>
            </a:r>
            <a:r>
              <a:rPr lang="en-US" altLang="he-IL" sz="2400" b="1" baseline="-25000"/>
              <a:t>B</a:t>
            </a:r>
            <a:r>
              <a:rPr lang="en-US" altLang="he-IL" sz="2400" b="1"/>
              <a:t>&gt;1, x</a:t>
            </a:r>
            <a:r>
              <a:rPr lang="en-US" altLang="he-IL" sz="2400" b="1" baseline="-25000"/>
              <a:t>B</a:t>
            </a:r>
            <a:r>
              <a:rPr lang="en-US" altLang="he-IL" sz="2400" b="1"/>
              <a:t> determines a minimum p</a:t>
            </a:r>
            <a:r>
              <a:rPr lang="en-US" altLang="he-IL" sz="2400" b="1" baseline="-25000"/>
              <a:t>i 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81000" y="3733800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he-IL" sz="2400" b="1">
                <a:solidFill>
                  <a:schemeClr val="accent2"/>
                </a:solidFill>
              </a:rPr>
              <a:t>In A(e,e’) the momentum of the struck proton (p</a:t>
            </a:r>
            <a:r>
              <a:rPr lang="en-US" altLang="he-IL" sz="2400" b="1" baseline="-25000">
                <a:solidFill>
                  <a:schemeClr val="accent2"/>
                </a:solidFill>
              </a:rPr>
              <a:t>i</a:t>
            </a:r>
            <a:r>
              <a:rPr lang="en-US" altLang="he-IL" sz="2400" b="1">
                <a:solidFill>
                  <a:schemeClr val="accent2"/>
                </a:solidFill>
              </a:rPr>
              <a:t>) is unknown.</a:t>
            </a:r>
          </a:p>
        </p:txBody>
      </p:sp>
      <p:sp>
        <p:nvSpPr>
          <p:cNvPr id="1035" name="Line 13"/>
          <p:cNvSpPr>
            <a:spLocks noChangeShapeType="1"/>
          </p:cNvSpPr>
          <p:nvPr/>
        </p:nvSpPr>
        <p:spPr bwMode="auto">
          <a:xfrm flipV="1">
            <a:off x="8077200" y="5867400"/>
            <a:ext cx="0" cy="3048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248400" y="3657600"/>
            <a:ext cx="2133600" cy="1981200"/>
            <a:chOff x="960" y="1632"/>
            <a:chExt cx="1584" cy="1440"/>
          </a:xfrm>
        </p:grpSpPr>
        <p:sp>
          <p:nvSpPr>
            <p:cNvPr id="1044" name="Oval 15"/>
            <p:cNvSpPr>
              <a:spLocks noChangeArrowheads="1"/>
            </p:cNvSpPr>
            <p:nvPr/>
          </p:nvSpPr>
          <p:spPr bwMode="auto">
            <a:xfrm>
              <a:off x="1680" y="2208"/>
              <a:ext cx="864" cy="86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endParaRPr lang="he-IL" altLang="he-IL"/>
            </a:p>
          </p:txBody>
        </p:sp>
        <p:sp>
          <p:nvSpPr>
            <p:cNvPr id="1045" name="Oval 16"/>
            <p:cNvSpPr>
              <a:spLocks noChangeArrowheads="1"/>
            </p:cNvSpPr>
            <p:nvPr/>
          </p:nvSpPr>
          <p:spPr bwMode="auto">
            <a:xfrm>
              <a:off x="1738" y="2328"/>
              <a:ext cx="384" cy="384"/>
            </a:xfrm>
            <a:prstGeom prst="ellipse">
              <a:avLst/>
            </a:prstGeom>
            <a:solidFill>
              <a:srgbClr val="808080">
                <a:alpha val="50195"/>
              </a:srgbClr>
            </a:solidFill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endParaRPr lang="he-IL" altLang="he-IL"/>
            </a:p>
          </p:txBody>
        </p:sp>
        <p:sp>
          <p:nvSpPr>
            <p:cNvPr id="1046" name="Oval 17"/>
            <p:cNvSpPr>
              <a:spLocks noChangeArrowheads="1"/>
            </p:cNvSpPr>
            <p:nvPr/>
          </p:nvSpPr>
          <p:spPr bwMode="auto">
            <a:xfrm>
              <a:off x="1930" y="2280"/>
              <a:ext cx="384" cy="384"/>
            </a:xfrm>
            <a:prstGeom prst="ellipse">
              <a:avLst/>
            </a:prstGeom>
            <a:solidFill>
              <a:srgbClr val="808080">
                <a:alpha val="50195"/>
              </a:srgbClr>
            </a:solidFill>
            <a:ln w="1905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endParaRPr lang="he-IL" altLang="he-IL"/>
            </a:p>
          </p:txBody>
        </p:sp>
        <p:sp>
          <p:nvSpPr>
            <p:cNvPr id="1047" name="Line 18"/>
            <p:cNvSpPr>
              <a:spLocks noChangeShapeType="1"/>
            </p:cNvSpPr>
            <p:nvPr/>
          </p:nvSpPr>
          <p:spPr bwMode="auto">
            <a:xfrm>
              <a:off x="970" y="1944"/>
              <a:ext cx="67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048" name="Line 19"/>
            <p:cNvSpPr>
              <a:spLocks noChangeShapeType="1"/>
            </p:cNvSpPr>
            <p:nvPr/>
          </p:nvSpPr>
          <p:spPr bwMode="auto">
            <a:xfrm flipV="1">
              <a:off x="1642" y="1800"/>
              <a:ext cx="48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049" name="Line 20"/>
            <p:cNvSpPr>
              <a:spLocks noChangeShapeType="1"/>
            </p:cNvSpPr>
            <p:nvPr/>
          </p:nvSpPr>
          <p:spPr bwMode="auto">
            <a:xfrm>
              <a:off x="1642" y="2136"/>
              <a:ext cx="48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050" name="Line 21"/>
            <p:cNvSpPr>
              <a:spLocks noChangeShapeType="1"/>
            </p:cNvSpPr>
            <p:nvPr/>
          </p:nvSpPr>
          <p:spPr bwMode="auto">
            <a:xfrm flipH="1" flipV="1">
              <a:off x="2122" y="2136"/>
              <a:ext cx="0" cy="33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051" name="Line 22"/>
            <p:cNvSpPr>
              <a:spLocks noChangeShapeType="1"/>
            </p:cNvSpPr>
            <p:nvPr/>
          </p:nvSpPr>
          <p:spPr bwMode="auto">
            <a:xfrm>
              <a:off x="1930" y="2520"/>
              <a:ext cx="0" cy="33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052" name="Text Box 23"/>
            <p:cNvSpPr txBox="1">
              <a:spLocks noChangeArrowheads="1"/>
            </p:cNvSpPr>
            <p:nvPr/>
          </p:nvSpPr>
          <p:spPr bwMode="auto">
            <a:xfrm>
              <a:off x="960" y="1728"/>
              <a:ext cx="212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he-IL" b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1053" name="Text Box 24"/>
            <p:cNvSpPr txBox="1">
              <a:spLocks noChangeArrowheads="1"/>
            </p:cNvSpPr>
            <p:nvPr/>
          </p:nvSpPr>
          <p:spPr bwMode="auto">
            <a:xfrm>
              <a:off x="2111" y="1632"/>
              <a:ext cx="236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he-IL" b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r>
                <a:rPr lang="en-US" altLang="he-IL" sz="1400" b="1" baseline="30000">
                  <a:solidFill>
                    <a:srgbClr val="FF0000"/>
                  </a:solidFill>
                  <a:latin typeface="Times New Roman" pitchFamily="18" charset="0"/>
                </a:rPr>
                <a:t>/</a:t>
              </a:r>
            </a:p>
          </p:txBody>
        </p:sp>
        <p:sp>
          <p:nvSpPr>
            <p:cNvPr id="1054" name="Text Box 25"/>
            <p:cNvSpPr txBox="1">
              <a:spLocks noChangeArrowheads="1"/>
            </p:cNvSpPr>
            <p:nvPr/>
          </p:nvSpPr>
          <p:spPr bwMode="auto">
            <a:xfrm>
              <a:off x="1712" y="2028"/>
              <a:ext cx="231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he-IL" b="1">
                  <a:solidFill>
                    <a:srgbClr val="FF000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1055" name="Oval 26"/>
            <p:cNvSpPr>
              <a:spLocks noChangeArrowheads="1"/>
            </p:cNvSpPr>
            <p:nvPr/>
          </p:nvSpPr>
          <p:spPr bwMode="auto">
            <a:xfrm rot="-925330">
              <a:off x="1690" y="2280"/>
              <a:ext cx="672" cy="43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endParaRPr lang="he-IL" altLang="he-IL"/>
            </a:p>
          </p:txBody>
        </p:sp>
        <p:sp>
          <p:nvSpPr>
            <p:cNvPr id="1056" name="Text Box 27"/>
            <p:cNvSpPr txBox="1">
              <a:spLocks noChangeArrowheads="1"/>
            </p:cNvSpPr>
            <p:nvPr/>
          </p:nvSpPr>
          <p:spPr bwMode="auto">
            <a:xfrm>
              <a:off x="2064" y="1920"/>
              <a:ext cx="432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he-IL" sz="2400" b="1">
                  <a:solidFill>
                    <a:schemeClr val="hlink"/>
                  </a:solidFill>
                </a:rPr>
                <a:t>p</a:t>
              </a:r>
              <a:r>
                <a:rPr lang="en-US" altLang="he-IL" sz="2400" b="1" baseline="-25000">
                  <a:solidFill>
                    <a:schemeClr val="hlink"/>
                  </a:solidFill>
                </a:rPr>
                <a:t>i</a:t>
              </a:r>
            </a:p>
          </p:txBody>
        </p:sp>
      </p:grpSp>
      <p:pic>
        <p:nvPicPr>
          <p:cNvPr id="19484" name="Picture 28" descr="theor_ratios_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12112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0" y="5667375"/>
            <a:ext cx="1905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he-IL" sz="1400" b="1"/>
              <a:t>Prediction by Frankfurt, Sargsian, and Strikman:</a:t>
            </a:r>
          </a:p>
        </p:txBody>
      </p:sp>
      <p:pic>
        <p:nvPicPr>
          <p:cNvPr id="1039" name="Picture 30" descr="c12_mom_distr_b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762000"/>
            <a:ext cx="18319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410200" y="685800"/>
            <a:ext cx="2209800" cy="2303463"/>
            <a:chOff x="2544" y="1056"/>
            <a:chExt cx="1392" cy="1451"/>
          </a:xfrm>
        </p:grpSpPr>
        <p:pic>
          <p:nvPicPr>
            <p:cNvPr id="1042" name="Picture 3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139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6" name="Object 35"/>
            <p:cNvGraphicFramePr>
              <a:graphicFrameLocks noChangeAspect="1"/>
            </p:cNvGraphicFramePr>
            <p:nvPr/>
          </p:nvGraphicFramePr>
          <p:xfrm>
            <a:off x="3120" y="1488"/>
            <a:ext cx="768" cy="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415" name="משוואה" r:id="rId9" imgW="1143000" imgH="215640" progId="Equation.3">
                    <p:embed/>
                  </p:oleObj>
                </mc:Choice>
                <mc:Fallback>
                  <p:oleObj name="משוואה" r:id="rId9" imgW="11430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488"/>
                          <a:ext cx="768" cy="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Text Box 36"/>
            <p:cNvSpPr txBox="1">
              <a:spLocks noChangeArrowheads="1"/>
            </p:cNvSpPr>
            <p:nvPr/>
          </p:nvSpPr>
          <p:spPr bwMode="auto">
            <a:xfrm>
              <a:off x="2736" y="1968"/>
              <a:ext cx="87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he-IL" sz="1400"/>
                <a:t>Adapted from</a:t>
              </a:r>
            </a:p>
            <a:p>
              <a:pPr algn="l" eaLnBrk="1" hangingPunct="1"/>
              <a:r>
                <a:rPr lang="en-US" altLang="he-IL" sz="1400"/>
                <a:t> Ciofi degli Atti</a:t>
              </a:r>
              <a:r>
                <a:rPr lang="en-US" altLang="he-IL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14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  <p:bldP spid="19468" grpId="0"/>
      <p:bldP spid="1948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11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e-IL" altLang="he-IL" smtClean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he-IL" smtClean="0"/>
              <a:t> 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685800" y="34925"/>
            <a:ext cx="7772400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22F9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276" tIns="49638" rIns="99276" bIns="49638" anchor="ctr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he-IL">
                <a:solidFill>
                  <a:srgbClr val="FF0000"/>
                </a:solidFill>
              </a:rPr>
              <a:t>Toy models  for large  </a:t>
            </a:r>
            <a:r>
              <a:rPr lang="en-US" altLang="he-IL" i="1">
                <a:solidFill>
                  <a:srgbClr val="FF0000"/>
                </a:solidFill>
              </a:rPr>
              <a:t>x</a:t>
            </a:r>
            <a:endParaRPr lang="en-US" altLang="he-IL" i="1" baseline="-25000">
              <a:solidFill>
                <a:srgbClr val="FF0000"/>
              </a:solidFill>
            </a:endParaRPr>
          </a:p>
        </p:txBody>
      </p:sp>
      <p:graphicFrame>
        <p:nvGraphicFramePr>
          <p:cNvPr id="211109" name="Group 165"/>
          <p:cNvGraphicFramePr>
            <a:graphicFrameLocks noGrp="1"/>
          </p:cNvGraphicFramePr>
          <p:nvPr/>
        </p:nvGraphicFramePr>
        <p:xfrm>
          <a:off x="228600" y="3883025"/>
          <a:ext cx="6248400" cy="2201864"/>
        </p:xfrm>
        <a:graphic>
          <a:graphicData uri="http://schemas.openxmlformats.org/drawingml/2006/table">
            <a:tbl>
              <a:tblPr/>
              <a:tblGrid>
                <a:gridCol w="3162300"/>
                <a:gridCol w="1444625"/>
                <a:gridCol w="1641475"/>
              </a:tblGrid>
              <a:tr h="568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Nucleon Model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kumimoji="0" lang="en-US" altLang="he-IL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altLang="he-IL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/F</a:t>
                      </a:r>
                      <a:r>
                        <a:rPr kumimoji="0" lang="en-US" altLang="he-IL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altLang="he-IL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d/u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SU(6)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2/3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1/2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Scalar diquark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pQCD      (p↑ q↑)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0991" name="Text Box 47"/>
          <p:cNvSpPr txBox="1">
            <a:spLocks noChangeArrowheads="1"/>
          </p:cNvSpPr>
          <p:nvPr/>
        </p:nvSpPr>
        <p:spPr bwMode="auto">
          <a:xfrm>
            <a:off x="1479550" y="739775"/>
            <a:ext cx="643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400">
                <a:latin typeface="Times New Roman" pitchFamily="18" charset="0"/>
              </a:rPr>
              <a:t>Proton Wavefunction (Spin and Flavor Symmetric)</a:t>
            </a:r>
          </a:p>
        </p:txBody>
      </p:sp>
      <p:grpSp>
        <p:nvGrpSpPr>
          <p:cNvPr id="210992" name="Group 48"/>
          <p:cNvGrpSpPr>
            <a:grpSpLocks noChangeAspect="1"/>
          </p:cNvGrpSpPr>
          <p:nvPr/>
        </p:nvGrpSpPr>
        <p:grpSpPr bwMode="auto">
          <a:xfrm>
            <a:off x="530225" y="1262063"/>
            <a:ext cx="8334375" cy="1963737"/>
            <a:chOff x="334" y="840"/>
            <a:chExt cx="5250" cy="1237"/>
          </a:xfrm>
        </p:grpSpPr>
        <p:sp>
          <p:nvSpPr>
            <p:cNvPr id="210993" name="AutoShape 49"/>
            <p:cNvSpPr>
              <a:spLocks noChangeAspect="1" noChangeArrowheads="1" noTextEdit="1"/>
            </p:cNvSpPr>
            <p:nvPr/>
          </p:nvSpPr>
          <p:spPr bwMode="auto">
            <a:xfrm>
              <a:off x="334" y="840"/>
              <a:ext cx="525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4" name="Line 50"/>
            <p:cNvSpPr>
              <a:spLocks noChangeShapeType="1"/>
            </p:cNvSpPr>
            <p:nvPr/>
          </p:nvSpPr>
          <p:spPr bwMode="auto">
            <a:xfrm>
              <a:off x="374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5" name="Line 51"/>
            <p:cNvSpPr>
              <a:spLocks noChangeShapeType="1"/>
            </p:cNvSpPr>
            <p:nvPr/>
          </p:nvSpPr>
          <p:spPr bwMode="auto">
            <a:xfrm>
              <a:off x="744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6" name="Line 52"/>
            <p:cNvSpPr>
              <a:spLocks noChangeShapeType="1"/>
            </p:cNvSpPr>
            <p:nvPr/>
          </p:nvSpPr>
          <p:spPr bwMode="auto">
            <a:xfrm flipH="1">
              <a:off x="744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7" name="Line 53"/>
            <p:cNvSpPr>
              <a:spLocks noChangeShapeType="1"/>
            </p:cNvSpPr>
            <p:nvPr/>
          </p:nvSpPr>
          <p:spPr bwMode="auto">
            <a:xfrm flipV="1">
              <a:off x="1052" y="1301"/>
              <a:ext cx="27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8" name="Line 54"/>
            <p:cNvSpPr>
              <a:spLocks noChangeShapeType="1"/>
            </p:cNvSpPr>
            <p:nvPr/>
          </p:nvSpPr>
          <p:spPr bwMode="auto">
            <a:xfrm>
              <a:off x="1079" y="1305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9" name="Line 55"/>
            <p:cNvSpPr>
              <a:spLocks noChangeShapeType="1"/>
            </p:cNvSpPr>
            <p:nvPr/>
          </p:nvSpPr>
          <p:spPr bwMode="auto">
            <a:xfrm flipV="1">
              <a:off x="1124" y="1163"/>
              <a:ext cx="52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0" name="Line 56"/>
            <p:cNvSpPr>
              <a:spLocks noChangeShapeType="1"/>
            </p:cNvSpPr>
            <p:nvPr/>
          </p:nvSpPr>
          <p:spPr bwMode="auto">
            <a:xfrm>
              <a:off x="1176" y="1163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1" name="Line 57"/>
            <p:cNvSpPr>
              <a:spLocks noChangeShapeType="1"/>
            </p:cNvSpPr>
            <p:nvPr/>
          </p:nvSpPr>
          <p:spPr bwMode="auto">
            <a:xfrm>
              <a:off x="1029" y="1132"/>
              <a:ext cx="29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2" name="Line 58"/>
            <p:cNvSpPr>
              <a:spLocks noChangeShapeType="1"/>
            </p:cNvSpPr>
            <p:nvPr/>
          </p:nvSpPr>
          <p:spPr bwMode="auto">
            <a:xfrm>
              <a:off x="1368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3" name="Line 59"/>
            <p:cNvSpPr>
              <a:spLocks noChangeShapeType="1"/>
            </p:cNvSpPr>
            <p:nvPr/>
          </p:nvSpPr>
          <p:spPr bwMode="auto">
            <a:xfrm>
              <a:off x="2385" y="976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4" name="Line 60"/>
            <p:cNvSpPr>
              <a:spLocks noChangeShapeType="1"/>
            </p:cNvSpPr>
            <p:nvPr/>
          </p:nvSpPr>
          <p:spPr bwMode="auto">
            <a:xfrm flipH="1">
              <a:off x="2385" y="1132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5" name="Line 61"/>
            <p:cNvSpPr>
              <a:spLocks noChangeShapeType="1"/>
            </p:cNvSpPr>
            <p:nvPr/>
          </p:nvSpPr>
          <p:spPr bwMode="auto">
            <a:xfrm flipV="1">
              <a:off x="2669" y="1303"/>
              <a:ext cx="27" cy="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6" name="Line 62"/>
            <p:cNvSpPr>
              <a:spLocks noChangeShapeType="1"/>
            </p:cNvSpPr>
            <p:nvPr/>
          </p:nvSpPr>
          <p:spPr bwMode="auto">
            <a:xfrm>
              <a:off x="2696" y="1307"/>
              <a:ext cx="40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7" name="Line 63"/>
            <p:cNvSpPr>
              <a:spLocks noChangeShapeType="1"/>
            </p:cNvSpPr>
            <p:nvPr/>
          </p:nvSpPr>
          <p:spPr bwMode="auto">
            <a:xfrm flipV="1">
              <a:off x="2741" y="1163"/>
              <a:ext cx="52" cy="2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8" name="Line 64"/>
            <p:cNvSpPr>
              <a:spLocks noChangeShapeType="1"/>
            </p:cNvSpPr>
            <p:nvPr/>
          </p:nvSpPr>
          <p:spPr bwMode="auto">
            <a:xfrm>
              <a:off x="2793" y="1163"/>
              <a:ext cx="21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9" name="Line 65"/>
            <p:cNvSpPr>
              <a:spLocks noChangeShapeType="1"/>
            </p:cNvSpPr>
            <p:nvPr/>
          </p:nvSpPr>
          <p:spPr bwMode="auto">
            <a:xfrm>
              <a:off x="2647" y="1132"/>
              <a:ext cx="37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0" name="Line 66"/>
            <p:cNvSpPr>
              <a:spLocks noChangeShapeType="1"/>
            </p:cNvSpPr>
            <p:nvPr/>
          </p:nvSpPr>
          <p:spPr bwMode="auto">
            <a:xfrm>
              <a:off x="3065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1" name="Line 67"/>
            <p:cNvSpPr>
              <a:spLocks noChangeShapeType="1"/>
            </p:cNvSpPr>
            <p:nvPr/>
          </p:nvSpPr>
          <p:spPr bwMode="auto">
            <a:xfrm>
              <a:off x="4061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2" name="Line 68"/>
            <p:cNvSpPr>
              <a:spLocks noChangeShapeType="1"/>
            </p:cNvSpPr>
            <p:nvPr/>
          </p:nvSpPr>
          <p:spPr bwMode="auto">
            <a:xfrm flipH="1">
              <a:off x="4061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3" name="Line 69"/>
            <p:cNvSpPr>
              <a:spLocks noChangeShapeType="1"/>
            </p:cNvSpPr>
            <p:nvPr/>
          </p:nvSpPr>
          <p:spPr bwMode="auto">
            <a:xfrm>
              <a:off x="4320" y="1132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4" name="Line 70"/>
            <p:cNvSpPr>
              <a:spLocks noChangeShapeType="1"/>
            </p:cNvSpPr>
            <p:nvPr/>
          </p:nvSpPr>
          <p:spPr bwMode="auto">
            <a:xfrm>
              <a:off x="4481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5" name="Line 71"/>
            <p:cNvSpPr>
              <a:spLocks noChangeShapeType="1"/>
            </p:cNvSpPr>
            <p:nvPr/>
          </p:nvSpPr>
          <p:spPr bwMode="auto">
            <a:xfrm>
              <a:off x="5476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6" name="Line 72"/>
            <p:cNvSpPr>
              <a:spLocks noChangeShapeType="1"/>
            </p:cNvSpPr>
            <p:nvPr/>
          </p:nvSpPr>
          <p:spPr bwMode="auto">
            <a:xfrm flipH="1">
              <a:off x="5476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7" name="Line 73"/>
            <p:cNvSpPr>
              <a:spLocks noChangeShapeType="1"/>
            </p:cNvSpPr>
            <p:nvPr/>
          </p:nvSpPr>
          <p:spPr bwMode="auto">
            <a:xfrm>
              <a:off x="1070" y="1788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8" name="Line 74"/>
            <p:cNvSpPr>
              <a:spLocks noChangeShapeType="1"/>
            </p:cNvSpPr>
            <p:nvPr/>
          </p:nvSpPr>
          <p:spPr bwMode="auto">
            <a:xfrm>
              <a:off x="1231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9" name="Line 75"/>
            <p:cNvSpPr>
              <a:spLocks noChangeShapeType="1"/>
            </p:cNvSpPr>
            <p:nvPr/>
          </p:nvSpPr>
          <p:spPr bwMode="auto">
            <a:xfrm>
              <a:off x="2233" y="1632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0" name="Line 76"/>
            <p:cNvSpPr>
              <a:spLocks noChangeShapeType="1"/>
            </p:cNvSpPr>
            <p:nvPr/>
          </p:nvSpPr>
          <p:spPr bwMode="auto">
            <a:xfrm flipH="1">
              <a:off x="2233" y="1788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1" name="Line 77"/>
            <p:cNvSpPr>
              <a:spLocks noChangeShapeType="1"/>
            </p:cNvSpPr>
            <p:nvPr/>
          </p:nvSpPr>
          <p:spPr bwMode="auto">
            <a:xfrm flipV="1">
              <a:off x="2514" y="1639"/>
              <a:ext cx="28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2" name="Line 78"/>
            <p:cNvSpPr>
              <a:spLocks noChangeShapeType="1"/>
            </p:cNvSpPr>
            <p:nvPr/>
          </p:nvSpPr>
          <p:spPr bwMode="auto">
            <a:xfrm>
              <a:off x="2542" y="1643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3" name="Line 79"/>
            <p:cNvSpPr>
              <a:spLocks noChangeShapeType="1"/>
            </p:cNvSpPr>
            <p:nvPr/>
          </p:nvSpPr>
          <p:spPr bwMode="auto">
            <a:xfrm flipV="1">
              <a:off x="2586" y="1501"/>
              <a:ext cx="53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4" name="Line 80"/>
            <p:cNvSpPr>
              <a:spLocks noChangeShapeType="1"/>
            </p:cNvSpPr>
            <p:nvPr/>
          </p:nvSpPr>
          <p:spPr bwMode="auto">
            <a:xfrm>
              <a:off x="2639" y="1501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5" name="Line 81"/>
            <p:cNvSpPr>
              <a:spLocks noChangeShapeType="1"/>
            </p:cNvSpPr>
            <p:nvPr/>
          </p:nvSpPr>
          <p:spPr bwMode="auto">
            <a:xfrm>
              <a:off x="2492" y="1788"/>
              <a:ext cx="29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6" name="Line 82"/>
            <p:cNvSpPr>
              <a:spLocks noChangeShapeType="1"/>
            </p:cNvSpPr>
            <p:nvPr/>
          </p:nvSpPr>
          <p:spPr bwMode="auto">
            <a:xfrm>
              <a:off x="2830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7" name="Line 83"/>
            <p:cNvSpPr>
              <a:spLocks noChangeShapeType="1"/>
            </p:cNvSpPr>
            <p:nvPr/>
          </p:nvSpPr>
          <p:spPr bwMode="auto">
            <a:xfrm>
              <a:off x="3833" y="1632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8" name="Line 84"/>
            <p:cNvSpPr>
              <a:spLocks noChangeShapeType="1"/>
            </p:cNvSpPr>
            <p:nvPr/>
          </p:nvSpPr>
          <p:spPr bwMode="auto">
            <a:xfrm flipH="1">
              <a:off x="3833" y="1788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9" name="Rectangle 85"/>
            <p:cNvSpPr>
              <a:spLocks noChangeArrowheads="1"/>
            </p:cNvSpPr>
            <p:nvPr/>
          </p:nvSpPr>
          <p:spPr bwMode="auto">
            <a:xfrm>
              <a:off x="3744" y="1782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0" name="Rectangle 86"/>
            <p:cNvSpPr>
              <a:spLocks noChangeArrowheads="1"/>
            </p:cNvSpPr>
            <p:nvPr/>
          </p:nvSpPr>
          <p:spPr bwMode="auto">
            <a:xfrm>
              <a:off x="2145" y="1782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1" name="Rectangle 87"/>
            <p:cNvSpPr>
              <a:spLocks noChangeArrowheads="1"/>
            </p:cNvSpPr>
            <p:nvPr/>
          </p:nvSpPr>
          <p:spPr bwMode="auto">
            <a:xfrm>
              <a:off x="5388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2" name="Rectangle 88"/>
            <p:cNvSpPr>
              <a:spLocks noChangeArrowheads="1"/>
            </p:cNvSpPr>
            <p:nvPr/>
          </p:nvSpPr>
          <p:spPr bwMode="auto">
            <a:xfrm>
              <a:off x="3972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3" name="Rectangle 89"/>
            <p:cNvSpPr>
              <a:spLocks noChangeArrowheads="1"/>
            </p:cNvSpPr>
            <p:nvPr/>
          </p:nvSpPr>
          <p:spPr bwMode="auto">
            <a:xfrm>
              <a:off x="2287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34" name="Rectangle 90"/>
            <p:cNvSpPr>
              <a:spLocks noChangeArrowheads="1"/>
            </p:cNvSpPr>
            <p:nvPr/>
          </p:nvSpPr>
          <p:spPr bwMode="auto">
            <a:xfrm>
              <a:off x="3518" y="1650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5" name="Rectangle 91"/>
            <p:cNvSpPr>
              <a:spLocks noChangeArrowheads="1"/>
            </p:cNvSpPr>
            <p:nvPr/>
          </p:nvSpPr>
          <p:spPr bwMode="auto">
            <a:xfrm>
              <a:off x="3222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6" name="Rectangle 92"/>
            <p:cNvSpPr>
              <a:spLocks noChangeArrowheads="1"/>
            </p:cNvSpPr>
            <p:nvPr/>
          </p:nvSpPr>
          <p:spPr bwMode="auto">
            <a:xfrm>
              <a:off x="2588" y="1818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7" name="Rectangle 93"/>
            <p:cNvSpPr>
              <a:spLocks noChangeArrowheads="1"/>
            </p:cNvSpPr>
            <p:nvPr/>
          </p:nvSpPr>
          <p:spPr bwMode="auto">
            <a:xfrm>
              <a:off x="2652" y="1515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8" name="Rectangle 94"/>
            <p:cNvSpPr>
              <a:spLocks noChangeArrowheads="1"/>
            </p:cNvSpPr>
            <p:nvPr/>
          </p:nvSpPr>
          <p:spPr bwMode="auto">
            <a:xfrm>
              <a:off x="1919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9" name="Rectangle 95"/>
            <p:cNvSpPr>
              <a:spLocks noChangeArrowheads="1"/>
            </p:cNvSpPr>
            <p:nvPr/>
          </p:nvSpPr>
          <p:spPr bwMode="auto">
            <a:xfrm>
              <a:off x="1623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0" name="Rectangle 96"/>
            <p:cNvSpPr>
              <a:spLocks noChangeArrowheads="1"/>
            </p:cNvSpPr>
            <p:nvPr/>
          </p:nvSpPr>
          <p:spPr bwMode="auto">
            <a:xfrm>
              <a:off x="1078" y="1818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1" name="Rectangle 97"/>
            <p:cNvSpPr>
              <a:spLocks noChangeArrowheads="1"/>
            </p:cNvSpPr>
            <p:nvPr/>
          </p:nvSpPr>
          <p:spPr bwMode="auto">
            <a:xfrm>
              <a:off x="1074" y="1515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2" name="Rectangle 98"/>
            <p:cNvSpPr>
              <a:spLocks noChangeArrowheads="1"/>
            </p:cNvSpPr>
            <p:nvPr/>
          </p:nvSpPr>
          <p:spPr bwMode="auto">
            <a:xfrm>
              <a:off x="5162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3" name="Rectangle 99"/>
            <p:cNvSpPr>
              <a:spLocks noChangeArrowheads="1"/>
            </p:cNvSpPr>
            <p:nvPr/>
          </p:nvSpPr>
          <p:spPr bwMode="auto">
            <a:xfrm>
              <a:off x="4853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4" name="Rectangle 100"/>
            <p:cNvSpPr>
              <a:spLocks noChangeArrowheads="1"/>
            </p:cNvSpPr>
            <p:nvPr/>
          </p:nvSpPr>
          <p:spPr bwMode="auto">
            <a:xfrm>
              <a:off x="4327" y="1162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5" name="Rectangle 101"/>
            <p:cNvSpPr>
              <a:spLocks noChangeArrowheads="1"/>
            </p:cNvSpPr>
            <p:nvPr/>
          </p:nvSpPr>
          <p:spPr bwMode="auto">
            <a:xfrm>
              <a:off x="4324" y="859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6" name="Rectangle 102"/>
            <p:cNvSpPr>
              <a:spLocks noChangeArrowheads="1"/>
            </p:cNvSpPr>
            <p:nvPr/>
          </p:nvSpPr>
          <p:spPr bwMode="auto">
            <a:xfrm>
              <a:off x="3746" y="994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7" name="Rectangle 103"/>
            <p:cNvSpPr>
              <a:spLocks noChangeArrowheads="1"/>
            </p:cNvSpPr>
            <p:nvPr/>
          </p:nvSpPr>
          <p:spPr bwMode="auto">
            <a:xfrm>
              <a:off x="3437" y="994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8" name="Rectangle 104"/>
            <p:cNvSpPr>
              <a:spLocks noChangeArrowheads="1"/>
            </p:cNvSpPr>
            <p:nvPr/>
          </p:nvSpPr>
          <p:spPr bwMode="auto">
            <a:xfrm>
              <a:off x="2783" y="1177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18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9" name="Rectangle 105"/>
            <p:cNvSpPr>
              <a:spLocks noChangeArrowheads="1"/>
            </p:cNvSpPr>
            <p:nvPr/>
          </p:nvSpPr>
          <p:spPr bwMode="auto">
            <a:xfrm>
              <a:off x="2780" y="859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0" name="Rectangle 106"/>
            <p:cNvSpPr>
              <a:spLocks noChangeArrowheads="1"/>
            </p:cNvSpPr>
            <p:nvPr/>
          </p:nvSpPr>
          <p:spPr bwMode="auto">
            <a:xfrm>
              <a:off x="2049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1" name="Rectangle 107"/>
            <p:cNvSpPr>
              <a:spLocks noChangeArrowheads="1"/>
            </p:cNvSpPr>
            <p:nvPr/>
          </p:nvSpPr>
          <p:spPr bwMode="auto">
            <a:xfrm>
              <a:off x="1739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2" name="Rectangle 108"/>
            <p:cNvSpPr>
              <a:spLocks noChangeArrowheads="1"/>
            </p:cNvSpPr>
            <p:nvPr/>
          </p:nvSpPr>
          <p:spPr bwMode="auto">
            <a:xfrm>
              <a:off x="1190" y="1177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3" name="Rectangle 109"/>
            <p:cNvSpPr>
              <a:spLocks noChangeArrowheads="1"/>
            </p:cNvSpPr>
            <p:nvPr/>
          </p:nvSpPr>
          <p:spPr bwMode="auto">
            <a:xfrm>
              <a:off x="1122" y="859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4" name="Rectangle 110"/>
            <p:cNvSpPr>
              <a:spLocks noChangeArrowheads="1"/>
            </p:cNvSpPr>
            <p:nvPr/>
          </p:nvSpPr>
          <p:spPr bwMode="auto">
            <a:xfrm>
              <a:off x="3682" y="176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5" name="Rectangle 111"/>
            <p:cNvSpPr>
              <a:spLocks noChangeArrowheads="1"/>
            </p:cNvSpPr>
            <p:nvPr/>
          </p:nvSpPr>
          <p:spPr bwMode="auto">
            <a:xfrm>
              <a:off x="2083" y="176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6" name="Rectangle 112"/>
            <p:cNvSpPr>
              <a:spLocks noChangeArrowheads="1"/>
            </p:cNvSpPr>
            <p:nvPr/>
          </p:nvSpPr>
          <p:spPr bwMode="auto">
            <a:xfrm>
              <a:off x="5326" y="1113"/>
              <a:ext cx="6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7" name="Rectangle 113"/>
            <p:cNvSpPr>
              <a:spLocks noChangeArrowheads="1"/>
            </p:cNvSpPr>
            <p:nvPr/>
          </p:nvSpPr>
          <p:spPr bwMode="auto">
            <a:xfrm>
              <a:off x="3910" y="1113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8" name="Rectangle 114"/>
            <p:cNvSpPr>
              <a:spLocks noChangeArrowheads="1"/>
            </p:cNvSpPr>
            <p:nvPr/>
          </p:nvSpPr>
          <p:spPr bwMode="auto">
            <a:xfrm>
              <a:off x="2213" y="1113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chemeClr val="accent2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59" name="Rectangle 115"/>
            <p:cNvSpPr>
              <a:spLocks noChangeArrowheads="1"/>
            </p:cNvSpPr>
            <p:nvPr/>
          </p:nvSpPr>
          <p:spPr bwMode="auto">
            <a:xfrm>
              <a:off x="3047" y="1625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¯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0" name="Rectangle 116"/>
            <p:cNvSpPr>
              <a:spLocks noChangeArrowheads="1"/>
            </p:cNvSpPr>
            <p:nvPr/>
          </p:nvSpPr>
          <p:spPr bwMode="auto">
            <a:xfrm>
              <a:off x="2334" y="1625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1" name="Rectangle 117"/>
            <p:cNvSpPr>
              <a:spLocks noChangeArrowheads="1"/>
            </p:cNvSpPr>
            <p:nvPr/>
          </p:nvSpPr>
          <p:spPr bwMode="auto">
            <a:xfrm>
              <a:off x="1448" y="1625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2" name="Rectangle 118"/>
            <p:cNvSpPr>
              <a:spLocks noChangeArrowheads="1"/>
            </p:cNvSpPr>
            <p:nvPr/>
          </p:nvSpPr>
          <p:spPr bwMode="auto">
            <a:xfrm>
              <a:off x="912" y="1625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3" name="Rectangle 119"/>
            <p:cNvSpPr>
              <a:spLocks noChangeArrowheads="1"/>
            </p:cNvSpPr>
            <p:nvPr/>
          </p:nvSpPr>
          <p:spPr bwMode="auto">
            <a:xfrm>
              <a:off x="4678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¯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4" name="Rectangle 120"/>
            <p:cNvSpPr>
              <a:spLocks noChangeArrowheads="1"/>
            </p:cNvSpPr>
            <p:nvPr/>
          </p:nvSpPr>
          <p:spPr bwMode="auto">
            <a:xfrm>
              <a:off x="4162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5" name="Rectangle 121"/>
            <p:cNvSpPr>
              <a:spLocks noChangeArrowheads="1"/>
            </p:cNvSpPr>
            <p:nvPr/>
          </p:nvSpPr>
          <p:spPr bwMode="auto">
            <a:xfrm>
              <a:off x="3262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6" name="Rectangle 122"/>
            <p:cNvSpPr>
              <a:spLocks noChangeArrowheads="1"/>
            </p:cNvSpPr>
            <p:nvPr/>
          </p:nvSpPr>
          <p:spPr bwMode="auto">
            <a:xfrm>
              <a:off x="2485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7" name="Rectangle 123"/>
            <p:cNvSpPr>
              <a:spLocks noChangeArrowheads="1"/>
            </p:cNvSpPr>
            <p:nvPr/>
          </p:nvSpPr>
          <p:spPr bwMode="auto">
            <a:xfrm>
              <a:off x="1565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8" name="Rectangle 124"/>
            <p:cNvSpPr>
              <a:spLocks noChangeArrowheads="1"/>
            </p:cNvSpPr>
            <p:nvPr/>
          </p:nvSpPr>
          <p:spPr bwMode="auto">
            <a:xfrm>
              <a:off x="858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9" name="Rectangle 125"/>
            <p:cNvSpPr>
              <a:spLocks noChangeArrowheads="1"/>
            </p:cNvSpPr>
            <p:nvPr/>
          </p:nvSpPr>
          <p:spPr bwMode="auto">
            <a:xfrm>
              <a:off x="602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0" name="Rectangle 126"/>
            <p:cNvSpPr>
              <a:spLocks noChangeArrowheads="1"/>
            </p:cNvSpPr>
            <p:nvPr/>
          </p:nvSpPr>
          <p:spPr bwMode="auto">
            <a:xfrm>
              <a:off x="3602" y="1783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1" name="Rectangle 127"/>
            <p:cNvSpPr>
              <a:spLocks noChangeArrowheads="1"/>
            </p:cNvSpPr>
            <p:nvPr/>
          </p:nvSpPr>
          <p:spPr bwMode="auto">
            <a:xfrm>
              <a:off x="2003" y="1783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2" name="Rectangle 128"/>
            <p:cNvSpPr>
              <a:spLocks noChangeArrowheads="1"/>
            </p:cNvSpPr>
            <p:nvPr/>
          </p:nvSpPr>
          <p:spPr bwMode="auto">
            <a:xfrm>
              <a:off x="5246" y="1127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3" name="Rectangle 129"/>
            <p:cNvSpPr>
              <a:spLocks noChangeArrowheads="1"/>
            </p:cNvSpPr>
            <p:nvPr/>
          </p:nvSpPr>
          <p:spPr bwMode="auto">
            <a:xfrm>
              <a:off x="3830" y="1127"/>
              <a:ext cx="5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4" name="Rectangle 130"/>
            <p:cNvSpPr>
              <a:spLocks noChangeArrowheads="1"/>
            </p:cNvSpPr>
            <p:nvPr/>
          </p:nvSpPr>
          <p:spPr bwMode="auto">
            <a:xfrm>
              <a:off x="2133" y="1127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chemeClr val="accent2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75" name="Rectangle 131"/>
            <p:cNvSpPr>
              <a:spLocks noChangeArrowheads="1"/>
            </p:cNvSpPr>
            <p:nvPr/>
          </p:nvSpPr>
          <p:spPr bwMode="auto">
            <a:xfrm>
              <a:off x="3293" y="1650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uu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6" name="Rectangle 132"/>
            <p:cNvSpPr>
              <a:spLocks noChangeArrowheads="1"/>
            </p:cNvSpPr>
            <p:nvPr/>
          </p:nvSpPr>
          <p:spPr bwMode="auto">
            <a:xfrm>
              <a:off x="2876" y="1650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7" name="Rectangle 133"/>
            <p:cNvSpPr>
              <a:spLocks noChangeArrowheads="1"/>
            </p:cNvSpPr>
            <p:nvPr/>
          </p:nvSpPr>
          <p:spPr bwMode="auto">
            <a:xfrm>
              <a:off x="1694" y="1650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uu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8" name="Rectangle 134"/>
            <p:cNvSpPr>
              <a:spLocks noChangeArrowheads="1"/>
            </p:cNvSpPr>
            <p:nvPr/>
          </p:nvSpPr>
          <p:spPr bwMode="auto">
            <a:xfrm>
              <a:off x="1277" y="1650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9" name="Rectangle 135"/>
            <p:cNvSpPr>
              <a:spLocks noChangeArrowheads="1"/>
            </p:cNvSpPr>
            <p:nvPr/>
          </p:nvSpPr>
          <p:spPr bwMode="auto">
            <a:xfrm>
              <a:off x="4923" y="994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0" name="Rectangle 136"/>
            <p:cNvSpPr>
              <a:spLocks noChangeArrowheads="1"/>
            </p:cNvSpPr>
            <p:nvPr/>
          </p:nvSpPr>
          <p:spPr bwMode="auto">
            <a:xfrm>
              <a:off x="4520" y="994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1" name="Rectangle 137"/>
            <p:cNvSpPr>
              <a:spLocks noChangeArrowheads="1"/>
            </p:cNvSpPr>
            <p:nvPr/>
          </p:nvSpPr>
          <p:spPr bwMode="auto">
            <a:xfrm>
              <a:off x="3508" y="994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2" name="Rectangle 138"/>
            <p:cNvSpPr>
              <a:spLocks noChangeArrowheads="1"/>
            </p:cNvSpPr>
            <p:nvPr/>
          </p:nvSpPr>
          <p:spPr bwMode="auto">
            <a:xfrm>
              <a:off x="3105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3" name="Rectangle 139"/>
            <p:cNvSpPr>
              <a:spLocks noChangeArrowheads="1"/>
            </p:cNvSpPr>
            <p:nvPr/>
          </p:nvSpPr>
          <p:spPr bwMode="auto">
            <a:xfrm>
              <a:off x="1810" y="994"/>
              <a:ext cx="19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4" name="Rectangle 140"/>
            <p:cNvSpPr>
              <a:spLocks noChangeArrowheads="1"/>
            </p:cNvSpPr>
            <p:nvPr/>
          </p:nvSpPr>
          <p:spPr bwMode="auto">
            <a:xfrm>
              <a:off x="1407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5" name="Rectangle 141"/>
            <p:cNvSpPr>
              <a:spLocks noChangeArrowheads="1"/>
            </p:cNvSpPr>
            <p:nvPr/>
          </p:nvSpPr>
          <p:spPr bwMode="auto">
            <a:xfrm>
              <a:off x="447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1086" name="Group 142"/>
          <p:cNvGrpSpPr>
            <a:grpSpLocks/>
          </p:cNvGrpSpPr>
          <p:nvPr/>
        </p:nvGrpSpPr>
        <p:grpSpPr bwMode="auto">
          <a:xfrm>
            <a:off x="1550988" y="1292225"/>
            <a:ext cx="2343150" cy="3790950"/>
            <a:chOff x="977" y="814"/>
            <a:chExt cx="1476" cy="2388"/>
          </a:xfrm>
        </p:grpSpPr>
        <p:sp>
          <p:nvSpPr>
            <p:cNvPr id="211087" name="Line 143"/>
            <p:cNvSpPr>
              <a:spLocks noChangeShapeType="1"/>
            </p:cNvSpPr>
            <p:nvPr/>
          </p:nvSpPr>
          <p:spPr bwMode="auto">
            <a:xfrm>
              <a:off x="977" y="814"/>
              <a:ext cx="14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88" name="Line 144"/>
            <p:cNvSpPr>
              <a:spLocks noChangeShapeType="1"/>
            </p:cNvSpPr>
            <p:nvPr/>
          </p:nvSpPr>
          <p:spPr bwMode="auto">
            <a:xfrm>
              <a:off x="2453" y="814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89" name="Line 145"/>
            <p:cNvSpPr>
              <a:spLocks noChangeShapeType="1"/>
            </p:cNvSpPr>
            <p:nvPr/>
          </p:nvSpPr>
          <p:spPr bwMode="auto">
            <a:xfrm flipH="1">
              <a:off x="977" y="1470"/>
              <a:ext cx="14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0" name="Line 146"/>
            <p:cNvSpPr>
              <a:spLocks noChangeShapeType="1"/>
            </p:cNvSpPr>
            <p:nvPr/>
          </p:nvSpPr>
          <p:spPr bwMode="auto">
            <a:xfrm>
              <a:off x="977" y="814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1" name="Line 147"/>
            <p:cNvSpPr>
              <a:spLocks noChangeShapeType="1"/>
            </p:cNvSpPr>
            <p:nvPr/>
          </p:nvSpPr>
          <p:spPr bwMode="auto">
            <a:xfrm flipH="1">
              <a:off x="1298" y="1470"/>
              <a:ext cx="621" cy="17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11092" name="Group 148"/>
          <p:cNvGrpSpPr>
            <a:grpSpLocks/>
          </p:cNvGrpSpPr>
          <p:nvPr/>
        </p:nvGrpSpPr>
        <p:grpSpPr bwMode="auto">
          <a:xfrm>
            <a:off x="1371600" y="1330325"/>
            <a:ext cx="7500938" cy="3305175"/>
            <a:chOff x="858" y="814"/>
            <a:chExt cx="4726" cy="2082"/>
          </a:xfrm>
        </p:grpSpPr>
        <p:sp>
          <p:nvSpPr>
            <p:cNvPr id="211093" name="Line 149"/>
            <p:cNvSpPr>
              <a:spLocks noChangeShapeType="1"/>
            </p:cNvSpPr>
            <p:nvPr/>
          </p:nvSpPr>
          <p:spPr bwMode="auto">
            <a:xfrm flipH="1">
              <a:off x="858" y="814"/>
              <a:ext cx="119" cy="12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4" name="Line 150"/>
            <p:cNvSpPr>
              <a:spLocks noChangeShapeType="1"/>
            </p:cNvSpPr>
            <p:nvPr/>
          </p:nvSpPr>
          <p:spPr bwMode="auto">
            <a:xfrm>
              <a:off x="858" y="2032"/>
              <a:ext cx="472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5" name="Line 151"/>
            <p:cNvSpPr>
              <a:spLocks noChangeShapeType="1"/>
            </p:cNvSpPr>
            <p:nvPr/>
          </p:nvSpPr>
          <p:spPr bwMode="auto">
            <a:xfrm>
              <a:off x="977" y="814"/>
              <a:ext cx="460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6" name="Line 152"/>
            <p:cNvSpPr>
              <a:spLocks noChangeShapeType="1"/>
            </p:cNvSpPr>
            <p:nvPr/>
          </p:nvSpPr>
          <p:spPr bwMode="auto">
            <a:xfrm>
              <a:off x="5584" y="814"/>
              <a:ext cx="0" cy="12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7" name="Line 153"/>
            <p:cNvSpPr>
              <a:spLocks noChangeShapeType="1"/>
            </p:cNvSpPr>
            <p:nvPr/>
          </p:nvSpPr>
          <p:spPr bwMode="auto">
            <a:xfrm flipH="1">
              <a:off x="858" y="2032"/>
              <a:ext cx="765" cy="8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11098" name="Group 154"/>
          <p:cNvGrpSpPr>
            <a:grpSpLocks/>
          </p:cNvGrpSpPr>
          <p:nvPr/>
        </p:nvGrpSpPr>
        <p:grpSpPr bwMode="auto">
          <a:xfrm>
            <a:off x="1379538" y="1387475"/>
            <a:ext cx="5245100" cy="4524375"/>
            <a:chOff x="858" y="814"/>
            <a:chExt cx="3304" cy="2850"/>
          </a:xfrm>
        </p:grpSpPr>
        <p:sp>
          <p:nvSpPr>
            <p:cNvPr id="211099" name="Line 155"/>
            <p:cNvSpPr>
              <a:spLocks noChangeShapeType="1"/>
            </p:cNvSpPr>
            <p:nvPr/>
          </p:nvSpPr>
          <p:spPr bwMode="auto">
            <a:xfrm flipH="1">
              <a:off x="977" y="2032"/>
              <a:ext cx="646" cy="16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211100" name="Group 156"/>
            <p:cNvGrpSpPr>
              <a:grpSpLocks/>
            </p:cNvGrpSpPr>
            <p:nvPr/>
          </p:nvGrpSpPr>
          <p:grpSpPr bwMode="auto">
            <a:xfrm>
              <a:off x="858" y="814"/>
              <a:ext cx="3304" cy="1224"/>
              <a:chOff x="858" y="814"/>
              <a:chExt cx="3304" cy="1224"/>
            </a:xfrm>
          </p:grpSpPr>
          <p:sp>
            <p:nvSpPr>
              <p:cNvPr id="211101" name="Line 157"/>
              <p:cNvSpPr>
                <a:spLocks noChangeShapeType="1"/>
              </p:cNvSpPr>
              <p:nvPr/>
            </p:nvSpPr>
            <p:spPr bwMode="auto">
              <a:xfrm flipH="1">
                <a:off x="858" y="814"/>
                <a:ext cx="119" cy="12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2" name="Line 158"/>
              <p:cNvSpPr>
                <a:spLocks noChangeShapeType="1"/>
              </p:cNvSpPr>
              <p:nvPr/>
            </p:nvSpPr>
            <p:spPr bwMode="auto">
              <a:xfrm>
                <a:off x="858" y="2032"/>
                <a:ext cx="147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3" name="Line 159"/>
              <p:cNvSpPr>
                <a:spLocks noChangeShapeType="1"/>
              </p:cNvSpPr>
              <p:nvPr/>
            </p:nvSpPr>
            <p:spPr bwMode="auto">
              <a:xfrm>
                <a:off x="977" y="814"/>
                <a:ext cx="318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4" name="Line 160"/>
              <p:cNvSpPr>
                <a:spLocks noChangeShapeType="1"/>
              </p:cNvSpPr>
              <p:nvPr/>
            </p:nvSpPr>
            <p:spPr bwMode="auto">
              <a:xfrm>
                <a:off x="2333" y="1397"/>
                <a:ext cx="0" cy="64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5" name="Line 161"/>
              <p:cNvSpPr>
                <a:spLocks noChangeShapeType="1"/>
              </p:cNvSpPr>
              <p:nvPr/>
            </p:nvSpPr>
            <p:spPr bwMode="auto">
              <a:xfrm>
                <a:off x="2333" y="1397"/>
                <a:ext cx="182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6" name="Line 162"/>
              <p:cNvSpPr>
                <a:spLocks noChangeShapeType="1"/>
              </p:cNvSpPr>
              <p:nvPr/>
            </p:nvSpPr>
            <p:spPr bwMode="auto">
              <a:xfrm>
                <a:off x="4162" y="814"/>
                <a:ext cx="0" cy="59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sp>
        <p:nvSpPr>
          <p:cNvPr id="211110" name="Text Box 166"/>
          <p:cNvSpPr txBox="1">
            <a:spLocks noChangeArrowheads="1"/>
          </p:cNvSpPr>
          <p:nvPr/>
        </p:nvSpPr>
        <p:spPr bwMode="auto">
          <a:xfrm>
            <a:off x="6858000" y="6553200"/>
            <a:ext cx="207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tx1"/>
                </a:solidFill>
              </a:rPr>
              <a:t>Adapted from J.P. Chen</a:t>
            </a:r>
          </a:p>
        </p:txBody>
      </p:sp>
    </p:spTree>
    <p:extLst>
      <p:ext uri="{BB962C8B-B14F-4D97-AF65-F5344CB8AC3E}">
        <p14:creationId xmlns:p14="http://schemas.microsoft.com/office/powerpoint/2010/main" val="4130885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1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1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1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pic>
        <p:nvPicPr>
          <p:cNvPr id="223259" name="Picture 27" descr="F2n_F2p_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5813"/>
            <a:ext cx="8001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3236" name="Object 4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68" name="משוואה" r:id="rId4" imgW="114120" imgH="215640" progId="Equation.3">
                  <p:embed/>
                </p:oleObj>
              </mc:Choice>
              <mc:Fallback>
                <p:oleObj name="משוואה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69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8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70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9" name="Object 7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71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0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72" name="משוואה" r:id="rId9" imgW="114120" imgH="215640" progId="Equation.3">
                  <p:embed/>
                </p:oleObj>
              </mc:Choice>
              <mc:Fallback>
                <p:oleObj name="משוואה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1" name="Object 9"/>
          <p:cNvGraphicFramePr>
            <a:graphicFrameLocks noChangeAspect="1"/>
          </p:cNvGraphicFramePr>
          <p:nvPr/>
        </p:nvGraphicFramePr>
        <p:xfrm>
          <a:off x="1524000" y="1447800"/>
          <a:ext cx="23812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73" name="משוואה" r:id="rId10" imgW="114120" imgH="215640" progId="Equation.3">
                  <p:embed/>
                </p:oleObj>
              </mc:Choice>
              <mc:Fallback>
                <p:oleObj name="משוואה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23812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32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228600" y="0"/>
            <a:ext cx="536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400" b="1"/>
              <a:t>The </a:t>
            </a:r>
            <a:r>
              <a:rPr lang="en-US" altLang="he-IL" sz="2400" b="1">
                <a:solidFill>
                  <a:srgbClr val="FF0000"/>
                </a:solidFill>
              </a:rPr>
              <a:t>free</a:t>
            </a:r>
            <a:r>
              <a:rPr lang="en-US" altLang="he-IL" sz="2400" b="1"/>
              <a:t> neutron  structure function</a:t>
            </a: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304800" y="457200"/>
            <a:ext cx="416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he-IL" sz="1800"/>
              <a:t>Compared to CT calculations </a:t>
            </a: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4114800" y="4724400"/>
            <a:ext cx="260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accent2"/>
                </a:solidFill>
              </a:rPr>
              <a:t>SLAC Data,  </a:t>
            </a:r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 bwMode="auto">
          <a:xfrm>
            <a:off x="1600200" y="838200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Preliminary calculation by :H. l. Lai, P. Nadolsky, J. Pumplin, .P.Yuan </a:t>
            </a:r>
          </a:p>
        </p:txBody>
      </p:sp>
      <p:sp>
        <p:nvSpPr>
          <p:cNvPr id="223249" name="Line 17"/>
          <p:cNvSpPr>
            <a:spLocks noChangeShapeType="1"/>
          </p:cNvSpPr>
          <p:nvPr/>
        </p:nvSpPr>
        <p:spPr bwMode="auto">
          <a:xfrm flipH="1">
            <a:off x="815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8153400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 flipH="1">
            <a:off x="8153400" y="990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710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61" name="Rectangle 29"/>
          <p:cNvSpPr>
            <a:spLocks noChangeArrowheads="1"/>
          </p:cNvSpPr>
          <p:nvPr/>
        </p:nvSpPr>
        <p:spPr bwMode="auto">
          <a:xfrm>
            <a:off x="1524000" y="36576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800">
                <a:solidFill>
                  <a:schemeClr val="tx1"/>
                </a:solidFill>
              </a:rPr>
              <a:t>Fh07b / fh02c  are CT10 / CT10W like Chebyshev fits</a:t>
            </a:r>
          </a:p>
        </p:txBody>
      </p:sp>
      <p:sp>
        <p:nvSpPr>
          <p:cNvPr id="223262" name="Text Box 30"/>
          <p:cNvSpPr txBox="1">
            <a:spLocks noChangeArrowheads="1"/>
          </p:cNvSpPr>
          <p:nvPr/>
        </p:nvSpPr>
        <p:spPr bwMode="auto">
          <a:xfrm>
            <a:off x="1676400" y="4191000"/>
            <a:ext cx="3328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tx1"/>
                </a:solidFill>
              </a:rPr>
              <a:t>See talk by J.Pumplin in this conference</a:t>
            </a:r>
          </a:p>
        </p:txBody>
      </p:sp>
      <p:sp>
        <p:nvSpPr>
          <p:cNvPr id="223263" name="Text Box 31"/>
          <p:cNvSpPr txBox="1">
            <a:spLocks noChangeArrowheads="1"/>
          </p:cNvSpPr>
          <p:nvPr/>
        </p:nvSpPr>
        <p:spPr bwMode="auto">
          <a:xfrm>
            <a:off x="8305800" y="1066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SU6</a:t>
            </a:r>
          </a:p>
        </p:txBody>
      </p:sp>
      <p:sp>
        <p:nvSpPr>
          <p:cNvPr id="223264" name="Text Box 32"/>
          <p:cNvSpPr txBox="1">
            <a:spLocks noChangeArrowheads="1"/>
          </p:cNvSpPr>
          <p:nvPr/>
        </p:nvSpPr>
        <p:spPr bwMode="auto">
          <a:xfrm>
            <a:off x="8324850" y="37338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pQCD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8248650" y="5562600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Scalar </a:t>
            </a:r>
          </a:p>
          <a:p>
            <a:pPr eaLnBrk="1" hangingPunct="1"/>
            <a:r>
              <a:rPr lang="en-US" altLang="he-IL" sz="1800"/>
              <a:t>qq</a:t>
            </a:r>
          </a:p>
        </p:txBody>
      </p:sp>
    </p:spTree>
    <p:extLst>
      <p:ext uri="{BB962C8B-B14F-4D97-AF65-F5344CB8AC3E}">
        <p14:creationId xmlns:p14="http://schemas.microsoft.com/office/powerpoint/2010/main" val="12960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32"/>
          <p:cNvSpPr>
            <a:spLocks noChangeArrowheads="1"/>
          </p:cNvSpPr>
          <p:nvPr/>
        </p:nvSpPr>
        <p:spPr bwMode="auto">
          <a:xfrm>
            <a:off x="-134156" y="0"/>
            <a:ext cx="9215462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/>
          </a:p>
        </p:txBody>
      </p:sp>
      <p:pic>
        <p:nvPicPr>
          <p:cNvPr id="231449" name="Picture 25" descr="d_u_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350"/>
            <a:ext cx="7239000" cy="64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1428" name="Object 4"/>
          <p:cNvGraphicFramePr>
            <a:graphicFrameLocks noChangeAspect="1"/>
          </p:cNvGraphicFramePr>
          <p:nvPr/>
        </p:nvGraphicFramePr>
        <p:xfrm>
          <a:off x="5505450" y="4184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2" name="משוואה" r:id="rId4" imgW="114120" imgH="215640" progId="Equation.3">
                  <p:embed/>
                </p:oleObj>
              </mc:Choice>
              <mc:Fallback>
                <p:oleObj name="משוואה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184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29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3" name="משוואה" r:id="rId6" imgW="114120" imgH="215640" progId="Equation.3">
                  <p:embed/>
                </p:oleObj>
              </mc:Choice>
              <mc:Fallback>
                <p:oleObj name="משוואה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30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4" name="משוואה" r:id="rId7" imgW="114120" imgH="215640" progId="Equation.3">
                  <p:embed/>
                </p:oleObj>
              </mc:Choice>
              <mc:Fallback>
                <p:oleObj name="משוואה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31" name="Object 7"/>
          <p:cNvGraphicFramePr>
            <a:graphicFrameLocks noChangeAspect="1"/>
          </p:cNvGraphicFramePr>
          <p:nvPr/>
        </p:nvGraphicFramePr>
        <p:xfrm>
          <a:off x="2647950" y="43751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5" name="משוואה" r:id="rId8" imgW="114120" imgH="215640" progId="Equation.3">
                  <p:embed/>
                </p:oleObj>
              </mc:Choice>
              <mc:Fallback>
                <p:oleObj name="משוואה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43751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32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6" name="משוואה" r:id="rId9" imgW="114120" imgH="215640" progId="Equation.3">
                  <p:embed/>
                </p:oleObj>
              </mc:Choice>
              <mc:Fallback>
                <p:oleObj name="משוואה" r:id="rId9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33" name="Object 9"/>
          <p:cNvGraphicFramePr>
            <a:graphicFrameLocks noChangeAspect="1"/>
          </p:cNvGraphicFramePr>
          <p:nvPr/>
        </p:nvGraphicFramePr>
        <p:xfrm>
          <a:off x="1524000" y="1447800"/>
          <a:ext cx="23812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697" name="משוואה" r:id="rId10" imgW="114120" imgH="215640" progId="Equation.3">
                  <p:embed/>
                </p:oleObj>
              </mc:Choice>
              <mc:Fallback>
                <p:oleObj name="משוואה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23812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14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04800" y="457200"/>
            <a:ext cx="416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he-IL" sz="1800"/>
              <a:t>Compared to CT calculations 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3962400" y="914400"/>
            <a:ext cx="260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accent2"/>
                </a:solidFill>
              </a:rPr>
              <a:t>SLAC Data,  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228600" y="6521450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600">
                <a:solidFill>
                  <a:schemeClr val="tx1"/>
                </a:solidFill>
              </a:rPr>
              <a:t>Preliminary calculation by :H. l. Lai, P. Nadolsky, J. Pumplin, .P.Yuan </a:t>
            </a:r>
          </a:p>
        </p:txBody>
      </p:sp>
      <p:sp>
        <p:nvSpPr>
          <p:cNvPr id="231439" name="Line 15"/>
          <p:cNvSpPr>
            <a:spLocks noChangeShapeType="1"/>
          </p:cNvSpPr>
          <p:nvPr/>
        </p:nvSpPr>
        <p:spPr bwMode="auto">
          <a:xfrm flipH="1">
            <a:off x="7315200" y="594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31440" name="Line 16"/>
          <p:cNvSpPr>
            <a:spLocks noChangeShapeType="1"/>
          </p:cNvSpPr>
          <p:nvPr/>
        </p:nvSpPr>
        <p:spPr bwMode="auto">
          <a:xfrm flipH="1">
            <a:off x="73914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31441" name="Line 17"/>
          <p:cNvSpPr>
            <a:spLocks noChangeShapeType="1"/>
          </p:cNvSpPr>
          <p:nvPr/>
        </p:nvSpPr>
        <p:spPr bwMode="auto">
          <a:xfrm flipH="1">
            <a:off x="7315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31444" name="Rectangle 20"/>
          <p:cNvSpPr>
            <a:spLocks noChangeArrowheads="1"/>
          </p:cNvSpPr>
          <p:nvPr/>
        </p:nvSpPr>
        <p:spPr bwMode="auto">
          <a:xfrm>
            <a:off x="1371600" y="48006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he-IL" sz="1800">
                <a:solidFill>
                  <a:schemeClr val="tx1"/>
                </a:solidFill>
              </a:rPr>
              <a:t>Fh07b / fh02c  are CT10 / CT10W like Chebyshev fits</a:t>
            </a:r>
          </a:p>
        </p:txBody>
      </p:sp>
      <p:sp>
        <p:nvSpPr>
          <p:cNvPr id="231446" name="Text Box 22"/>
          <p:cNvSpPr txBox="1">
            <a:spLocks noChangeArrowheads="1"/>
          </p:cNvSpPr>
          <p:nvPr/>
        </p:nvSpPr>
        <p:spPr bwMode="auto">
          <a:xfrm>
            <a:off x="7620000" y="21336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SU6</a:t>
            </a:r>
          </a:p>
        </p:txBody>
      </p:sp>
      <p:sp>
        <p:nvSpPr>
          <p:cNvPr id="231447" name="Text Box 23"/>
          <p:cNvSpPr txBox="1">
            <a:spLocks noChangeArrowheads="1"/>
          </p:cNvSpPr>
          <p:nvPr/>
        </p:nvSpPr>
        <p:spPr bwMode="auto">
          <a:xfrm>
            <a:off x="7467600" y="44958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 dirty="0" err="1"/>
              <a:t>pQCD</a:t>
            </a:r>
            <a:endParaRPr lang="en-US" altLang="he-IL" sz="1800" dirty="0"/>
          </a:p>
        </p:txBody>
      </p:sp>
      <p:sp>
        <p:nvSpPr>
          <p:cNvPr id="231448" name="Text Box 24"/>
          <p:cNvSpPr txBox="1">
            <a:spLocks noChangeArrowheads="1"/>
          </p:cNvSpPr>
          <p:nvPr/>
        </p:nvSpPr>
        <p:spPr bwMode="auto">
          <a:xfrm>
            <a:off x="7543800" y="6019800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800"/>
              <a:t>Scalar </a:t>
            </a:r>
          </a:p>
          <a:p>
            <a:pPr eaLnBrk="1" hangingPunct="1"/>
            <a:r>
              <a:rPr lang="en-US" altLang="he-IL" sz="1800"/>
              <a:t>qq</a:t>
            </a:r>
          </a:p>
        </p:txBody>
      </p:sp>
      <p:sp>
        <p:nvSpPr>
          <p:cNvPr id="231450" name="Text Box 26"/>
          <p:cNvSpPr txBox="1">
            <a:spLocks noChangeArrowheads="1"/>
          </p:cNvSpPr>
          <p:nvPr/>
        </p:nvSpPr>
        <p:spPr bwMode="auto">
          <a:xfrm>
            <a:off x="304800" y="0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2400" b="1"/>
              <a:t>The </a:t>
            </a:r>
            <a:r>
              <a:rPr lang="en-US" altLang="he-IL" sz="2400" b="1">
                <a:solidFill>
                  <a:srgbClr val="FF0000"/>
                </a:solidFill>
              </a:rPr>
              <a:t>d / u </a:t>
            </a:r>
            <a:r>
              <a:rPr lang="en-US" altLang="he-IL" sz="2400" b="1"/>
              <a:t> ratio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784048" y="849868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dirty="0" err="1"/>
              <a:t>u</a:t>
            </a:r>
            <a:r>
              <a:rPr lang="en-US" altLang="he-IL" sz="1800" dirty="0" err="1" smtClean="0"/>
              <a:t>d</a:t>
            </a:r>
            <a:r>
              <a:rPr lang="en-US" altLang="he-IL" sz="1800" dirty="0" smtClean="0"/>
              <a:t>-SRC</a:t>
            </a:r>
            <a:endParaRPr lang="en-US" altLang="he-IL" sz="1800" dirty="0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H="1" flipV="1">
            <a:off x="7590991" y="70909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7654895" y="1235422"/>
            <a:ext cx="1981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talk by </a:t>
            </a:r>
            <a:r>
              <a:rPr lang="en-US" dirty="0" err="1" smtClean="0">
                <a:solidFill>
                  <a:srgbClr val="FF0000"/>
                </a:solidFill>
              </a:rPr>
              <a:t>Sargsian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156280" name="Picture 1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429000"/>
            <a:ext cx="27622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3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9" y="696913"/>
            <a:ext cx="7534809" cy="559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7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11" name="Rectangle 32"/>
          <p:cNvSpPr>
            <a:spLocks noChangeArrowheads="1"/>
          </p:cNvSpPr>
          <p:nvPr/>
        </p:nvSpPr>
        <p:spPr bwMode="auto">
          <a:xfrm>
            <a:off x="-25401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he-IL" altLang="he-IL" sz="1800" dirty="0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e-IL" altLang="he-IL" smtClean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he-IL" dirty="0" smtClean="0"/>
              <a:t> 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685800" y="34925"/>
            <a:ext cx="7772400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22F9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276" tIns="49638" rIns="99276" bIns="49638" anchor="ctr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he-IL">
                <a:solidFill>
                  <a:srgbClr val="FF0000"/>
                </a:solidFill>
              </a:rPr>
              <a:t>Toy models  for large  </a:t>
            </a:r>
            <a:r>
              <a:rPr lang="en-US" altLang="he-IL" i="1">
                <a:solidFill>
                  <a:srgbClr val="FF0000"/>
                </a:solidFill>
              </a:rPr>
              <a:t>x</a:t>
            </a:r>
            <a:endParaRPr lang="en-US" altLang="he-IL" i="1" baseline="-25000">
              <a:solidFill>
                <a:srgbClr val="FF0000"/>
              </a:solidFill>
            </a:endParaRPr>
          </a:p>
        </p:txBody>
      </p:sp>
      <p:graphicFrame>
        <p:nvGraphicFramePr>
          <p:cNvPr id="211109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440521"/>
              </p:ext>
            </p:extLst>
          </p:nvPr>
        </p:nvGraphicFramePr>
        <p:xfrm>
          <a:off x="228600" y="3883025"/>
          <a:ext cx="6248400" cy="2746377"/>
        </p:xfrm>
        <a:graphic>
          <a:graphicData uri="http://schemas.openxmlformats.org/drawingml/2006/table">
            <a:tbl>
              <a:tblPr/>
              <a:tblGrid>
                <a:gridCol w="3162300"/>
                <a:gridCol w="1444625"/>
                <a:gridCol w="1641475"/>
              </a:tblGrid>
              <a:tr h="568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Nucleon Model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kumimoji="0" lang="en-US" altLang="he-IL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altLang="he-IL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/F</a:t>
                      </a:r>
                      <a:r>
                        <a:rPr kumimoji="0" lang="en-US" altLang="he-IL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altLang="he-IL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d/u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SU(6)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2/3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1/2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Scalar diquark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pQCD</a:t>
                      </a: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(p↑ q↑)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3429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6858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0287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</a:t>
                      </a: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-SRC</a:t>
                      </a: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e-I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487" marR="90487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e-I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→1</a:t>
                      </a:r>
                    </a:p>
                  </a:txBody>
                  <a:tcPr marL="90487" marR="90487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0991" name="Text Box 47"/>
          <p:cNvSpPr txBox="1">
            <a:spLocks noChangeArrowheads="1"/>
          </p:cNvSpPr>
          <p:nvPr/>
        </p:nvSpPr>
        <p:spPr bwMode="auto">
          <a:xfrm>
            <a:off x="1726094" y="873125"/>
            <a:ext cx="643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400" dirty="0">
                <a:latin typeface="Times New Roman" pitchFamily="18" charset="0"/>
              </a:rPr>
              <a:t>Proton </a:t>
            </a:r>
            <a:r>
              <a:rPr lang="en-US" altLang="he-IL" sz="2400" dirty="0" err="1">
                <a:latin typeface="Times New Roman" pitchFamily="18" charset="0"/>
              </a:rPr>
              <a:t>Wavefunction</a:t>
            </a:r>
            <a:r>
              <a:rPr lang="en-US" altLang="he-IL" sz="2400" dirty="0">
                <a:latin typeface="Times New Roman" pitchFamily="18" charset="0"/>
              </a:rPr>
              <a:t> (Spin and Flavor Symmetric)</a:t>
            </a:r>
          </a:p>
        </p:txBody>
      </p:sp>
      <p:grpSp>
        <p:nvGrpSpPr>
          <p:cNvPr id="210992" name="Group 48"/>
          <p:cNvGrpSpPr>
            <a:grpSpLocks noChangeAspect="1"/>
          </p:cNvGrpSpPr>
          <p:nvPr/>
        </p:nvGrpSpPr>
        <p:grpSpPr bwMode="auto">
          <a:xfrm>
            <a:off x="476249" y="1132681"/>
            <a:ext cx="8334375" cy="1963737"/>
            <a:chOff x="334" y="840"/>
            <a:chExt cx="5250" cy="1237"/>
          </a:xfrm>
        </p:grpSpPr>
        <p:sp>
          <p:nvSpPr>
            <p:cNvPr id="210993" name="AutoShape 49"/>
            <p:cNvSpPr>
              <a:spLocks noChangeAspect="1" noChangeArrowheads="1" noTextEdit="1"/>
            </p:cNvSpPr>
            <p:nvPr/>
          </p:nvSpPr>
          <p:spPr bwMode="auto">
            <a:xfrm>
              <a:off x="334" y="840"/>
              <a:ext cx="525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4" name="Line 50"/>
            <p:cNvSpPr>
              <a:spLocks noChangeShapeType="1"/>
            </p:cNvSpPr>
            <p:nvPr/>
          </p:nvSpPr>
          <p:spPr bwMode="auto">
            <a:xfrm>
              <a:off x="374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5" name="Line 51"/>
            <p:cNvSpPr>
              <a:spLocks noChangeShapeType="1"/>
            </p:cNvSpPr>
            <p:nvPr/>
          </p:nvSpPr>
          <p:spPr bwMode="auto">
            <a:xfrm>
              <a:off x="744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6" name="Line 52"/>
            <p:cNvSpPr>
              <a:spLocks noChangeShapeType="1"/>
            </p:cNvSpPr>
            <p:nvPr/>
          </p:nvSpPr>
          <p:spPr bwMode="auto">
            <a:xfrm flipH="1">
              <a:off x="744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7" name="Line 53"/>
            <p:cNvSpPr>
              <a:spLocks noChangeShapeType="1"/>
            </p:cNvSpPr>
            <p:nvPr/>
          </p:nvSpPr>
          <p:spPr bwMode="auto">
            <a:xfrm flipV="1">
              <a:off x="1052" y="1301"/>
              <a:ext cx="27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8" name="Line 54"/>
            <p:cNvSpPr>
              <a:spLocks noChangeShapeType="1"/>
            </p:cNvSpPr>
            <p:nvPr/>
          </p:nvSpPr>
          <p:spPr bwMode="auto">
            <a:xfrm>
              <a:off x="1079" y="1305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0999" name="Line 55"/>
            <p:cNvSpPr>
              <a:spLocks noChangeShapeType="1"/>
            </p:cNvSpPr>
            <p:nvPr/>
          </p:nvSpPr>
          <p:spPr bwMode="auto">
            <a:xfrm flipV="1">
              <a:off x="1124" y="1163"/>
              <a:ext cx="52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0" name="Line 56"/>
            <p:cNvSpPr>
              <a:spLocks noChangeShapeType="1"/>
            </p:cNvSpPr>
            <p:nvPr/>
          </p:nvSpPr>
          <p:spPr bwMode="auto">
            <a:xfrm>
              <a:off x="1176" y="1163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1" name="Line 57"/>
            <p:cNvSpPr>
              <a:spLocks noChangeShapeType="1"/>
            </p:cNvSpPr>
            <p:nvPr/>
          </p:nvSpPr>
          <p:spPr bwMode="auto">
            <a:xfrm>
              <a:off x="1029" y="1132"/>
              <a:ext cx="29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2" name="Line 58"/>
            <p:cNvSpPr>
              <a:spLocks noChangeShapeType="1"/>
            </p:cNvSpPr>
            <p:nvPr/>
          </p:nvSpPr>
          <p:spPr bwMode="auto">
            <a:xfrm>
              <a:off x="1368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3" name="Line 59"/>
            <p:cNvSpPr>
              <a:spLocks noChangeShapeType="1"/>
            </p:cNvSpPr>
            <p:nvPr/>
          </p:nvSpPr>
          <p:spPr bwMode="auto">
            <a:xfrm>
              <a:off x="2385" y="976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4" name="Line 60"/>
            <p:cNvSpPr>
              <a:spLocks noChangeShapeType="1"/>
            </p:cNvSpPr>
            <p:nvPr/>
          </p:nvSpPr>
          <p:spPr bwMode="auto">
            <a:xfrm flipH="1">
              <a:off x="2385" y="1132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5" name="Line 61"/>
            <p:cNvSpPr>
              <a:spLocks noChangeShapeType="1"/>
            </p:cNvSpPr>
            <p:nvPr/>
          </p:nvSpPr>
          <p:spPr bwMode="auto">
            <a:xfrm flipV="1">
              <a:off x="2669" y="1303"/>
              <a:ext cx="27" cy="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6" name="Line 62"/>
            <p:cNvSpPr>
              <a:spLocks noChangeShapeType="1"/>
            </p:cNvSpPr>
            <p:nvPr/>
          </p:nvSpPr>
          <p:spPr bwMode="auto">
            <a:xfrm>
              <a:off x="2696" y="1307"/>
              <a:ext cx="40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7" name="Line 63"/>
            <p:cNvSpPr>
              <a:spLocks noChangeShapeType="1"/>
            </p:cNvSpPr>
            <p:nvPr/>
          </p:nvSpPr>
          <p:spPr bwMode="auto">
            <a:xfrm flipV="1">
              <a:off x="2741" y="1163"/>
              <a:ext cx="52" cy="2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8" name="Line 64"/>
            <p:cNvSpPr>
              <a:spLocks noChangeShapeType="1"/>
            </p:cNvSpPr>
            <p:nvPr/>
          </p:nvSpPr>
          <p:spPr bwMode="auto">
            <a:xfrm>
              <a:off x="2793" y="1163"/>
              <a:ext cx="21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09" name="Line 65"/>
            <p:cNvSpPr>
              <a:spLocks noChangeShapeType="1"/>
            </p:cNvSpPr>
            <p:nvPr/>
          </p:nvSpPr>
          <p:spPr bwMode="auto">
            <a:xfrm>
              <a:off x="2647" y="1132"/>
              <a:ext cx="37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0" name="Line 66"/>
            <p:cNvSpPr>
              <a:spLocks noChangeShapeType="1"/>
            </p:cNvSpPr>
            <p:nvPr/>
          </p:nvSpPr>
          <p:spPr bwMode="auto">
            <a:xfrm>
              <a:off x="3065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1" name="Line 67"/>
            <p:cNvSpPr>
              <a:spLocks noChangeShapeType="1"/>
            </p:cNvSpPr>
            <p:nvPr/>
          </p:nvSpPr>
          <p:spPr bwMode="auto">
            <a:xfrm>
              <a:off x="4061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2" name="Line 68"/>
            <p:cNvSpPr>
              <a:spLocks noChangeShapeType="1"/>
            </p:cNvSpPr>
            <p:nvPr/>
          </p:nvSpPr>
          <p:spPr bwMode="auto">
            <a:xfrm flipH="1">
              <a:off x="4061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3" name="Line 69"/>
            <p:cNvSpPr>
              <a:spLocks noChangeShapeType="1"/>
            </p:cNvSpPr>
            <p:nvPr/>
          </p:nvSpPr>
          <p:spPr bwMode="auto">
            <a:xfrm>
              <a:off x="4320" y="1132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4" name="Line 70"/>
            <p:cNvSpPr>
              <a:spLocks noChangeShapeType="1"/>
            </p:cNvSpPr>
            <p:nvPr/>
          </p:nvSpPr>
          <p:spPr bwMode="auto">
            <a:xfrm>
              <a:off x="4481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5" name="Line 71"/>
            <p:cNvSpPr>
              <a:spLocks noChangeShapeType="1"/>
            </p:cNvSpPr>
            <p:nvPr/>
          </p:nvSpPr>
          <p:spPr bwMode="auto">
            <a:xfrm>
              <a:off x="5476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6" name="Line 72"/>
            <p:cNvSpPr>
              <a:spLocks noChangeShapeType="1"/>
            </p:cNvSpPr>
            <p:nvPr/>
          </p:nvSpPr>
          <p:spPr bwMode="auto">
            <a:xfrm flipH="1">
              <a:off x="5476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7" name="Line 73"/>
            <p:cNvSpPr>
              <a:spLocks noChangeShapeType="1"/>
            </p:cNvSpPr>
            <p:nvPr/>
          </p:nvSpPr>
          <p:spPr bwMode="auto">
            <a:xfrm>
              <a:off x="1070" y="1788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8" name="Line 74"/>
            <p:cNvSpPr>
              <a:spLocks noChangeShapeType="1"/>
            </p:cNvSpPr>
            <p:nvPr/>
          </p:nvSpPr>
          <p:spPr bwMode="auto">
            <a:xfrm>
              <a:off x="1231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19" name="Line 75"/>
            <p:cNvSpPr>
              <a:spLocks noChangeShapeType="1"/>
            </p:cNvSpPr>
            <p:nvPr/>
          </p:nvSpPr>
          <p:spPr bwMode="auto">
            <a:xfrm>
              <a:off x="2233" y="1632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0" name="Line 76"/>
            <p:cNvSpPr>
              <a:spLocks noChangeShapeType="1"/>
            </p:cNvSpPr>
            <p:nvPr/>
          </p:nvSpPr>
          <p:spPr bwMode="auto">
            <a:xfrm flipH="1">
              <a:off x="2233" y="1788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1" name="Line 77"/>
            <p:cNvSpPr>
              <a:spLocks noChangeShapeType="1"/>
            </p:cNvSpPr>
            <p:nvPr/>
          </p:nvSpPr>
          <p:spPr bwMode="auto">
            <a:xfrm flipV="1">
              <a:off x="2514" y="1639"/>
              <a:ext cx="28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2" name="Line 78"/>
            <p:cNvSpPr>
              <a:spLocks noChangeShapeType="1"/>
            </p:cNvSpPr>
            <p:nvPr/>
          </p:nvSpPr>
          <p:spPr bwMode="auto">
            <a:xfrm>
              <a:off x="2542" y="1643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3" name="Line 79"/>
            <p:cNvSpPr>
              <a:spLocks noChangeShapeType="1"/>
            </p:cNvSpPr>
            <p:nvPr/>
          </p:nvSpPr>
          <p:spPr bwMode="auto">
            <a:xfrm flipV="1">
              <a:off x="2586" y="1501"/>
              <a:ext cx="53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4" name="Line 80"/>
            <p:cNvSpPr>
              <a:spLocks noChangeShapeType="1"/>
            </p:cNvSpPr>
            <p:nvPr/>
          </p:nvSpPr>
          <p:spPr bwMode="auto">
            <a:xfrm>
              <a:off x="2639" y="1501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5" name="Line 81"/>
            <p:cNvSpPr>
              <a:spLocks noChangeShapeType="1"/>
            </p:cNvSpPr>
            <p:nvPr/>
          </p:nvSpPr>
          <p:spPr bwMode="auto">
            <a:xfrm>
              <a:off x="2492" y="1788"/>
              <a:ext cx="29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6" name="Line 82"/>
            <p:cNvSpPr>
              <a:spLocks noChangeShapeType="1"/>
            </p:cNvSpPr>
            <p:nvPr/>
          </p:nvSpPr>
          <p:spPr bwMode="auto">
            <a:xfrm>
              <a:off x="2830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7" name="Line 83"/>
            <p:cNvSpPr>
              <a:spLocks noChangeShapeType="1"/>
            </p:cNvSpPr>
            <p:nvPr/>
          </p:nvSpPr>
          <p:spPr bwMode="auto">
            <a:xfrm>
              <a:off x="3833" y="1632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8" name="Line 84"/>
            <p:cNvSpPr>
              <a:spLocks noChangeShapeType="1"/>
            </p:cNvSpPr>
            <p:nvPr/>
          </p:nvSpPr>
          <p:spPr bwMode="auto">
            <a:xfrm flipH="1">
              <a:off x="3833" y="1788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29" name="Rectangle 85"/>
            <p:cNvSpPr>
              <a:spLocks noChangeArrowheads="1"/>
            </p:cNvSpPr>
            <p:nvPr/>
          </p:nvSpPr>
          <p:spPr bwMode="auto">
            <a:xfrm>
              <a:off x="3744" y="1782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0" name="Rectangle 86"/>
            <p:cNvSpPr>
              <a:spLocks noChangeArrowheads="1"/>
            </p:cNvSpPr>
            <p:nvPr/>
          </p:nvSpPr>
          <p:spPr bwMode="auto">
            <a:xfrm>
              <a:off x="2145" y="1782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1" name="Rectangle 87"/>
            <p:cNvSpPr>
              <a:spLocks noChangeArrowheads="1"/>
            </p:cNvSpPr>
            <p:nvPr/>
          </p:nvSpPr>
          <p:spPr bwMode="auto">
            <a:xfrm>
              <a:off x="5388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2" name="Rectangle 88"/>
            <p:cNvSpPr>
              <a:spLocks noChangeArrowheads="1"/>
            </p:cNvSpPr>
            <p:nvPr/>
          </p:nvSpPr>
          <p:spPr bwMode="auto">
            <a:xfrm>
              <a:off x="3972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3" name="Rectangle 89"/>
            <p:cNvSpPr>
              <a:spLocks noChangeArrowheads="1"/>
            </p:cNvSpPr>
            <p:nvPr/>
          </p:nvSpPr>
          <p:spPr bwMode="auto">
            <a:xfrm>
              <a:off x="2287" y="1126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34" name="Rectangle 90"/>
            <p:cNvSpPr>
              <a:spLocks noChangeArrowheads="1"/>
            </p:cNvSpPr>
            <p:nvPr/>
          </p:nvSpPr>
          <p:spPr bwMode="auto">
            <a:xfrm>
              <a:off x="3518" y="1650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5" name="Rectangle 91"/>
            <p:cNvSpPr>
              <a:spLocks noChangeArrowheads="1"/>
            </p:cNvSpPr>
            <p:nvPr/>
          </p:nvSpPr>
          <p:spPr bwMode="auto">
            <a:xfrm>
              <a:off x="3222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6" name="Rectangle 92"/>
            <p:cNvSpPr>
              <a:spLocks noChangeArrowheads="1"/>
            </p:cNvSpPr>
            <p:nvPr/>
          </p:nvSpPr>
          <p:spPr bwMode="auto">
            <a:xfrm>
              <a:off x="2588" y="1818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7" name="Rectangle 93"/>
            <p:cNvSpPr>
              <a:spLocks noChangeArrowheads="1"/>
            </p:cNvSpPr>
            <p:nvPr/>
          </p:nvSpPr>
          <p:spPr bwMode="auto">
            <a:xfrm>
              <a:off x="2652" y="1515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8" name="Rectangle 94"/>
            <p:cNvSpPr>
              <a:spLocks noChangeArrowheads="1"/>
            </p:cNvSpPr>
            <p:nvPr/>
          </p:nvSpPr>
          <p:spPr bwMode="auto">
            <a:xfrm>
              <a:off x="1919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39" name="Rectangle 95"/>
            <p:cNvSpPr>
              <a:spLocks noChangeArrowheads="1"/>
            </p:cNvSpPr>
            <p:nvPr/>
          </p:nvSpPr>
          <p:spPr bwMode="auto">
            <a:xfrm>
              <a:off x="1623" y="1650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0" name="Rectangle 96"/>
            <p:cNvSpPr>
              <a:spLocks noChangeArrowheads="1"/>
            </p:cNvSpPr>
            <p:nvPr/>
          </p:nvSpPr>
          <p:spPr bwMode="auto">
            <a:xfrm>
              <a:off x="1078" y="1818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1" name="Rectangle 97"/>
            <p:cNvSpPr>
              <a:spLocks noChangeArrowheads="1"/>
            </p:cNvSpPr>
            <p:nvPr/>
          </p:nvSpPr>
          <p:spPr bwMode="auto">
            <a:xfrm>
              <a:off x="1074" y="1515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2" name="Rectangle 98"/>
            <p:cNvSpPr>
              <a:spLocks noChangeArrowheads="1"/>
            </p:cNvSpPr>
            <p:nvPr/>
          </p:nvSpPr>
          <p:spPr bwMode="auto">
            <a:xfrm>
              <a:off x="5162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3" name="Rectangle 99"/>
            <p:cNvSpPr>
              <a:spLocks noChangeArrowheads="1"/>
            </p:cNvSpPr>
            <p:nvPr/>
          </p:nvSpPr>
          <p:spPr bwMode="auto">
            <a:xfrm>
              <a:off x="4853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4" name="Rectangle 100"/>
            <p:cNvSpPr>
              <a:spLocks noChangeArrowheads="1"/>
            </p:cNvSpPr>
            <p:nvPr/>
          </p:nvSpPr>
          <p:spPr bwMode="auto">
            <a:xfrm>
              <a:off x="4327" y="1162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5" name="Rectangle 101"/>
            <p:cNvSpPr>
              <a:spLocks noChangeArrowheads="1"/>
            </p:cNvSpPr>
            <p:nvPr/>
          </p:nvSpPr>
          <p:spPr bwMode="auto">
            <a:xfrm>
              <a:off x="4324" y="859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6" name="Rectangle 102"/>
            <p:cNvSpPr>
              <a:spLocks noChangeArrowheads="1"/>
            </p:cNvSpPr>
            <p:nvPr/>
          </p:nvSpPr>
          <p:spPr bwMode="auto">
            <a:xfrm>
              <a:off x="3746" y="994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7" name="Rectangle 103"/>
            <p:cNvSpPr>
              <a:spLocks noChangeArrowheads="1"/>
            </p:cNvSpPr>
            <p:nvPr/>
          </p:nvSpPr>
          <p:spPr bwMode="auto">
            <a:xfrm>
              <a:off x="3437" y="994"/>
              <a:ext cx="6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8" name="Rectangle 104"/>
            <p:cNvSpPr>
              <a:spLocks noChangeArrowheads="1"/>
            </p:cNvSpPr>
            <p:nvPr/>
          </p:nvSpPr>
          <p:spPr bwMode="auto">
            <a:xfrm>
              <a:off x="2783" y="1177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18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49" name="Rectangle 105"/>
            <p:cNvSpPr>
              <a:spLocks noChangeArrowheads="1"/>
            </p:cNvSpPr>
            <p:nvPr/>
          </p:nvSpPr>
          <p:spPr bwMode="auto">
            <a:xfrm>
              <a:off x="2780" y="859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0" name="Rectangle 106"/>
            <p:cNvSpPr>
              <a:spLocks noChangeArrowheads="1"/>
            </p:cNvSpPr>
            <p:nvPr/>
          </p:nvSpPr>
          <p:spPr bwMode="auto">
            <a:xfrm>
              <a:off x="2049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1" name="Rectangle 107"/>
            <p:cNvSpPr>
              <a:spLocks noChangeArrowheads="1"/>
            </p:cNvSpPr>
            <p:nvPr/>
          </p:nvSpPr>
          <p:spPr bwMode="auto">
            <a:xfrm>
              <a:off x="1739" y="994"/>
              <a:ext cx="6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2" name="Rectangle 108"/>
            <p:cNvSpPr>
              <a:spLocks noChangeArrowheads="1"/>
            </p:cNvSpPr>
            <p:nvPr/>
          </p:nvSpPr>
          <p:spPr bwMode="auto">
            <a:xfrm>
              <a:off x="1190" y="1177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3" name="Rectangle 109"/>
            <p:cNvSpPr>
              <a:spLocks noChangeArrowheads="1"/>
            </p:cNvSpPr>
            <p:nvPr/>
          </p:nvSpPr>
          <p:spPr bwMode="auto">
            <a:xfrm>
              <a:off x="1122" y="859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4" name="Rectangle 110"/>
            <p:cNvSpPr>
              <a:spLocks noChangeArrowheads="1"/>
            </p:cNvSpPr>
            <p:nvPr/>
          </p:nvSpPr>
          <p:spPr bwMode="auto">
            <a:xfrm>
              <a:off x="3682" y="176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5" name="Rectangle 111"/>
            <p:cNvSpPr>
              <a:spLocks noChangeArrowheads="1"/>
            </p:cNvSpPr>
            <p:nvPr/>
          </p:nvSpPr>
          <p:spPr bwMode="auto">
            <a:xfrm>
              <a:off x="2083" y="176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6" name="Rectangle 112"/>
            <p:cNvSpPr>
              <a:spLocks noChangeArrowheads="1"/>
            </p:cNvSpPr>
            <p:nvPr/>
          </p:nvSpPr>
          <p:spPr bwMode="auto">
            <a:xfrm>
              <a:off x="5326" y="1113"/>
              <a:ext cx="6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7" name="Rectangle 113"/>
            <p:cNvSpPr>
              <a:spLocks noChangeArrowheads="1"/>
            </p:cNvSpPr>
            <p:nvPr/>
          </p:nvSpPr>
          <p:spPr bwMode="auto">
            <a:xfrm>
              <a:off x="3910" y="1113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58" name="Rectangle 114"/>
            <p:cNvSpPr>
              <a:spLocks noChangeArrowheads="1"/>
            </p:cNvSpPr>
            <p:nvPr/>
          </p:nvSpPr>
          <p:spPr bwMode="auto">
            <a:xfrm>
              <a:off x="2213" y="1113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>
                  <a:solidFill>
                    <a:schemeClr val="accent2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59" name="Rectangle 115"/>
            <p:cNvSpPr>
              <a:spLocks noChangeArrowheads="1"/>
            </p:cNvSpPr>
            <p:nvPr/>
          </p:nvSpPr>
          <p:spPr bwMode="auto">
            <a:xfrm>
              <a:off x="3047" y="1625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¯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0" name="Rectangle 116"/>
            <p:cNvSpPr>
              <a:spLocks noChangeArrowheads="1"/>
            </p:cNvSpPr>
            <p:nvPr/>
          </p:nvSpPr>
          <p:spPr bwMode="auto">
            <a:xfrm>
              <a:off x="2334" y="1625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1" name="Rectangle 117"/>
            <p:cNvSpPr>
              <a:spLocks noChangeArrowheads="1"/>
            </p:cNvSpPr>
            <p:nvPr/>
          </p:nvSpPr>
          <p:spPr bwMode="auto">
            <a:xfrm>
              <a:off x="1448" y="1625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2" name="Rectangle 118"/>
            <p:cNvSpPr>
              <a:spLocks noChangeArrowheads="1"/>
            </p:cNvSpPr>
            <p:nvPr/>
          </p:nvSpPr>
          <p:spPr bwMode="auto">
            <a:xfrm>
              <a:off x="912" y="1625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3" name="Rectangle 119"/>
            <p:cNvSpPr>
              <a:spLocks noChangeArrowheads="1"/>
            </p:cNvSpPr>
            <p:nvPr/>
          </p:nvSpPr>
          <p:spPr bwMode="auto">
            <a:xfrm>
              <a:off x="4678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¯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4" name="Rectangle 120"/>
            <p:cNvSpPr>
              <a:spLocks noChangeArrowheads="1"/>
            </p:cNvSpPr>
            <p:nvPr/>
          </p:nvSpPr>
          <p:spPr bwMode="auto">
            <a:xfrm>
              <a:off x="4162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5" name="Rectangle 121"/>
            <p:cNvSpPr>
              <a:spLocks noChangeArrowheads="1"/>
            </p:cNvSpPr>
            <p:nvPr/>
          </p:nvSpPr>
          <p:spPr bwMode="auto">
            <a:xfrm>
              <a:off x="3262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6" name="Rectangle 122"/>
            <p:cNvSpPr>
              <a:spLocks noChangeArrowheads="1"/>
            </p:cNvSpPr>
            <p:nvPr/>
          </p:nvSpPr>
          <p:spPr bwMode="auto">
            <a:xfrm>
              <a:off x="2485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7" name="Rectangle 123"/>
            <p:cNvSpPr>
              <a:spLocks noChangeArrowheads="1"/>
            </p:cNvSpPr>
            <p:nvPr/>
          </p:nvSpPr>
          <p:spPr bwMode="auto">
            <a:xfrm>
              <a:off x="1565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68" name="Rectangle 124"/>
            <p:cNvSpPr>
              <a:spLocks noChangeArrowheads="1"/>
            </p:cNvSpPr>
            <p:nvPr/>
          </p:nvSpPr>
          <p:spPr bwMode="auto">
            <a:xfrm>
              <a:off x="858" y="969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69" name="Rectangle 125"/>
            <p:cNvSpPr>
              <a:spLocks noChangeArrowheads="1"/>
            </p:cNvSpPr>
            <p:nvPr/>
          </p:nvSpPr>
          <p:spPr bwMode="auto">
            <a:xfrm>
              <a:off x="602" y="969"/>
              <a:ext cx="11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>
                  <a:solidFill>
                    <a:srgbClr val="FF0000"/>
                  </a:solidFill>
                  <a:latin typeface="Symbol" pitchFamily="18" charset="2"/>
                </a:rPr>
                <a:t>­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0" name="Rectangle 126"/>
            <p:cNvSpPr>
              <a:spLocks noChangeArrowheads="1"/>
            </p:cNvSpPr>
            <p:nvPr/>
          </p:nvSpPr>
          <p:spPr bwMode="auto">
            <a:xfrm>
              <a:off x="3602" y="1783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1" name="Rectangle 127"/>
            <p:cNvSpPr>
              <a:spLocks noChangeArrowheads="1"/>
            </p:cNvSpPr>
            <p:nvPr/>
          </p:nvSpPr>
          <p:spPr bwMode="auto">
            <a:xfrm>
              <a:off x="2003" y="1783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2" name="Rectangle 128"/>
            <p:cNvSpPr>
              <a:spLocks noChangeArrowheads="1"/>
            </p:cNvSpPr>
            <p:nvPr/>
          </p:nvSpPr>
          <p:spPr bwMode="auto">
            <a:xfrm>
              <a:off x="5246" y="1127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3" name="Rectangle 129"/>
            <p:cNvSpPr>
              <a:spLocks noChangeArrowheads="1"/>
            </p:cNvSpPr>
            <p:nvPr/>
          </p:nvSpPr>
          <p:spPr bwMode="auto">
            <a:xfrm>
              <a:off x="3830" y="1127"/>
              <a:ext cx="5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4" name="Rectangle 130"/>
            <p:cNvSpPr>
              <a:spLocks noChangeArrowheads="1"/>
            </p:cNvSpPr>
            <p:nvPr/>
          </p:nvSpPr>
          <p:spPr bwMode="auto">
            <a:xfrm>
              <a:off x="2133" y="1127"/>
              <a:ext cx="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1600" i="1">
                  <a:solidFill>
                    <a:schemeClr val="accent2"/>
                  </a:solidFill>
                  <a:latin typeface="Times New Roman" pitchFamily="18" charset="0"/>
                </a:rPr>
                <a:t>S</a:t>
              </a:r>
              <a:endParaRPr lang="en-US" altLang="he-IL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11075" name="Rectangle 131"/>
            <p:cNvSpPr>
              <a:spLocks noChangeArrowheads="1"/>
            </p:cNvSpPr>
            <p:nvPr/>
          </p:nvSpPr>
          <p:spPr bwMode="auto">
            <a:xfrm>
              <a:off x="3293" y="1650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uu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6" name="Rectangle 132"/>
            <p:cNvSpPr>
              <a:spLocks noChangeArrowheads="1"/>
            </p:cNvSpPr>
            <p:nvPr/>
          </p:nvSpPr>
          <p:spPr bwMode="auto">
            <a:xfrm>
              <a:off x="2876" y="1650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7" name="Rectangle 133"/>
            <p:cNvSpPr>
              <a:spLocks noChangeArrowheads="1"/>
            </p:cNvSpPr>
            <p:nvPr/>
          </p:nvSpPr>
          <p:spPr bwMode="auto">
            <a:xfrm>
              <a:off x="1694" y="1650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uu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78" name="Rectangle 134"/>
            <p:cNvSpPr>
              <a:spLocks noChangeArrowheads="1"/>
            </p:cNvSpPr>
            <p:nvPr/>
          </p:nvSpPr>
          <p:spPr bwMode="auto">
            <a:xfrm>
              <a:off x="1277" y="1650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79" name="Rectangle 135"/>
            <p:cNvSpPr>
              <a:spLocks noChangeArrowheads="1"/>
            </p:cNvSpPr>
            <p:nvPr/>
          </p:nvSpPr>
          <p:spPr bwMode="auto">
            <a:xfrm>
              <a:off x="4923" y="994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0" name="Rectangle 136"/>
            <p:cNvSpPr>
              <a:spLocks noChangeArrowheads="1"/>
            </p:cNvSpPr>
            <p:nvPr/>
          </p:nvSpPr>
          <p:spPr bwMode="auto">
            <a:xfrm>
              <a:off x="4520" y="994"/>
              <a:ext cx="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1" name="Rectangle 137"/>
            <p:cNvSpPr>
              <a:spLocks noChangeArrowheads="1"/>
            </p:cNvSpPr>
            <p:nvPr/>
          </p:nvSpPr>
          <p:spPr bwMode="auto">
            <a:xfrm>
              <a:off x="3508" y="994"/>
              <a:ext cx="1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2" name="Rectangle 138"/>
            <p:cNvSpPr>
              <a:spLocks noChangeArrowheads="1"/>
            </p:cNvSpPr>
            <p:nvPr/>
          </p:nvSpPr>
          <p:spPr bwMode="auto">
            <a:xfrm>
              <a:off x="3105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3" name="Rectangle 139"/>
            <p:cNvSpPr>
              <a:spLocks noChangeArrowheads="1"/>
            </p:cNvSpPr>
            <p:nvPr/>
          </p:nvSpPr>
          <p:spPr bwMode="auto">
            <a:xfrm>
              <a:off x="1810" y="994"/>
              <a:ext cx="19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000000"/>
                  </a:solidFill>
                  <a:latin typeface="Times New Roman" pitchFamily="18" charset="0"/>
                </a:rPr>
                <a:t>ud</a:t>
              </a:r>
              <a:endParaRPr lang="en-US" altLang="he-IL" sz="3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1084" name="Rectangle 140"/>
            <p:cNvSpPr>
              <a:spLocks noChangeArrowheads="1"/>
            </p:cNvSpPr>
            <p:nvPr/>
          </p:nvSpPr>
          <p:spPr bwMode="auto">
            <a:xfrm>
              <a:off x="1407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085" name="Rectangle 141"/>
            <p:cNvSpPr>
              <a:spLocks noChangeArrowheads="1"/>
            </p:cNvSpPr>
            <p:nvPr/>
          </p:nvSpPr>
          <p:spPr bwMode="auto">
            <a:xfrm>
              <a:off x="447" y="994"/>
              <a:ext cx="9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he-IL" sz="2700" i="1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en-US" altLang="he-IL" sz="36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1086" name="Group 142"/>
          <p:cNvGrpSpPr>
            <a:grpSpLocks/>
          </p:cNvGrpSpPr>
          <p:nvPr/>
        </p:nvGrpSpPr>
        <p:grpSpPr bwMode="auto">
          <a:xfrm>
            <a:off x="1550988" y="1292225"/>
            <a:ext cx="2343150" cy="3790950"/>
            <a:chOff x="977" y="814"/>
            <a:chExt cx="1476" cy="2388"/>
          </a:xfrm>
        </p:grpSpPr>
        <p:sp>
          <p:nvSpPr>
            <p:cNvPr id="211087" name="Line 143"/>
            <p:cNvSpPr>
              <a:spLocks noChangeShapeType="1"/>
            </p:cNvSpPr>
            <p:nvPr/>
          </p:nvSpPr>
          <p:spPr bwMode="auto">
            <a:xfrm>
              <a:off x="977" y="814"/>
              <a:ext cx="14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88" name="Line 144"/>
            <p:cNvSpPr>
              <a:spLocks noChangeShapeType="1"/>
            </p:cNvSpPr>
            <p:nvPr/>
          </p:nvSpPr>
          <p:spPr bwMode="auto">
            <a:xfrm>
              <a:off x="2453" y="814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89" name="Line 145"/>
            <p:cNvSpPr>
              <a:spLocks noChangeShapeType="1"/>
            </p:cNvSpPr>
            <p:nvPr/>
          </p:nvSpPr>
          <p:spPr bwMode="auto">
            <a:xfrm flipH="1">
              <a:off x="977" y="1470"/>
              <a:ext cx="14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0" name="Line 146"/>
            <p:cNvSpPr>
              <a:spLocks noChangeShapeType="1"/>
            </p:cNvSpPr>
            <p:nvPr/>
          </p:nvSpPr>
          <p:spPr bwMode="auto">
            <a:xfrm>
              <a:off x="977" y="814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1" name="Line 147"/>
            <p:cNvSpPr>
              <a:spLocks noChangeShapeType="1"/>
            </p:cNvSpPr>
            <p:nvPr/>
          </p:nvSpPr>
          <p:spPr bwMode="auto">
            <a:xfrm flipH="1">
              <a:off x="1298" y="1470"/>
              <a:ext cx="621" cy="17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11092" name="Group 148"/>
          <p:cNvGrpSpPr>
            <a:grpSpLocks/>
          </p:cNvGrpSpPr>
          <p:nvPr/>
        </p:nvGrpSpPr>
        <p:grpSpPr bwMode="auto">
          <a:xfrm>
            <a:off x="1371600" y="1330325"/>
            <a:ext cx="7500938" cy="3305175"/>
            <a:chOff x="858" y="814"/>
            <a:chExt cx="4726" cy="2082"/>
          </a:xfrm>
        </p:grpSpPr>
        <p:sp>
          <p:nvSpPr>
            <p:cNvPr id="211093" name="Line 149"/>
            <p:cNvSpPr>
              <a:spLocks noChangeShapeType="1"/>
            </p:cNvSpPr>
            <p:nvPr/>
          </p:nvSpPr>
          <p:spPr bwMode="auto">
            <a:xfrm flipH="1">
              <a:off x="858" y="814"/>
              <a:ext cx="119" cy="12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4" name="Line 150"/>
            <p:cNvSpPr>
              <a:spLocks noChangeShapeType="1"/>
            </p:cNvSpPr>
            <p:nvPr/>
          </p:nvSpPr>
          <p:spPr bwMode="auto">
            <a:xfrm>
              <a:off x="858" y="2032"/>
              <a:ext cx="472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5" name="Line 151"/>
            <p:cNvSpPr>
              <a:spLocks noChangeShapeType="1"/>
            </p:cNvSpPr>
            <p:nvPr/>
          </p:nvSpPr>
          <p:spPr bwMode="auto">
            <a:xfrm>
              <a:off x="977" y="814"/>
              <a:ext cx="460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6" name="Line 152"/>
            <p:cNvSpPr>
              <a:spLocks noChangeShapeType="1"/>
            </p:cNvSpPr>
            <p:nvPr/>
          </p:nvSpPr>
          <p:spPr bwMode="auto">
            <a:xfrm>
              <a:off x="5584" y="814"/>
              <a:ext cx="0" cy="12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1097" name="Line 153"/>
            <p:cNvSpPr>
              <a:spLocks noChangeShapeType="1"/>
            </p:cNvSpPr>
            <p:nvPr/>
          </p:nvSpPr>
          <p:spPr bwMode="auto">
            <a:xfrm flipH="1">
              <a:off x="858" y="2032"/>
              <a:ext cx="765" cy="8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11098" name="Group 154"/>
          <p:cNvGrpSpPr>
            <a:grpSpLocks/>
          </p:cNvGrpSpPr>
          <p:nvPr/>
        </p:nvGrpSpPr>
        <p:grpSpPr bwMode="auto">
          <a:xfrm>
            <a:off x="1379538" y="1387475"/>
            <a:ext cx="5245100" cy="4524375"/>
            <a:chOff x="858" y="814"/>
            <a:chExt cx="3304" cy="2850"/>
          </a:xfrm>
        </p:grpSpPr>
        <p:sp>
          <p:nvSpPr>
            <p:cNvPr id="211099" name="Line 155"/>
            <p:cNvSpPr>
              <a:spLocks noChangeShapeType="1"/>
            </p:cNvSpPr>
            <p:nvPr/>
          </p:nvSpPr>
          <p:spPr bwMode="auto">
            <a:xfrm flipH="1">
              <a:off x="977" y="2032"/>
              <a:ext cx="646" cy="16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211100" name="Group 156"/>
            <p:cNvGrpSpPr>
              <a:grpSpLocks/>
            </p:cNvGrpSpPr>
            <p:nvPr/>
          </p:nvGrpSpPr>
          <p:grpSpPr bwMode="auto">
            <a:xfrm>
              <a:off x="858" y="814"/>
              <a:ext cx="3304" cy="1224"/>
              <a:chOff x="858" y="814"/>
              <a:chExt cx="3304" cy="1224"/>
            </a:xfrm>
          </p:grpSpPr>
          <p:sp>
            <p:nvSpPr>
              <p:cNvPr id="211101" name="Line 157"/>
              <p:cNvSpPr>
                <a:spLocks noChangeShapeType="1"/>
              </p:cNvSpPr>
              <p:nvPr/>
            </p:nvSpPr>
            <p:spPr bwMode="auto">
              <a:xfrm flipH="1">
                <a:off x="858" y="814"/>
                <a:ext cx="119" cy="12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2" name="Line 158"/>
              <p:cNvSpPr>
                <a:spLocks noChangeShapeType="1"/>
              </p:cNvSpPr>
              <p:nvPr/>
            </p:nvSpPr>
            <p:spPr bwMode="auto">
              <a:xfrm>
                <a:off x="858" y="2032"/>
                <a:ext cx="147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3" name="Line 159"/>
              <p:cNvSpPr>
                <a:spLocks noChangeShapeType="1"/>
              </p:cNvSpPr>
              <p:nvPr/>
            </p:nvSpPr>
            <p:spPr bwMode="auto">
              <a:xfrm>
                <a:off x="977" y="814"/>
                <a:ext cx="318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4" name="Line 160"/>
              <p:cNvSpPr>
                <a:spLocks noChangeShapeType="1"/>
              </p:cNvSpPr>
              <p:nvPr/>
            </p:nvSpPr>
            <p:spPr bwMode="auto">
              <a:xfrm>
                <a:off x="2333" y="1397"/>
                <a:ext cx="0" cy="64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5" name="Line 161"/>
              <p:cNvSpPr>
                <a:spLocks noChangeShapeType="1"/>
              </p:cNvSpPr>
              <p:nvPr/>
            </p:nvSpPr>
            <p:spPr bwMode="auto">
              <a:xfrm>
                <a:off x="2333" y="1397"/>
                <a:ext cx="182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11106" name="Line 162"/>
              <p:cNvSpPr>
                <a:spLocks noChangeShapeType="1"/>
              </p:cNvSpPr>
              <p:nvPr/>
            </p:nvSpPr>
            <p:spPr bwMode="auto">
              <a:xfrm>
                <a:off x="4162" y="814"/>
                <a:ext cx="0" cy="59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sp>
        <p:nvSpPr>
          <p:cNvPr id="211110" name="Text Box 166"/>
          <p:cNvSpPr txBox="1">
            <a:spLocks noChangeArrowheads="1"/>
          </p:cNvSpPr>
          <p:nvPr/>
        </p:nvSpPr>
        <p:spPr bwMode="auto">
          <a:xfrm>
            <a:off x="6858000" y="6553200"/>
            <a:ext cx="207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e-IL" sz="1400">
                <a:solidFill>
                  <a:schemeClr val="tx1"/>
                </a:solidFill>
              </a:rPr>
              <a:t>Adapted from J.P. Chen</a:t>
            </a:r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19" y="4908784"/>
            <a:ext cx="2624138" cy="19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8317" y="4450834"/>
            <a:ext cx="105670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u/d SRC</a:t>
            </a:r>
            <a:endParaRPr lang="he-IL" dirty="0"/>
          </a:p>
        </p:txBody>
      </p:sp>
      <p:sp>
        <p:nvSpPr>
          <p:cNvPr id="126" name="TextBox 125"/>
          <p:cNvSpPr txBox="1"/>
          <p:nvPr/>
        </p:nvSpPr>
        <p:spPr>
          <a:xfrm>
            <a:off x="6741115" y="3995797"/>
            <a:ext cx="2590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talk by </a:t>
            </a:r>
            <a:r>
              <a:rPr lang="en-US" dirty="0" err="1" smtClean="0">
                <a:solidFill>
                  <a:srgbClr val="FF0000"/>
                </a:solidFill>
              </a:rPr>
              <a:t>Sargsian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07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1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1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1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936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50913"/>
            <a:ext cx="8305800" cy="514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590550" y="268288"/>
            <a:ext cx="634682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The European  Muon Collaboration (EMC) effect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0" y="6172200"/>
            <a:ext cx="8839200" cy="528638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50" dirty="0">
                <a:solidFill>
                  <a:srgbClr val="000000"/>
                </a:solidFill>
                <a:latin typeface="+mn-lt"/>
                <a:cs typeface="+mn-cs"/>
              </a:rPr>
              <a:t>                </a:t>
            </a:r>
            <a:r>
              <a:rPr lang="en-US" sz="2440" dirty="0">
                <a:solidFill>
                  <a:srgbClr val="000000"/>
                </a:solidFill>
                <a:latin typeface="+mn-lt"/>
                <a:cs typeface="+mn-cs"/>
              </a:rPr>
              <a:t>per nucleon in nuclei    </a:t>
            </a:r>
            <a:r>
              <a:rPr lang="en-US" sz="2840" dirty="0">
                <a:solidFill>
                  <a:srgbClr val="000000"/>
                </a:solidFill>
                <a:latin typeface="+mn-lt"/>
                <a:cs typeface="+mn-cs"/>
              </a:rPr>
              <a:t>≠</a:t>
            </a:r>
            <a:r>
              <a:rPr lang="en-US" sz="2440" dirty="0">
                <a:solidFill>
                  <a:srgbClr val="000000"/>
                </a:solidFill>
                <a:latin typeface="+mn-lt"/>
                <a:cs typeface="+mn-cs"/>
              </a:rPr>
              <a:t>                per nucleon in deuteron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28600" y="6127750"/>
          <a:ext cx="76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750" name="Equation" r:id="rId6" imgW="291960" imgH="203040" progId="Equation.3">
                  <p:embed/>
                </p:oleObj>
              </mc:Choice>
              <mc:Fallback>
                <p:oleObj name="Equation" r:id="rId6" imgW="291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127750"/>
                        <a:ext cx="762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4419600" y="6127750"/>
          <a:ext cx="76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751" name="Equation" r:id="rId8" imgW="291960" imgH="203040" progId="Equation.3">
                  <p:embed/>
                </p:oleObj>
              </mc:Choice>
              <mc:Fallback>
                <p:oleObj name="Equation" r:id="rId8" imgW="291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6127750"/>
                        <a:ext cx="762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72350" y="838200"/>
            <a:ext cx="177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7010400" y="12954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	30 years old</a:t>
            </a: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762000" y="2590800"/>
            <a:ext cx="47244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914400" y="2895600"/>
            <a:ext cx="471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A bound nucleon ≠ A free </a:t>
            </a:r>
            <a:r>
              <a:rPr lang="en-US" sz="2400" b="1" dirty="0" smtClean="0">
                <a:latin typeface="Calibri" pitchFamily="34" charset="0"/>
              </a:rPr>
              <a:t>nucleon ?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33400" y="838200"/>
            <a:ext cx="2057400" cy="685800"/>
            <a:chOff x="624" y="3264"/>
            <a:chExt cx="4560" cy="672"/>
          </a:xfrm>
        </p:grpSpPr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624" y="3312"/>
              <a:ext cx="4560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672" y="3264"/>
              <a:ext cx="3333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latin typeface="Calibri" pitchFamily="34" charset="0"/>
                </a:rPr>
                <a:t>Question </a:t>
              </a:r>
              <a:r>
                <a:rPr lang="en-US" sz="2400" b="1" dirty="0">
                  <a:latin typeface="Calibri" pitchFamily="34" charset="0"/>
                </a:rPr>
                <a:t>:</a:t>
              </a:r>
            </a:p>
          </p:txBody>
        </p:sp>
      </p:grpSp>
      <p:pic>
        <p:nvPicPr>
          <p:cNvPr id="44128" name="Picture 9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4448175"/>
            <a:ext cx="18573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29" name="Picture 9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46936"/>
            <a:ext cx="5800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701" y="4463534"/>
            <a:ext cx="134748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Jerry’s talk: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70859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7" y="685800"/>
            <a:ext cx="6764782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9432341">
            <a:off x="1099766" y="2996975"/>
            <a:ext cx="3129511" cy="61555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he-IL" sz="3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2" y="609600"/>
            <a:ext cx="7313467" cy="510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9432341">
            <a:off x="1328366" y="3301775"/>
            <a:ext cx="3129511" cy="61555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he-IL" sz="3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-1" y="7917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18786" name="Picture 8"/>
          <p:cNvPicPr>
            <a:picLocks noChangeAspect="1" noChangeArrowheads="1"/>
          </p:cNvPicPr>
          <p:nvPr/>
        </p:nvPicPr>
        <p:blipFill>
          <a:blip r:embed="rId2"/>
          <a:srcRect l="9056" t="7057" r="16365" b="10587"/>
          <a:stretch>
            <a:fillRect/>
          </a:stretch>
        </p:blipFill>
        <p:spPr bwMode="auto">
          <a:xfrm>
            <a:off x="2892425" y="914400"/>
            <a:ext cx="6251575" cy="533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152400" y="7917"/>
            <a:ext cx="4491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Results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from JLab Hall C (E02-019)</a:t>
            </a:r>
          </a:p>
        </p:txBody>
      </p:sp>
      <p:sp>
        <p:nvSpPr>
          <p:cNvPr id="118788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19050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ea typeface="ＭＳ Ｐゴシック"/>
                <a:cs typeface="ＭＳ Ｐゴシック"/>
              </a:rPr>
              <a:t>a</a:t>
            </a:r>
            <a:r>
              <a:rPr lang="en-US" baseline="-25000" dirty="0">
                <a:latin typeface="Times New Roman" pitchFamily="18" charset="0"/>
                <a:ea typeface="ＭＳ Ｐゴシック"/>
                <a:cs typeface="ＭＳ Ｐゴシック"/>
              </a:rPr>
              <a:t>2N</a:t>
            </a:r>
            <a:r>
              <a:rPr lang="en-US" dirty="0">
                <a:latin typeface="Times New Roman" pitchFamily="18" charset="0"/>
                <a:ea typeface="ＭＳ Ｐゴシック"/>
                <a:cs typeface="ＭＳ Ｐゴシック"/>
              </a:rPr>
              <a:t>(</a:t>
            </a:r>
            <a:r>
              <a:rPr lang="en-US" dirty="0" err="1">
                <a:latin typeface="Times New Roman" pitchFamily="18" charset="0"/>
                <a:ea typeface="ＭＳ Ｐゴシック"/>
                <a:cs typeface="ＭＳ Ｐゴシック"/>
              </a:rPr>
              <a:t>A/d</a:t>
            </a:r>
            <a:r>
              <a:rPr lang="en-US" dirty="0">
                <a:latin typeface="Times New Roman" pitchFamily="18" charset="0"/>
                <a:ea typeface="ＭＳ Ｐゴシック"/>
                <a:cs typeface="ＭＳ Ｐゴシック"/>
              </a:rPr>
              <a:t>)</a:t>
            </a:r>
          </a:p>
        </p:txBody>
      </p:sp>
      <p:sp>
        <p:nvSpPr>
          <p:cNvPr id="118789" name="Rectangle 276"/>
          <p:cNvSpPr>
            <a:spLocks noChangeArrowheads="1"/>
          </p:cNvSpPr>
          <p:nvPr/>
        </p:nvSpPr>
        <p:spPr bwMode="auto">
          <a:xfrm>
            <a:off x="152400" y="3124200"/>
            <a:ext cx="26670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US"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228600" y="1447800"/>
            <a:ext cx="19050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>
                <a:latin typeface="Times New Roman" pitchFamily="18" charset="0"/>
                <a:ea typeface="ＭＳ Ｐゴシック"/>
                <a:cs typeface="ＭＳ Ｐゴシック"/>
              </a:rPr>
              <a:t> </a:t>
            </a:r>
          </a:p>
          <a:p>
            <a:pPr algn="ctr" defTabSz="45720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ea typeface="ＭＳ Ｐゴシック"/>
                <a:cs typeface="ＭＳ Ｐゴシック"/>
              </a:rPr>
              <a:t>Q</a:t>
            </a:r>
            <a:r>
              <a:rPr lang="en-US" sz="2400" baseline="30000">
                <a:latin typeface="Times New Roman" pitchFamily="18" charset="0"/>
                <a:ea typeface="ＭＳ Ｐゴシック"/>
                <a:cs typeface="ＭＳ Ｐゴシック"/>
              </a:rPr>
              <a:t>2</a:t>
            </a:r>
            <a:r>
              <a:rPr lang="en-US" sz="2400">
                <a:latin typeface="Times New Roman" pitchFamily="18" charset="0"/>
                <a:ea typeface="ＭＳ Ｐゴシック"/>
                <a:cs typeface="ＭＳ Ｐゴシック"/>
              </a:rPr>
              <a:t>=2.5GeV</a:t>
            </a:r>
            <a:r>
              <a:rPr lang="en-US" sz="2400" baseline="30000">
                <a:latin typeface="Times New Roman" pitchFamily="18" charset="0"/>
                <a:ea typeface="ＭＳ Ｐゴシック"/>
                <a:cs typeface="ＭＳ Ｐゴシック"/>
              </a:rPr>
              <a:t>2</a:t>
            </a:r>
          </a:p>
        </p:txBody>
      </p:sp>
      <p:pic>
        <p:nvPicPr>
          <p:cNvPr id="11879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962400"/>
            <a:ext cx="1409700" cy="1228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8793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124200"/>
            <a:ext cx="2047875" cy="203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8794" name="Rectangle 11"/>
          <p:cNvSpPr>
            <a:spLocks noChangeArrowheads="1"/>
          </p:cNvSpPr>
          <p:nvPr/>
        </p:nvSpPr>
        <p:spPr bwMode="auto">
          <a:xfrm>
            <a:off x="762000" y="3505200"/>
            <a:ext cx="3048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8795" name="Rectangle 12"/>
          <p:cNvSpPr>
            <a:spLocks noChangeArrowheads="1"/>
          </p:cNvSpPr>
          <p:nvPr/>
        </p:nvSpPr>
        <p:spPr bwMode="auto">
          <a:xfrm>
            <a:off x="2362200" y="3276600"/>
            <a:ext cx="3048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8796" name="TextBox 14"/>
          <p:cNvSpPr txBox="1">
            <a:spLocks noChangeArrowheads="1"/>
          </p:cNvSpPr>
          <p:nvPr/>
        </p:nvSpPr>
        <p:spPr bwMode="auto">
          <a:xfrm>
            <a:off x="152400" y="469582"/>
            <a:ext cx="554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N. </a:t>
            </a:r>
            <a:r>
              <a:rPr lang="en-US" dirty="0" err="1">
                <a:latin typeface="Calibri" pitchFamily="34" charset="0"/>
              </a:rPr>
              <a:t>Fomin</a:t>
            </a:r>
            <a:r>
              <a:rPr lang="en-US" dirty="0">
                <a:latin typeface="Calibri" pitchFamily="34" charset="0"/>
              </a:rPr>
              <a:t> et al.  Phys. Rev. Lett. 108:092502, 2012.  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257" y="62484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latin typeface="Calibri" pitchFamily="34" charset="0"/>
              </a:rPr>
              <a:t>More r(</a:t>
            </a:r>
            <a:r>
              <a:rPr lang="en-US" u="sng" dirty="0" err="1">
                <a:latin typeface="Calibri" pitchFamily="34" charset="0"/>
              </a:rPr>
              <a:t>A,d</a:t>
            </a:r>
            <a:r>
              <a:rPr lang="en-US" u="sng" dirty="0">
                <a:latin typeface="Calibri" pitchFamily="34" charset="0"/>
              </a:rPr>
              <a:t>) data:</a:t>
            </a:r>
          </a:p>
          <a:p>
            <a:pPr algn="ctr"/>
            <a:r>
              <a:rPr lang="en-US" dirty="0">
                <a:latin typeface="Calibri" pitchFamily="34" charset="0"/>
              </a:rPr>
              <a:t>SLAC   D. Day et al. PRL 59,427(1987) 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423" y="6206367"/>
            <a:ext cx="52674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Jlab</a:t>
            </a:r>
            <a:r>
              <a:rPr lang="en-US" dirty="0" smtClean="0">
                <a:latin typeface="Calibri" pitchFamily="34" charset="0"/>
              </a:rPr>
              <a:t> /Hall B: K</a:t>
            </a:r>
            <a:r>
              <a:rPr lang="en-US" dirty="0">
                <a:latin typeface="Calibri" pitchFamily="34" charset="0"/>
              </a:rPr>
              <a:t>. Sh.  </a:t>
            </a:r>
            <a:r>
              <a:rPr lang="en-US" dirty="0" err="1">
                <a:latin typeface="Calibri" pitchFamily="34" charset="0"/>
              </a:rPr>
              <a:t>Egiyan</a:t>
            </a:r>
            <a:r>
              <a:rPr lang="en-US" dirty="0">
                <a:latin typeface="Calibri" pitchFamily="34" charset="0"/>
              </a:rPr>
              <a:t> et al. PRC 68, 014313 (2003)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27256" y="6538908"/>
            <a:ext cx="472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K. Sh.  </a:t>
            </a:r>
            <a:r>
              <a:rPr lang="en-US" dirty="0" err="1">
                <a:latin typeface="Calibri" pitchFamily="34" charset="0"/>
              </a:rPr>
              <a:t>Egiyan</a:t>
            </a:r>
            <a:r>
              <a:rPr lang="en-US" dirty="0">
                <a:latin typeface="Calibri" pitchFamily="34" charset="0"/>
              </a:rPr>
              <a:t> et al. PRL. 96, 082501 (2006)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715000"/>
            <a:ext cx="209544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See talk by </a:t>
            </a:r>
            <a:r>
              <a:rPr lang="en-US" dirty="0" err="1" smtClean="0"/>
              <a:t>Shalev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313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2558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738" y="0"/>
            <a:ext cx="1338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27" name="Rectangle 31"/>
          <p:cNvSpPr>
            <a:spLocks noChangeArrowheads="1"/>
          </p:cNvSpPr>
          <p:nvPr/>
        </p:nvSpPr>
        <p:spPr bwMode="auto">
          <a:xfrm>
            <a:off x="129223" y="896034"/>
            <a:ext cx="35707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Hard  exclusive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triple – coincidence </a:t>
            </a:r>
            <a:r>
              <a:rPr lang="en-US" b="1" dirty="0" smtClean="0">
                <a:solidFill>
                  <a:schemeClr val="bg1"/>
                </a:solidFill>
              </a:rPr>
              <a:t>measurements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589" name="Rectangle 61"/>
          <p:cNvSpPr>
            <a:spLocks noChangeArrowheads="1"/>
          </p:cNvSpPr>
          <p:nvPr/>
        </p:nvSpPr>
        <p:spPr bwMode="auto">
          <a:xfrm>
            <a:off x="3352800" y="1752600"/>
            <a:ext cx="5651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en-US" sz="2400" b="1" i="1">
                <a:latin typeface="Times New Roman" pitchFamily="18" charset="0"/>
              </a:rPr>
              <a:t>K </a:t>
            </a:r>
            <a:r>
              <a:rPr lang="en-US" sz="2400" b="1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22590" name="Rectangle 62"/>
          <p:cNvSpPr>
            <a:spLocks noChangeArrowheads="1"/>
          </p:cNvSpPr>
          <p:nvPr/>
        </p:nvSpPr>
        <p:spPr bwMode="auto">
          <a:xfrm>
            <a:off x="1905000" y="3962400"/>
            <a:ext cx="5651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en-US" sz="2400" b="1" i="1">
                <a:latin typeface="Times New Roman" pitchFamily="18" charset="0"/>
              </a:rPr>
              <a:t>K </a:t>
            </a:r>
            <a:r>
              <a:rPr lang="en-US" sz="2400" b="1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22594" name="Line 66"/>
          <p:cNvSpPr>
            <a:spLocks noChangeShapeType="1"/>
          </p:cNvSpPr>
          <p:nvPr/>
        </p:nvSpPr>
        <p:spPr bwMode="auto">
          <a:xfrm flipV="1">
            <a:off x="3505200" y="1828800"/>
            <a:ext cx="200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Line 67"/>
          <p:cNvSpPr>
            <a:spLocks noChangeShapeType="1"/>
          </p:cNvSpPr>
          <p:nvPr/>
        </p:nvSpPr>
        <p:spPr bwMode="auto">
          <a:xfrm flipV="1">
            <a:off x="2057400" y="4038600"/>
            <a:ext cx="2016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0932" name="AutoShape 4" descr="data:image/jpeg;base64,/9j/4AAQSkZJRgABAQAAAQABAAD/2wCEAAkGBwgHBgkIBwgKCgkLDRYPDQwMDRsUFRAWIB0iIiAdHx8kKDQsJCYxJx8fLT0tMTU3Ojo6Iys/RD84QzQ5OjcBCgoKDQwNGg8PGjclHyU3Nzc3Nzc3Nzc3Nzc3Nzc3Nzc3Nzc3Nzc3Nzc3Nzc3Nzc3Nzc3Nzc3Nzc3Nzc3Nzc3N//AABEIAGMARgMBEQACEQEDEQH/xAAbAAABBQEBAAAAAAAAAAAAAAAAAQQFBgcDAv/EADQQAAEDAwIEBAMIAgMAAAAAAAECAwQABRESIQYTMVEiQWFxFCMyBxUkUoGRobFC8DNicv/EABoBAQACAwEAAAAAAAAAAAAAAAAEBQECAwb/xAAzEQABBAAEAwUHBAMBAAAAAAABAAIDEQQSITETQVEFYcHR8CIycYGRobEGQuHxIzNiFP/aAAwDAQACEQMRAD8A3GiIoig+KuJYnDkNLj45sh3IZYB3We57AeZrR7w0KPiMQ2BtlUeQ7e74FSJFxiSWlbphw7h8PpHYggEn3NRjKSevzUO5pdbBHQGlWbjbFNvfgrbOiyEnxFt9Th/QaQf5rmJadSiva5p9lpB7jfgp208XTOGJLsWRLkXyFhOla/Aps+eCrJV2wTjbY1IbKBpdru3GcE5Tbh1WpWq4xrtAZmwnOYy6MpPmO4PYiu4IIsK0Y9r2hzdk7rK3RREURIaIsSkXxd54tkTzHYltai3Hafb1p5YPhwO56+5NQMRJQsqiMplxJNWFa3UNux0qcsYjqxstlKkAfoQRVc92cf6vmLViQK1bS8IZEaAXo7rqHJOphaQnSNOATg537fvWrc8UeYXZ06fFMtNsc16+44EuAQhGloHBdCQXZC8fQ2D9I9f3qTBRb3fdx6DuWDCxzdv5Xj7OXJNpvUyzSB8l0KW3g5Sl1GnWkHzOFDPtVhA4+6VxwWaKR0Z29WtHqSrNFERRE0uxWm1TFN/WGFlOO+k4rB2Wrtis++x+HBYtZnvlv4yS4pDOrqEJx09zn9hUUSQtcA4jMdlF7Pwx4ZlA+asxvsp+G5pCWXwsY0jPhOe/nVBJ23K6B1DK4EfT58/NehGBjbIL1FJ5OZkXa0saHQgEansDJVjyA96tWOfjcIx4O+/jXzVXiY6eWhV2JCujL6G48dxt51BCXFg/JSTuc9Aevr6b1FhhmDxQon7DzUQNeNlxsxjtcQ2yQ/NaeJSuPEjw922QdeVLUrGSooWOmSQT0FWUHs0D9lLZ2XO0ulk0yjb6eYtaFU1YRREURIQCCCMg+VEVHctLVuWm2W6NyWooUplIWSVJJ1HruSCT/oryfajZJMQWBurRY7x5jVW+CEcMArY/Y/yn8OMhYbfWctvZQ4fyL7/0agxQskLJXm2vtp/5cdj+CFmWUttg3Go7wu76GlWiXDmzHobTQK3HWV6VBCd1DOOmx6b4NWfYc+RsmClNOaT9OfroVwt3GbJG0OJ5HXXkqRHjPXeGGLY666ypch+NE+Ow5GSdCWnVknOkEKVjOfF0NXFZhodNee3Qq5fK3DyZpQAfZBOXR25c0ab6gX3bhWyy2mKm5tuiO0/IZeeeVMLelXzFKOB6DXjrv1xUPC44YjFcOFttF27yVViZX8Ki4gENGX4ADw8Fbqu1VIoiKIkoiYXSCqRy346tMlk5Qe/oarsfg3TgSRGnt2PgpEEwZbXe6d1EfEBLjieUUczZ1o9AruK8jiMU1j3scyg7Rzeh5OH59BTuGSAbutj3d6CpSzqUcnGM9x61VPxkr5RNdOHP4c1sGgClyiQ2WSpmFHYY5yhrDLKW9Z/7aQM1OGPxuOIwwPvdBV/Gkkd+95JrqSfpassSOiM0G0D3Pc9695g8JHhIhEz+z1VVJIZHZiu9SloiiIoiSiJaIoC/6EzWEYw682stkf5lG5T74OR/5V6VQdudnDER8Vg9ofcetlJwuIDHiN2x/Kjkv7V4QsKtSxSdiTzX1u+SBge5r0v6aw1zulP7R+f6ULGnK0N6qdr2qrkURIaIloiSiJaIqd9pK3GodsfjL0SGZyXG1diEq/jpmo2JkyAFQ8ZmDWlp1vzTN91KuW+ynS0+gOIT+Xun9CCK8bj8K2Ob2PddqPL5FepwMwnhDufNWDhRYWxI7hY/qrj9PANbIPgonaQp7fgp2vRqtRREURFESURMZN2ix5aIpVrdUrSoIwdHqrfbrRFQvtCuyJN3t8VtXykMl731HAP7J/mqzEu4ozDavz6CrMZL/laz5pzagJ9tcjN4L7XzWR+YY8Sf4BqqfFx4zF+4ajxHirfsrFCJ9OOhTzhm4piTy28dLT3hJP8Airyrl2XOIJ6ds7TyV5j8OZIszdwrvXrV59FERRECiIPSiLK+PJfEUC4SFOxUItjish+K3stI6BxXXI9cA1EnY5wIJ0VZjJMQw6D2VXuMXFSHLbe43jiSYjbetO4bdQMKQex8/XesZBlHwUXFtLw2VvRcLbf1xlIWhZQtJylQ8jUN+G1sLnHiyzdTznGdsleK4wHRIPV2IoDWfVJ2zXOTBMmNyDXqNPtsrnDfqF8QDatXrg6bOmMKU7Dlx4QThlU0gOK9kgfT6k9sVZYWJ0TMpcSO9SDif/Qc+TL66KyVKRFEXISGTsHUE+ihREfEM7/Nb26+IbUWLXpS0DZSkjbOCfKiymhh2wIezGiBDoHOy2nCx5au/wCtKWuVvRMDwxw0FgfdFuClbgclIz7Ctcjei58CI/tCexLbaYAK4cKFHwcFTTSU7+4rIAGwWzY2N90AJ8FJKdQII65rK6Lyl9pQylxBGM5Ch0oiVLiFkhC0qI6gHNEWZWfgS4QOHbK38HHE9u7xpMoIQ2lSGm3FE5WN17HO5J3wKlOmDnk8qK4sYQ0Wm6OArr90iEbdCWqbNdcmayhvDIUtSEqcSCtWVFCsYONONqzxhmu9tkyOqlL3Dh++XKy8PiXFQue02qDcdTqd2F6Q4vOd8hsHHXxVoHtDnVtuFkhxAUfB4OusZmM/OtbU9ESWhCoJdQefHaY5TSvEdJIJUrCiOp862MrSdDXnawGO5pqeAbyVMuuRI6gxHZ5bAUhWkCY46WULO6CltQAUMdMdK247dvW3mmQlS8qx3l7h65Wddn5gXdVTUKU+1oebMsOacE7Eoz128q5h7Q4OvlX2WxBqqXtXClyXw/eI0eHHiNS57clm1Jew3yk6NbZKRhOvSrIGRv704jcwJ6bpRpcrtYbi8l9208NNw0S7XJtxipdZb5KnCnDitJ0lOxzgk7DasteB7zr1BWpabsBJA+zj4qVNduj7sX8QeSuGUoccRy2k5Lg305QfAfehnoClnhk7rRxUZdUURVLj6fNimzx4JfSZU0IVyHQ2pexwgKOwye/auM10AFGxDnDLl6phaeKri8qLbnFsfHBx1mUp5P8AxqRvnwnB8IPTqRUbiz6NFX3rWOcupp3TyHxZJmB1qMwyuUtJXFRq+oA7gjP1YBONv6zpHi5X2ABfJdBNe26jLrxj+GjuMvOfEoakpfSAW9DgbJGU7g4P9VvxXuDTeut8vNcpMSALHf8AhXHhpa3eHbY666p1xyI0tTizkqJSDkmpcV5Be6kQm42k9ApKui6IoiQURLREzutrg3iGqJc4yJDBOdC/I9wRuD7VggEUVq5jXinJrG4assVphqPb2W0MLLiAnI8RTpJP5ttt81rkb0WoiYKobIZ4bszDYQzb2UYOQoZ1DbH1dfPvWBEwbBBEwbBeU8LWNLLTItzPLb1lIOT9adKsnO+U7b5rORu1LAhjAqk/t0CLbITUOAylmO0MIbT5b5PX1JrYADQLdrQ0UNk5rK2RRF//2Q=="/>
          <p:cNvSpPr>
            <a:spLocks noChangeAspect="1" noChangeArrowheads="1"/>
          </p:cNvSpPr>
          <p:nvPr/>
        </p:nvSpPr>
        <p:spPr bwMode="auto">
          <a:xfrm>
            <a:off x="0" y="-136525"/>
            <a:ext cx="609600" cy="857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09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728104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50" name="Oval 22" descr="נייר עיתון"/>
          <p:cNvSpPr>
            <a:spLocks noChangeArrowheads="1"/>
          </p:cNvSpPr>
          <p:nvPr/>
        </p:nvSpPr>
        <p:spPr bwMode="auto">
          <a:xfrm>
            <a:off x="1600200" y="1676400"/>
            <a:ext cx="3125788" cy="306387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48000" y="1447800"/>
            <a:ext cx="1339850" cy="1897063"/>
            <a:chOff x="3984" y="1920"/>
            <a:chExt cx="864" cy="1248"/>
          </a:xfrm>
          <a:solidFill>
            <a:schemeClr val="accent1">
              <a:lumMod val="75000"/>
            </a:schemeClr>
          </a:solidFill>
        </p:grpSpPr>
        <p:sp>
          <p:nvSpPr>
            <p:cNvPr id="22552" name="Oval 24"/>
            <p:cNvSpPr>
              <a:spLocks noChangeArrowheads="1"/>
            </p:cNvSpPr>
            <p:nvPr/>
          </p:nvSpPr>
          <p:spPr bwMode="auto">
            <a:xfrm>
              <a:off x="3984" y="2448"/>
              <a:ext cx="672" cy="720"/>
            </a:xfrm>
            <a:prstGeom prst="ellipse">
              <a:avLst/>
            </a:prstGeom>
            <a:grp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AutoShape 25"/>
            <p:cNvSpPr>
              <a:spLocks noChangeArrowheads="1"/>
            </p:cNvSpPr>
            <p:nvPr/>
          </p:nvSpPr>
          <p:spPr bwMode="auto">
            <a:xfrm rot="2051771">
              <a:off x="4512" y="1920"/>
              <a:ext cx="336" cy="624"/>
            </a:xfrm>
            <a:prstGeom prst="upArrow">
              <a:avLst>
                <a:gd name="adj1" fmla="val 50000"/>
                <a:gd name="adj2" fmla="val 46429"/>
              </a:avLst>
            </a:prstGeom>
            <a:grp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 rot="10567574">
            <a:off x="2286000" y="3200400"/>
            <a:ext cx="1339850" cy="1897063"/>
            <a:chOff x="3984" y="1920"/>
            <a:chExt cx="864" cy="1248"/>
          </a:xfrm>
        </p:grpSpPr>
        <p:sp>
          <p:nvSpPr>
            <p:cNvPr id="22555" name="Oval 27"/>
            <p:cNvSpPr>
              <a:spLocks noChangeArrowheads="1"/>
            </p:cNvSpPr>
            <p:nvPr/>
          </p:nvSpPr>
          <p:spPr bwMode="auto">
            <a:xfrm>
              <a:off x="3984" y="2448"/>
              <a:ext cx="672" cy="72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AutoShape 28"/>
            <p:cNvSpPr>
              <a:spLocks noChangeArrowheads="1"/>
            </p:cNvSpPr>
            <p:nvPr/>
          </p:nvSpPr>
          <p:spPr bwMode="auto">
            <a:xfrm rot="2051771">
              <a:off x="4512" y="1920"/>
              <a:ext cx="336" cy="624"/>
            </a:xfrm>
            <a:prstGeom prst="upArrow">
              <a:avLst>
                <a:gd name="adj1" fmla="val 50000"/>
                <a:gd name="adj2" fmla="val 4642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809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905000"/>
            <a:ext cx="13716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25" name="AutoShape 29"/>
          <p:cNvSpPr>
            <a:spLocks noChangeArrowheads="1"/>
          </p:cNvSpPr>
          <p:nvPr/>
        </p:nvSpPr>
        <p:spPr bwMode="auto">
          <a:xfrm rot="3227171">
            <a:off x="2122838" y="2387732"/>
            <a:ext cx="214630" cy="2059065"/>
          </a:xfrm>
          <a:prstGeom prst="upArrow">
            <a:avLst>
              <a:gd name="adj1" fmla="val 50000"/>
              <a:gd name="adj2" fmla="val 275000"/>
            </a:avLst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093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5141707"/>
            <a:ext cx="1981200" cy="171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TextBox 49"/>
          <p:cNvSpPr txBox="1"/>
          <p:nvPr/>
        </p:nvSpPr>
        <p:spPr>
          <a:xfrm>
            <a:off x="0" y="0"/>
            <a:ext cx="5486400" cy="849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60" b="1" dirty="0">
                <a:solidFill>
                  <a:srgbClr val="FFFF00"/>
                </a:solidFill>
              </a:rPr>
              <a:t>Quasi-Free scattering off a nucleon in a short range correlated pair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920280"/>
              </p:ext>
            </p:extLst>
          </p:nvPr>
        </p:nvGraphicFramePr>
        <p:xfrm>
          <a:off x="3501571" y="4161177"/>
          <a:ext cx="5562599" cy="26517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90650"/>
                <a:gridCol w="1390650"/>
                <a:gridCol w="1371755"/>
                <a:gridCol w="1409544"/>
              </a:tblGrid>
              <a:tr h="590454">
                <a:tc>
                  <a:txBody>
                    <a:bodyPr/>
                    <a:lstStyle/>
                    <a:p>
                      <a:pPr rtl="1"/>
                      <a:r>
                        <a:rPr lang="en-US" sz="1800" dirty="0" err="1" smtClean="0"/>
                        <a:t>Pmiss</a:t>
                      </a:r>
                      <a:endParaRPr lang="en-US" sz="1800" dirty="0" smtClean="0"/>
                    </a:p>
                    <a:p>
                      <a:pPr rtl="1"/>
                      <a:r>
                        <a:rPr lang="en-US" sz="1800" dirty="0" smtClean="0"/>
                        <a:t>[MeV/c]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pairs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nuclei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experiment</a:t>
                      </a:r>
                      <a:endParaRPr lang="he-IL" sz="1800" dirty="0"/>
                    </a:p>
                  </a:txBody>
                  <a:tcPr marT="45714" marB="45714"/>
                </a:tc>
              </a:tr>
              <a:tr h="283693">
                <a:tc>
                  <a:txBody>
                    <a:bodyPr/>
                    <a:lstStyle/>
                    <a:p>
                      <a:pPr rtl="1"/>
                      <a:r>
                        <a:rPr lang="he-IL" sz="1800" dirty="0" smtClean="0"/>
                        <a:t>   300-600</a:t>
                      </a:r>
                      <a:r>
                        <a:rPr lang="he-IL" sz="1800" baseline="0" dirty="0" smtClean="0"/>
                        <a:t> 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pp only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aseline="30000" dirty="0" smtClean="0"/>
                        <a:t>12</a:t>
                      </a:r>
                      <a:r>
                        <a:rPr lang="en-US" sz="1800" dirty="0" smtClean="0"/>
                        <a:t>C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  EVA/BNL</a:t>
                      </a:r>
                      <a:endParaRPr lang="he-IL" sz="1800" dirty="0"/>
                    </a:p>
                  </a:txBody>
                  <a:tcPr marT="45714" marB="45714"/>
                </a:tc>
              </a:tr>
              <a:tr h="496470">
                <a:tc>
                  <a:txBody>
                    <a:bodyPr/>
                    <a:lstStyle/>
                    <a:p>
                      <a:pPr rtl="1"/>
                      <a:r>
                        <a:rPr lang="he-IL" sz="1800" dirty="0" smtClean="0"/>
                        <a:t>300-600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 pp</a:t>
                      </a:r>
                      <a:r>
                        <a:rPr lang="en-US" sz="1800" baseline="0" dirty="0" smtClean="0"/>
                        <a:t> and np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 smtClean="0"/>
                        <a:t>12</a:t>
                      </a:r>
                      <a:r>
                        <a:rPr lang="en-US" sz="1800" dirty="0" smtClean="0"/>
                        <a:t>C  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E01-015/</a:t>
                      </a:r>
                      <a:endParaRPr lang="he-IL" sz="1800" dirty="0" smtClean="0"/>
                    </a:p>
                    <a:p>
                      <a:pPr algn="ctr" rtl="1"/>
                      <a:r>
                        <a:rPr lang="en-US" sz="1800" dirty="0" err="1" smtClean="0"/>
                        <a:t>Jlab</a:t>
                      </a:r>
                      <a:r>
                        <a:rPr lang="en-US" sz="1800" dirty="0" smtClean="0"/>
                        <a:t>    </a:t>
                      </a:r>
                      <a:endParaRPr lang="he-IL" sz="1800" dirty="0"/>
                    </a:p>
                  </a:txBody>
                  <a:tcPr marT="45714" marB="45714"/>
                </a:tc>
              </a:tr>
              <a:tr h="283693">
                <a:tc>
                  <a:txBody>
                    <a:bodyPr/>
                    <a:lstStyle/>
                    <a:p>
                      <a:pPr rtl="1"/>
                      <a:r>
                        <a:rPr lang="he-IL" sz="1800" dirty="0" smtClean="0"/>
                        <a:t> 400-850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pp and np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 smtClean="0"/>
                        <a:t>4</a:t>
                      </a:r>
                      <a:r>
                        <a:rPr lang="en-US" sz="1800" dirty="0" smtClean="0"/>
                        <a:t>He</a:t>
                      </a:r>
                      <a:endParaRPr lang="he-IL" sz="1800" dirty="0" smtClean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  E07-006/</a:t>
                      </a:r>
                      <a:r>
                        <a:rPr lang="he-IL" sz="1800" dirty="0" smtClean="0"/>
                        <a:t>  </a:t>
                      </a:r>
                      <a:r>
                        <a:rPr lang="en-US" sz="1800" dirty="0" smtClean="0"/>
                        <a:t>JLab</a:t>
                      </a:r>
                      <a:endParaRPr lang="he-IL" sz="1800" dirty="0"/>
                    </a:p>
                  </a:txBody>
                  <a:tcPr marT="45714" marB="45714"/>
                </a:tc>
              </a:tr>
              <a:tr h="283693"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300-700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only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C,</a:t>
                      </a:r>
                      <a:r>
                        <a:rPr lang="en-US" sz="1800" baseline="0" dirty="0" smtClean="0"/>
                        <a:t> Al, Fe, </a:t>
                      </a:r>
                      <a:r>
                        <a:rPr lang="en-US" sz="1800" baseline="0" dirty="0" err="1" smtClean="0"/>
                        <a:t>Pb</a:t>
                      </a:r>
                      <a:endParaRPr lang="he-IL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CLAS/JLab</a:t>
                      </a:r>
                      <a:endParaRPr lang="he-IL" sz="18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666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3115</Words>
  <Application>Microsoft Office PowerPoint</Application>
  <PresentationFormat>On-screen Show (4:3)</PresentationFormat>
  <Paragraphs>735</Paragraphs>
  <Slides>77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Office Theme</vt:lpstr>
      <vt:lpstr>Équation</vt:lpstr>
      <vt:lpstr>משוואה</vt:lpstr>
      <vt:lpstr>Equation</vt:lpstr>
      <vt:lpstr>Microsoft Éditeur d'équations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C.M. motion of the 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IMC Effect: Agrees with BONUS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 piasetzky</dc:creator>
  <cp:lastModifiedBy>user</cp:lastModifiedBy>
  <cp:revision>297</cp:revision>
  <cp:lastPrinted>2015-06-07T02:42:04Z</cp:lastPrinted>
  <dcterms:created xsi:type="dcterms:W3CDTF">2012-05-11T03:25:13Z</dcterms:created>
  <dcterms:modified xsi:type="dcterms:W3CDTF">2015-06-11T04:46:04Z</dcterms:modified>
</cp:coreProperties>
</file>