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105"/>
  </p:notesMasterIdLst>
  <p:handoutMasterIdLst>
    <p:handoutMasterId r:id="rId106"/>
  </p:handoutMasterIdLst>
  <p:sldIdLst>
    <p:sldId id="695" r:id="rId2"/>
    <p:sldId id="602" r:id="rId3"/>
    <p:sldId id="669" r:id="rId4"/>
    <p:sldId id="603" r:id="rId5"/>
    <p:sldId id="670" r:id="rId6"/>
    <p:sldId id="671" r:id="rId7"/>
    <p:sldId id="672" r:id="rId8"/>
    <p:sldId id="660" r:id="rId9"/>
    <p:sldId id="611" r:id="rId10"/>
    <p:sldId id="612" r:id="rId11"/>
    <p:sldId id="624" r:id="rId12"/>
    <p:sldId id="651" r:id="rId13"/>
    <p:sldId id="661" r:id="rId14"/>
    <p:sldId id="725" r:id="rId15"/>
    <p:sldId id="726" r:id="rId16"/>
    <p:sldId id="659" r:id="rId17"/>
    <p:sldId id="652" r:id="rId18"/>
    <p:sldId id="582" r:id="rId19"/>
    <p:sldId id="730" r:id="rId20"/>
    <p:sldId id="675" r:id="rId21"/>
    <p:sldId id="676" r:id="rId22"/>
    <p:sldId id="731" r:id="rId23"/>
    <p:sldId id="678" r:id="rId24"/>
    <p:sldId id="679" r:id="rId25"/>
    <p:sldId id="732" r:id="rId26"/>
    <p:sldId id="733" r:id="rId27"/>
    <p:sldId id="734" r:id="rId28"/>
    <p:sldId id="735" r:id="rId29"/>
    <p:sldId id="736" r:id="rId30"/>
    <p:sldId id="737" r:id="rId31"/>
    <p:sldId id="691" r:id="rId32"/>
    <p:sldId id="720" r:id="rId33"/>
    <p:sldId id="721" r:id="rId34"/>
    <p:sldId id="722" r:id="rId35"/>
    <p:sldId id="723" r:id="rId36"/>
    <p:sldId id="738" r:id="rId37"/>
    <p:sldId id="739" r:id="rId38"/>
    <p:sldId id="645" r:id="rId39"/>
    <p:sldId id="646" r:id="rId40"/>
    <p:sldId id="741" r:id="rId41"/>
    <p:sldId id="742" r:id="rId42"/>
    <p:sldId id="687" r:id="rId43"/>
    <p:sldId id="682" r:id="rId44"/>
    <p:sldId id="684" r:id="rId45"/>
    <p:sldId id="688" r:id="rId46"/>
    <p:sldId id="666" r:id="rId47"/>
    <p:sldId id="689" r:id="rId48"/>
    <p:sldId id="715" r:id="rId49"/>
    <p:sldId id="716" r:id="rId50"/>
    <p:sldId id="717" r:id="rId51"/>
    <p:sldId id="718" r:id="rId52"/>
    <p:sldId id="719" r:id="rId53"/>
    <p:sldId id="709" r:id="rId54"/>
    <p:sldId id="710" r:id="rId55"/>
    <p:sldId id="711" r:id="rId56"/>
    <p:sldId id="743" r:id="rId57"/>
    <p:sldId id="746" r:id="rId58"/>
    <p:sldId id="745" r:id="rId59"/>
    <p:sldId id="712" r:id="rId60"/>
    <p:sldId id="713" r:id="rId61"/>
    <p:sldId id="747" r:id="rId62"/>
    <p:sldId id="714" r:id="rId63"/>
    <p:sldId id="748" r:id="rId64"/>
    <p:sldId id="749" r:id="rId65"/>
    <p:sldId id="728" r:id="rId66"/>
    <p:sldId id="729" r:id="rId67"/>
    <p:sldId id="542" r:id="rId68"/>
    <p:sldId id="638" r:id="rId69"/>
    <p:sldId id="694" r:id="rId70"/>
    <p:sldId id="685" r:id="rId71"/>
    <p:sldId id="686" r:id="rId72"/>
    <p:sldId id="681" r:id="rId73"/>
    <p:sldId id="556" r:id="rId74"/>
    <p:sldId id="593" r:id="rId75"/>
    <p:sldId id="594" r:id="rId76"/>
    <p:sldId id="595" r:id="rId77"/>
    <p:sldId id="564" r:id="rId78"/>
    <p:sldId id="596" r:id="rId79"/>
    <p:sldId id="566" r:id="rId80"/>
    <p:sldId id="597" r:id="rId81"/>
    <p:sldId id="567" r:id="rId82"/>
    <p:sldId id="598" r:id="rId83"/>
    <p:sldId id="565" r:id="rId84"/>
    <p:sldId id="599" r:id="rId85"/>
    <p:sldId id="434" r:id="rId86"/>
    <p:sldId id="575" r:id="rId87"/>
    <p:sldId id="613" r:id="rId88"/>
    <p:sldId id="642" r:id="rId89"/>
    <p:sldId id="647" r:id="rId90"/>
    <p:sldId id="696" r:id="rId91"/>
    <p:sldId id="697" r:id="rId92"/>
    <p:sldId id="698" r:id="rId93"/>
    <p:sldId id="699" r:id="rId94"/>
    <p:sldId id="700" r:id="rId95"/>
    <p:sldId id="701" r:id="rId96"/>
    <p:sldId id="702" r:id="rId97"/>
    <p:sldId id="703" r:id="rId98"/>
    <p:sldId id="704" r:id="rId99"/>
    <p:sldId id="705" r:id="rId100"/>
    <p:sldId id="706" r:id="rId101"/>
    <p:sldId id="707" r:id="rId102"/>
    <p:sldId id="708" r:id="rId103"/>
    <p:sldId id="740" r:id="rId104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eur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6666FF"/>
    <a:srgbClr val="66FFFF"/>
    <a:srgbClr val="99CC00"/>
    <a:srgbClr val="FF9966"/>
    <a:srgbClr val="00CC00"/>
    <a:srgbClr val="66FF33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5616" autoAdjust="0"/>
    <p:restoredTop sz="94660"/>
  </p:normalViewPr>
  <p:slideViewPr>
    <p:cSldViewPr>
      <p:cViewPr>
        <p:scale>
          <a:sx n="80" d="100"/>
          <a:sy n="80" d="100"/>
        </p:scale>
        <p:origin x="-1200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2498"/>
    </p:cViewPr>
  </p:sorterViewPr>
  <p:notesViewPr>
    <p:cSldViewPr>
      <p:cViewPr varScale="1">
        <p:scale>
          <a:sx n="54" d="100"/>
          <a:sy n="54" d="100"/>
        </p:scale>
        <p:origin x="-1770" y="-84"/>
      </p:cViewPr>
      <p:guideLst>
        <p:guide orient="horz" pos="2924"/>
        <p:guide pos="22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5-11-04T15:35:14.785" idx="4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5-11-04T15:35:14.785" idx="3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Times New Roman" pitchFamily="18" charset="0"/>
              </a:defRPr>
            </a:lvl1pPr>
          </a:lstStyle>
          <a:p>
            <a:r>
              <a:rPr lang="en-US"/>
              <a:t>Deep Processes meeting, March 3rd 2006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pitchFamily="18" charset="0"/>
              </a:defRPr>
            </a:lvl1pPr>
          </a:lstStyle>
          <a:p>
            <a:fld id="{24EB97DB-BC11-47ED-BDA7-CF28EF046966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1776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1776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776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776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Times New Roman" pitchFamily="18" charset="0"/>
              </a:defRPr>
            </a:lvl1pPr>
          </a:lstStyle>
          <a:p>
            <a:r>
              <a:rPr lang="en-US"/>
              <a:t>Deep Processes meeting, March 3rd 2006</a:t>
            </a:r>
          </a:p>
        </p:txBody>
      </p:sp>
      <p:sp>
        <p:nvSpPr>
          <p:cNvPr id="11776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pitchFamily="18" charset="0"/>
              </a:defRPr>
            </a:lvl1pPr>
          </a:lstStyle>
          <a:p>
            <a:fld id="{F8012010-AFB0-474A-BEB0-FCF01770DFBE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Deep Processes meeting, March 3rd 2006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263F1-EBEE-466A-9AE9-D334A4E32833}" type="slidenum">
              <a:rPr lang="en-US"/>
              <a:pPr/>
              <a:t>18</a:t>
            </a:fld>
            <a:endParaRPr lang="en-US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315E62-8FBC-4ABF-B5FB-EE25472354C1}" type="slidenum">
              <a:rPr lang="fr-FR" smtClean="0"/>
              <a:pPr/>
              <a:t>63</a:t>
            </a:fld>
            <a:endParaRPr lang="fr-FR" smtClean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963744" y="8817904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/>
            <a:fld id="{9919A649-F71D-4DCE-AF6D-F7FCA9D07994}" type="slidenum">
              <a:rPr lang="fr-FR" sz="1200"/>
              <a:pPr algn="r"/>
              <a:t>63</a:t>
            </a:fld>
            <a:endParaRPr lang="fr-FR" sz="1200" dirty="0"/>
          </a:p>
        </p:txBody>
      </p:sp>
      <p:sp>
        <p:nvSpPr>
          <p:cNvPr id="5120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C7599-5ED9-435A-BC1B-9DCF6B969E94}" type="slidenum">
              <a:rPr lang="fr-FR" smtClean="0"/>
              <a:pPr/>
              <a:t>64</a:t>
            </a:fld>
            <a:endParaRPr lang="fr-FR" smtClean="0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963744" y="8817904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/>
            <a:fld id="{4D1A4EEE-5274-4B64-B2A0-9A8EED1482A9}" type="slidenum">
              <a:rPr lang="fr-FR" sz="1200"/>
              <a:pPr algn="r"/>
              <a:t>64</a:t>
            </a:fld>
            <a:endParaRPr lang="fr-FR" sz="1200" dirty="0"/>
          </a:p>
        </p:txBody>
      </p:sp>
      <p:sp>
        <p:nvSpPr>
          <p:cNvPr id="5222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Deep Processes meeting, March 3rd 2006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9F832B-F4F4-4200-8A0C-5D02F380BF61}" type="slidenum">
              <a:rPr lang="en-US"/>
              <a:pPr/>
              <a:t>70</a:t>
            </a:fld>
            <a:endParaRPr lang="en-US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14375"/>
            <a:ext cx="4660900" cy="34956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424363"/>
            <a:ext cx="5135562" cy="4137025"/>
          </a:xfrm>
        </p:spPr>
        <p:txBody>
          <a:bodyPr lIns="91189" tIns="45595" rIns="91189" bIns="45595"/>
          <a:lstStyle/>
          <a:p>
            <a:r>
              <a:rPr lang="en-GB"/>
              <a:t>Intro</a:t>
            </a:r>
          </a:p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Deep Processes meeting, March 3rd 2006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4E11C0-87E3-42B9-A96E-EAC88961FD78}" type="slidenum">
              <a:rPr lang="en-US"/>
              <a:pPr/>
              <a:t>74</a:t>
            </a:fld>
            <a:endParaRPr lang="en-US"/>
          </a:p>
        </p:txBody>
      </p:sp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Deep Processes meeting, March 3rd 2006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FFBBBE-C9A3-4BB7-98E6-2D059A92E89B}" type="slidenum">
              <a:rPr lang="en-US"/>
              <a:pPr/>
              <a:t>19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Deep Processes meeting, March 3rd 2006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1C5122-BE0C-44F1-BD04-88877FFD909D}" type="slidenum">
              <a:rPr lang="en-US"/>
              <a:pPr/>
              <a:t>20</a:t>
            </a:fld>
            <a:endParaRPr lang="en-US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Deep Processes meeting, March 3rd 2006</a:t>
            </a:r>
          </a:p>
        </p:txBody>
      </p:sp>
      <p:sp>
        <p:nvSpPr>
          <p:cNvPr id="3686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ADC35D-F619-4965-AF8D-ECB4ABA93AC5}" type="slidenum">
              <a:rPr lang="en-US"/>
              <a:pPr/>
              <a:t>40</a:t>
            </a:fld>
            <a:endParaRPr lang="en-US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14375"/>
            <a:ext cx="4660900" cy="3495675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424363"/>
            <a:ext cx="5135562" cy="4137025"/>
          </a:xfrm>
          <a:noFill/>
          <a:ln/>
        </p:spPr>
        <p:txBody>
          <a:bodyPr lIns="91189" tIns="45595" rIns="91189" bIns="45595"/>
          <a:lstStyle/>
          <a:p>
            <a:pPr eaLnBrk="1" hangingPunct="1"/>
            <a:r>
              <a:rPr lang="en-GB" smtClean="0"/>
              <a:t>Intro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Deep Processes meeting, March 3rd 2006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F0C7A-1627-49B0-9B52-986F64213E22}" type="slidenum">
              <a:rPr lang="en-US"/>
              <a:pPr/>
              <a:t>48</a:t>
            </a:fld>
            <a:endParaRPr lang="en-US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Deep Processes meeting, March 3rd 2006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FFBBBE-C9A3-4BB7-98E6-2D059A92E89B}" type="slidenum">
              <a:rPr lang="en-US"/>
              <a:pPr/>
              <a:t>53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Deep Processes meeting, March 3rd 2006</a:t>
            </a:r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3BF9CE-37D6-457E-AA27-649653148262}" type="slidenum">
              <a:rPr lang="en-US"/>
              <a:pPr/>
              <a:t>54</a:t>
            </a:fld>
            <a:endParaRPr lang="en-US"/>
          </a:p>
        </p:txBody>
      </p:sp>
      <p:sp>
        <p:nvSpPr>
          <p:cNvPr id="670722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FFA52C73-39CA-4D80-84AF-A4E0B11EFB62}" type="slidenum">
              <a:rPr lang="fr-FR" sz="1200"/>
              <a:pPr algn="r" defTabSz="930275"/>
              <a:t>54</a:t>
            </a:fld>
            <a:endParaRPr lang="fr-FR" sz="1200"/>
          </a:p>
        </p:txBody>
      </p:sp>
      <p:sp>
        <p:nvSpPr>
          <p:cNvPr id="67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963744" y="8817904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/>
            <a:fld id="{23136E01-32A3-4D20-A257-31CFB376B3DC}" type="slidenum">
              <a:rPr lang="fr-FR" sz="1200"/>
              <a:pPr algn="r"/>
              <a:t>61</a:t>
            </a:fld>
            <a:endParaRPr lang="fr-FR" sz="1200" dirty="0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0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Deep Processes meeting, March 3rd 2006</a:t>
            </a:r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FCD020-DD6F-48DB-8277-D0FA141AA823}" type="slidenum">
              <a:rPr lang="en-US"/>
              <a:pPr/>
              <a:t>62</a:t>
            </a:fld>
            <a:endParaRPr lang="en-US"/>
          </a:p>
        </p:txBody>
      </p:sp>
      <p:sp>
        <p:nvSpPr>
          <p:cNvPr id="674818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1D9A1277-BF54-4372-9D34-11F11B511630}" type="slidenum">
              <a:rPr lang="fr-FR" sz="1200"/>
              <a:pPr algn="r" defTabSz="930275"/>
              <a:t>62</a:t>
            </a:fld>
            <a:endParaRPr lang="fr-FR" sz="1200"/>
          </a:p>
        </p:txBody>
      </p:sp>
      <p:sp>
        <p:nvSpPr>
          <p:cNvPr id="67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F244E2-29FE-4080-9D18-58AA4769DC71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865F9-847A-49F1-9B75-5402583A9BF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62F867-F620-4E7F-B2A8-3EACBB57B1ED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E028-C669-4AA9-AA33-54736617584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7719A1-FEE3-4F36-9244-FAB73C005D97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0A815-867B-4DAD-9085-62D6D7D8A4A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9E6FAF-9D13-4F18-A2D3-D2A79BEC9539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2C099-276E-46E6-9781-F1A7F3A2D7E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19D9D6-FFFC-41B2-98D4-1109414C6EFC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AEA92-678A-4FB3-800E-AD659297293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30C2BD-78F6-4E7E-A93D-F96B94146D28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1E74F-940C-4905-9472-5ADAF1C7FE9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6AAED9-4BB3-4CAC-993E-407C7C8A5245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BB4C0-B09D-4205-9B19-E41E9CB5B24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04DEAF-F203-4EDD-95A7-EB401F06E48B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C37A6-8F7F-4987-8252-3DD9152D170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884440-4221-4BBD-A55E-7CEFBFEF7EE6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0916B-B503-4984-B619-3360D4DCDDF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C9E296-51DE-4AC4-B4EE-30D96AEB1C86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10C44-A248-4F87-BD96-25D940194AB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BE16F6-1A23-4A4D-9424-445078A86E07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EBC0E-E807-4234-892A-246360E1677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22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806164F-9D7F-4748-833F-535A21B62A63}" type="datetime1">
              <a:rPr lang="fr-FR"/>
              <a:pPr/>
              <a:t>22/01/2015</a:t>
            </a:fld>
            <a:endParaRPr lang="fr-FR"/>
          </a:p>
        </p:txBody>
      </p:sp>
      <p:sp>
        <p:nvSpPr>
          <p:cNvPr id="422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422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58DC965-BAF5-4E3A-AC38-38EF784C6869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26" name="Picture 2"/>
          <p:cNvPicPr>
            <a:picLocks noChangeArrowheads="1"/>
          </p:cNvPicPr>
          <p:nvPr/>
        </p:nvPicPr>
        <p:blipFill>
          <a:blip r:embed="rId2" cstate="print">
            <a:lum bright="60000" contrast="-70000"/>
          </a:blip>
          <a:srcRect/>
          <a:stretch>
            <a:fillRect/>
          </a:stretch>
        </p:blipFill>
        <p:spPr bwMode="auto">
          <a:xfrm>
            <a:off x="1466850" y="-227013"/>
            <a:ext cx="6858000" cy="7034213"/>
          </a:xfrm>
          <a:prstGeom prst="rect">
            <a:avLst/>
          </a:prstGeom>
          <a:solidFill>
            <a:srgbClr val="F91C17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41027" name="Picture 3"/>
          <p:cNvPicPr>
            <a:picLocks noChangeArrowheads="1"/>
          </p:cNvPicPr>
          <p:nvPr/>
        </p:nvPicPr>
        <p:blipFill>
          <a:blip r:embed="rId2" cstate="print">
            <a:lum bright="60000" contrast="-70000"/>
          </a:blip>
          <a:srcRect l="80876" t="29446"/>
          <a:stretch>
            <a:fillRect/>
          </a:stretch>
        </p:blipFill>
        <p:spPr bwMode="auto">
          <a:xfrm>
            <a:off x="323850" y="-200025"/>
            <a:ext cx="1311275" cy="70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1028" name="Picture 4"/>
          <p:cNvPicPr>
            <a:picLocks noChangeArrowheads="1"/>
          </p:cNvPicPr>
          <p:nvPr/>
        </p:nvPicPr>
        <p:blipFill>
          <a:blip r:embed="rId2" cstate="print">
            <a:lum bright="60000" contrast="-70000"/>
          </a:blip>
          <a:srcRect l="80876" t="29446"/>
          <a:stretch>
            <a:fillRect/>
          </a:stretch>
        </p:blipFill>
        <p:spPr bwMode="auto">
          <a:xfrm>
            <a:off x="8172450" y="-277813"/>
            <a:ext cx="1311275" cy="716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1029" name="WordArt 5"/>
          <p:cNvSpPr>
            <a:spLocks noChangeArrowheads="1" noChangeShapeType="1" noTextEdit="1"/>
          </p:cNvSpPr>
          <p:nvPr/>
        </p:nvSpPr>
        <p:spPr bwMode="auto">
          <a:xfrm>
            <a:off x="2268538" y="5822950"/>
            <a:ext cx="4102100" cy="990600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46875"/>
              </a:avLst>
            </a:prstTxWarp>
          </a:bodyPr>
          <a:lstStyle/>
          <a:p>
            <a:pPr algn="ctr"/>
            <a:r>
              <a:rPr lang="fr-FR" sz="3600" kern="10">
                <a:ln w="9525">
                  <a:noFill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effectLst>
                  <a:prstShdw prst="shdw17" dist="17961" dir="2700000">
                    <a:schemeClr val="accent2">
                      <a:gamma/>
                      <a:shade val="60000"/>
                      <a:invGamma/>
                    </a:schemeClr>
                  </a:prstShdw>
                </a:effectLst>
                <a:latin typeface="Times New Roman"/>
                <a:cs typeface="Times New Roman"/>
              </a:rPr>
              <a:t>M. Guidal, IPN Orsay</a:t>
            </a:r>
          </a:p>
        </p:txBody>
      </p:sp>
      <p:sp>
        <p:nvSpPr>
          <p:cNvPr id="641030" name="WordArt 6"/>
          <p:cNvSpPr>
            <a:spLocks noChangeArrowheads="1" noChangeShapeType="1" noTextEdit="1"/>
          </p:cNvSpPr>
          <p:nvPr/>
        </p:nvSpPr>
        <p:spPr bwMode="auto">
          <a:xfrm>
            <a:off x="2325688" y="692150"/>
            <a:ext cx="3959225" cy="18446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2606"/>
              </a:avLst>
            </a:prstTxWarp>
          </a:bodyPr>
          <a:lstStyle/>
          <a:p>
            <a:pPr algn="ctr"/>
            <a:r>
              <a:rPr lang="fr-FR" sz="3600" kern="10" dirty="0" err="1" smtClean="0">
                <a:ln w="9525">
                  <a:noFill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effectLst>
                  <a:prstShdw prst="shdw18" dist="17961" dir="13500000">
                    <a:schemeClr val="accent2">
                      <a:gamma/>
                      <a:shade val="60000"/>
                      <a:invGamma/>
                    </a:schemeClr>
                  </a:prstShdw>
                </a:effectLst>
                <a:latin typeface="Times New Roman"/>
                <a:cs typeface="Times New Roman"/>
              </a:rPr>
              <a:t>JLab</a:t>
            </a:r>
            <a:r>
              <a:rPr lang="fr-FR" sz="3600" kern="10" dirty="0" smtClean="0">
                <a:ln w="9525">
                  <a:noFill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effectLst>
                  <a:prstShdw prst="shdw18" dist="17961" dir="13500000">
                    <a:schemeClr val="accent2">
                      <a:gamma/>
                      <a:shade val="60000"/>
                      <a:invGamma/>
                    </a:schemeClr>
                  </a:prstShdw>
                </a:effectLst>
                <a:latin typeface="Times New Roman"/>
                <a:cs typeface="Times New Roman"/>
              </a:rPr>
              <a:t> DVMP </a:t>
            </a:r>
            <a:r>
              <a:rPr lang="fr-FR" sz="3600" kern="10" dirty="0" smtClean="0">
                <a:ln w="9525">
                  <a:noFill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effectLst>
                  <a:prstShdw prst="shdw18" dist="17961" dir="13500000">
                    <a:schemeClr val="accent2">
                      <a:gamma/>
                      <a:shade val="60000"/>
                      <a:invGamma/>
                    </a:schemeClr>
                  </a:prstShdw>
                </a:effectLst>
                <a:latin typeface="Times New Roman"/>
                <a:cs typeface="Times New Roman"/>
              </a:rPr>
              <a:t>workshop</a:t>
            </a:r>
            <a:endParaRPr lang="fr-FR" sz="3600" kern="10" dirty="0">
              <a:ln w="9525">
                <a:noFill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effectLst>
                <a:prstShdw prst="shdw18" dist="17961" dir="13500000">
                  <a:schemeClr val="accent2">
                    <a:gamma/>
                    <a:shade val="60000"/>
                    <a:invGamma/>
                  </a:schemeClr>
                </a:prstShdw>
              </a:effectLst>
              <a:latin typeface="Times New Roman"/>
              <a:cs typeface="Times New Roman"/>
            </a:endParaRPr>
          </a:p>
        </p:txBody>
      </p:sp>
      <p:pic>
        <p:nvPicPr>
          <p:cNvPr id="641032" name="Picture 8"/>
          <p:cNvPicPr>
            <a:picLocks noChangeArrowheads="1"/>
          </p:cNvPicPr>
          <p:nvPr/>
        </p:nvPicPr>
        <p:blipFill>
          <a:blip r:embed="rId2" cstate="print">
            <a:lum bright="60000" contrast="-70000"/>
          </a:blip>
          <a:srcRect l="80876" t="29446"/>
          <a:stretch>
            <a:fillRect/>
          </a:stretch>
        </p:blipFill>
        <p:spPr bwMode="auto">
          <a:xfrm>
            <a:off x="-180975" y="-277813"/>
            <a:ext cx="1311275" cy="716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1034" name="Text Box 10"/>
          <p:cNvSpPr txBox="1">
            <a:spLocks noChangeArrowheads="1"/>
          </p:cNvSpPr>
          <p:nvPr/>
        </p:nvSpPr>
        <p:spPr bwMode="auto">
          <a:xfrm>
            <a:off x="622401" y="2667000"/>
            <a:ext cx="7835799" cy="193899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r</a:t>
            </a:r>
            <a:r>
              <a:rPr lang="fr-FR" sz="4000" b="1" i="1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</a:t>
            </a:r>
            <a:r>
              <a:rPr lang="fr-FR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fr-FR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w</a:t>
            </a:r>
            <a:r>
              <a:rPr lang="fr-FR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fr-FR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r</a:t>
            </a:r>
            <a:r>
              <a:rPr lang="fr-FR" sz="4000" b="1" i="1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+</a:t>
            </a:r>
            <a:r>
              <a:rPr lang="fr-FR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exclusive </a:t>
            </a:r>
            <a:r>
              <a:rPr lang="fr-FR" sz="40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electroproduction</a:t>
            </a:r>
            <a:endParaRPr lang="fr-FR" sz="4000" b="1" i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defTabSz="762000" eaLnBrk="0" hangingPunct="0"/>
            <a:r>
              <a:rPr lang="fr-FR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on the proton </a:t>
            </a:r>
            <a:r>
              <a:rPr lang="fr-FR" sz="40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</a:t>
            </a:r>
            <a:r>
              <a:rPr lang="fr-FR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CLAS</a:t>
            </a:r>
          </a:p>
          <a:p>
            <a:pPr defTabSz="762000" eaLnBrk="0" hangingPunct="0"/>
            <a:r>
              <a:rPr lang="fr-FR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			</a:t>
            </a:r>
            <a:endParaRPr lang="fr-FR" sz="4000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4684"/>
            <a:ext cx="7467599" cy="686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46300" y="2209800"/>
            <a:ext cx="54102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81200" y="533400"/>
            <a:ext cx="5562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13" descr="qandg2"/>
          <p:cNvPicPr>
            <a:picLocks noChangeAspect="1" noChangeArrowheads="1"/>
          </p:cNvPicPr>
          <p:nvPr/>
        </p:nvPicPr>
        <p:blipFill>
          <a:blip r:embed="rId3" cstate="print"/>
          <a:srcRect t="13361" r="55258" b="63145"/>
          <a:stretch>
            <a:fillRect/>
          </a:stretch>
        </p:blipFill>
        <p:spPr bwMode="auto">
          <a:xfrm>
            <a:off x="1828800" y="41910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tregge"/>
          <p:cNvPicPr>
            <a:picLocks noChangeAspect="1" noChangeArrowheads="1"/>
          </p:cNvPicPr>
          <p:nvPr/>
        </p:nvPicPr>
        <p:blipFill>
          <a:blip r:embed="rId4" cstate="print"/>
          <a:srcRect l="69580" t="3563" r="12269" b="78622"/>
          <a:stretch>
            <a:fillRect/>
          </a:stretch>
        </p:blipFill>
        <p:spPr bwMode="auto">
          <a:xfrm>
            <a:off x="5334000" y="2209800"/>
            <a:ext cx="1371600" cy="1905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378700" y="25908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flipV="1">
            <a:off x="7340600" y="2252981"/>
            <a:ext cx="2286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007100" y="60960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6"/>
          <p:cNvGrpSpPr/>
          <p:nvPr/>
        </p:nvGrpSpPr>
        <p:grpSpPr>
          <a:xfrm>
            <a:off x="2159000" y="1892300"/>
            <a:ext cx="1498600" cy="2177676"/>
            <a:chOff x="2159000" y="1892300"/>
            <a:chExt cx="1498600" cy="2177676"/>
          </a:xfrm>
        </p:grpSpPr>
        <p:sp>
          <p:nvSpPr>
            <p:cNvPr id="5" name="Rectangle 4"/>
            <p:cNvSpPr/>
            <p:nvPr/>
          </p:nvSpPr>
          <p:spPr>
            <a:xfrm>
              <a:off x="2159000" y="1892300"/>
              <a:ext cx="6096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2" descr="tregge"/>
            <p:cNvPicPr>
              <a:picLocks noChangeAspect="1" noChangeArrowheads="1"/>
            </p:cNvPicPr>
            <p:nvPr/>
          </p:nvPicPr>
          <p:blipFill>
            <a:blip r:embed="rId4" cstate="print"/>
            <a:srcRect l="19159" t="3563" r="63698" b="78622"/>
            <a:stretch>
              <a:fillRect/>
            </a:stretch>
          </p:blipFill>
          <p:spPr bwMode="auto">
            <a:xfrm>
              <a:off x="2340864" y="2133600"/>
              <a:ext cx="1316736" cy="1936376"/>
            </a:xfrm>
            <a:prstGeom prst="rect">
              <a:avLst/>
            </a:prstGeom>
            <a:noFill/>
          </p:spPr>
        </p:pic>
        <p:pic>
          <p:nvPicPr>
            <p:cNvPr id="15" name="Picture 2" descr="tregge"/>
            <p:cNvPicPr>
              <a:picLocks noChangeAspect="1" noChangeArrowheads="1"/>
            </p:cNvPicPr>
            <p:nvPr/>
          </p:nvPicPr>
          <p:blipFill>
            <a:blip r:embed="rId4" cstate="print"/>
            <a:srcRect l="54454" t="9976" r="41512" b="86580"/>
            <a:stretch>
              <a:fillRect/>
            </a:stretch>
          </p:blipFill>
          <p:spPr bwMode="auto">
            <a:xfrm>
              <a:off x="3276600" y="2832100"/>
              <a:ext cx="304800" cy="368300"/>
            </a:xfrm>
            <a:prstGeom prst="rect">
              <a:avLst/>
            </a:prstGeom>
            <a:noFill/>
          </p:spPr>
        </p:pic>
        <p:sp>
          <p:nvSpPr>
            <p:cNvPr id="16" name="ZoneTexte 15"/>
            <p:cNvSpPr txBox="1"/>
            <p:nvPr/>
          </p:nvSpPr>
          <p:spPr>
            <a:xfrm>
              <a:off x="3124200" y="281940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,</a:t>
              </a:r>
              <a:endParaRPr lang="fr-FR" dirty="0"/>
            </a:p>
          </p:txBody>
        </p:sp>
      </p:grpSp>
      <p:sp>
        <p:nvSpPr>
          <p:cNvPr id="18" name="Rectangle 17"/>
          <p:cNvSpPr/>
          <p:nvPr/>
        </p:nvSpPr>
        <p:spPr>
          <a:xfrm flipH="1">
            <a:off x="5918199" y="5791200"/>
            <a:ext cx="45719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3" descr="qandg2"/>
          <p:cNvPicPr>
            <a:picLocks noChangeAspect="1" noChangeArrowheads="1"/>
          </p:cNvPicPr>
          <p:nvPr/>
        </p:nvPicPr>
        <p:blipFill>
          <a:blip r:embed="rId5" cstate="print"/>
          <a:srcRect l="45255" t="13521" b="63067"/>
          <a:stretch>
            <a:fillRect/>
          </a:stretch>
        </p:blipFill>
        <p:spPr bwMode="auto">
          <a:xfrm>
            <a:off x="4800600" y="4495800"/>
            <a:ext cx="27695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èche vers le bas 18"/>
          <p:cNvSpPr/>
          <p:nvPr/>
        </p:nvSpPr>
        <p:spPr>
          <a:xfrm>
            <a:off x="5791200" y="3962400"/>
            <a:ext cx="457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53"/>
          <p:cNvSpPr>
            <a:spLocks noChangeArrowheads="1"/>
          </p:cNvSpPr>
          <p:nvPr/>
        </p:nvSpPr>
        <p:spPr bwMode="auto">
          <a:xfrm>
            <a:off x="6400800" y="3962400"/>
            <a:ext cx="18288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hangingPunct="0"/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Q</a:t>
            </a:r>
            <a:r>
              <a:rPr lang="fr-FR" sz="2800" b="1" i="1" baseline="30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</a:t>
            </a:r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&gt;&gt;</a:t>
            </a:r>
            <a:endParaRPr lang="fr-FR" sz="2800" b="1" i="1" baseline="30000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21" name="Flèche vers le bas 20"/>
          <p:cNvSpPr/>
          <p:nvPr/>
        </p:nvSpPr>
        <p:spPr>
          <a:xfrm>
            <a:off x="2819400" y="3962400"/>
            <a:ext cx="457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3429000" y="3962400"/>
            <a:ext cx="18288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hangingPunct="0"/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Q</a:t>
            </a:r>
            <a:r>
              <a:rPr lang="fr-FR" sz="2800" b="1" i="1" baseline="30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</a:t>
            </a:r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&gt;&gt;</a:t>
            </a:r>
            <a:endParaRPr lang="fr-FR" sz="2800" b="1" i="1" baseline="30000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4953000" cy="426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40624" y="152400"/>
            <a:ext cx="5474576" cy="107721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3200" b="1" i="1" dirty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Exclusive </a:t>
            </a:r>
            <a:r>
              <a:rPr lang="fr-FR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f </a:t>
            </a:r>
            <a:r>
              <a:rPr lang="fr-FR" sz="32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electroproduction</a:t>
            </a:r>
            <a:r>
              <a:rPr lang="fr-FR" sz="32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</a:p>
          <a:p>
            <a:pPr defTabSz="762000" eaLnBrk="0" hangingPunct="0"/>
            <a:r>
              <a:rPr lang="fr-FR" sz="32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gluon </a:t>
            </a:r>
            <a:r>
              <a:rPr lang="fr-FR" sz="32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imaging</a:t>
            </a:r>
            <a:r>
              <a:rPr lang="fr-FR" sz="32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of the proton</a:t>
            </a:r>
            <a:endParaRPr lang="fr-FR" sz="3200" b="1" i="1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00200"/>
            <a:ext cx="3000375" cy="315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5486400"/>
            <a:ext cx="4120039" cy="46166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x&lt;0.01</a:t>
            </a:r>
            <a:r>
              <a:rPr lang="fr-FR" sz="24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fr-FR" sz="24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measured</a:t>
            </a:r>
            <a:r>
              <a:rPr lang="fr-FR" sz="24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4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</a:t>
            </a:r>
            <a:r>
              <a:rPr lang="fr-FR" sz="24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H1/ZEUS</a:t>
            </a:r>
            <a:endParaRPr lang="fr-F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8212" y="6044625"/>
            <a:ext cx="5801588" cy="46166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x&gt;0.1</a:t>
            </a:r>
            <a:r>
              <a:rPr lang="fr-FR" sz="24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fr-FR" sz="24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practically</a:t>
            </a:r>
            <a:r>
              <a:rPr lang="fr-FR" sz="24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4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unknown</a:t>
            </a:r>
            <a:r>
              <a:rPr lang="fr-FR" sz="24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fr-FR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f</a:t>
            </a:r>
            <a:r>
              <a:rPr lang="fr-FR" sz="24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4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with</a:t>
            </a:r>
            <a:r>
              <a:rPr lang="fr-FR" sz="24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CLAS12</a:t>
            </a:r>
            <a:endParaRPr lang="fr-F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70337"/>
            <a:ext cx="4495800" cy="408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346537"/>
            <a:ext cx="4800600" cy="37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62600" y="4851737"/>
            <a:ext cx="3358805" cy="4001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(A.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Kubarovsky’s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simulations)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95400" y="5562600"/>
            <a:ext cx="7086600" cy="52322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762000" eaLnBrk="0" hangingPunct="0"/>
            <a:r>
              <a:rPr lang="fr-FR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Extract</a:t>
            </a:r>
            <a:r>
              <a:rPr lang="fr-FR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t–</a:t>
            </a:r>
            <a:r>
              <a:rPr lang="fr-FR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slope</a:t>
            </a:r>
            <a:r>
              <a:rPr lang="fr-FR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of </a:t>
            </a:r>
            <a:r>
              <a:rPr lang="fr-FR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</a:t>
            </a:r>
            <a:r>
              <a:rPr lang="fr-FR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fr-FR" sz="2800" b="1" i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</a:t>
            </a:r>
            <a:r>
              <a:rPr lang="fr-F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/</a:t>
            </a:r>
            <a:r>
              <a:rPr lang="fr-FR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dt</a:t>
            </a:r>
            <a:r>
              <a:rPr lang="fr-F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up to Q</a:t>
            </a:r>
            <a:r>
              <a:rPr lang="fr-FR" sz="2800" b="1" i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fr-FR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~7 GeV2 </a:t>
            </a:r>
            <a:endParaRPr lang="fr-FR" sz="2800" b="1" i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1000" y="6096000"/>
            <a:ext cx="8610600" cy="7078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762000" eaLnBrk="0" hangingPunct="0"/>
            <a:r>
              <a:rPr lang="fr-F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As a </a:t>
            </a:r>
            <a:r>
              <a:rPr lang="fr-FR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function</a:t>
            </a:r>
            <a:r>
              <a:rPr lang="fr-F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of </a:t>
            </a:r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</a:t>
            </a:r>
            <a:r>
              <a:rPr lang="fr-FR" sz="2000" b="1" i="1" baseline="30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fr-F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fr-FR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check </a:t>
            </a:r>
            <a:r>
              <a:rPr lang="fr-FR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when</a:t>
            </a:r>
            <a:r>
              <a:rPr lang="fr-FR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Q</a:t>
            </a:r>
            <a:r>
              <a:rPr lang="fr-FR" sz="2000" b="1" i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fr-FR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  <a:r>
              <a:rPr lang="fr-FR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independence</a:t>
            </a:r>
            <a:r>
              <a:rPr lang="fr-FR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settles</a:t>
            </a:r>
            <a:endParaRPr lang="fr-FR" sz="20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defTabSz="762000" eaLnBrk="0" hangingPunct="0"/>
            <a:r>
              <a:rPr lang="fr-F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As a </a:t>
            </a:r>
            <a:r>
              <a:rPr lang="fr-FR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function</a:t>
            </a:r>
            <a:r>
              <a:rPr lang="fr-F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of </a:t>
            </a:r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</a:t>
            </a:r>
            <a:r>
              <a:rPr lang="fr-FR" sz="2000" b="1" i="1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r>
              <a:rPr lang="fr-F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(or </a:t>
            </a:r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</a:t>
            </a:r>
            <a:r>
              <a:rPr lang="fr-F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): </a:t>
            </a:r>
            <a:r>
              <a:rPr lang="fr-FR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first 3D-gluon </a:t>
            </a:r>
            <a:r>
              <a:rPr lang="fr-FR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imaging</a:t>
            </a:r>
            <a:r>
              <a:rPr lang="fr-FR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0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</a:t>
            </a:r>
            <a:r>
              <a:rPr lang="fr-FR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large x</a:t>
            </a:r>
            <a:endParaRPr lang="fr-FR" sz="2000" b="1" i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40624" y="152400"/>
            <a:ext cx="5474576" cy="107721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3200" b="1" i="1" dirty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Exclusive </a:t>
            </a:r>
            <a:r>
              <a:rPr lang="fr-FR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f </a:t>
            </a:r>
            <a:r>
              <a:rPr lang="fr-FR" sz="32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electroproduction</a:t>
            </a:r>
            <a:r>
              <a:rPr lang="fr-FR" sz="32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</a:p>
          <a:p>
            <a:pPr defTabSz="762000" eaLnBrk="0" hangingPunct="0"/>
            <a:r>
              <a:rPr lang="fr-FR" sz="32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gluon </a:t>
            </a:r>
            <a:r>
              <a:rPr lang="fr-FR" sz="32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imaging</a:t>
            </a:r>
            <a:r>
              <a:rPr lang="fr-FR" sz="32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of the proton</a:t>
            </a:r>
            <a:endParaRPr lang="fr-FR" sz="3200" b="1" i="1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5181600"/>
            <a:ext cx="3249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CLAS12 </a:t>
            </a:r>
            <a:r>
              <a:rPr lang="fr-FR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proposal</a:t>
            </a:r>
            <a:r>
              <a:rPr lang="fr-FR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PR12-11-103: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374" y="1447800"/>
            <a:ext cx="922842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334326" y="314980"/>
            <a:ext cx="15424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C. Weiss:</a:t>
            </a:r>
            <a:endParaRPr lang="en-US" sz="2800" baseline="30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6513" y="2327275"/>
            <a:ext cx="7137401" cy="3189288"/>
            <a:chOff x="-23" y="1466"/>
            <a:chExt cx="4496" cy="2009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23" y="1466"/>
              <a:ext cx="3206" cy="2009"/>
              <a:chOff x="2554" y="2374"/>
              <a:chExt cx="3206" cy="2009"/>
            </a:xfrm>
          </p:grpSpPr>
          <p:pic>
            <p:nvPicPr>
              <p:cNvPr id="436228" name="Picture 4" descr="mesonkperp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956" t="62448"/>
              <a:stretch>
                <a:fillRect/>
              </a:stretch>
            </p:blipFill>
            <p:spPr bwMode="auto">
              <a:xfrm>
                <a:off x="2891" y="2670"/>
                <a:ext cx="2869" cy="1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6229" name="Picture 5" descr="mesonkper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30298" r="88599" b="19189"/>
              <a:stretch>
                <a:fillRect/>
              </a:stretch>
            </p:blipFill>
            <p:spPr bwMode="auto">
              <a:xfrm>
                <a:off x="2554" y="2374"/>
                <a:ext cx="371" cy="1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36230" name="Text Box 6"/>
            <p:cNvSpPr txBox="1">
              <a:spLocks noChangeArrowheads="1"/>
            </p:cNvSpPr>
            <p:nvPr/>
          </p:nvSpPr>
          <p:spPr bwMode="auto">
            <a:xfrm>
              <a:off x="2925" y="1884"/>
              <a:ext cx="1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hlink"/>
                  </a:solidFill>
                </a:rPr>
                <a:t>LO (</a:t>
              </a:r>
              <a:r>
                <a:rPr lang="fr-FR" b="1">
                  <a:solidFill>
                    <a:srgbClr val="FF0000"/>
                  </a:solidFill>
                </a:rPr>
                <a:t>w/o</a:t>
              </a:r>
              <a:r>
                <a:rPr lang="fr-FR" b="1">
                  <a:solidFill>
                    <a:schemeClr val="hlink"/>
                  </a:solidFill>
                </a:rPr>
                <a:t> kperp effect)</a:t>
              </a:r>
            </a:p>
          </p:txBody>
        </p:sp>
        <p:sp>
          <p:nvSpPr>
            <p:cNvPr id="436231" name="AutoShape 7"/>
            <p:cNvSpPr>
              <a:spLocks noChangeArrowheads="1"/>
            </p:cNvSpPr>
            <p:nvPr/>
          </p:nvSpPr>
          <p:spPr bwMode="auto">
            <a:xfrm rot="8520142">
              <a:off x="2562" y="2115"/>
              <a:ext cx="362" cy="13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58800" y="3854450"/>
            <a:ext cx="7194550" cy="2311400"/>
            <a:chOff x="352" y="2428"/>
            <a:chExt cx="4532" cy="1456"/>
          </a:xfrm>
        </p:grpSpPr>
        <p:sp>
          <p:nvSpPr>
            <p:cNvPr id="436237" name="AutoShape 13"/>
            <p:cNvSpPr>
              <a:spLocks noChangeArrowheads="1"/>
            </p:cNvSpPr>
            <p:nvPr/>
          </p:nvSpPr>
          <p:spPr bwMode="auto">
            <a:xfrm rot="-11249128">
              <a:off x="2880" y="2523"/>
              <a:ext cx="362" cy="13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6238" name="Text Box 14"/>
            <p:cNvSpPr txBox="1">
              <a:spLocks noChangeArrowheads="1"/>
            </p:cNvSpPr>
            <p:nvPr/>
          </p:nvSpPr>
          <p:spPr bwMode="auto">
            <a:xfrm>
              <a:off x="352" y="3436"/>
              <a:ext cx="2256" cy="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b="1" dirty="0">
                  <a:solidFill>
                    <a:schemeClr val="accent2"/>
                  </a:solidFill>
                  <a:latin typeface="Times New Roman" pitchFamily="18" charset="0"/>
                </a:rPr>
                <a:t>Handbag diagram calculation </a:t>
              </a:r>
            </a:p>
            <a:p>
              <a:pPr>
                <a:lnSpc>
                  <a:spcPct val="75000"/>
                </a:lnSpc>
              </a:pPr>
              <a:r>
                <a:rPr lang="en-US" b="1" dirty="0">
                  <a:solidFill>
                    <a:schemeClr val="accent2"/>
                  </a:solidFill>
                  <a:latin typeface="Times New Roman" pitchFamily="18" charset="0"/>
                </a:rPr>
                <a:t>needs k</a:t>
              </a:r>
              <a:r>
                <a:rPr lang="en-US" b="1" baseline="-25000" dirty="0">
                  <a:solidFill>
                    <a:schemeClr val="accent2"/>
                  </a:solidFill>
                  <a:latin typeface="Times New Roman" pitchFamily="18" charset="0"/>
                </a:rPr>
                <a:t>perp</a:t>
              </a:r>
              <a:r>
                <a:rPr lang="en-US" b="1" dirty="0">
                  <a:solidFill>
                    <a:schemeClr val="accent2"/>
                  </a:solidFill>
                  <a:latin typeface="Times New Roman" pitchFamily="18" charset="0"/>
                </a:rPr>
                <a:t> effects to account for </a:t>
              </a:r>
            </a:p>
            <a:p>
              <a:pPr>
                <a:lnSpc>
                  <a:spcPct val="75000"/>
                </a:lnSpc>
              </a:pPr>
              <a:r>
                <a:rPr lang="en-US" b="1" dirty="0" err="1">
                  <a:solidFill>
                    <a:schemeClr val="accent2"/>
                  </a:solidFill>
                  <a:latin typeface="Times New Roman" pitchFamily="18" charset="0"/>
                </a:rPr>
                <a:t>preasymptotic</a:t>
              </a:r>
              <a:r>
                <a:rPr lang="en-US" b="1" dirty="0">
                  <a:solidFill>
                    <a:schemeClr val="accent2"/>
                  </a:solidFill>
                  <a:latin typeface="Times New Roman" pitchFamily="18" charset="0"/>
                </a:rPr>
                <a:t> effects</a:t>
              </a:r>
              <a:endParaRPr lang="el-GR" sz="1600" dirty="0">
                <a:solidFill>
                  <a:schemeClr val="accent1"/>
                </a:solidFill>
                <a:latin typeface="Times New Roman" pitchFamily="18" charset="0"/>
              </a:endParaRPr>
            </a:p>
          </p:txBody>
        </p:sp>
        <p:sp>
          <p:nvSpPr>
            <p:cNvPr id="436239" name="Text Box 15"/>
            <p:cNvSpPr txBox="1">
              <a:spLocks noChangeArrowheads="1"/>
            </p:cNvSpPr>
            <p:nvPr/>
          </p:nvSpPr>
          <p:spPr bwMode="auto">
            <a:xfrm>
              <a:off x="3288" y="2428"/>
              <a:ext cx="15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hlink"/>
                  </a:solidFill>
                </a:rPr>
                <a:t>LO (</a:t>
              </a:r>
              <a:r>
                <a:rPr lang="fr-FR" b="1">
                  <a:solidFill>
                    <a:srgbClr val="FF0000"/>
                  </a:solidFill>
                </a:rPr>
                <a:t>with</a:t>
              </a:r>
              <a:r>
                <a:rPr lang="fr-FR" b="1">
                  <a:solidFill>
                    <a:schemeClr val="hlink"/>
                  </a:solidFill>
                </a:rPr>
                <a:t> kperp effect)</a:t>
              </a:r>
            </a:p>
          </p:txBody>
        </p:sp>
      </p:grp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687" y="914400"/>
            <a:ext cx="676924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qandg2"/>
          <p:cNvPicPr>
            <a:picLocks noChangeAspect="1" noChangeArrowheads="1"/>
          </p:cNvPicPr>
          <p:nvPr/>
        </p:nvPicPr>
        <p:blipFill>
          <a:blip r:embed="rId5" cstate="print"/>
          <a:srcRect t="12457" r="55258" b="60938"/>
          <a:stretch>
            <a:fillRect/>
          </a:stretch>
        </p:blipFill>
        <p:spPr bwMode="auto">
          <a:xfrm>
            <a:off x="0" y="533400"/>
            <a:ext cx="243205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362200" y="3962400"/>
            <a:ext cx="1371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600200" y="3810000"/>
            <a:ext cx="1371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581400" y="41021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286000" y="3657600"/>
            <a:ext cx="457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917700" y="3581400"/>
            <a:ext cx="457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866900" y="3314700"/>
            <a:ext cx="457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 flipV="1">
            <a:off x="2095500" y="3543300"/>
            <a:ext cx="152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362200" y="6380062"/>
            <a:ext cx="5410200" cy="3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Same thing for 2-gluon exchange process</a:t>
            </a:r>
            <a:endParaRPr lang="el-GR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qandg2"/>
          <p:cNvPicPr>
            <a:picLocks noChangeAspect="1" noChangeArrowheads="1"/>
          </p:cNvPicPr>
          <p:nvPr/>
        </p:nvPicPr>
        <p:blipFill>
          <a:blip r:embed="rId2" cstate="print"/>
          <a:srcRect t="13361" r="55258" b="63145"/>
          <a:stretch>
            <a:fillRect/>
          </a:stretch>
        </p:blipFill>
        <p:spPr bwMode="auto">
          <a:xfrm>
            <a:off x="1600200" y="9144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qandg2"/>
          <p:cNvPicPr>
            <a:picLocks noChangeAspect="1" noChangeArrowheads="1"/>
          </p:cNvPicPr>
          <p:nvPr/>
        </p:nvPicPr>
        <p:blipFill>
          <a:blip r:embed="rId3" cstate="print"/>
          <a:srcRect l="45255" t="13521" b="63067"/>
          <a:stretch>
            <a:fillRect/>
          </a:stretch>
        </p:blipFill>
        <p:spPr bwMode="auto">
          <a:xfrm>
            <a:off x="4724400" y="1219200"/>
            <a:ext cx="27695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33400" y="224135"/>
            <a:ext cx="847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</a:rPr>
              <a:t>Some</a:t>
            </a:r>
            <a:r>
              <a:rPr lang="fr-FR" sz="2400" b="1" dirty="0" smtClean="0">
                <a:solidFill>
                  <a:srgbClr val="FF0000"/>
                </a:solidFill>
              </a:rPr>
              <a:t> signatures of the (</a:t>
            </a:r>
            <a:r>
              <a:rPr lang="fr-FR" sz="2400" b="1" dirty="0" err="1" smtClean="0">
                <a:solidFill>
                  <a:srgbClr val="FF0000"/>
                </a:solidFill>
              </a:rPr>
              <a:t>asymptotic</a:t>
            </a:r>
            <a:r>
              <a:rPr lang="fr-FR" sz="2400" b="1" dirty="0" smtClean="0">
                <a:solidFill>
                  <a:srgbClr val="FF0000"/>
                </a:solidFill>
              </a:rPr>
              <a:t>) « hard » </a:t>
            </a:r>
            <a:r>
              <a:rPr lang="fr-FR" sz="2400" b="1" dirty="0" err="1" smtClean="0">
                <a:solidFill>
                  <a:srgbClr val="FF0000"/>
                </a:solidFill>
              </a:rPr>
              <a:t>processes</a:t>
            </a:r>
            <a:r>
              <a:rPr lang="fr-FR" sz="2400" b="1" dirty="0" smtClean="0">
                <a:solidFill>
                  <a:srgbClr val="FF0000"/>
                </a:solidFill>
              </a:rPr>
              <a:t>: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58000" y="3195935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400" b="1" baseline="-25000" dirty="0" smtClean="0">
                <a:solidFill>
                  <a:srgbClr val="00B050"/>
                </a:solidFill>
              </a:rPr>
              <a:t>L</a:t>
            </a:r>
            <a:r>
              <a:rPr lang="fr-FR" sz="2400" b="1" dirty="0" smtClean="0">
                <a:solidFill>
                  <a:srgbClr val="00B050"/>
                </a:solidFill>
              </a:rPr>
              <a:t>/</a:t>
            </a:r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400" b="1" baseline="-25000" dirty="0" smtClean="0">
                <a:solidFill>
                  <a:srgbClr val="00B050"/>
                </a:solidFill>
              </a:rPr>
              <a:t>T</a:t>
            </a:r>
            <a:r>
              <a:rPr lang="fr-FR" sz="2400" b="1" dirty="0" smtClean="0">
                <a:solidFill>
                  <a:srgbClr val="00B050"/>
                </a:solidFill>
              </a:rPr>
              <a:t>~Q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2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46585" y="4800600"/>
            <a:ext cx="28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r/w/f/(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J</a:t>
            </a:r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/Y)</a:t>
            </a:r>
            <a:r>
              <a:rPr lang="fr-FR" sz="2400" b="1" dirty="0" smtClean="0">
                <a:solidFill>
                  <a:srgbClr val="00B050"/>
                </a:solidFill>
              </a:rPr>
              <a:t>~9/1/2/8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505200" y="3195935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400" b="1" baseline="-25000" dirty="0" smtClean="0">
                <a:solidFill>
                  <a:srgbClr val="00B050"/>
                </a:solidFill>
              </a:rPr>
              <a:t>L</a:t>
            </a:r>
            <a:r>
              <a:rPr lang="fr-FR" sz="2400" b="1" dirty="0" smtClean="0">
                <a:solidFill>
                  <a:srgbClr val="00B050"/>
                </a:solidFill>
              </a:rPr>
              <a:t>~1/Q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6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181600" y="3195935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400" b="1" baseline="-25000" dirty="0" smtClean="0">
                <a:solidFill>
                  <a:srgbClr val="00B050"/>
                </a:solidFill>
              </a:rPr>
              <a:t>T</a:t>
            </a:r>
            <a:r>
              <a:rPr lang="fr-FR" sz="2400" b="1" dirty="0" smtClean="0">
                <a:solidFill>
                  <a:srgbClr val="00B050"/>
                </a:solidFill>
              </a:rPr>
              <a:t>~1/Q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8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07562" y="4034135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400" b="1" dirty="0" smtClean="0">
                <a:solidFill>
                  <a:srgbClr val="00B050"/>
                </a:solidFill>
              </a:rPr>
              <a:t>~|</a:t>
            </a:r>
            <a:r>
              <a:rPr lang="fr-FR" sz="2400" b="1" dirty="0" err="1" smtClean="0">
                <a:solidFill>
                  <a:srgbClr val="00B050"/>
                </a:solidFill>
              </a:rPr>
              <a:t>xG</a:t>
            </a:r>
            <a:r>
              <a:rPr lang="fr-FR" sz="2400" b="1" dirty="0" smtClean="0">
                <a:solidFill>
                  <a:srgbClr val="00B050"/>
                </a:solidFill>
              </a:rPr>
              <a:t>(x)|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2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38200" y="3195935"/>
            <a:ext cx="252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Q</a:t>
            </a:r>
            <a:r>
              <a:rPr lang="fr-FR" sz="2400" b="1" baseline="30000" dirty="0" smtClean="0">
                <a:solidFill>
                  <a:srgbClr val="FF0000"/>
                </a:solidFill>
              </a:rPr>
              <a:t>2</a:t>
            </a:r>
            <a:r>
              <a:rPr lang="fr-FR" sz="2400" b="1" dirty="0" smtClean="0"/>
              <a:t> </a:t>
            </a:r>
            <a:r>
              <a:rPr lang="fr-FR" sz="2400" b="1" dirty="0" err="1" smtClean="0">
                <a:solidFill>
                  <a:srgbClr val="6666FF"/>
                </a:solidFill>
              </a:rPr>
              <a:t>dependence</a:t>
            </a:r>
            <a:r>
              <a:rPr lang="fr-FR" sz="2400" b="1" dirty="0" smtClean="0">
                <a:solidFill>
                  <a:srgbClr val="6666FF"/>
                </a:solidFill>
              </a:rPr>
              <a:t>:</a:t>
            </a:r>
            <a:endParaRPr lang="fr-FR" sz="2400" b="1" dirty="0">
              <a:solidFill>
                <a:srgbClr val="6666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08458" y="4034135"/>
            <a:ext cx="3291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W </a:t>
            </a:r>
            <a:r>
              <a:rPr lang="fr-FR" sz="2000" b="1" dirty="0" smtClean="0">
                <a:solidFill>
                  <a:srgbClr val="FF0000"/>
                </a:solidFill>
              </a:rPr>
              <a:t>(or x</a:t>
            </a:r>
            <a:r>
              <a:rPr lang="fr-FR" sz="2000" b="1" baseline="-25000" dirty="0" smtClean="0">
                <a:solidFill>
                  <a:srgbClr val="FF0000"/>
                </a:solidFill>
              </a:rPr>
              <a:t>B</a:t>
            </a:r>
            <a:r>
              <a:rPr lang="fr-FR" sz="2000" b="1" dirty="0" smtClean="0">
                <a:solidFill>
                  <a:srgbClr val="FF0000"/>
                </a:solidFill>
              </a:rPr>
              <a:t>)</a:t>
            </a:r>
            <a:r>
              <a:rPr lang="fr-FR" sz="2000" b="1" dirty="0" smtClean="0"/>
              <a:t> </a:t>
            </a:r>
            <a:r>
              <a:rPr lang="fr-FR" sz="2400" b="1" dirty="0" err="1" smtClean="0">
                <a:solidFill>
                  <a:srgbClr val="6666FF"/>
                </a:solidFill>
              </a:rPr>
              <a:t>dependence</a:t>
            </a:r>
            <a:r>
              <a:rPr lang="fr-FR" sz="2400" b="1" dirty="0" smtClean="0">
                <a:solidFill>
                  <a:srgbClr val="6666FF"/>
                </a:solidFill>
              </a:rPr>
              <a:t>:</a:t>
            </a:r>
            <a:endParaRPr lang="fr-FR" sz="2400" b="1" dirty="0">
              <a:solidFill>
                <a:srgbClr val="6666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564962" y="412200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(for gluon </a:t>
            </a:r>
            <a:r>
              <a:rPr lang="fr-FR" dirty="0" err="1" smtClean="0"/>
              <a:t>handbag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838200" y="4805065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Ratio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6666FF"/>
                </a:solidFill>
              </a:rPr>
              <a:t>of</a:t>
            </a:r>
            <a:r>
              <a:rPr lang="fr-FR" sz="2400" b="1" dirty="0" smtClean="0"/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yields</a:t>
            </a:r>
            <a:r>
              <a:rPr lang="fr-FR" sz="2400" b="1" dirty="0" smtClean="0">
                <a:solidFill>
                  <a:srgbClr val="6666FF"/>
                </a:solidFill>
              </a:rPr>
              <a:t>:</a:t>
            </a:r>
            <a:endParaRPr lang="fr-FR" sz="2400" b="1" dirty="0">
              <a:solidFill>
                <a:srgbClr val="6666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705600" y="48006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(for gluon </a:t>
            </a:r>
            <a:r>
              <a:rPr lang="fr-FR" dirty="0" err="1" smtClean="0"/>
              <a:t>handbag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838200" y="5558135"/>
            <a:ext cx="6304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Saturation</a:t>
            </a:r>
            <a:r>
              <a:rPr lang="fr-FR" sz="2400" b="1" dirty="0" smtClean="0"/>
              <a:t> </a:t>
            </a:r>
            <a:r>
              <a:rPr lang="fr-FR" sz="2400" b="1" dirty="0" err="1" smtClean="0">
                <a:solidFill>
                  <a:srgbClr val="6666FF"/>
                </a:solidFill>
              </a:rPr>
              <a:t>with</a:t>
            </a:r>
            <a:r>
              <a:rPr lang="fr-FR" sz="2400" b="1" dirty="0" smtClean="0">
                <a:solidFill>
                  <a:srgbClr val="6666FF"/>
                </a:solidFill>
              </a:rPr>
              <a:t> hard </a:t>
            </a:r>
            <a:r>
              <a:rPr lang="fr-FR" sz="2400" b="1" dirty="0" err="1" smtClean="0">
                <a:solidFill>
                  <a:srgbClr val="6666FF"/>
                </a:solidFill>
              </a:rPr>
              <a:t>scale</a:t>
            </a:r>
            <a:r>
              <a:rPr lang="fr-FR" sz="2400" b="1" dirty="0" smtClean="0">
                <a:solidFill>
                  <a:srgbClr val="6666FF"/>
                </a:solidFill>
              </a:rPr>
              <a:t> of </a:t>
            </a:r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a</a:t>
            </a:r>
            <a:r>
              <a:rPr lang="fr-FR" sz="2400" b="1" baseline="-25000" dirty="0" smtClean="0">
                <a:solidFill>
                  <a:srgbClr val="00B050"/>
                </a:solidFill>
              </a:rPr>
              <a:t>P</a:t>
            </a:r>
            <a:r>
              <a:rPr lang="fr-FR" sz="2400" b="1" dirty="0" smtClean="0">
                <a:solidFill>
                  <a:srgbClr val="00B050"/>
                </a:solidFill>
              </a:rPr>
              <a:t>(0), b, … 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38200" y="6243935"/>
            <a:ext cx="422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SCHC</a:t>
            </a:r>
            <a:r>
              <a:rPr lang="fr-FR" sz="2400" b="1" dirty="0" smtClean="0"/>
              <a:t> : </a:t>
            </a:r>
            <a:r>
              <a:rPr lang="fr-FR" sz="2400" b="1" dirty="0" err="1" smtClean="0">
                <a:solidFill>
                  <a:srgbClr val="6666FF"/>
                </a:solidFill>
              </a:rPr>
              <a:t>checks</a:t>
            </a:r>
            <a:r>
              <a:rPr lang="fr-FR" sz="2400" b="1" dirty="0" smtClean="0">
                <a:solidFill>
                  <a:srgbClr val="6666FF"/>
                </a:solidFill>
              </a:rPr>
              <a:t> </a:t>
            </a:r>
            <a:r>
              <a:rPr lang="fr-FR" sz="2400" b="1" dirty="0" err="1" smtClean="0">
                <a:solidFill>
                  <a:srgbClr val="6666FF"/>
                </a:solidFill>
              </a:rPr>
              <a:t>with</a:t>
            </a:r>
            <a:r>
              <a:rPr lang="fr-FR" sz="2400" b="1" dirty="0" smtClean="0">
                <a:solidFill>
                  <a:srgbClr val="6666FF"/>
                </a:solidFill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</a:rPr>
              <a:t>SDMEs</a:t>
            </a:r>
            <a:endParaRPr lang="fr-FR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4684"/>
            <a:ext cx="7467599" cy="686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46300" y="2209800"/>
            <a:ext cx="54102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81200" y="533400"/>
            <a:ext cx="5562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H1, ZEUS</a:t>
            </a:r>
            <a:endParaRPr lang="fr-FR" dirty="0"/>
          </a:p>
        </p:txBody>
      </p:sp>
      <p:pic>
        <p:nvPicPr>
          <p:cNvPr id="8" name="Picture 13" descr="qandg2"/>
          <p:cNvPicPr>
            <a:picLocks noChangeAspect="1" noChangeArrowheads="1"/>
          </p:cNvPicPr>
          <p:nvPr/>
        </p:nvPicPr>
        <p:blipFill>
          <a:blip r:embed="rId3" cstate="print"/>
          <a:srcRect t="13361" r="55258" b="63145"/>
          <a:stretch>
            <a:fillRect/>
          </a:stretch>
        </p:blipFill>
        <p:spPr bwMode="auto">
          <a:xfrm>
            <a:off x="1828800" y="41910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tregge"/>
          <p:cNvPicPr>
            <a:picLocks noChangeAspect="1" noChangeArrowheads="1"/>
          </p:cNvPicPr>
          <p:nvPr/>
        </p:nvPicPr>
        <p:blipFill>
          <a:blip r:embed="rId4" cstate="print"/>
          <a:srcRect l="69580" t="3563" r="12269" b="78622"/>
          <a:stretch>
            <a:fillRect/>
          </a:stretch>
        </p:blipFill>
        <p:spPr bwMode="auto">
          <a:xfrm>
            <a:off x="5334000" y="2209800"/>
            <a:ext cx="1371600" cy="1905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378700" y="25908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flipV="1">
            <a:off x="7340600" y="2252981"/>
            <a:ext cx="2286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007100" y="60960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6"/>
          <p:cNvGrpSpPr/>
          <p:nvPr/>
        </p:nvGrpSpPr>
        <p:grpSpPr>
          <a:xfrm>
            <a:off x="2159000" y="1892300"/>
            <a:ext cx="1498600" cy="2177676"/>
            <a:chOff x="2159000" y="1892300"/>
            <a:chExt cx="1498600" cy="2177676"/>
          </a:xfrm>
        </p:grpSpPr>
        <p:sp>
          <p:nvSpPr>
            <p:cNvPr id="5" name="Rectangle 4"/>
            <p:cNvSpPr/>
            <p:nvPr/>
          </p:nvSpPr>
          <p:spPr>
            <a:xfrm>
              <a:off x="2159000" y="1892300"/>
              <a:ext cx="6096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2" descr="tregge"/>
            <p:cNvPicPr>
              <a:picLocks noChangeAspect="1" noChangeArrowheads="1"/>
            </p:cNvPicPr>
            <p:nvPr/>
          </p:nvPicPr>
          <p:blipFill>
            <a:blip r:embed="rId4" cstate="print"/>
            <a:srcRect l="19159" t="3563" r="63698" b="78622"/>
            <a:stretch>
              <a:fillRect/>
            </a:stretch>
          </p:blipFill>
          <p:spPr bwMode="auto">
            <a:xfrm>
              <a:off x="2340864" y="2133600"/>
              <a:ext cx="1316736" cy="1936376"/>
            </a:xfrm>
            <a:prstGeom prst="rect">
              <a:avLst/>
            </a:prstGeom>
            <a:noFill/>
          </p:spPr>
        </p:pic>
        <p:pic>
          <p:nvPicPr>
            <p:cNvPr id="15" name="Picture 2" descr="tregge"/>
            <p:cNvPicPr>
              <a:picLocks noChangeAspect="1" noChangeArrowheads="1"/>
            </p:cNvPicPr>
            <p:nvPr/>
          </p:nvPicPr>
          <p:blipFill>
            <a:blip r:embed="rId4" cstate="print"/>
            <a:srcRect l="54454" t="9976" r="41512" b="86580"/>
            <a:stretch>
              <a:fillRect/>
            </a:stretch>
          </p:blipFill>
          <p:spPr bwMode="auto">
            <a:xfrm>
              <a:off x="3276600" y="2832100"/>
              <a:ext cx="304800" cy="368300"/>
            </a:xfrm>
            <a:prstGeom prst="rect">
              <a:avLst/>
            </a:prstGeom>
            <a:noFill/>
          </p:spPr>
        </p:pic>
        <p:sp>
          <p:nvSpPr>
            <p:cNvPr id="16" name="ZoneTexte 15"/>
            <p:cNvSpPr txBox="1"/>
            <p:nvPr/>
          </p:nvSpPr>
          <p:spPr>
            <a:xfrm>
              <a:off x="3124200" y="281940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,</a:t>
              </a:r>
              <a:endParaRPr lang="fr-FR" dirty="0"/>
            </a:p>
          </p:txBody>
        </p:sp>
      </p:grpSp>
      <p:sp>
        <p:nvSpPr>
          <p:cNvPr id="18" name="Rectangle 17"/>
          <p:cNvSpPr/>
          <p:nvPr/>
        </p:nvSpPr>
        <p:spPr>
          <a:xfrm flipH="1">
            <a:off x="5918199" y="5791200"/>
            <a:ext cx="45719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3" descr="qandg2"/>
          <p:cNvPicPr>
            <a:picLocks noChangeAspect="1" noChangeArrowheads="1"/>
          </p:cNvPicPr>
          <p:nvPr/>
        </p:nvPicPr>
        <p:blipFill>
          <a:blip r:embed="rId5" cstate="print"/>
          <a:srcRect l="45255" t="13521" b="63067"/>
          <a:stretch>
            <a:fillRect/>
          </a:stretch>
        </p:blipFill>
        <p:spPr bwMode="auto">
          <a:xfrm>
            <a:off x="4800600" y="4495800"/>
            <a:ext cx="27695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èche vers le bas 18"/>
          <p:cNvSpPr/>
          <p:nvPr/>
        </p:nvSpPr>
        <p:spPr>
          <a:xfrm>
            <a:off x="5791200" y="3962400"/>
            <a:ext cx="457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53"/>
          <p:cNvSpPr>
            <a:spLocks noChangeArrowheads="1"/>
          </p:cNvSpPr>
          <p:nvPr/>
        </p:nvSpPr>
        <p:spPr bwMode="auto">
          <a:xfrm>
            <a:off x="6400800" y="3962400"/>
            <a:ext cx="18288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hangingPunct="0"/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Q</a:t>
            </a:r>
            <a:r>
              <a:rPr lang="fr-FR" sz="2800" b="1" i="1" baseline="30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</a:t>
            </a:r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&gt;&gt;</a:t>
            </a:r>
            <a:endParaRPr lang="fr-FR" sz="2800" b="1" i="1" baseline="30000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21" name="Flèche vers le bas 20"/>
          <p:cNvSpPr/>
          <p:nvPr/>
        </p:nvSpPr>
        <p:spPr>
          <a:xfrm>
            <a:off x="2819400" y="3962400"/>
            <a:ext cx="457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3429000" y="3962400"/>
            <a:ext cx="18288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hangingPunct="0"/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Q</a:t>
            </a:r>
            <a:r>
              <a:rPr lang="fr-FR" sz="2800" b="1" i="1" baseline="30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</a:t>
            </a:r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&gt;&gt;</a:t>
            </a:r>
            <a:endParaRPr lang="fr-FR" sz="2800" b="1" i="1" baseline="30000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385997" y="457200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H1, </a:t>
            </a:r>
          </a:p>
          <a:p>
            <a:r>
              <a:rPr lang="fr-FR" sz="2400" b="1" dirty="0" smtClean="0">
                <a:solidFill>
                  <a:srgbClr val="00B050"/>
                </a:solidFill>
              </a:rPr>
              <a:t>ZEUS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133600" y="6858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CLAS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644900" y="457200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HERMES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318000" y="838200"/>
            <a:ext cx="1718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COMPASS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696200" y="3048000"/>
            <a:ext cx="15808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+ « </a:t>
            </a:r>
            <a:r>
              <a:rPr lang="fr-FR" sz="2000" b="1" dirty="0" err="1" smtClean="0">
                <a:solidFill>
                  <a:srgbClr val="00B050"/>
                </a:solidFill>
              </a:rPr>
              <a:t>older</a:t>
            </a:r>
            <a:r>
              <a:rPr lang="fr-FR" sz="2000" b="1" dirty="0" smtClean="0">
                <a:solidFill>
                  <a:srgbClr val="00B050"/>
                </a:solidFill>
              </a:rPr>
              <a:t> »</a:t>
            </a:r>
          </a:p>
          <a:p>
            <a:r>
              <a:rPr lang="fr-FR" sz="2000" b="1" dirty="0" smtClean="0">
                <a:solidFill>
                  <a:srgbClr val="00B050"/>
                </a:solidFill>
              </a:rPr>
              <a:t>data </a:t>
            </a:r>
            <a:r>
              <a:rPr lang="fr-FR" sz="2000" b="1" dirty="0" err="1" smtClean="0">
                <a:solidFill>
                  <a:srgbClr val="00B050"/>
                </a:solidFill>
              </a:rPr>
              <a:t>from</a:t>
            </a:r>
            <a:r>
              <a:rPr lang="fr-FR" sz="2000" b="1" dirty="0" smtClean="0">
                <a:solidFill>
                  <a:srgbClr val="00B050"/>
                </a:solidFill>
              </a:rPr>
              <a:t>:</a:t>
            </a:r>
          </a:p>
          <a:p>
            <a:r>
              <a:rPr lang="fr-FR" sz="2000" b="1" dirty="0" smtClean="0">
                <a:solidFill>
                  <a:srgbClr val="00B050"/>
                </a:solidFill>
              </a:rPr>
              <a:t>E665, NMC,</a:t>
            </a:r>
          </a:p>
          <a:p>
            <a:r>
              <a:rPr lang="fr-FR" sz="2000" b="1" dirty="0" err="1" smtClean="0">
                <a:solidFill>
                  <a:srgbClr val="00B050"/>
                </a:solidFill>
              </a:rPr>
              <a:t>Cornell</a:t>
            </a:r>
            <a:r>
              <a:rPr lang="fr-FR" sz="2000" b="1" dirty="0" smtClean="0">
                <a:solidFill>
                  <a:srgbClr val="00B050"/>
                </a:solidFill>
              </a:rPr>
              <a:t>,…</a:t>
            </a:r>
            <a:endParaRPr lang="fr-FR" sz="2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4684"/>
            <a:ext cx="7467599" cy="686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46300" y="2209800"/>
            <a:ext cx="54102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81200" y="533400"/>
            <a:ext cx="5562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H1, ZEUS</a:t>
            </a:r>
            <a:endParaRPr lang="fr-FR" dirty="0"/>
          </a:p>
        </p:txBody>
      </p:sp>
      <p:pic>
        <p:nvPicPr>
          <p:cNvPr id="8" name="Picture 13" descr="qandg2"/>
          <p:cNvPicPr>
            <a:picLocks noChangeAspect="1" noChangeArrowheads="1"/>
          </p:cNvPicPr>
          <p:nvPr/>
        </p:nvPicPr>
        <p:blipFill>
          <a:blip r:embed="rId3" cstate="print"/>
          <a:srcRect t="13361" r="55258" b="63145"/>
          <a:stretch>
            <a:fillRect/>
          </a:stretch>
        </p:blipFill>
        <p:spPr bwMode="auto">
          <a:xfrm>
            <a:off x="1828800" y="41910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tregge"/>
          <p:cNvPicPr>
            <a:picLocks noChangeAspect="1" noChangeArrowheads="1"/>
          </p:cNvPicPr>
          <p:nvPr/>
        </p:nvPicPr>
        <p:blipFill>
          <a:blip r:embed="rId4" cstate="print"/>
          <a:srcRect l="69580" t="3563" r="12269" b="78622"/>
          <a:stretch>
            <a:fillRect/>
          </a:stretch>
        </p:blipFill>
        <p:spPr bwMode="auto">
          <a:xfrm>
            <a:off x="5334000" y="2209800"/>
            <a:ext cx="1371600" cy="1905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378700" y="25908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flipV="1">
            <a:off x="7340600" y="2252981"/>
            <a:ext cx="2286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007100" y="60960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6"/>
          <p:cNvGrpSpPr/>
          <p:nvPr/>
        </p:nvGrpSpPr>
        <p:grpSpPr>
          <a:xfrm>
            <a:off x="2159000" y="1892300"/>
            <a:ext cx="1498600" cy="2177676"/>
            <a:chOff x="2159000" y="1892300"/>
            <a:chExt cx="1498600" cy="2177676"/>
          </a:xfrm>
        </p:grpSpPr>
        <p:sp>
          <p:nvSpPr>
            <p:cNvPr id="5" name="Rectangle 4"/>
            <p:cNvSpPr/>
            <p:nvPr/>
          </p:nvSpPr>
          <p:spPr>
            <a:xfrm>
              <a:off x="2159000" y="1892300"/>
              <a:ext cx="6096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2" descr="tregge"/>
            <p:cNvPicPr>
              <a:picLocks noChangeAspect="1" noChangeArrowheads="1"/>
            </p:cNvPicPr>
            <p:nvPr/>
          </p:nvPicPr>
          <p:blipFill>
            <a:blip r:embed="rId4" cstate="print"/>
            <a:srcRect l="19159" t="3563" r="63698" b="78622"/>
            <a:stretch>
              <a:fillRect/>
            </a:stretch>
          </p:blipFill>
          <p:spPr bwMode="auto">
            <a:xfrm>
              <a:off x="2340864" y="2133600"/>
              <a:ext cx="1316736" cy="1936376"/>
            </a:xfrm>
            <a:prstGeom prst="rect">
              <a:avLst/>
            </a:prstGeom>
            <a:noFill/>
          </p:spPr>
        </p:pic>
        <p:pic>
          <p:nvPicPr>
            <p:cNvPr id="15" name="Picture 2" descr="tregge"/>
            <p:cNvPicPr>
              <a:picLocks noChangeAspect="1" noChangeArrowheads="1"/>
            </p:cNvPicPr>
            <p:nvPr/>
          </p:nvPicPr>
          <p:blipFill>
            <a:blip r:embed="rId4" cstate="print"/>
            <a:srcRect l="54454" t="9976" r="41512" b="86580"/>
            <a:stretch>
              <a:fillRect/>
            </a:stretch>
          </p:blipFill>
          <p:spPr bwMode="auto">
            <a:xfrm>
              <a:off x="3276600" y="2832100"/>
              <a:ext cx="304800" cy="368300"/>
            </a:xfrm>
            <a:prstGeom prst="rect">
              <a:avLst/>
            </a:prstGeom>
            <a:noFill/>
          </p:spPr>
        </p:pic>
        <p:sp>
          <p:nvSpPr>
            <p:cNvPr id="16" name="ZoneTexte 15"/>
            <p:cNvSpPr txBox="1"/>
            <p:nvPr/>
          </p:nvSpPr>
          <p:spPr>
            <a:xfrm>
              <a:off x="3124200" y="281940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,</a:t>
              </a:r>
              <a:endParaRPr lang="fr-FR" dirty="0"/>
            </a:p>
          </p:txBody>
        </p:sp>
      </p:grpSp>
      <p:sp>
        <p:nvSpPr>
          <p:cNvPr id="18" name="Rectangle 17"/>
          <p:cNvSpPr/>
          <p:nvPr/>
        </p:nvSpPr>
        <p:spPr>
          <a:xfrm flipH="1">
            <a:off x="5918199" y="5791200"/>
            <a:ext cx="45719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3" descr="qandg2"/>
          <p:cNvPicPr>
            <a:picLocks noChangeAspect="1" noChangeArrowheads="1"/>
          </p:cNvPicPr>
          <p:nvPr/>
        </p:nvPicPr>
        <p:blipFill>
          <a:blip r:embed="rId5" cstate="print"/>
          <a:srcRect l="45255" t="13521" b="63067"/>
          <a:stretch>
            <a:fillRect/>
          </a:stretch>
        </p:blipFill>
        <p:spPr bwMode="auto">
          <a:xfrm>
            <a:off x="4800600" y="4495800"/>
            <a:ext cx="27695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èche vers le bas 18"/>
          <p:cNvSpPr/>
          <p:nvPr/>
        </p:nvSpPr>
        <p:spPr>
          <a:xfrm>
            <a:off x="5791200" y="3962400"/>
            <a:ext cx="457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53"/>
          <p:cNvSpPr>
            <a:spLocks noChangeArrowheads="1"/>
          </p:cNvSpPr>
          <p:nvPr/>
        </p:nvSpPr>
        <p:spPr bwMode="auto">
          <a:xfrm>
            <a:off x="6400800" y="3962400"/>
            <a:ext cx="18288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hangingPunct="0"/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Q</a:t>
            </a:r>
            <a:r>
              <a:rPr lang="fr-FR" sz="2800" b="1" i="1" baseline="30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</a:t>
            </a:r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&gt;&gt;</a:t>
            </a:r>
            <a:endParaRPr lang="fr-FR" sz="2800" b="1" i="1" baseline="30000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21" name="Flèche vers le bas 20"/>
          <p:cNvSpPr/>
          <p:nvPr/>
        </p:nvSpPr>
        <p:spPr>
          <a:xfrm>
            <a:off x="2819400" y="3962400"/>
            <a:ext cx="457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3429000" y="3962400"/>
            <a:ext cx="18288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hangingPunct="0"/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Q</a:t>
            </a:r>
            <a:r>
              <a:rPr lang="fr-FR" sz="2800" b="1" i="1" baseline="30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</a:t>
            </a:r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&gt;&gt;</a:t>
            </a:r>
            <a:endParaRPr lang="fr-FR" sz="2800" b="1" i="1" baseline="30000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 rot="16200000" flipH="1">
            <a:off x="1028700" y="3314700"/>
            <a:ext cx="7315200" cy="76200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385997" y="457200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H1, </a:t>
            </a:r>
          </a:p>
          <a:p>
            <a:r>
              <a:rPr lang="fr-FR" sz="2400" b="1" dirty="0" smtClean="0">
                <a:solidFill>
                  <a:srgbClr val="00B050"/>
                </a:solidFill>
              </a:rPr>
              <a:t>ZEUS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133600" y="6858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CLAS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644900" y="457200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HERMES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318000" y="838200"/>
            <a:ext cx="1718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COMPASS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696200" y="3048000"/>
            <a:ext cx="15808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+ « </a:t>
            </a:r>
            <a:r>
              <a:rPr lang="fr-FR" sz="2000" b="1" dirty="0" err="1" smtClean="0">
                <a:solidFill>
                  <a:srgbClr val="00B050"/>
                </a:solidFill>
              </a:rPr>
              <a:t>older</a:t>
            </a:r>
            <a:r>
              <a:rPr lang="fr-FR" sz="2000" b="1" dirty="0" smtClean="0">
                <a:solidFill>
                  <a:srgbClr val="00B050"/>
                </a:solidFill>
              </a:rPr>
              <a:t> »</a:t>
            </a:r>
          </a:p>
          <a:p>
            <a:r>
              <a:rPr lang="fr-FR" sz="2000" b="1" dirty="0" smtClean="0">
                <a:solidFill>
                  <a:srgbClr val="00B050"/>
                </a:solidFill>
              </a:rPr>
              <a:t>data </a:t>
            </a:r>
            <a:r>
              <a:rPr lang="fr-FR" sz="2000" b="1" dirty="0" err="1" smtClean="0">
                <a:solidFill>
                  <a:srgbClr val="00B050"/>
                </a:solidFill>
              </a:rPr>
              <a:t>from</a:t>
            </a:r>
            <a:r>
              <a:rPr lang="fr-FR" sz="2000" b="1" dirty="0" smtClean="0">
                <a:solidFill>
                  <a:srgbClr val="00B050"/>
                </a:solidFill>
              </a:rPr>
              <a:t>:</a:t>
            </a:r>
          </a:p>
          <a:p>
            <a:r>
              <a:rPr lang="fr-FR" sz="2000" b="1" dirty="0" smtClean="0">
                <a:solidFill>
                  <a:srgbClr val="00B050"/>
                </a:solidFill>
              </a:rPr>
              <a:t>E665, NMC,</a:t>
            </a:r>
          </a:p>
          <a:p>
            <a:r>
              <a:rPr lang="fr-FR" sz="2000" b="1" dirty="0" err="1" smtClean="0">
                <a:solidFill>
                  <a:srgbClr val="00B050"/>
                </a:solidFill>
              </a:rPr>
              <a:t>Cornell</a:t>
            </a:r>
            <a:r>
              <a:rPr lang="fr-FR" sz="2000" b="1" dirty="0" smtClean="0">
                <a:solidFill>
                  <a:srgbClr val="00B050"/>
                </a:solidFill>
              </a:rPr>
              <a:t>,…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28800" y="381000"/>
            <a:ext cx="2895600" cy="5867400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r="49731"/>
          <a:stretch>
            <a:fillRect/>
          </a:stretch>
        </p:blipFill>
        <p:spPr bwMode="auto">
          <a:xfrm>
            <a:off x="-76200" y="944070"/>
            <a:ext cx="4953000" cy="538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4419600" cy="43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81000" y="304800"/>
            <a:ext cx="1125629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Ratios</a:t>
            </a:r>
            <a:endParaRPr lang="en-US" sz="2400" b="1" i="1" u="sng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15" y="914400"/>
            <a:ext cx="837298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346585" y="4876800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r/w/f/(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J</a:t>
            </a:r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/Y) </a:t>
            </a:r>
            <a:r>
              <a:rPr lang="fr-FR" sz="2400" b="1" dirty="0" smtClean="0">
                <a:solidFill>
                  <a:srgbClr val="0070C0"/>
                </a:solidFill>
              </a:rPr>
              <a:t>~ </a:t>
            </a:r>
            <a:r>
              <a:rPr lang="fr-FR" sz="2400" b="1" dirty="0" smtClean="0">
                <a:solidFill>
                  <a:srgbClr val="FF0000"/>
                </a:solidFill>
              </a:rPr>
              <a:t>9/1/2/8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200" y="5634335"/>
            <a:ext cx="3695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|r</a:t>
            </a:r>
            <a:r>
              <a:rPr lang="fr-FR" sz="2400" b="1" baseline="30000" dirty="0" smtClean="0">
                <a:solidFill>
                  <a:srgbClr val="00B050"/>
                </a:solidFill>
                <a:latin typeface="Symbol" pitchFamily="18" charset="2"/>
              </a:rPr>
              <a:t>0</a:t>
            </a:r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&gt;=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1/</a:t>
            </a:r>
            <a:r>
              <a:rPr lang="fr-FR" sz="2400" b="1" dirty="0" err="1" smtClean="0">
                <a:solidFill>
                  <a:srgbClr val="00B050"/>
                </a:solidFill>
                <a:latin typeface="+mn-lt"/>
              </a:rPr>
              <a:t>sqrt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(2){|</a:t>
            </a:r>
            <a:r>
              <a:rPr lang="fr-FR" sz="2400" b="1" dirty="0" err="1" smtClean="0">
                <a:solidFill>
                  <a:srgbClr val="00B050"/>
                </a:solidFill>
                <a:latin typeface="+mn-lt"/>
              </a:rPr>
              <a:t>uu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&gt;-|dd&gt;}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3842" y="6091535"/>
            <a:ext cx="3712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|w&gt;=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1/</a:t>
            </a:r>
            <a:r>
              <a:rPr lang="fr-FR" sz="2400" b="1" dirty="0" err="1" smtClean="0">
                <a:solidFill>
                  <a:srgbClr val="00B050"/>
                </a:solidFill>
                <a:latin typeface="+mn-lt"/>
              </a:rPr>
              <a:t>sqrt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(2){|</a:t>
            </a:r>
            <a:r>
              <a:rPr lang="fr-FR" sz="2400" b="1" dirty="0" err="1" smtClean="0">
                <a:solidFill>
                  <a:srgbClr val="00B050"/>
                </a:solidFill>
                <a:latin typeface="+mn-lt"/>
              </a:rPr>
              <a:t>uu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&gt;+|dd&gt;}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3962400" y="60198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3276600" y="6172200"/>
            <a:ext cx="228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438400" y="5715000"/>
            <a:ext cx="228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251200" y="5715000"/>
            <a:ext cx="228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2438400" y="6172200"/>
            <a:ext cx="228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800600" y="5710535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~{2/3-(-1/3)}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864752" y="6091535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~{2/3+(-1/3)}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6858000" y="60198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7552412" y="5939135"/>
            <a:ext cx="157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  <a:latin typeface="+mn-lt"/>
              </a:rPr>
              <a:t>Ratio </a:t>
            </a:r>
            <a:r>
              <a:rPr lang="fr-FR" sz="2000" b="1" dirty="0" smtClean="0">
                <a:solidFill>
                  <a:srgbClr val="00B050"/>
                </a:solidFill>
                <a:latin typeface="Symbol" pitchFamily="18" charset="2"/>
              </a:rPr>
              <a:t>r/w</a:t>
            </a:r>
            <a:r>
              <a:rPr lang="fr-FR" sz="2000" b="1" dirty="0" smtClean="0">
                <a:solidFill>
                  <a:srgbClr val="00B050"/>
                </a:solidFill>
                <a:latin typeface="+mn-lt"/>
              </a:rPr>
              <a:t>=9</a:t>
            </a:r>
            <a:endParaRPr lang="fr-FR" sz="2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13" grpId="0"/>
      <p:bldP spid="14" grpId="0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93664" y="228600"/>
            <a:ext cx="8686815" cy="830263"/>
            <a:chOff x="158" y="1684"/>
            <a:chExt cx="5472" cy="523"/>
          </a:xfrm>
        </p:grpSpPr>
        <p:sp>
          <p:nvSpPr>
            <p:cNvPr id="19" name="AutoShape 9"/>
            <p:cNvSpPr>
              <a:spLocks noChangeArrowheads="1"/>
            </p:cNvSpPr>
            <p:nvPr/>
          </p:nvSpPr>
          <p:spPr bwMode="auto">
            <a:xfrm>
              <a:off x="158" y="1752"/>
              <a:ext cx="320" cy="180"/>
            </a:xfrm>
            <a:prstGeom prst="irregularSeal1">
              <a:avLst/>
            </a:prstGeom>
            <a:solidFill>
              <a:srgbClr val="FFCC00"/>
            </a:solidFill>
            <a:ln w="12700">
              <a:solidFill>
                <a:srgbClr val="FF505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511" y="1684"/>
              <a:ext cx="5119" cy="52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For W&gt;5 </a:t>
              </a:r>
              <a:r>
                <a:rPr lang="en-US" sz="2400" b="1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GeV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, good indications that the “hard”/</a:t>
              </a:r>
              <a:r>
                <a:rPr lang="en-US" sz="2400" b="1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pQCD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regime </a:t>
              </a:r>
            </a:p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is reached/dominant for </a:t>
              </a:r>
              <a:r>
                <a:rPr lang="fr-FR" sz="2400" b="1" dirty="0" smtClean="0">
                  <a:solidFill>
                    <a:srgbClr val="0070C0"/>
                  </a:solidFill>
                  <a:latin typeface="Symbol" pitchFamily="18" charset="2"/>
                </a:rPr>
                <a:t>m</a:t>
              </a:r>
              <a:r>
                <a:rPr lang="fr-FR" sz="2400" b="1" baseline="30000" dirty="0" smtClean="0">
                  <a:solidFill>
                    <a:srgbClr val="0070C0"/>
                  </a:solidFill>
                </a:rPr>
                <a:t>2</a:t>
              </a:r>
              <a:r>
                <a:rPr lang="fr-FR" sz="2400" b="1" dirty="0" smtClean="0">
                  <a:solidFill>
                    <a:srgbClr val="0070C0"/>
                  </a:solidFill>
                </a:rPr>
                <a:t>=(Q</a:t>
              </a:r>
              <a:r>
                <a:rPr lang="fr-FR" sz="2400" b="1" baseline="30000" dirty="0" smtClean="0">
                  <a:solidFill>
                    <a:srgbClr val="0070C0"/>
                  </a:solidFill>
                </a:rPr>
                <a:t>2</a:t>
              </a:r>
              <a:r>
                <a:rPr lang="fr-FR" sz="2400" b="1" dirty="0" smtClean="0">
                  <a:solidFill>
                    <a:srgbClr val="0070C0"/>
                  </a:solidFill>
                </a:rPr>
                <a:t>+M</a:t>
              </a:r>
              <a:r>
                <a:rPr lang="fr-FR" sz="2400" b="1" baseline="-25000" dirty="0" smtClean="0">
                  <a:solidFill>
                    <a:srgbClr val="0070C0"/>
                  </a:solidFill>
                </a:rPr>
                <a:t>V</a:t>
              </a:r>
              <a:r>
                <a:rPr lang="fr-FR" sz="2400" b="1" baseline="30000" dirty="0" smtClean="0">
                  <a:solidFill>
                    <a:srgbClr val="0070C0"/>
                  </a:solidFill>
                </a:rPr>
                <a:t>2</a:t>
              </a:r>
              <a:r>
                <a:rPr lang="fr-FR" sz="2400" b="1" dirty="0" smtClean="0">
                  <a:solidFill>
                    <a:srgbClr val="0070C0"/>
                  </a:solidFill>
                </a:rPr>
                <a:t>)/4 ~ </a:t>
              </a:r>
              <a:r>
                <a:rPr lang="fr-FR" sz="2400" b="1" dirty="0" smtClean="0">
                  <a:solidFill>
                    <a:srgbClr val="00B050"/>
                  </a:solidFill>
                </a:rPr>
                <a:t>3-5 GeV</a:t>
              </a:r>
              <a:r>
                <a:rPr lang="fr-FR" sz="2400" b="1" baseline="30000" dirty="0" smtClean="0">
                  <a:solidFill>
                    <a:srgbClr val="00B050"/>
                  </a:solidFill>
                </a:rPr>
                <a:t>2</a:t>
              </a:r>
              <a:r>
                <a:rPr lang="fr-FR" sz="2400" b="1" dirty="0" smtClean="0">
                  <a:solidFill>
                    <a:srgbClr val="0070C0"/>
                  </a:solidFill>
                </a:rPr>
                <a:t>.</a:t>
              </a:r>
              <a:endPara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600" y="1447800"/>
            <a:ext cx="8750321" cy="461963"/>
            <a:chOff x="158" y="1684"/>
            <a:chExt cx="5512" cy="291"/>
          </a:xfrm>
        </p:grpSpPr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>
              <a:off x="158" y="1752"/>
              <a:ext cx="320" cy="180"/>
            </a:xfrm>
            <a:prstGeom prst="irregularSeal1">
              <a:avLst/>
            </a:prstGeom>
            <a:solidFill>
              <a:srgbClr val="FFCC00"/>
            </a:solidFill>
            <a:ln w="12700">
              <a:solidFill>
                <a:srgbClr val="FF505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511" y="1684"/>
              <a:ext cx="5159" cy="2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Data are relatively well described by </a:t>
              </a:r>
              <a:r>
                <a:rPr lang="en-US" sz="2400" b="1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GPD/handbag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approaches</a:t>
              </a:r>
            </a:p>
          </p:txBody>
        </p:sp>
      </p:grpSp>
      <p:pic>
        <p:nvPicPr>
          <p:cNvPr id="11" name="Picture 3" descr="qandg2"/>
          <p:cNvPicPr>
            <a:picLocks noChangeAspect="1" noChangeArrowheads="1"/>
          </p:cNvPicPr>
          <p:nvPr/>
        </p:nvPicPr>
        <p:blipFill>
          <a:blip r:embed="rId2" cstate="print"/>
          <a:srcRect l="45255" t="13521" b="63067"/>
          <a:stretch>
            <a:fillRect/>
          </a:stretch>
        </p:blipFill>
        <p:spPr bwMode="auto">
          <a:xfrm>
            <a:off x="2438400" y="2239918"/>
            <a:ext cx="4217365" cy="255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381000" y="5253037"/>
            <a:ext cx="8896369" cy="1200151"/>
            <a:chOff x="158" y="1684"/>
            <a:chExt cx="5604" cy="756"/>
          </a:xfrm>
        </p:grpSpPr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158" y="1752"/>
              <a:ext cx="320" cy="180"/>
            </a:xfrm>
            <a:prstGeom prst="irregularSeal1">
              <a:avLst/>
            </a:prstGeom>
            <a:solidFill>
              <a:srgbClr val="FFCC00"/>
            </a:solidFill>
            <a:ln w="12700">
              <a:solidFill>
                <a:srgbClr val="FF505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511" y="1684"/>
              <a:ext cx="5251" cy="75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Great, one can hope to learn about the gluon (transverse)</a:t>
              </a:r>
            </a:p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spatial distribution in the nucleon, the gluon orbital momentum </a:t>
              </a:r>
            </a:p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contribution to the nucleon spin, etc…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4684"/>
            <a:ext cx="7467599" cy="686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46300" y="2209800"/>
            <a:ext cx="54102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81200" y="533400"/>
            <a:ext cx="5562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H1, ZEUS</a:t>
            </a:r>
            <a:endParaRPr lang="fr-FR" dirty="0"/>
          </a:p>
        </p:txBody>
      </p:sp>
      <p:pic>
        <p:nvPicPr>
          <p:cNvPr id="8" name="Picture 13" descr="qandg2"/>
          <p:cNvPicPr>
            <a:picLocks noChangeAspect="1" noChangeArrowheads="1"/>
          </p:cNvPicPr>
          <p:nvPr/>
        </p:nvPicPr>
        <p:blipFill>
          <a:blip r:embed="rId3" cstate="print"/>
          <a:srcRect t="13361" r="55258" b="63145"/>
          <a:stretch>
            <a:fillRect/>
          </a:stretch>
        </p:blipFill>
        <p:spPr bwMode="auto">
          <a:xfrm>
            <a:off x="1828800" y="41910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tregge"/>
          <p:cNvPicPr>
            <a:picLocks noChangeAspect="1" noChangeArrowheads="1"/>
          </p:cNvPicPr>
          <p:nvPr/>
        </p:nvPicPr>
        <p:blipFill>
          <a:blip r:embed="rId4" cstate="print"/>
          <a:srcRect l="69580" t="3563" r="12269" b="78622"/>
          <a:stretch>
            <a:fillRect/>
          </a:stretch>
        </p:blipFill>
        <p:spPr bwMode="auto">
          <a:xfrm>
            <a:off x="5334000" y="2209800"/>
            <a:ext cx="1371600" cy="1905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378700" y="25908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flipV="1">
            <a:off x="7340600" y="2252981"/>
            <a:ext cx="2286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007100" y="60960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6"/>
          <p:cNvGrpSpPr/>
          <p:nvPr/>
        </p:nvGrpSpPr>
        <p:grpSpPr>
          <a:xfrm>
            <a:off x="2159000" y="1892300"/>
            <a:ext cx="1498600" cy="2177676"/>
            <a:chOff x="2159000" y="1892300"/>
            <a:chExt cx="1498600" cy="2177676"/>
          </a:xfrm>
        </p:grpSpPr>
        <p:sp>
          <p:nvSpPr>
            <p:cNvPr id="5" name="Rectangle 4"/>
            <p:cNvSpPr/>
            <p:nvPr/>
          </p:nvSpPr>
          <p:spPr>
            <a:xfrm>
              <a:off x="2159000" y="1892300"/>
              <a:ext cx="6096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2" descr="tregge"/>
            <p:cNvPicPr>
              <a:picLocks noChangeAspect="1" noChangeArrowheads="1"/>
            </p:cNvPicPr>
            <p:nvPr/>
          </p:nvPicPr>
          <p:blipFill>
            <a:blip r:embed="rId4" cstate="print"/>
            <a:srcRect l="19159" t="3563" r="63698" b="78622"/>
            <a:stretch>
              <a:fillRect/>
            </a:stretch>
          </p:blipFill>
          <p:spPr bwMode="auto">
            <a:xfrm>
              <a:off x="2340864" y="2133600"/>
              <a:ext cx="1316736" cy="1936376"/>
            </a:xfrm>
            <a:prstGeom prst="rect">
              <a:avLst/>
            </a:prstGeom>
            <a:noFill/>
          </p:spPr>
        </p:pic>
        <p:pic>
          <p:nvPicPr>
            <p:cNvPr id="15" name="Picture 2" descr="tregge"/>
            <p:cNvPicPr>
              <a:picLocks noChangeAspect="1" noChangeArrowheads="1"/>
            </p:cNvPicPr>
            <p:nvPr/>
          </p:nvPicPr>
          <p:blipFill>
            <a:blip r:embed="rId4" cstate="print"/>
            <a:srcRect l="54454" t="9976" r="41512" b="86580"/>
            <a:stretch>
              <a:fillRect/>
            </a:stretch>
          </p:blipFill>
          <p:spPr bwMode="auto">
            <a:xfrm>
              <a:off x="3276600" y="2832100"/>
              <a:ext cx="304800" cy="368300"/>
            </a:xfrm>
            <a:prstGeom prst="rect">
              <a:avLst/>
            </a:prstGeom>
            <a:noFill/>
          </p:spPr>
        </p:pic>
        <p:sp>
          <p:nvSpPr>
            <p:cNvPr id="16" name="ZoneTexte 15"/>
            <p:cNvSpPr txBox="1"/>
            <p:nvPr/>
          </p:nvSpPr>
          <p:spPr>
            <a:xfrm>
              <a:off x="3124200" y="281940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,</a:t>
              </a:r>
              <a:endParaRPr lang="fr-FR" dirty="0"/>
            </a:p>
          </p:txBody>
        </p:sp>
      </p:grpSp>
      <p:sp>
        <p:nvSpPr>
          <p:cNvPr id="18" name="Rectangle 17"/>
          <p:cNvSpPr/>
          <p:nvPr/>
        </p:nvSpPr>
        <p:spPr>
          <a:xfrm flipH="1">
            <a:off x="5918199" y="5791200"/>
            <a:ext cx="45719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3" descr="qandg2"/>
          <p:cNvPicPr>
            <a:picLocks noChangeAspect="1" noChangeArrowheads="1"/>
          </p:cNvPicPr>
          <p:nvPr/>
        </p:nvPicPr>
        <p:blipFill>
          <a:blip r:embed="rId5" cstate="print"/>
          <a:srcRect l="45255" t="13521" b="63067"/>
          <a:stretch>
            <a:fillRect/>
          </a:stretch>
        </p:blipFill>
        <p:spPr bwMode="auto">
          <a:xfrm>
            <a:off x="4800600" y="4495800"/>
            <a:ext cx="27695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èche vers le bas 18"/>
          <p:cNvSpPr/>
          <p:nvPr/>
        </p:nvSpPr>
        <p:spPr>
          <a:xfrm>
            <a:off x="5791200" y="3962400"/>
            <a:ext cx="457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53"/>
          <p:cNvSpPr>
            <a:spLocks noChangeArrowheads="1"/>
          </p:cNvSpPr>
          <p:nvPr/>
        </p:nvSpPr>
        <p:spPr bwMode="auto">
          <a:xfrm>
            <a:off x="6400800" y="3962400"/>
            <a:ext cx="18288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hangingPunct="0"/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Q</a:t>
            </a:r>
            <a:r>
              <a:rPr lang="fr-FR" sz="2800" b="1" i="1" baseline="30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</a:t>
            </a:r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&gt;&gt;</a:t>
            </a:r>
            <a:endParaRPr lang="fr-FR" sz="2800" b="1" i="1" baseline="30000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21" name="Flèche vers le bas 20"/>
          <p:cNvSpPr/>
          <p:nvPr/>
        </p:nvSpPr>
        <p:spPr>
          <a:xfrm>
            <a:off x="2819400" y="3962400"/>
            <a:ext cx="457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3429000" y="3962400"/>
            <a:ext cx="18288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hangingPunct="0"/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Q</a:t>
            </a:r>
            <a:r>
              <a:rPr lang="fr-FR" sz="2800" b="1" i="1" baseline="30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</a:t>
            </a:r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&gt;&gt;</a:t>
            </a:r>
            <a:endParaRPr lang="fr-FR" sz="2800" b="1" i="1" baseline="30000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 rot="16200000" flipH="1">
            <a:off x="1028700" y="3314700"/>
            <a:ext cx="7315200" cy="76200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385997" y="457200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H1, </a:t>
            </a:r>
          </a:p>
          <a:p>
            <a:r>
              <a:rPr lang="fr-FR" sz="2400" b="1" dirty="0" smtClean="0">
                <a:solidFill>
                  <a:srgbClr val="00B050"/>
                </a:solidFill>
              </a:rPr>
              <a:t>ZEUS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133600" y="6858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CLAS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644900" y="457200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HERMES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318000" y="838200"/>
            <a:ext cx="1718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COMPASS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24400" y="381000"/>
            <a:ext cx="2895600" cy="5867400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ChangeArrowheads="1"/>
          </p:cNvSpPr>
          <p:nvPr/>
        </p:nvSpPr>
        <p:spPr bwMode="auto">
          <a:xfrm>
            <a:off x="228600" y="3581400"/>
            <a:ext cx="7391400" cy="2590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60483" name="Text Box 3"/>
          <p:cNvSpPr txBox="1">
            <a:spLocks noChangeArrowheads="1"/>
          </p:cNvSpPr>
          <p:nvPr/>
        </p:nvSpPr>
        <p:spPr bwMode="auto">
          <a:xfrm>
            <a:off x="373063" y="1266825"/>
            <a:ext cx="8872537" cy="13239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4000" b="1" i="1" dirty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Exclusive </a:t>
            </a:r>
            <a:r>
              <a:rPr lang="fr-FR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r</a:t>
            </a:r>
            <a:r>
              <a:rPr lang="fr-FR" sz="4000" b="1" i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</a:t>
            </a:r>
            <a:r>
              <a:rPr lang="fr-FR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fr-FR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w, </a:t>
            </a:r>
            <a:r>
              <a:rPr lang="fr-FR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f</a:t>
            </a:r>
            <a:r>
              <a:rPr lang="fr-FR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 &amp; r</a:t>
            </a:r>
            <a:r>
              <a:rPr lang="fr-FR" sz="4000" b="1" i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+</a:t>
            </a:r>
            <a:r>
              <a:rPr lang="fr-FR" sz="4000" b="1" i="1" dirty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4000" b="1" i="1" dirty="0" err="1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electroproduction</a:t>
            </a:r>
            <a:endParaRPr lang="fr-FR" sz="4000" b="1" i="1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defTabSz="762000" eaLnBrk="0" hangingPunct="0"/>
            <a:r>
              <a:rPr lang="fr-FR" sz="4000" b="1" i="1" dirty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on the proton @ CLAS6</a:t>
            </a:r>
          </a:p>
        </p:txBody>
      </p:sp>
      <p:sp>
        <p:nvSpPr>
          <p:cNvPr id="660484" name="Rectangle 4"/>
          <p:cNvSpPr>
            <a:spLocks noChangeArrowheads="1"/>
          </p:cNvSpPr>
          <p:nvPr/>
        </p:nvSpPr>
        <p:spPr bwMode="auto">
          <a:xfrm>
            <a:off x="228600" y="5094288"/>
            <a:ext cx="638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/>
              <a:t>S. Morrow et al., Eur.Phys.J.A39:5-31,2009</a:t>
            </a:r>
            <a:r>
              <a:rPr lang="en-US"/>
              <a:t> </a:t>
            </a:r>
            <a:r>
              <a:rPr lang="en-US" b="1">
                <a:solidFill>
                  <a:schemeClr val="accent2"/>
                </a:solidFill>
              </a:rPr>
              <a:t>(</a:t>
            </a:r>
            <a:r>
              <a:rPr lang="en-US" b="1">
                <a:solidFill>
                  <a:srgbClr val="FF3300"/>
                </a:solidFill>
                <a:latin typeface="Symbol" pitchFamily="18" charset="2"/>
              </a:rPr>
              <a:t>r</a:t>
            </a:r>
            <a:r>
              <a:rPr lang="en-US" b="1" baseline="30000">
                <a:solidFill>
                  <a:srgbClr val="FF3300"/>
                </a:solidFill>
              </a:rPr>
              <a:t>0</a:t>
            </a:r>
            <a:r>
              <a:rPr lang="en-US" b="1">
                <a:solidFill>
                  <a:schemeClr val="accent2"/>
                </a:solidFill>
              </a:rPr>
              <a:t>@5.75GeV)</a:t>
            </a:r>
            <a:r>
              <a:rPr lang="en-US" b="1"/>
              <a:t> </a:t>
            </a:r>
          </a:p>
        </p:txBody>
      </p:sp>
      <p:sp>
        <p:nvSpPr>
          <p:cNvPr id="660485" name="Rectangle 5"/>
          <p:cNvSpPr>
            <a:spLocks noChangeArrowheads="1"/>
          </p:cNvSpPr>
          <p:nvPr/>
        </p:nvSpPr>
        <p:spPr bwMode="auto">
          <a:xfrm>
            <a:off x="247650" y="4713288"/>
            <a:ext cx="6456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/>
              <a:t>J. Santoro et al., Phys.Rev.C78:025210,2008 </a:t>
            </a:r>
            <a:r>
              <a:rPr lang="en-US" b="1">
                <a:solidFill>
                  <a:schemeClr val="accent2"/>
                </a:solidFill>
              </a:rPr>
              <a:t>(</a:t>
            </a:r>
            <a:r>
              <a:rPr lang="en-US" b="1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b="1">
                <a:solidFill>
                  <a:schemeClr val="accent2"/>
                </a:solidFill>
              </a:rPr>
              <a:t>@5.75GeV)</a:t>
            </a:r>
            <a:r>
              <a:rPr lang="en-US"/>
              <a:t> </a:t>
            </a:r>
          </a:p>
        </p:txBody>
      </p:sp>
      <p:sp>
        <p:nvSpPr>
          <p:cNvPr id="660486" name="Rectangle 6"/>
          <p:cNvSpPr>
            <a:spLocks noChangeArrowheads="1"/>
          </p:cNvSpPr>
          <p:nvPr/>
        </p:nvSpPr>
        <p:spPr bwMode="auto">
          <a:xfrm>
            <a:off x="260350" y="4394200"/>
            <a:ext cx="6697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/>
              <a:t>L. Morand et al., Eur.Phys.J.A24:445-458,2005 </a:t>
            </a:r>
            <a:r>
              <a:rPr lang="en-US" b="1">
                <a:solidFill>
                  <a:schemeClr val="accent2"/>
                </a:solidFill>
              </a:rPr>
              <a:t>(</a:t>
            </a:r>
            <a:r>
              <a:rPr lang="en-US" b="1">
                <a:solidFill>
                  <a:srgbClr val="FF3300"/>
                </a:solidFill>
                <a:latin typeface="Symbol" pitchFamily="18" charset="2"/>
              </a:rPr>
              <a:t>w</a:t>
            </a:r>
            <a:r>
              <a:rPr lang="en-US" b="1">
                <a:solidFill>
                  <a:schemeClr val="accent2"/>
                </a:solidFill>
              </a:rPr>
              <a:t>@5.75GeV)</a:t>
            </a:r>
            <a:r>
              <a:rPr lang="en-US"/>
              <a:t> </a:t>
            </a:r>
          </a:p>
        </p:txBody>
      </p:sp>
      <p:sp>
        <p:nvSpPr>
          <p:cNvPr id="660487" name="Rectangle 7"/>
          <p:cNvSpPr>
            <a:spLocks noChangeArrowheads="1"/>
          </p:cNvSpPr>
          <p:nvPr/>
        </p:nvSpPr>
        <p:spPr bwMode="auto">
          <a:xfrm>
            <a:off x="247650" y="3937000"/>
            <a:ext cx="700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/>
              <a:t>C. Hadjidakis et al., Phys.Lett.B605:256-264,2005 </a:t>
            </a:r>
            <a:r>
              <a:rPr lang="en-US" b="1">
                <a:solidFill>
                  <a:schemeClr val="accent2"/>
                </a:solidFill>
              </a:rPr>
              <a:t>(</a:t>
            </a:r>
            <a:r>
              <a:rPr lang="en-US" b="1">
                <a:solidFill>
                  <a:srgbClr val="FF3300"/>
                </a:solidFill>
                <a:latin typeface="Symbol" pitchFamily="18" charset="2"/>
              </a:rPr>
              <a:t>r</a:t>
            </a:r>
            <a:r>
              <a:rPr lang="en-US" b="1" baseline="30000">
                <a:solidFill>
                  <a:srgbClr val="FF3300"/>
                </a:solidFill>
              </a:rPr>
              <a:t>0</a:t>
            </a:r>
            <a:r>
              <a:rPr lang="en-US" b="1">
                <a:solidFill>
                  <a:schemeClr val="accent2"/>
                </a:solidFill>
              </a:rPr>
              <a:t>@4.2 GeV)</a:t>
            </a:r>
            <a:r>
              <a:rPr lang="en-US"/>
              <a:t> </a:t>
            </a:r>
          </a:p>
        </p:txBody>
      </p:sp>
      <p:sp>
        <p:nvSpPr>
          <p:cNvPr id="660488" name="Rectangle 8"/>
          <p:cNvSpPr>
            <a:spLocks noChangeArrowheads="1"/>
          </p:cNvSpPr>
          <p:nvPr/>
        </p:nvSpPr>
        <p:spPr bwMode="auto">
          <a:xfrm>
            <a:off x="247650" y="3632200"/>
            <a:ext cx="6570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/>
              <a:t>K. Lukashin et al., Phys.Rev.C63:065205,2001 </a:t>
            </a:r>
            <a:r>
              <a:rPr lang="en-US" b="1">
                <a:solidFill>
                  <a:schemeClr val="accent2"/>
                </a:solidFill>
              </a:rPr>
              <a:t>(</a:t>
            </a:r>
            <a:r>
              <a:rPr lang="en-US" b="1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b="1">
                <a:solidFill>
                  <a:schemeClr val="accent2"/>
                </a:solidFill>
              </a:rPr>
              <a:t>@4.2 GeV)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660489" name="Text Box 9"/>
          <p:cNvSpPr txBox="1">
            <a:spLocks noChangeArrowheads="1"/>
          </p:cNvSpPr>
          <p:nvPr/>
        </p:nvSpPr>
        <p:spPr bwMode="auto">
          <a:xfrm>
            <a:off x="7251700" y="3505200"/>
            <a:ext cx="257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4400" b="1"/>
              <a:t>}</a:t>
            </a:r>
          </a:p>
        </p:txBody>
      </p:sp>
      <p:sp>
        <p:nvSpPr>
          <p:cNvPr id="660490" name="Text Box 10"/>
          <p:cNvSpPr txBox="1">
            <a:spLocks noChangeArrowheads="1"/>
          </p:cNvSpPr>
          <p:nvPr/>
        </p:nvSpPr>
        <p:spPr bwMode="auto">
          <a:xfrm>
            <a:off x="7772400" y="3594100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  e1-b</a:t>
            </a:r>
          </a:p>
          <a:p>
            <a:r>
              <a:rPr lang="fr-FR"/>
              <a:t>(1999)</a:t>
            </a:r>
          </a:p>
        </p:txBody>
      </p:sp>
      <p:sp>
        <p:nvSpPr>
          <p:cNvPr id="660491" name="Text Box 11"/>
          <p:cNvSpPr txBox="1">
            <a:spLocks noChangeArrowheads="1"/>
          </p:cNvSpPr>
          <p:nvPr/>
        </p:nvSpPr>
        <p:spPr bwMode="auto">
          <a:xfrm>
            <a:off x="7210425" y="3981450"/>
            <a:ext cx="25717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0600"/>
              <a:t>}</a:t>
            </a:r>
          </a:p>
        </p:txBody>
      </p:sp>
      <p:sp>
        <p:nvSpPr>
          <p:cNvPr id="660492" name="Text Box 12"/>
          <p:cNvSpPr txBox="1">
            <a:spLocks noChangeArrowheads="1"/>
          </p:cNvSpPr>
          <p:nvPr/>
        </p:nvSpPr>
        <p:spPr bwMode="auto">
          <a:xfrm>
            <a:off x="7772400" y="4622800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    e1-6</a:t>
            </a:r>
          </a:p>
          <a:p>
            <a:r>
              <a:rPr lang="fr-FR"/>
              <a:t>(2001-2002)</a:t>
            </a:r>
          </a:p>
        </p:txBody>
      </p:sp>
      <p:sp>
        <p:nvSpPr>
          <p:cNvPr id="660493" name="Rectangle 13"/>
          <p:cNvSpPr>
            <a:spLocks noChangeArrowheads="1"/>
          </p:cNvSpPr>
          <p:nvPr/>
        </p:nvSpPr>
        <p:spPr bwMode="auto">
          <a:xfrm>
            <a:off x="304800" y="5703888"/>
            <a:ext cx="535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/>
              <a:t>A. Fradi, Orsay Univ. PhD thesis </a:t>
            </a:r>
            <a:r>
              <a:rPr lang="en-US" b="1">
                <a:solidFill>
                  <a:schemeClr val="accent2"/>
                </a:solidFill>
              </a:rPr>
              <a:t>(</a:t>
            </a:r>
            <a:r>
              <a:rPr lang="en-US" b="1">
                <a:solidFill>
                  <a:srgbClr val="FF3300"/>
                </a:solidFill>
                <a:latin typeface="Symbol" pitchFamily="18" charset="2"/>
              </a:rPr>
              <a:t>r</a:t>
            </a:r>
            <a:r>
              <a:rPr lang="en-US" b="1" baseline="30000">
                <a:solidFill>
                  <a:srgbClr val="FF3300"/>
                </a:solidFill>
                <a:latin typeface="Symbol" pitchFamily="18" charset="2"/>
              </a:rPr>
              <a:t>+</a:t>
            </a:r>
            <a:r>
              <a:rPr lang="en-US" b="1">
                <a:solidFill>
                  <a:schemeClr val="accent2"/>
                </a:solidFill>
              </a:rPr>
              <a:t>@5.75 GeV)</a:t>
            </a:r>
            <a:r>
              <a:rPr lang="en-US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660494" name="Text Box 14"/>
          <p:cNvSpPr txBox="1">
            <a:spLocks noChangeArrowheads="1"/>
          </p:cNvSpPr>
          <p:nvPr/>
        </p:nvSpPr>
        <p:spPr bwMode="auto">
          <a:xfrm>
            <a:off x="7251700" y="5461000"/>
            <a:ext cx="257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4400" b="1"/>
              <a:t>}</a:t>
            </a:r>
          </a:p>
        </p:txBody>
      </p:sp>
      <p:sp>
        <p:nvSpPr>
          <p:cNvPr id="660495" name="Text Box 15"/>
          <p:cNvSpPr txBox="1">
            <a:spLocks noChangeArrowheads="1"/>
          </p:cNvSpPr>
          <p:nvPr/>
        </p:nvSpPr>
        <p:spPr bwMode="auto">
          <a:xfrm>
            <a:off x="7924800" y="5505450"/>
            <a:ext cx="98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e1-dvcs</a:t>
            </a:r>
          </a:p>
          <a:p>
            <a:r>
              <a:rPr lang="fr-FR"/>
              <a:t>(2005)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953000" y="304800"/>
            <a:ext cx="1863202" cy="52322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F.-X. Girod</a:t>
            </a:r>
            <a:endParaRPr lang="fr-FR" sz="2800" b="1" i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Flèche droite 16"/>
          <p:cNvSpPr/>
          <p:nvPr/>
        </p:nvSpPr>
        <p:spPr>
          <a:xfrm rot="8158005">
            <a:off x="4081518" y="911037"/>
            <a:ext cx="990600" cy="3048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Text Box 2"/>
          <p:cNvSpPr txBox="1">
            <a:spLocks noChangeArrowheads="1"/>
          </p:cNvSpPr>
          <p:nvPr/>
        </p:nvSpPr>
        <p:spPr bwMode="auto">
          <a:xfrm>
            <a:off x="1104900" y="2971800"/>
            <a:ext cx="6742113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4000" b="1" i="1" dirty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Exclusive </a:t>
            </a:r>
            <a:r>
              <a:rPr lang="fr-FR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r</a:t>
            </a:r>
            <a:r>
              <a:rPr lang="fr-FR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4000" b="1" i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</a:t>
            </a:r>
            <a:r>
              <a:rPr lang="fr-FR" sz="4000" b="1" i="1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4000" b="1" i="1" dirty="0" err="1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electroproduction</a:t>
            </a:r>
            <a:endParaRPr lang="fr-FR" sz="4000" b="1" i="1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4684"/>
            <a:ext cx="7467599" cy="686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035800" y="5207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035800" y="12954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7048500" y="21971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035800" y="25146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010400" y="32004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010400" y="38227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010400" y="53340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5" name="Picture 7" descr="Q2x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313" y="-5638800"/>
            <a:ext cx="8345487" cy="11811000"/>
          </a:xfrm>
          <a:prstGeom prst="rect">
            <a:avLst/>
          </a:prstGeom>
          <a:noFill/>
        </p:spPr>
      </p:pic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228600"/>
            <a:ext cx="6858000" cy="639763"/>
          </a:xfrm>
        </p:spPr>
        <p:txBody>
          <a:bodyPr/>
          <a:lstStyle/>
          <a:p>
            <a:r>
              <a:rPr lang="en-US" baseline="30000">
                <a:solidFill>
                  <a:srgbClr val="FF0000"/>
                </a:solidFill>
                <a:latin typeface="Comic Sans MS" pitchFamily="66" charset="0"/>
              </a:rPr>
              <a:t>e1-6 experiment</a:t>
            </a:r>
            <a:r>
              <a:rPr lang="en-US" baseline="30000">
                <a:latin typeface="Comic Sans MS" pitchFamily="66" charset="0"/>
              </a:rPr>
              <a:t> (E</a:t>
            </a:r>
            <a:r>
              <a:rPr lang="en-US" sz="2400">
                <a:latin typeface="Comic Sans MS" pitchFamily="66" charset="0"/>
              </a:rPr>
              <a:t>e</a:t>
            </a:r>
            <a:r>
              <a:rPr lang="en-US" baseline="30000">
                <a:latin typeface="Comic Sans MS" pitchFamily="66" charset="0"/>
              </a:rPr>
              <a:t> =5.75 GeV)</a:t>
            </a:r>
            <a:endParaRPr lang="en-US" sz="200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96614" name="Rectangle 6"/>
          <p:cNvSpPr>
            <a:spLocks noChangeArrowheads="1"/>
          </p:cNvSpPr>
          <p:nvPr/>
        </p:nvSpPr>
        <p:spPr bwMode="auto">
          <a:xfrm>
            <a:off x="4876800" y="746125"/>
            <a:ext cx="3938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FF00"/>
                </a:solidFill>
                <a:latin typeface="Comic Sans MS" pitchFamily="66" charset="0"/>
              </a:rPr>
              <a:t>(October 2001 – January 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4" name="Picture 4" descr="rho_gsim_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5715000" cy="5715000"/>
          </a:xfrm>
          <a:prstGeom prst="rect">
            <a:avLst/>
          </a:prstGeom>
          <a:noFill/>
        </p:spPr>
      </p:pic>
      <p:sp>
        <p:nvSpPr>
          <p:cNvPr id="424965" name="Rectangle 5"/>
          <p:cNvSpPr>
            <a:spLocks noChangeArrowheads="1"/>
          </p:cNvSpPr>
          <p:nvPr/>
        </p:nvSpPr>
        <p:spPr bwMode="auto">
          <a:xfrm>
            <a:off x="1731963" y="166688"/>
            <a:ext cx="26114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ep </a:t>
            </a:r>
            <a:r>
              <a:rPr lang="en-US" sz="2800" b="1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2800" b="1">
                <a:solidFill>
                  <a:srgbClr val="FF0000"/>
                </a:solidFill>
              </a:rPr>
              <a:t>  ep </a:t>
            </a:r>
            <a:r>
              <a:rPr lang="en-US" sz="2800" b="1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="1" baseline="30000">
                <a:solidFill>
                  <a:srgbClr val="FF0000"/>
                </a:solidFill>
              </a:rPr>
              <a:t>+</a:t>
            </a:r>
            <a:r>
              <a:rPr lang="en-US" sz="2800" b="1">
                <a:solidFill>
                  <a:srgbClr val="FF0000"/>
                </a:solidFill>
              </a:rPr>
              <a:t>(</a:t>
            </a:r>
            <a:r>
              <a:rPr lang="en-US" sz="2800" b="1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="1" baseline="30000">
                <a:solidFill>
                  <a:srgbClr val="FF0000"/>
                </a:solidFill>
              </a:rPr>
              <a:t>-</a:t>
            </a:r>
            <a:r>
              <a:rPr lang="en-US" sz="2800" b="1">
                <a:solidFill>
                  <a:srgbClr val="FF0000"/>
                </a:solidFill>
              </a:rPr>
              <a:t>)</a:t>
            </a:r>
            <a:endParaRPr lang="fr-FR" sz="2800" b="1">
              <a:solidFill>
                <a:srgbClr val="FF0000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21300" y="2971800"/>
            <a:ext cx="4127500" cy="3638550"/>
            <a:chOff x="3352" y="1872"/>
            <a:chExt cx="2600" cy="2292"/>
          </a:xfrm>
        </p:grpSpPr>
        <p:pic>
          <p:nvPicPr>
            <p:cNvPr id="424971" name="Picture 11" descr="Mmep"/>
            <p:cNvPicPr>
              <a:picLocks noChangeAspect="1" noChangeArrowheads="1"/>
            </p:cNvPicPr>
            <p:nvPr/>
          </p:nvPicPr>
          <p:blipFill>
            <a:blip r:embed="rId3" cstate="print"/>
            <a:srcRect t="37708"/>
            <a:stretch>
              <a:fillRect/>
            </a:stretch>
          </p:blipFill>
          <p:spPr bwMode="auto">
            <a:xfrm>
              <a:off x="3352" y="1872"/>
              <a:ext cx="2600" cy="2292"/>
            </a:xfrm>
            <a:prstGeom prst="rect">
              <a:avLst/>
            </a:prstGeom>
            <a:noFill/>
          </p:spPr>
        </p:pic>
        <p:sp>
          <p:nvSpPr>
            <p:cNvPr id="424970" name="Rectangle 10"/>
            <p:cNvSpPr>
              <a:spLocks noChangeArrowheads="1"/>
            </p:cNvSpPr>
            <p:nvPr/>
          </p:nvSpPr>
          <p:spPr bwMode="auto">
            <a:xfrm>
              <a:off x="4080" y="2208"/>
              <a:ext cx="106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00FF00"/>
                  </a:solidFill>
                </a:rPr>
                <a:t>Mm(epX)</a:t>
              </a:r>
              <a:endParaRPr lang="fr-FR" sz="2800" b="1">
                <a:solidFill>
                  <a:srgbClr val="00FF00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137150" y="-381000"/>
            <a:ext cx="4387850" cy="3910013"/>
            <a:chOff x="3236" y="-240"/>
            <a:chExt cx="2764" cy="2463"/>
          </a:xfrm>
        </p:grpSpPr>
        <p:pic>
          <p:nvPicPr>
            <p:cNvPr id="424972" name="Picture 12" descr="Mmeppip2"/>
            <p:cNvPicPr>
              <a:picLocks noChangeAspect="1" noChangeArrowheads="1"/>
            </p:cNvPicPr>
            <p:nvPr/>
          </p:nvPicPr>
          <p:blipFill>
            <a:blip r:embed="rId4" cstate="print"/>
            <a:srcRect t="37035"/>
            <a:stretch>
              <a:fillRect/>
            </a:stretch>
          </p:blipFill>
          <p:spPr bwMode="auto">
            <a:xfrm>
              <a:off x="3236" y="-240"/>
              <a:ext cx="2764" cy="2463"/>
            </a:xfrm>
            <a:prstGeom prst="rect">
              <a:avLst/>
            </a:prstGeom>
            <a:noFill/>
          </p:spPr>
        </p:pic>
        <p:sp>
          <p:nvSpPr>
            <p:cNvPr id="424968" name="Rectangle 8"/>
            <p:cNvSpPr>
              <a:spLocks noChangeArrowheads="1"/>
            </p:cNvSpPr>
            <p:nvPr/>
          </p:nvSpPr>
          <p:spPr bwMode="auto">
            <a:xfrm>
              <a:off x="3936" y="96"/>
              <a:ext cx="133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</a:rPr>
                <a:t>Mm(</a:t>
              </a:r>
              <a:r>
                <a:rPr lang="en-US" sz="2800" b="1" dirty="0" err="1">
                  <a:solidFill>
                    <a:srgbClr val="0000CC"/>
                  </a:solidFill>
                </a:rPr>
                <a:t>ep</a:t>
              </a:r>
              <a:r>
                <a:rPr lang="en-US" sz="2800" b="1" dirty="0" err="1">
                  <a:solidFill>
                    <a:srgbClr val="0000CC"/>
                  </a:solidFill>
                  <a:latin typeface="Symbol" pitchFamily="18" charset="2"/>
                </a:rPr>
                <a:t>p</a:t>
              </a:r>
              <a:r>
                <a:rPr lang="en-US" sz="2800" b="1" baseline="30000" dirty="0">
                  <a:solidFill>
                    <a:srgbClr val="0000CC"/>
                  </a:solidFill>
                </a:rPr>
                <a:t>+</a:t>
              </a:r>
              <a:r>
                <a:rPr lang="en-US" sz="2800" b="1" dirty="0">
                  <a:solidFill>
                    <a:srgbClr val="0000CC"/>
                  </a:solidFill>
                </a:rPr>
                <a:t> X)</a:t>
              </a:r>
              <a:endParaRPr lang="fr-FR" sz="28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424975" name="Rectangle 15"/>
          <p:cNvSpPr>
            <a:spLocks noChangeArrowheads="1"/>
          </p:cNvSpPr>
          <p:nvPr/>
        </p:nvSpPr>
        <p:spPr bwMode="auto">
          <a:xfrm>
            <a:off x="4419600" y="2909888"/>
            <a:ext cx="382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e</a:t>
            </a:r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24976" name="Rectangle 16"/>
          <p:cNvSpPr>
            <a:spLocks noChangeArrowheads="1"/>
          </p:cNvSpPr>
          <p:nvPr/>
        </p:nvSpPr>
        <p:spPr bwMode="auto">
          <a:xfrm>
            <a:off x="3767138" y="5729288"/>
            <a:ext cx="500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p </a:t>
            </a:r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24977" name="Rectangle 17"/>
          <p:cNvSpPr>
            <a:spLocks noChangeArrowheads="1"/>
          </p:cNvSpPr>
          <p:nvPr/>
        </p:nvSpPr>
        <p:spPr bwMode="auto">
          <a:xfrm>
            <a:off x="2908300" y="1981200"/>
            <a:ext cx="520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="1" baseline="30000">
                <a:solidFill>
                  <a:srgbClr val="FF0000"/>
                </a:solidFill>
              </a:rPr>
              <a:t>+</a:t>
            </a:r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24978" name="Rectangle 18"/>
          <p:cNvSpPr>
            <a:spLocks noChangeArrowheads="1"/>
          </p:cNvSpPr>
          <p:nvPr/>
        </p:nvSpPr>
        <p:spPr bwMode="auto">
          <a:xfrm>
            <a:off x="4191000" y="4433888"/>
            <a:ext cx="698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Symbol" pitchFamily="18" charset="2"/>
              </a:rPr>
              <a:t>(p</a:t>
            </a:r>
            <a:r>
              <a:rPr lang="en-US" sz="2800" b="1" baseline="30000">
                <a:solidFill>
                  <a:srgbClr val="FF0000"/>
                </a:solidFill>
              </a:rPr>
              <a:t>-</a:t>
            </a:r>
            <a:r>
              <a:rPr lang="en-US" sz="2800" b="1">
                <a:solidFill>
                  <a:srgbClr val="FF0000"/>
                </a:solidFill>
              </a:rPr>
              <a:t>)</a:t>
            </a:r>
            <a:endParaRPr lang="fr-FR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10" name="Picture 10" descr="fit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0" y="-3810000"/>
            <a:ext cx="7556500" cy="10693400"/>
          </a:xfrm>
          <a:prstGeom prst="rect">
            <a:avLst/>
          </a:prstGeom>
          <a:noFill/>
        </p:spPr>
      </p:pic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304800" y="685800"/>
            <a:ext cx="78200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/>
            <a:r>
              <a:rPr lang="en-US" sz="2400">
                <a:latin typeface="Times New Roman" pitchFamily="18" charset="0"/>
              </a:rPr>
              <a:t>1) Ross-Stodolsky B-W for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00FF00"/>
                </a:solidFill>
                <a:latin typeface="Symbol" pitchFamily="18" charset="2"/>
              </a:rPr>
              <a:t>r</a:t>
            </a:r>
            <a:r>
              <a:rPr lang="en-US" sz="2400" baseline="30000">
                <a:solidFill>
                  <a:srgbClr val="00FF00"/>
                </a:solidFill>
                <a:latin typeface="Times New Roman" pitchFamily="18" charset="0"/>
              </a:rPr>
              <a:t>0</a:t>
            </a:r>
            <a:r>
              <a:rPr lang="en-US" sz="2400">
                <a:solidFill>
                  <a:srgbClr val="00FF00"/>
                </a:solidFill>
                <a:latin typeface="Times New Roman" pitchFamily="18" charset="0"/>
              </a:rPr>
              <a:t>(770),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3333CC"/>
                </a:solidFill>
                <a:latin typeface="Times New Roman" pitchFamily="18" charset="0"/>
              </a:rPr>
              <a:t>f</a:t>
            </a:r>
            <a:r>
              <a:rPr lang="en-US" sz="2400" baseline="-25000">
                <a:solidFill>
                  <a:srgbClr val="3333CC"/>
                </a:solidFill>
                <a:latin typeface="Times New Roman" pitchFamily="18" charset="0"/>
              </a:rPr>
              <a:t>0</a:t>
            </a:r>
            <a:r>
              <a:rPr lang="en-US" sz="2400">
                <a:solidFill>
                  <a:srgbClr val="3333CC"/>
                </a:solidFill>
                <a:latin typeface="Times New Roman" pitchFamily="18" charset="0"/>
              </a:rPr>
              <a:t>(980)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and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CC0066"/>
                </a:solidFill>
                <a:latin typeface="Times New Roman" pitchFamily="18" charset="0"/>
              </a:rPr>
              <a:t>f</a:t>
            </a:r>
            <a:r>
              <a:rPr lang="en-US" sz="2400" baseline="-25000">
                <a:solidFill>
                  <a:srgbClr val="CC0066"/>
                </a:solidFill>
                <a:latin typeface="Times New Roman" pitchFamily="18" charset="0"/>
              </a:rPr>
              <a:t>2</a:t>
            </a:r>
            <a:r>
              <a:rPr lang="en-US" sz="2400">
                <a:solidFill>
                  <a:srgbClr val="CC0066"/>
                </a:solidFill>
                <a:latin typeface="Times New Roman" pitchFamily="18" charset="0"/>
              </a:rPr>
              <a:t>(1270)</a:t>
            </a:r>
          </a:p>
          <a:p>
            <a:pPr lvl="1"/>
            <a:r>
              <a:rPr lang="en-US" sz="2400">
                <a:latin typeface="Times New Roman" pitchFamily="18" charset="0"/>
              </a:rPr>
              <a:t>with variable skewedness parameter,</a:t>
            </a:r>
          </a:p>
          <a:p>
            <a:pPr lvl="1"/>
            <a:r>
              <a:rPr lang="en-US" sz="2400">
                <a:latin typeface="Times New Roman" pitchFamily="18" charset="0"/>
              </a:rPr>
              <a:t>2)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99CC00"/>
                </a:solidFill>
                <a:latin typeface="Symbol" pitchFamily="18" charset="2"/>
              </a:rPr>
              <a:t>D</a:t>
            </a:r>
            <a:r>
              <a:rPr lang="en-US" sz="2400" baseline="30000">
                <a:solidFill>
                  <a:srgbClr val="99CC00"/>
                </a:solidFill>
                <a:latin typeface="Times New Roman" pitchFamily="18" charset="0"/>
              </a:rPr>
              <a:t>++</a:t>
            </a:r>
            <a:r>
              <a:rPr lang="en-US" sz="2400">
                <a:solidFill>
                  <a:srgbClr val="99CC00"/>
                </a:solidFill>
                <a:latin typeface="Times New Roman" pitchFamily="18" charset="0"/>
              </a:rPr>
              <a:t>(1232) </a:t>
            </a:r>
            <a:r>
              <a:rPr lang="en-US" sz="2400">
                <a:solidFill>
                  <a:srgbClr val="99CC00"/>
                </a:solidFill>
                <a:latin typeface="Symbol" pitchFamily="18" charset="2"/>
              </a:rPr>
              <a:t>p</a:t>
            </a:r>
            <a:r>
              <a:rPr lang="en-US" sz="2400" baseline="30000">
                <a:solidFill>
                  <a:srgbClr val="99CC00"/>
                </a:solidFill>
              </a:rPr>
              <a:t>+</a:t>
            </a:r>
            <a:r>
              <a:rPr lang="en-US" sz="2400">
                <a:solidFill>
                  <a:srgbClr val="99CC00"/>
                </a:solidFill>
                <a:latin typeface="Symbol" pitchFamily="18" charset="2"/>
              </a:rPr>
              <a:t>p</a:t>
            </a:r>
            <a:r>
              <a:rPr lang="en-US" sz="2400" baseline="30000">
                <a:solidFill>
                  <a:srgbClr val="99CC00"/>
                </a:solidFill>
              </a:rPr>
              <a:t>-</a:t>
            </a:r>
            <a:r>
              <a:rPr lang="en-US">
                <a:solidFill>
                  <a:srgbClr val="99CC00"/>
                </a:solidFill>
              </a:rPr>
              <a:t> </a:t>
            </a:r>
            <a:r>
              <a:rPr lang="en-US" sz="2400">
                <a:solidFill>
                  <a:srgbClr val="99CC00"/>
                </a:solidFill>
                <a:latin typeface="Times New Roman" pitchFamily="18" charset="0"/>
              </a:rPr>
              <a:t>inv.mass spectrum</a:t>
            </a:r>
            <a:r>
              <a:rPr lang="en-US"/>
              <a:t> </a:t>
            </a:r>
            <a:r>
              <a:rPr lang="en-US" sz="2400">
                <a:latin typeface="Times New Roman" pitchFamily="18" charset="0"/>
              </a:rPr>
              <a:t>and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99CC00"/>
                </a:solidFill>
                <a:latin typeface="Symbol" pitchFamily="18" charset="2"/>
              </a:rPr>
              <a:t>p</a:t>
            </a:r>
            <a:r>
              <a:rPr lang="en-US" sz="2400" baseline="30000">
                <a:solidFill>
                  <a:srgbClr val="99CC00"/>
                </a:solidFill>
                <a:latin typeface="Times New Roman" pitchFamily="18" charset="0"/>
              </a:rPr>
              <a:t>+</a:t>
            </a:r>
            <a:r>
              <a:rPr lang="en-US" sz="2400">
                <a:solidFill>
                  <a:srgbClr val="99CC00"/>
                </a:solidFill>
                <a:latin typeface="Symbol" pitchFamily="18" charset="2"/>
              </a:rPr>
              <a:t>p</a:t>
            </a:r>
            <a:r>
              <a:rPr lang="en-US" sz="2400" baseline="30000">
                <a:solidFill>
                  <a:srgbClr val="99CC00"/>
                </a:solidFill>
                <a:latin typeface="Times New Roman" pitchFamily="18" charset="0"/>
              </a:rPr>
              <a:t>-</a:t>
            </a:r>
            <a:r>
              <a:rPr lang="en-US" sz="2400">
                <a:solidFill>
                  <a:srgbClr val="99CC00"/>
                </a:solidFill>
                <a:latin typeface="Times New Roman" pitchFamily="18" charset="0"/>
              </a:rPr>
              <a:t> phase space.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0" hangingPunct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Background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Subtraction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0" name="Picture 2" descr="imppip"/>
          <p:cNvPicPr>
            <a:picLocks noChangeAspect="1" noChangeArrowheads="1"/>
          </p:cNvPicPr>
          <p:nvPr/>
        </p:nvPicPr>
        <p:blipFill>
          <a:blip r:embed="rId2" cstate="print"/>
          <a:srcRect t="36024"/>
          <a:stretch>
            <a:fillRect/>
          </a:stretch>
        </p:blipFill>
        <p:spPr bwMode="auto">
          <a:xfrm>
            <a:off x="152400" y="-1676400"/>
            <a:ext cx="9296400" cy="8416925"/>
          </a:xfrm>
          <a:prstGeom prst="rect">
            <a:avLst/>
          </a:prstGeom>
          <a:noFill/>
        </p:spPr>
      </p:pic>
      <p:sp>
        <p:nvSpPr>
          <p:cNvPr id="611331" name="Rectangle 3"/>
          <p:cNvSpPr>
            <a:spLocks noChangeArrowheads="1"/>
          </p:cNvSpPr>
          <p:nvPr/>
        </p:nvSpPr>
        <p:spPr bwMode="auto">
          <a:xfrm>
            <a:off x="3429000" y="228600"/>
            <a:ext cx="2286000" cy="1143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3600">
                <a:solidFill>
                  <a:srgbClr val="FF0000"/>
                </a:solidFill>
                <a:latin typeface="Comic Sans MS" pitchFamily="66" charset="0"/>
              </a:rPr>
              <a:t>IM(p</a:t>
            </a:r>
            <a:r>
              <a:rPr lang="en-US" sz="360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3600" baseline="30000">
                <a:solidFill>
                  <a:srgbClr val="FF0000"/>
                </a:solidFill>
                <a:latin typeface="Comic Sans MS" pitchFamily="66" charset="0"/>
              </a:rPr>
              <a:t>+</a:t>
            </a:r>
            <a:r>
              <a:rPr lang="en-US" sz="3600">
                <a:solidFill>
                  <a:srgbClr val="FF0000"/>
                </a:solidFill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4" name="Picture 2" descr="imppipm"/>
          <p:cNvPicPr>
            <a:picLocks noChangeAspect="1" noChangeArrowheads="1"/>
          </p:cNvPicPr>
          <p:nvPr/>
        </p:nvPicPr>
        <p:blipFill>
          <a:blip r:embed="rId2" cstate="print"/>
          <a:srcRect t="36024"/>
          <a:stretch>
            <a:fillRect/>
          </a:stretch>
        </p:blipFill>
        <p:spPr bwMode="auto">
          <a:xfrm>
            <a:off x="228600" y="-1143000"/>
            <a:ext cx="8578850" cy="7766050"/>
          </a:xfrm>
          <a:prstGeom prst="rect">
            <a:avLst/>
          </a:prstGeom>
          <a:noFill/>
        </p:spPr>
      </p:pic>
      <p:sp>
        <p:nvSpPr>
          <p:cNvPr id="612355" name="Rectangle 3"/>
          <p:cNvSpPr>
            <a:spLocks noChangeArrowheads="1"/>
          </p:cNvSpPr>
          <p:nvPr/>
        </p:nvSpPr>
        <p:spPr bwMode="auto">
          <a:xfrm>
            <a:off x="3429000" y="228600"/>
            <a:ext cx="2286000" cy="1143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3600">
                <a:solidFill>
                  <a:srgbClr val="FF0000"/>
                </a:solidFill>
                <a:latin typeface="Comic Sans MS" pitchFamily="66" charset="0"/>
              </a:rPr>
              <a:t>IM(p</a:t>
            </a:r>
            <a:r>
              <a:rPr lang="en-US" sz="360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3600" baseline="30000">
                <a:solidFill>
                  <a:srgbClr val="FF0000"/>
                </a:solidFill>
                <a:latin typeface="Comic Sans MS" pitchFamily="66" charset="0"/>
              </a:rPr>
              <a:t>-</a:t>
            </a:r>
            <a:r>
              <a:rPr lang="en-US" sz="3600">
                <a:solidFill>
                  <a:srgbClr val="FF0000"/>
                </a:solidFill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6437" y="228600"/>
            <a:ext cx="5082163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685800" y="533400"/>
            <a:ext cx="441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Mokeev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2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pitchFamily="18" charset="2"/>
                <a:ea typeface="+mj-ea"/>
                <a:cs typeface="+mj-cs"/>
              </a:rPr>
              <a:t>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e-prod model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533400" y="3048000"/>
            <a:ext cx="441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Working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 to W=1.6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GeV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up to Q</a:t>
            </a:r>
            <a:r>
              <a:rPr lang="en-US" sz="2800" kern="0" baseline="3000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2</a:t>
            </a:r>
            <a:r>
              <a:rPr lang="en-US" sz="2800" kern="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~1 GeV</a:t>
            </a:r>
            <a:r>
              <a:rPr lang="en-US" sz="2800" kern="0" baseline="3000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2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50" y="161925"/>
            <a:ext cx="7124700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558" b="73544"/>
          <a:stretch>
            <a:fillRect/>
          </a:stretch>
        </p:blipFill>
        <p:spPr bwMode="auto">
          <a:xfrm>
            <a:off x="3657600" y="304800"/>
            <a:ext cx="5486400" cy="106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-381000" y="609600"/>
            <a:ext cx="441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J-M.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Laget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2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ymbol" pitchFamily="18" charset="2"/>
                <a:ea typeface="+mj-ea"/>
                <a:cs typeface="+mj-cs"/>
              </a:rPr>
              <a:t>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e-prod model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2133600"/>
            <a:ext cx="57093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867400" y="5486400"/>
            <a:ext cx="327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+f</a:t>
            </a:r>
            <a:r>
              <a:rPr kumimoji="0" lang="en-US" sz="2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0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+ f</a:t>
            </a:r>
            <a:r>
              <a:rPr kumimoji="0" lang="en-US" sz="2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2</a:t>
            </a:r>
            <a:endParaRPr kumimoji="0" lang="en-US" sz="2800" b="0" i="0" u="none" strike="noStrike" kern="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7" name="Picture 2" descr="tregge"/>
          <p:cNvPicPr>
            <a:picLocks noChangeAspect="1" noChangeArrowheads="1"/>
          </p:cNvPicPr>
          <p:nvPr/>
        </p:nvPicPr>
        <p:blipFill>
          <a:blip r:embed="rId4" cstate="print"/>
          <a:srcRect l="19530" t="3366" r="12385" b="79113"/>
          <a:stretch>
            <a:fillRect/>
          </a:stretch>
        </p:blipFill>
        <p:spPr bwMode="auto">
          <a:xfrm>
            <a:off x="381000" y="4724400"/>
            <a:ext cx="5144527" cy="187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599" t="31336" r="18196"/>
          <a:stretch>
            <a:fillRect/>
          </a:stretch>
        </p:blipFill>
        <p:spPr bwMode="auto">
          <a:xfrm>
            <a:off x="4798545" y="1433405"/>
            <a:ext cx="4345455" cy="30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267200" y="1219200"/>
            <a:ext cx="17526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528013"/>
            <a:ext cx="4772025" cy="632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838200"/>
            <a:ext cx="4419600" cy="438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5000" y="5029200"/>
            <a:ext cx="327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70C0"/>
                </a:solidFill>
                <a:latin typeface="Symbol" pitchFamily="18" charset="2"/>
                <a:ea typeface="+mj-ea"/>
                <a:cs typeface="+mj-cs"/>
              </a:rPr>
              <a:t>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itchFamily="18" charset="2"/>
                <a:ea typeface="+mj-ea"/>
                <a:cs typeface="+mj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+f</a:t>
            </a:r>
            <a:r>
              <a:rPr kumimoji="0" lang="en-US" sz="2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0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+ f</a:t>
            </a:r>
            <a:r>
              <a:rPr kumimoji="0" lang="en-US" sz="2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2</a:t>
            </a:r>
            <a:endParaRPr kumimoji="0" lang="en-US" sz="2800" b="0" i="0" u="none" strike="noStrike" kern="0" cap="none" spc="0" normalizeH="0" baseline="-25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91200" y="5486400"/>
            <a:ext cx="327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rgbClr val="00B050"/>
                </a:solidFill>
                <a:latin typeface="Symbol" pitchFamily="18" charset="2"/>
                <a:ea typeface="+mj-ea"/>
                <a:cs typeface="+mj-cs"/>
              </a:rPr>
              <a:t>pD</a:t>
            </a:r>
            <a:r>
              <a:rPr lang="en-US" sz="2800" b="1" kern="0" dirty="0" smtClean="0">
                <a:solidFill>
                  <a:srgbClr val="00B050"/>
                </a:solidFill>
                <a:latin typeface="Symbol" pitchFamily="18" charset="2"/>
                <a:ea typeface="+mj-ea"/>
                <a:cs typeface="+mj-cs"/>
              </a:rPr>
              <a:t>(*)+ </a:t>
            </a:r>
            <a:r>
              <a:rPr lang="en-US" sz="2800" b="1" kern="0" dirty="0" err="1" smtClean="0">
                <a:solidFill>
                  <a:srgbClr val="00B050"/>
                </a:solidFill>
                <a:latin typeface="Symbol" pitchFamily="18" charset="2"/>
                <a:ea typeface="+mj-ea"/>
                <a:cs typeface="+mj-cs"/>
              </a:rPr>
              <a:t>pN</a:t>
            </a:r>
            <a:r>
              <a:rPr lang="en-US" sz="2800" b="1" kern="0" dirty="0" smtClean="0">
                <a:solidFill>
                  <a:srgbClr val="00B050"/>
                </a:solidFill>
                <a:latin typeface="Symbol" pitchFamily="18" charset="2"/>
                <a:ea typeface="+mj-ea"/>
                <a:cs typeface="+mj-cs"/>
              </a:rPr>
              <a:t>*</a:t>
            </a:r>
            <a:endParaRPr kumimoji="0" lang="en-US" sz="2800" b="1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867400" y="6096000"/>
            <a:ext cx="327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all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(incl.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j-ea"/>
                <a:cs typeface="+mj-cs"/>
              </a:rPr>
              <a:t>r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0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)</a:t>
            </a:r>
            <a:endParaRPr kumimoji="0" lang="en-US" sz="28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800600" y="-76200"/>
            <a:ext cx="434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Good description of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CLAS,SLAC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data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381000" y="-228600"/>
            <a:ext cx="594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Laget</a:t>
            </a:r>
            <a:r>
              <a:rPr lang="en-US" sz="2800" kern="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model: P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hotoproduction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8923"/>
            <a:ext cx="4648200" cy="614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219200" y="-152400"/>
            <a:ext cx="594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Laget</a:t>
            </a:r>
            <a:r>
              <a:rPr lang="en-US" sz="2800" kern="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model: Electro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production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1193" y="762000"/>
            <a:ext cx="4885207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44156" y="1123890"/>
            <a:ext cx="1346844" cy="4001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CLAS data</a:t>
            </a:r>
            <a:endParaRPr lang="fr-FR" sz="2000" b="1" i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Flèche droite 5"/>
          <p:cNvSpPr/>
          <p:nvPr/>
        </p:nvSpPr>
        <p:spPr>
          <a:xfrm rot="8158005">
            <a:off x="2736223" y="1666309"/>
            <a:ext cx="695799" cy="16585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 rot="8158005">
            <a:off x="2838962" y="2312227"/>
            <a:ext cx="1023719" cy="17614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90496" y="1657290"/>
            <a:ext cx="1486304" cy="4001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Laget</a:t>
            </a:r>
            <a:r>
              <a:rPr lang="fr-F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model</a:t>
            </a:r>
            <a:endParaRPr lang="fr-FR" sz="2000" b="1" i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4684"/>
            <a:ext cx="7467599" cy="686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46300" y="2209800"/>
            <a:ext cx="54102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81200" y="533400"/>
            <a:ext cx="5562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378700" y="25908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flipV="1">
            <a:off x="7340600" y="2252981"/>
            <a:ext cx="2286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007100" y="60960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 flipH="1">
            <a:off x="5918199" y="5791200"/>
            <a:ext cx="45719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7035800" y="12954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171700" y="1905000"/>
            <a:ext cx="609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-76200" y="0"/>
            <a:ext cx="929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At the time of the analysis </a:t>
            </a:r>
            <a:r>
              <a:rPr lang="en-US" sz="2400" kern="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(~2008)</a:t>
            </a: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, </a:t>
            </a:r>
            <a:r>
              <a:rPr lang="en-US" sz="2400" kern="0" dirty="0" err="1" smtClean="0">
                <a:latin typeface="Comic Sans MS" pitchFamily="66" charset="0"/>
                <a:ea typeface="+mj-ea"/>
                <a:cs typeface="+mj-cs"/>
              </a:rPr>
              <a:t>radiative</a:t>
            </a: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 corrections were treated as </a:t>
            </a:r>
            <a:r>
              <a:rPr lang="en-US" sz="2400" u="sng" kern="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averaged</a:t>
            </a: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 over </a:t>
            </a:r>
            <a:r>
              <a:rPr lang="en-US" sz="2400" kern="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M</a:t>
            </a:r>
            <a:r>
              <a:rPr lang="en-US" sz="2400" kern="0" baseline="-25000" dirty="0" smtClean="0">
                <a:solidFill>
                  <a:srgbClr val="00B050"/>
                </a:solidFill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2400" kern="0" baseline="-2500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+</a:t>
            </a:r>
            <a:r>
              <a:rPr lang="en-US" sz="2400" kern="0" baseline="-25000" dirty="0" smtClean="0">
                <a:solidFill>
                  <a:srgbClr val="00B050"/>
                </a:solidFill>
                <a:latin typeface="Symbol" pitchFamily="18" charset="2"/>
                <a:ea typeface="+mj-ea"/>
                <a:cs typeface="+mj-cs"/>
              </a:rPr>
              <a:t>p</a:t>
            </a:r>
            <a:r>
              <a:rPr lang="en-US" sz="2400" kern="0" baseline="-2500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-</a:t>
            </a: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, i.e. only as a function of </a:t>
            </a:r>
            <a:r>
              <a:rPr lang="en-US" sz="2400" kern="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(x</a:t>
            </a:r>
            <a:r>
              <a:rPr lang="en-US" sz="2400" kern="0" baseline="-2500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B</a:t>
            </a:r>
            <a:r>
              <a:rPr lang="en-US" sz="2400" kern="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, Q</a:t>
            </a:r>
            <a:r>
              <a:rPr lang="en-US" sz="2400" kern="0" baseline="3000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2</a:t>
            </a:r>
            <a:r>
              <a:rPr lang="en-US" sz="2400" kern="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-762000" y="5410200"/>
            <a:ext cx="1005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Relatively small effect </a:t>
            </a: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on </a:t>
            </a:r>
            <a:r>
              <a:rPr lang="en-US" sz="2400" kern="0" dirty="0" smtClean="0">
                <a:solidFill>
                  <a:srgbClr val="FF0000"/>
                </a:solidFill>
                <a:latin typeface="Symbol" pitchFamily="18" charset="2"/>
                <a:ea typeface="+mj-ea"/>
                <a:cs typeface="+mj-cs"/>
              </a:rPr>
              <a:t>r</a:t>
            </a:r>
            <a:r>
              <a:rPr lang="en-US" sz="2400" kern="0" baseline="3000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0</a:t>
            </a: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 cross sections as</a:t>
            </a:r>
          </a:p>
          <a:p>
            <a:pPr lvl="0" algn="ctr" eaLnBrk="0" hangingPunct="0">
              <a:defRPr/>
            </a:pP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the “distortion” of the </a:t>
            </a:r>
            <a:r>
              <a:rPr lang="en-US" sz="2400" kern="0" dirty="0" smtClean="0">
                <a:solidFill>
                  <a:srgbClr val="00B050"/>
                </a:solidFill>
                <a:latin typeface="Comic Sans MS" pitchFamily="66" charset="0"/>
              </a:rPr>
              <a:t>M</a:t>
            </a:r>
            <a:r>
              <a:rPr lang="en-US" sz="2400" kern="0" baseline="-25000" dirty="0" smtClean="0">
                <a:solidFill>
                  <a:srgbClr val="00B050"/>
                </a:solidFill>
                <a:latin typeface="Symbol" pitchFamily="18" charset="2"/>
              </a:rPr>
              <a:t>p</a:t>
            </a:r>
            <a:r>
              <a:rPr lang="en-US" sz="2400" kern="0" baseline="-25000" dirty="0" smtClean="0">
                <a:solidFill>
                  <a:srgbClr val="00B050"/>
                </a:solidFill>
                <a:latin typeface="Comic Sans MS" pitchFamily="66" charset="0"/>
              </a:rPr>
              <a:t>+</a:t>
            </a:r>
            <a:r>
              <a:rPr lang="en-US" sz="2400" kern="0" baseline="-25000" dirty="0" smtClean="0">
                <a:solidFill>
                  <a:srgbClr val="00B050"/>
                </a:solidFill>
                <a:latin typeface="Symbol" pitchFamily="18" charset="2"/>
              </a:rPr>
              <a:t>p</a:t>
            </a:r>
            <a:r>
              <a:rPr lang="en-US" sz="2400" kern="0" baseline="-25000" dirty="0" smtClean="0">
                <a:solidFill>
                  <a:srgbClr val="00B050"/>
                </a:solidFill>
                <a:latin typeface="Comic Sans MS" pitchFamily="66" charset="0"/>
              </a:rPr>
              <a:t>- </a:t>
            </a:r>
            <a:r>
              <a:rPr lang="en-US" sz="2400" kern="0" dirty="0" smtClean="0">
                <a:latin typeface="Comic Sans MS" pitchFamily="66" charset="0"/>
              </a:rPr>
              <a:t>spectrum was “absorbed”</a:t>
            </a:r>
          </a:p>
          <a:p>
            <a:pPr lvl="0" algn="ctr" eaLnBrk="0" hangingPunct="0">
              <a:defRPr/>
            </a:pP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in the </a:t>
            </a:r>
            <a:r>
              <a:rPr lang="en-US" sz="2400" u="sng" kern="0" dirty="0" smtClean="0">
                <a:latin typeface="Comic Sans MS" pitchFamily="66" charset="0"/>
                <a:ea typeface="+mj-ea"/>
                <a:cs typeface="+mj-cs"/>
              </a:rPr>
              <a:t>effective</a:t>
            </a: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400" kern="0" dirty="0" smtClean="0">
                <a:solidFill>
                  <a:srgbClr val="00B050"/>
                </a:solidFill>
                <a:latin typeface="Symbol" pitchFamily="18" charset="2"/>
              </a:rPr>
              <a:t>p</a:t>
            </a:r>
            <a:r>
              <a:rPr lang="en-US" sz="2400" kern="0" baseline="30000" dirty="0" smtClean="0">
                <a:solidFill>
                  <a:srgbClr val="00B050"/>
                </a:solidFill>
                <a:latin typeface="Comic Sans MS" pitchFamily="66" charset="0"/>
              </a:rPr>
              <a:t>+</a:t>
            </a:r>
            <a:r>
              <a:rPr lang="en-US" sz="2400" kern="0" dirty="0" smtClean="0">
                <a:solidFill>
                  <a:srgbClr val="00B050"/>
                </a:solidFill>
                <a:latin typeface="Symbol" pitchFamily="18" charset="2"/>
              </a:rPr>
              <a:t>p</a:t>
            </a:r>
            <a:r>
              <a:rPr lang="en-US" sz="2400" kern="0" baseline="30000" dirty="0" smtClean="0">
                <a:solidFill>
                  <a:srgbClr val="00B050"/>
                </a:solidFill>
                <a:latin typeface="Comic Sans MS" pitchFamily="66" charset="0"/>
              </a:rPr>
              <a:t>-</a:t>
            </a:r>
            <a:r>
              <a:rPr lang="en-US" sz="2400" kern="0" dirty="0" smtClean="0">
                <a:latin typeface="Comic Sans MS" pitchFamily="66" charset="0"/>
              </a:rPr>
              <a:t> continuum </a:t>
            </a: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background subtraction</a:t>
            </a:r>
          </a:p>
          <a:p>
            <a:pPr lvl="0" algn="ctr" eaLnBrk="0" hangingPunct="0">
              <a:defRPr/>
            </a:pP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(also </a:t>
            </a:r>
            <a:r>
              <a:rPr lang="en-US" sz="2400" kern="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~25% syst. </a:t>
            </a:r>
            <a:r>
              <a:rPr lang="en-US" sz="2400" kern="0" dirty="0" smtClean="0">
                <a:latin typeface="Comic Sans MS" pitchFamily="66" charset="0"/>
                <a:ea typeface="+mj-ea"/>
                <a:cs typeface="+mj-cs"/>
              </a:rPr>
              <a:t>uncertainty was included)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-685800" y="1066800"/>
            <a:ext cx="10058400" cy="4419600"/>
            <a:chOff x="-685800" y="1066800"/>
            <a:chExt cx="10058400" cy="44196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0600" y="2133600"/>
              <a:ext cx="6315396" cy="267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 txBox="1">
              <a:spLocks noChangeArrowheads="1"/>
            </p:cNvSpPr>
            <p:nvPr/>
          </p:nvSpPr>
          <p:spPr bwMode="auto">
            <a:xfrm>
              <a:off x="6553200" y="4343400"/>
              <a:ext cx="2133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defRPr/>
              </a:pPr>
              <a:r>
                <a:rPr lang="en-US" sz="2400" kern="0" dirty="0" smtClean="0">
                  <a:latin typeface="Comic Sans MS" pitchFamily="66" charset="0"/>
                </a:rPr>
                <a:t>M</a:t>
              </a:r>
              <a:r>
                <a:rPr lang="en-US" sz="2400" kern="0" baseline="-25000" dirty="0" smtClean="0">
                  <a:latin typeface="Symbol" pitchFamily="18" charset="2"/>
                </a:rPr>
                <a:t>p</a:t>
              </a:r>
              <a:r>
                <a:rPr lang="en-US" sz="2400" kern="0" baseline="-25000" dirty="0" smtClean="0">
                  <a:latin typeface="Comic Sans MS" pitchFamily="66" charset="0"/>
                </a:rPr>
                <a:t>+</a:t>
              </a:r>
              <a:r>
                <a:rPr lang="en-US" sz="2400" kern="0" baseline="-25000" dirty="0" smtClean="0">
                  <a:latin typeface="Symbol" pitchFamily="18" charset="2"/>
                </a:rPr>
                <a:t>p</a:t>
              </a:r>
              <a:r>
                <a:rPr lang="en-US" sz="2400" kern="0" baseline="-25000" dirty="0" smtClean="0">
                  <a:latin typeface="Comic Sans MS" pitchFamily="66" charset="0"/>
                </a:rPr>
                <a:t>-</a:t>
              </a:r>
              <a:r>
                <a:rPr lang="en-US" sz="2400" kern="0" dirty="0" smtClean="0">
                  <a:latin typeface="Comic Sans MS" pitchFamily="66" charset="0"/>
                </a:rPr>
                <a:t> (</a:t>
              </a:r>
              <a:r>
                <a:rPr lang="en-US" sz="2400" kern="0" dirty="0" err="1" smtClean="0">
                  <a:latin typeface="Comic Sans MS" pitchFamily="66" charset="0"/>
                </a:rPr>
                <a:t>GeV</a:t>
              </a:r>
              <a:r>
                <a:rPr lang="en-US" sz="2400" kern="0" dirty="0" smtClean="0">
                  <a:latin typeface="Comic Sans MS" pitchFamily="66" charset="0"/>
                </a:rPr>
                <a:t>)</a:t>
              </a:r>
              <a:endPara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35996"/>
            <a:stretch>
              <a:fillRect/>
            </a:stretch>
          </p:blipFill>
          <p:spPr bwMode="auto">
            <a:xfrm>
              <a:off x="2133600" y="4724400"/>
              <a:ext cx="4572000" cy="292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-685800" y="1066800"/>
              <a:ext cx="10058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defRPr/>
              </a:pPr>
              <a:r>
                <a:rPr lang="en-US" sz="2400" kern="0" dirty="0" smtClean="0">
                  <a:latin typeface="Comic Sans MS" pitchFamily="66" charset="0"/>
                  <a:ea typeface="+mj-ea"/>
                  <a:cs typeface="+mj-cs"/>
                </a:rPr>
                <a:t>However, current more refined re-analysis </a:t>
              </a:r>
              <a:r>
                <a:rPr lang="en-US" sz="2400" kern="0" dirty="0" smtClean="0">
                  <a:latin typeface="Comic Sans MS" pitchFamily="66" charset="0"/>
                </a:rPr>
                <a:t>of these data</a:t>
              </a:r>
              <a:r>
                <a:rPr lang="en-US" sz="2400" kern="0" dirty="0" smtClean="0">
                  <a:latin typeface="Comic Sans MS" pitchFamily="66" charset="0"/>
                  <a:ea typeface="+mj-ea"/>
                  <a:cs typeface="+mj-cs"/>
                </a:rPr>
                <a:t> </a:t>
              </a:r>
            </a:p>
            <a:p>
              <a:pPr lvl="0" algn="ctr" eaLnBrk="0" hangingPunct="0">
                <a:defRPr/>
              </a:pPr>
              <a:r>
                <a:rPr lang="en-US" sz="2400" kern="0" dirty="0" smtClean="0">
                  <a:solidFill>
                    <a:schemeClr val="accent2"/>
                  </a:solidFill>
                  <a:latin typeface="Comic Sans MS" pitchFamily="66" charset="0"/>
                  <a:ea typeface="+mj-ea"/>
                  <a:cs typeface="+mj-cs"/>
                </a:rPr>
                <a:t>(B. </a:t>
              </a:r>
              <a:r>
                <a:rPr lang="en-US" sz="2400" kern="0" dirty="0" err="1" smtClean="0">
                  <a:solidFill>
                    <a:schemeClr val="accent2"/>
                  </a:solidFill>
                  <a:latin typeface="Comic Sans MS" pitchFamily="66" charset="0"/>
                  <a:ea typeface="+mj-ea"/>
                  <a:cs typeface="+mj-cs"/>
                </a:rPr>
                <a:t>Garillon</a:t>
              </a:r>
              <a:r>
                <a:rPr lang="en-US" sz="2400" kern="0" dirty="0" smtClean="0">
                  <a:solidFill>
                    <a:schemeClr val="accent2"/>
                  </a:solidFill>
                  <a:latin typeface="Comic Sans MS" pitchFamily="66" charset="0"/>
                  <a:ea typeface="+mj-ea"/>
                  <a:cs typeface="+mj-cs"/>
                </a:rPr>
                <a:t>, aimed at </a:t>
              </a:r>
              <a:r>
                <a:rPr lang="en-US" sz="2400" kern="0" dirty="0" smtClean="0">
                  <a:solidFill>
                    <a:srgbClr val="00B050"/>
                  </a:solidFill>
                  <a:latin typeface="Comic Sans MS" pitchFamily="66" charset="0"/>
                  <a:ea typeface="+mj-ea"/>
                  <a:cs typeface="+mj-cs"/>
                </a:rPr>
                <a:t>f</a:t>
              </a:r>
              <a:r>
                <a:rPr lang="en-US" sz="2400" kern="0" baseline="-25000" dirty="0" smtClean="0">
                  <a:solidFill>
                    <a:srgbClr val="00B050"/>
                  </a:solidFill>
                  <a:latin typeface="Comic Sans MS" pitchFamily="66" charset="0"/>
                  <a:ea typeface="+mj-ea"/>
                  <a:cs typeface="+mj-cs"/>
                </a:rPr>
                <a:t>0</a:t>
              </a:r>
              <a:r>
                <a:rPr lang="en-US" sz="2400" kern="0" dirty="0" smtClean="0">
                  <a:solidFill>
                    <a:schemeClr val="accent2"/>
                  </a:solidFill>
                  <a:latin typeface="Comic Sans MS" pitchFamily="66" charset="0"/>
                  <a:ea typeface="+mj-ea"/>
                  <a:cs typeface="+mj-cs"/>
                </a:rPr>
                <a:t> and </a:t>
              </a:r>
              <a:r>
                <a:rPr lang="en-US" sz="2400" kern="0" dirty="0" smtClean="0">
                  <a:solidFill>
                    <a:srgbClr val="00B050"/>
                  </a:solidFill>
                  <a:latin typeface="Comic Sans MS" pitchFamily="66" charset="0"/>
                  <a:ea typeface="+mj-ea"/>
                  <a:cs typeface="+mj-cs"/>
                </a:rPr>
                <a:t>f</a:t>
              </a:r>
              <a:r>
                <a:rPr lang="en-US" sz="2400" kern="0" baseline="-25000" dirty="0" smtClean="0">
                  <a:solidFill>
                    <a:srgbClr val="00B050"/>
                  </a:solidFill>
                  <a:latin typeface="Comic Sans MS" pitchFamily="66" charset="0"/>
                  <a:ea typeface="+mj-ea"/>
                  <a:cs typeface="+mj-cs"/>
                </a:rPr>
                <a:t>2</a:t>
              </a:r>
              <a:r>
                <a:rPr lang="en-US" sz="2400" kern="0" dirty="0" smtClean="0">
                  <a:solidFill>
                    <a:schemeClr val="accent2"/>
                  </a:solidFill>
                  <a:latin typeface="Comic Sans MS" pitchFamily="66" charset="0"/>
                  <a:ea typeface="+mj-ea"/>
                  <a:cs typeface="+mj-cs"/>
                </a:rPr>
                <a:t> analysis, see talk on </a:t>
              </a:r>
              <a:r>
                <a:rPr lang="en-US" sz="2400" kern="0" dirty="0" smtClean="0">
                  <a:solidFill>
                    <a:srgbClr val="FF0000"/>
                  </a:solidFill>
                  <a:latin typeface="Comic Sans MS" pitchFamily="66" charset="0"/>
                  <a:ea typeface="+mj-ea"/>
                  <a:cs typeface="+mj-cs"/>
                </a:rPr>
                <a:t>Saturday</a:t>
              </a:r>
              <a:r>
                <a:rPr lang="en-US" sz="2400" kern="0" dirty="0" smtClean="0">
                  <a:solidFill>
                    <a:schemeClr val="accent2"/>
                  </a:solidFill>
                  <a:latin typeface="Comic Sans MS" pitchFamily="66" charset="0"/>
                  <a:ea typeface="+mj-ea"/>
                  <a:cs typeface="+mj-cs"/>
                </a:rPr>
                <a:t>)</a:t>
              </a:r>
            </a:p>
            <a:p>
              <a:pPr lvl="0" algn="ctr" eaLnBrk="0" hangingPunct="0">
                <a:defRPr/>
              </a:pPr>
              <a:r>
                <a:rPr lang="en-US" sz="2400" kern="0" dirty="0" smtClean="0">
                  <a:solidFill>
                    <a:schemeClr val="accent2"/>
                  </a:solidFill>
                  <a:latin typeface="Comic Sans MS" pitchFamily="66" charset="0"/>
                  <a:ea typeface="+mj-ea"/>
                  <a:cs typeface="+mj-cs"/>
                </a:rPr>
                <a:t> </a:t>
              </a:r>
              <a:r>
                <a:rPr lang="en-US" sz="2400" kern="0" dirty="0" smtClean="0">
                  <a:latin typeface="Comic Sans MS" pitchFamily="66" charset="0"/>
                  <a:ea typeface="+mj-ea"/>
                  <a:cs typeface="+mj-cs"/>
                </a:rPr>
                <a:t>show that </a:t>
              </a:r>
              <a:r>
                <a:rPr lang="en-US" sz="2400" u="sng" kern="0" dirty="0" smtClean="0">
                  <a:latin typeface="Comic Sans MS" pitchFamily="66" charset="0"/>
                  <a:ea typeface="+mj-ea"/>
                  <a:cs typeface="+mj-cs"/>
                </a:rPr>
                <a:t>there is </a:t>
              </a:r>
              <a:r>
                <a:rPr lang="en-US" sz="2400" kern="0" dirty="0" smtClean="0">
                  <a:latin typeface="Comic Sans MS" pitchFamily="66" charset="0"/>
                  <a:ea typeface="+mj-ea"/>
                  <a:cs typeface="+mj-cs"/>
                </a:rPr>
                <a:t>a </a:t>
              </a:r>
              <a:r>
                <a:rPr lang="en-US" sz="2400" kern="0" dirty="0" smtClean="0">
                  <a:solidFill>
                    <a:srgbClr val="00B050"/>
                  </a:solidFill>
                  <a:latin typeface="Comic Sans MS" pitchFamily="66" charset="0"/>
                </a:rPr>
                <a:t>M</a:t>
              </a:r>
              <a:r>
                <a:rPr lang="en-US" sz="2400" kern="0" baseline="-25000" dirty="0" smtClean="0">
                  <a:solidFill>
                    <a:srgbClr val="00B050"/>
                  </a:solidFill>
                  <a:latin typeface="Symbol" pitchFamily="18" charset="2"/>
                </a:rPr>
                <a:t>p</a:t>
              </a:r>
              <a:r>
                <a:rPr lang="en-US" sz="2400" kern="0" baseline="-25000" dirty="0" smtClean="0">
                  <a:solidFill>
                    <a:srgbClr val="00B050"/>
                  </a:solidFill>
                  <a:latin typeface="Comic Sans MS" pitchFamily="66" charset="0"/>
                </a:rPr>
                <a:t>+</a:t>
              </a:r>
              <a:r>
                <a:rPr lang="en-US" sz="2400" kern="0" baseline="-25000" dirty="0" smtClean="0">
                  <a:solidFill>
                    <a:srgbClr val="00B050"/>
                  </a:solidFill>
                  <a:latin typeface="Symbol" pitchFamily="18" charset="2"/>
                </a:rPr>
                <a:t>p</a:t>
              </a:r>
              <a:r>
                <a:rPr lang="en-US" sz="2400" kern="0" baseline="-25000" dirty="0" smtClean="0">
                  <a:solidFill>
                    <a:srgbClr val="00B050"/>
                  </a:solidFill>
                  <a:latin typeface="Comic Sans MS" pitchFamily="66" charset="0"/>
                </a:rPr>
                <a:t>-</a:t>
              </a:r>
              <a:r>
                <a:rPr lang="en-US" sz="2400" kern="0" dirty="0" smtClean="0">
                  <a:latin typeface="Comic Sans MS" pitchFamily="66" charset="0"/>
                </a:rPr>
                <a:t>-dependence</a:t>
              </a:r>
              <a:endParaRPr lang="en-US" sz="2400" kern="0" dirty="0" smtClean="0">
                <a:latin typeface="Comic Sans MS" pitchFamily="66" charset="0"/>
                <a:ea typeface="+mj-ea"/>
                <a:cs typeface="+mj-cs"/>
              </a:endParaRPr>
            </a:p>
          </p:txBody>
        </p:sp>
        <p:sp>
          <p:nvSpPr>
            <p:cNvPr id="5" name="Rectangle 3"/>
            <p:cNvSpPr txBox="1">
              <a:spLocks noChangeArrowheads="1"/>
            </p:cNvSpPr>
            <p:nvPr/>
          </p:nvSpPr>
          <p:spPr bwMode="auto">
            <a:xfrm>
              <a:off x="2971800" y="4572000"/>
              <a:ext cx="9906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noProof="0" dirty="0" smtClean="0">
                  <a:solidFill>
                    <a:srgbClr val="00B050"/>
                  </a:solidFill>
                  <a:latin typeface="Symbol" pitchFamily="18" charset="2"/>
                  <a:ea typeface="+mj-ea"/>
                  <a:cs typeface="+mj-cs"/>
                </a:rPr>
                <a:t>r</a:t>
              </a:r>
              <a:r>
                <a:rPr lang="en-US" sz="2800" b="1" kern="0" baseline="30000" noProof="0" dirty="0" smtClean="0">
                  <a:solidFill>
                    <a:srgbClr val="00B050"/>
                  </a:solidFill>
                  <a:latin typeface="Symbol" pitchFamily="18" charset="2"/>
                  <a:ea typeface="+mj-ea"/>
                  <a:cs typeface="+mj-cs"/>
                </a:rPr>
                <a:t>0</a:t>
              </a:r>
              <a:endParaRPr kumimoji="0" lang="en-US" sz="2800" b="1" i="0" u="none" strike="noStrike" kern="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endParaRPr>
            </a:p>
          </p:txBody>
        </p:sp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3429000" y="4572000"/>
              <a:ext cx="13716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itchFamily="66" charset="0"/>
                  <a:ea typeface="+mj-ea"/>
                  <a:cs typeface="+mj-cs"/>
                </a:rPr>
                <a:t>f</a:t>
              </a:r>
              <a:r>
                <a:rPr kumimoji="0" lang="en-US" sz="2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itchFamily="66" charset="0"/>
                  <a:ea typeface="+mj-ea"/>
                  <a:cs typeface="+mj-cs"/>
                </a:rPr>
                <a:t>0</a:t>
              </a:r>
              <a:endPara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endParaRPr>
            </a:p>
          </p:txBody>
        </p:sp>
        <p:sp>
          <p:nvSpPr>
            <p:cNvPr id="7" name="Rectangle 3"/>
            <p:cNvSpPr txBox="1">
              <a:spLocks noChangeArrowheads="1"/>
            </p:cNvSpPr>
            <p:nvPr/>
          </p:nvSpPr>
          <p:spPr bwMode="auto">
            <a:xfrm>
              <a:off x="4267200" y="4572000"/>
              <a:ext cx="14478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Comic Sans MS" pitchFamily="66" charset="0"/>
                  <a:ea typeface="+mj-ea"/>
                  <a:cs typeface="+mj-cs"/>
                </a:rPr>
                <a:t>f</a:t>
              </a:r>
              <a:r>
                <a:rPr kumimoji="0" lang="en-US" sz="2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Comic Sans MS" pitchFamily="66" charset="0"/>
                  <a:ea typeface="+mj-ea"/>
                  <a:cs typeface="+mj-cs"/>
                </a:rPr>
                <a:t>2</a:t>
              </a:r>
              <a:endPara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10" name="Picture 10" descr="fit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0" y="-3810000"/>
            <a:ext cx="7556500" cy="10693400"/>
          </a:xfrm>
          <a:prstGeom prst="rect">
            <a:avLst/>
          </a:prstGeom>
          <a:noFill/>
        </p:spPr>
      </p:pic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304800" y="685800"/>
            <a:ext cx="78200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/>
            <a:r>
              <a:rPr lang="en-US" sz="2400">
                <a:latin typeface="Times New Roman" pitchFamily="18" charset="0"/>
              </a:rPr>
              <a:t>1) Ross-Stodolsky B-W for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00FF00"/>
                </a:solidFill>
                <a:latin typeface="Symbol" pitchFamily="18" charset="2"/>
              </a:rPr>
              <a:t>r</a:t>
            </a:r>
            <a:r>
              <a:rPr lang="en-US" sz="2400" baseline="30000">
                <a:solidFill>
                  <a:srgbClr val="00FF00"/>
                </a:solidFill>
                <a:latin typeface="Times New Roman" pitchFamily="18" charset="0"/>
              </a:rPr>
              <a:t>0</a:t>
            </a:r>
            <a:r>
              <a:rPr lang="en-US" sz="2400">
                <a:solidFill>
                  <a:srgbClr val="00FF00"/>
                </a:solidFill>
                <a:latin typeface="Times New Roman" pitchFamily="18" charset="0"/>
              </a:rPr>
              <a:t>(770),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3333CC"/>
                </a:solidFill>
                <a:latin typeface="Times New Roman" pitchFamily="18" charset="0"/>
              </a:rPr>
              <a:t>f</a:t>
            </a:r>
            <a:r>
              <a:rPr lang="en-US" sz="2400" baseline="-25000">
                <a:solidFill>
                  <a:srgbClr val="3333CC"/>
                </a:solidFill>
                <a:latin typeface="Times New Roman" pitchFamily="18" charset="0"/>
              </a:rPr>
              <a:t>0</a:t>
            </a:r>
            <a:r>
              <a:rPr lang="en-US" sz="2400">
                <a:solidFill>
                  <a:srgbClr val="3333CC"/>
                </a:solidFill>
                <a:latin typeface="Times New Roman" pitchFamily="18" charset="0"/>
              </a:rPr>
              <a:t>(980)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and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CC0066"/>
                </a:solidFill>
                <a:latin typeface="Times New Roman" pitchFamily="18" charset="0"/>
              </a:rPr>
              <a:t>f</a:t>
            </a:r>
            <a:r>
              <a:rPr lang="en-US" sz="2400" baseline="-25000">
                <a:solidFill>
                  <a:srgbClr val="CC0066"/>
                </a:solidFill>
                <a:latin typeface="Times New Roman" pitchFamily="18" charset="0"/>
              </a:rPr>
              <a:t>2</a:t>
            </a:r>
            <a:r>
              <a:rPr lang="en-US" sz="2400">
                <a:solidFill>
                  <a:srgbClr val="CC0066"/>
                </a:solidFill>
                <a:latin typeface="Times New Roman" pitchFamily="18" charset="0"/>
              </a:rPr>
              <a:t>(1270)</a:t>
            </a:r>
          </a:p>
          <a:p>
            <a:pPr lvl="1"/>
            <a:r>
              <a:rPr lang="en-US" sz="2400">
                <a:latin typeface="Times New Roman" pitchFamily="18" charset="0"/>
              </a:rPr>
              <a:t>with variable skewedness parameter,</a:t>
            </a:r>
          </a:p>
          <a:p>
            <a:pPr lvl="1"/>
            <a:r>
              <a:rPr lang="en-US" sz="2400">
                <a:latin typeface="Times New Roman" pitchFamily="18" charset="0"/>
              </a:rPr>
              <a:t>2)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99CC00"/>
                </a:solidFill>
                <a:latin typeface="Symbol" pitchFamily="18" charset="2"/>
              </a:rPr>
              <a:t>D</a:t>
            </a:r>
            <a:r>
              <a:rPr lang="en-US" sz="2400" baseline="30000">
                <a:solidFill>
                  <a:srgbClr val="99CC00"/>
                </a:solidFill>
                <a:latin typeface="Times New Roman" pitchFamily="18" charset="0"/>
              </a:rPr>
              <a:t>++</a:t>
            </a:r>
            <a:r>
              <a:rPr lang="en-US" sz="2400">
                <a:solidFill>
                  <a:srgbClr val="99CC00"/>
                </a:solidFill>
                <a:latin typeface="Times New Roman" pitchFamily="18" charset="0"/>
              </a:rPr>
              <a:t>(1232) </a:t>
            </a:r>
            <a:r>
              <a:rPr lang="en-US" sz="2400">
                <a:solidFill>
                  <a:srgbClr val="99CC00"/>
                </a:solidFill>
                <a:latin typeface="Symbol" pitchFamily="18" charset="2"/>
              </a:rPr>
              <a:t>p</a:t>
            </a:r>
            <a:r>
              <a:rPr lang="en-US" sz="2400" baseline="30000">
                <a:solidFill>
                  <a:srgbClr val="99CC00"/>
                </a:solidFill>
              </a:rPr>
              <a:t>+</a:t>
            </a:r>
            <a:r>
              <a:rPr lang="en-US" sz="2400">
                <a:solidFill>
                  <a:srgbClr val="99CC00"/>
                </a:solidFill>
                <a:latin typeface="Symbol" pitchFamily="18" charset="2"/>
              </a:rPr>
              <a:t>p</a:t>
            </a:r>
            <a:r>
              <a:rPr lang="en-US" sz="2400" baseline="30000">
                <a:solidFill>
                  <a:srgbClr val="99CC00"/>
                </a:solidFill>
              </a:rPr>
              <a:t>-</a:t>
            </a:r>
            <a:r>
              <a:rPr lang="en-US">
                <a:solidFill>
                  <a:srgbClr val="99CC00"/>
                </a:solidFill>
              </a:rPr>
              <a:t> </a:t>
            </a:r>
            <a:r>
              <a:rPr lang="en-US" sz="2400">
                <a:solidFill>
                  <a:srgbClr val="99CC00"/>
                </a:solidFill>
                <a:latin typeface="Times New Roman" pitchFamily="18" charset="0"/>
              </a:rPr>
              <a:t>inv.mass spectrum</a:t>
            </a:r>
            <a:r>
              <a:rPr lang="en-US"/>
              <a:t> </a:t>
            </a:r>
            <a:r>
              <a:rPr lang="en-US" sz="2400">
                <a:latin typeface="Times New Roman" pitchFamily="18" charset="0"/>
              </a:rPr>
              <a:t>and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99CC00"/>
                </a:solidFill>
                <a:latin typeface="Symbol" pitchFamily="18" charset="2"/>
              </a:rPr>
              <a:t>p</a:t>
            </a:r>
            <a:r>
              <a:rPr lang="en-US" sz="2400" baseline="30000">
                <a:solidFill>
                  <a:srgbClr val="99CC00"/>
                </a:solidFill>
                <a:latin typeface="Times New Roman" pitchFamily="18" charset="0"/>
              </a:rPr>
              <a:t>+</a:t>
            </a:r>
            <a:r>
              <a:rPr lang="en-US" sz="2400">
                <a:solidFill>
                  <a:srgbClr val="99CC00"/>
                </a:solidFill>
                <a:latin typeface="Symbol" pitchFamily="18" charset="2"/>
              </a:rPr>
              <a:t>p</a:t>
            </a:r>
            <a:r>
              <a:rPr lang="en-US" sz="2400" baseline="30000">
                <a:solidFill>
                  <a:srgbClr val="99CC00"/>
                </a:solidFill>
                <a:latin typeface="Times New Roman" pitchFamily="18" charset="0"/>
              </a:rPr>
              <a:t>-</a:t>
            </a:r>
            <a:r>
              <a:rPr lang="en-US" sz="2400">
                <a:solidFill>
                  <a:srgbClr val="99CC00"/>
                </a:solidFill>
                <a:latin typeface="Times New Roman" pitchFamily="18" charset="0"/>
              </a:rPr>
              <a:t> phase space.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0" hangingPunct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Background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Subtraction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Xsectr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5486400"/>
            <a:ext cx="8615363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762000"/>
          </a:xfrm>
        </p:spPr>
        <p:txBody>
          <a:bodyPr/>
          <a:lstStyle/>
          <a:p>
            <a:r>
              <a:rPr lang="en-US" sz="360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3600" baseline="-25000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360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3600" smtClean="0">
                <a:solidFill>
                  <a:srgbClr val="FF0000"/>
                </a:solidFill>
              </a:rPr>
              <a:t>(</a:t>
            </a:r>
            <a:r>
              <a:rPr lang="en-US" sz="360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3600" baseline="30000" smtClean="0">
                <a:solidFill>
                  <a:srgbClr val="FF0000"/>
                </a:solidFill>
              </a:rPr>
              <a:t>*</a:t>
            </a:r>
            <a:r>
              <a:rPr lang="en-US" sz="3600" smtClean="0">
                <a:solidFill>
                  <a:srgbClr val="FF0000"/>
                </a:solidFill>
              </a:rPr>
              <a:t>p </a:t>
            </a:r>
            <a:r>
              <a:rPr lang="en-GB" sz="2000" b="1" i="1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3600" smtClean="0">
                <a:solidFill>
                  <a:srgbClr val="FF0000"/>
                </a:solidFill>
              </a:rPr>
              <a:t> p</a:t>
            </a:r>
            <a:r>
              <a:rPr lang="en-US" sz="3600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3600" baseline="30000" smtClean="0">
                <a:solidFill>
                  <a:srgbClr val="FF0000"/>
                </a:solidFill>
              </a:rPr>
              <a:t>0</a:t>
            </a:r>
            <a:r>
              <a:rPr lang="en-US" sz="3600" smtClean="0">
                <a:solidFill>
                  <a:srgbClr val="FF0000"/>
                </a:solidFill>
              </a:rPr>
              <a:t>) </a:t>
            </a:r>
            <a:r>
              <a:rPr lang="en-US" sz="2800" smtClean="0">
                <a:solidFill>
                  <a:srgbClr val="FF0000"/>
                </a:solidFill>
                <a:latin typeface="Comic Sans MS" pitchFamily="66" charset="0"/>
              </a:rPr>
              <a:t>vs W</a:t>
            </a:r>
            <a:endParaRPr lang="en-US" sz="360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sd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876800"/>
            <a:ext cx="7556500" cy="1069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-304800" y="228600"/>
            <a:ext cx="929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solidFill>
                  <a:srgbClr val="FF0000"/>
                </a:solidFill>
              </a:rPr>
              <a:t>d</a:t>
            </a:r>
            <a:r>
              <a:rPr lang="en-US" sz="280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800">
                <a:solidFill>
                  <a:srgbClr val="FF0000"/>
                </a:solidFill>
              </a:rPr>
              <a:t>/dt</a:t>
            </a:r>
            <a:r>
              <a:rPr lang="en-US" sz="3200">
                <a:solidFill>
                  <a:srgbClr val="FF0000"/>
                </a:solidFill>
              </a:rPr>
              <a:t> (</a:t>
            </a:r>
            <a:r>
              <a:rPr lang="en-US" sz="320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3200" baseline="30000">
                <a:solidFill>
                  <a:srgbClr val="FF0000"/>
                </a:solidFill>
              </a:rPr>
              <a:t>*</a:t>
            </a:r>
            <a:r>
              <a:rPr lang="en-US" sz="2800">
                <a:solidFill>
                  <a:srgbClr val="FF0000"/>
                </a:solidFill>
              </a:rPr>
              <a:t>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GB" b="1" i="1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p</a:t>
            </a:r>
            <a:r>
              <a:rPr lang="en-US" sz="320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3200" baseline="30000">
                <a:solidFill>
                  <a:srgbClr val="FF0000"/>
                </a:solidFill>
              </a:rPr>
              <a:t>0</a:t>
            </a:r>
            <a:r>
              <a:rPr lang="en-US" sz="3200">
                <a:solidFill>
                  <a:srgbClr val="FF0000"/>
                </a:solidFill>
              </a:rPr>
              <a:t>)</a:t>
            </a:r>
            <a:endParaRPr lang="en-US" sz="2400">
              <a:solidFill>
                <a:srgbClr val="FF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232275" y="3352800"/>
            <a:ext cx="4835525" cy="3505200"/>
            <a:chOff x="2666" y="2112"/>
            <a:chExt cx="3046" cy="2208"/>
          </a:xfrm>
        </p:grpSpPr>
        <p:pic>
          <p:nvPicPr>
            <p:cNvPr id="10248" name="Picture 9" descr="bvsw"/>
            <p:cNvPicPr>
              <a:picLocks noChangeAspect="1" noChangeArrowheads="1"/>
            </p:cNvPicPr>
            <p:nvPr/>
          </p:nvPicPr>
          <p:blipFill>
            <a:blip r:embed="rId3" cstate="print"/>
            <a:srcRect l="2382" t="57571"/>
            <a:stretch>
              <a:fillRect/>
            </a:stretch>
          </p:blipFill>
          <p:spPr bwMode="auto">
            <a:xfrm>
              <a:off x="2666" y="2447"/>
              <a:ext cx="3046" cy="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9" name="Rectangle 10"/>
            <p:cNvSpPr>
              <a:spLocks noChangeArrowheads="1"/>
            </p:cNvSpPr>
            <p:nvPr/>
          </p:nvSpPr>
          <p:spPr bwMode="auto">
            <a:xfrm>
              <a:off x="3792" y="2112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Fit by e</a:t>
              </a:r>
              <a:r>
                <a:rPr lang="en-US" sz="2400" baseline="30000" dirty="0">
                  <a:solidFill>
                    <a:srgbClr val="FF0000"/>
                  </a:solidFill>
                </a:rPr>
                <a:t>b</a:t>
              </a:r>
              <a:r>
                <a:rPr lang="en-US" sz="2400" baseline="30000" dirty="0">
                  <a:solidFill>
                    <a:srgbClr val="0000FF"/>
                  </a:solidFill>
                </a:rPr>
                <a:t>t</a:t>
              </a:r>
              <a:endParaRPr lang="fr-FR" sz="2400" baseline="30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858000" y="1524000"/>
            <a:ext cx="1828800" cy="960438"/>
            <a:chOff x="4320" y="960"/>
            <a:chExt cx="1152" cy="605"/>
          </a:xfrm>
        </p:grpSpPr>
        <p:sp>
          <p:nvSpPr>
            <p:cNvPr id="10246" name="Rectangle 11"/>
            <p:cNvSpPr>
              <a:spLocks noChangeArrowheads="1"/>
            </p:cNvSpPr>
            <p:nvPr/>
          </p:nvSpPr>
          <p:spPr bwMode="auto">
            <a:xfrm>
              <a:off x="4416" y="1104"/>
              <a:ext cx="1056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hlink"/>
                  </a:solidFill>
                </a:rPr>
                <a:t>Large t</a:t>
              </a:r>
              <a:r>
                <a:rPr lang="en-US" sz="2400" baseline="-25000">
                  <a:solidFill>
                    <a:schemeClr val="hlink"/>
                  </a:solidFill>
                </a:rPr>
                <a:t>min </a:t>
              </a:r>
              <a:r>
                <a:rPr lang="en-US" sz="2400">
                  <a:solidFill>
                    <a:schemeClr val="hlink"/>
                  </a:solidFill>
                </a:rPr>
                <a:t>! </a:t>
              </a:r>
              <a:r>
                <a:rPr lang="en-US">
                  <a:solidFill>
                    <a:schemeClr val="hlink"/>
                  </a:solidFill>
                </a:rPr>
                <a:t>(1.6 GeV</a:t>
              </a:r>
              <a:r>
                <a:rPr lang="en-US" baseline="30000">
                  <a:solidFill>
                    <a:schemeClr val="hlink"/>
                  </a:solidFill>
                </a:rPr>
                <a:t>2</a:t>
              </a:r>
              <a:r>
                <a:rPr lang="en-US">
                  <a:solidFill>
                    <a:schemeClr val="hlink"/>
                  </a:solidFill>
                </a:rPr>
                <a:t>)</a:t>
              </a:r>
              <a:endParaRPr lang="fr-FR" sz="1400">
                <a:solidFill>
                  <a:schemeClr val="hlink"/>
                </a:solidFill>
              </a:endParaRPr>
            </a:p>
          </p:txBody>
        </p:sp>
        <p:sp>
          <p:nvSpPr>
            <p:cNvPr id="10247" name="AutoShape 13"/>
            <p:cNvSpPr>
              <a:spLocks noChangeArrowheads="1"/>
            </p:cNvSpPr>
            <p:nvPr/>
          </p:nvSpPr>
          <p:spPr bwMode="auto">
            <a:xfrm rot="-8840195">
              <a:off x="4320" y="960"/>
              <a:ext cx="288" cy="96"/>
            </a:xfrm>
            <a:custGeom>
              <a:avLst/>
              <a:gdLst>
                <a:gd name="T0" fmla="*/ 216 w 21600"/>
                <a:gd name="T1" fmla="*/ 0 h 21600"/>
                <a:gd name="T2" fmla="*/ 0 w 21600"/>
                <a:gd name="T3" fmla="*/ 48 h 21600"/>
                <a:gd name="T4" fmla="*/ 216 w 21600"/>
                <a:gd name="T5" fmla="*/ 96 h 21600"/>
                <a:gd name="T6" fmla="*/ 288 w 21600"/>
                <a:gd name="T7" fmla="*/ 4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costh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21200"/>
            <a:ext cx="7556500" cy="1069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200" smtClean="0">
                <a:solidFill>
                  <a:srgbClr val="FF0000"/>
                </a:solidFill>
                <a:latin typeface="Comic Sans MS" pitchFamily="66" charset="0"/>
              </a:rPr>
              <a:t>Angular distribution analysis,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Comic Sans MS" pitchFamily="66" charset="0"/>
              </a:rPr>
              <a:t>cos </a:t>
            </a:r>
            <a:r>
              <a:rPr lang="en-US" sz="320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sz="3200" baseline="-25000" smtClean="0">
                <a:solidFill>
                  <a:srgbClr val="FF0000"/>
                </a:solidFill>
              </a:rPr>
              <a:t>cm</a:t>
            </a:r>
          </a:p>
        </p:txBody>
      </p:sp>
      <p:pic>
        <p:nvPicPr>
          <p:cNvPr id="11268" name="Picture 7" descr="eqr04"/>
          <p:cNvPicPr>
            <a:picLocks noChangeAspect="1" noChangeArrowheads="1"/>
          </p:cNvPicPr>
          <p:nvPr/>
        </p:nvPicPr>
        <p:blipFill>
          <a:blip r:embed="rId3" cstate="print"/>
          <a:srcRect l="23305" t="50499" r="18073" b="45448"/>
          <a:stretch>
            <a:fillRect/>
          </a:stretch>
        </p:blipFill>
        <p:spPr bwMode="auto">
          <a:xfrm>
            <a:off x="-76200" y="1524000"/>
            <a:ext cx="57912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8" descr="eqR"/>
          <p:cNvPicPr>
            <a:picLocks noChangeAspect="1" noChangeArrowheads="1"/>
          </p:cNvPicPr>
          <p:nvPr/>
        </p:nvPicPr>
        <p:blipFill>
          <a:blip r:embed="rId4" cstate="print"/>
          <a:srcRect l="29013" t="84164" r="27585" b="10437"/>
          <a:stretch>
            <a:fillRect/>
          </a:stretch>
        </p:blipFill>
        <p:spPr bwMode="auto">
          <a:xfrm>
            <a:off x="-1600200" y="2352675"/>
            <a:ext cx="61214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14"/>
          <p:cNvSpPr>
            <a:spLocks noChangeArrowheads="1"/>
          </p:cNvSpPr>
          <p:nvPr/>
        </p:nvSpPr>
        <p:spPr bwMode="auto">
          <a:xfrm>
            <a:off x="457200" y="762000"/>
            <a:ext cx="464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Relying on SCHC </a:t>
            </a:r>
          </a:p>
          <a:p>
            <a:r>
              <a:rPr lang="en-US" sz="2000">
                <a:solidFill>
                  <a:srgbClr val="0000FF"/>
                </a:solidFill>
              </a:rPr>
              <a:t>(exp. check to the ~25% level)</a:t>
            </a:r>
            <a:endParaRPr lang="fr-FR" sz="2000" baseline="30000">
              <a:solidFill>
                <a:srgbClr val="0000FF"/>
              </a:solidFill>
            </a:endParaRPr>
          </a:p>
        </p:txBody>
      </p:sp>
      <p:pic>
        <p:nvPicPr>
          <p:cNvPr id="302097" name="Picture 17" descr="Rrho"/>
          <p:cNvPicPr>
            <a:picLocks noChangeAspect="1" noChangeArrowheads="1"/>
          </p:cNvPicPr>
          <p:nvPr/>
        </p:nvPicPr>
        <p:blipFill>
          <a:blip r:embed="rId5" cstate="print"/>
          <a:srcRect l="952" t="56897" r="9052" b="673"/>
          <a:stretch>
            <a:fillRect/>
          </a:stretch>
        </p:blipFill>
        <p:spPr bwMode="auto">
          <a:xfrm>
            <a:off x="4876800" y="3213100"/>
            <a:ext cx="4222750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2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2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8"/>
          <p:cNvSpPr>
            <a:spLocks noChangeArrowheads="1"/>
          </p:cNvSpPr>
          <p:nvPr/>
        </p:nvSpPr>
        <p:spPr bwMode="auto">
          <a:xfrm>
            <a:off x="5181600" y="4800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2000"/>
          </a:p>
        </p:txBody>
      </p:sp>
      <p:pic>
        <p:nvPicPr>
          <p:cNvPr id="12291" name="Picture 10" descr="d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-241300"/>
            <a:ext cx="10693400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Longitudinal</a:t>
            </a:r>
            <a:r>
              <a:rPr lang="en-US" sz="3200" dirty="0" smtClean="0">
                <a:solidFill>
                  <a:srgbClr val="FF0000"/>
                </a:solidFill>
              </a:rPr>
              <a:t> cross section </a:t>
            </a:r>
            <a:r>
              <a:rPr lang="en-US" sz="32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en-US" sz="3200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(</a:t>
            </a:r>
            <a:r>
              <a:rPr lang="en-US" sz="3200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3200" baseline="30000" dirty="0" smtClean="0">
                <a:solidFill>
                  <a:srgbClr val="FF0000"/>
                </a:solidFill>
              </a:rPr>
              <a:t>*</a:t>
            </a:r>
            <a:r>
              <a:rPr lang="en-US" sz="3200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en-US" sz="3200" dirty="0" err="1" smtClean="0">
                <a:solidFill>
                  <a:srgbClr val="FF0000"/>
                </a:solidFill>
              </a:rPr>
              <a:t>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GB" sz="1800" b="1" i="1" dirty="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3200" dirty="0" smtClean="0">
                <a:solidFill>
                  <a:srgbClr val="FF0000"/>
                </a:solidFill>
              </a:rPr>
              <a:t> p</a:t>
            </a:r>
            <a:r>
              <a:rPr lang="en-US" sz="3200" dirty="0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en-US" sz="3200" baseline="30000" dirty="0" smtClean="0">
                <a:solidFill>
                  <a:srgbClr val="FF0000"/>
                </a:solidFill>
              </a:rPr>
              <a:t>0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reg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0" y="609600"/>
            <a:ext cx="7556500" cy="1069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810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solidFill>
                  <a:srgbClr val="FF0000"/>
                </a:solidFill>
                <a:latin typeface="Comic Sans MS" pitchFamily="66" charset="0"/>
              </a:rPr>
              <a:t>Interpretation “a la Regge” : </a:t>
            </a:r>
            <a:r>
              <a:rPr lang="en-US" sz="2800">
                <a:solidFill>
                  <a:srgbClr val="0000FF"/>
                </a:solidFill>
                <a:latin typeface="Comic Sans MS" pitchFamily="66" charset="0"/>
              </a:rPr>
              <a:t>Laget model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93713" y="1690688"/>
            <a:ext cx="1792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  <a:latin typeface="Symbol" pitchFamily="18" charset="2"/>
              </a:rPr>
              <a:t>g</a:t>
            </a:r>
            <a:r>
              <a:rPr lang="en-US" sz="2400" dirty="0">
                <a:solidFill>
                  <a:srgbClr val="00FF00"/>
                </a:solidFill>
              </a:rPr>
              <a:t>*p </a:t>
            </a:r>
            <a:r>
              <a:rPr lang="en-GB" sz="2400" b="1" i="1" dirty="0">
                <a:solidFill>
                  <a:srgbClr val="00FF00"/>
                </a:solidFill>
                <a:sym typeface="Symbol" pitchFamily="18" charset="2"/>
              </a:rPr>
              <a:t></a:t>
            </a:r>
            <a:r>
              <a:rPr lang="en-US" sz="2400" dirty="0">
                <a:solidFill>
                  <a:srgbClr val="00FF00"/>
                </a:solidFill>
              </a:rPr>
              <a:t> p</a:t>
            </a:r>
            <a:r>
              <a:rPr lang="en-US" sz="2400" dirty="0">
                <a:solidFill>
                  <a:srgbClr val="00FF00"/>
                </a:solidFill>
                <a:latin typeface="Symbol" pitchFamily="18" charset="2"/>
              </a:rPr>
              <a:t>r</a:t>
            </a:r>
            <a:r>
              <a:rPr lang="en-US" sz="2400" baseline="30000" dirty="0">
                <a:solidFill>
                  <a:srgbClr val="00FF00"/>
                </a:solidFill>
              </a:rPr>
              <a:t>0</a:t>
            </a:r>
            <a:endParaRPr lang="fr-FR" sz="2400" baseline="30000" dirty="0">
              <a:solidFill>
                <a:srgbClr val="00FF00"/>
              </a:solidFill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533400" y="36576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FF00"/>
                </a:solidFill>
                <a:latin typeface="Symbol" pitchFamily="18" charset="2"/>
              </a:rPr>
              <a:t>g</a:t>
            </a:r>
            <a:r>
              <a:rPr lang="en-US" sz="2400">
                <a:solidFill>
                  <a:srgbClr val="00FF00"/>
                </a:solidFill>
              </a:rPr>
              <a:t>*p </a:t>
            </a:r>
            <a:r>
              <a:rPr lang="en-GB" sz="2400" b="1" i="1">
                <a:solidFill>
                  <a:srgbClr val="00FF00"/>
                </a:solidFill>
                <a:sym typeface="Symbol" pitchFamily="18" charset="2"/>
              </a:rPr>
              <a:t></a:t>
            </a:r>
            <a:r>
              <a:rPr lang="en-US" sz="2400">
                <a:solidFill>
                  <a:srgbClr val="00FF00"/>
                </a:solidFill>
              </a:rPr>
              <a:t> p</a:t>
            </a:r>
            <a:r>
              <a:rPr lang="en-US" sz="2400">
                <a:solidFill>
                  <a:srgbClr val="00FF00"/>
                </a:solidFill>
                <a:latin typeface="Symbol" pitchFamily="18" charset="2"/>
              </a:rPr>
              <a:t>w</a:t>
            </a:r>
            <a:endParaRPr lang="fr-FR" sz="2400" baseline="30000">
              <a:solidFill>
                <a:srgbClr val="00FF00"/>
              </a:solidFill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533400" y="5500688"/>
            <a:ext cx="1411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FF00"/>
                </a:solidFill>
                <a:latin typeface="Symbol" pitchFamily="18" charset="2"/>
              </a:rPr>
              <a:t>g</a:t>
            </a:r>
            <a:r>
              <a:rPr lang="en-US" sz="2400">
                <a:solidFill>
                  <a:srgbClr val="00FF00"/>
                </a:solidFill>
              </a:rPr>
              <a:t>*p </a:t>
            </a:r>
            <a:r>
              <a:rPr lang="en-GB" sz="2400" b="1" i="1">
                <a:solidFill>
                  <a:srgbClr val="00FF00"/>
                </a:solidFill>
                <a:sym typeface="Symbol" pitchFamily="18" charset="2"/>
              </a:rPr>
              <a:t></a:t>
            </a:r>
            <a:r>
              <a:rPr lang="en-US" sz="2400">
                <a:solidFill>
                  <a:srgbClr val="00FF00"/>
                </a:solidFill>
              </a:rPr>
              <a:t> p</a:t>
            </a:r>
            <a:r>
              <a:rPr lang="en-US" sz="2400">
                <a:solidFill>
                  <a:srgbClr val="00FF00"/>
                </a:solidFill>
                <a:latin typeface="Symbol" pitchFamily="18" charset="2"/>
              </a:rPr>
              <a:t>f</a:t>
            </a:r>
            <a:endParaRPr lang="fr-FR" sz="2400" baseline="30000">
              <a:solidFill>
                <a:srgbClr val="00FF00"/>
              </a:solidFill>
            </a:endParaRP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5235575" y="5181600"/>
            <a:ext cx="38893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Free parameters:</a:t>
            </a:r>
          </a:p>
          <a:p>
            <a:r>
              <a:rPr lang="fr-FR">
                <a:solidFill>
                  <a:srgbClr val="6666FF"/>
                </a:solidFill>
              </a:rPr>
              <a:t>*Hadronic coupling constants:</a:t>
            </a:r>
            <a:r>
              <a:rPr lang="fr-FR"/>
              <a:t> </a:t>
            </a:r>
            <a:r>
              <a:rPr lang="fr-FR">
                <a:solidFill>
                  <a:srgbClr val="FF3300"/>
                </a:solidFill>
              </a:rPr>
              <a:t>g</a:t>
            </a:r>
            <a:r>
              <a:rPr lang="fr-FR" baseline="-25000">
                <a:solidFill>
                  <a:srgbClr val="FF3300"/>
                </a:solidFill>
              </a:rPr>
              <a:t>MNN</a:t>
            </a:r>
            <a:endParaRPr lang="fr-FR">
              <a:solidFill>
                <a:srgbClr val="FF3300"/>
              </a:solidFill>
            </a:endParaRPr>
          </a:p>
          <a:p>
            <a:r>
              <a:rPr lang="fr-FR">
                <a:solidFill>
                  <a:srgbClr val="6666FF"/>
                </a:solidFill>
              </a:rPr>
              <a:t>*Mass scales of EM FFs:</a:t>
            </a:r>
            <a:r>
              <a:rPr lang="fr-FR"/>
              <a:t> </a:t>
            </a:r>
            <a:r>
              <a:rPr lang="fr-FR">
                <a:solidFill>
                  <a:srgbClr val="00CC00"/>
                </a:solidFill>
              </a:rPr>
              <a:t>(1+Q</a:t>
            </a:r>
            <a:r>
              <a:rPr lang="fr-FR" baseline="30000">
                <a:solidFill>
                  <a:srgbClr val="00CC00"/>
                </a:solidFill>
              </a:rPr>
              <a:t>2</a:t>
            </a:r>
            <a:r>
              <a:rPr lang="fr-FR">
                <a:solidFill>
                  <a:srgbClr val="00CC00"/>
                </a:solidFill>
              </a:rPr>
              <a:t>/</a:t>
            </a:r>
            <a:r>
              <a:rPr lang="fr-FR">
                <a:solidFill>
                  <a:srgbClr val="FF3300"/>
                </a:solidFill>
                <a:latin typeface="Symbol" pitchFamily="18" charset="2"/>
              </a:rPr>
              <a:t>L</a:t>
            </a:r>
            <a:r>
              <a:rPr lang="fr-FR" baseline="30000">
                <a:solidFill>
                  <a:srgbClr val="00CC00"/>
                </a:solidFill>
              </a:rPr>
              <a:t>2</a:t>
            </a:r>
            <a:r>
              <a:rPr lang="fr-FR">
                <a:solidFill>
                  <a:srgbClr val="00CC00"/>
                </a:solidFill>
              </a:rPr>
              <a:t>)</a:t>
            </a:r>
            <a:r>
              <a:rPr lang="fr-FR" baseline="30000">
                <a:solidFill>
                  <a:srgbClr val="00CC00"/>
                </a:solidFill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m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349250"/>
            <a:ext cx="10693400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6858000" y="6019800"/>
            <a:ext cx="533400" cy="0"/>
          </a:xfrm>
          <a:prstGeom prst="line">
            <a:avLst/>
          </a:prstGeom>
          <a:noFill/>
          <a:ln w="57150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391400" y="5873750"/>
            <a:ext cx="15240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99"/>
                </a:solidFill>
                <a:latin typeface="Times New Roman" pitchFamily="18" charset="0"/>
              </a:rPr>
              <a:t>Regge/Laget</a:t>
            </a:r>
            <a:endParaRPr lang="el-GR" sz="1600">
              <a:solidFill>
                <a:srgbClr val="FF3399"/>
              </a:solidFill>
              <a:latin typeface="Times New Roman" pitchFamily="18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124200" y="106363"/>
            <a:ext cx="302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3200" baseline="-25000" dirty="0">
                <a:solidFill>
                  <a:srgbClr val="FF0000"/>
                </a:solidFill>
              </a:rPr>
              <a:t>L</a:t>
            </a:r>
            <a:r>
              <a:rPr lang="en-US" sz="3200" dirty="0">
                <a:solidFill>
                  <a:srgbClr val="FF0000"/>
                </a:solidFill>
              </a:rPr>
              <a:t> (</a:t>
            </a:r>
            <a:r>
              <a:rPr lang="en-US" sz="32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3200" dirty="0">
                <a:solidFill>
                  <a:srgbClr val="FF0000"/>
                </a:solidFill>
              </a:rPr>
              <a:t>*</a:t>
            </a:r>
            <a:r>
              <a:rPr lang="en-US" sz="3200" baseline="-25000" dirty="0" err="1">
                <a:solidFill>
                  <a:srgbClr val="FF0000"/>
                </a:solidFill>
              </a:rPr>
              <a:t>L</a:t>
            </a:r>
            <a:r>
              <a:rPr lang="en-US" sz="3200" dirty="0" err="1">
                <a:solidFill>
                  <a:srgbClr val="FF0000"/>
                </a:solidFill>
              </a:rPr>
              <a:t>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GB" sz="3200" b="1" i="1" dirty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3200" dirty="0">
                <a:solidFill>
                  <a:srgbClr val="FF0000"/>
                </a:solidFill>
              </a:rPr>
              <a:t> p</a:t>
            </a:r>
            <a:r>
              <a:rPr lang="en-US" sz="3200" dirty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3200" baseline="-25000" dirty="0">
                <a:solidFill>
                  <a:srgbClr val="FF0000"/>
                </a:solidFill>
              </a:rPr>
              <a:t>L</a:t>
            </a:r>
            <a:r>
              <a:rPr lang="en-US" sz="3200" baseline="30000" dirty="0">
                <a:solidFill>
                  <a:srgbClr val="FF0000"/>
                </a:solidFill>
              </a:rPr>
              <a:t>0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638800" y="2895600"/>
            <a:ext cx="1524000" cy="29845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99"/>
                </a:solidFill>
                <a:latin typeface="Times New Roman" pitchFamily="18" charset="0"/>
              </a:rPr>
              <a:t>Pomeron</a:t>
            </a:r>
            <a:endParaRPr lang="el-GR" sz="1600">
              <a:solidFill>
                <a:srgbClr val="FF3399"/>
              </a:solidFill>
              <a:latin typeface="Times New Roman" pitchFamily="18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876800" y="2895600"/>
            <a:ext cx="6096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99"/>
                </a:solidFill>
                <a:latin typeface="Symbol" pitchFamily="18" charset="2"/>
              </a:rPr>
              <a:t>s</a:t>
            </a:r>
            <a:r>
              <a:rPr lang="en-US" b="1">
                <a:solidFill>
                  <a:srgbClr val="FF3399"/>
                </a:solidFill>
                <a:latin typeface="Times New Roman" pitchFamily="18" charset="0"/>
              </a:rPr>
              <a:t>,f</a:t>
            </a:r>
            <a:r>
              <a:rPr lang="en-US" b="1" baseline="-25000">
                <a:solidFill>
                  <a:srgbClr val="FF3399"/>
                </a:solidFill>
                <a:latin typeface="Times New Roman" pitchFamily="18" charset="0"/>
              </a:rPr>
              <a:t>2</a:t>
            </a:r>
            <a:endParaRPr lang="el-GR" b="1" baseline="-25000">
              <a:solidFill>
                <a:srgbClr val="FF3399"/>
              </a:solidFill>
              <a:latin typeface="Times New Roman" pitchFamily="18" charset="0"/>
            </a:endParaRPr>
          </a:p>
        </p:txBody>
      </p:sp>
      <p:sp>
        <p:nvSpPr>
          <p:cNvPr id="14344" name="AutoShape 11"/>
          <p:cNvSpPr>
            <a:spLocks noChangeArrowheads="1"/>
          </p:cNvSpPr>
          <p:nvPr/>
        </p:nvSpPr>
        <p:spPr bwMode="auto">
          <a:xfrm rot="4303094">
            <a:off x="5715000" y="3519488"/>
            <a:ext cx="762000" cy="114300"/>
          </a:xfrm>
          <a:custGeom>
            <a:avLst/>
            <a:gdLst>
              <a:gd name="T0" fmla="*/ 571500 w 21600"/>
              <a:gd name="T1" fmla="*/ 0 h 21600"/>
              <a:gd name="T2" fmla="*/ 0 w 21600"/>
              <a:gd name="T3" fmla="*/ 57150 h 21600"/>
              <a:gd name="T4" fmla="*/ 571500 w 21600"/>
              <a:gd name="T5" fmla="*/ 114300 h 21600"/>
              <a:gd name="T6" fmla="*/ 762000 w 21600"/>
              <a:gd name="T7" fmla="*/ 571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345" name="AutoShape 12"/>
          <p:cNvSpPr>
            <a:spLocks noChangeArrowheads="1"/>
          </p:cNvSpPr>
          <p:nvPr/>
        </p:nvSpPr>
        <p:spPr bwMode="auto">
          <a:xfrm rot="5682417">
            <a:off x="5007768" y="3374232"/>
            <a:ext cx="461963" cy="114300"/>
          </a:xfrm>
          <a:custGeom>
            <a:avLst/>
            <a:gdLst>
              <a:gd name="T0" fmla="*/ 346472 w 21600"/>
              <a:gd name="T1" fmla="*/ 0 h 21600"/>
              <a:gd name="T2" fmla="*/ 0 w 21600"/>
              <a:gd name="T3" fmla="*/ 57150 h 21600"/>
              <a:gd name="T4" fmla="*/ 346472 w 21600"/>
              <a:gd name="T5" fmla="*/ 114300 h 21600"/>
              <a:gd name="T6" fmla="*/ 461963 w 21600"/>
              <a:gd name="T7" fmla="*/ 571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80" name="Picture 8" descr="vg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6400" y="-546100"/>
            <a:ext cx="10693400" cy="7556500"/>
          </a:xfrm>
          <a:prstGeom prst="rect">
            <a:avLst/>
          </a:prstGeom>
          <a:noFill/>
        </p:spPr>
      </p:pic>
      <p:sp>
        <p:nvSpPr>
          <p:cNvPr id="438277" name="Text Box 5"/>
          <p:cNvSpPr txBox="1">
            <a:spLocks noChangeArrowheads="1"/>
          </p:cNvSpPr>
          <p:nvPr/>
        </p:nvSpPr>
        <p:spPr bwMode="auto">
          <a:xfrm>
            <a:off x="4572000" y="6102350"/>
            <a:ext cx="21336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VGG GPD model</a:t>
            </a:r>
            <a:endParaRPr lang="el-GR" sz="1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Picture 2" descr="qandg2"/>
          <p:cNvPicPr>
            <a:picLocks noChangeAspect="1" noChangeArrowheads="1"/>
          </p:cNvPicPr>
          <p:nvPr/>
        </p:nvPicPr>
        <p:blipFill>
          <a:blip r:embed="rId3" cstate="print"/>
          <a:srcRect t="12457" r="55258" b="60938"/>
          <a:stretch>
            <a:fillRect/>
          </a:stretch>
        </p:blipFill>
        <p:spPr bwMode="auto">
          <a:xfrm>
            <a:off x="6858000" y="4267200"/>
            <a:ext cx="1447800" cy="121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qandg2"/>
          <p:cNvPicPr>
            <a:picLocks noChangeAspect="1" noChangeArrowheads="1"/>
          </p:cNvPicPr>
          <p:nvPr/>
        </p:nvPicPr>
        <p:blipFill>
          <a:blip r:embed="rId3" cstate="print"/>
          <a:srcRect l="45255" t="12457" b="60938"/>
          <a:stretch>
            <a:fillRect/>
          </a:stretch>
        </p:blipFill>
        <p:spPr bwMode="auto">
          <a:xfrm>
            <a:off x="7696200" y="5477793"/>
            <a:ext cx="1600200" cy="110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7681682" y="52578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+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7" name="Flèche droite 6"/>
          <p:cNvSpPr/>
          <p:nvPr/>
        </p:nvSpPr>
        <p:spPr>
          <a:xfrm rot="16659749">
            <a:off x="7346566" y="4265628"/>
            <a:ext cx="604807" cy="167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16659749">
            <a:off x="7835395" y="4598407"/>
            <a:ext cx="1626610" cy="165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80" name="Picture 4" descr="vgggkde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6400" y="-349250"/>
            <a:ext cx="10693400" cy="7556500"/>
          </a:xfrm>
          <a:prstGeom prst="rect">
            <a:avLst/>
          </a:prstGeom>
          <a:noFill/>
        </p:spPr>
      </p:pic>
      <p:sp>
        <p:nvSpPr>
          <p:cNvPr id="613382" name="Text Box 6"/>
          <p:cNvSpPr txBox="1">
            <a:spLocks noChangeArrowheads="1"/>
          </p:cNvSpPr>
          <p:nvPr/>
        </p:nvSpPr>
        <p:spPr bwMode="auto">
          <a:xfrm>
            <a:off x="4876800" y="6330950"/>
            <a:ext cx="21336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GK GPD model</a:t>
            </a:r>
            <a:endParaRPr lang="el-GR" sz="16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5" name="Picture 2" descr="qandg2"/>
          <p:cNvPicPr>
            <a:picLocks noChangeAspect="1" noChangeArrowheads="1"/>
          </p:cNvPicPr>
          <p:nvPr/>
        </p:nvPicPr>
        <p:blipFill>
          <a:blip r:embed="rId3" cstate="print"/>
          <a:srcRect t="12457" r="55258" b="60938"/>
          <a:stretch>
            <a:fillRect/>
          </a:stretch>
        </p:blipFill>
        <p:spPr bwMode="auto">
          <a:xfrm>
            <a:off x="6858000" y="4470536"/>
            <a:ext cx="1447800" cy="121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qandg2"/>
          <p:cNvPicPr>
            <a:picLocks noChangeAspect="1" noChangeArrowheads="1"/>
          </p:cNvPicPr>
          <p:nvPr/>
        </p:nvPicPr>
        <p:blipFill>
          <a:blip r:embed="rId3" cstate="print"/>
          <a:srcRect l="45255" t="12457" b="60938"/>
          <a:stretch>
            <a:fillRect/>
          </a:stretch>
        </p:blipFill>
        <p:spPr bwMode="auto">
          <a:xfrm>
            <a:off x="7696200" y="5681129"/>
            <a:ext cx="1600200" cy="110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7681682" y="546113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+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8" name="Flèche droite 7"/>
          <p:cNvSpPr/>
          <p:nvPr/>
        </p:nvSpPr>
        <p:spPr>
          <a:xfrm rot="16659749">
            <a:off x="7385763" y="4503240"/>
            <a:ext cx="526413" cy="1782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16200000">
            <a:off x="7542150" y="4743652"/>
            <a:ext cx="1896588" cy="1900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4684"/>
            <a:ext cx="7467599" cy="686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46300" y="2209800"/>
            <a:ext cx="54102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81200" y="533400"/>
            <a:ext cx="5562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378700" y="25908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flipV="1">
            <a:off x="7340600" y="2252981"/>
            <a:ext cx="2286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007100" y="60960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2159000" y="1892300"/>
            <a:ext cx="1498600" cy="2177676"/>
            <a:chOff x="2159000" y="1892300"/>
            <a:chExt cx="1498600" cy="2177676"/>
          </a:xfrm>
        </p:grpSpPr>
        <p:sp>
          <p:nvSpPr>
            <p:cNvPr id="5" name="Rectangle 4"/>
            <p:cNvSpPr/>
            <p:nvPr/>
          </p:nvSpPr>
          <p:spPr>
            <a:xfrm>
              <a:off x="2159000" y="1892300"/>
              <a:ext cx="6096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2" descr="tregge"/>
            <p:cNvPicPr>
              <a:picLocks noChangeAspect="1" noChangeArrowheads="1"/>
            </p:cNvPicPr>
            <p:nvPr/>
          </p:nvPicPr>
          <p:blipFill>
            <a:blip r:embed="rId3" cstate="print"/>
            <a:srcRect l="19159" t="3563" r="63698" b="78622"/>
            <a:stretch>
              <a:fillRect/>
            </a:stretch>
          </p:blipFill>
          <p:spPr bwMode="auto">
            <a:xfrm>
              <a:off x="2340864" y="2133600"/>
              <a:ext cx="1316736" cy="1936376"/>
            </a:xfrm>
            <a:prstGeom prst="rect">
              <a:avLst/>
            </a:prstGeom>
            <a:noFill/>
          </p:spPr>
        </p:pic>
        <p:pic>
          <p:nvPicPr>
            <p:cNvPr id="15" name="Picture 2" descr="tregge"/>
            <p:cNvPicPr>
              <a:picLocks noChangeAspect="1" noChangeArrowheads="1"/>
            </p:cNvPicPr>
            <p:nvPr/>
          </p:nvPicPr>
          <p:blipFill>
            <a:blip r:embed="rId3" cstate="print"/>
            <a:srcRect l="54454" t="9976" r="41512" b="86580"/>
            <a:stretch>
              <a:fillRect/>
            </a:stretch>
          </p:blipFill>
          <p:spPr bwMode="auto">
            <a:xfrm>
              <a:off x="3276600" y="2832100"/>
              <a:ext cx="304800" cy="368300"/>
            </a:xfrm>
            <a:prstGeom prst="rect">
              <a:avLst/>
            </a:prstGeom>
            <a:noFill/>
          </p:spPr>
        </p:pic>
        <p:sp>
          <p:nvSpPr>
            <p:cNvPr id="16" name="ZoneTexte 15"/>
            <p:cNvSpPr txBox="1"/>
            <p:nvPr/>
          </p:nvSpPr>
          <p:spPr>
            <a:xfrm>
              <a:off x="3124200" y="281940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,</a:t>
              </a:r>
              <a:endParaRPr lang="fr-FR" dirty="0"/>
            </a:p>
          </p:txBody>
        </p:sp>
      </p:grpSp>
      <p:sp>
        <p:nvSpPr>
          <p:cNvPr id="18" name="Rectangle 17"/>
          <p:cNvSpPr/>
          <p:nvPr/>
        </p:nvSpPr>
        <p:spPr>
          <a:xfrm flipH="1">
            <a:off x="5918199" y="5791200"/>
            <a:ext cx="45719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7035800" y="12954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9"/>
          <p:cNvSpPr>
            <a:spLocks noChangeArrowheads="1"/>
          </p:cNvSpPr>
          <p:nvPr/>
        </p:nvSpPr>
        <p:spPr bwMode="auto">
          <a:xfrm>
            <a:off x="4308475" y="4343400"/>
            <a:ext cx="990600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459" name="Oval 2"/>
          <p:cNvSpPr>
            <a:spLocks noChangeArrowheads="1"/>
          </p:cNvSpPr>
          <p:nvPr/>
        </p:nvSpPr>
        <p:spPr bwMode="auto">
          <a:xfrm>
            <a:off x="1066800" y="1184275"/>
            <a:ext cx="2368550" cy="6096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066800" y="1304925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  <a:latin typeface="Bookman Old Style" pitchFamily="18" charset="0"/>
              </a:rPr>
              <a:t>H, H, E, E (x,ξ,t)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1600200" y="118903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  <a:latin typeface="Bookman Old Style" pitchFamily="18" charset="0"/>
              </a:rPr>
              <a:t>~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2247900" y="118903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  <a:latin typeface="Bookman Old Style" pitchFamily="18" charset="0"/>
              </a:rPr>
              <a:t>~</a:t>
            </a:r>
          </a:p>
        </p:txBody>
      </p:sp>
      <p:sp>
        <p:nvSpPr>
          <p:cNvPr id="19463" name="Line 65"/>
          <p:cNvSpPr>
            <a:spLocks noChangeShapeType="1"/>
          </p:cNvSpPr>
          <p:nvPr/>
        </p:nvSpPr>
        <p:spPr bwMode="auto">
          <a:xfrm flipV="1">
            <a:off x="381000" y="1525588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64" name="Line 66"/>
          <p:cNvSpPr>
            <a:spLocks noChangeShapeType="1"/>
          </p:cNvSpPr>
          <p:nvPr/>
        </p:nvSpPr>
        <p:spPr bwMode="auto">
          <a:xfrm flipV="1">
            <a:off x="382588" y="14859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65" name="Line 67"/>
          <p:cNvSpPr>
            <a:spLocks noChangeShapeType="1"/>
          </p:cNvSpPr>
          <p:nvPr/>
        </p:nvSpPr>
        <p:spPr bwMode="auto">
          <a:xfrm flipV="1">
            <a:off x="381000" y="1565275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66" name="Line 68"/>
          <p:cNvSpPr>
            <a:spLocks noChangeShapeType="1"/>
          </p:cNvSpPr>
          <p:nvPr/>
        </p:nvSpPr>
        <p:spPr bwMode="auto">
          <a:xfrm flipV="1">
            <a:off x="1371600" y="650875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67" name="Text Box 69"/>
          <p:cNvSpPr txBox="1">
            <a:spLocks noChangeArrowheads="1"/>
          </p:cNvSpPr>
          <p:nvPr/>
        </p:nvSpPr>
        <p:spPr bwMode="auto">
          <a:xfrm>
            <a:off x="914400" y="803275"/>
            <a:ext cx="615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latin typeface="Bookman Old Style" pitchFamily="18" charset="0"/>
              </a:rPr>
              <a:t>x+ξ</a:t>
            </a:r>
            <a:r>
              <a:rPr lang="en-GB" sz="1600">
                <a:latin typeface="Bookman Old Style" pitchFamily="18" charset="0"/>
              </a:rPr>
              <a:t> </a:t>
            </a:r>
          </a:p>
        </p:txBody>
      </p:sp>
      <p:sp>
        <p:nvSpPr>
          <p:cNvPr id="19468" name="Line 70"/>
          <p:cNvSpPr>
            <a:spLocks noChangeShapeType="1"/>
          </p:cNvSpPr>
          <p:nvPr/>
        </p:nvSpPr>
        <p:spPr bwMode="auto">
          <a:xfrm rot="18742695" flipV="1">
            <a:off x="2667000" y="650875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69" name="Text Box 71"/>
          <p:cNvSpPr txBox="1">
            <a:spLocks noChangeArrowheads="1"/>
          </p:cNvSpPr>
          <p:nvPr/>
        </p:nvSpPr>
        <p:spPr bwMode="auto">
          <a:xfrm>
            <a:off x="2667000" y="803275"/>
            <a:ext cx="755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latin typeface="Bookman Old Style" pitchFamily="18" charset="0"/>
              </a:rPr>
              <a:t>x-ξ</a:t>
            </a:r>
            <a:r>
              <a:rPr lang="en-GB" sz="1600">
                <a:latin typeface="Bookman Old Style" pitchFamily="18" charset="0"/>
              </a:rPr>
              <a:t> </a:t>
            </a:r>
          </a:p>
        </p:txBody>
      </p:sp>
      <p:sp>
        <p:nvSpPr>
          <p:cNvPr id="19470" name="Line 72"/>
          <p:cNvSpPr>
            <a:spLocks noChangeShapeType="1"/>
          </p:cNvSpPr>
          <p:nvPr/>
        </p:nvSpPr>
        <p:spPr bwMode="auto">
          <a:xfrm rot="12777622" flipV="1">
            <a:off x="3429000" y="1449388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71" name="Line 73"/>
          <p:cNvSpPr>
            <a:spLocks noChangeShapeType="1"/>
          </p:cNvSpPr>
          <p:nvPr/>
        </p:nvSpPr>
        <p:spPr bwMode="auto">
          <a:xfrm rot="12777622" flipV="1">
            <a:off x="3422650" y="14097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72" name="Line 74"/>
          <p:cNvSpPr>
            <a:spLocks noChangeShapeType="1"/>
          </p:cNvSpPr>
          <p:nvPr/>
        </p:nvSpPr>
        <p:spPr bwMode="auto">
          <a:xfrm rot="12777622" flipV="1">
            <a:off x="3429000" y="1489075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73" name="Freeform 75"/>
          <p:cNvSpPr>
            <a:spLocks/>
          </p:cNvSpPr>
          <p:nvPr/>
        </p:nvSpPr>
        <p:spPr bwMode="auto">
          <a:xfrm>
            <a:off x="1524000" y="346075"/>
            <a:ext cx="1295400" cy="165100"/>
          </a:xfrm>
          <a:custGeom>
            <a:avLst/>
            <a:gdLst>
              <a:gd name="T0" fmla="*/ 0 w 1200"/>
              <a:gd name="T1" fmla="*/ 48 h 48"/>
              <a:gd name="T2" fmla="*/ 624 w 1200"/>
              <a:gd name="T3" fmla="*/ 0 h 48"/>
              <a:gd name="T4" fmla="*/ 1200 w 1200"/>
              <a:gd name="T5" fmla="*/ 48 h 48"/>
              <a:gd name="T6" fmla="*/ 0 60000 65536"/>
              <a:gd name="T7" fmla="*/ 0 60000 65536"/>
              <a:gd name="T8" fmla="*/ 0 60000 65536"/>
              <a:gd name="T9" fmla="*/ 0 w 1200"/>
              <a:gd name="T10" fmla="*/ 0 h 48"/>
              <a:gd name="T11" fmla="*/ 1200 w 120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0" h="48">
                <a:moveTo>
                  <a:pt x="0" y="48"/>
                </a:moveTo>
                <a:cubicBezTo>
                  <a:pt x="212" y="24"/>
                  <a:pt x="424" y="0"/>
                  <a:pt x="624" y="0"/>
                </a:cubicBezTo>
                <a:cubicBezTo>
                  <a:pt x="824" y="0"/>
                  <a:pt x="1012" y="24"/>
                  <a:pt x="1200" y="48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474" name="Text Box 76"/>
          <p:cNvSpPr txBox="1">
            <a:spLocks noChangeArrowheads="1"/>
          </p:cNvSpPr>
          <p:nvPr/>
        </p:nvSpPr>
        <p:spPr bwMode="auto">
          <a:xfrm>
            <a:off x="21336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latin typeface="Bookman Old Style" pitchFamily="18" charset="0"/>
              </a:rPr>
              <a:t>t</a:t>
            </a:r>
          </a:p>
        </p:txBody>
      </p:sp>
      <p:sp>
        <p:nvSpPr>
          <p:cNvPr id="19475" name="Line 77"/>
          <p:cNvSpPr>
            <a:spLocks noChangeShapeType="1"/>
          </p:cNvSpPr>
          <p:nvPr/>
        </p:nvSpPr>
        <p:spPr bwMode="auto">
          <a:xfrm flipV="1">
            <a:off x="1676400" y="650875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78"/>
          <p:cNvGrpSpPr>
            <a:grpSpLocks noChangeAspect="1"/>
          </p:cNvGrpSpPr>
          <p:nvPr/>
        </p:nvGrpSpPr>
        <p:grpSpPr bwMode="auto">
          <a:xfrm rot="-2865258">
            <a:off x="1471612" y="322263"/>
            <a:ext cx="98425" cy="450850"/>
            <a:chOff x="1324" y="1002"/>
            <a:chExt cx="146" cy="462"/>
          </a:xfrm>
        </p:grpSpPr>
        <p:sp>
          <p:nvSpPr>
            <p:cNvPr id="19527" name="Freeform 79"/>
            <p:cNvSpPr>
              <a:spLocks noChangeAspect="1"/>
            </p:cNvSpPr>
            <p:nvPr/>
          </p:nvSpPr>
          <p:spPr bwMode="auto">
            <a:xfrm>
              <a:off x="1326" y="1002"/>
              <a:ext cx="143" cy="75"/>
            </a:xfrm>
            <a:custGeom>
              <a:avLst/>
              <a:gdLst>
                <a:gd name="T0" fmla="*/ 0 w 143"/>
                <a:gd name="T1" fmla="*/ 0 h 75"/>
                <a:gd name="T2" fmla="*/ 0 w 143"/>
                <a:gd name="T3" fmla="*/ 4 h 75"/>
                <a:gd name="T4" fmla="*/ 4 w 143"/>
                <a:gd name="T5" fmla="*/ 7 h 75"/>
                <a:gd name="T6" fmla="*/ 8 w 143"/>
                <a:gd name="T7" fmla="*/ 9 h 75"/>
                <a:gd name="T8" fmla="*/ 12 w 143"/>
                <a:gd name="T9" fmla="*/ 11 h 75"/>
                <a:gd name="T10" fmla="*/ 129 w 143"/>
                <a:gd name="T11" fmla="*/ 58 h 75"/>
                <a:gd name="T12" fmla="*/ 135 w 143"/>
                <a:gd name="T13" fmla="*/ 60 h 75"/>
                <a:gd name="T14" fmla="*/ 139 w 143"/>
                <a:gd name="T15" fmla="*/ 63 h 75"/>
                <a:gd name="T16" fmla="*/ 142 w 143"/>
                <a:gd name="T17" fmla="*/ 65 h 75"/>
                <a:gd name="T18" fmla="*/ 141 w 143"/>
                <a:gd name="T19" fmla="*/ 69 h 75"/>
                <a:gd name="T20" fmla="*/ 141 w 143"/>
                <a:gd name="T21" fmla="*/ 71 h 75"/>
                <a:gd name="T22" fmla="*/ 138 w 143"/>
                <a:gd name="T23" fmla="*/ 74 h 75"/>
                <a:gd name="T24" fmla="*/ 11 w 143"/>
                <a:gd name="T25" fmla="*/ 60 h 75"/>
                <a:gd name="T26" fmla="*/ 10 w 143"/>
                <a:gd name="T27" fmla="*/ 61 h 75"/>
                <a:gd name="T28" fmla="*/ 4 w 143"/>
                <a:gd name="T29" fmla="*/ 59 h 75"/>
                <a:gd name="T30" fmla="*/ 4 w 143"/>
                <a:gd name="T31" fmla="*/ 60 h 75"/>
                <a:gd name="T32" fmla="*/ 2 w 143"/>
                <a:gd name="T33" fmla="*/ 62 h 75"/>
                <a:gd name="T34" fmla="*/ 0 w 143"/>
                <a:gd name="T35" fmla="*/ 65 h 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3"/>
                <a:gd name="T55" fmla="*/ 0 h 75"/>
                <a:gd name="T56" fmla="*/ 143 w 143"/>
                <a:gd name="T57" fmla="*/ 75 h 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3" h="75">
                  <a:moveTo>
                    <a:pt x="0" y="0"/>
                  </a:moveTo>
                  <a:lnTo>
                    <a:pt x="0" y="4"/>
                  </a:lnTo>
                  <a:lnTo>
                    <a:pt x="4" y="7"/>
                  </a:lnTo>
                  <a:lnTo>
                    <a:pt x="8" y="9"/>
                  </a:lnTo>
                  <a:lnTo>
                    <a:pt x="12" y="11"/>
                  </a:lnTo>
                  <a:lnTo>
                    <a:pt x="129" y="58"/>
                  </a:lnTo>
                  <a:lnTo>
                    <a:pt x="135" y="60"/>
                  </a:lnTo>
                  <a:lnTo>
                    <a:pt x="139" y="63"/>
                  </a:lnTo>
                  <a:lnTo>
                    <a:pt x="142" y="65"/>
                  </a:lnTo>
                  <a:lnTo>
                    <a:pt x="141" y="69"/>
                  </a:lnTo>
                  <a:lnTo>
                    <a:pt x="141" y="71"/>
                  </a:lnTo>
                  <a:lnTo>
                    <a:pt x="138" y="74"/>
                  </a:lnTo>
                  <a:lnTo>
                    <a:pt x="11" y="60"/>
                  </a:lnTo>
                  <a:lnTo>
                    <a:pt x="10" y="61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2"/>
                  </a:lnTo>
                  <a:lnTo>
                    <a:pt x="0" y="65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28" name="Freeform 80"/>
            <p:cNvSpPr>
              <a:spLocks noChangeAspect="1"/>
            </p:cNvSpPr>
            <p:nvPr/>
          </p:nvSpPr>
          <p:spPr bwMode="auto">
            <a:xfrm>
              <a:off x="1324" y="1069"/>
              <a:ext cx="143" cy="72"/>
            </a:xfrm>
            <a:custGeom>
              <a:avLst/>
              <a:gdLst>
                <a:gd name="T0" fmla="*/ 0 w 143"/>
                <a:gd name="T1" fmla="*/ 0 h 72"/>
                <a:gd name="T2" fmla="*/ 1 w 143"/>
                <a:gd name="T3" fmla="*/ 2 h 72"/>
                <a:gd name="T4" fmla="*/ 4 w 143"/>
                <a:gd name="T5" fmla="*/ 4 h 72"/>
                <a:gd name="T6" fmla="*/ 6 w 143"/>
                <a:gd name="T7" fmla="*/ 6 h 72"/>
                <a:gd name="T8" fmla="*/ 10 w 143"/>
                <a:gd name="T9" fmla="*/ 7 h 72"/>
                <a:gd name="T10" fmla="*/ 133 w 143"/>
                <a:gd name="T11" fmla="*/ 57 h 72"/>
                <a:gd name="T12" fmla="*/ 137 w 143"/>
                <a:gd name="T13" fmla="*/ 61 h 72"/>
                <a:gd name="T14" fmla="*/ 140 w 143"/>
                <a:gd name="T15" fmla="*/ 61 h 72"/>
                <a:gd name="T16" fmla="*/ 141 w 143"/>
                <a:gd name="T17" fmla="*/ 65 h 72"/>
                <a:gd name="T18" fmla="*/ 141 w 143"/>
                <a:gd name="T19" fmla="*/ 66 h 72"/>
                <a:gd name="T20" fmla="*/ 142 w 143"/>
                <a:gd name="T21" fmla="*/ 71 h 72"/>
                <a:gd name="T22" fmla="*/ 137 w 143"/>
                <a:gd name="T23" fmla="*/ 71 h 72"/>
                <a:gd name="T24" fmla="*/ 12 w 143"/>
                <a:gd name="T25" fmla="*/ 59 h 72"/>
                <a:gd name="T26" fmla="*/ 7 w 143"/>
                <a:gd name="T27" fmla="*/ 59 h 72"/>
                <a:gd name="T28" fmla="*/ 6 w 143"/>
                <a:gd name="T29" fmla="*/ 59 h 72"/>
                <a:gd name="T30" fmla="*/ 4 w 143"/>
                <a:gd name="T31" fmla="*/ 59 h 72"/>
                <a:gd name="T32" fmla="*/ 1 w 143"/>
                <a:gd name="T33" fmla="*/ 59 h 72"/>
                <a:gd name="T34" fmla="*/ 0 w 143"/>
                <a:gd name="T35" fmla="*/ 61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3"/>
                <a:gd name="T55" fmla="*/ 0 h 72"/>
                <a:gd name="T56" fmla="*/ 143 w 14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3" h="72">
                  <a:moveTo>
                    <a:pt x="0" y="0"/>
                  </a:moveTo>
                  <a:lnTo>
                    <a:pt x="1" y="2"/>
                  </a:lnTo>
                  <a:lnTo>
                    <a:pt x="4" y="4"/>
                  </a:lnTo>
                  <a:lnTo>
                    <a:pt x="6" y="6"/>
                  </a:lnTo>
                  <a:lnTo>
                    <a:pt x="10" y="7"/>
                  </a:lnTo>
                  <a:lnTo>
                    <a:pt x="133" y="57"/>
                  </a:lnTo>
                  <a:lnTo>
                    <a:pt x="137" y="61"/>
                  </a:lnTo>
                  <a:lnTo>
                    <a:pt x="140" y="61"/>
                  </a:lnTo>
                  <a:lnTo>
                    <a:pt x="141" y="65"/>
                  </a:lnTo>
                  <a:lnTo>
                    <a:pt x="141" y="66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2" y="59"/>
                  </a:lnTo>
                  <a:lnTo>
                    <a:pt x="7" y="59"/>
                  </a:lnTo>
                  <a:lnTo>
                    <a:pt x="6" y="59"/>
                  </a:lnTo>
                  <a:lnTo>
                    <a:pt x="4" y="59"/>
                  </a:lnTo>
                  <a:lnTo>
                    <a:pt x="1" y="59"/>
                  </a:lnTo>
                  <a:lnTo>
                    <a:pt x="0" y="61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29" name="Freeform 81"/>
            <p:cNvSpPr>
              <a:spLocks noChangeAspect="1"/>
            </p:cNvSpPr>
            <p:nvPr/>
          </p:nvSpPr>
          <p:spPr bwMode="auto">
            <a:xfrm>
              <a:off x="1326" y="1131"/>
              <a:ext cx="144" cy="76"/>
            </a:xfrm>
            <a:custGeom>
              <a:avLst/>
              <a:gdLst>
                <a:gd name="T0" fmla="*/ 0 w 144"/>
                <a:gd name="T1" fmla="*/ 0 h 76"/>
                <a:gd name="T2" fmla="*/ 0 w 144"/>
                <a:gd name="T3" fmla="*/ 3 h 76"/>
                <a:gd name="T4" fmla="*/ 2 w 144"/>
                <a:gd name="T5" fmla="*/ 7 h 76"/>
                <a:gd name="T6" fmla="*/ 7 w 144"/>
                <a:gd name="T7" fmla="*/ 9 h 76"/>
                <a:gd name="T8" fmla="*/ 10 w 144"/>
                <a:gd name="T9" fmla="*/ 11 h 76"/>
                <a:gd name="T10" fmla="*/ 133 w 144"/>
                <a:gd name="T11" fmla="*/ 59 h 76"/>
                <a:gd name="T12" fmla="*/ 136 w 144"/>
                <a:gd name="T13" fmla="*/ 63 h 76"/>
                <a:gd name="T14" fmla="*/ 139 w 144"/>
                <a:gd name="T15" fmla="*/ 65 h 76"/>
                <a:gd name="T16" fmla="*/ 143 w 144"/>
                <a:gd name="T17" fmla="*/ 67 h 76"/>
                <a:gd name="T18" fmla="*/ 143 w 144"/>
                <a:gd name="T19" fmla="*/ 71 h 76"/>
                <a:gd name="T20" fmla="*/ 141 w 144"/>
                <a:gd name="T21" fmla="*/ 74 h 76"/>
                <a:gd name="T22" fmla="*/ 138 w 144"/>
                <a:gd name="T23" fmla="*/ 75 h 76"/>
                <a:gd name="T24" fmla="*/ 9 w 144"/>
                <a:gd name="T25" fmla="*/ 63 h 76"/>
                <a:gd name="T26" fmla="*/ 6 w 144"/>
                <a:gd name="T27" fmla="*/ 62 h 76"/>
                <a:gd name="T28" fmla="*/ 6 w 144"/>
                <a:gd name="T29" fmla="*/ 63 h 76"/>
                <a:gd name="T30" fmla="*/ 3 w 144"/>
                <a:gd name="T31" fmla="*/ 62 h 76"/>
                <a:gd name="T32" fmla="*/ 0 w 144"/>
                <a:gd name="T33" fmla="*/ 64 h 76"/>
                <a:gd name="T34" fmla="*/ 0 w 144"/>
                <a:gd name="T35" fmla="*/ 66 h 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4"/>
                <a:gd name="T55" fmla="*/ 0 h 76"/>
                <a:gd name="T56" fmla="*/ 144 w 144"/>
                <a:gd name="T57" fmla="*/ 76 h 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4" h="76">
                  <a:moveTo>
                    <a:pt x="0" y="0"/>
                  </a:moveTo>
                  <a:lnTo>
                    <a:pt x="0" y="3"/>
                  </a:lnTo>
                  <a:lnTo>
                    <a:pt x="2" y="7"/>
                  </a:lnTo>
                  <a:lnTo>
                    <a:pt x="7" y="9"/>
                  </a:lnTo>
                  <a:lnTo>
                    <a:pt x="10" y="11"/>
                  </a:lnTo>
                  <a:lnTo>
                    <a:pt x="133" y="59"/>
                  </a:lnTo>
                  <a:lnTo>
                    <a:pt x="136" y="63"/>
                  </a:lnTo>
                  <a:lnTo>
                    <a:pt x="139" y="65"/>
                  </a:lnTo>
                  <a:lnTo>
                    <a:pt x="143" y="67"/>
                  </a:lnTo>
                  <a:lnTo>
                    <a:pt x="143" y="71"/>
                  </a:lnTo>
                  <a:lnTo>
                    <a:pt x="141" y="74"/>
                  </a:lnTo>
                  <a:lnTo>
                    <a:pt x="138" y="75"/>
                  </a:lnTo>
                  <a:lnTo>
                    <a:pt x="9" y="63"/>
                  </a:lnTo>
                  <a:lnTo>
                    <a:pt x="6" y="62"/>
                  </a:lnTo>
                  <a:lnTo>
                    <a:pt x="6" y="63"/>
                  </a:lnTo>
                  <a:lnTo>
                    <a:pt x="3" y="62"/>
                  </a:lnTo>
                  <a:lnTo>
                    <a:pt x="0" y="64"/>
                  </a:lnTo>
                  <a:lnTo>
                    <a:pt x="0" y="66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30" name="Freeform 82"/>
            <p:cNvSpPr>
              <a:spLocks noChangeAspect="1"/>
            </p:cNvSpPr>
            <p:nvPr/>
          </p:nvSpPr>
          <p:spPr bwMode="auto">
            <a:xfrm>
              <a:off x="1325" y="1202"/>
              <a:ext cx="144" cy="70"/>
            </a:xfrm>
            <a:custGeom>
              <a:avLst/>
              <a:gdLst>
                <a:gd name="T0" fmla="*/ 0 w 144"/>
                <a:gd name="T1" fmla="*/ 0 h 70"/>
                <a:gd name="T2" fmla="*/ 0 w 144"/>
                <a:gd name="T3" fmla="*/ 0 h 70"/>
                <a:gd name="T4" fmla="*/ 4 w 144"/>
                <a:gd name="T5" fmla="*/ 4 h 70"/>
                <a:gd name="T6" fmla="*/ 6 w 144"/>
                <a:gd name="T7" fmla="*/ 6 h 70"/>
                <a:gd name="T8" fmla="*/ 11 w 144"/>
                <a:gd name="T9" fmla="*/ 7 h 70"/>
                <a:gd name="T10" fmla="*/ 131 w 144"/>
                <a:gd name="T11" fmla="*/ 54 h 70"/>
                <a:gd name="T12" fmla="*/ 136 w 144"/>
                <a:gd name="T13" fmla="*/ 58 h 70"/>
                <a:gd name="T14" fmla="*/ 139 w 144"/>
                <a:gd name="T15" fmla="*/ 59 h 70"/>
                <a:gd name="T16" fmla="*/ 143 w 144"/>
                <a:gd name="T17" fmla="*/ 63 h 70"/>
                <a:gd name="T18" fmla="*/ 143 w 144"/>
                <a:gd name="T19" fmla="*/ 66 h 70"/>
                <a:gd name="T20" fmla="*/ 140 w 144"/>
                <a:gd name="T21" fmla="*/ 69 h 70"/>
                <a:gd name="T22" fmla="*/ 138 w 144"/>
                <a:gd name="T23" fmla="*/ 69 h 70"/>
                <a:gd name="T24" fmla="*/ 11 w 144"/>
                <a:gd name="T25" fmla="*/ 57 h 70"/>
                <a:gd name="T26" fmla="*/ 7 w 144"/>
                <a:gd name="T27" fmla="*/ 58 h 70"/>
                <a:gd name="T28" fmla="*/ 4 w 144"/>
                <a:gd name="T29" fmla="*/ 57 h 70"/>
                <a:gd name="T30" fmla="*/ 1 w 144"/>
                <a:gd name="T31" fmla="*/ 57 h 70"/>
                <a:gd name="T32" fmla="*/ 1 w 144"/>
                <a:gd name="T33" fmla="*/ 59 h 70"/>
                <a:gd name="T34" fmla="*/ 0 w 144"/>
                <a:gd name="T35" fmla="*/ 62 h 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4"/>
                <a:gd name="T55" fmla="*/ 0 h 70"/>
                <a:gd name="T56" fmla="*/ 144 w 144"/>
                <a:gd name="T57" fmla="*/ 70 h 7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4" h="70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11" y="7"/>
                  </a:lnTo>
                  <a:lnTo>
                    <a:pt x="131" y="54"/>
                  </a:lnTo>
                  <a:lnTo>
                    <a:pt x="136" y="58"/>
                  </a:lnTo>
                  <a:lnTo>
                    <a:pt x="139" y="59"/>
                  </a:lnTo>
                  <a:lnTo>
                    <a:pt x="143" y="63"/>
                  </a:lnTo>
                  <a:lnTo>
                    <a:pt x="143" y="66"/>
                  </a:lnTo>
                  <a:lnTo>
                    <a:pt x="140" y="69"/>
                  </a:lnTo>
                  <a:lnTo>
                    <a:pt x="138" y="69"/>
                  </a:lnTo>
                  <a:lnTo>
                    <a:pt x="11" y="57"/>
                  </a:lnTo>
                  <a:lnTo>
                    <a:pt x="7" y="58"/>
                  </a:lnTo>
                  <a:lnTo>
                    <a:pt x="4" y="57"/>
                  </a:lnTo>
                  <a:lnTo>
                    <a:pt x="1" y="57"/>
                  </a:lnTo>
                  <a:lnTo>
                    <a:pt x="1" y="59"/>
                  </a:lnTo>
                  <a:lnTo>
                    <a:pt x="0" y="62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31" name="Freeform 83"/>
            <p:cNvSpPr>
              <a:spLocks noChangeAspect="1"/>
            </p:cNvSpPr>
            <p:nvPr/>
          </p:nvSpPr>
          <p:spPr bwMode="auto">
            <a:xfrm>
              <a:off x="1327" y="1260"/>
              <a:ext cx="142" cy="76"/>
            </a:xfrm>
            <a:custGeom>
              <a:avLst/>
              <a:gdLst>
                <a:gd name="T0" fmla="*/ 0 w 142"/>
                <a:gd name="T1" fmla="*/ 0 h 76"/>
                <a:gd name="T2" fmla="*/ 0 w 142"/>
                <a:gd name="T3" fmla="*/ 4 h 76"/>
                <a:gd name="T4" fmla="*/ 3 w 142"/>
                <a:gd name="T5" fmla="*/ 7 h 76"/>
                <a:gd name="T6" fmla="*/ 6 w 142"/>
                <a:gd name="T7" fmla="*/ 8 h 76"/>
                <a:gd name="T8" fmla="*/ 11 w 142"/>
                <a:gd name="T9" fmla="*/ 11 h 76"/>
                <a:gd name="T10" fmla="*/ 132 w 142"/>
                <a:gd name="T11" fmla="*/ 61 h 76"/>
                <a:gd name="T12" fmla="*/ 137 w 142"/>
                <a:gd name="T13" fmla="*/ 64 h 76"/>
                <a:gd name="T14" fmla="*/ 137 w 142"/>
                <a:gd name="T15" fmla="*/ 65 h 76"/>
                <a:gd name="T16" fmla="*/ 140 w 142"/>
                <a:gd name="T17" fmla="*/ 68 h 76"/>
                <a:gd name="T18" fmla="*/ 141 w 142"/>
                <a:gd name="T19" fmla="*/ 71 h 76"/>
                <a:gd name="T20" fmla="*/ 139 w 142"/>
                <a:gd name="T21" fmla="*/ 74 h 76"/>
                <a:gd name="T22" fmla="*/ 136 w 142"/>
                <a:gd name="T23" fmla="*/ 75 h 76"/>
                <a:gd name="T24" fmla="*/ 11 w 142"/>
                <a:gd name="T25" fmla="*/ 62 h 76"/>
                <a:gd name="T26" fmla="*/ 8 w 142"/>
                <a:gd name="T27" fmla="*/ 62 h 76"/>
                <a:gd name="T28" fmla="*/ 6 w 142"/>
                <a:gd name="T29" fmla="*/ 62 h 76"/>
                <a:gd name="T30" fmla="*/ 4 w 142"/>
                <a:gd name="T31" fmla="*/ 62 h 76"/>
                <a:gd name="T32" fmla="*/ 2 w 142"/>
                <a:gd name="T33" fmla="*/ 63 h 76"/>
                <a:gd name="T34" fmla="*/ 2 w 142"/>
                <a:gd name="T35" fmla="*/ 66 h 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76"/>
                <a:gd name="T56" fmla="*/ 142 w 142"/>
                <a:gd name="T57" fmla="*/ 76 h 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76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11"/>
                  </a:lnTo>
                  <a:lnTo>
                    <a:pt x="132" y="61"/>
                  </a:lnTo>
                  <a:lnTo>
                    <a:pt x="137" y="64"/>
                  </a:lnTo>
                  <a:lnTo>
                    <a:pt x="137" y="65"/>
                  </a:lnTo>
                  <a:lnTo>
                    <a:pt x="140" y="68"/>
                  </a:lnTo>
                  <a:lnTo>
                    <a:pt x="141" y="71"/>
                  </a:lnTo>
                  <a:lnTo>
                    <a:pt x="139" y="74"/>
                  </a:lnTo>
                  <a:lnTo>
                    <a:pt x="136" y="75"/>
                  </a:lnTo>
                  <a:lnTo>
                    <a:pt x="11" y="62"/>
                  </a:lnTo>
                  <a:lnTo>
                    <a:pt x="8" y="62"/>
                  </a:lnTo>
                  <a:lnTo>
                    <a:pt x="6" y="62"/>
                  </a:lnTo>
                  <a:lnTo>
                    <a:pt x="4" y="62"/>
                  </a:lnTo>
                  <a:lnTo>
                    <a:pt x="2" y="63"/>
                  </a:lnTo>
                  <a:lnTo>
                    <a:pt x="2" y="66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32" name="Freeform 84"/>
            <p:cNvSpPr>
              <a:spLocks noChangeAspect="1"/>
            </p:cNvSpPr>
            <p:nvPr/>
          </p:nvSpPr>
          <p:spPr bwMode="auto">
            <a:xfrm>
              <a:off x="1326" y="1328"/>
              <a:ext cx="142" cy="74"/>
            </a:xfrm>
            <a:custGeom>
              <a:avLst/>
              <a:gdLst>
                <a:gd name="T0" fmla="*/ 0 w 142"/>
                <a:gd name="T1" fmla="*/ 0 h 74"/>
                <a:gd name="T2" fmla="*/ 2 w 142"/>
                <a:gd name="T3" fmla="*/ 2 h 74"/>
                <a:gd name="T4" fmla="*/ 4 w 142"/>
                <a:gd name="T5" fmla="*/ 4 h 74"/>
                <a:gd name="T6" fmla="*/ 4 w 142"/>
                <a:gd name="T7" fmla="*/ 5 h 74"/>
                <a:gd name="T8" fmla="*/ 10 w 142"/>
                <a:gd name="T9" fmla="*/ 8 h 74"/>
                <a:gd name="T10" fmla="*/ 129 w 142"/>
                <a:gd name="T11" fmla="*/ 57 h 74"/>
                <a:gd name="T12" fmla="*/ 136 w 142"/>
                <a:gd name="T13" fmla="*/ 59 h 74"/>
                <a:gd name="T14" fmla="*/ 138 w 142"/>
                <a:gd name="T15" fmla="*/ 62 h 74"/>
                <a:gd name="T16" fmla="*/ 139 w 142"/>
                <a:gd name="T17" fmla="*/ 66 h 74"/>
                <a:gd name="T18" fmla="*/ 141 w 142"/>
                <a:gd name="T19" fmla="*/ 68 h 74"/>
                <a:gd name="T20" fmla="*/ 140 w 142"/>
                <a:gd name="T21" fmla="*/ 70 h 74"/>
                <a:gd name="T22" fmla="*/ 136 w 142"/>
                <a:gd name="T23" fmla="*/ 73 h 74"/>
                <a:gd name="T24" fmla="*/ 12 w 142"/>
                <a:gd name="T25" fmla="*/ 59 h 74"/>
                <a:gd name="T26" fmla="*/ 8 w 142"/>
                <a:gd name="T27" fmla="*/ 59 h 74"/>
                <a:gd name="T28" fmla="*/ 4 w 142"/>
                <a:gd name="T29" fmla="*/ 59 h 74"/>
                <a:gd name="T30" fmla="*/ 3 w 142"/>
                <a:gd name="T31" fmla="*/ 59 h 74"/>
                <a:gd name="T32" fmla="*/ 3 w 142"/>
                <a:gd name="T33" fmla="*/ 61 h 74"/>
                <a:gd name="T34" fmla="*/ 2 w 142"/>
                <a:gd name="T35" fmla="*/ 64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74"/>
                <a:gd name="T56" fmla="*/ 142 w 142"/>
                <a:gd name="T57" fmla="*/ 74 h 7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74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10" y="8"/>
                  </a:lnTo>
                  <a:lnTo>
                    <a:pt x="129" y="57"/>
                  </a:lnTo>
                  <a:lnTo>
                    <a:pt x="136" y="59"/>
                  </a:lnTo>
                  <a:lnTo>
                    <a:pt x="138" y="62"/>
                  </a:lnTo>
                  <a:lnTo>
                    <a:pt x="139" y="66"/>
                  </a:lnTo>
                  <a:lnTo>
                    <a:pt x="141" y="68"/>
                  </a:lnTo>
                  <a:lnTo>
                    <a:pt x="140" y="70"/>
                  </a:lnTo>
                  <a:lnTo>
                    <a:pt x="136" y="73"/>
                  </a:lnTo>
                  <a:lnTo>
                    <a:pt x="12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2" y="64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33" name="Freeform 85"/>
            <p:cNvSpPr>
              <a:spLocks noChangeAspect="1"/>
            </p:cNvSpPr>
            <p:nvPr/>
          </p:nvSpPr>
          <p:spPr bwMode="auto">
            <a:xfrm>
              <a:off x="1326" y="1391"/>
              <a:ext cx="142" cy="73"/>
            </a:xfrm>
            <a:custGeom>
              <a:avLst/>
              <a:gdLst>
                <a:gd name="T0" fmla="*/ 0 w 142"/>
                <a:gd name="T1" fmla="*/ 0 h 73"/>
                <a:gd name="T2" fmla="*/ 0 w 142"/>
                <a:gd name="T3" fmla="*/ 3 h 73"/>
                <a:gd name="T4" fmla="*/ 1 w 142"/>
                <a:gd name="T5" fmla="*/ 7 h 73"/>
                <a:gd name="T6" fmla="*/ 5 w 142"/>
                <a:gd name="T7" fmla="*/ 9 h 73"/>
                <a:gd name="T8" fmla="*/ 11 w 142"/>
                <a:gd name="T9" fmla="*/ 10 h 73"/>
                <a:gd name="T10" fmla="*/ 129 w 142"/>
                <a:gd name="T11" fmla="*/ 59 h 73"/>
                <a:gd name="T12" fmla="*/ 137 w 142"/>
                <a:gd name="T13" fmla="*/ 61 h 73"/>
                <a:gd name="T14" fmla="*/ 138 w 142"/>
                <a:gd name="T15" fmla="*/ 63 h 73"/>
                <a:gd name="T16" fmla="*/ 141 w 142"/>
                <a:gd name="T17" fmla="*/ 67 h 73"/>
                <a:gd name="T18" fmla="*/ 141 w 142"/>
                <a:gd name="T19" fmla="*/ 69 h 73"/>
                <a:gd name="T20" fmla="*/ 140 w 142"/>
                <a:gd name="T21" fmla="*/ 72 h 73"/>
                <a:gd name="T22" fmla="*/ 135 w 142"/>
                <a:gd name="T23" fmla="*/ 72 h 73"/>
                <a:gd name="T24" fmla="*/ 73 w 142"/>
                <a:gd name="T25" fmla="*/ 65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2"/>
                <a:gd name="T40" fmla="*/ 0 h 73"/>
                <a:gd name="T41" fmla="*/ 142 w 142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2" h="73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5" y="9"/>
                  </a:lnTo>
                  <a:lnTo>
                    <a:pt x="11" y="10"/>
                  </a:lnTo>
                  <a:lnTo>
                    <a:pt x="129" y="59"/>
                  </a:lnTo>
                  <a:lnTo>
                    <a:pt x="137" y="61"/>
                  </a:lnTo>
                  <a:lnTo>
                    <a:pt x="138" y="63"/>
                  </a:lnTo>
                  <a:lnTo>
                    <a:pt x="141" y="67"/>
                  </a:lnTo>
                  <a:lnTo>
                    <a:pt x="141" y="69"/>
                  </a:lnTo>
                  <a:lnTo>
                    <a:pt x="140" y="72"/>
                  </a:lnTo>
                  <a:lnTo>
                    <a:pt x="135" y="72"/>
                  </a:lnTo>
                  <a:lnTo>
                    <a:pt x="73" y="65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9477" name="Line 86"/>
          <p:cNvSpPr>
            <a:spLocks noChangeShapeType="1"/>
          </p:cNvSpPr>
          <p:nvPr/>
        </p:nvSpPr>
        <p:spPr bwMode="auto">
          <a:xfrm flipV="1">
            <a:off x="2667000" y="346075"/>
            <a:ext cx="304800" cy="304800"/>
          </a:xfrm>
          <a:prstGeom prst="line">
            <a:avLst/>
          </a:prstGeom>
          <a:noFill/>
          <a:ln w="25400">
            <a:solidFill>
              <a:srgbClr val="0000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78" name="Text Box 87"/>
          <p:cNvSpPr txBox="1">
            <a:spLocks noChangeArrowheads="1"/>
          </p:cNvSpPr>
          <p:nvPr/>
        </p:nvSpPr>
        <p:spPr bwMode="auto">
          <a:xfrm>
            <a:off x="5029200" y="-315913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r-FR">
              <a:latin typeface="Bookman Old Style" pitchFamily="18" charset="0"/>
            </a:endParaRPr>
          </a:p>
        </p:txBody>
      </p:sp>
      <p:sp>
        <p:nvSpPr>
          <p:cNvPr id="19479" name="Text Box 88"/>
          <p:cNvSpPr txBox="1">
            <a:spLocks noChangeArrowheads="1"/>
          </p:cNvSpPr>
          <p:nvPr/>
        </p:nvSpPr>
        <p:spPr bwMode="auto">
          <a:xfrm>
            <a:off x="2819400" y="193675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rgbClr val="000066"/>
                </a:solidFill>
                <a:latin typeface="Bookman Old Style" pitchFamily="18" charset="0"/>
              </a:rPr>
              <a:t>γ, π, ρ, ω…</a:t>
            </a:r>
          </a:p>
        </p:txBody>
      </p:sp>
      <p:sp>
        <p:nvSpPr>
          <p:cNvPr id="19480" name="Freeform 89"/>
          <p:cNvSpPr>
            <a:spLocks/>
          </p:cNvSpPr>
          <p:nvPr/>
        </p:nvSpPr>
        <p:spPr bwMode="auto">
          <a:xfrm>
            <a:off x="838200" y="193675"/>
            <a:ext cx="990600" cy="228600"/>
          </a:xfrm>
          <a:custGeom>
            <a:avLst/>
            <a:gdLst>
              <a:gd name="T0" fmla="*/ 0 w 672"/>
              <a:gd name="T1" fmla="*/ 144 h 144"/>
              <a:gd name="T2" fmla="*/ 432 w 672"/>
              <a:gd name="T3" fmla="*/ 96 h 144"/>
              <a:gd name="T4" fmla="*/ 672 w 672"/>
              <a:gd name="T5" fmla="*/ 0 h 144"/>
              <a:gd name="T6" fmla="*/ 0 60000 65536"/>
              <a:gd name="T7" fmla="*/ 0 60000 65536"/>
              <a:gd name="T8" fmla="*/ 0 60000 65536"/>
              <a:gd name="T9" fmla="*/ 0 w 672"/>
              <a:gd name="T10" fmla="*/ 0 h 144"/>
              <a:gd name="T11" fmla="*/ 672 w 67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144">
                <a:moveTo>
                  <a:pt x="0" y="144"/>
                </a:moveTo>
                <a:lnTo>
                  <a:pt x="432" y="96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481" name="Text Box 90"/>
          <p:cNvSpPr txBox="1">
            <a:spLocks noChangeArrowheads="1"/>
          </p:cNvSpPr>
          <p:nvPr/>
        </p:nvSpPr>
        <p:spPr bwMode="auto">
          <a:xfrm>
            <a:off x="914400" y="422275"/>
            <a:ext cx="615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latin typeface="Bookman Old Style" pitchFamily="18" charset="0"/>
              </a:rPr>
              <a:t>-2ξ</a:t>
            </a:r>
            <a:r>
              <a:rPr lang="en-GB" sz="1600">
                <a:latin typeface="Bookman Old Style" pitchFamily="18" charset="0"/>
              </a:rPr>
              <a:t> </a:t>
            </a:r>
          </a:p>
        </p:txBody>
      </p:sp>
      <p:grpSp>
        <p:nvGrpSpPr>
          <p:cNvPr id="3" name="Group 94"/>
          <p:cNvGrpSpPr>
            <a:grpSpLocks/>
          </p:cNvGrpSpPr>
          <p:nvPr/>
        </p:nvGrpSpPr>
        <p:grpSpPr bwMode="auto">
          <a:xfrm>
            <a:off x="1676400" y="3130550"/>
            <a:ext cx="7239000" cy="838200"/>
            <a:chOff x="624" y="3456"/>
            <a:chExt cx="4560" cy="528"/>
          </a:xfrm>
        </p:grpSpPr>
        <p:sp>
          <p:nvSpPr>
            <p:cNvPr id="19512" name="Line 95"/>
            <p:cNvSpPr>
              <a:spLocks noChangeShapeType="1"/>
            </p:cNvSpPr>
            <p:nvPr/>
          </p:nvSpPr>
          <p:spPr bwMode="auto">
            <a:xfrm>
              <a:off x="624" y="3600"/>
              <a:ext cx="4224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3" name="Line 96"/>
            <p:cNvSpPr>
              <a:spLocks noChangeShapeType="1"/>
            </p:cNvSpPr>
            <p:nvPr/>
          </p:nvSpPr>
          <p:spPr bwMode="auto">
            <a:xfrm>
              <a:off x="2448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4" name="Line 97"/>
            <p:cNvSpPr>
              <a:spLocks noChangeShapeType="1"/>
            </p:cNvSpPr>
            <p:nvPr/>
          </p:nvSpPr>
          <p:spPr bwMode="auto">
            <a:xfrm>
              <a:off x="912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5" name="Line 98"/>
            <p:cNvSpPr>
              <a:spLocks noChangeShapeType="1"/>
            </p:cNvSpPr>
            <p:nvPr/>
          </p:nvSpPr>
          <p:spPr bwMode="auto">
            <a:xfrm>
              <a:off x="1680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6" name="Line 99"/>
            <p:cNvSpPr>
              <a:spLocks noChangeShapeType="1"/>
            </p:cNvSpPr>
            <p:nvPr/>
          </p:nvSpPr>
          <p:spPr bwMode="auto">
            <a:xfrm>
              <a:off x="3216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7" name="Line 100"/>
            <p:cNvSpPr>
              <a:spLocks noChangeShapeType="1"/>
            </p:cNvSpPr>
            <p:nvPr/>
          </p:nvSpPr>
          <p:spPr bwMode="auto">
            <a:xfrm>
              <a:off x="3984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18" name="Text Box 101"/>
            <p:cNvSpPr txBox="1">
              <a:spLocks noChangeArrowheads="1"/>
            </p:cNvSpPr>
            <p:nvPr/>
          </p:nvSpPr>
          <p:spPr bwMode="auto">
            <a:xfrm>
              <a:off x="4896" y="3456"/>
              <a:ext cx="28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 sz="2400">
                  <a:latin typeface="Comic Sans MS" pitchFamily="66" charset="0"/>
                  <a:cs typeface="Arial" charset="0"/>
                </a:rPr>
                <a:t>x</a:t>
              </a:r>
            </a:p>
          </p:txBody>
        </p:sp>
        <p:sp>
          <p:nvSpPr>
            <p:cNvPr id="19519" name="Text Box 102"/>
            <p:cNvSpPr txBox="1">
              <a:spLocks noChangeArrowheads="1"/>
            </p:cNvSpPr>
            <p:nvPr/>
          </p:nvSpPr>
          <p:spPr bwMode="auto">
            <a:xfrm>
              <a:off x="3072" y="3696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l-GR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ξ</a:t>
              </a:r>
            </a:p>
          </p:txBody>
        </p:sp>
        <p:sp>
          <p:nvSpPr>
            <p:cNvPr id="19520" name="Text Box 103"/>
            <p:cNvSpPr txBox="1">
              <a:spLocks noChangeArrowheads="1"/>
            </p:cNvSpPr>
            <p:nvPr/>
          </p:nvSpPr>
          <p:spPr bwMode="auto">
            <a:xfrm>
              <a:off x="1536" y="3696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-</a:t>
              </a:r>
              <a:r>
                <a:rPr lang="el-GR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ξ</a:t>
              </a:r>
            </a:p>
          </p:txBody>
        </p:sp>
        <p:sp>
          <p:nvSpPr>
            <p:cNvPr id="19521" name="Text Box 104"/>
            <p:cNvSpPr txBox="1">
              <a:spLocks noChangeArrowheads="1"/>
            </p:cNvSpPr>
            <p:nvPr/>
          </p:nvSpPr>
          <p:spPr bwMode="auto">
            <a:xfrm>
              <a:off x="3888" y="3648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+1</a:t>
              </a:r>
              <a:endParaRPr lang="el-GR" sz="2400">
                <a:solidFill>
                  <a:srgbClr val="3333F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19522" name="Text Box 105"/>
            <p:cNvSpPr txBox="1">
              <a:spLocks noChangeArrowheads="1"/>
            </p:cNvSpPr>
            <p:nvPr/>
          </p:nvSpPr>
          <p:spPr bwMode="auto">
            <a:xfrm>
              <a:off x="720" y="3696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-1</a:t>
              </a:r>
              <a:endParaRPr lang="el-GR" sz="2400">
                <a:solidFill>
                  <a:srgbClr val="3333F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19523" name="Text Box 106"/>
            <p:cNvSpPr txBox="1">
              <a:spLocks noChangeArrowheads="1"/>
            </p:cNvSpPr>
            <p:nvPr/>
          </p:nvSpPr>
          <p:spPr bwMode="auto">
            <a:xfrm>
              <a:off x="2304" y="3696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0</a:t>
              </a:r>
              <a:endParaRPr lang="el-GR" sz="2400">
                <a:solidFill>
                  <a:srgbClr val="3333F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19524" name="AutoShape 107"/>
            <p:cNvSpPr>
              <a:spLocks/>
            </p:cNvSpPr>
            <p:nvPr/>
          </p:nvSpPr>
          <p:spPr bwMode="auto">
            <a:xfrm rot="5400000">
              <a:off x="3564" y="3588"/>
              <a:ext cx="144" cy="648"/>
            </a:xfrm>
            <a:prstGeom prst="rightBrace">
              <a:avLst>
                <a:gd name="adj1" fmla="val 37500"/>
                <a:gd name="adj2" fmla="val 50000"/>
              </a:avLst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5" name="AutoShape 108"/>
            <p:cNvSpPr>
              <a:spLocks/>
            </p:cNvSpPr>
            <p:nvPr/>
          </p:nvSpPr>
          <p:spPr bwMode="auto">
            <a:xfrm rot="5400000">
              <a:off x="1212" y="3588"/>
              <a:ext cx="144" cy="648"/>
            </a:xfrm>
            <a:prstGeom prst="rightBrace">
              <a:avLst>
                <a:gd name="adj1" fmla="val 37500"/>
                <a:gd name="adj2" fmla="val 50000"/>
              </a:avLst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26" name="AutoShape 109"/>
            <p:cNvSpPr>
              <a:spLocks/>
            </p:cNvSpPr>
            <p:nvPr/>
          </p:nvSpPr>
          <p:spPr bwMode="auto">
            <a:xfrm rot="5400000">
              <a:off x="2424" y="3240"/>
              <a:ext cx="144" cy="1344"/>
            </a:xfrm>
            <a:prstGeom prst="rightBrace">
              <a:avLst>
                <a:gd name="adj1" fmla="val 77778"/>
                <a:gd name="adj2" fmla="val 50000"/>
              </a:avLst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110"/>
          <p:cNvGrpSpPr>
            <a:grpSpLocks/>
          </p:cNvGrpSpPr>
          <p:nvPr/>
        </p:nvGrpSpPr>
        <p:grpSpPr bwMode="auto">
          <a:xfrm>
            <a:off x="5562600" y="2725738"/>
            <a:ext cx="1981200" cy="1946275"/>
            <a:chOff x="3208" y="3158"/>
            <a:chExt cx="1248" cy="1226"/>
          </a:xfrm>
        </p:grpSpPr>
        <p:sp>
          <p:nvSpPr>
            <p:cNvPr id="19504" name="Text Box 111"/>
            <p:cNvSpPr txBox="1">
              <a:spLocks noChangeArrowheads="1"/>
            </p:cNvSpPr>
            <p:nvPr/>
          </p:nvSpPr>
          <p:spPr bwMode="auto">
            <a:xfrm>
              <a:off x="3208" y="3893"/>
              <a:ext cx="1248" cy="4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Quark</a:t>
              </a:r>
            </a:p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>
                  <a:solidFill>
                    <a:srgbClr val="FF0000"/>
                  </a:solidFill>
                </a:rPr>
                <a:t>distribution</a:t>
              </a:r>
              <a:r>
                <a:rPr lang="en-US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 </a:t>
              </a:r>
            </a:p>
          </p:txBody>
        </p:sp>
        <p:grpSp>
          <p:nvGrpSpPr>
            <p:cNvPr id="5" name="Group 112"/>
            <p:cNvGrpSpPr>
              <a:grpSpLocks/>
            </p:cNvGrpSpPr>
            <p:nvPr/>
          </p:nvGrpSpPr>
          <p:grpSpPr bwMode="auto">
            <a:xfrm>
              <a:off x="3470" y="3158"/>
              <a:ext cx="620" cy="563"/>
              <a:chOff x="4848" y="4560"/>
              <a:chExt cx="1105" cy="1083"/>
            </a:xfrm>
          </p:grpSpPr>
          <p:sp>
            <p:nvSpPr>
              <p:cNvPr id="19506" name="Line 113"/>
              <p:cNvSpPr>
                <a:spLocks noChangeShapeType="1"/>
              </p:cNvSpPr>
              <p:nvPr/>
            </p:nvSpPr>
            <p:spPr bwMode="auto">
              <a:xfrm>
                <a:off x="4944" y="4560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07" name="Line 114"/>
              <p:cNvSpPr>
                <a:spLocks noChangeShapeType="1"/>
              </p:cNvSpPr>
              <p:nvPr/>
            </p:nvSpPr>
            <p:spPr bwMode="auto">
              <a:xfrm>
                <a:off x="4944" y="5136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08" name="Text Box 115"/>
              <p:cNvSpPr txBox="1">
                <a:spLocks noChangeArrowheads="1"/>
              </p:cNvSpPr>
              <p:nvPr/>
            </p:nvSpPr>
            <p:spPr bwMode="auto">
              <a:xfrm>
                <a:off x="4848" y="5089"/>
                <a:ext cx="207" cy="55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defTabSz="762000" eaLnBrk="0" hangingPunct="0"/>
                <a:endParaRPr lang="fr-FR" sz="2400">
                  <a:latin typeface="Times New Roman" pitchFamily="18" charset="0"/>
                </a:endParaRPr>
              </a:p>
            </p:txBody>
          </p:sp>
          <p:sp>
            <p:nvSpPr>
              <p:cNvPr id="19509" name="Text Box 116"/>
              <p:cNvSpPr txBox="1">
                <a:spLocks noChangeArrowheads="1"/>
              </p:cNvSpPr>
              <p:nvPr/>
            </p:nvSpPr>
            <p:spPr bwMode="auto">
              <a:xfrm>
                <a:off x="5424" y="5087"/>
                <a:ext cx="206" cy="55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defTabSz="762000" eaLnBrk="0" hangingPunct="0"/>
                <a:endParaRPr lang="fr-FR" sz="2400">
                  <a:latin typeface="Times New Roman" pitchFamily="18" charset="0"/>
                </a:endParaRPr>
              </a:p>
            </p:txBody>
          </p:sp>
          <p:sp>
            <p:nvSpPr>
              <p:cNvPr id="19510" name="Freeform 117"/>
              <p:cNvSpPr>
                <a:spLocks/>
              </p:cNvSpPr>
              <p:nvPr/>
            </p:nvSpPr>
            <p:spPr bwMode="auto">
              <a:xfrm>
                <a:off x="4992" y="4608"/>
                <a:ext cx="480" cy="528"/>
              </a:xfrm>
              <a:custGeom>
                <a:avLst/>
                <a:gdLst>
                  <a:gd name="T0" fmla="*/ 0 w 480"/>
                  <a:gd name="T1" fmla="*/ 0 h 528"/>
                  <a:gd name="T2" fmla="*/ 48 w 480"/>
                  <a:gd name="T3" fmla="*/ 288 h 528"/>
                  <a:gd name="T4" fmla="*/ 240 w 480"/>
                  <a:gd name="T5" fmla="*/ 480 h 528"/>
                  <a:gd name="T6" fmla="*/ 480 w 480"/>
                  <a:gd name="T7" fmla="*/ 528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0"/>
                  <a:gd name="T13" fmla="*/ 0 h 528"/>
                  <a:gd name="T14" fmla="*/ 480 w 480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0" h="528">
                    <a:moveTo>
                      <a:pt x="0" y="0"/>
                    </a:moveTo>
                    <a:cubicBezTo>
                      <a:pt x="4" y="104"/>
                      <a:pt x="8" y="208"/>
                      <a:pt x="48" y="288"/>
                    </a:cubicBezTo>
                    <a:cubicBezTo>
                      <a:pt x="88" y="368"/>
                      <a:pt x="168" y="440"/>
                      <a:pt x="240" y="480"/>
                    </a:cubicBezTo>
                    <a:cubicBezTo>
                      <a:pt x="312" y="520"/>
                      <a:pt x="440" y="520"/>
                      <a:pt x="480" y="528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511" name="Text Box 118"/>
              <p:cNvSpPr txBox="1">
                <a:spLocks noChangeArrowheads="1"/>
              </p:cNvSpPr>
              <p:nvPr/>
            </p:nvSpPr>
            <p:spPr bwMode="auto">
              <a:xfrm>
                <a:off x="5746" y="5041"/>
                <a:ext cx="207" cy="55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defTabSz="762000" eaLnBrk="0" hangingPunct="0"/>
                <a:endParaRPr lang="fr-FR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9484" name="Text Box 120"/>
          <p:cNvSpPr txBox="1">
            <a:spLocks noChangeArrowheads="1"/>
          </p:cNvSpPr>
          <p:nvPr/>
        </p:nvSpPr>
        <p:spPr bwMode="auto">
          <a:xfrm>
            <a:off x="3657600" y="3968750"/>
            <a:ext cx="2209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q q </a:t>
            </a:r>
            <a:r>
              <a:rPr lang="en-US">
                <a:solidFill>
                  <a:srgbClr val="FF0000"/>
                </a:solidFill>
              </a:rPr>
              <a:t>Distribution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amplitude</a:t>
            </a:r>
          </a:p>
        </p:txBody>
      </p:sp>
      <p:sp>
        <p:nvSpPr>
          <p:cNvPr id="19485" name="Line 121"/>
          <p:cNvSpPr>
            <a:spLocks noChangeShapeType="1"/>
          </p:cNvSpPr>
          <p:nvPr/>
        </p:nvSpPr>
        <p:spPr bwMode="auto">
          <a:xfrm>
            <a:off x="4203700" y="4029075"/>
            <a:ext cx="152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" name="Group 122"/>
          <p:cNvGrpSpPr>
            <a:grpSpLocks/>
          </p:cNvGrpSpPr>
          <p:nvPr/>
        </p:nvGrpSpPr>
        <p:grpSpPr bwMode="auto">
          <a:xfrm>
            <a:off x="4105275" y="2581275"/>
            <a:ext cx="1036638" cy="1011238"/>
            <a:chOff x="1522" y="4944"/>
            <a:chExt cx="912" cy="963"/>
          </a:xfrm>
        </p:grpSpPr>
        <p:sp>
          <p:nvSpPr>
            <p:cNvPr id="19499" name="Line 123"/>
            <p:cNvSpPr>
              <a:spLocks noChangeShapeType="1"/>
            </p:cNvSpPr>
            <p:nvPr/>
          </p:nvSpPr>
          <p:spPr bwMode="auto">
            <a:xfrm>
              <a:off x="1618" y="4944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0" name="Line 124"/>
            <p:cNvSpPr>
              <a:spLocks noChangeShapeType="1"/>
            </p:cNvSpPr>
            <p:nvPr/>
          </p:nvSpPr>
          <p:spPr bwMode="auto">
            <a:xfrm>
              <a:off x="1618" y="5520"/>
              <a:ext cx="8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1" name="Arc 125"/>
            <p:cNvSpPr>
              <a:spLocks/>
            </p:cNvSpPr>
            <p:nvPr/>
          </p:nvSpPr>
          <p:spPr bwMode="auto">
            <a:xfrm>
              <a:off x="1618" y="5184"/>
              <a:ext cx="576" cy="336"/>
            </a:xfrm>
            <a:custGeom>
              <a:avLst/>
              <a:gdLst>
                <a:gd name="T0" fmla="*/ 0 w 43152"/>
                <a:gd name="T1" fmla="*/ 314 h 21600"/>
                <a:gd name="T2" fmla="*/ 576 w 43152"/>
                <a:gd name="T3" fmla="*/ 336 h 21600"/>
                <a:gd name="T4" fmla="*/ 288 w 43152"/>
                <a:gd name="T5" fmla="*/ 336 h 21600"/>
                <a:gd name="T6" fmla="*/ 0 60000 65536"/>
                <a:gd name="T7" fmla="*/ 0 60000 65536"/>
                <a:gd name="T8" fmla="*/ 0 60000 65536"/>
                <a:gd name="T9" fmla="*/ 0 w 43152"/>
                <a:gd name="T10" fmla="*/ 0 h 21600"/>
                <a:gd name="T11" fmla="*/ 43152 w 4315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52" h="21600" fill="none" extrusionOk="0">
                  <a:moveTo>
                    <a:pt x="0" y="20157"/>
                  </a:moveTo>
                  <a:cubicBezTo>
                    <a:pt x="759" y="8813"/>
                    <a:pt x="10182" y="-1"/>
                    <a:pt x="21552" y="0"/>
                  </a:cubicBezTo>
                  <a:cubicBezTo>
                    <a:pt x="33481" y="0"/>
                    <a:pt x="43152" y="9670"/>
                    <a:pt x="43152" y="21600"/>
                  </a:cubicBezTo>
                </a:path>
                <a:path w="43152" h="21600" stroke="0" extrusionOk="0">
                  <a:moveTo>
                    <a:pt x="0" y="20157"/>
                  </a:moveTo>
                  <a:cubicBezTo>
                    <a:pt x="759" y="8813"/>
                    <a:pt x="10182" y="-1"/>
                    <a:pt x="21552" y="0"/>
                  </a:cubicBezTo>
                  <a:cubicBezTo>
                    <a:pt x="33481" y="0"/>
                    <a:pt x="43152" y="9670"/>
                    <a:pt x="43152" y="21600"/>
                  </a:cubicBezTo>
                  <a:lnTo>
                    <a:pt x="21552" y="2160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502" name="Text Box 126"/>
            <p:cNvSpPr txBox="1">
              <a:spLocks noChangeArrowheads="1"/>
            </p:cNvSpPr>
            <p:nvPr/>
          </p:nvSpPr>
          <p:spPr bwMode="auto">
            <a:xfrm>
              <a:off x="1522" y="5472"/>
              <a:ext cx="162" cy="43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19503" name="Text Box 127"/>
            <p:cNvSpPr txBox="1">
              <a:spLocks noChangeArrowheads="1"/>
            </p:cNvSpPr>
            <p:nvPr/>
          </p:nvSpPr>
          <p:spPr bwMode="auto">
            <a:xfrm>
              <a:off x="2097" y="5472"/>
              <a:ext cx="162" cy="43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endParaRPr lang="fr-FR" sz="2400">
                <a:latin typeface="Times New Roman" pitchFamily="18" charset="0"/>
              </a:endParaRPr>
            </a:p>
          </p:txBody>
        </p:sp>
      </p:grpSp>
      <p:sp>
        <p:nvSpPr>
          <p:cNvPr id="19487" name="Text Box 128"/>
          <p:cNvSpPr txBox="1">
            <a:spLocks noChangeArrowheads="1"/>
          </p:cNvSpPr>
          <p:nvPr/>
        </p:nvSpPr>
        <p:spPr bwMode="auto">
          <a:xfrm>
            <a:off x="1730375" y="3944938"/>
            <a:ext cx="1871663" cy="779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Antiquark</a:t>
            </a:r>
          </a:p>
          <a:p>
            <a:pPr marL="342900" indent="-342900" algn="ctr"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>
                <a:solidFill>
                  <a:srgbClr val="FF0000"/>
                </a:solidFill>
              </a:rPr>
              <a:t>distribution</a:t>
            </a:r>
          </a:p>
        </p:txBody>
      </p:sp>
      <p:sp>
        <p:nvSpPr>
          <p:cNvPr id="19488" name="Text Box 133"/>
          <p:cNvSpPr txBox="1">
            <a:spLocks noChangeArrowheads="1"/>
          </p:cNvSpPr>
          <p:nvPr/>
        </p:nvSpPr>
        <p:spPr bwMode="auto">
          <a:xfrm>
            <a:off x="3657600" y="2216150"/>
            <a:ext cx="18288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>
                <a:solidFill>
                  <a:srgbClr val="00FF00"/>
                </a:solidFill>
                <a:latin typeface="Times New Roman" pitchFamily="18" charset="0"/>
              </a:rPr>
              <a:t>“ERBL” region</a:t>
            </a:r>
            <a:endParaRPr lang="el-GR" sz="160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19489" name="Text Box 136"/>
          <p:cNvSpPr txBox="1">
            <a:spLocks noChangeArrowheads="1"/>
          </p:cNvSpPr>
          <p:nvPr/>
        </p:nvSpPr>
        <p:spPr bwMode="auto">
          <a:xfrm>
            <a:off x="5651500" y="2216150"/>
            <a:ext cx="2362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>
                <a:solidFill>
                  <a:srgbClr val="00FF00"/>
                </a:solidFill>
                <a:latin typeface="Times New Roman" pitchFamily="18" charset="0"/>
              </a:rPr>
              <a:t>“</a:t>
            </a:r>
            <a:r>
              <a:rPr lang="en-US" b="1">
                <a:solidFill>
                  <a:srgbClr val="00FF00"/>
                </a:solidFill>
                <a:latin typeface="Times New Roman" pitchFamily="18" charset="0"/>
              </a:rPr>
              <a:t>DGLAP</a:t>
            </a:r>
            <a:r>
              <a:rPr lang="en-US">
                <a:solidFill>
                  <a:srgbClr val="00FF00"/>
                </a:solidFill>
                <a:latin typeface="Times New Roman" pitchFamily="18" charset="0"/>
              </a:rPr>
              <a:t>”</a:t>
            </a:r>
            <a:r>
              <a:rPr lang="en-US" b="1">
                <a:solidFill>
                  <a:srgbClr val="00FF00"/>
                </a:solidFill>
                <a:latin typeface="Times New Roman" pitchFamily="18" charset="0"/>
              </a:rPr>
              <a:t> region</a:t>
            </a:r>
            <a:endParaRPr lang="el-GR" sz="1600">
              <a:solidFill>
                <a:srgbClr val="00FF00"/>
              </a:solidFill>
              <a:latin typeface="Times New Roman" pitchFamily="18" charset="0"/>
            </a:endParaRPr>
          </a:p>
        </p:txBody>
      </p:sp>
      <p:grpSp>
        <p:nvGrpSpPr>
          <p:cNvPr id="7" name="Group 154"/>
          <p:cNvGrpSpPr>
            <a:grpSpLocks/>
          </p:cNvGrpSpPr>
          <p:nvPr/>
        </p:nvGrpSpPr>
        <p:grpSpPr bwMode="auto">
          <a:xfrm>
            <a:off x="4419600" y="4656138"/>
            <a:ext cx="2819400" cy="2278062"/>
            <a:chOff x="2784" y="2933"/>
            <a:chExt cx="1776" cy="1435"/>
          </a:xfrm>
        </p:grpSpPr>
        <p:pic>
          <p:nvPicPr>
            <p:cNvPr id="19491" name="Picture 153" descr="vgggk"/>
            <p:cNvPicPr>
              <a:picLocks noChangeAspect="1" noChangeArrowheads="1"/>
            </p:cNvPicPr>
            <p:nvPr/>
          </p:nvPicPr>
          <p:blipFill>
            <a:blip r:embed="rId3" cstate="print"/>
            <a:srcRect l="48480" t="39539" r="31311" b="35727"/>
            <a:stretch>
              <a:fillRect/>
            </a:stretch>
          </p:blipFill>
          <p:spPr bwMode="auto">
            <a:xfrm>
              <a:off x="3024" y="2933"/>
              <a:ext cx="1289" cy="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92" name="Text Box 141"/>
            <p:cNvSpPr txBox="1">
              <a:spLocks noChangeArrowheads="1"/>
            </p:cNvSpPr>
            <p:nvPr/>
          </p:nvSpPr>
          <p:spPr bwMode="auto">
            <a:xfrm>
              <a:off x="3648" y="4137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>
                  <a:solidFill>
                    <a:schemeClr val="tx2"/>
                  </a:solidFill>
                  <a:latin typeface="Bookman Old Style" pitchFamily="18" charset="0"/>
                  <a:sym typeface="Symbol" pitchFamily="18" charset="2"/>
                </a:rPr>
                <a:t>W~1/</a:t>
              </a:r>
              <a:r>
                <a:rPr lang="en-GB">
                  <a:solidFill>
                    <a:schemeClr val="tx2"/>
                  </a:solidFill>
                  <a:latin typeface="Symbol" pitchFamily="18" charset="2"/>
                  <a:sym typeface="Symbol" pitchFamily="18" charset="2"/>
                </a:rPr>
                <a:t>x</a:t>
              </a:r>
              <a:r>
                <a:rPr lang="en-GB">
                  <a:solidFill>
                    <a:schemeClr val="tx2"/>
                  </a:solidFill>
                  <a:latin typeface="Bookman Old Style" pitchFamily="18" charset="0"/>
                  <a:sym typeface="Symbol" pitchFamily="18" charset="2"/>
                </a:rPr>
                <a:t> </a:t>
              </a:r>
            </a:p>
          </p:txBody>
        </p:sp>
        <p:sp>
          <p:nvSpPr>
            <p:cNvPr id="19493" name="Line 144"/>
            <p:cNvSpPr>
              <a:spLocks noChangeShapeType="1"/>
            </p:cNvSpPr>
            <p:nvPr/>
          </p:nvSpPr>
          <p:spPr bwMode="auto">
            <a:xfrm>
              <a:off x="3168" y="3216"/>
              <a:ext cx="432" cy="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94" name="Line 145"/>
            <p:cNvSpPr>
              <a:spLocks noChangeShapeType="1"/>
            </p:cNvSpPr>
            <p:nvPr/>
          </p:nvSpPr>
          <p:spPr bwMode="auto">
            <a:xfrm>
              <a:off x="3696" y="3216"/>
              <a:ext cx="528" cy="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95" name="Text Box 146"/>
            <p:cNvSpPr txBox="1">
              <a:spLocks noChangeArrowheads="1"/>
            </p:cNvSpPr>
            <p:nvPr/>
          </p:nvSpPr>
          <p:spPr bwMode="auto">
            <a:xfrm>
              <a:off x="3168" y="3024"/>
              <a:ext cx="57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1600" b="1">
                  <a:solidFill>
                    <a:srgbClr val="FF3399"/>
                  </a:solidFill>
                  <a:latin typeface="Times New Roman" pitchFamily="18" charset="0"/>
                </a:rPr>
                <a:t>ERBL</a:t>
              </a:r>
              <a:endParaRPr lang="el-GR" sz="1400">
                <a:solidFill>
                  <a:srgbClr val="FF3399"/>
                </a:solidFill>
                <a:latin typeface="Times New Roman" pitchFamily="18" charset="0"/>
              </a:endParaRPr>
            </a:p>
          </p:txBody>
        </p:sp>
        <p:sp>
          <p:nvSpPr>
            <p:cNvPr id="19496" name="Text Box 147"/>
            <p:cNvSpPr txBox="1">
              <a:spLocks noChangeArrowheads="1"/>
            </p:cNvSpPr>
            <p:nvPr/>
          </p:nvSpPr>
          <p:spPr bwMode="auto">
            <a:xfrm>
              <a:off x="3696" y="3024"/>
              <a:ext cx="57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1600" b="1">
                  <a:solidFill>
                    <a:srgbClr val="FF3399"/>
                  </a:solidFill>
                  <a:latin typeface="Times New Roman" pitchFamily="18" charset="0"/>
                </a:rPr>
                <a:t>DGLAP</a:t>
              </a:r>
              <a:endParaRPr lang="el-GR" sz="1400">
                <a:solidFill>
                  <a:srgbClr val="FF3399"/>
                </a:solidFill>
                <a:latin typeface="Times New Roman" pitchFamily="18" charset="0"/>
              </a:endParaRPr>
            </a:p>
          </p:txBody>
        </p:sp>
        <p:pic>
          <p:nvPicPr>
            <p:cNvPr id="19497" name="Picture 143" descr="stot"/>
            <p:cNvPicPr preferRelativeResize="0">
              <a:picLocks noChangeArrowheads="1"/>
            </p:cNvPicPr>
            <p:nvPr/>
          </p:nvPicPr>
          <p:blipFill>
            <a:blip r:embed="rId4" cstate="print"/>
            <a:srcRect t="83153" r="96696" b="4713"/>
            <a:stretch>
              <a:fillRect/>
            </a:stretch>
          </p:blipFill>
          <p:spPr bwMode="auto">
            <a:xfrm>
              <a:off x="2787" y="3063"/>
              <a:ext cx="189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98" name="Rectangle 151"/>
            <p:cNvSpPr>
              <a:spLocks noChangeArrowheads="1"/>
            </p:cNvSpPr>
            <p:nvPr/>
          </p:nvSpPr>
          <p:spPr bwMode="auto">
            <a:xfrm>
              <a:off x="2784" y="2976"/>
              <a:ext cx="240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2" descr="vggdtde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349250"/>
            <a:ext cx="10693400" cy="7556500"/>
          </a:xfrm>
          <a:prstGeom prst="rect">
            <a:avLst/>
          </a:prstGeom>
          <a:noFill/>
        </p:spPr>
      </p:pic>
      <p:sp>
        <p:nvSpPr>
          <p:cNvPr id="623619" name="Text Box 3"/>
          <p:cNvSpPr txBox="1">
            <a:spLocks noChangeArrowheads="1"/>
          </p:cNvSpPr>
          <p:nvPr/>
        </p:nvSpPr>
        <p:spPr bwMode="auto">
          <a:xfrm>
            <a:off x="6781800" y="4724400"/>
            <a:ext cx="2667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           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DDs </a:t>
            </a:r>
            <a:endParaRPr lang="en-US" sz="16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75000"/>
              </a:lnSpc>
            </a:pP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</a:rPr>
              <a:t>+ “(fitted) meson exchange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”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l-GR" sz="1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23620" name="Line 4"/>
          <p:cNvSpPr>
            <a:spLocks noChangeShapeType="1"/>
          </p:cNvSpPr>
          <p:nvPr/>
        </p:nvSpPr>
        <p:spPr bwMode="auto">
          <a:xfrm>
            <a:off x="6858000" y="4876800"/>
            <a:ext cx="5334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6781800" y="5362575"/>
            <a:ext cx="2819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           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DDs w/o “meson exchange” (VGG)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l-GR" sz="16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23622" name="Line 6"/>
          <p:cNvSpPr>
            <a:spLocks noChangeShapeType="1"/>
          </p:cNvSpPr>
          <p:nvPr/>
        </p:nvSpPr>
        <p:spPr bwMode="auto">
          <a:xfrm>
            <a:off x="6858000" y="5514975"/>
            <a:ext cx="533400" cy="0"/>
          </a:xfrm>
          <a:prstGeom prst="line">
            <a:avLst/>
          </a:prstGeom>
          <a:noFill/>
          <a:ln w="41275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3623" name="Text Box 7"/>
          <p:cNvSpPr txBox="1">
            <a:spLocks noChangeArrowheads="1"/>
          </p:cNvSpPr>
          <p:nvPr/>
        </p:nvSpPr>
        <p:spPr bwMode="auto">
          <a:xfrm>
            <a:off x="6705600" y="5972175"/>
            <a:ext cx="2667000" cy="55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“(fitted) meson 	exchange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”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l-GR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23624" name="Line 8"/>
          <p:cNvSpPr>
            <a:spLocks noChangeShapeType="1"/>
          </p:cNvSpPr>
          <p:nvPr/>
        </p:nvSpPr>
        <p:spPr bwMode="auto">
          <a:xfrm>
            <a:off x="6858000" y="6124575"/>
            <a:ext cx="533400" cy="0"/>
          </a:xfrm>
          <a:prstGeom prst="line">
            <a:avLst/>
          </a:prstGeom>
          <a:noFill/>
          <a:ln w="34925">
            <a:solidFill>
              <a:srgbClr val="0000FF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533400" y="159603"/>
            <a:ext cx="7688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6666FF"/>
                </a:solidFill>
              </a:rPr>
              <a:t>Comparison</a:t>
            </a:r>
            <a:r>
              <a:rPr lang="fr-FR" sz="2400" b="1" dirty="0" smtClean="0">
                <a:solidFill>
                  <a:srgbClr val="6666FF"/>
                </a:solidFill>
              </a:rPr>
              <a:t> of cross sections </a:t>
            </a:r>
            <a:r>
              <a:rPr lang="fr-FR" sz="2400" b="1" dirty="0" err="1" smtClean="0">
                <a:solidFill>
                  <a:srgbClr val="6666FF"/>
                </a:solidFill>
              </a:rPr>
              <a:t>is</a:t>
            </a:r>
            <a:r>
              <a:rPr lang="fr-FR" sz="2400" b="1" dirty="0" smtClean="0">
                <a:solidFill>
                  <a:srgbClr val="6666FF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model-</a:t>
            </a:r>
            <a:r>
              <a:rPr lang="fr-FR" sz="2400" b="1" dirty="0" err="1" smtClean="0">
                <a:solidFill>
                  <a:srgbClr val="FF0000"/>
                </a:solidFill>
              </a:rPr>
              <a:t>dependent</a:t>
            </a:r>
            <a:r>
              <a:rPr lang="fr-FR" sz="2400" b="1" dirty="0" smtClean="0">
                <a:solidFill>
                  <a:srgbClr val="6666FF"/>
                </a:solidFill>
              </a:rPr>
              <a:t>:</a:t>
            </a:r>
            <a:endParaRPr lang="fr-FR" sz="2400" b="1" dirty="0">
              <a:solidFill>
                <a:srgbClr val="6666FF"/>
              </a:solidFill>
            </a:endParaRPr>
          </a:p>
          <a:p>
            <a:r>
              <a:rPr lang="fr-FR" sz="2400" b="1" dirty="0" err="1" smtClean="0">
                <a:solidFill>
                  <a:srgbClr val="00B050"/>
                </a:solidFill>
              </a:rPr>
              <a:t>k</a:t>
            </a:r>
            <a:r>
              <a:rPr lang="fr-FR" sz="2400" b="1" baseline="-25000" dirty="0" err="1" smtClean="0">
                <a:solidFill>
                  <a:srgbClr val="00B050"/>
                </a:solidFill>
              </a:rPr>
              <a:t>perp</a:t>
            </a:r>
            <a:r>
              <a:rPr lang="fr-FR" sz="2400" b="1" dirty="0" smtClean="0">
                <a:solidFill>
                  <a:srgbClr val="00B050"/>
                </a:solidFill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</a:rPr>
              <a:t>dependence</a:t>
            </a:r>
            <a:r>
              <a:rPr lang="fr-FR" sz="2400" b="1" dirty="0" smtClean="0">
                <a:solidFill>
                  <a:srgbClr val="00B050"/>
                </a:solidFill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</a:rPr>
              <a:t>ansatz</a:t>
            </a:r>
            <a:r>
              <a:rPr lang="fr-FR" sz="2400" b="1" dirty="0" smtClean="0">
                <a:solidFill>
                  <a:srgbClr val="00B050"/>
                </a:solidFill>
              </a:rPr>
              <a:t>, model for </a:t>
            </a:r>
            <a:r>
              <a:rPr lang="fr-FR" sz="2400" b="1" dirty="0" err="1" smtClean="0">
                <a:solidFill>
                  <a:srgbClr val="00B050"/>
                </a:solidFill>
              </a:rPr>
              <a:t>GPDs</a:t>
            </a:r>
            <a:r>
              <a:rPr lang="fr-FR" sz="2400" b="1" dirty="0" smtClean="0">
                <a:solidFill>
                  <a:srgbClr val="00B050"/>
                </a:solidFill>
              </a:rPr>
              <a:t>,…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705600" y="5710535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400" b="1" baseline="-25000" dirty="0" smtClean="0">
                <a:solidFill>
                  <a:srgbClr val="00B050"/>
                </a:solidFill>
              </a:rPr>
              <a:t>L</a:t>
            </a:r>
            <a:r>
              <a:rPr lang="fr-FR" sz="2400" b="1" dirty="0" smtClean="0">
                <a:solidFill>
                  <a:srgbClr val="00B050"/>
                </a:solidFill>
              </a:rPr>
              <a:t>/</a:t>
            </a:r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400" b="1" baseline="-25000" dirty="0" smtClean="0">
                <a:solidFill>
                  <a:srgbClr val="00B050"/>
                </a:solidFill>
              </a:rPr>
              <a:t>T</a:t>
            </a:r>
            <a:r>
              <a:rPr lang="fr-FR" sz="2400" b="1" dirty="0" smtClean="0">
                <a:solidFill>
                  <a:srgbClr val="00B050"/>
                </a:solidFill>
              </a:rPr>
              <a:t>~Q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2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352800" y="5710535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400" b="1" baseline="-25000" dirty="0" smtClean="0">
                <a:solidFill>
                  <a:srgbClr val="00B050"/>
                </a:solidFill>
              </a:rPr>
              <a:t>L</a:t>
            </a:r>
            <a:r>
              <a:rPr lang="fr-FR" sz="2400" b="1" dirty="0" smtClean="0">
                <a:solidFill>
                  <a:srgbClr val="00B050"/>
                </a:solidFill>
              </a:rPr>
              <a:t>~1/Q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6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029200" y="5710535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400" b="1" baseline="-25000" dirty="0" smtClean="0">
                <a:solidFill>
                  <a:srgbClr val="00B050"/>
                </a:solidFill>
              </a:rPr>
              <a:t>T</a:t>
            </a:r>
            <a:r>
              <a:rPr lang="fr-FR" sz="2400" b="1" dirty="0" smtClean="0">
                <a:solidFill>
                  <a:srgbClr val="00B050"/>
                </a:solidFill>
              </a:rPr>
              <a:t>~1/Q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8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5800" y="5710535"/>
            <a:ext cx="252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Q</a:t>
            </a:r>
            <a:r>
              <a:rPr lang="fr-FR" sz="2400" b="1" baseline="30000" dirty="0" smtClean="0">
                <a:solidFill>
                  <a:srgbClr val="FF0000"/>
                </a:solidFill>
              </a:rPr>
              <a:t>2</a:t>
            </a:r>
            <a:r>
              <a:rPr lang="fr-FR" sz="2400" b="1" dirty="0" smtClean="0"/>
              <a:t> </a:t>
            </a:r>
            <a:r>
              <a:rPr lang="fr-FR" sz="2400" b="1" dirty="0" err="1" smtClean="0">
                <a:solidFill>
                  <a:srgbClr val="6666FF"/>
                </a:solidFill>
              </a:rPr>
              <a:t>dependence</a:t>
            </a:r>
            <a:r>
              <a:rPr lang="fr-FR" sz="2400" b="1" dirty="0" smtClean="0">
                <a:solidFill>
                  <a:srgbClr val="6666FF"/>
                </a:solidFill>
              </a:rPr>
              <a:t>:</a:t>
            </a:r>
            <a:endParaRPr lang="fr-FR" sz="2400" b="1" dirty="0">
              <a:solidFill>
                <a:srgbClr val="6666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66472" y="6239470"/>
            <a:ext cx="491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Saturation</a:t>
            </a:r>
            <a:r>
              <a:rPr lang="fr-FR" sz="2400" b="1" dirty="0" smtClean="0"/>
              <a:t> </a:t>
            </a:r>
            <a:r>
              <a:rPr lang="fr-FR" sz="2400" b="1" dirty="0" err="1" smtClean="0">
                <a:solidFill>
                  <a:srgbClr val="6666FF"/>
                </a:solidFill>
              </a:rPr>
              <a:t>with</a:t>
            </a:r>
            <a:r>
              <a:rPr lang="fr-FR" sz="2400" b="1" dirty="0" smtClean="0">
                <a:solidFill>
                  <a:srgbClr val="6666FF"/>
                </a:solidFill>
              </a:rPr>
              <a:t> hard </a:t>
            </a:r>
            <a:r>
              <a:rPr lang="fr-FR" sz="2400" b="1" dirty="0" err="1" smtClean="0">
                <a:solidFill>
                  <a:srgbClr val="6666FF"/>
                </a:solidFill>
              </a:rPr>
              <a:t>scale</a:t>
            </a:r>
            <a:r>
              <a:rPr lang="fr-FR" sz="2400" b="1" dirty="0" smtClean="0">
                <a:solidFill>
                  <a:srgbClr val="6666FF"/>
                </a:solidFill>
              </a:rPr>
              <a:t> of </a:t>
            </a:r>
            <a:r>
              <a:rPr lang="fr-FR" sz="2400" b="1" dirty="0" smtClean="0">
                <a:solidFill>
                  <a:srgbClr val="00B050"/>
                </a:solidFill>
              </a:rPr>
              <a:t>b 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922973" y="6248400"/>
            <a:ext cx="422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SCHC</a:t>
            </a:r>
            <a:r>
              <a:rPr lang="fr-FR" sz="2400" b="1" dirty="0" smtClean="0"/>
              <a:t> : </a:t>
            </a:r>
            <a:r>
              <a:rPr lang="fr-FR" sz="2400" b="1" dirty="0" err="1" smtClean="0">
                <a:solidFill>
                  <a:srgbClr val="6666FF"/>
                </a:solidFill>
              </a:rPr>
              <a:t>checks</a:t>
            </a:r>
            <a:r>
              <a:rPr lang="fr-FR" sz="2400" b="1" dirty="0" smtClean="0">
                <a:solidFill>
                  <a:srgbClr val="6666FF"/>
                </a:solidFill>
              </a:rPr>
              <a:t> </a:t>
            </a:r>
            <a:r>
              <a:rPr lang="fr-FR" sz="2400" b="1" dirty="0" err="1" smtClean="0">
                <a:solidFill>
                  <a:srgbClr val="6666FF"/>
                </a:solidFill>
              </a:rPr>
              <a:t>with</a:t>
            </a:r>
            <a:r>
              <a:rPr lang="fr-FR" sz="2400" b="1" dirty="0" smtClean="0">
                <a:solidFill>
                  <a:srgbClr val="6666FF"/>
                </a:solidFill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</a:rPr>
              <a:t>SDMEs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117985" y="2357735"/>
            <a:ext cx="28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r/w/f/(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J</a:t>
            </a:r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/Y)</a:t>
            </a:r>
            <a:r>
              <a:rPr lang="fr-FR" sz="2400" b="1" dirty="0" smtClean="0">
                <a:solidFill>
                  <a:srgbClr val="00B050"/>
                </a:solidFill>
              </a:rPr>
              <a:t>~9/1/2/8</a:t>
            </a:r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278962" y="1891605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400" b="1" dirty="0" smtClean="0">
                <a:solidFill>
                  <a:srgbClr val="00B050"/>
                </a:solidFill>
              </a:rPr>
              <a:t>~|</a:t>
            </a:r>
            <a:r>
              <a:rPr lang="fr-FR" sz="2400" b="1" dirty="0" err="1" smtClean="0">
                <a:solidFill>
                  <a:srgbClr val="00B050"/>
                </a:solidFill>
              </a:rPr>
              <a:t>xG</a:t>
            </a:r>
            <a:r>
              <a:rPr lang="fr-FR" sz="2400" b="1" dirty="0" smtClean="0">
                <a:solidFill>
                  <a:srgbClr val="00B050"/>
                </a:solidFill>
              </a:rPr>
              <a:t>(x)|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2</a:t>
            </a:r>
            <a:endParaRPr lang="fr-FR" sz="2400" b="1" baseline="30000" dirty="0">
              <a:solidFill>
                <a:srgbClr val="00B05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79858" y="1891605"/>
            <a:ext cx="3291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W </a:t>
            </a:r>
            <a:r>
              <a:rPr lang="fr-FR" sz="2000" b="1" dirty="0" smtClean="0">
                <a:solidFill>
                  <a:srgbClr val="FF0000"/>
                </a:solidFill>
              </a:rPr>
              <a:t>(or x</a:t>
            </a:r>
            <a:r>
              <a:rPr lang="fr-FR" sz="2000" b="1" baseline="-25000" dirty="0" smtClean="0">
                <a:solidFill>
                  <a:srgbClr val="FF0000"/>
                </a:solidFill>
              </a:rPr>
              <a:t>B</a:t>
            </a:r>
            <a:r>
              <a:rPr lang="fr-FR" sz="2000" b="1" dirty="0" smtClean="0">
                <a:solidFill>
                  <a:srgbClr val="FF0000"/>
                </a:solidFill>
              </a:rPr>
              <a:t>)</a:t>
            </a:r>
            <a:r>
              <a:rPr lang="fr-FR" sz="2000" b="1" dirty="0" smtClean="0"/>
              <a:t> </a:t>
            </a:r>
            <a:r>
              <a:rPr lang="fr-FR" sz="2400" b="1" dirty="0" err="1" smtClean="0">
                <a:solidFill>
                  <a:srgbClr val="6666FF"/>
                </a:solidFill>
              </a:rPr>
              <a:t>dependence</a:t>
            </a:r>
            <a:r>
              <a:rPr lang="fr-FR" sz="2400" b="1" dirty="0" smtClean="0">
                <a:solidFill>
                  <a:srgbClr val="6666FF"/>
                </a:solidFill>
              </a:rPr>
              <a:t>:</a:t>
            </a:r>
            <a:endParaRPr lang="fr-FR" sz="2400" b="1" dirty="0">
              <a:solidFill>
                <a:srgbClr val="6666FF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09600" y="2362200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Ratio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6666FF"/>
                </a:solidFill>
              </a:rPr>
              <a:t>of</a:t>
            </a:r>
            <a:r>
              <a:rPr lang="fr-FR" sz="2400" b="1" dirty="0" smtClean="0"/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yields</a:t>
            </a:r>
            <a:r>
              <a:rPr lang="fr-FR" sz="2400" b="1" dirty="0" smtClean="0">
                <a:solidFill>
                  <a:srgbClr val="6666FF"/>
                </a:solidFill>
              </a:rPr>
              <a:t>:</a:t>
            </a:r>
            <a:endParaRPr lang="fr-FR" sz="2400" b="1" dirty="0">
              <a:solidFill>
                <a:srgbClr val="6666FF"/>
              </a:solidFill>
            </a:endParaRPr>
          </a:p>
        </p:txBody>
      </p:sp>
      <p:pic>
        <p:nvPicPr>
          <p:cNvPr id="30" name="Picture 13" descr="qandg2"/>
          <p:cNvPicPr>
            <a:picLocks noChangeAspect="1" noChangeArrowheads="1"/>
          </p:cNvPicPr>
          <p:nvPr/>
        </p:nvPicPr>
        <p:blipFill>
          <a:blip r:embed="rId2" cstate="print"/>
          <a:srcRect t="13361" r="55258" b="63145"/>
          <a:stretch>
            <a:fillRect/>
          </a:stretch>
        </p:blipFill>
        <p:spPr bwMode="auto">
          <a:xfrm>
            <a:off x="2057400" y="2930434"/>
            <a:ext cx="2209800" cy="164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 descr="qandg2"/>
          <p:cNvPicPr>
            <a:picLocks noChangeAspect="1" noChangeArrowheads="1"/>
          </p:cNvPicPr>
          <p:nvPr/>
        </p:nvPicPr>
        <p:blipFill>
          <a:blip r:embed="rId3" cstate="print"/>
          <a:srcRect l="45255" t="13521" b="63067"/>
          <a:stretch>
            <a:fillRect/>
          </a:stretch>
        </p:blipFill>
        <p:spPr bwMode="auto">
          <a:xfrm>
            <a:off x="5102070" y="3124200"/>
            <a:ext cx="2391895" cy="14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ZoneTexte 31"/>
          <p:cNvSpPr txBox="1"/>
          <p:nvPr/>
        </p:nvSpPr>
        <p:spPr>
          <a:xfrm>
            <a:off x="533400" y="997803"/>
            <a:ext cx="8026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6666FF"/>
                </a:solidFill>
              </a:rPr>
              <a:t>Some</a:t>
            </a:r>
            <a:r>
              <a:rPr lang="fr-FR" sz="2400" b="1" dirty="0" smtClean="0">
                <a:solidFill>
                  <a:srgbClr val="6666FF"/>
                </a:solidFill>
              </a:rPr>
              <a:t> signatures </a:t>
            </a:r>
            <a:r>
              <a:rPr lang="fr-FR" sz="2400" b="1" dirty="0" err="1" smtClean="0">
                <a:solidFill>
                  <a:srgbClr val="6666FF"/>
                </a:solidFill>
              </a:rPr>
              <a:t>available</a:t>
            </a:r>
            <a:r>
              <a:rPr lang="fr-FR" sz="2400" b="1" dirty="0" smtClean="0">
                <a:solidFill>
                  <a:srgbClr val="6666FF"/>
                </a:solidFill>
              </a:rPr>
              <a:t> for gluon </a:t>
            </a:r>
            <a:r>
              <a:rPr lang="fr-FR" sz="2400" b="1" dirty="0" err="1" smtClean="0">
                <a:solidFill>
                  <a:srgbClr val="6666FF"/>
                </a:solidFill>
              </a:rPr>
              <a:t>handbag</a:t>
            </a:r>
            <a:r>
              <a:rPr lang="fr-FR" sz="2400" b="1" dirty="0" smtClean="0">
                <a:solidFill>
                  <a:srgbClr val="6666FF"/>
                </a:solidFill>
              </a:rPr>
              <a:t> are not </a:t>
            </a:r>
          </a:p>
          <a:p>
            <a:r>
              <a:rPr lang="fr-FR" sz="2400" b="1" dirty="0" smtClean="0">
                <a:solidFill>
                  <a:srgbClr val="6666FF"/>
                </a:solidFill>
              </a:rPr>
              <a:t>relevant for quark </a:t>
            </a:r>
            <a:r>
              <a:rPr lang="fr-FR" sz="2400" b="1" dirty="0" err="1" smtClean="0">
                <a:solidFill>
                  <a:srgbClr val="6666FF"/>
                </a:solidFill>
              </a:rPr>
              <a:t>handbag</a:t>
            </a:r>
            <a:r>
              <a:rPr lang="fr-FR" sz="2400" b="1" dirty="0" smtClean="0">
                <a:solidFill>
                  <a:srgbClr val="6666FF"/>
                </a:solidFill>
              </a:rPr>
              <a:t>: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85800" y="5177135"/>
            <a:ext cx="4389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Model-</a:t>
            </a:r>
            <a:r>
              <a:rPr lang="fr-FR" sz="2400" b="1" dirty="0" err="1" smtClean="0">
                <a:solidFill>
                  <a:srgbClr val="FF0000"/>
                </a:solidFill>
              </a:rPr>
              <a:t>independent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features</a:t>
            </a:r>
            <a:r>
              <a:rPr lang="fr-FR" sz="2400" b="1" dirty="0" smtClean="0">
                <a:solidFill>
                  <a:srgbClr val="FF0000"/>
                </a:solidFill>
              </a:rPr>
              <a:t>:</a:t>
            </a:r>
            <a:endParaRPr lang="fr-FR" sz="2400" b="1" dirty="0">
              <a:solidFill>
                <a:srgbClr val="66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7" grpId="0"/>
      <p:bldP spid="22" grpId="0"/>
      <p:bldP spid="23" grpId="0"/>
      <p:bldP spid="24" grpId="0"/>
      <p:bldP spid="25" grpId="0"/>
      <p:bldP spid="26" grpId="0"/>
      <p:bldP spid="28" grpId="0"/>
      <p:bldP spid="32" grpId="0"/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1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398463"/>
            <a:ext cx="9448800" cy="623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9161" name="Text Box 9"/>
          <p:cNvSpPr txBox="1">
            <a:spLocks noChangeArrowheads="1"/>
          </p:cNvSpPr>
          <p:nvPr/>
        </p:nvSpPr>
        <p:spPr bwMode="auto">
          <a:xfrm>
            <a:off x="457200" y="2286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CLAS@6 GeV</a:t>
            </a:r>
          </a:p>
        </p:txBody>
      </p:sp>
      <p:sp>
        <p:nvSpPr>
          <p:cNvPr id="689162" name="Rectangle 10"/>
          <p:cNvSpPr>
            <a:spLocks noChangeArrowheads="1"/>
          </p:cNvSpPr>
          <p:nvPr/>
        </p:nvSpPr>
        <p:spPr bwMode="auto">
          <a:xfrm>
            <a:off x="2286000" y="242888"/>
            <a:ext cx="638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/>
              <a:t>S. Morrow et al., Eur.Phys.J.A39:5-31,2009</a:t>
            </a:r>
            <a:r>
              <a:rPr lang="en-US"/>
              <a:t> </a:t>
            </a:r>
            <a:r>
              <a:rPr lang="en-US" b="1">
                <a:solidFill>
                  <a:schemeClr val="accent2"/>
                </a:solidFill>
              </a:rPr>
              <a:t>(</a:t>
            </a:r>
            <a:r>
              <a:rPr lang="en-US" b="1">
                <a:solidFill>
                  <a:srgbClr val="FF3300"/>
                </a:solidFill>
                <a:latin typeface="Symbol" pitchFamily="18" charset="2"/>
              </a:rPr>
              <a:t>r</a:t>
            </a:r>
            <a:r>
              <a:rPr lang="en-US" b="1" baseline="30000">
                <a:solidFill>
                  <a:srgbClr val="FF3300"/>
                </a:solidFill>
              </a:rPr>
              <a:t>0</a:t>
            </a:r>
            <a:r>
              <a:rPr lang="en-US" b="1">
                <a:solidFill>
                  <a:schemeClr val="accent2"/>
                </a:solidFill>
              </a:rPr>
              <a:t>@5.75GeV)</a:t>
            </a:r>
            <a:r>
              <a:rPr lang="en-US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ChangeArrowheads="1"/>
          </p:cNvSpPr>
          <p:nvPr/>
        </p:nvSpPr>
        <p:spPr bwMode="auto">
          <a:xfrm>
            <a:off x="295014" y="238780"/>
            <a:ext cx="87727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(from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r>
              <a:rPr lang="en-US" sz="28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 as a function of 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</a:t>
            </a:r>
            <a:r>
              <a:rPr lang="en-US" sz="2800" baseline="30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(be careful of correlation with W)</a:t>
            </a:r>
            <a:endParaRPr lang="en-US" sz="2800" baseline="30000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7411" name="Picture 3" descr="b_VM"/>
          <p:cNvPicPr>
            <a:picLocks noChangeAspect="1" noChangeArrowheads="1"/>
          </p:cNvPicPr>
          <p:nvPr/>
        </p:nvPicPr>
        <p:blipFill>
          <a:blip r:embed="rId2" cstate="print"/>
          <a:srcRect t="77869" r="74113"/>
          <a:stretch>
            <a:fillRect/>
          </a:stretch>
        </p:blipFill>
        <p:spPr bwMode="auto">
          <a:xfrm>
            <a:off x="838200" y="762001"/>
            <a:ext cx="2590800" cy="3300932"/>
          </a:xfrm>
          <a:prstGeom prst="rect">
            <a:avLst/>
          </a:prstGeom>
          <a:noFill/>
        </p:spPr>
      </p:pic>
      <p:pic>
        <p:nvPicPr>
          <p:cNvPr id="5" name="Picture 3" descr="b_VM"/>
          <p:cNvPicPr>
            <a:picLocks noChangeAspect="1" noChangeArrowheads="1"/>
          </p:cNvPicPr>
          <p:nvPr/>
        </p:nvPicPr>
        <p:blipFill>
          <a:blip r:embed="rId2" cstate="print"/>
          <a:srcRect t="56006" r="74113" b="22163"/>
          <a:stretch>
            <a:fillRect/>
          </a:stretch>
        </p:blipFill>
        <p:spPr bwMode="auto">
          <a:xfrm>
            <a:off x="5410200" y="919878"/>
            <a:ext cx="2514600" cy="3159808"/>
          </a:xfrm>
          <a:prstGeom prst="rect">
            <a:avLst/>
          </a:prstGeom>
          <a:noFill/>
        </p:spPr>
      </p:pic>
      <p:pic>
        <p:nvPicPr>
          <p:cNvPr id="6" name="Picture 17" descr="Rrho"/>
          <p:cNvPicPr>
            <a:picLocks noChangeAspect="1" noChangeArrowheads="1"/>
          </p:cNvPicPr>
          <p:nvPr/>
        </p:nvPicPr>
        <p:blipFill>
          <a:blip r:embed="rId3" cstate="print"/>
          <a:srcRect l="952" t="56897" r="9052" b="673"/>
          <a:stretch>
            <a:fillRect/>
          </a:stretch>
        </p:blipFill>
        <p:spPr bwMode="auto">
          <a:xfrm>
            <a:off x="4495800" y="3886200"/>
            <a:ext cx="4222750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5029200"/>
            <a:ext cx="433567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 s</a:t>
            </a:r>
            <a:r>
              <a:rPr lang="en-US" sz="28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/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sz="28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as a function of 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</a:t>
            </a:r>
            <a:r>
              <a:rPr lang="en-US" sz="2800" baseline="30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eaLnBrk="0" hangingPunct="0"/>
            <a:r>
              <a:rPr lang="en-US" sz="2400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(be careful of correlation with W)</a:t>
            </a:r>
            <a:endParaRPr lang="en-US" sz="2800" baseline="30000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691" y="685800"/>
            <a:ext cx="6715309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38200" y="152400"/>
            <a:ext cx="7446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32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Exclusive </a:t>
            </a:r>
            <a:r>
              <a:rPr lang="fr-FR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r</a:t>
            </a:r>
            <a:r>
              <a:rPr lang="fr-FR" sz="3200" b="1" i="1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0</a:t>
            </a:r>
            <a:r>
              <a:rPr lang="fr-FR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 </a:t>
            </a:r>
            <a:r>
              <a:rPr lang="fr-FR" sz="32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electroproduction</a:t>
            </a:r>
            <a:r>
              <a:rPr lang="fr-FR" sz="32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32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</a:t>
            </a:r>
            <a:r>
              <a:rPr lang="fr-FR" sz="32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CLAS12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00960" y="685800"/>
            <a:ext cx="3504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CLAS12 </a:t>
            </a:r>
            <a:r>
              <a:rPr lang="fr-FR" sz="20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proposal</a:t>
            </a:r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PR12-11-103</a:t>
            </a:r>
            <a:endParaRPr lang="fr-FR" sz="2000" dirty="0"/>
          </a:p>
        </p:txBody>
      </p:sp>
      <p:sp>
        <p:nvSpPr>
          <p:cNvPr id="5" name="Flèche droite 4"/>
          <p:cNvSpPr/>
          <p:nvPr/>
        </p:nvSpPr>
        <p:spPr>
          <a:xfrm rot="16200000">
            <a:off x="3695700" y="3390900"/>
            <a:ext cx="24384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16200000">
            <a:off x="4838700" y="2400300"/>
            <a:ext cx="19812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 rot="16200000">
            <a:off x="3086100" y="4152900"/>
            <a:ext cx="19812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16200000">
            <a:off x="4457700" y="4610100"/>
            <a:ext cx="304800" cy="76200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16200000" flipV="1">
            <a:off x="3962400" y="4816366"/>
            <a:ext cx="685800" cy="76199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 rot="16200000" flipV="1">
            <a:off x="3672577" y="5014223"/>
            <a:ext cx="625366" cy="45719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>
            <a:off x="7010400" y="1600199"/>
            <a:ext cx="457200" cy="76201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7010400" y="3962400"/>
            <a:ext cx="990600" cy="762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858000" y="1828800"/>
            <a:ext cx="1175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</a:t>
            </a:r>
            <a:r>
              <a:rPr lang="fr-FR" sz="2000" b="1" i="1" baseline="300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fr-FR" sz="2000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range</a:t>
            </a:r>
          </a:p>
          <a:p>
            <a:r>
              <a:rPr lang="fr-FR" sz="2000" b="1" i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</a:t>
            </a:r>
            <a:r>
              <a:rPr lang="fr-FR" sz="2000" b="1" i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6 </a:t>
            </a:r>
            <a:r>
              <a:rPr lang="fr-FR" sz="2000" b="1" i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GeV</a:t>
            </a:r>
            <a:endParaRPr lang="fr-FR" sz="2000" dirty="0">
              <a:solidFill>
                <a:srgbClr val="FF33CC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34200" y="4321314"/>
            <a:ext cx="1239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</a:t>
            </a:r>
            <a:r>
              <a:rPr lang="fr-FR" sz="200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range</a:t>
            </a:r>
          </a:p>
          <a:p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</a:t>
            </a:r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12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GeV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48649"/>
            <a:ext cx="9296400" cy="703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400800" y="6248400"/>
            <a:ext cx="2362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25203"/>
            <a:ext cx="5776913" cy="552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38200" y="152400"/>
            <a:ext cx="8230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r</a:t>
            </a:r>
            <a:r>
              <a:rPr lang="fr-FR" sz="3200" b="1" i="1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0</a:t>
            </a:r>
            <a:r>
              <a:rPr lang="fr-FR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 </a:t>
            </a:r>
            <a:r>
              <a:rPr lang="fr-FR" sz="32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decay</a:t>
            </a:r>
            <a:r>
              <a:rPr lang="fr-FR" sz="32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3200" b="1" i="1" dirty="0" err="1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angular</a:t>
            </a:r>
            <a:r>
              <a:rPr lang="fr-FR" sz="3200" b="1" i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distribution </a:t>
            </a:r>
            <a:r>
              <a:rPr lang="fr-FR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(polar angle </a:t>
            </a:r>
            <a:r>
              <a:rPr lang="fr-FR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q</a:t>
            </a:r>
            <a:r>
              <a:rPr lang="fr-FR" sz="3200" b="1" i="1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cm</a:t>
            </a:r>
            <a:r>
              <a:rPr lang="fr-FR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00960" y="685800"/>
            <a:ext cx="3504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CLAS12 </a:t>
            </a:r>
            <a:r>
              <a:rPr lang="fr-FR" sz="20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proposal</a:t>
            </a:r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PR12-11-103</a:t>
            </a:r>
            <a:endParaRPr lang="fr-FR" sz="2000" dirty="0"/>
          </a:p>
        </p:txBody>
      </p:sp>
      <p:sp>
        <p:nvSpPr>
          <p:cNvPr id="5" name="Flèche droite 4"/>
          <p:cNvSpPr/>
          <p:nvPr/>
        </p:nvSpPr>
        <p:spPr>
          <a:xfrm flipH="1">
            <a:off x="6096000" y="2514600"/>
            <a:ext cx="914400" cy="1524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477000" y="2743200"/>
            <a:ext cx="1973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purely</a:t>
            </a:r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0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statistical</a:t>
            </a:r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r>
              <a:rPr lang="fr-FR" sz="20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error</a:t>
            </a:r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bars</a:t>
            </a:r>
            <a:endParaRPr lang="fr-FR" sz="2000" dirty="0"/>
          </a:p>
        </p:txBody>
      </p:sp>
      <p:sp>
        <p:nvSpPr>
          <p:cNvPr id="7" name="Flèche droite 6"/>
          <p:cNvSpPr/>
          <p:nvPr/>
        </p:nvSpPr>
        <p:spPr>
          <a:xfrm flipH="1">
            <a:off x="6172200" y="4724400"/>
            <a:ext cx="914400" cy="1524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400800" y="4876800"/>
            <a:ext cx="2300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statistical</a:t>
            </a:r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0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error</a:t>
            </a:r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bars</a:t>
            </a:r>
          </a:p>
          <a:p>
            <a:r>
              <a:rPr lang="fr-FR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+10% </a:t>
            </a:r>
            <a:r>
              <a:rPr lang="fr-FR" sz="20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systematic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Text Box 2"/>
          <p:cNvSpPr txBox="1">
            <a:spLocks noChangeArrowheads="1"/>
          </p:cNvSpPr>
          <p:nvPr/>
        </p:nvSpPr>
        <p:spPr bwMode="auto">
          <a:xfrm>
            <a:off x="1104900" y="2971800"/>
            <a:ext cx="6489700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4000" b="1" i="1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Exclusive </a:t>
            </a:r>
            <a:r>
              <a:rPr lang="fr-FR" sz="40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w</a:t>
            </a:r>
            <a:r>
              <a:rPr lang="fr-FR" sz="4000" b="1" i="1" baseline="30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4000" b="1" i="1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electroproduction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362200"/>
            <a:ext cx="4419600" cy="309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6692" name="Picture 4"/>
          <p:cNvPicPr>
            <a:picLocks noChangeAspect="1" noChangeArrowheads="1"/>
          </p:cNvPicPr>
          <p:nvPr/>
        </p:nvPicPr>
        <p:blipFill>
          <a:blip r:embed="rId3" cstate="print"/>
          <a:srcRect r="13630"/>
          <a:stretch>
            <a:fillRect/>
          </a:stretch>
        </p:blipFill>
        <p:spPr bwMode="auto">
          <a:xfrm>
            <a:off x="-228600" y="835025"/>
            <a:ext cx="5396469" cy="5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6693" name="Rectangle 5"/>
          <p:cNvSpPr>
            <a:spLocks noChangeArrowheads="1"/>
          </p:cNvSpPr>
          <p:nvPr/>
        </p:nvSpPr>
        <p:spPr bwMode="auto">
          <a:xfrm>
            <a:off x="1371600" y="152400"/>
            <a:ext cx="365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 dirty="0" err="1">
                <a:solidFill>
                  <a:srgbClr val="FF0000"/>
                </a:solidFill>
                <a:latin typeface="Comic Sans MS" pitchFamily="66" charset="0"/>
              </a:rPr>
              <a:t>ep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-&gt;</a:t>
            </a:r>
            <a:r>
              <a:rPr lang="en-US" sz="2800" dirty="0" err="1">
                <a:solidFill>
                  <a:srgbClr val="FF0000"/>
                </a:solidFill>
                <a:latin typeface="Comic Sans MS" pitchFamily="66" charset="0"/>
              </a:rPr>
              <a:t>ep</a:t>
            </a:r>
            <a:r>
              <a:rPr lang="en-US" sz="2800" dirty="0" err="1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 (     p</a:t>
            </a:r>
            <a:r>
              <a:rPr lang="en-US" sz="2800" baseline="30000" dirty="0">
                <a:solidFill>
                  <a:srgbClr val="FF0000"/>
                </a:solidFill>
                <a:latin typeface="Symbol" pitchFamily="18" charset="2"/>
              </a:rPr>
              <a:t>+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baseline="30000" dirty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[p</a:t>
            </a:r>
            <a:r>
              <a:rPr lang="en-US" sz="2800" baseline="30000" dirty="0">
                <a:solidFill>
                  <a:srgbClr val="FF0000"/>
                </a:solidFill>
                <a:latin typeface="Symbol" pitchFamily="18" charset="2"/>
              </a:rPr>
              <a:t>0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])</a:t>
            </a:r>
            <a:endParaRPr lang="en-US" sz="28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26694" name="AutoShape 6"/>
          <p:cNvSpPr>
            <a:spLocks noChangeArrowheads="1"/>
          </p:cNvSpPr>
          <p:nvPr/>
        </p:nvSpPr>
        <p:spPr bwMode="auto">
          <a:xfrm flipV="1">
            <a:off x="3124200" y="381000"/>
            <a:ext cx="304800" cy="304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tregge"/>
          <p:cNvPicPr>
            <a:picLocks noChangeAspect="1" noChangeArrowheads="1"/>
          </p:cNvPicPr>
          <p:nvPr/>
        </p:nvPicPr>
        <p:blipFill>
          <a:blip r:embed="rId2" cstate="print"/>
          <a:srcRect l="29244" t="21545" r="46554" b="60483"/>
          <a:stretch>
            <a:fillRect/>
          </a:stretch>
        </p:blipFill>
        <p:spPr bwMode="auto">
          <a:xfrm>
            <a:off x="3505200" y="439737"/>
            <a:ext cx="18288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152400" y="-76200"/>
            <a:ext cx="2418932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fr-FR" sz="2800" b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Regge</a:t>
            </a:r>
            <a:r>
              <a:rPr lang="fr-FR" sz="2800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800" b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theory</a:t>
            </a:r>
            <a:r>
              <a:rPr lang="fr-FR" sz="2800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endParaRPr lang="fr-FR" sz="2800" b="1" u="sng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2349500" y="0"/>
            <a:ext cx="763270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fr-FR" sz="2400" b="1" dirty="0" smtClean="0">
                <a:latin typeface="Times New Roman" pitchFamily="18" charset="0"/>
              </a:rPr>
              <a:t>Exchange of </a:t>
            </a:r>
            <a:r>
              <a:rPr lang="fr-FR" sz="2400" b="1" dirty="0" err="1" smtClean="0">
                <a:latin typeface="Times New Roman" pitchFamily="18" charset="0"/>
              </a:rPr>
              <a:t>families</a:t>
            </a:r>
            <a:r>
              <a:rPr lang="fr-FR" sz="2400" b="1" dirty="0" smtClean="0">
                <a:latin typeface="Times New Roman" pitchFamily="18" charset="0"/>
              </a:rPr>
              <a:t> of </a:t>
            </a:r>
            <a:r>
              <a:rPr lang="fr-FR" sz="2400" b="1" dirty="0" err="1" smtClean="0">
                <a:latin typeface="Times New Roman" pitchFamily="18" charset="0"/>
              </a:rPr>
              <a:t>mesons</a:t>
            </a:r>
            <a:r>
              <a:rPr lang="fr-FR" sz="2400" b="1" dirty="0" smtClean="0">
                <a:latin typeface="Times New Roman" pitchFamily="18" charset="0"/>
              </a:rPr>
              <a:t> in the t-</a:t>
            </a:r>
            <a:r>
              <a:rPr lang="fr-FR" sz="2400" b="1" dirty="0" err="1" smtClean="0">
                <a:latin typeface="Times New Roman" pitchFamily="18" charset="0"/>
              </a:rPr>
              <a:t>channel</a:t>
            </a:r>
            <a:endParaRPr lang="fr-FR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24288"/>
            <a:ext cx="3770313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77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727075"/>
            <a:ext cx="7802562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7717" name="Rectangle 5"/>
          <p:cNvSpPr>
            <a:spLocks noChangeArrowheads="1"/>
          </p:cNvSpPr>
          <p:nvPr/>
        </p:nvSpPr>
        <p:spPr bwMode="auto">
          <a:xfrm>
            <a:off x="914400" y="152400"/>
            <a:ext cx="365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 b="1">
                <a:solidFill>
                  <a:srgbClr val="FF0000"/>
                </a:solidFill>
                <a:latin typeface="Comic Sans MS" pitchFamily="66" charset="0"/>
              </a:rPr>
              <a:t>cos(</a:t>
            </a:r>
            <a:r>
              <a:rPr lang="en-US" sz="2800" b="1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sz="2800" b="1" baseline="-25000">
                <a:solidFill>
                  <a:srgbClr val="FF0000"/>
                </a:solidFill>
                <a:latin typeface="Comic Sans MS" pitchFamily="66" charset="0"/>
              </a:rPr>
              <a:t>cm</a:t>
            </a:r>
            <a:r>
              <a:rPr lang="en-US" sz="2800" b="1">
                <a:solidFill>
                  <a:srgbClr val="FF0000"/>
                </a:solidFill>
                <a:latin typeface="Comic Sans MS" pitchFamily="66" charset="0"/>
              </a:rPr>
              <a:t>) distribution</a:t>
            </a:r>
            <a:endParaRPr lang="en-US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27718" name="Rectangle 6"/>
          <p:cNvSpPr>
            <a:spLocks noChangeArrowheads="1"/>
          </p:cNvSpPr>
          <p:nvPr/>
        </p:nvSpPr>
        <p:spPr bwMode="auto">
          <a:xfrm>
            <a:off x="5029200" y="152400"/>
            <a:ext cx="365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 b="1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 sz="2800" b="1" baseline="-25000">
                <a:solidFill>
                  <a:srgbClr val="FF0000"/>
                </a:solidFill>
                <a:latin typeface="Comic Sans MS" pitchFamily="66" charset="0"/>
              </a:rPr>
              <a:t>cm</a:t>
            </a:r>
            <a:r>
              <a:rPr lang="en-US" sz="2800" b="1">
                <a:solidFill>
                  <a:srgbClr val="FF0000"/>
                </a:solidFill>
                <a:latin typeface="Comic Sans MS" pitchFamily="66" charset="0"/>
              </a:rPr>
              <a:t> distribution</a:t>
            </a:r>
            <a:endParaRPr lang="en-US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733800" y="4648200"/>
            <a:ext cx="5715000" cy="1524000"/>
            <a:chOff x="2352" y="2928"/>
            <a:chExt cx="3600" cy="960"/>
          </a:xfrm>
        </p:grpSpPr>
        <p:pic>
          <p:nvPicPr>
            <p:cNvPr id="627723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2" y="2987"/>
              <a:ext cx="3504" cy="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7721" name="Rectangle 9"/>
            <p:cNvSpPr>
              <a:spLocks noChangeArrowheads="1"/>
            </p:cNvSpPr>
            <p:nvPr/>
          </p:nvSpPr>
          <p:spPr bwMode="auto">
            <a:xfrm>
              <a:off x="2360" y="2928"/>
              <a:ext cx="76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7724" name="Rectangle 12"/>
            <p:cNvSpPr>
              <a:spLocks noChangeArrowheads="1"/>
            </p:cNvSpPr>
            <p:nvPr/>
          </p:nvSpPr>
          <p:spPr bwMode="auto">
            <a:xfrm>
              <a:off x="4176" y="3552"/>
              <a:ext cx="1776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7725" name="Rectangle 13"/>
            <p:cNvSpPr>
              <a:spLocks noChangeArrowheads="1"/>
            </p:cNvSpPr>
            <p:nvPr/>
          </p:nvSpPr>
          <p:spPr bwMode="auto">
            <a:xfrm>
              <a:off x="2400" y="3696"/>
              <a:ext cx="1776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/>
          <p:cNvGrpSpPr/>
          <p:nvPr/>
        </p:nvGrpSpPr>
        <p:grpSpPr>
          <a:xfrm>
            <a:off x="3124200" y="228600"/>
            <a:ext cx="7556500" cy="3352800"/>
            <a:chOff x="3124200" y="990600"/>
            <a:chExt cx="7556500" cy="3352800"/>
          </a:xfrm>
        </p:grpSpPr>
        <p:sp>
          <p:nvSpPr>
            <p:cNvPr id="628752" name="Text Box 16"/>
            <p:cNvSpPr txBox="1">
              <a:spLocks noChangeArrowheads="1"/>
            </p:cNvSpPr>
            <p:nvPr/>
          </p:nvSpPr>
          <p:spPr bwMode="auto">
            <a:xfrm>
              <a:off x="6172200" y="990600"/>
              <a:ext cx="2514600" cy="711200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3399"/>
                  </a:solidFill>
                  <a:latin typeface="Comic Sans MS" pitchFamily="66" charset="0"/>
                </a:rPr>
                <a:t>Laget</a:t>
              </a:r>
              <a:r>
                <a:rPr lang="en-US" b="1" dirty="0">
                  <a:solidFill>
                    <a:srgbClr val="FF3399"/>
                  </a:solidFill>
                  <a:latin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3399"/>
                  </a:solidFill>
                  <a:latin typeface="Comic Sans MS" pitchFamily="66" charset="0"/>
                </a:rPr>
                <a:t>Regge</a:t>
              </a:r>
              <a:r>
                <a:rPr lang="en-US" b="1" dirty="0">
                  <a:solidFill>
                    <a:srgbClr val="FF3399"/>
                  </a:solidFill>
                  <a:latin typeface="Comic Sans MS" pitchFamily="66" charset="0"/>
                </a:rPr>
                <a:t> model</a:t>
              </a:r>
            </a:p>
            <a:p>
              <a:pPr>
                <a:lnSpc>
                  <a:spcPct val="75000"/>
                </a:lnSpc>
              </a:pPr>
              <a:endParaRPr lang="en-US" b="1" dirty="0">
                <a:solidFill>
                  <a:srgbClr val="FF3399"/>
                </a:solidFill>
                <a:latin typeface="Comic Sans MS" pitchFamily="66" charset="0"/>
              </a:endParaRPr>
            </a:p>
            <a:p>
              <a:pPr>
                <a:lnSpc>
                  <a:spcPct val="75000"/>
                </a:lnSpc>
              </a:pPr>
              <a:r>
                <a:rPr lang="en-US" b="1" dirty="0">
                  <a:solidFill>
                    <a:srgbClr val="FF33CC"/>
                  </a:solidFill>
                  <a:latin typeface="Comic Sans MS" pitchFamily="66" charset="0"/>
                </a:rPr>
                <a:t>   for </a:t>
              </a:r>
              <a:r>
                <a:rPr lang="en-US" b="1" dirty="0">
                  <a:solidFill>
                    <a:srgbClr val="FF33CC"/>
                  </a:solidFill>
                  <a:latin typeface="Symbol" pitchFamily="18" charset="2"/>
                </a:rPr>
                <a:t>g</a:t>
              </a:r>
              <a:r>
                <a:rPr lang="en-US" b="1" dirty="0">
                  <a:solidFill>
                    <a:srgbClr val="FF33CC"/>
                  </a:solidFill>
                </a:rPr>
                <a:t>*p </a:t>
              </a:r>
              <a:r>
                <a:rPr lang="en-GB" b="1" i="1" dirty="0">
                  <a:solidFill>
                    <a:srgbClr val="FF33CC"/>
                  </a:solidFill>
                  <a:sym typeface="Symbol" pitchFamily="18" charset="2"/>
                </a:rPr>
                <a:t></a:t>
              </a:r>
              <a:r>
                <a:rPr lang="en-US" b="1" dirty="0">
                  <a:solidFill>
                    <a:srgbClr val="FF33CC"/>
                  </a:solidFill>
                </a:rPr>
                <a:t> p</a:t>
              </a:r>
              <a:r>
                <a:rPr lang="en-US" b="1" dirty="0">
                  <a:solidFill>
                    <a:srgbClr val="FF33CC"/>
                  </a:solidFill>
                  <a:latin typeface="Symbol" pitchFamily="18" charset="2"/>
                </a:rPr>
                <a:t>w</a:t>
              </a:r>
              <a:endParaRPr lang="el-GR" b="1" dirty="0">
                <a:solidFill>
                  <a:srgbClr val="FF33CC"/>
                </a:solidFill>
                <a:latin typeface="Symbol" pitchFamily="18" charset="2"/>
              </a:endParaRPr>
            </a:p>
          </p:txBody>
        </p:sp>
        <p:pic>
          <p:nvPicPr>
            <p:cNvPr id="628746" name="Picture 10" descr="tregge"/>
            <p:cNvPicPr>
              <a:picLocks noChangeAspect="1" noChangeArrowheads="1"/>
            </p:cNvPicPr>
            <p:nvPr/>
          </p:nvPicPr>
          <p:blipFill>
            <a:blip r:embed="rId2" cstate="print"/>
            <a:srcRect t="21545" b="61270"/>
            <a:stretch>
              <a:fillRect/>
            </a:stretch>
          </p:blipFill>
          <p:spPr bwMode="auto">
            <a:xfrm>
              <a:off x="3124200" y="2286000"/>
              <a:ext cx="7556500" cy="183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8747" name="Rectangle 11"/>
            <p:cNvSpPr>
              <a:spLocks noChangeArrowheads="1"/>
            </p:cNvSpPr>
            <p:nvPr/>
          </p:nvSpPr>
          <p:spPr bwMode="auto">
            <a:xfrm>
              <a:off x="5486400" y="1981200"/>
              <a:ext cx="1447800" cy="236220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6287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219200"/>
            <a:ext cx="52895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8741" name="Rectangle 5"/>
          <p:cNvSpPr>
            <a:spLocks noChangeArrowheads="1"/>
          </p:cNvSpPr>
          <p:nvPr/>
        </p:nvSpPr>
        <p:spPr bwMode="auto">
          <a:xfrm>
            <a:off x="-14478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 b="1" dirty="0">
                <a:solidFill>
                  <a:srgbClr val="6666FF"/>
                </a:solidFill>
              </a:rPr>
              <a:t>Cross section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Symbol" pitchFamily="18" charset="2"/>
              </a:rPr>
              <a:t>s</a:t>
            </a:r>
            <a:r>
              <a:rPr lang="en-US" sz="2800" b="1" dirty="0">
                <a:solidFill>
                  <a:srgbClr val="FF3300"/>
                </a:solidFill>
              </a:rPr>
              <a:t>(</a:t>
            </a:r>
            <a:r>
              <a:rPr lang="en-US" sz="2800" b="1" dirty="0">
                <a:solidFill>
                  <a:srgbClr val="FF3300"/>
                </a:solidFill>
                <a:latin typeface="Symbol" pitchFamily="18" charset="2"/>
              </a:rPr>
              <a:t>g</a:t>
            </a:r>
            <a:r>
              <a:rPr lang="en-US" sz="2800" b="1" baseline="30000" dirty="0">
                <a:solidFill>
                  <a:srgbClr val="FF3300"/>
                </a:solidFill>
              </a:rPr>
              <a:t>*</a:t>
            </a:r>
            <a:r>
              <a:rPr lang="en-US" sz="2800" b="1" dirty="0">
                <a:solidFill>
                  <a:srgbClr val="FF3300"/>
                </a:solidFill>
              </a:rPr>
              <a:t>p </a:t>
            </a:r>
            <a:r>
              <a:rPr lang="en-GB" sz="1600" b="1" i="1" dirty="0">
                <a:solidFill>
                  <a:srgbClr val="FF3300"/>
                </a:solidFill>
                <a:sym typeface="Symbol" pitchFamily="18" charset="2"/>
              </a:rPr>
              <a:t></a:t>
            </a:r>
            <a:r>
              <a:rPr lang="en-US" sz="2800" b="1" dirty="0">
                <a:solidFill>
                  <a:srgbClr val="FF3300"/>
                </a:solidFill>
              </a:rPr>
              <a:t> p</a:t>
            </a:r>
            <a:r>
              <a:rPr lang="en-US" sz="2800" b="1" dirty="0">
                <a:solidFill>
                  <a:srgbClr val="FF3300"/>
                </a:solidFill>
                <a:latin typeface="Symbol" pitchFamily="18" charset="2"/>
              </a:rPr>
              <a:t>w)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endParaRPr lang="en-US" sz="2800" b="1" dirty="0">
              <a:solidFill>
                <a:srgbClr val="00CC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990600" y="4191000"/>
            <a:ext cx="4572000" cy="1447800"/>
            <a:chOff x="624" y="2640"/>
            <a:chExt cx="2880" cy="912"/>
          </a:xfrm>
        </p:grpSpPr>
        <p:sp>
          <p:nvSpPr>
            <p:cNvPr id="628742" name="Text Box 6"/>
            <p:cNvSpPr txBox="1">
              <a:spLocks noChangeArrowheads="1"/>
            </p:cNvSpPr>
            <p:nvPr/>
          </p:nvSpPr>
          <p:spPr bwMode="auto">
            <a:xfrm>
              <a:off x="2256" y="2640"/>
              <a:ext cx="1248" cy="1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b="1">
                  <a:solidFill>
                    <a:srgbClr val="FF3399"/>
                  </a:solidFill>
                  <a:latin typeface="Times New Roman" pitchFamily="18" charset="0"/>
                </a:rPr>
                <a:t>Laget </a:t>
              </a:r>
              <a:r>
                <a:rPr lang="en-US" b="1">
                  <a:solidFill>
                    <a:srgbClr val="FF3399"/>
                  </a:solidFill>
                  <a:latin typeface="Symbol" pitchFamily="18" charset="2"/>
                </a:rPr>
                <a:t>s</a:t>
              </a:r>
              <a:r>
                <a:rPr lang="en-US" b="1" baseline="-25000">
                  <a:solidFill>
                    <a:srgbClr val="FF3399"/>
                  </a:solidFill>
                  <a:latin typeface="Times New Roman" pitchFamily="18" charset="0"/>
                </a:rPr>
                <a:t>T</a:t>
              </a:r>
              <a:r>
                <a:rPr lang="en-US" b="1">
                  <a:solidFill>
                    <a:srgbClr val="FF3399"/>
                  </a:solidFill>
                  <a:latin typeface="Times New Roman" pitchFamily="18" charset="0"/>
                </a:rPr>
                <a:t>+</a:t>
              </a:r>
              <a:r>
                <a:rPr lang="en-US" b="1">
                  <a:solidFill>
                    <a:srgbClr val="FF3399"/>
                  </a:solidFill>
                  <a:latin typeface="Symbol" pitchFamily="18" charset="2"/>
                </a:rPr>
                <a:t>es</a:t>
              </a:r>
              <a:r>
                <a:rPr lang="en-US" b="1" baseline="-25000">
                  <a:solidFill>
                    <a:srgbClr val="FF3399"/>
                  </a:solidFill>
                  <a:latin typeface="Times New Roman" pitchFamily="18" charset="0"/>
                </a:rPr>
                <a:t>L</a:t>
              </a:r>
              <a:endParaRPr lang="el-GR" b="1" baseline="-25000">
                <a:solidFill>
                  <a:srgbClr val="FF3399"/>
                </a:solidFill>
                <a:latin typeface="Times New Roman" pitchFamily="18" charset="0"/>
              </a:endParaRPr>
            </a:p>
          </p:txBody>
        </p:sp>
        <p:sp>
          <p:nvSpPr>
            <p:cNvPr id="628745" name="AutoShape 9"/>
            <p:cNvSpPr>
              <a:spLocks noChangeArrowheads="1"/>
            </p:cNvSpPr>
            <p:nvPr/>
          </p:nvSpPr>
          <p:spPr bwMode="auto">
            <a:xfrm rot="9320060">
              <a:off x="2016" y="2832"/>
              <a:ext cx="291" cy="7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8748" name="Text Box 12"/>
            <p:cNvSpPr txBox="1">
              <a:spLocks noChangeArrowheads="1"/>
            </p:cNvSpPr>
            <p:nvPr/>
          </p:nvSpPr>
          <p:spPr bwMode="auto">
            <a:xfrm>
              <a:off x="624" y="3364"/>
              <a:ext cx="768" cy="1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b="1">
                  <a:solidFill>
                    <a:srgbClr val="FF3399"/>
                  </a:solidFill>
                  <a:latin typeface="Times New Roman" pitchFamily="18" charset="0"/>
                </a:rPr>
                <a:t>Laget </a:t>
              </a:r>
              <a:r>
                <a:rPr lang="en-US" b="1">
                  <a:solidFill>
                    <a:srgbClr val="FF3399"/>
                  </a:solidFill>
                  <a:latin typeface="Symbol" pitchFamily="18" charset="2"/>
                </a:rPr>
                <a:t>es</a:t>
              </a:r>
              <a:r>
                <a:rPr lang="en-US" b="1" baseline="-25000">
                  <a:solidFill>
                    <a:srgbClr val="FF3399"/>
                  </a:solidFill>
                  <a:latin typeface="Times New Roman" pitchFamily="18" charset="0"/>
                </a:rPr>
                <a:t>L</a:t>
              </a:r>
              <a:endParaRPr lang="el-GR" b="1" baseline="-25000">
                <a:solidFill>
                  <a:srgbClr val="FF3399"/>
                </a:solidFill>
                <a:latin typeface="Times New Roman" pitchFamily="18" charset="0"/>
              </a:endParaRPr>
            </a:p>
          </p:txBody>
        </p:sp>
        <p:sp>
          <p:nvSpPr>
            <p:cNvPr id="628749" name="AutoShape 13"/>
            <p:cNvSpPr>
              <a:spLocks noChangeArrowheads="1"/>
            </p:cNvSpPr>
            <p:nvPr/>
          </p:nvSpPr>
          <p:spPr bwMode="auto">
            <a:xfrm rot="-3465665">
              <a:off x="754" y="3230"/>
              <a:ext cx="291" cy="7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073400" y="5334000"/>
            <a:ext cx="2108200" cy="504825"/>
            <a:chOff x="1936" y="3360"/>
            <a:chExt cx="1040" cy="318"/>
          </a:xfrm>
        </p:grpSpPr>
        <p:sp>
          <p:nvSpPr>
            <p:cNvPr id="628750" name="AutoShape 14"/>
            <p:cNvSpPr>
              <a:spLocks noChangeArrowheads="1"/>
            </p:cNvSpPr>
            <p:nvPr/>
          </p:nvSpPr>
          <p:spPr bwMode="auto">
            <a:xfrm rot="9801431">
              <a:off x="1936" y="3456"/>
              <a:ext cx="291" cy="7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8751" name="Text Box 15"/>
            <p:cNvSpPr txBox="1">
              <a:spLocks noChangeArrowheads="1"/>
            </p:cNvSpPr>
            <p:nvPr/>
          </p:nvSpPr>
          <p:spPr bwMode="auto">
            <a:xfrm>
              <a:off x="2208" y="3360"/>
              <a:ext cx="768" cy="31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b="1" dirty="0">
                  <a:solidFill>
                    <a:srgbClr val="FF3399"/>
                  </a:solidFill>
                  <a:latin typeface="Times New Roman" pitchFamily="18" charset="0"/>
                </a:rPr>
                <a:t>VGG </a:t>
              </a:r>
              <a:r>
                <a:rPr lang="en-US" b="1" dirty="0" err="1">
                  <a:solidFill>
                    <a:srgbClr val="FF3399"/>
                  </a:solidFill>
                  <a:latin typeface="Symbol" pitchFamily="18" charset="2"/>
                </a:rPr>
                <a:t>es</a:t>
              </a:r>
              <a:r>
                <a:rPr lang="en-US" b="1" baseline="-25000" dirty="0" err="1">
                  <a:solidFill>
                    <a:srgbClr val="FF3399"/>
                  </a:solidFill>
                  <a:latin typeface="Times New Roman" pitchFamily="18" charset="0"/>
                </a:rPr>
                <a:t>L</a:t>
              </a:r>
              <a:r>
                <a:rPr lang="en-US" b="1" baseline="-25000" dirty="0">
                  <a:solidFill>
                    <a:srgbClr val="FF3399"/>
                  </a:solidFill>
                  <a:latin typeface="Times New Roman" pitchFamily="18" charset="0"/>
                </a:rPr>
                <a:t>     </a:t>
              </a:r>
            </a:p>
            <a:p>
              <a:pPr>
                <a:lnSpc>
                  <a:spcPct val="75000"/>
                </a:lnSpc>
              </a:pPr>
              <a:r>
                <a:rPr lang="en-US" b="1" baseline="-25000" dirty="0">
                  <a:solidFill>
                    <a:srgbClr val="FF3399"/>
                  </a:solidFill>
                  <a:latin typeface="Times New Roman" pitchFamily="18" charset="0"/>
                </a:rPr>
                <a:t>     </a:t>
              </a:r>
              <a:r>
                <a:rPr lang="en-US" b="1" dirty="0">
                  <a:solidFill>
                    <a:srgbClr val="FF3399"/>
                  </a:solidFill>
                  <a:latin typeface="Times New Roman" pitchFamily="18" charset="0"/>
                </a:rPr>
                <a:t>(H&amp;E)</a:t>
              </a:r>
              <a:endParaRPr lang="el-GR" b="1" dirty="0">
                <a:solidFill>
                  <a:srgbClr val="FF3399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410200" y="3962405"/>
            <a:ext cx="4419600" cy="2884491"/>
            <a:chOff x="3408" y="2928"/>
            <a:chExt cx="2784" cy="1817"/>
          </a:xfrm>
        </p:grpSpPr>
        <p:sp>
          <p:nvSpPr>
            <p:cNvPr id="628753" name="Text Box 17"/>
            <p:cNvSpPr txBox="1">
              <a:spLocks noChangeArrowheads="1"/>
            </p:cNvSpPr>
            <p:nvPr/>
          </p:nvSpPr>
          <p:spPr bwMode="auto">
            <a:xfrm>
              <a:off x="3408" y="2928"/>
              <a:ext cx="2784" cy="31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b="1" dirty="0">
                  <a:solidFill>
                    <a:srgbClr val="6666FF"/>
                  </a:solidFill>
                  <a:latin typeface="Comic Sans MS" pitchFamily="66" charset="0"/>
                </a:rPr>
                <a:t>Issue with GPD approach if</a:t>
              </a:r>
            </a:p>
            <a:p>
              <a:pPr>
                <a:lnSpc>
                  <a:spcPct val="75000"/>
                </a:lnSpc>
              </a:pPr>
              <a:r>
                <a:rPr lang="en-US" b="1" dirty="0">
                  <a:solidFill>
                    <a:srgbClr val="6666FF"/>
                  </a:solidFill>
                  <a:latin typeface="Symbol" pitchFamily="18" charset="2"/>
                </a:rPr>
                <a:t>p</a:t>
              </a:r>
              <a:r>
                <a:rPr lang="en-US" b="1" baseline="30000" dirty="0">
                  <a:solidFill>
                    <a:srgbClr val="6666FF"/>
                  </a:solidFill>
                  <a:latin typeface="Comic Sans MS" pitchFamily="66" charset="0"/>
                </a:rPr>
                <a:t>0</a:t>
              </a:r>
              <a:r>
                <a:rPr lang="en-US" b="1" dirty="0">
                  <a:solidFill>
                    <a:srgbClr val="6666FF"/>
                  </a:solidFill>
                  <a:latin typeface="Comic Sans MS" pitchFamily="66" charset="0"/>
                </a:rPr>
                <a:t> exchange dominant :</a:t>
              </a:r>
              <a:endParaRPr lang="el-GR" b="1" dirty="0">
                <a:solidFill>
                  <a:srgbClr val="6666FF"/>
                </a:solidFill>
                <a:latin typeface="Symbol" pitchFamily="18" charset="2"/>
              </a:endParaRPr>
            </a:p>
          </p:txBody>
        </p:sp>
        <p:sp>
          <p:nvSpPr>
            <p:cNvPr id="628756" name="Text Box 20"/>
            <p:cNvSpPr txBox="1">
              <a:spLocks noChangeArrowheads="1"/>
            </p:cNvSpPr>
            <p:nvPr/>
          </p:nvSpPr>
          <p:spPr bwMode="auto">
            <a:xfrm>
              <a:off x="4128" y="3292"/>
              <a:ext cx="62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b="1" dirty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b="1" baseline="30000" dirty="0">
                  <a:solidFill>
                    <a:srgbClr val="FF0000"/>
                  </a:solidFill>
                  <a:latin typeface="Comic Sans MS" pitchFamily="66" charset="0"/>
                </a:rPr>
                <a:t>0</a:t>
              </a:r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-&gt;E</a:t>
              </a:r>
              <a:endParaRPr lang="el-GR" b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628757" name="Text Box 21"/>
            <p:cNvSpPr txBox="1">
              <a:spLocks noChangeArrowheads="1"/>
            </p:cNvSpPr>
            <p:nvPr/>
          </p:nvSpPr>
          <p:spPr bwMode="auto">
            <a:xfrm>
              <a:off x="3552" y="3771"/>
              <a:ext cx="1632" cy="974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     E </a:t>
              </a:r>
              <a:r>
                <a:rPr lang="en-US" b="1" dirty="0" err="1">
                  <a:solidFill>
                    <a:srgbClr val="FF0000"/>
                  </a:solidFill>
                  <a:latin typeface="Comic Sans MS" pitchFamily="66" charset="0"/>
                </a:rPr>
                <a:t>subleading</a:t>
              </a:r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 in </a:t>
              </a: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  </a:t>
              </a:r>
            </a:p>
            <a:p>
              <a:pPr>
                <a:lnSpc>
                  <a:spcPct val="75000"/>
                </a:lnSpc>
              </a:pP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    </a:t>
              </a: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handbag </a:t>
              </a:r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for VM </a:t>
              </a:r>
              <a:endParaRPr lang="en-US" b="1" dirty="0" smtClean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75000"/>
                </a:lnSpc>
              </a:pP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       </a:t>
              </a: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production</a:t>
              </a:r>
            </a:p>
            <a:p>
              <a:pPr>
                <a:lnSpc>
                  <a:spcPct val="75000"/>
                </a:lnSpc>
              </a:pPr>
              <a:endParaRPr lang="en-US" b="1" dirty="0" smtClean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75000"/>
                </a:lnSpc>
              </a:pP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  </a:t>
              </a:r>
              <a:r>
                <a:rPr lang="en-US" b="1" dirty="0" smtClean="0">
                  <a:solidFill>
                    <a:srgbClr val="00B050"/>
                  </a:solidFill>
                  <a:latin typeface="Comic Sans MS" pitchFamily="66" charset="0"/>
                </a:rPr>
                <a:t>(G</a:t>
              </a:r>
              <a:r>
                <a:rPr lang="en-US" b="1" dirty="0" smtClean="0">
                  <a:solidFill>
                    <a:srgbClr val="00B050"/>
                  </a:solidFill>
                  <a:latin typeface="Comic Sans MS" pitchFamily="66" charset="0"/>
                </a:rPr>
                <a:t>K includes </a:t>
              </a:r>
              <a:r>
                <a:rPr lang="en-US" b="1" dirty="0" smtClean="0">
                  <a:solidFill>
                    <a:srgbClr val="00B050"/>
                  </a:solidFill>
                  <a:latin typeface="Symbol" pitchFamily="18" charset="2"/>
                </a:rPr>
                <a:t>p</a:t>
              </a:r>
              <a:r>
                <a:rPr lang="en-US" b="1" baseline="30000" dirty="0" smtClean="0">
                  <a:solidFill>
                    <a:srgbClr val="00B050"/>
                  </a:solidFill>
                  <a:latin typeface="Comic Sans MS" pitchFamily="66" charset="0"/>
                </a:rPr>
                <a:t>0</a:t>
              </a:r>
              <a:r>
                <a:rPr lang="en-US" b="1" dirty="0" smtClean="0">
                  <a:solidFill>
                    <a:srgbClr val="00B050"/>
                  </a:solidFill>
                  <a:latin typeface="Comic Sans MS" pitchFamily="66" charset="0"/>
                </a:rPr>
                <a:t> </a:t>
              </a:r>
            </a:p>
            <a:p>
              <a:pPr>
                <a:lnSpc>
                  <a:spcPct val="75000"/>
                </a:lnSpc>
              </a:pPr>
              <a:r>
                <a:rPr lang="en-US" b="1" dirty="0" smtClean="0">
                  <a:solidFill>
                    <a:srgbClr val="00B050"/>
                  </a:solidFill>
                  <a:latin typeface="Comic Sans MS" pitchFamily="66" charset="0"/>
                </a:rPr>
                <a:t> </a:t>
              </a:r>
              <a:r>
                <a:rPr lang="en-US" b="1" dirty="0" smtClean="0">
                  <a:solidFill>
                    <a:srgbClr val="00B050"/>
                  </a:solidFill>
                  <a:latin typeface="Comic Sans MS" pitchFamily="66" charset="0"/>
                </a:rPr>
                <a:t>  </a:t>
              </a:r>
              <a:r>
                <a:rPr lang="en-US" b="1" dirty="0" smtClean="0">
                  <a:solidFill>
                    <a:srgbClr val="00B050"/>
                  </a:solidFill>
                  <a:latin typeface="Comic Sans MS" pitchFamily="66" charset="0"/>
                </a:rPr>
                <a:t>exchange with     </a:t>
              </a:r>
            </a:p>
            <a:p>
              <a:pPr>
                <a:lnSpc>
                  <a:spcPct val="75000"/>
                </a:lnSpc>
              </a:pPr>
              <a:r>
                <a:rPr lang="en-US" b="1" dirty="0" smtClean="0">
                  <a:solidFill>
                    <a:srgbClr val="00B050"/>
                  </a:solidFill>
                  <a:latin typeface="Comic Sans MS" pitchFamily="66" charset="0"/>
                </a:rPr>
                <a:t> </a:t>
              </a:r>
              <a:r>
                <a:rPr lang="en-US" b="1" dirty="0" smtClean="0">
                  <a:solidFill>
                    <a:srgbClr val="00B050"/>
                  </a:solidFill>
                  <a:latin typeface="Comic Sans MS" pitchFamily="66" charset="0"/>
                </a:rPr>
                <a:t>   </a:t>
              </a:r>
              <a:r>
                <a:rPr lang="en-US" b="1" dirty="0" smtClean="0">
                  <a:solidFill>
                    <a:srgbClr val="00B050"/>
                  </a:solidFill>
                  <a:latin typeface="Comic Sans MS" pitchFamily="66" charset="0"/>
                </a:rPr>
                <a:t>k</a:t>
              </a:r>
              <a:r>
                <a:rPr lang="en-US" b="1" baseline="-25000" dirty="0" smtClean="0">
                  <a:solidFill>
                    <a:srgbClr val="00B050"/>
                  </a:solidFill>
                  <a:latin typeface="Comic Sans MS" pitchFamily="66" charset="0"/>
                </a:rPr>
                <a:t>perp</a:t>
              </a:r>
              <a:r>
                <a:rPr lang="en-US" b="1" dirty="0" smtClean="0">
                  <a:solidFill>
                    <a:srgbClr val="00B050"/>
                  </a:solidFill>
                  <a:latin typeface="Comic Sans MS" pitchFamily="66" charset="0"/>
                </a:rPr>
                <a:t> effects)</a:t>
              </a:r>
              <a:endParaRPr lang="el-GR" b="1" dirty="0">
                <a:solidFill>
                  <a:srgbClr val="00B050"/>
                </a:solidFill>
                <a:latin typeface="Symbol" pitchFamily="18" charset="2"/>
              </a:endParaRPr>
            </a:p>
          </p:txBody>
        </p:sp>
        <p:sp>
          <p:nvSpPr>
            <p:cNvPr id="628758" name="Text Box 22"/>
            <p:cNvSpPr txBox="1">
              <a:spLocks noChangeArrowheads="1"/>
            </p:cNvSpPr>
            <p:nvPr/>
          </p:nvSpPr>
          <p:spPr bwMode="auto">
            <a:xfrm>
              <a:off x="4464" y="3168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~</a:t>
              </a:r>
            </a:p>
          </p:txBody>
        </p:sp>
        <p:sp>
          <p:nvSpPr>
            <p:cNvPr id="628759" name="Text Box 23"/>
            <p:cNvSpPr txBox="1">
              <a:spLocks noChangeArrowheads="1"/>
            </p:cNvSpPr>
            <p:nvPr/>
          </p:nvSpPr>
          <p:spPr bwMode="auto">
            <a:xfrm>
              <a:off x="3888" y="3641"/>
              <a:ext cx="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~</a:t>
              </a:r>
            </a:p>
          </p:txBody>
        </p:sp>
        <p:sp>
          <p:nvSpPr>
            <p:cNvPr id="628760" name="Text Box 24"/>
            <p:cNvSpPr txBox="1">
              <a:spLocks noChangeArrowheads="1"/>
            </p:cNvSpPr>
            <p:nvPr/>
          </p:nvSpPr>
          <p:spPr bwMode="auto">
            <a:xfrm>
              <a:off x="4176" y="3465"/>
              <a:ext cx="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dirty="0" err="1">
                  <a:solidFill>
                    <a:srgbClr val="6666FF"/>
                  </a:solidFill>
                </a:rPr>
                <a:t>while</a:t>
              </a:r>
              <a:endParaRPr lang="fr-FR" b="1" dirty="0">
                <a:solidFill>
                  <a:srgbClr val="6666FF"/>
                </a:solidFill>
              </a:endParaRPr>
            </a:p>
          </p:txBody>
        </p:sp>
      </p:grpSp>
      <p:sp>
        <p:nvSpPr>
          <p:cNvPr id="22" name="AutoShape 9"/>
          <p:cNvSpPr>
            <a:spLocks noChangeArrowheads="1"/>
          </p:cNvSpPr>
          <p:nvPr/>
        </p:nvSpPr>
        <p:spPr bwMode="auto">
          <a:xfrm rot="9320060">
            <a:off x="1526775" y="1394720"/>
            <a:ext cx="461963" cy="1143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371600" y="1066800"/>
            <a:ext cx="1556825" cy="30226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DESY data</a:t>
            </a:r>
            <a:endParaRPr lang="el-GR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auto">
          <a:xfrm rot="7312138">
            <a:off x="1679175" y="4212313"/>
            <a:ext cx="461963" cy="1143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1371600" y="3812538"/>
            <a:ext cx="1905000" cy="30008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CORNELL data</a:t>
            </a:r>
            <a:endParaRPr lang="el-GR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762" name="Picture 2" descr="QdepGPDs_fixed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01713"/>
            <a:ext cx="7061200" cy="5322887"/>
          </a:xfrm>
          <a:prstGeom prst="rect">
            <a:avLst/>
          </a:prstGeom>
          <a:noFill/>
        </p:spPr>
      </p:pic>
      <p:sp>
        <p:nvSpPr>
          <p:cNvPr id="629763" name="Rectangle 3"/>
          <p:cNvSpPr>
            <a:spLocks noChangeArrowheads="1"/>
          </p:cNvSpPr>
          <p:nvPr/>
        </p:nvSpPr>
        <p:spPr bwMode="auto">
          <a:xfrm>
            <a:off x="381000" y="76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 b="1" dirty="0">
                <a:solidFill>
                  <a:srgbClr val="6666FF"/>
                </a:solidFill>
              </a:rPr>
              <a:t>Cross section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Symbol" pitchFamily="18" charset="2"/>
              </a:rPr>
              <a:t>s</a:t>
            </a:r>
            <a:r>
              <a:rPr lang="en-US" sz="2800" b="1" dirty="0">
                <a:solidFill>
                  <a:srgbClr val="FF3300"/>
                </a:solidFill>
              </a:rPr>
              <a:t>(</a:t>
            </a:r>
            <a:r>
              <a:rPr lang="en-US" sz="2800" b="1" dirty="0">
                <a:solidFill>
                  <a:srgbClr val="FF3300"/>
                </a:solidFill>
                <a:latin typeface="Symbol" pitchFamily="18" charset="2"/>
              </a:rPr>
              <a:t>g</a:t>
            </a:r>
            <a:r>
              <a:rPr lang="en-US" sz="2800" b="1" baseline="30000" dirty="0">
                <a:solidFill>
                  <a:srgbClr val="FF3300"/>
                </a:solidFill>
              </a:rPr>
              <a:t>*</a:t>
            </a:r>
            <a:r>
              <a:rPr lang="en-US" sz="2800" b="1" dirty="0">
                <a:solidFill>
                  <a:srgbClr val="FF3300"/>
                </a:solidFill>
              </a:rPr>
              <a:t>p </a:t>
            </a:r>
            <a:r>
              <a:rPr lang="en-GB" sz="1600" b="1" i="1" dirty="0">
                <a:solidFill>
                  <a:srgbClr val="FF3300"/>
                </a:solidFill>
                <a:sym typeface="Symbol" pitchFamily="18" charset="2"/>
              </a:rPr>
              <a:t></a:t>
            </a:r>
            <a:r>
              <a:rPr lang="en-US" sz="2800" b="1" dirty="0">
                <a:solidFill>
                  <a:srgbClr val="FF3300"/>
                </a:solidFill>
              </a:rPr>
              <a:t> p</a:t>
            </a:r>
            <a:r>
              <a:rPr lang="en-US" sz="2800" b="1" dirty="0">
                <a:solidFill>
                  <a:srgbClr val="FF3300"/>
                </a:solidFill>
                <a:latin typeface="Symbol" pitchFamily="18" charset="2"/>
              </a:rPr>
              <a:t>w)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rgbClr val="00CC00"/>
                </a:solidFill>
              </a:rPr>
              <a:t>Comparison </a:t>
            </a:r>
            <a:r>
              <a:rPr lang="en-US" sz="2800" b="1" dirty="0">
                <a:solidFill>
                  <a:srgbClr val="00CC00"/>
                </a:solidFill>
              </a:rPr>
              <a:t>with GPD calculation  (VGG</a:t>
            </a:r>
            <a:r>
              <a:rPr lang="en-US" sz="2800" b="1" dirty="0" smtClean="0">
                <a:solidFill>
                  <a:srgbClr val="00CC00"/>
                </a:solidFill>
              </a:rPr>
              <a:t>)</a:t>
            </a:r>
            <a:endParaRPr lang="en-US" sz="2800" b="1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Text Box 2"/>
          <p:cNvSpPr txBox="1">
            <a:spLocks noChangeArrowheads="1"/>
          </p:cNvSpPr>
          <p:nvPr/>
        </p:nvSpPr>
        <p:spPr bwMode="auto">
          <a:xfrm>
            <a:off x="1104900" y="2209800"/>
            <a:ext cx="6742113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4000" b="1" i="1" dirty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Exclusive </a:t>
            </a:r>
            <a:r>
              <a:rPr lang="fr-FR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r</a:t>
            </a:r>
            <a:r>
              <a:rPr lang="fr-FR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4000" b="1" i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+ </a:t>
            </a:r>
            <a:r>
              <a:rPr lang="fr-FR" sz="4000" b="1" i="1" dirty="0" err="1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electroproduction</a:t>
            </a:r>
            <a:endParaRPr lang="fr-FR" sz="4000" b="1" i="1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95600" y="3276600"/>
            <a:ext cx="2839816" cy="52322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(A. </a:t>
            </a:r>
            <a:r>
              <a:rPr lang="fr-FR" sz="28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Fradi’s</a:t>
            </a:r>
            <a:r>
              <a:rPr lang="fr-FR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8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thesis</a:t>
            </a:r>
            <a:r>
              <a:rPr lang="fr-FR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endParaRPr lang="fr-FR" sz="2800" b="1" i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09800" y="4353580"/>
            <a:ext cx="3911648" cy="95410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Slow but </a:t>
            </a:r>
            <a:r>
              <a:rPr lang="fr-FR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steady</a:t>
            </a:r>
            <a:r>
              <a:rPr lang="fr-F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progress</a:t>
            </a:r>
            <a:r>
              <a:rPr lang="fr-F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defTabSz="762000" eaLnBrk="0" hangingPunct="0"/>
            <a:r>
              <a:rPr lang="fr-F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</a:t>
            </a:r>
            <a:r>
              <a:rPr lang="fr-FR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towards</a:t>
            </a:r>
            <a:r>
              <a:rPr lang="fr-F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publication !</a:t>
            </a:r>
            <a:endParaRPr lang="fr-F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Sourire 4"/>
          <p:cNvSpPr/>
          <p:nvPr/>
        </p:nvSpPr>
        <p:spPr>
          <a:xfrm>
            <a:off x="6324600" y="4724400"/>
            <a:ext cx="457200" cy="381000"/>
          </a:xfrm>
          <a:prstGeom prst="smileyFac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4124325" y="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endParaRPr lang="fr-FR" sz="3600" b="1">
              <a:solidFill>
                <a:srgbClr val="0000FF"/>
              </a:solidFill>
              <a:latin typeface="Times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388" y="1557338"/>
            <a:ext cx="4206875" cy="3455987"/>
            <a:chOff x="113" y="981"/>
            <a:chExt cx="2650" cy="267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13" y="981"/>
              <a:ext cx="2631" cy="2676"/>
              <a:chOff x="249" y="890"/>
              <a:chExt cx="2903" cy="2903"/>
            </a:xfrm>
          </p:grpSpPr>
          <p:pic>
            <p:nvPicPr>
              <p:cNvPr id="669701" name="Picture 5" descr="rho_gsim_view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9" y="890"/>
                <a:ext cx="2903" cy="29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9702" name="Rectangle 6"/>
              <p:cNvSpPr>
                <a:spLocks noChangeArrowheads="1"/>
              </p:cNvSpPr>
              <p:nvPr/>
            </p:nvSpPr>
            <p:spPr bwMode="auto">
              <a:xfrm>
                <a:off x="1655" y="1343"/>
                <a:ext cx="362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0000FF"/>
                    </a:solidFill>
                    <a:latin typeface="Symbol" pitchFamily="18" charset="2"/>
                  </a:rPr>
                  <a:t>p</a:t>
                </a:r>
                <a:r>
                  <a:rPr lang="en-US" sz="2800" b="1" baseline="30000">
                    <a:solidFill>
                      <a:srgbClr val="0000FF"/>
                    </a:solidFill>
                  </a:rPr>
                  <a:t>+</a:t>
                </a:r>
                <a:endParaRPr lang="fr-FR" sz="28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669703" name="Rectangle 7"/>
              <p:cNvSpPr>
                <a:spLocks noChangeArrowheads="1"/>
              </p:cNvSpPr>
              <p:nvPr/>
            </p:nvSpPr>
            <p:spPr bwMode="auto">
              <a:xfrm>
                <a:off x="2426" y="1887"/>
                <a:ext cx="266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0000FF"/>
                    </a:solidFill>
                  </a:rPr>
                  <a:t>e</a:t>
                </a:r>
                <a:endParaRPr lang="fr-FR" sz="28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669704" name="Rectangle 8"/>
              <p:cNvSpPr>
                <a:spLocks noChangeArrowheads="1"/>
              </p:cNvSpPr>
              <p:nvPr/>
            </p:nvSpPr>
            <p:spPr bwMode="auto">
              <a:xfrm>
                <a:off x="2381" y="2614"/>
                <a:ext cx="485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0000FF"/>
                    </a:solidFill>
                    <a:latin typeface="Symbol" pitchFamily="18" charset="2"/>
                  </a:rPr>
                  <a:t>(p</a:t>
                </a:r>
                <a:r>
                  <a:rPr lang="en-US" sz="2800" b="1" baseline="30000">
                    <a:solidFill>
                      <a:srgbClr val="0000FF"/>
                    </a:solidFill>
                  </a:rPr>
                  <a:t>-</a:t>
                </a:r>
                <a:r>
                  <a:rPr lang="en-US" sz="2800" b="1">
                    <a:solidFill>
                      <a:srgbClr val="0000FF"/>
                    </a:solidFill>
                  </a:rPr>
                  <a:t>)</a:t>
                </a:r>
                <a:endParaRPr lang="fr-FR" sz="28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669705" name="Rectangle 9"/>
              <p:cNvSpPr>
                <a:spLocks noChangeArrowheads="1"/>
              </p:cNvSpPr>
              <p:nvPr/>
            </p:nvSpPr>
            <p:spPr bwMode="auto">
              <a:xfrm>
                <a:off x="2109" y="3204"/>
                <a:ext cx="513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0000FF"/>
                    </a:solidFill>
                  </a:rPr>
                  <a:t>(p) </a:t>
                </a:r>
                <a:endParaRPr lang="fr-FR" sz="2800" b="1">
                  <a:solidFill>
                    <a:srgbClr val="0000FF"/>
                  </a:solidFill>
                </a:endParaRPr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1701" y="1979"/>
                <a:ext cx="1404" cy="384"/>
                <a:chOff x="2975" y="1008"/>
                <a:chExt cx="2534" cy="467"/>
              </a:xfrm>
            </p:grpSpPr>
            <p:sp>
              <p:nvSpPr>
                <p:cNvPr id="669707" name="Freeform 11"/>
                <p:cNvSpPr>
                  <a:spLocks/>
                </p:cNvSpPr>
                <p:nvPr/>
              </p:nvSpPr>
              <p:spPr bwMode="auto">
                <a:xfrm rot="-211841">
                  <a:off x="2975" y="1401"/>
                  <a:ext cx="2304" cy="48"/>
                </a:xfrm>
                <a:custGeom>
                  <a:avLst/>
                  <a:gdLst>
                    <a:gd name="T0" fmla="*/ 0 w 1968"/>
                    <a:gd name="T1" fmla="*/ 0 h 400"/>
                    <a:gd name="T2" fmla="*/ 631 w 1968"/>
                    <a:gd name="T3" fmla="*/ 0 h 400"/>
                    <a:gd name="T4" fmla="*/ 811 w 1968"/>
                    <a:gd name="T5" fmla="*/ 0 h 400"/>
                    <a:gd name="T6" fmla="*/ 993 w 1968"/>
                    <a:gd name="T7" fmla="*/ 0 h 400"/>
                    <a:gd name="T8" fmla="*/ 1173 w 1968"/>
                    <a:gd name="T9" fmla="*/ 0 h 400"/>
                    <a:gd name="T10" fmla="*/ 1353 w 1968"/>
                    <a:gd name="T11" fmla="*/ 0 h 400"/>
                    <a:gd name="T12" fmla="*/ 1532 w 1968"/>
                    <a:gd name="T13" fmla="*/ 0 h 400"/>
                    <a:gd name="T14" fmla="*/ 1713 w 1968"/>
                    <a:gd name="T15" fmla="*/ 0 h 400"/>
                    <a:gd name="T16" fmla="*/ 1804 w 1968"/>
                    <a:gd name="T17" fmla="*/ 0 h 400"/>
                    <a:gd name="T18" fmla="*/ 1983 w 1968"/>
                    <a:gd name="T19" fmla="*/ 0 h 400"/>
                    <a:gd name="T20" fmla="*/ 2073 w 1968"/>
                    <a:gd name="T21" fmla="*/ 0 h 400"/>
                    <a:gd name="T22" fmla="*/ 2255 w 1968"/>
                    <a:gd name="T23" fmla="*/ 0 h 400"/>
                    <a:gd name="T24" fmla="*/ 2434 w 1968"/>
                    <a:gd name="T25" fmla="*/ 0 h 400"/>
                    <a:gd name="T26" fmla="*/ 2615 w 1968"/>
                    <a:gd name="T27" fmla="*/ 0 h 400"/>
                    <a:gd name="T28" fmla="*/ 2795 w 1968"/>
                    <a:gd name="T29" fmla="*/ 0 h 400"/>
                    <a:gd name="T30" fmla="*/ 2976 w 1968"/>
                    <a:gd name="T31" fmla="*/ 0 h 400"/>
                    <a:gd name="T32" fmla="*/ 3156 w 1968"/>
                    <a:gd name="T33" fmla="*/ 0 h 400"/>
                    <a:gd name="T34" fmla="*/ 3337 w 1968"/>
                    <a:gd name="T35" fmla="*/ 0 h 400"/>
                    <a:gd name="T36" fmla="*/ 3517 w 1968"/>
                    <a:gd name="T37" fmla="*/ 0 h 400"/>
                    <a:gd name="T38" fmla="*/ 3696 w 1968"/>
                    <a:gd name="T39" fmla="*/ 0 h 4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968"/>
                    <a:gd name="T61" fmla="*/ 0 h 400"/>
                    <a:gd name="T62" fmla="*/ 1968 w 1968"/>
                    <a:gd name="T63" fmla="*/ 400 h 40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968" h="400">
                      <a:moveTo>
                        <a:pt x="0" y="112"/>
                      </a:moveTo>
                      <a:cubicBezTo>
                        <a:pt x="132" y="92"/>
                        <a:pt x="264" y="72"/>
                        <a:pt x="336" y="112"/>
                      </a:cubicBezTo>
                      <a:cubicBezTo>
                        <a:pt x="408" y="152"/>
                        <a:pt x="400" y="368"/>
                        <a:pt x="432" y="352"/>
                      </a:cubicBezTo>
                      <a:cubicBezTo>
                        <a:pt x="464" y="336"/>
                        <a:pt x="496" y="8"/>
                        <a:pt x="528" y="16"/>
                      </a:cubicBezTo>
                      <a:cubicBezTo>
                        <a:pt x="560" y="24"/>
                        <a:pt x="592" y="400"/>
                        <a:pt x="624" y="400"/>
                      </a:cubicBezTo>
                      <a:cubicBezTo>
                        <a:pt x="656" y="400"/>
                        <a:pt x="688" y="24"/>
                        <a:pt x="720" y="16"/>
                      </a:cubicBezTo>
                      <a:cubicBezTo>
                        <a:pt x="752" y="8"/>
                        <a:pt x="784" y="352"/>
                        <a:pt x="816" y="352"/>
                      </a:cubicBezTo>
                      <a:cubicBezTo>
                        <a:pt x="848" y="352"/>
                        <a:pt x="888" y="16"/>
                        <a:pt x="912" y="16"/>
                      </a:cubicBezTo>
                      <a:cubicBezTo>
                        <a:pt x="936" y="16"/>
                        <a:pt x="936" y="344"/>
                        <a:pt x="960" y="352"/>
                      </a:cubicBezTo>
                      <a:cubicBezTo>
                        <a:pt x="984" y="360"/>
                        <a:pt x="1032" y="64"/>
                        <a:pt x="1056" y="64"/>
                      </a:cubicBezTo>
                      <a:cubicBezTo>
                        <a:pt x="1080" y="64"/>
                        <a:pt x="1080" y="360"/>
                        <a:pt x="1104" y="352"/>
                      </a:cubicBezTo>
                      <a:cubicBezTo>
                        <a:pt x="1128" y="344"/>
                        <a:pt x="1168" y="16"/>
                        <a:pt x="1200" y="16"/>
                      </a:cubicBezTo>
                      <a:cubicBezTo>
                        <a:pt x="1232" y="16"/>
                        <a:pt x="1264" y="352"/>
                        <a:pt x="1296" y="352"/>
                      </a:cubicBezTo>
                      <a:cubicBezTo>
                        <a:pt x="1328" y="352"/>
                        <a:pt x="1360" y="16"/>
                        <a:pt x="1392" y="16"/>
                      </a:cubicBezTo>
                      <a:cubicBezTo>
                        <a:pt x="1424" y="16"/>
                        <a:pt x="1456" y="352"/>
                        <a:pt x="1488" y="352"/>
                      </a:cubicBezTo>
                      <a:cubicBezTo>
                        <a:pt x="1520" y="352"/>
                        <a:pt x="1552" y="24"/>
                        <a:pt x="1584" y="16"/>
                      </a:cubicBezTo>
                      <a:cubicBezTo>
                        <a:pt x="1616" y="8"/>
                        <a:pt x="1648" y="304"/>
                        <a:pt x="1680" y="304"/>
                      </a:cubicBezTo>
                      <a:cubicBezTo>
                        <a:pt x="1712" y="304"/>
                        <a:pt x="1744" y="0"/>
                        <a:pt x="1776" y="16"/>
                      </a:cubicBezTo>
                      <a:cubicBezTo>
                        <a:pt x="1808" y="32"/>
                        <a:pt x="1840" y="400"/>
                        <a:pt x="1872" y="400"/>
                      </a:cubicBezTo>
                      <a:cubicBezTo>
                        <a:pt x="1904" y="400"/>
                        <a:pt x="1952" y="72"/>
                        <a:pt x="1968" y="1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fr-FR" sz="2400">
                    <a:solidFill>
                      <a:srgbClr val="0000FF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669708" name="Rectangle 12"/>
                <p:cNvSpPr>
                  <a:spLocks noChangeArrowheads="1"/>
                </p:cNvSpPr>
                <p:nvPr/>
              </p:nvSpPr>
              <p:spPr bwMode="auto">
                <a:xfrm>
                  <a:off x="5121" y="1008"/>
                  <a:ext cx="388" cy="467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eaLnBrk="0" hangingPunct="0"/>
                  <a:r>
                    <a:rPr lang="en-US" sz="2400" b="1">
                      <a:solidFill>
                        <a:srgbClr val="0000FF"/>
                      </a:solidFill>
                      <a:latin typeface="Symbol" pitchFamily="18" charset="2"/>
                    </a:rPr>
                    <a:t>g</a:t>
                  </a:r>
                </a:p>
              </p:txBody>
            </p:sp>
          </p:grp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 rot="363707">
              <a:off x="1428" y="2022"/>
              <a:ext cx="1335" cy="356"/>
              <a:chOff x="2975" y="999"/>
              <a:chExt cx="2514" cy="470"/>
            </a:xfrm>
          </p:grpSpPr>
          <p:sp>
            <p:nvSpPr>
              <p:cNvPr id="669710" name="Freeform 14"/>
              <p:cNvSpPr>
                <a:spLocks/>
              </p:cNvSpPr>
              <p:nvPr/>
            </p:nvSpPr>
            <p:spPr bwMode="auto">
              <a:xfrm rot="-211841">
                <a:off x="2975" y="1401"/>
                <a:ext cx="2304" cy="48"/>
              </a:xfrm>
              <a:custGeom>
                <a:avLst/>
                <a:gdLst>
                  <a:gd name="T0" fmla="*/ 0 w 1968"/>
                  <a:gd name="T1" fmla="*/ 0 h 400"/>
                  <a:gd name="T2" fmla="*/ 631 w 1968"/>
                  <a:gd name="T3" fmla="*/ 0 h 400"/>
                  <a:gd name="T4" fmla="*/ 811 w 1968"/>
                  <a:gd name="T5" fmla="*/ 0 h 400"/>
                  <a:gd name="T6" fmla="*/ 993 w 1968"/>
                  <a:gd name="T7" fmla="*/ 0 h 400"/>
                  <a:gd name="T8" fmla="*/ 1173 w 1968"/>
                  <a:gd name="T9" fmla="*/ 0 h 400"/>
                  <a:gd name="T10" fmla="*/ 1353 w 1968"/>
                  <a:gd name="T11" fmla="*/ 0 h 400"/>
                  <a:gd name="T12" fmla="*/ 1532 w 1968"/>
                  <a:gd name="T13" fmla="*/ 0 h 400"/>
                  <a:gd name="T14" fmla="*/ 1713 w 1968"/>
                  <a:gd name="T15" fmla="*/ 0 h 400"/>
                  <a:gd name="T16" fmla="*/ 1804 w 1968"/>
                  <a:gd name="T17" fmla="*/ 0 h 400"/>
                  <a:gd name="T18" fmla="*/ 1983 w 1968"/>
                  <a:gd name="T19" fmla="*/ 0 h 400"/>
                  <a:gd name="T20" fmla="*/ 2073 w 1968"/>
                  <a:gd name="T21" fmla="*/ 0 h 400"/>
                  <a:gd name="T22" fmla="*/ 2255 w 1968"/>
                  <a:gd name="T23" fmla="*/ 0 h 400"/>
                  <a:gd name="T24" fmla="*/ 2434 w 1968"/>
                  <a:gd name="T25" fmla="*/ 0 h 400"/>
                  <a:gd name="T26" fmla="*/ 2615 w 1968"/>
                  <a:gd name="T27" fmla="*/ 0 h 400"/>
                  <a:gd name="T28" fmla="*/ 2795 w 1968"/>
                  <a:gd name="T29" fmla="*/ 0 h 400"/>
                  <a:gd name="T30" fmla="*/ 2976 w 1968"/>
                  <a:gd name="T31" fmla="*/ 0 h 400"/>
                  <a:gd name="T32" fmla="*/ 3156 w 1968"/>
                  <a:gd name="T33" fmla="*/ 0 h 400"/>
                  <a:gd name="T34" fmla="*/ 3337 w 1968"/>
                  <a:gd name="T35" fmla="*/ 0 h 400"/>
                  <a:gd name="T36" fmla="*/ 3517 w 1968"/>
                  <a:gd name="T37" fmla="*/ 0 h 400"/>
                  <a:gd name="T38" fmla="*/ 3696 w 1968"/>
                  <a:gd name="T39" fmla="*/ 0 h 4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968"/>
                  <a:gd name="T61" fmla="*/ 0 h 400"/>
                  <a:gd name="T62" fmla="*/ 1968 w 1968"/>
                  <a:gd name="T63" fmla="*/ 400 h 40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968" h="400">
                    <a:moveTo>
                      <a:pt x="0" y="112"/>
                    </a:moveTo>
                    <a:cubicBezTo>
                      <a:pt x="132" y="92"/>
                      <a:pt x="264" y="72"/>
                      <a:pt x="336" y="112"/>
                    </a:cubicBezTo>
                    <a:cubicBezTo>
                      <a:pt x="408" y="152"/>
                      <a:pt x="400" y="368"/>
                      <a:pt x="432" y="352"/>
                    </a:cubicBezTo>
                    <a:cubicBezTo>
                      <a:pt x="464" y="336"/>
                      <a:pt x="496" y="8"/>
                      <a:pt x="528" y="16"/>
                    </a:cubicBezTo>
                    <a:cubicBezTo>
                      <a:pt x="560" y="24"/>
                      <a:pt x="592" y="400"/>
                      <a:pt x="624" y="400"/>
                    </a:cubicBezTo>
                    <a:cubicBezTo>
                      <a:pt x="656" y="400"/>
                      <a:pt x="688" y="24"/>
                      <a:pt x="720" y="16"/>
                    </a:cubicBezTo>
                    <a:cubicBezTo>
                      <a:pt x="752" y="8"/>
                      <a:pt x="784" y="352"/>
                      <a:pt x="816" y="352"/>
                    </a:cubicBezTo>
                    <a:cubicBezTo>
                      <a:pt x="848" y="352"/>
                      <a:pt x="888" y="16"/>
                      <a:pt x="912" y="16"/>
                    </a:cubicBezTo>
                    <a:cubicBezTo>
                      <a:pt x="936" y="16"/>
                      <a:pt x="936" y="344"/>
                      <a:pt x="960" y="352"/>
                    </a:cubicBezTo>
                    <a:cubicBezTo>
                      <a:pt x="984" y="360"/>
                      <a:pt x="1032" y="64"/>
                      <a:pt x="1056" y="64"/>
                    </a:cubicBezTo>
                    <a:cubicBezTo>
                      <a:pt x="1080" y="64"/>
                      <a:pt x="1080" y="360"/>
                      <a:pt x="1104" y="352"/>
                    </a:cubicBezTo>
                    <a:cubicBezTo>
                      <a:pt x="1128" y="344"/>
                      <a:pt x="1168" y="16"/>
                      <a:pt x="1200" y="16"/>
                    </a:cubicBezTo>
                    <a:cubicBezTo>
                      <a:pt x="1232" y="16"/>
                      <a:pt x="1264" y="352"/>
                      <a:pt x="1296" y="352"/>
                    </a:cubicBezTo>
                    <a:cubicBezTo>
                      <a:pt x="1328" y="352"/>
                      <a:pt x="1360" y="16"/>
                      <a:pt x="1392" y="16"/>
                    </a:cubicBezTo>
                    <a:cubicBezTo>
                      <a:pt x="1424" y="16"/>
                      <a:pt x="1456" y="352"/>
                      <a:pt x="1488" y="352"/>
                    </a:cubicBezTo>
                    <a:cubicBezTo>
                      <a:pt x="1520" y="352"/>
                      <a:pt x="1552" y="24"/>
                      <a:pt x="1584" y="16"/>
                    </a:cubicBezTo>
                    <a:cubicBezTo>
                      <a:pt x="1616" y="8"/>
                      <a:pt x="1648" y="304"/>
                      <a:pt x="1680" y="304"/>
                    </a:cubicBezTo>
                    <a:cubicBezTo>
                      <a:pt x="1712" y="304"/>
                      <a:pt x="1744" y="0"/>
                      <a:pt x="1776" y="16"/>
                    </a:cubicBezTo>
                    <a:cubicBezTo>
                      <a:pt x="1808" y="32"/>
                      <a:pt x="1840" y="400"/>
                      <a:pt x="1872" y="400"/>
                    </a:cubicBezTo>
                    <a:cubicBezTo>
                      <a:pt x="1904" y="400"/>
                      <a:pt x="1952" y="72"/>
                      <a:pt x="1968" y="1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 sz="2400">
                  <a:solidFill>
                    <a:srgbClr val="0000FF"/>
                  </a:solidFill>
                  <a:latin typeface="Verdana" pitchFamily="34" charset="0"/>
                </a:endParaRPr>
              </a:p>
            </p:txBody>
          </p:sp>
          <p:sp>
            <p:nvSpPr>
              <p:cNvPr id="669711" name="Rectangle 15"/>
              <p:cNvSpPr>
                <a:spLocks noChangeArrowheads="1"/>
              </p:cNvSpPr>
              <p:nvPr/>
            </p:nvSpPr>
            <p:spPr bwMode="auto">
              <a:xfrm>
                <a:off x="5122" y="999"/>
                <a:ext cx="367" cy="47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rgbClr val="0000FF"/>
                    </a:solidFill>
                    <a:latin typeface="Symbol" pitchFamily="18" charset="2"/>
                  </a:rPr>
                  <a:t>g</a:t>
                </a:r>
              </a:p>
            </p:txBody>
          </p:sp>
        </p:grpSp>
      </p:grpSp>
      <p:sp>
        <p:nvSpPr>
          <p:cNvPr id="669712" name="Rectangle 16"/>
          <p:cNvSpPr>
            <a:spLocks noChangeArrowheads="1"/>
          </p:cNvSpPr>
          <p:nvPr/>
        </p:nvSpPr>
        <p:spPr bwMode="auto">
          <a:xfrm>
            <a:off x="889000" y="5157788"/>
            <a:ext cx="2595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fr-FR" sz="2400">
                <a:solidFill>
                  <a:srgbClr val="0000FF"/>
                </a:solidFill>
                <a:latin typeface="Times" pitchFamily="18" charset="0"/>
              </a:rPr>
              <a:t>One </a:t>
            </a:r>
            <a:r>
              <a:rPr lang="en-US" sz="2400">
                <a:solidFill>
                  <a:srgbClr val="0000FF"/>
                </a:solidFill>
                <a:latin typeface="Times" pitchFamily="18" charset="0"/>
              </a:rPr>
              <a:t>event</a:t>
            </a:r>
            <a:r>
              <a:rPr lang="fr-FR" sz="2400">
                <a:solidFill>
                  <a:srgbClr val="0000FF"/>
                </a:solidFill>
                <a:latin typeface="Times" pitchFamily="18" charset="0"/>
              </a:rPr>
              <a:t> in CLAS</a:t>
            </a:r>
          </a:p>
        </p:txBody>
      </p:sp>
      <p:sp>
        <p:nvSpPr>
          <p:cNvPr id="669713" name="Text Box 17"/>
          <p:cNvSpPr txBox="1">
            <a:spLocks noChangeArrowheads="1"/>
          </p:cNvSpPr>
          <p:nvPr/>
        </p:nvSpPr>
        <p:spPr bwMode="auto">
          <a:xfrm>
            <a:off x="-828675" y="69215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" pitchFamily="18" charset="0"/>
              </a:rPr>
              <a:t>e p</a:t>
            </a:r>
            <a:r>
              <a:rPr lang="en-GB" sz="2400" b="1" i="1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</a:t>
            </a:r>
            <a:r>
              <a:rPr lang="en-US" sz="2400" b="1">
                <a:solidFill>
                  <a:srgbClr val="FF0000"/>
                </a:solidFill>
                <a:latin typeface="Times" pitchFamily="18" charset="0"/>
              </a:rPr>
              <a:t> e’ [n]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2400" b="1" baseline="30000">
                <a:solidFill>
                  <a:srgbClr val="FF0000"/>
                </a:solidFill>
                <a:latin typeface="Symbol" pitchFamily="18" charset="2"/>
              </a:rPr>
              <a:t>+</a:t>
            </a:r>
            <a:r>
              <a:rPr lang="en-US" sz="2400" b="1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GB" sz="2400" b="1" i="1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GB" sz="2400" b="1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e’ [n]</a:t>
            </a:r>
            <a:r>
              <a:rPr lang="en-GB" sz="2400" b="1" i="1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400" b="1" baseline="3000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400" b="1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400" b="1" baseline="30000">
                <a:solidFill>
                  <a:srgbClr val="FF0000"/>
                </a:solidFill>
                <a:latin typeface="Times New Roman" pitchFamily="18" charset="0"/>
              </a:rPr>
              <a:t>0</a:t>
            </a:r>
            <a:r>
              <a:rPr lang="en-GB" sz="2400" b="1" i="1">
                <a:solidFill>
                  <a:srgbClr val="FF0000"/>
                </a:solidFill>
                <a:sym typeface="Symbol" pitchFamily="18" charset="2"/>
              </a:rPr>
              <a:t> </a:t>
            </a:r>
            <a:r>
              <a:rPr lang="en-GB" sz="2400" b="1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e’ [n] </a:t>
            </a:r>
            <a:r>
              <a:rPr lang="en-GB" sz="2400" b="1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GB" sz="2400" b="1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p</a:t>
            </a:r>
            <a:r>
              <a:rPr lang="en-US" sz="2400" b="1" baseline="30000">
                <a:solidFill>
                  <a:srgbClr val="FF0000"/>
                </a:solidFill>
                <a:latin typeface="Symbol" pitchFamily="18" charset="2"/>
              </a:rPr>
              <a:t>+</a:t>
            </a:r>
            <a:r>
              <a:rPr lang="en-US" sz="2400" b="1">
                <a:solidFill>
                  <a:srgbClr val="FF0000"/>
                </a:solidFill>
                <a:latin typeface="Symbol" pitchFamily="18" charset="2"/>
              </a:rPr>
              <a:t> g g</a:t>
            </a:r>
            <a:endParaRPr lang="fr-FR" sz="2400" b="1" i="1">
              <a:solidFill>
                <a:srgbClr val="FF0000"/>
              </a:solidFill>
            </a:endParaRPr>
          </a:p>
        </p:txBody>
      </p:sp>
      <p:sp>
        <p:nvSpPr>
          <p:cNvPr id="669714" name="Text Box 462"/>
          <p:cNvSpPr txBox="1">
            <a:spLocks noChangeArrowheads="1"/>
          </p:cNvSpPr>
          <p:nvPr/>
        </p:nvSpPr>
        <p:spPr bwMode="auto">
          <a:xfrm>
            <a:off x="2411413" y="0"/>
            <a:ext cx="388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Channel selection</a:t>
            </a:r>
          </a:p>
        </p:txBody>
      </p:sp>
      <p:pic>
        <p:nvPicPr>
          <p:cNvPr id="669715" name="Picture 3" descr="geant_cl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268413"/>
            <a:ext cx="4032250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6588125" y="5013325"/>
            <a:ext cx="1944688" cy="1368425"/>
            <a:chOff x="2064" y="1954"/>
            <a:chExt cx="2948" cy="2066"/>
          </a:xfrm>
        </p:grpSpPr>
        <p:pic>
          <p:nvPicPr>
            <p:cNvPr id="669717" name="Picture 7" descr="Diapositive6"/>
            <p:cNvPicPr>
              <a:picLocks noChangeAspect="1" noChangeArrowheads="1"/>
            </p:cNvPicPr>
            <p:nvPr/>
          </p:nvPicPr>
          <p:blipFill>
            <a:blip r:embed="rId5" cstate="print"/>
            <a:srcRect t="6299"/>
            <a:stretch>
              <a:fillRect/>
            </a:stretch>
          </p:blipFill>
          <p:spPr bwMode="auto">
            <a:xfrm>
              <a:off x="2064" y="1954"/>
              <a:ext cx="2948" cy="2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69718" name="Rectangle 8"/>
            <p:cNvSpPr>
              <a:spLocks noChangeArrowheads="1"/>
            </p:cNvSpPr>
            <p:nvPr/>
          </p:nvSpPr>
          <p:spPr bwMode="auto">
            <a:xfrm>
              <a:off x="2290" y="3838"/>
              <a:ext cx="1180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2400">
                <a:solidFill>
                  <a:srgbClr val="0000FF"/>
                </a:solidFill>
                <a:latin typeface="Verdana" pitchFamily="34" charset="0"/>
              </a:endParaRPr>
            </a:p>
          </p:txBody>
        </p:sp>
      </p:grpSp>
      <p:sp>
        <p:nvSpPr>
          <p:cNvPr id="669719" name="Line 9"/>
          <p:cNvSpPr>
            <a:spLocks noChangeShapeType="1"/>
          </p:cNvSpPr>
          <p:nvPr/>
        </p:nvSpPr>
        <p:spPr bwMode="auto">
          <a:xfrm>
            <a:off x="6659563" y="2997200"/>
            <a:ext cx="360362" cy="2232025"/>
          </a:xfrm>
          <a:prstGeom prst="line">
            <a:avLst/>
          </a:prstGeom>
          <a:noFill/>
          <a:ln w="1587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69720" name="Text Box 24"/>
          <p:cNvSpPr txBox="1">
            <a:spLocks noChangeArrowheads="1"/>
          </p:cNvSpPr>
          <p:nvPr/>
        </p:nvSpPr>
        <p:spPr bwMode="auto">
          <a:xfrm>
            <a:off x="5940425" y="5516563"/>
            <a:ext cx="576263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IC</a:t>
            </a:r>
          </a:p>
        </p:txBody>
      </p:sp>
      <p:sp>
        <p:nvSpPr>
          <p:cNvPr id="669721" name="Text Box 25"/>
          <p:cNvSpPr txBox="1">
            <a:spLocks noChangeArrowheads="1"/>
          </p:cNvSpPr>
          <p:nvPr/>
        </p:nvSpPr>
        <p:spPr bwMode="auto">
          <a:xfrm>
            <a:off x="7451725" y="2420938"/>
            <a:ext cx="576263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EC</a:t>
            </a:r>
          </a:p>
        </p:txBody>
      </p:sp>
      <p:sp>
        <p:nvSpPr>
          <p:cNvPr id="669722" name="Rectangle 26"/>
          <p:cNvSpPr>
            <a:spLocks noChangeArrowheads="1"/>
          </p:cNvSpPr>
          <p:nvPr/>
        </p:nvSpPr>
        <p:spPr bwMode="auto">
          <a:xfrm>
            <a:off x="6732588" y="6238875"/>
            <a:ext cx="792162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69723" name="Rectangle 27"/>
          <p:cNvSpPr>
            <a:spLocks noChangeArrowheads="1"/>
          </p:cNvSpPr>
          <p:nvPr/>
        </p:nvSpPr>
        <p:spPr bwMode="auto">
          <a:xfrm>
            <a:off x="8243888" y="6308725"/>
            <a:ext cx="431800" cy="73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132" name="Picture 4" descr="FitQ2xB_rhoplus"/>
          <p:cNvPicPr>
            <a:picLocks noChangeAspect="1" noChangeArrowheads="1"/>
          </p:cNvPicPr>
          <p:nvPr/>
        </p:nvPicPr>
        <p:blipFill>
          <a:blip r:embed="rId2" cstate="print"/>
          <a:srcRect t="53862" r="4764"/>
          <a:stretch>
            <a:fillRect/>
          </a:stretch>
        </p:blipFill>
        <p:spPr bwMode="auto">
          <a:xfrm>
            <a:off x="519445" y="1447800"/>
            <a:ext cx="7710155" cy="4953000"/>
          </a:xfrm>
          <a:prstGeom prst="rect">
            <a:avLst/>
          </a:prstGeom>
          <a:noFill/>
        </p:spPr>
      </p:pic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1752600" y="533400"/>
            <a:ext cx="556895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Invariant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mass IM(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p</a:t>
            </a:r>
            <a:r>
              <a:rPr lang="en-US" sz="28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+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p</a:t>
            </a:r>
            <a:r>
              <a:rPr lang="en-US" sz="28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14" descr="deltaplus.jpeg"/>
          <p:cNvPicPr>
            <a:picLocks noChangeAspect="1"/>
          </p:cNvPicPr>
          <p:nvPr/>
        </p:nvPicPr>
        <p:blipFill>
          <a:blip r:embed="rId2" cstate="print"/>
          <a:srcRect t="51305" r="6052"/>
          <a:stretch>
            <a:fillRect/>
          </a:stretch>
        </p:blipFill>
        <p:spPr bwMode="auto">
          <a:xfrm>
            <a:off x="228599" y="3429000"/>
            <a:ext cx="470108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deltazero.jpeg"/>
          <p:cNvPicPr>
            <a:picLocks noChangeAspect="1"/>
          </p:cNvPicPr>
          <p:nvPr/>
        </p:nvPicPr>
        <p:blipFill>
          <a:blip r:embed="rId3" cstate="print"/>
          <a:srcRect t="51305" r="6052"/>
          <a:stretch>
            <a:fillRect/>
          </a:stretch>
        </p:blipFill>
        <p:spPr bwMode="auto">
          <a:xfrm>
            <a:off x="3537079" y="152400"/>
            <a:ext cx="546181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-1066800" y="1066800"/>
            <a:ext cx="556895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Invariant 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mass IM(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p</a:t>
            </a:r>
            <a:r>
              <a:rPr lang="en-US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4038600" y="5018087"/>
            <a:ext cx="556895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Invariant 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mass IM(</a:t>
            </a:r>
            <a:r>
              <a:rPr lang="en-US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p</a:t>
            </a:r>
            <a:r>
              <a:rPr lang="en-US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+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3200400" y="1318521"/>
            <a:ext cx="540938" cy="20547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rot="10800000">
            <a:off x="4724400" y="5257800"/>
            <a:ext cx="540938" cy="20547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132" name="Picture 4" descr="FitQ2xB_rhoplus"/>
          <p:cNvPicPr>
            <a:picLocks noChangeAspect="1" noChangeArrowheads="1"/>
          </p:cNvPicPr>
          <p:nvPr/>
        </p:nvPicPr>
        <p:blipFill>
          <a:blip r:embed="rId2" cstate="print"/>
          <a:srcRect t="53862" r="4764"/>
          <a:stretch>
            <a:fillRect/>
          </a:stretch>
        </p:blipFill>
        <p:spPr bwMode="auto">
          <a:xfrm>
            <a:off x="519445" y="1447800"/>
            <a:ext cx="7710155" cy="4953000"/>
          </a:xfrm>
          <a:prstGeom prst="rect">
            <a:avLst/>
          </a:prstGeom>
          <a:noFill/>
        </p:spPr>
      </p:pic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1752600" y="533400"/>
            <a:ext cx="556895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Invariant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mass IM(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p</a:t>
            </a:r>
            <a:r>
              <a:rPr lang="en-US" sz="28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+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p</a:t>
            </a:r>
            <a:r>
              <a:rPr lang="en-US" sz="28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133" name="Picture 5" descr="XQ2xB_rhoplus"/>
          <p:cNvPicPr>
            <a:picLocks noChangeAspect="1" noChangeArrowheads="1"/>
          </p:cNvPicPr>
          <p:nvPr/>
        </p:nvPicPr>
        <p:blipFill>
          <a:blip r:embed="rId2" cstate="print"/>
          <a:srcRect t="43764" r="4764"/>
          <a:stretch>
            <a:fillRect/>
          </a:stretch>
        </p:blipFill>
        <p:spPr bwMode="auto">
          <a:xfrm>
            <a:off x="914400" y="1066800"/>
            <a:ext cx="7143750" cy="5012297"/>
          </a:xfrm>
          <a:prstGeom prst="rect">
            <a:avLst/>
          </a:prstGeom>
          <a:noFill/>
        </p:spPr>
      </p:pic>
      <p:sp>
        <p:nvSpPr>
          <p:cNvPr id="688134" name="Text Box 6"/>
          <p:cNvSpPr txBox="1">
            <a:spLocks noChangeArrowheads="1"/>
          </p:cNvSpPr>
          <p:nvPr/>
        </p:nvSpPr>
        <p:spPr bwMode="auto">
          <a:xfrm rot="8339538" flipV="1">
            <a:off x="4901658" y="5155045"/>
            <a:ext cx="1897063" cy="320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PRELIMINARY</a:t>
            </a: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828800" y="304800"/>
            <a:ext cx="511175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Total cross section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eaLnBrk="0" hangingPunct="0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 (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,x</a:t>
            </a:r>
            <a:r>
              <a:rPr lang="en-US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28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Text Box 2"/>
          <p:cNvSpPr txBox="1">
            <a:spLocks noChangeArrowheads="1"/>
          </p:cNvSpPr>
          <p:nvPr/>
        </p:nvSpPr>
        <p:spPr bwMode="auto">
          <a:xfrm>
            <a:off x="395288" y="0"/>
            <a:ext cx="8237537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 eaLnBrk="0" hangingPunct="0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Laget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egge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hadronic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 approach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71747" name="Text Box 3"/>
          <p:cNvSpPr txBox="1">
            <a:spLocks noChangeArrowheads="1"/>
          </p:cNvSpPr>
          <p:nvPr/>
        </p:nvSpPr>
        <p:spPr bwMode="auto">
          <a:xfrm>
            <a:off x="3851275" y="1185863"/>
            <a:ext cx="431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pic>
        <p:nvPicPr>
          <p:cNvPr id="671748" name="Picture 4" descr="voie_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609600"/>
            <a:ext cx="1655762" cy="1870075"/>
          </a:xfrm>
          <a:prstGeom prst="rect">
            <a:avLst/>
          </a:prstGeom>
          <a:noFill/>
        </p:spPr>
      </p:pic>
      <p:sp>
        <p:nvSpPr>
          <p:cNvPr id="671749" name="Text Box 5"/>
          <p:cNvSpPr txBox="1">
            <a:spLocks noChangeArrowheads="1"/>
          </p:cNvSpPr>
          <p:nvPr/>
        </p:nvSpPr>
        <p:spPr bwMode="auto">
          <a:xfrm>
            <a:off x="5724525" y="1257300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FF00"/>
                </a:solidFill>
                <a:latin typeface="Symbol" pitchFamily="18" charset="2"/>
              </a:rPr>
              <a:t>r</a:t>
            </a:r>
            <a:r>
              <a:rPr lang="en-US" b="1" baseline="30000">
                <a:solidFill>
                  <a:srgbClr val="00FF00"/>
                </a:solidFill>
                <a:latin typeface="Times New Roman" pitchFamily="18" charset="0"/>
              </a:rPr>
              <a:t>+</a:t>
            </a:r>
          </a:p>
        </p:txBody>
      </p:sp>
      <p:pic>
        <p:nvPicPr>
          <p:cNvPr id="671750" name="Picture 6" descr="voie_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609600"/>
            <a:ext cx="1655763" cy="1870075"/>
          </a:xfrm>
          <a:prstGeom prst="rect">
            <a:avLst/>
          </a:prstGeom>
          <a:noFill/>
        </p:spPr>
      </p:pic>
      <p:sp>
        <p:nvSpPr>
          <p:cNvPr id="671751" name="Text Box 7"/>
          <p:cNvSpPr txBox="1">
            <a:spLocks noChangeArrowheads="1"/>
          </p:cNvSpPr>
          <p:nvPr/>
        </p:nvSpPr>
        <p:spPr bwMode="auto">
          <a:xfrm>
            <a:off x="2268538" y="1257300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FF00"/>
                </a:solidFill>
                <a:latin typeface="Symbol" pitchFamily="18" charset="2"/>
              </a:rPr>
              <a:t>p</a:t>
            </a:r>
            <a:r>
              <a:rPr lang="en-US" b="1" baseline="30000">
                <a:solidFill>
                  <a:srgbClr val="00FF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671752" name="Text Box 8"/>
          <p:cNvSpPr txBox="1">
            <a:spLocks noChangeArrowheads="1"/>
          </p:cNvSpPr>
          <p:nvPr/>
        </p:nvSpPr>
        <p:spPr bwMode="auto">
          <a:xfrm>
            <a:off x="6156325" y="609600"/>
            <a:ext cx="5032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b="1" baseline="30000">
                <a:solidFill>
                  <a:srgbClr val="FF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671753" name="Text Box 9"/>
          <p:cNvSpPr txBox="1">
            <a:spLocks noChangeArrowheads="1"/>
          </p:cNvSpPr>
          <p:nvPr/>
        </p:nvSpPr>
        <p:spPr bwMode="auto">
          <a:xfrm>
            <a:off x="6156325" y="1906588"/>
            <a:ext cx="3603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671754" name="Text Box 10"/>
          <p:cNvSpPr txBox="1">
            <a:spLocks noChangeArrowheads="1"/>
          </p:cNvSpPr>
          <p:nvPr/>
        </p:nvSpPr>
        <p:spPr bwMode="auto">
          <a:xfrm>
            <a:off x="2700338" y="609600"/>
            <a:ext cx="503237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b="1" baseline="30000">
                <a:solidFill>
                  <a:srgbClr val="FF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671755" name="Text Box 11"/>
          <p:cNvSpPr txBox="1">
            <a:spLocks noChangeArrowheads="1"/>
          </p:cNvSpPr>
          <p:nvPr/>
        </p:nvSpPr>
        <p:spPr bwMode="auto">
          <a:xfrm>
            <a:off x="2700338" y="1978025"/>
            <a:ext cx="3603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47688" y="2925763"/>
            <a:ext cx="8237537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 eaLnBrk="0" hangingPunct="0"/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GPD “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partonic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 approach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71757" name="Picture 13" descr="qandg2"/>
          <p:cNvPicPr>
            <a:picLocks noChangeAspect="1" noChangeArrowheads="1"/>
          </p:cNvPicPr>
          <p:nvPr/>
        </p:nvPicPr>
        <p:blipFill>
          <a:blip r:embed="rId3" cstate="print"/>
          <a:srcRect t="12457" r="55258" b="60938"/>
          <a:stretch>
            <a:fillRect/>
          </a:stretch>
        </p:blipFill>
        <p:spPr bwMode="auto">
          <a:xfrm>
            <a:off x="1066800" y="3806825"/>
            <a:ext cx="288925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1758" name="Text Box 14"/>
          <p:cNvSpPr txBox="1">
            <a:spLocks noChangeArrowheads="1"/>
          </p:cNvSpPr>
          <p:nvPr/>
        </p:nvSpPr>
        <p:spPr bwMode="auto">
          <a:xfrm>
            <a:off x="3733800" y="3810000"/>
            <a:ext cx="4921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latin typeface="Symbol" pitchFamily="18" charset="2"/>
              </a:rPr>
              <a:t>r</a:t>
            </a:r>
            <a:r>
              <a:rPr lang="fr-FR" b="1" baseline="30000"/>
              <a:t>+</a:t>
            </a:r>
            <a:r>
              <a:rPr lang="fr-FR" b="1" baseline="-25000"/>
              <a:t>L</a:t>
            </a:r>
          </a:p>
        </p:txBody>
      </p:sp>
      <p:sp>
        <p:nvSpPr>
          <p:cNvPr id="671760" name="Text Box 30"/>
          <p:cNvSpPr txBox="1">
            <a:spLocks noChangeArrowheads="1"/>
          </p:cNvSpPr>
          <p:nvPr/>
        </p:nvSpPr>
        <p:spPr bwMode="auto">
          <a:xfrm>
            <a:off x="6230938" y="3657600"/>
            <a:ext cx="1008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>
                <a:solidFill>
                  <a:srgbClr val="FF0066"/>
                </a:solidFill>
                <a:latin typeface="Times New Roman" pitchFamily="18" charset="0"/>
              </a:rPr>
              <a:t>H , E</a:t>
            </a:r>
            <a:r>
              <a:rPr lang="fr-FR" b="1" i="1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671761" name="Group 17"/>
          <p:cNvGraphicFramePr>
            <a:graphicFrameLocks noGrp="1"/>
          </p:cNvGraphicFramePr>
          <p:nvPr/>
        </p:nvGraphicFramePr>
        <p:xfrm>
          <a:off x="4716463" y="4284663"/>
          <a:ext cx="4032250" cy="2192339"/>
        </p:xfrm>
        <a:graphic>
          <a:graphicData uri="http://schemas.openxmlformats.org/drawingml/2006/table">
            <a:tbl>
              <a:tblPr/>
              <a:tblGrid>
                <a:gridCol w="1868487"/>
                <a:gridCol w="2163763"/>
              </a:tblGrid>
              <a:tr h="722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ρ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0  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 </a:t>
                      </a:r>
                      <a:endParaRPr kumimoji="0" 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u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u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 - e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u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u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 - e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</a:t>
                      </a: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  <a:cs typeface="Times New Roman" pitchFamily="18" charset="0"/>
                        </a:rPr>
                        <a:t>w</a:t>
                      </a:r>
                      <a:endParaRPr kumimoji="0" lang="el-G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Symbol" pitchFamily="18" charset="2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u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u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 + e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u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u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 + e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</a:t>
                      </a: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ρ</a:t>
                      </a:r>
                      <a:r>
                        <a:rPr kumimoji="0" 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el-GR" sz="24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H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u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 - H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u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 - E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74613"/>
            <a:ext cx="7370763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5508625" y="1093788"/>
            <a:ext cx="381635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“Hadronic approach”: </a:t>
            </a:r>
          </a:p>
          <a:p>
            <a:pPr algn="ctr" eaLnBrk="0" hangingPunct="0"/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Laget model</a:t>
            </a:r>
          </a:p>
          <a:p>
            <a:pPr algn="ctr" eaLnBrk="0" hangingPunct="0"/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672772" name="Text Box 4"/>
          <p:cNvSpPr txBox="1">
            <a:spLocks noChangeArrowheads="1"/>
          </p:cNvSpPr>
          <p:nvPr/>
        </p:nvSpPr>
        <p:spPr bwMode="auto">
          <a:xfrm>
            <a:off x="971550" y="4221163"/>
            <a:ext cx="647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Symbol" pitchFamily="18" charset="2"/>
              </a:rPr>
              <a:t>r</a:t>
            </a:r>
            <a:r>
              <a:rPr lang="en-US" sz="2800" b="1" baseline="30000">
                <a:solidFill>
                  <a:srgbClr val="0000FF"/>
                </a:solidFill>
                <a:latin typeface="Verdana" pitchFamily="34" charset="0"/>
              </a:rPr>
              <a:t>+</a:t>
            </a:r>
          </a:p>
        </p:txBody>
      </p:sp>
      <p:pic>
        <p:nvPicPr>
          <p:cNvPr id="672774" name="Picture 6" descr="Xsection_W_laget"/>
          <p:cNvPicPr>
            <a:picLocks noChangeAspect="1" noChangeArrowheads="1"/>
          </p:cNvPicPr>
          <p:nvPr/>
        </p:nvPicPr>
        <p:blipFill>
          <a:blip r:embed="rId2" cstate="print"/>
          <a:srcRect l="952" t="47130" r="9529"/>
          <a:stretch>
            <a:fillRect/>
          </a:stretch>
        </p:blipFill>
        <p:spPr bwMode="auto">
          <a:xfrm>
            <a:off x="0" y="0"/>
            <a:ext cx="5940425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50825" y="3414713"/>
            <a:ext cx="8893175" cy="3443287"/>
            <a:chOff x="158" y="2151"/>
            <a:chExt cx="5602" cy="2169"/>
          </a:xfrm>
        </p:grpSpPr>
        <p:sp>
          <p:nvSpPr>
            <p:cNvPr id="672771" name="Line 3"/>
            <p:cNvSpPr>
              <a:spLocks noChangeShapeType="1"/>
            </p:cNvSpPr>
            <p:nvPr/>
          </p:nvSpPr>
          <p:spPr bwMode="auto">
            <a:xfrm flipH="1">
              <a:off x="158" y="2568"/>
              <a:ext cx="2268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72773" name="Text Box 5"/>
            <p:cNvSpPr txBox="1">
              <a:spLocks noChangeArrowheads="1"/>
            </p:cNvSpPr>
            <p:nvPr/>
          </p:nvSpPr>
          <p:spPr bwMode="auto">
            <a:xfrm>
              <a:off x="1701" y="3566"/>
              <a:ext cx="40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  <a:latin typeface="Symbol" pitchFamily="18" charset="2"/>
                </a:rPr>
                <a:t>r</a:t>
              </a:r>
              <a:r>
                <a:rPr lang="en-US" sz="2800" b="1" baseline="30000">
                  <a:solidFill>
                    <a:srgbClr val="0000FF"/>
                  </a:solidFill>
                  <a:latin typeface="Verdana" pitchFamily="34" charset="0"/>
                </a:rPr>
                <a:t>0</a:t>
              </a:r>
            </a:p>
          </p:txBody>
        </p:sp>
        <p:pic>
          <p:nvPicPr>
            <p:cNvPr id="672775" name="Picture 7" descr="jml"/>
            <p:cNvPicPr>
              <a:picLocks noChangeAspect="1" noChangeArrowheads="1"/>
            </p:cNvPicPr>
            <p:nvPr/>
          </p:nvPicPr>
          <p:blipFill>
            <a:blip r:embed="rId3" cstate="print"/>
            <a:srcRect t="9154"/>
            <a:stretch>
              <a:fillRect/>
            </a:stretch>
          </p:blipFill>
          <p:spPr bwMode="auto">
            <a:xfrm>
              <a:off x="2789" y="2151"/>
              <a:ext cx="2971" cy="216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9" descr="dsigmadt_laget"/>
          <p:cNvPicPr>
            <a:picLocks noChangeAspect="1" noChangeArrowheads="1"/>
          </p:cNvPicPr>
          <p:nvPr/>
        </p:nvPicPr>
        <p:blipFill>
          <a:blip r:embed="rId3" cstate="print"/>
          <a:srcRect t="45447" r="7147"/>
          <a:stretch>
            <a:fillRect/>
          </a:stretch>
        </p:blipFill>
        <p:spPr bwMode="auto">
          <a:xfrm>
            <a:off x="71438" y="620713"/>
            <a:ext cx="817245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403350" y="115888"/>
            <a:ext cx="6121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“Hadronic approach”</a:t>
            </a:r>
          </a:p>
          <a:p>
            <a:pPr algn="ctr"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01380" name="Line 5"/>
          <p:cNvSpPr>
            <a:spLocks noChangeShapeType="1"/>
          </p:cNvSpPr>
          <p:nvPr/>
        </p:nvSpPr>
        <p:spPr bwMode="auto">
          <a:xfrm flipH="1" flipV="1">
            <a:off x="5867400" y="3573463"/>
            <a:ext cx="1439863" cy="9350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1381" name="Line 6"/>
          <p:cNvSpPr>
            <a:spLocks noChangeShapeType="1"/>
          </p:cNvSpPr>
          <p:nvPr/>
        </p:nvSpPr>
        <p:spPr bwMode="auto">
          <a:xfrm flipH="1" flipV="1">
            <a:off x="5795963" y="4221163"/>
            <a:ext cx="1512887" cy="431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1382" name="Text Box 7"/>
          <p:cNvSpPr txBox="1">
            <a:spLocks noChangeArrowheads="1"/>
          </p:cNvSpPr>
          <p:nvPr/>
        </p:nvSpPr>
        <p:spPr bwMode="auto">
          <a:xfrm>
            <a:off x="7308850" y="4076700"/>
            <a:ext cx="1800225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  <a:latin typeface="Times New Roman" pitchFamily="18" charset="0"/>
              </a:rPr>
              <a:t>Laget model does not reproduce the drop of  d</a:t>
            </a:r>
            <a:r>
              <a:rPr lang="en-US" sz="140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1400">
                <a:solidFill>
                  <a:srgbClr val="FF0000"/>
                </a:solidFill>
                <a:latin typeface="Times New Roman" pitchFamily="18" charset="0"/>
              </a:rPr>
              <a:t>/dt for t </a:t>
            </a:r>
            <a:r>
              <a:rPr lang="en-US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→0</a:t>
            </a:r>
            <a:r>
              <a:rPr lang="en-US" sz="14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1383" name="Line 8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1384" name="Text Box 10"/>
          <p:cNvSpPr txBox="1">
            <a:spLocks noChangeArrowheads="1"/>
          </p:cNvSpPr>
          <p:nvPr/>
        </p:nvSpPr>
        <p:spPr bwMode="auto">
          <a:xfrm rot="2292914">
            <a:off x="1116013" y="2398713"/>
            <a:ext cx="1452562" cy="241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200">
                <a:solidFill>
                  <a:srgbClr val="FF0000"/>
                </a:solidFill>
                <a:latin typeface="Times New Roman" pitchFamily="18" charset="0"/>
              </a:rPr>
              <a:t>PRELIMINARY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801" name="Picture 9" descr="XL_Q2_W_VGG"/>
          <p:cNvPicPr>
            <a:picLocks noChangeAspect="1" noChangeArrowheads="1"/>
          </p:cNvPicPr>
          <p:nvPr/>
        </p:nvPicPr>
        <p:blipFill>
          <a:blip r:embed="rId3" cstate="print"/>
          <a:srcRect t="47130" r="7147"/>
          <a:stretch>
            <a:fillRect/>
          </a:stretch>
        </p:blipFill>
        <p:spPr bwMode="auto">
          <a:xfrm>
            <a:off x="0" y="0"/>
            <a:ext cx="6156325" cy="3789363"/>
          </a:xfrm>
          <a:prstGeom prst="rect">
            <a:avLst/>
          </a:prstGeom>
          <a:noFill/>
        </p:spPr>
      </p:pic>
      <p:sp>
        <p:nvSpPr>
          <p:cNvPr id="673794" name="Text Box 13"/>
          <p:cNvSpPr txBox="1">
            <a:spLocks noChangeArrowheads="1"/>
          </p:cNvSpPr>
          <p:nvPr/>
        </p:nvSpPr>
        <p:spPr bwMode="auto">
          <a:xfrm>
            <a:off x="3708400" y="1652588"/>
            <a:ext cx="576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(*)</a:t>
            </a:r>
          </a:p>
        </p:txBody>
      </p:sp>
      <p:sp>
        <p:nvSpPr>
          <p:cNvPr id="673795" name="Rectangle 3"/>
          <p:cNvSpPr>
            <a:spLocks noChangeArrowheads="1"/>
          </p:cNvSpPr>
          <p:nvPr/>
        </p:nvSpPr>
        <p:spPr bwMode="auto">
          <a:xfrm>
            <a:off x="6156325" y="228600"/>
            <a:ext cx="28209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Partonic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approach”:</a:t>
            </a:r>
          </a:p>
          <a:p>
            <a:pPr eaLnBrk="0" hangingPunct="0"/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GPDs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323850" y="3573463"/>
            <a:ext cx="8820150" cy="3284537"/>
            <a:chOff x="323850" y="3573463"/>
            <a:chExt cx="8820150" cy="3284537"/>
          </a:xfrm>
        </p:grpSpPr>
        <p:grpSp>
          <p:nvGrpSpPr>
            <p:cNvPr id="2" name="Group 11"/>
            <p:cNvGrpSpPr>
              <a:grpSpLocks/>
            </p:cNvGrpSpPr>
            <p:nvPr/>
          </p:nvGrpSpPr>
          <p:grpSpPr bwMode="auto">
            <a:xfrm>
              <a:off x="323850" y="3573463"/>
              <a:ext cx="8783638" cy="3284537"/>
              <a:chOff x="204" y="2251"/>
              <a:chExt cx="5533" cy="2069"/>
            </a:xfrm>
          </p:grpSpPr>
          <p:sp>
            <p:nvSpPr>
              <p:cNvPr id="673799" name="Line 7"/>
              <p:cNvSpPr>
                <a:spLocks noChangeShapeType="1"/>
              </p:cNvSpPr>
              <p:nvPr/>
            </p:nvSpPr>
            <p:spPr bwMode="auto">
              <a:xfrm flipH="1">
                <a:off x="204" y="2432"/>
                <a:ext cx="1633" cy="158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3800" name="Text Box 8"/>
              <p:cNvSpPr txBox="1">
                <a:spLocks noChangeArrowheads="1"/>
              </p:cNvSpPr>
              <p:nvPr/>
            </p:nvSpPr>
            <p:spPr bwMode="auto">
              <a:xfrm>
                <a:off x="1156" y="3475"/>
                <a:ext cx="408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>
                    <a:solidFill>
                      <a:srgbClr val="0000FF"/>
                    </a:solidFill>
                    <a:latin typeface="Symbol" pitchFamily="18" charset="2"/>
                  </a:rPr>
                  <a:t>r</a:t>
                </a:r>
                <a:r>
                  <a:rPr lang="en-US" sz="2800" b="1" baseline="30000">
                    <a:solidFill>
                      <a:srgbClr val="0000FF"/>
                    </a:solidFill>
                    <a:latin typeface="Verdana" pitchFamily="34" charset="0"/>
                  </a:rPr>
                  <a:t>0</a:t>
                </a:r>
              </a:p>
            </p:txBody>
          </p:sp>
          <p:pic>
            <p:nvPicPr>
              <p:cNvPr id="673802" name="Picture 10" descr="vgggkdeco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3730" b="6865"/>
              <a:stretch>
                <a:fillRect/>
              </a:stretch>
            </p:blipFill>
            <p:spPr bwMode="auto">
              <a:xfrm>
                <a:off x="2109" y="2251"/>
                <a:ext cx="3628" cy="2069"/>
              </a:xfrm>
              <a:prstGeom prst="rect">
                <a:avLst/>
              </a:prstGeom>
              <a:noFill/>
            </p:spPr>
          </p:pic>
        </p:grpSp>
        <p:sp>
          <p:nvSpPr>
            <p:cNvPr id="673796" name="Text Box 4"/>
            <p:cNvSpPr txBox="1">
              <a:spLocks noChangeArrowheads="1"/>
            </p:cNvSpPr>
            <p:nvPr/>
          </p:nvSpPr>
          <p:spPr bwMode="auto">
            <a:xfrm>
              <a:off x="7261225" y="5661025"/>
              <a:ext cx="188277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1600" b="1">
                  <a:solidFill>
                    <a:srgbClr val="0000FF"/>
                  </a:solidFill>
                  <a:latin typeface="Times New Roman" pitchFamily="18" charset="0"/>
                </a:rPr>
                <a:t>VGG GPD model</a:t>
              </a:r>
              <a:endParaRPr lang="el-GR" sz="16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673797" name="Text Box 5"/>
            <p:cNvSpPr txBox="1">
              <a:spLocks noChangeArrowheads="1"/>
            </p:cNvSpPr>
            <p:nvPr/>
          </p:nvSpPr>
          <p:spPr bwMode="auto">
            <a:xfrm>
              <a:off x="7226300" y="5949950"/>
              <a:ext cx="19177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1600" b="1">
                  <a:solidFill>
                    <a:srgbClr val="FF3300"/>
                  </a:solidFill>
                  <a:latin typeface="Times New Roman" pitchFamily="18" charset="0"/>
                </a:rPr>
                <a:t>GK GPD model</a:t>
              </a:r>
              <a:endParaRPr lang="el-GR" sz="1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73798" name="Text Box 6"/>
          <p:cNvSpPr txBox="1">
            <a:spLocks noChangeArrowheads="1"/>
          </p:cNvSpPr>
          <p:nvPr/>
        </p:nvSpPr>
        <p:spPr bwMode="auto">
          <a:xfrm>
            <a:off x="684213" y="4221163"/>
            <a:ext cx="647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Symbol" pitchFamily="18" charset="2"/>
              </a:rPr>
              <a:t>r</a:t>
            </a:r>
            <a:r>
              <a:rPr lang="en-US" sz="2800" b="1" baseline="30000">
                <a:solidFill>
                  <a:srgbClr val="0000FF"/>
                </a:solidFill>
                <a:latin typeface="Verdana" pitchFamily="34" charset="0"/>
              </a:rPr>
              <a:t>+</a:t>
            </a:r>
          </a:p>
        </p:txBody>
      </p:sp>
      <p:grpSp>
        <p:nvGrpSpPr>
          <p:cNvPr id="13" name="Group 112"/>
          <p:cNvGrpSpPr>
            <a:grpSpLocks/>
          </p:cNvGrpSpPr>
          <p:nvPr/>
        </p:nvGrpSpPr>
        <p:grpSpPr bwMode="auto">
          <a:xfrm>
            <a:off x="6202362" y="1219200"/>
            <a:ext cx="2636838" cy="1771650"/>
            <a:chOff x="3804" y="504"/>
            <a:chExt cx="1661" cy="1116"/>
          </a:xfrm>
        </p:grpSpPr>
        <p:grpSp>
          <p:nvGrpSpPr>
            <p:cNvPr id="14" name="Group 52"/>
            <p:cNvGrpSpPr>
              <a:grpSpLocks/>
            </p:cNvGrpSpPr>
            <p:nvPr/>
          </p:nvGrpSpPr>
          <p:grpSpPr bwMode="auto">
            <a:xfrm>
              <a:off x="3969" y="618"/>
              <a:ext cx="1496" cy="861"/>
              <a:chOff x="3198" y="572"/>
              <a:chExt cx="2062" cy="1043"/>
            </a:xfrm>
          </p:grpSpPr>
          <p:grpSp>
            <p:nvGrpSpPr>
              <p:cNvPr id="22" name="Group 53"/>
              <p:cNvGrpSpPr>
                <a:grpSpLocks noChangeAspect="1"/>
              </p:cNvGrpSpPr>
              <p:nvPr/>
            </p:nvGrpSpPr>
            <p:grpSpPr bwMode="auto">
              <a:xfrm rot="360000">
                <a:off x="4694" y="754"/>
                <a:ext cx="175" cy="132"/>
                <a:chOff x="4272" y="1056"/>
                <a:chExt cx="192" cy="240"/>
              </a:xfrm>
            </p:grpSpPr>
            <p:grpSp>
              <p:nvGrpSpPr>
                <p:cNvPr id="68" name="Group 54"/>
                <p:cNvGrpSpPr>
                  <a:grpSpLocks noChangeAspect="1"/>
                </p:cNvGrpSpPr>
                <p:nvPr/>
              </p:nvGrpSpPr>
              <p:grpSpPr bwMode="auto">
                <a:xfrm rot="-240000">
                  <a:off x="4272" y="1056"/>
                  <a:ext cx="192" cy="240"/>
                  <a:chOff x="4272" y="1056"/>
                  <a:chExt cx="192" cy="240"/>
                </a:xfrm>
              </p:grpSpPr>
              <p:sp>
                <p:nvSpPr>
                  <p:cNvPr id="72" name="Line 5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272" y="1056"/>
                    <a:ext cx="144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" name="Line 5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320" y="1104"/>
                    <a:ext cx="144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9" name="Group 57"/>
                <p:cNvGrpSpPr>
                  <a:grpSpLocks noChangeAspect="1"/>
                </p:cNvGrpSpPr>
                <p:nvPr/>
              </p:nvGrpSpPr>
              <p:grpSpPr bwMode="auto">
                <a:xfrm rot="-480000">
                  <a:off x="4320" y="1056"/>
                  <a:ext cx="144" cy="144"/>
                  <a:chOff x="4368" y="1008"/>
                  <a:chExt cx="144" cy="144"/>
                </a:xfrm>
              </p:grpSpPr>
              <p:sp>
                <p:nvSpPr>
                  <p:cNvPr id="70" name="Line 5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368" y="1008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" name="Line 59"/>
                  <p:cNvSpPr>
                    <a:spLocks noChangeAspect="1" noChangeShapeType="1"/>
                  </p:cNvSpPr>
                  <p:nvPr/>
                </p:nvSpPr>
                <p:spPr bwMode="auto">
                  <a:xfrm rot="5400000">
                    <a:off x="4440" y="1080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23" name="Group 60"/>
              <p:cNvGrpSpPr>
                <a:grpSpLocks/>
              </p:cNvGrpSpPr>
              <p:nvPr/>
            </p:nvGrpSpPr>
            <p:grpSpPr bwMode="auto">
              <a:xfrm rot="-450729">
                <a:off x="4196" y="892"/>
                <a:ext cx="272" cy="161"/>
                <a:chOff x="1469" y="3012"/>
                <a:chExt cx="163" cy="204"/>
              </a:xfrm>
            </p:grpSpPr>
            <p:grpSp>
              <p:nvGrpSpPr>
                <p:cNvPr id="64" name="Group 61"/>
                <p:cNvGrpSpPr>
                  <a:grpSpLocks noChangeAspect="1"/>
                </p:cNvGrpSpPr>
                <p:nvPr/>
              </p:nvGrpSpPr>
              <p:grpSpPr bwMode="auto">
                <a:xfrm rot="-2820000">
                  <a:off x="1531" y="3073"/>
                  <a:ext cx="59" cy="60"/>
                  <a:chOff x="3744" y="1728"/>
                  <a:chExt cx="96" cy="96"/>
                </a:xfrm>
              </p:grpSpPr>
              <p:sp>
                <p:nvSpPr>
                  <p:cNvPr id="66" name="Line 6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744" y="1728"/>
                    <a:ext cx="96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" name="Line 6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744" y="1776"/>
                    <a:ext cx="96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65" name="Line 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469" y="3012"/>
                  <a:ext cx="163" cy="2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4" name="Group 65"/>
              <p:cNvGrpSpPr>
                <a:grpSpLocks/>
              </p:cNvGrpSpPr>
              <p:nvPr/>
            </p:nvGrpSpPr>
            <p:grpSpPr bwMode="auto">
              <a:xfrm rot="451321">
                <a:off x="4423" y="1053"/>
                <a:ext cx="185" cy="160"/>
                <a:chOff x="1613" y="3120"/>
                <a:chExt cx="163" cy="204"/>
              </a:xfrm>
            </p:grpSpPr>
            <p:grpSp>
              <p:nvGrpSpPr>
                <p:cNvPr id="60" name="Group 66"/>
                <p:cNvGrpSpPr>
                  <a:grpSpLocks noChangeAspect="1"/>
                </p:cNvGrpSpPr>
                <p:nvPr/>
              </p:nvGrpSpPr>
              <p:grpSpPr bwMode="auto">
                <a:xfrm rot="7740000" flipV="1">
                  <a:off x="1655" y="3202"/>
                  <a:ext cx="59" cy="59"/>
                  <a:chOff x="3744" y="1728"/>
                  <a:chExt cx="96" cy="96"/>
                </a:xfrm>
              </p:grpSpPr>
              <p:sp>
                <p:nvSpPr>
                  <p:cNvPr id="62" name="Line 6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744" y="1728"/>
                    <a:ext cx="96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" name="Line 6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744" y="1776"/>
                    <a:ext cx="96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61" name="Line 6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613" y="3120"/>
                  <a:ext cx="163" cy="2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5" name="Group 70"/>
              <p:cNvGrpSpPr>
                <a:grpSpLocks/>
              </p:cNvGrpSpPr>
              <p:nvPr/>
            </p:nvGrpSpPr>
            <p:grpSpPr bwMode="auto">
              <a:xfrm>
                <a:off x="3198" y="572"/>
                <a:ext cx="2062" cy="1043"/>
                <a:chOff x="3370" y="709"/>
                <a:chExt cx="2062" cy="1179"/>
              </a:xfrm>
            </p:grpSpPr>
            <p:grpSp>
              <p:nvGrpSpPr>
                <p:cNvPr id="26" name="Group 71"/>
                <p:cNvGrpSpPr>
                  <a:grpSpLocks/>
                </p:cNvGrpSpPr>
                <p:nvPr/>
              </p:nvGrpSpPr>
              <p:grpSpPr bwMode="auto">
                <a:xfrm>
                  <a:off x="3370" y="709"/>
                  <a:ext cx="2062" cy="1179"/>
                  <a:chOff x="3370" y="709"/>
                  <a:chExt cx="2062" cy="1179"/>
                </a:xfrm>
              </p:grpSpPr>
              <p:grpSp>
                <p:nvGrpSpPr>
                  <p:cNvPr id="28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3985" y="1293"/>
                    <a:ext cx="669" cy="246"/>
                    <a:chOff x="997" y="3002"/>
                    <a:chExt cx="788" cy="395"/>
                  </a:xfrm>
                </p:grpSpPr>
                <p:sp>
                  <p:nvSpPr>
                    <p:cNvPr id="57" name="Line 7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997" y="3002"/>
                      <a:ext cx="145" cy="38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8" name="Line 74"/>
                    <p:cNvSpPr>
                      <a:spLocks noChangeAspect="1" noChangeShapeType="1"/>
                    </p:cNvSpPr>
                    <p:nvPr/>
                  </p:nvSpPr>
                  <p:spPr bwMode="auto">
                    <a:xfrm rot="300000" flipH="1" flipV="1">
                      <a:off x="1674" y="3168"/>
                      <a:ext cx="111" cy="2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9" name="Line 7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142" y="3002"/>
                      <a:ext cx="34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9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3370" y="738"/>
                    <a:ext cx="747" cy="583"/>
                    <a:chOff x="272" y="2304"/>
                    <a:chExt cx="880" cy="935"/>
                  </a:xfrm>
                </p:grpSpPr>
                <p:grpSp>
                  <p:nvGrpSpPr>
                    <p:cNvPr id="53" name="Group 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2" y="2304"/>
                      <a:ext cx="880" cy="576"/>
                      <a:chOff x="272" y="2304"/>
                      <a:chExt cx="880" cy="576"/>
                    </a:xfrm>
                  </p:grpSpPr>
                  <p:sp>
                    <p:nvSpPr>
                      <p:cNvPr id="55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72" y="2783"/>
                        <a:ext cx="576" cy="1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56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rot="-3215598">
                        <a:off x="792" y="2519"/>
                        <a:ext cx="576" cy="14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54" name="Freeform 80"/>
                    <p:cNvSpPr>
                      <a:spLocks noChangeAspect="1"/>
                    </p:cNvSpPr>
                    <p:nvPr/>
                  </p:nvSpPr>
                  <p:spPr bwMode="auto">
                    <a:xfrm rot="-1959125">
                      <a:off x="912" y="2736"/>
                      <a:ext cx="175" cy="503"/>
                    </a:xfrm>
                    <a:custGeom>
                      <a:avLst/>
                      <a:gdLst>
                        <a:gd name="T0" fmla="*/ 42 w 216"/>
                        <a:gd name="T1" fmla="*/ 0 h 624"/>
                        <a:gd name="T2" fmla="*/ 137 w 216"/>
                        <a:gd name="T3" fmla="*/ 31 h 624"/>
                        <a:gd name="T4" fmla="*/ 11 w 216"/>
                        <a:gd name="T5" fmla="*/ 94 h 624"/>
                        <a:gd name="T6" fmla="*/ 137 w 216"/>
                        <a:gd name="T7" fmla="*/ 125 h 624"/>
                        <a:gd name="T8" fmla="*/ 11 w 216"/>
                        <a:gd name="T9" fmla="*/ 187 h 624"/>
                        <a:gd name="T10" fmla="*/ 137 w 216"/>
                        <a:gd name="T11" fmla="*/ 218 h 624"/>
                        <a:gd name="T12" fmla="*/ 11 w 216"/>
                        <a:gd name="T13" fmla="*/ 281 h 624"/>
                        <a:gd name="T14" fmla="*/ 137 w 216"/>
                        <a:gd name="T15" fmla="*/ 312 h 624"/>
                        <a:gd name="T16" fmla="*/ 11 w 216"/>
                        <a:gd name="T17" fmla="*/ 374 h 624"/>
                        <a:gd name="T18" fmla="*/ 74 w 216"/>
                        <a:gd name="T19" fmla="*/ 405 h 62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216"/>
                        <a:gd name="T31" fmla="*/ 0 h 624"/>
                        <a:gd name="T32" fmla="*/ 216 w 216"/>
                        <a:gd name="T33" fmla="*/ 624 h 62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216" h="624">
                          <a:moveTo>
                            <a:pt x="64" y="0"/>
                          </a:moveTo>
                          <a:cubicBezTo>
                            <a:pt x="140" y="12"/>
                            <a:pt x="216" y="24"/>
                            <a:pt x="208" y="48"/>
                          </a:cubicBezTo>
                          <a:cubicBezTo>
                            <a:pt x="200" y="72"/>
                            <a:pt x="16" y="120"/>
                            <a:pt x="16" y="144"/>
                          </a:cubicBezTo>
                          <a:cubicBezTo>
                            <a:pt x="16" y="168"/>
                            <a:pt x="208" y="168"/>
                            <a:pt x="208" y="192"/>
                          </a:cubicBezTo>
                          <a:cubicBezTo>
                            <a:pt x="208" y="216"/>
                            <a:pt x="16" y="264"/>
                            <a:pt x="16" y="288"/>
                          </a:cubicBezTo>
                          <a:cubicBezTo>
                            <a:pt x="16" y="312"/>
                            <a:pt x="208" y="312"/>
                            <a:pt x="208" y="336"/>
                          </a:cubicBezTo>
                          <a:cubicBezTo>
                            <a:pt x="208" y="360"/>
                            <a:pt x="16" y="408"/>
                            <a:pt x="16" y="432"/>
                          </a:cubicBezTo>
                          <a:cubicBezTo>
                            <a:pt x="16" y="456"/>
                            <a:pt x="208" y="456"/>
                            <a:pt x="208" y="480"/>
                          </a:cubicBezTo>
                          <a:cubicBezTo>
                            <a:pt x="208" y="504"/>
                            <a:pt x="32" y="552"/>
                            <a:pt x="16" y="576"/>
                          </a:cubicBezTo>
                          <a:cubicBezTo>
                            <a:pt x="0" y="600"/>
                            <a:pt x="96" y="616"/>
                            <a:pt x="112" y="624"/>
                          </a:cubicBezTo>
                        </a:path>
                      </a:pathLst>
                    </a:custGeom>
                    <a:noFill/>
                    <a:ln w="127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30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3506" y="1482"/>
                    <a:ext cx="1589" cy="406"/>
                    <a:chOff x="432" y="3305"/>
                    <a:chExt cx="1872" cy="652"/>
                  </a:xfrm>
                </p:grpSpPr>
                <p:grpSp>
                  <p:nvGrpSpPr>
                    <p:cNvPr id="36" name="Group 82"/>
                    <p:cNvGrpSpPr>
                      <a:grpSpLocks noChangeAspect="1"/>
                    </p:cNvGrpSpPr>
                    <p:nvPr/>
                  </p:nvGrpSpPr>
                  <p:grpSpPr bwMode="auto">
                    <a:xfrm rot="-300000">
                      <a:off x="432" y="3648"/>
                      <a:ext cx="580" cy="309"/>
                      <a:chOff x="336" y="2976"/>
                      <a:chExt cx="720" cy="384"/>
                    </a:xfrm>
                  </p:grpSpPr>
                  <p:grpSp>
                    <p:nvGrpSpPr>
                      <p:cNvPr id="46" name="Group 8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76" y="3119"/>
                        <a:ext cx="144" cy="193"/>
                        <a:chOff x="576" y="3119"/>
                        <a:chExt cx="144" cy="193"/>
                      </a:xfrm>
                    </p:grpSpPr>
                    <p:sp>
                      <p:nvSpPr>
                        <p:cNvPr id="51" name="Line 8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720" y="3168"/>
                          <a:ext cx="0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52" name="Line 8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-3339983">
                          <a:off x="647" y="3048"/>
                          <a:ext cx="1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</p:grpSp>
                  <p:grpSp>
                    <p:nvGrpSpPr>
                      <p:cNvPr id="47" name="Group 8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36" y="2976"/>
                        <a:ext cx="720" cy="384"/>
                        <a:chOff x="1008" y="3408"/>
                        <a:chExt cx="720" cy="384"/>
                      </a:xfrm>
                    </p:grpSpPr>
                    <p:sp>
                      <p:nvSpPr>
                        <p:cNvPr id="48" name="Line 8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08" y="3408"/>
                          <a:ext cx="624" cy="2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49" name="Line 8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6" y="3456"/>
                          <a:ext cx="624" cy="2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50" name="Line 8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104" y="3504"/>
                          <a:ext cx="624" cy="2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</p:grpSp>
                </p:grpSp>
                <p:grpSp>
                  <p:nvGrpSpPr>
                    <p:cNvPr id="37" name="Group 90"/>
                    <p:cNvGrpSpPr>
                      <a:grpSpLocks noChangeAspect="1"/>
                    </p:cNvGrpSpPr>
                    <p:nvPr/>
                  </p:nvGrpSpPr>
                  <p:grpSpPr bwMode="auto">
                    <a:xfrm rot="300000">
                      <a:off x="1724" y="3648"/>
                      <a:ext cx="580" cy="309"/>
                      <a:chOff x="1296" y="2976"/>
                      <a:chExt cx="720" cy="384"/>
                    </a:xfrm>
                  </p:grpSpPr>
                  <p:grpSp>
                    <p:nvGrpSpPr>
                      <p:cNvPr id="39" name="Group 9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rot="3231726">
                        <a:off x="1513" y="3047"/>
                        <a:ext cx="144" cy="193"/>
                        <a:chOff x="576" y="3119"/>
                        <a:chExt cx="144" cy="193"/>
                      </a:xfrm>
                    </p:grpSpPr>
                    <p:sp>
                      <p:nvSpPr>
                        <p:cNvPr id="44" name="Line 9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720" y="3168"/>
                          <a:ext cx="0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45" name="Line 9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-3339983">
                          <a:off x="647" y="3048"/>
                          <a:ext cx="1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</p:grpSp>
                  <p:grpSp>
                    <p:nvGrpSpPr>
                      <p:cNvPr id="40" name="Group 9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H="1">
                        <a:off x="1296" y="2976"/>
                        <a:ext cx="720" cy="384"/>
                        <a:chOff x="1008" y="3408"/>
                        <a:chExt cx="720" cy="384"/>
                      </a:xfrm>
                    </p:grpSpPr>
                    <p:sp>
                      <p:nvSpPr>
                        <p:cNvPr id="41" name="Line 9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08" y="3408"/>
                          <a:ext cx="624" cy="2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42" name="Line 9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056" y="3456"/>
                          <a:ext cx="624" cy="2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43" name="Line 9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1104" y="3504"/>
                          <a:ext cx="624" cy="2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</p:grpSp>
                </p:grpSp>
                <p:sp>
                  <p:nvSpPr>
                    <p:cNvPr id="38" name="Oval 9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1" y="3305"/>
                      <a:ext cx="1027" cy="486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Freeform 99"/>
                  <p:cNvSpPr>
                    <a:spLocks noChangeAspect="1"/>
                  </p:cNvSpPr>
                  <p:nvPr/>
                </p:nvSpPr>
                <p:spPr bwMode="auto">
                  <a:xfrm rot="-989291">
                    <a:off x="4377" y="1253"/>
                    <a:ext cx="181" cy="181"/>
                  </a:xfrm>
                  <a:custGeom>
                    <a:avLst/>
                    <a:gdLst>
                      <a:gd name="T0" fmla="*/ 30 w 170"/>
                      <a:gd name="T1" fmla="*/ 0 h 288"/>
                      <a:gd name="T2" fmla="*/ 7 w 170"/>
                      <a:gd name="T3" fmla="*/ 11 h 288"/>
                      <a:gd name="T4" fmla="*/ 95 w 170"/>
                      <a:gd name="T5" fmla="*/ 45 h 288"/>
                      <a:gd name="T6" fmla="*/ 105 w 170"/>
                      <a:gd name="T7" fmla="*/ 34 h 288"/>
                      <a:gd name="T8" fmla="*/ 63 w 170"/>
                      <a:gd name="T9" fmla="*/ 42 h 288"/>
                      <a:gd name="T10" fmla="*/ 117 w 170"/>
                      <a:gd name="T11" fmla="*/ 76 h 288"/>
                      <a:gd name="T12" fmla="*/ 160 w 170"/>
                      <a:gd name="T13" fmla="*/ 72 h 288"/>
                      <a:gd name="T14" fmla="*/ 150 w 170"/>
                      <a:gd name="T15" fmla="*/ 61 h 288"/>
                      <a:gd name="T16" fmla="*/ 117 w 170"/>
                      <a:gd name="T17" fmla="*/ 64 h 288"/>
                      <a:gd name="T18" fmla="*/ 193 w 170"/>
                      <a:gd name="T19" fmla="*/ 114 h 28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70"/>
                      <a:gd name="T31" fmla="*/ 0 h 288"/>
                      <a:gd name="T32" fmla="*/ 170 w 170"/>
                      <a:gd name="T33" fmla="*/ 288 h 28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70" h="288">
                        <a:moveTo>
                          <a:pt x="26" y="0"/>
                        </a:moveTo>
                        <a:cubicBezTo>
                          <a:pt x="20" y="10"/>
                          <a:pt x="9" y="18"/>
                          <a:pt x="7" y="29"/>
                        </a:cubicBezTo>
                        <a:cubicBezTo>
                          <a:pt x="0" y="73"/>
                          <a:pt x="51" y="105"/>
                          <a:pt x="84" y="115"/>
                        </a:cubicBezTo>
                        <a:cubicBezTo>
                          <a:pt x="87" y="105"/>
                          <a:pt x="98" y="95"/>
                          <a:pt x="93" y="86"/>
                        </a:cubicBezTo>
                        <a:cubicBezTo>
                          <a:pt x="66" y="35"/>
                          <a:pt x="55" y="106"/>
                          <a:pt x="55" y="106"/>
                        </a:cubicBezTo>
                        <a:cubicBezTo>
                          <a:pt x="65" y="150"/>
                          <a:pt x="65" y="167"/>
                          <a:pt x="103" y="192"/>
                        </a:cubicBezTo>
                        <a:cubicBezTo>
                          <a:pt x="116" y="189"/>
                          <a:pt x="133" y="192"/>
                          <a:pt x="141" y="182"/>
                        </a:cubicBezTo>
                        <a:cubicBezTo>
                          <a:pt x="147" y="174"/>
                          <a:pt x="141" y="158"/>
                          <a:pt x="132" y="154"/>
                        </a:cubicBezTo>
                        <a:cubicBezTo>
                          <a:pt x="123" y="149"/>
                          <a:pt x="113" y="160"/>
                          <a:pt x="103" y="163"/>
                        </a:cubicBezTo>
                        <a:cubicBezTo>
                          <a:pt x="107" y="200"/>
                          <a:pt x="114" y="288"/>
                          <a:pt x="170" y="28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" name="Oval 100"/>
                  <p:cNvSpPr>
                    <a:spLocks noChangeArrowheads="1"/>
                  </p:cNvSpPr>
                  <p:nvPr/>
                </p:nvSpPr>
                <p:spPr bwMode="auto">
                  <a:xfrm rot="2280000">
                    <a:off x="4558" y="981"/>
                    <a:ext cx="378" cy="28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Text Box 101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5057" y="709"/>
                    <a:ext cx="375" cy="2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endParaRPr lang="en-GB" baseline="-2500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4" name="Line 10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618" y="1434"/>
                    <a:ext cx="136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" name="Text Box 103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697" y="1071"/>
                    <a:ext cx="375" cy="2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endParaRPr lang="en-GB" baseline="-2500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27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4558" y="981"/>
                  <a:ext cx="680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sz="1600" b="1">
                    <a:solidFill>
                      <a:srgbClr val="0000FF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15" name="Text Box 105"/>
            <p:cNvSpPr txBox="1">
              <a:spLocks noChangeArrowheads="1"/>
            </p:cNvSpPr>
            <p:nvPr/>
          </p:nvSpPr>
          <p:spPr bwMode="auto">
            <a:xfrm>
              <a:off x="4422" y="1177"/>
              <a:ext cx="5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latin typeface="Times New Roman" pitchFamily="18" charset="0"/>
                </a:rPr>
                <a:t> GPDs</a:t>
              </a:r>
            </a:p>
          </p:txBody>
        </p:sp>
        <p:sp>
          <p:nvSpPr>
            <p:cNvPr id="16" name="Text Box 106"/>
            <p:cNvSpPr txBox="1">
              <a:spLocks noChangeArrowheads="1"/>
            </p:cNvSpPr>
            <p:nvPr/>
          </p:nvSpPr>
          <p:spPr bwMode="auto">
            <a:xfrm>
              <a:off x="3923" y="1385"/>
              <a:ext cx="18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p</a:t>
              </a:r>
            </a:p>
          </p:txBody>
        </p:sp>
        <p:sp>
          <p:nvSpPr>
            <p:cNvPr id="17" name="Text Box 107"/>
            <p:cNvSpPr txBox="1">
              <a:spLocks noChangeArrowheads="1"/>
            </p:cNvSpPr>
            <p:nvPr/>
          </p:nvSpPr>
          <p:spPr bwMode="auto">
            <a:xfrm>
              <a:off x="5148" y="1389"/>
              <a:ext cx="18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18" name="Text Box 108"/>
            <p:cNvSpPr txBox="1">
              <a:spLocks noChangeArrowheads="1"/>
            </p:cNvSpPr>
            <p:nvPr/>
          </p:nvSpPr>
          <p:spPr bwMode="auto">
            <a:xfrm>
              <a:off x="4150" y="890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latin typeface="Symbol" pitchFamily="18" charset="2"/>
                </a:rPr>
                <a:t>g</a:t>
              </a:r>
              <a:r>
                <a:rPr lang="en-US" sz="1400" b="1" baseline="30000">
                  <a:latin typeface="Symbol" pitchFamily="18" charset="2"/>
                </a:rPr>
                <a:t>*</a:t>
              </a:r>
              <a:r>
                <a:rPr lang="en-US" sz="1400" b="1" baseline="-25000">
                  <a:solidFill>
                    <a:srgbClr val="FF0000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19" name="Text Box 109"/>
            <p:cNvSpPr txBox="1">
              <a:spLocks noChangeArrowheads="1"/>
            </p:cNvSpPr>
            <p:nvPr/>
          </p:nvSpPr>
          <p:spPr bwMode="auto">
            <a:xfrm>
              <a:off x="5148" y="572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F0000"/>
                  </a:solidFill>
                  <a:latin typeface="Symbol" pitchFamily="18" charset="2"/>
                </a:rPr>
                <a:t>r</a:t>
              </a:r>
              <a:r>
                <a:rPr lang="en-US" sz="1400" b="1" baseline="30000">
                  <a:solidFill>
                    <a:srgbClr val="FF0000"/>
                  </a:solidFill>
                  <a:latin typeface="Symbol" pitchFamily="18" charset="2"/>
                </a:rPr>
                <a:t>+</a:t>
              </a:r>
            </a:p>
          </p:txBody>
        </p:sp>
        <p:sp>
          <p:nvSpPr>
            <p:cNvPr id="20" name="Text Box 110"/>
            <p:cNvSpPr txBox="1">
              <a:spLocks noChangeArrowheads="1"/>
            </p:cNvSpPr>
            <p:nvPr/>
          </p:nvSpPr>
          <p:spPr bwMode="auto">
            <a:xfrm>
              <a:off x="3804" y="709"/>
              <a:ext cx="1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000">
                  <a:latin typeface="Times New Roman" pitchFamily="18" charset="0"/>
                </a:rPr>
                <a:t>e</a:t>
              </a:r>
              <a:endParaRPr lang="en-GB" sz="2000" baseline="30000">
                <a:latin typeface="Times New Roman" pitchFamily="18" charset="0"/>
              </a:endParaRPr>
            </a:p>
          </p:txBody>
        </p:sp>
        <p:sp>
          <p:nvSpPr>
            <p:cNvPr id="21" name="Text Box 111"/>
            <p:cNvSpPr txBox="1">
              <a:spLocks noChangeArrowheads="1"/>
            </p:cNvSpPr>
            <p:nvPr/>
          </p:nvSpPr>
          <p:spPr bwMode="auto">
            <a:xfrm>
              <a:off x="4563" y="504"/>
              <a:ext cx="2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000">
                  <a:latin typeface="Times New Roman" pitchFamily="18" charset="0"/>
                </a:rPr>
                <a:t>e</a:t>
              </a:r>
              <a:r>
                <a:rPr lang="fr-FR" sz="2000" baseline="30000">
                  <a:latin typeface="Times New Roman" pitchFamily="18" charset="0"/>
                </a:rPr>
                <a:t>’</a:t>
              </a:r>
              <a:endParaRPr lang="en-GB" sz="2000" baseline="300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Xdt_Q2_xB_VGGH"/>
          <p:cNvPicPr>
            <a:picLocks noChangeAspect="1" noChangeArrowheads="1"/>
          </p:cNvPicPr>
          <p:nvPr/>
        </p:nvPicPr>
        <p:blipFill>
          <a:blip r:embed="rId3" cstate="print"/>
          <a:srcRect t="47130" r="9529"/>
          <a:stretch>
            <a:fillRect/>
          </a:stretch>
        </p:blipFill>
        <p:spPr bwMode="auto">
          <a:xfrm>
            <a:off x="179388" y="476250"/>
            <a:ext cx="8640762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8"/>
          <p:cNvSpPr>
            <a:spLocks noChangeShapeType="1"/>
          </p:cNvSpPr>
          <p:nvPr/>
        </p:nvSpPr>
        <p:spPr bwMode="auto">
          <a:xfrm>
            <a:off x="1547813" y="3933825"/>
            <a:ext cx="576262" cy="574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116013" y="1916113"/>
            <a:ext cx="2982912" cy="5905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GPDs model agrees fairly</a:t>
            </a:r>
          </a:p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with the data at low x</a:t>
            </a:r>
            <a:r>
              <a:rPr lang="en-US" sz="1600" b="1" baseline="-250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 (high W)</a:t>
            </a:r>
            <a:endParaRPr lang="en-US" sz="1600" b="1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3203575" y="5516563"/>
            <a:ext cx="2532063" cy="5905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GPDs model misses</a:t>
            </a:r>
          </a:p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the data at high x</a:t>
            </a:r>
            <a:r>
              <a:rPr lang="en-US" sz="1600" b="1" baseline="-25000">
                <a:solidFill>
                  <a:srgbClr val="FF0000"/>
                </a:solidFill>
                <a:latin typeface="Times New Roman" pitchFamily="18" charset="0"/>
              </a:rPr>
              <a:t>B 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(low W)</a:t>
            </a:r>
            <a:endParaRPr lang="en-US" sz="1600" b="1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>
            <a:off x="1331913" y="3933825"/>
            <a:ext cx="71437" cy="13684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35" name="Line 10"/>
          <p:cNvSpPr>
            <a:spLocks noChangeShapeType="1"/>
          </p:cNvSpPr>
          <p:nvPr/>
        </p:nvSpPr>
        <p:spPr bwMode="auto">
          <a:xfrm flipV="1">
            <a:off x="6443663" y="4365625"/>
            <a:ext cx="144462" cy="7207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36" name="Line 11"/>
          <p:cNvSpPr>
            <a:spLocks noChangeShapeType="1"/>
          </p:cNvSpPr>
          <p:nvPr/>
        </p:nvSpPr>
        <p:spPr bwMode="auto">
          <a:xfrm flipH="1" flipV="1">
            <a:off x="5580063" y="4724400"/>
            <a:ext cx="792162" cy="4333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3708400" y="1652588"/>
            <a:ext cx="576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(*)</a:t>
            </a:r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2555875" y="115888"/>
            <a:ext cx="4200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“Partonic  approach”: GPDs</a:t>
            </a: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H="1">
            <a:off x="1547813" y="2565400"/>
            <a:ext cx="504825" cy="18716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0" name="Line 13"/>
          <p:cNvSpPr>
            <a:spLocks noChangeShapeType="1"/>
          </p:cNvSpPr>
          <p:nvPr/>
        </p:nvSpPr>
        <p:spPr bwMode="auto">
          <a:xfrm flipV="1">
            <a:off x="4500563" y="4365625"/>
            <a:ext cx="1584325" cy="10795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1" name="Text Box 12"/>
          <p:cNvSpPr txBox="1">
            <a:spLocks noChangeArrowheads="1"/>
          </p:cNvSpPr>
          <p:nvPr/>
        </p:nvSpPr>
        <p:spPr bwMode="auto">
          <a:xfrm>
            <a:off x="3563938" y="6391275"/>
            <a:ext cx="2803525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u="sng">
                <a:solidFill>
                  <a:srgbClr val="0000FF"/>
                </a:solidFill>
                <a:latin typeface="Times New Roman" pitchFamily="18" charset="0"/>
              </a:rPr>
              <a:t>Only H in this calculation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igdtL_rhop_VG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-4492625"/>
            <a:ext cx="7989887" cy="1130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Line 8"/>
          <p:cNvSpPr>
            <a:spLocks noChangeShapeType="1"/>
          </p:cNvSpPr>
          <p:nvPr/>
        </p:nvSpPr>
        <p:spPr bwMode="auto">
          <a:xfrm>
            <a:off x="1547813" y="3933825"/>
            <a:ext cx="576262" cy="574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556" name="Line 7"/>
          <p:cNvSpPr>
            <a:spLocks noChangeShapeType="1"/>
          </p:cNvSpPr>
          <p:nvPr/>
        </p:nvSpPr>
        <p:spPr bwMode="auto">
          <a:xfrm>
            <a:off x="1331913" y="3933825"/>
            <a:ext cx="71437" cy="13684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557" name="Line 10"/>
          <p:cNvSpPr>
            <a:spLocks noChangeShapeType="1"/>
          </p:cNvSpPr>
          <p:nvPr/>
        </p:nvSpPr>
        <p:spPr bwMode="auto">
          <a:xfrm flipV="1">
            <a:off x="6443663" y="4365625"/>
            <a:ext cx="144462" cy="7207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558" name="Line 11"/>
          <p:cNvSpPr>
            <a:spLocks noChangeShapeType="1"/>
          </p:cNvSpPr>
          <p:nvPr/>
        </p:nvSpPr>
        <p:spPr bwMode="auto">
          <a:xfrm flipH="1" flipV="1">
            <a:off x="5580063" y="4724400"/>
            <a:ext cx="792162" cy="4333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559" name="Text Box 13"/>
          <p:cNvSpPr txBox="1">
            <a:spLocks noChangeArrowheads="1"/>
          </p:cNvSpPr>
          <p:nvPr/>
        </p:nvSpPr>
        <p:spPr bwMode="auto">
          <a:xfrm>
            <a:off x="3708400" y="1652588"/>
            <a:ext cx="576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(*)</a:t>
            </a:r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2555875" y="115888"/>
            <a:ext cx="4044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Hint of  GPD E dominance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187450" y="2349500"/>
            <a:ext cx="17287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The GPD E reproduces the drop of  d</a:t>
            </a:r>
            <a:r>
              <a:rPr lang="en-US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/dt for t 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→0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2771775" y="2781300"/>
            <a:ext cx="863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 flipH="1">
            <a:off x="1403350" y="3584575"/>
            <a:ext cx="217488" cy="9969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434" name="Picture 2" descr="XcompaW"/>
          <p:cNvPicPr>
            <a:picLocks noChangeAspect="1" noChangeArrowheads="1"/>
          </p:cNvPicPr>
          <p:nvPr/>
        </p:nvPicPr>
        <p:blipFill>
          <a:blip r:embed="rId2" cstate="print"/>
          <a:srcRect t="53862"/>
          <a:stretch>
            <a:fillRect/>
          </a:stretch>
        </p:blipFill>
        <p:spPr bwMode="auto">
          <a:xfrm>
            <a:off x="0" y="-152400"/>
            <a:ext cx="9372600" cy="6119813"/>
          </a:xfrm>
          <a:prstGeom prst="rect">
            <a:avLst/>
          </a:prstGeom>
          <a:noFill/>
        </p:spPr>
      </p:pic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-36513" y="6165850"/>
            <a:ext cx="45259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200" b="1"/>
              <a:t>L. Morand et al., Eur.Phys.J.A24:445-458,2005 </a:t>
            </a:r>
            <a:r>
              <a:rPr lang="en-US" sz="1200" b="1">
                <a:solidFill>
                  <a:schemeClr val="accent2"/>
                </a:solidFill>
              </a:rPr>
              <a:t>(</a:t>
            </a:r>
            <a:r>
              <a:rPr lang="en-US" sz="1200" b="1">
                <a:solidFill>
                  <a:srgbClr val="FF3300"/>
                </a:solidFill>
                <a:latin typeface="Symbol" pitchFamily="18" charset="2"/>
              </a:rPr>
              <a:t>w</a:t>
            </a:r>
            <a:r>
              <a:rPr lang="en-US" sz="1200" b="1">
                <a:solidFill>
                  <a:schemeClr val="accent2"/>
                </a:solidFill>
              </a:rPr>
              <a:t>@5.75GeV)</a:t>
            </a:r>
            <a:r>
              <a:rPr lang="en-US" sz="1200"/>
              <a:t> </a:t>
            </a:r>
          </a:p>
        </p:txBody>
      </p:sp>
      <p:sp>
        <p:nvSpPr>
          <p:cNvPr id="658436" name="Rectangle 4"/>
          <p:cNvSpPr>
            <a:spLocks noChangeArrowheads="1"/>
          </p:cNvSpPr>
          <p:nvPr/>
        </p:nvSpPr>
        <p:spPr bwMode="auto">
          <a:xfrm>
            <a:off x="-36513" y="5876925"/>
            <a:ext cx="4730751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200" b="1" dirty="0"/>
              <a:t>C. </a:t>
            </a:r>
            <a:r>
              <a:rPr lang="en-US" sz="1200" b="1" dirty="0" err="1"/>
              <a:t>Hadjidakis</a:t>
            </a:r>
            <a:r>
              <a:rPr lang="en-US" sz="1200" b="1" dirty="0"/>
              <a:t> et al., Phys.Lett.B605:256-264,2005 </a:t>
            </a:r>
            <a:r>
              <a:rPr lang="en-US" sz="1200" b="1" dirty="0">
                <a:solidFill>
                  <a:schemeClr val="accent2"/>
                </a:solidFill>
              </a:rPr>
              <a:t>(</a:t>
            </a:r>
            <a:r>
              <a:rPr lang="en-US" sz="1200" b="1" dirty="0">
                <a:solidFill>
                  <a:srgbClr val="FF3300"/>
                </a:solidFill>
                <a:latin typeface="Symbol" pitchFamily="18" charset="2"/>
              </a:rPr>
              <a:t>r</a:t>
            </a:r>
            <a:r>
              <a:rPr lang="en-US" sz="1200" b="1" baseline="30000" dirty="0">
                <a:solidFill>
                  <a:srgbClr val="FF3300"/>
                </a:solidFill>
              </a:rPr>
              <a:t>0</a:t>
            </a:r>
            <a:r>
              <a:rPr lang="en-US" sz="1200" b="1" dirty="0">
                <a:solidFill>
                  <a:schemeClr val="accent2"/>
                </a:solidFill>
              </a:rPr>
              <a:t>@4.2 </a:t>
            </a:r>
            <a:r>
              <a:rPr lang="en-US" sz="1200" b="1" dirty="0" err="1">
                <a:solidFill>
                  <a:schemeClr val="accent2"/>
                </a:solidFill>
              </a:rPr>
              <a:t>GeV</a:t>
            </a:r>
            <a:r>
              <a:rPr lang="en-US" sz="1200" b="1" dirty="0">
                <a:solidFill>
                  <a:schemeClr val="accent2"/>
                </a:solidFill>
              </a:rPr>
              <a:t>)</a:t>
            </a:r>
            <a:r>
              <a:rPr lang="en-US" sz="1200" dirty="0"/>
              <a:t> </a:t>
            </a:r>
          </a:p>
        </p:txBody>
      </p:sp>
      <p:sp>
        <p:nvSpPr>
          <p:cNvPr id="658437" name="Rectangle 5"/>
          <p:cNvSpPr>
            <a:spLocks noChangeArrowheads="1"/>
          </p:cNvSpPr>
          <p:nvPr/>
        </p:nvSpPr>
        <p:spPr bwMode="auto">
          <a:xfrm>
            <a:off x="-36513" y="6453188"/>
            <a:ext cx="40497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200" b="1"/>
              <a:t>K. Lukashin, Phys.Rev.C63:065205,2001 </a:t>
            </a:r>
            <a:r>
              <a:rPr lang="en-US" sz="1200" b="1">
                <a:solidFill>
                  <a:schemeClr val="accent2"/>
                </a:solidFill>
              </a:rPr>
              <a:t>(</a:t>
            </a:r>
            <a:r>
              <a:rPr lang="en-US" sz="1200" b="1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1200" b="1">
                <a:solidFill>
                  <a:schemeClr val="accent2"/>
                </a:solidFill>
              </a:rPr>
              <a:t>@4.2 GeV)</a:t>
            </a:r>
            <a:r>
              <a:rPr lang="en-US" sz="12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658439" name="Rectangle 7"/>
          <p:cNvSpPr>
            <a:spLocks noChangeArrowheads="1"/>
          </p:cNvSpPr>
          <p:nvPr/>
        </p:nvSpPr>
        <p:spPr bwMode="auto">
          <a:xfrm>
            <a:off x="4648200" y="6172200"/>
            <a:ext cx="4362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200" b="1"/>
              <a:t>J. Santoro et al., Phys.Rev.C78:025210,2008 </a:t>
            </a:r>
            <a:r>
              <a:rPr lang="en-US" sz="1200" b="1">
                <a:solidFill>
                  <a:schemeClr val="accent2"/>
                </a:solidFill>
              </a:rPr>
              <a:t>(</a:t>
            </a:r>
            <a:r>
              <a:rPr lang="en-US" sz="1200" b="1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1200" b="1">
                <a:solidFill>
                  <a:schemeClr val="accent2"/>
                </a:solidFill>
              </a:rPr>
              <a:t>@5.75GeV)</a:t>
            </a:r>
            <a:r>
              <a:rPr lang="en-US" sz="1200"/>
              <a:t> </a:t>
            </a:r>
          </a:p>
        </p:txBody>
      </p:sp>
      <p:sp>
        <p:nvSpPr>
          <p:cNvPr id="658440" name="Rectangle 8"/>
          <p:cNvSpPr>
            <a:spLocks noChangeArrowheads="1"/>
          </p:cNvSpPr>
          <p:nvPr/>
        </p:nvSpPr>
        <p:spPr bwMode="auto">
          <a:xfrm>
            <a:off x="4716463" y="5891213"/>
            <a:ext cx="431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200" b="1"/>
              <a:t>S. Morrow et al., Eur.Phys.J.A39:5-31,2009</a:t>
            </a:r>
            <a:r>
              <a:rPr lang="en-US" sz="1200"/>
              <a:t> </a:t>
            </a:r>
            <a:r>
              <a:rPr lang="en-US" sz="1200" b="1">
                <a:solidFill>
                  <a:schemeClr val="accent2"/>
                </a:solidFill>
              </a:rPr>
              <a:t>(</a:t>
            </a:r>
            <a:r>
              <a:rPr lang="en-US" sz="1200" b="1">
                <a:solidFill>
                  <a:srgbClr val="FF3300"/>
                </a:solidFill>
                <a:latin typeface="Symbol" pitchFamily="18" charset="2"/>
              </a:rPr>
              <a:t>r</a:t>
            </a:r>
            <a:r>
              <a:rPr lang="en-US" sz="1200" b="1" baseline="30000">
                <a:solidFill>
                  <a:srgbClr val="FF3300"/>
                </a:solidFill>
              </a:rPr>
              <a:t>0</a:t>
            </a:r>
            <a:r>
              <a:rPr lang="en-US" sz="1200" b="1">
                <a:solidFill>
                  <a:schemeClr val="accent2"/>
                </a:solidFill>
              </a:rPr>
              <a:t>@5.75GeV)</a:t>
            </a:r>
            <a:r>
              <a:rPr lang="en-US" sz="1200" b="1"/>
              <a:t>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626225" y="3716338"/>
            <a:ext cx="538163" cy="1295400"/>
            <a:chOff x="4013" y="2387"/>
            <a:chExt cx="339" cy="816"/>
          </a:xfrm>
        </p:grpSpPr>
        <p:sp>
          <p:nvSpPr>
            <p:cNvPr id="658442" name="Text Box 10"/>
            <p:cNvSpPr txBox="1">
              <a:spLocks noChangeArrowheads="1"/>
            </p:cNvSpPr>
            <p:nvPr/>
          </p:nvSpPr>
          <p:spPr bwMode="auto">
            <a:xfrm>
              <a:off x="4104" y="2791"/>
              <a:ext cx="2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accent2"/>
                  </a:solidFill>
                  <a:latin typeface="Symbol" pitchFamily="18" charset="2"/>
                </a:rPr>
                <a:t>w</a:t>
              </a:r>
            </a:p>
          </p:txBody>
        </p:sp>
        <p:sp>
          <p:nvSpPr>
            <p:cNvPr id="658443" name="Oval 11"/>
            <p:cNvSpPr>
              <a:spLocks noChangeArrowheads="1"/>
            </p:cNvSpPr>
            <p:nvPr/>
          </p:nvSpPr>
          <p:spPr bwMode="auto">
            <a:xfrm>
              <a:off x="4013" y="2708"/>
              <a:ext cx="45" cy="45"/>
            </a:xfrm>
            <a:prstGeom prst="ellipse">
              <a:avLst/>
            </a:prstGeom>
            <a:solidFill>
              <a:srgbClr val="F91C17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58444" name="Oval 12"/>
            <p:cNvSpPr>
              <a:spLocks noChangeArrowheads="1"/>
            </p:cNvSpPr>
            <p:nvPr/>
          </p:nvSpPr>
          <p:spPr bwMode="auto">
            <a:xfrm>
              <a:off x="4013" y="3071"/>
              <a:ext cx="45" cy="45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fr-FR">
                <a:solidFill>
                  <a:srgbClr val="33CC33"/>
                </a:solidFill>
              </a:endParaRPr>
            </a:p>
          </p:txBody>
        </p:sp>
        <p:sp>
          <p:nvSpPr>
            <p:cNvPr id="658445" name="Oval 13"/>
            <p:cNvSpPr>
              <a:spLocks noChangeArrowheads="1"/>
            </p:cNvSpPr>
            <p:nvPr/>
          </p:nvSpPr>
          <p:spPr bwMode="auto">
            <a:xfrm>
              <a:off x="4013" y="2890"/>
              <a:ext cx="45" cy="4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658446" name="Text Box 14"/>
            <p:cNvSpPr txBox="1">
              <a:spLocks noChangeArrowheads="1"/>
            </p:cNvSpPr>
            <p:nvPr/>
          </p:nvSpPr>
          <p:spPr bwMode="auto">
            <a:xfrm>
              <a:off x="4104" y="2572"/>
              <a:ext cx="2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F91C17"/>
                  </a:solidFill>
                  <a:latin typeface="Symbol" pitchFamily="18" charset="2"/>
                </a:rPr>
                <a:t>r</a:t>
              </a:r>
              <a:r>
                <a:rPr lang="fr-FR" b="1" baseline="30000">
                  <a:solidFill>
                    <a:srgbClr val="F91C17"/>
                  </a:solidFill>
                  <a:latin typeface="Symbol" pitchFamily="18" charset="2"/>
                </a:rPr>
                <a:t>0</a:t>
              </a:r>
            </a:p>
          </p:txBody>
        </p:sp>
        <p:sp>
          <p:nvSpPr>
            <p:cNvPr id="658447" name="Text Box 15"/>
            <p:cNvSpPr txBox="1">
              <a:spLocks noChangeArrowheads="1"/>
            </p:cNvSpPr>
            <p:nvPr/>
          </p:nvSpPr>
          <p:spPr bwMode="auto">
            <a:xfrm>
              <a:off x="4104" y="2972"/>
              <a:ext cx="1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33CC33"/>
                  </a:solidFill>
                  <a:latin typeface="Symbol" pitchFamily="18" charset="2"/>
                </a:rPr>
                <a:t>f</a:t>
              </a:r>
            </a:p>
          </p:txBody>
        </p:sp>
        <p:sp>
          <p:nvSpPr>
            <p:cNvPr id="658448" name="Text Box 16"/>
            <p:cNvSpPr txBox="1">
              <a:spLocks noChangeArrowheads="1"/>
            </p:cNvSpPr>
            <p:nvPr/>
          </p:nvSpPr>
          <p:spPr bwMode="auto">
            <a:xfrm>
              <a:off x="4104" y="2387"/>
              <a:ext cx="2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dirty="0">
                  <a:latin typeface="Symbol" pitchFamily="18" charset="2"/>
                </a:rPr>
                <a:t>r</a:t>
              </a:r>
              <a:r>
                <a:rPr lang="fr-FR" b="1" baseline="30000" dirty="0">
                  <a:latin typeface="Symbol" pitchFamily="18" charset="2"/>
                </a:rPr>
                <a:t>+</a:t>
              </a:r>
              <a:endParaRPr lang="fr-FR" b="1" dirty="0">
                <a:latin typeface="Symbol" pitchFamily="18" charset="2"/>
              </a:endParaRPr>
            </a:p>
          </p:txBody>
        </p:sp>
        <p:sp>
          <p:nvSpPr>
            <p:cNvPr id="658449" name="Oval 17"/>
            <p:cNvSpPr>
              <a:spLocks noChangeArrowheads="1"/>
            </p:cNvSpPr>
            <p:nvPr/>
          </p:nvSpPr>
          <p:spPr bwMode="auto">
            <a:xfrm>
              <a:off x="4014" y="2527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58450" name="Rectangle 18"/>
          <p:cNvSpPr>
            <a:spLocks noChangeArrowheads="1"/>
          </p:cNvSpPr>
          <p:nvPr/>
        </p:nvSpPr>
        <p:spPr bwMode="auto">
          <a:xfrm>
            <a:off x="4648200" y="6477000"/>
            <a:ext cx="4013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200" b="1"/>
              <a:t>A. Fradi, Orsay Univ. PhD thesis, 2009 </a:t>
            </a:r>
            <a:r>
              <a:rPr lang="en-US" sz="1200" b="1">
                <a:solidFill>
                  <a:schemeClr val="accent2"/>
                </a:solidFill>
              </a:rPr>
              <a:t>(</a:t>
            </a:r>
            <a:r>
              <a:rPr lang="en-US" sz="1200" b="1">
                <a:solidFill>
                  <a:srgbClr val="FF3300"/>
                </a:solidFill>
                <a:latin typeface="Symbol" pitchFamily="18" charset="2"/>
              </a:rPr>
              <a:t>r</a:t>
            </a:r>
            <a:r>
              <a:rPr lang="en-US" sz="1200" b="1" baseline="30000">
                <a:solidFill>
                  <a:srgbClr val="FF3300"/>
                </a:solidFill>
                <a:latin typeface="Symbol" pitchFamily="18" charset="2"/>
              </a:rPr>
              <a:t>+</a:t>
            </a:r>
            <a:r>
              <a:rPr lang="en-US" sz="1200" b="1">
                <a:solidFill>
                  <a:schemeClr val="accent2"/>
                </a:solidFill>
              </a:rPr>
              <a:t>@5.75GeV)</a:t>
            </a:r>
            <a:r>
              <a:rPr lang="en-US" sz="1200"/>
              <a:t> 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112101" y="3771900"/>
            <a:ext cx="12698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400" b="1" dirty="0" smtClean="0"/>
              <a:t>(preliminary)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8" y="188913"/>
            <a:ext cx="9467851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09987" y="238780"/>
            <a:ext cx="4533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Comparison </a:t>
            </a:r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of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t-slope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eaLnBrk="0" hangingPunct="0"/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for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r</a:t>
            </a:r>
            <a:r>
              <a:rPr lang="en-US" sz="28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0</a:t>
            </a:r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, </a:t>
            </a:r>
            <a:r>
              <a:rPr lang="en-US" sz="2800" dirty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w</a:t>
            </a:r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, </a:t>
            </a:r>
            <a:r>
              <a:rPr lang="en-US" sz="28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f</a:t>
            </a:r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 </a:t>
            </a:r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channels at 6 </a:t>
            </a:r>
            <a:r>
              <a:rPr lang="en-US" sz="28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GeV</a:t>
            </a:r>
            <a:endParaRPr lang="en-US" sz="2800" baseline="30000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258" name="Group 2"/>
          <p:cNvGrpSpPr>
            <a:grpSpLocks/>
          </p:cNvGrpSpPr>
          <p:nvPr/>
        </p:nvGrpSpPr>
        <p:grpSpPr bwMode="auto">
          <a:xfrm>
            <a:off x="152400" y="69850"/>
            <a:ext cx="9151944" cy="830263"/>
            <a:chOff x="158" y="410"/>
            <a:chExt cx="5765" cy="523"/>
          </a:xfrm>
        </p:grpSpPr>
        <p:sp>
          <p:nvSpPr>
            <p:cNvPr id="608259" name="AutoShape 3"/>
            <p:cNvSpPr>
              <a:spLocks noChangeArrowheads="1"/>
            </p:cNvSpPr>
            <p:nvPr/>
          </p:nvSpPr>
          <p:spPr bwMode="auto">
            <a:xfrm>
              <a:off x="158" y="483"/>
              <a:ext cx="320" cy="180"/>
            </a:xfrm>
            <a:prstGeom prst="irregularSeal1">
              <a:avLst/>
            </a:prstGeom>
            <a:solidFill>
              <a:srgbClr val="FFCC00"/>
            </a:solidFill>
            <a:ln w="12700">
              <a:solidFill>
                <a:srgbClr val="FF505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8260" name="Text Box 4"/>
            <p:cNvSpPr txBox="1">
              <a:spLocks noChangeArrowheads="1"/>
            </p:cNvSpPr>
            <p:nvPr/>
          </p:nvSpPr>
          <p:spPr bwMode="auto">
            <a:xfrm>
              <a:off x="521" y="410"/>
              <a:ext cx="5402" cy="52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VMs </a:t>
              </a:r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(</a:t>
              </a:r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r</a:t>
              </a:r>
              <a:r>
                <a:rPr lang="en-US" sz="2400" b="1" i="1" baseline="3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,</a:t>
              </a:r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w,f</a:t>
              </a:r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)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the only exclusive process </a:t>
              </a:r>
              <a:r>
                <a:rPr lang="en-US" sz="2400" b="1" i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[with DVCS] 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measured </a:t>
              </a:r>
            </a:p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over a </a:t>
              </a:r>
              <a:r>
                <a:rPr lang="en-US" sz="2400" b="1" i="1" dirty="0" smtClean="0">
                  <a:solidFill>
                    <a:srgbClr val="66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W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range of 2 orders of magnitude </a:t>
              </a:r>
              <a:r>
                <a:rPr lang="en-US" sz="2400" b="1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(</a:t>
              </a:r>
              <a:r>
                <a:rPr lang="en-US" sz="2400" b="1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s</a:t>
              </a:r>
              <a:r>
                <a:rPr lang="en-US" sz="2400" b="1" i="1" baseline="-25000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L,T</a:t>
              </a:r>
              <a:r>
                <a:rPr lang="en-US" sz="2400" b="1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, </a:t>
              </a:r>
              <a:r>
                <a:rPr lang="en-US" sz="2400" b="1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d</a:t>
              </a:r>
              <a:r>
                <a:rPr lang="en-US" sz="2400" b="1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s</a:t>
              </a:r>
              <a:r>
                <a:rPr lang="en-US" sz="2400" b="1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/</a:t>
              </a:r>
              <a:r>
                <a:rPr lang="en-US" sz="2400" b="1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dt</a:t>
              </a:r>
              <a:r>
                <a:rPr lang="en-US" sz="2400" b="1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, SDMEs,…)  </a:t>
              </a:r>
              <a:endParaRPr lang="en-US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152400" y="3125212"/>
            <a:ext cx="8988884" cy="3046988"/>
            <a:chOff x="152400" y="2515612"/>
            <a:chExt cx="8988884" cy="3046988"/>
          </a:xfrm>
        </p:grpSpPr>
        <p:sp>
          <p:nvSpPr>
            <p:cNvPr id="19" name="AutoShape 9"/>
            <p:cNvSpPr>
              <a:spLocks noChangeArrowheads="1"/>
            </p:cNvSpPr>
            <p:nvPr/>
          </p:nvSpPr>
          <p:spPr bwMode="auto">
            <a:xfrm>
              <a:off x="152400" y="2667000"/>
              <a:ext cx="508001" cy="285750"/>
            </a:xfrm>
            <a:prstGeom prst="irregularSeal1">
              <a:avLst/>
            </a:prstGeom>
            <a:solidFill>
              <a:srgbClr val="FFCC00"/>
            </a:solidFill>
            <a:ln w="12700">
              <a:solidFill>
                <a:srgbClr val="FF505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754052" y="2515612"/>
              <a:ext cx="8387232" cy="30469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At low energy </a:t>
              </a:r>
              <a:r>
                <a:rPr lang="en-US" sz="2400" b="1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(W&lt;5 </a:t>
              </a:r>
              <a:r>
                <a:rPr lang="en-US" sz="2400" b="1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GeV</a:t>
              </a:r>
              <a:r>
                <a:rPr lang="en-US" sz="2400" b="1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), 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success of </a:t>
              </a:r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“hard” 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approach for</a:t>
              </a:r>
            </a:p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the </a:t>
              </a:r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f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channel (     </a:t>
              </a:r>
              <a:r>
                <a:rPr lang="en-US" sz="2400" b="1" i="1" dirty="0" smtClean="0">
                  <a:solidFill>
                    <a:srgbClr val="66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nucleon gluon imaging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) but large failure</a:t>
              </a:r>
            </a:p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for the </a:t>
              </a:r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r</a:t>
              </a:r>
              <a:r>
                <a:rPr lang="en-US" sz="2400" b="1" i="1" baseline="3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,</a:t>
              </a:r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w, r</a:t>
              </a:r>
              <a:r>
                <a:rPr lang="en-US" sz="2400" b="1" i="1" baseline="3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+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channels.</a:t>
              </a:r>
            </a:p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This is not understood. Why the GPD/handbag approach </a:t>
              </a:r>
            </a:p>
            <a:p>
              <a:pPr defTabSz="762000" eaLnBrk="0" hangingPunct="0"/>
              <a:r>
                <a:rPr lang="en-US" sz="2400" b="1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sould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set at much larger </a:t>
              </a:r>
              <a:r>
                <a:rPr lang="en-US" sz="2400" b="1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Q</a:t>
              </a:r>
              <a:r>
                <a:rPr lang="en-US" sz="2400" b="1" i="1" baseline="300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for valence quarks ? </a:t>
              </a:r>
            </a:p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Are the widely used GPD </a:t>
              </a:r>
              <a:r>
                <a:rPr lang="en-US" sz="2400" b="1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parametrisations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in the valence region </a:t>
              </a:r>
            </a:p>
            <a:p>
              <a:pPr defTabSz="762000" eaLnBrk="0" hangingPunct="0"/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completely wrong ?</a:t>
              </a:r>
            </a:p>
            <a:p>
              <a:pPr defTabSz="762000" eaLnBrk="0" hangingPunct="0"/>
              <a:endPara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1" name="Flèche droite 20"/>
            <p:cNvSpPr/>
            <p:nvPr/>
          </p:nvSpPr>
          <p:spPr>
            <a:xfrm>
              <a:off x="2819400" y="3048000"/>
              <a:ext cx="2286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 8"/>
          <p:cNvGrpSpPr>
            <a:grpSpLocks/>
          </p:cNvGrpSpPr>
          <p:nvPr/>
        </p:nvGrpSpPr>
        <p:grpSpPr bwMode="auto">
          <a:xfrm>
            <a:off x="152400" y="6027737"/>
            <a:ext cx="8258189" cy="830263"/>
            <a:chOff x="158" y="1684"/>
            <a:chExt cx="5202" cy="523"/>
          </a:xfrm>
        </p:grpSpPr>
        <p:sp>
          <p:nvSpPr>
            <p:cNvPr id="24" name="AutoShape 9"/>
            <p:cNvSpPr>
              <a:spLocks noChangeArrowheads="1"/>
            </p:cNvSpPr>
            <p:nvPr/>
          </p:nvSpPr>
          <p:spPr bwMode="auto">
            <a:xfrm>
              <a:off x="158" y="1752"/>
              <a:ext cx="320" cy="180"/>
            </a:xfrm>
            <a:prstGeom prst="irregularSeal1">
              <a:avLst/>
            </a:prstGeom>
            <a:solidFill>
              <a:srgbClr val="FFCC00"/>
            </a:solidFill>
            <a:ln w="12700">
              <a:solidFill>
                <a:srgbClr val="FF505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511" y="1684"/>
              <a:ext cx="4849" cy="52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JLab12</a:t>
              </a:r>
              <a:r>
                <a:rPr lang="en-US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fr-FR" sz="2400" b="1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PR12-11-103 </a:t>
              </a:r>
              <a:r>
                <a:rPr lang="fr-FR" sz="2400" b="1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proposal</a:t>
              </a:r>
              <a:r>
                <a:rPr lang="fr-FR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: </a:t>
              </a:r>
              <a:r>
                <a:rPr lang="fr-FR" sz="2400" b="1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broader</a:t>
              </a:r>
              <a:r>
                <a:rPr lang="fr-FR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phase </a:t>
              </a:r>
              <a:r>
                <a:rPr lang="fr-FR" sz="2400" b="1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space</a:t>
              </a:r>
              <a:r>
                <a:rPr lang="fr-FR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, check</a:t>
              </a:r>
            </a:p>
            <a:p>
              <a:pPr defTabSz="762000" eaLnBrk="0" hangingPunct="0"/>
              <a:r>
                <a:rPr lang="fr-FR" sz="2400" b="1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when</a:t>
              </a:r>
              <a:r>
                <a:rPr lang="fr-FR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Q</a:t>
              </a:r>
              <a:r>
                <a:rPr lang="fr-FR" sz="2400" b="1" i="1" baseline="30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  <a:r>
                <a:rPr lang="fr-FR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fr-FR" sz="2400" b="1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independence</a:t>
              </a:r>
              <a:r>
                <a:rPr lang="fr-FR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</a:t>
              </a:r>
              <a:r>
                <a:rPr lang="fr-FR" sz="2400" b="1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settles</a:t>
              </a:r>
              <a:r>
                <a:rPr lang="fr-FR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for a </a:t>
              </a:r>
              <a:r>
                <a:rPr lang="fr-FR" sz="2400" b="1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variety</a:t>
              </a:r>
              <a:r>
                <a:rPr lang="fr-FR" sz="2400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of observables</a:t>
              </a:r>
              <a:endParaRPr lang="en-US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152400" y="1143000"/>
            <a:ext cx="8375655" cy="1570039"/>
            <a:chOff x="152400" y="1143000"/>
            <a:chExt cx="8375655" cy="1570039"/>
          </a:xfrm>
        </p:grpSpPr>
        <p:grpSp>
          <p:nvGrpSpPr>
            <p:cNvPr id="15" name="Group 8"/>
            <p:cNvGrpSpPr>
              <a:grpSpLocks/>
            </p:cNvGrpSpPr>
            <p:nvPr/>
          </p:nvGrpSpPr>
          <p:grpSpPr bwMode="auto">
            <a:xfrm>
              <a:off x="152400" y="1143000"/>
              <a:ext cx="8375655" cy="1570039"/>
              <a:chOff x="158" y="1684"/>
              <a:chExt cx="5276" cy="989"/>
            </a:xfrm>
          </p:grpSpPr>
          <p:sp>
            <p:nvSpPr>
              <p:cNvPr id="16" name="AutoShape 9"/>
              <p:cNvSpPr>
                <a:spLocks noChangeArrowheads="1"/>
              </p:cNvSpPr>
              <p:nvPr/>
            </p:nvSpPr>
            <p:spPr bwMode="auto">
              <a:xfrm>
                <a:off x="158" y="1752"/>
                <a:ext cx="320" cy="180"/>
              </a:xfrm>
              <a:prstGeom prst="irregularSeal1">
                <a:avLst/>
              </a:prstGeom>
              <a:solidFill>
                <a:srgbClr val="FFCC00"/>
              </a:solidFill>
              <a:ln w="12700">
                <a:solidFill>
                  <a:srgbClr val="FF505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511" y="1684"/>
                <a:ext cx="4923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defTabSz="762000" eaLnBrk="0" hangingPunct="0"/>
                <a:r>
                  <a:rPr lang="en-US" sz="2400" b="1" i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At high energy </a:t>
                </a:r>
                <a:r>
                  <a:rPr lang="en-US" sz="2400" b="1" i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(W&gt;5 </a:t>
                </a:r>
                <a:r>
                  <a:rPr lang="en-US" sz="2400" b="1" i="1" dirty="0" err="1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GeV</a:t>
                </a:r>
                <a:r>
                  <a:rPr lang="en-US" sz="2400" b="1" i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), </a:t>
                </a:r>
                <a:r>
                  <a:rPr lang="en-US" sz="2400" b="1" i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transition from “soft” to “hard”</a:t>
                </a:r>
              </a:p>
              <a:p>
                <a:pPr defTabSz="762000" eaLnBrk="0" hangingPunct="0"/>
                <a:r>
                  <a:rPr lang="en-US" sz="2400" b="1" i="1" dirty="0" smtClean="0">
                    <a:solidFill>
                      <a:srgbClr val="6666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(</a:t>
                </a:r>
                <a:r>
                  <a:rPr lang="en-US" sz="2400" b="1" i="1" dirty="0" smtClean="0">
                    <a:solidFill>
                      <a:srgbClr val="6666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m</a:t>
                </a:r>
                <a:r>
                  <a:rPr lang="en-US" sz="2400" b="1" i="1" baseline="30000" dirty="0" smtClean="0">
                    <a:solidFill>
                      <a:srgbClr val="6666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2</a:t>
                </a:r>
                <a:r>
                  <a:rPr lang="en-US" sz="2400" b="1" i="1" dirty="0" smtClean="0">
                    <a:solidFill>
                      <a:srgbClr val="6666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 scale) </a:t>
                </a:r>
                <a:r>
                  <a:rPr lang="en-US" sz="2400" b="1" i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physics relatively well understood </a:t>
                </a:r>
                <a:r>
                  <a:rPr lang="en-US" sz="2400" b="1" i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(further work</a:t>
                </a:r>
              </a:p>
              <a:p>
                <a:pPr defTabSz="762000" eaLnBrk="0" hangingPunct="0"/>
                <a:r>
                  <a:rPr lang="en-US" sz="2400" b="1" i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needed for precision </a:t>
                </a:r>
                <a:r>
                  <a:rPr lang="en-US" sz="2400" b="1" i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understanding/extractions)</a:t>
                </a:r>
              </a:p>
              <a:p>
                <a:pPr defTabSz="762000" eaLnBrk="0" hangingPunct="0"/>
                <a:r>
                  <a:rPr lang="en-US" sz="2400" b="1" i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           handbag interpretation and nucleon imaging</a:t>
                </a:r>
                <a:endParaRPr lang="en-US" sz="2400" b="1" i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22" name="AutoShape 9"/>
            <p:cNvSpPr>
              <a:spLocks noChangeArrowheads="1"/>
            </p:cNvSpPr>
            <p:nvPr/>
          </p:nvSpPr>
          <p:spPr bwMode="auto">
            <a:xfrm>
              <a:off x="914400" y="2362200"/>
              <a:ext cx="540938" cy="20547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29" name="Picture 5" descr="vgggk"/>
          <p:cNvPicPr>
            <a:picLocks noChangeAspect="1" noChangeArrowheads="1"/>
          </p:cNvPicPr>
          <p:nvPr/>
        </p:nvPicPr>
        <p:blipFill>
          <a:blip r:embed="rId2" cstate="print"/>
          <a:srcRect l="48480" t="39539" r="31311" b="35727"/>
          <a:stretch>
            <a:fillRect/>
          </a:stretch>
        </p:blipFill>
        <p:spPr bwMode="auto">
          <a:xfrm>
            <a:off x="2727325" y="784225"/>
            <a:ext cx="3929063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30" name="Text Box 6"/>
          <p:cNvSpPr txBox="1">
            <a:spLocks noChangeArrowheads="1"/>
          </p:cNvSpPr>
          <p:nvPr/>
        </p:nvSpPr>
        <p:spPr bwMode="auto">
          <a:xfrm>
            <a:off x="4868863" y="6021388"/>
            <a:ext cx="21415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chemeClr val="tx2"/>
                </a:solidFill>
                <a:latin typeface="Bookman Old Style" pitchFamily="18" charset="0"/>
                <a:sym typeface="Symbol" pitchFamily="18" charset="2"/>
              </a:rPr>
              <a:t>W~1/</a:t>
            </a:r>
            <a:r>
              <a:rPr lang="en-GB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x</a:t>
            </a:r>
            <a:r>
              <a:rPr lang="en-GB">
                <a:solidFill>
                  <a:schemeClr val="tx2"/>
                </a:solidFill>
                <a:latin typeface="Bookman Old Style" pitchFamily="18" charset="0"/>
                <a:sym typeface="Symbol" pitchFamily="18" charset="2"/>
              </a:rPr>
              <a:t> </a:t>
            </a:r>
          </a:p>
        </p:txBody>
      </p:sp>
      <p:pic>
        <p:nvPicPr>
          <p:cNvPr id="615431" name="Picture 7" descr="stot"/>
          <p:cNvPicPr preferRelativeResize="0">
            <a:picLocks noChangeArrowheads="1"/>
          </p:cNvPicPr>
          <p:nvPr/>
        </p:nvPicPr>
        <p:blipFill>
          <a:blip r:embed="rId3" cstate="print"/>
          <a:srcRect t="83153" r="96696" b="4713"/>
          <a:stretch>
            <a:fillRect/>
          </a:stretch>
        </p:blipFill>
        <p:spPr bwMode="auto">
          <a:xfrm>
            <a:off x="1600200" y="1697038"/>
            <a:ext cx="444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36" name="AutoShape 12"/>
          <p:cNvSpPr>
            <a:spLocks noChangeArrowheads="1"/>
          </p:cNvSpPr>
          <p:nvPr/>
        </p:nvSpPr>
        <p:spPr bwMode="auto">
          <a:xfrm rot="15031620">
            <a:off x="5829300" y="4686300"/>
            <a:ext cx="762000" cy="685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5437" name="Text Box 13"/>
          <p:cNvSpPr txBox="1">
            <a:spLocks noChangeArrowheads="1"/>
          </p:cNvSpPr>
          <p:nvPr/>
        </p:nvSpPr>
        <p:spPr bwMode="auto">
          <a:xfrm>
            <a:off x="5105400" y="5383213"/>
            <a:ext cx="2735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rgbClr val="00CC00"/>
                </a:solidFill>
              </a:rPr>
              <a:t>GPDs/handbag</a:t>
            </a:r>
          </a:p>
        </p:txBody>
      </p:sp>
      <p:sp>
        <p:nvSpPr>
          <p:cNvPr id="615438" name="AutoShape 14"/>
          <p:cNvSpPr>
            <a:spLocks noChangeArrowheads="1"/>
          </p:cNvSpPr>
          <p:nvPr/>
        </p:nvSpPr>
        <p:spPr bwMode="auto">
          <a:xfrm rot="11432110">
            <a:off x="4191000" y="5181600"/>
            <a:ext cx="762000" cy="685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352800" y="3062288"/>
            <a:ext cx="4095750" cy="1052512"/>
            <a:chOff x="2112" y="1929"/>
            <a:chExt cx="2580" cy="663"/>
          </a:xfrm>
        </p:grpSpPr>
        <p:sp>
          <p:nvSpPr>
            <p:cNvPr id="615439" name="Text Box 15"/>
            <p:cNvSpPr txBox="1">
              <a:spLocks noChangeArrowheads="1"/>
            </p:cNvSpPr>
            <p:nvPr/>
          </p:nvSpPr>
          <p:spPr bwMode="auto">
            <a:xfrm>
              <a:off x="2496" y="1929"/>
              <a:ext cx="219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800" b="1" dirty="0" err="1">
                  <a:solidFill>
                    <a:srgbClr val="00CC00"/>
                  </a:solidFill>
                </a:rPr>
                <a:t>GPDs</a:t>
              </a:r>
              <a:r>
                <a:rPr lang="fr-FR" sz="2800" b="1" dirty="0">
                  <a:solidFill>
                    <a:srgbClr val="00CC00"/>
                  </a:solidFill>
                </a:rPr>
                <a:t>/</a:t>
              </a:r>
              <a:r>
                <a:rPr lang="fr-FR" sz="2800" b="1" dirty="0" err="1">
                  <a:solidFill>
                    <a:srgbClr val="00CC00"/>
                  </a:solidFill>
                </a:rPr>
                <a:t>handbag</a:t>
              </a:r>
              <a:r>
                <a:rPr lang="fr-FR" sz="2800" b="1" dirty="0">
                  <a:solidFill>
                    <a:srgbClr val="00CC00"/>
                  </a:solidFill>
                </a:rPr>
                <a:t> ???</a:t>
              </a:r>
            </a:p>
          </p:txBody>
        </p:sp>
        <p:sp>
          <p:nvSpPr>
            <p:cNvPr id="615440" name="AutoShape 16"/>
            <p:cNvSpPr>
              <a:spLocks noChangeArrowheads="1"/>
            </p:cNvSpPr>
            <p:nvPr/>
          </p:nvSpPr>
          <p:spPr bwMode="auto">
            <a:xfrm rot="8252297">
              <a:off x="2112" y="2160"/>
              <a:ext cx="480" cy="43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3"/>
          <p:cNvSpPr txBox="1">
            <a:spLocks noChangeArrowheads="1"/>
          </p:cNvSpPr>
          <p:nvPr/>
        </p:nvSpPr>
        <p:spPr bwMode="auto">
          <a:xfrm>
            <a:off x="3352800" y="2590800"/>
            <a:ext cx="3200400" cy="162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4400" b="1" dirty="0" smtClean="0">
                <a:latin typeface="Times New Roman" pitchFamily="18" charset="0"/>
              </a:rPr>
              <a:t> BACKUP    </a:t>
            </a:r>
          </a:p>
          <a:p>
            <a:pPr>
              <a:lnSpc>
                <a:spcPct val="75000"/>
              </a:lnSpc>
            </a:pPr>
            <a:r>
              <a:rPr lang="en-US" sz="4400" b="1" dirty="0" smtClean="0">
                <a:latin typeface="Times New Roman" pitchFamily="18" charset="0"/>
              </a:rPr>
              <a:t>   </a:t>
            </a:r>
          </a:p>
          <a:p>
            <a:pPr>
              <a:lnSpc>
                <a:spcPct val="75000"/>
              </a:lnSpc>
            </a:pPr>
            <a:r>
              <a:rPr lang="en-US" sz="4400" b="1" dirty="0" smtClean="0">
                <a:latin typeface="Times New Roman" pitchFamily="18" charset="0"/>
              </a:rPr>
              <a:t>  SLIDES</a:t>
            </a:r>
            <a:endParaRPr lang="el-GR" sz="40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tregge"/>
          <p:cNvPicPr>
            <a:picLocks noChangeAspect="1" noChangeArrowheads="1"/>
          </p:cNvPicPr>
          <p:nvPr/>
        </p:nvPicPr>
        <p:blipFill>
          <a:blip r:embed="rId2" cstate="print"/>
          <a:srcRect l="29244" t="21545" r="46554" b="59934"/>
          <a:stretch>
            <a:fillRect/>
          </a:stretch>
        </p:blipFill>
        <p:spPr bwMode="auto">
          <a:xfrm>
            <a:off x="3505200" y="439737"/>
            <a:ext cx="1828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152400" y="-76200"/>
            <a:ext cx="2418932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fr-FR" sz="2800" b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Regge</a:t>
            </a:r>
            <a:r>
              <a:rPr lang="fr-FR" sz="2800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2800" b="1" u="sng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theory</a:t>
            </a:r>
            <a:r>
              <a:rPr lang="fr-FR" sz="2800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endParaRPr lang="fr-FR" sz="2800" b="1" u="sng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2349500" y="0"/>
            <a:ext cx="763270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fr-FR" sz="2400" b="1" dirty="0" smtClean="0">
                <a:latin typeface="Times New Roman" pitchFamily="18" charset="0"/>
              </a:rPr>
              <a:t>Exchange of </a:t>
            </a:r>
            <a:r>
              <a:rPr lang="fr-FR" sz="2400" b="1" dirty="0" err="1" smtClean="0">
                <a:latin typeface="Times New Roman" pitchFamily="18" charset="0"/>
              </a:rPr>
              <a:t>families</a:t>
            </a:r>
            <a:r>
              <a:rPr lang="fr-FR" sz="2400" b="1" dirty="0" smtClean="0">
                <a:latin typeface="Times New Roman" pitchFamily="18" charset="0"/>
              </a:rPr>
              <a:t> of </a:t>
            </a:r>
            <a:r>
              <a:rPr lang="fr-FR" sz="2400" b="1" dirty="0" err="1" smtClean="0">
                <a:latin typeface="Times New Roman" pitchFamily="18" charset="0"/>
              </a:rPr>
              <a:t>mesons</a:t>
            </a:r>
            <a:r>
              <a:rPr lang="fr-FR" sz="2400" b="1" dirty="0" smtClean="0">
                <a:latin typeface="Times New Roman" pitchFamily="18" charset="0"/>
              </a:rPr>
              <a:t> in the t-</a:t>
            </a:r>
            <a:r>
              <a:rPr lang="fr-FR" sz="2400" b="1" dirty="0" err="1" smtClean="0">
                <a:latin typeface="Times New Roman" pitchFamily="18" charset="0"/>
              </a:rPr>
              <a:t>channel</a:t>
            </a:r>
            <a:endParaRPr lang="fr-FR" sz="2400" b="1" dirty="0">
              <a:latin typeface="Times New Roman" pitchFamily="18" charset="0"/>
            </a:endParaRPr>
          </a:p>
        </p:txBody>
      </p:sp>
      <p:sp>
        <p:nvSpPr>
          <p:cNvPr id="195589" name="Rectangle 5"/>
          <p:cNvSpPr>
            <a:spLocks noChangeArrowheads="1"/>
          </p:cNvSpPr>
          <p:nvPr/>
        </p:nvSpPr>
        <p:spPr bwMode="auto">
          <a:xfrm>
            <a:off x="914400" y="2547474"/>
            <a:ext cx="7848600" cy="126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fr-FR" sz="2800" b="1" dirty="0" smtClean="0">
                <a:solidFill>
                  <a:schemeClr val="accent2"/>
                </a:solidFill>
                <a:latin typeface="Times New Roman" pitchFamily="18" charset="0"/>
              </a:rPr>
              <a:t>			M(</a:t>
            </a:r>
            <a:r>
              <a:rPr lang="fr-FR" sz="2800" b="1" dirty="0" err="1" smtClean="0">
                <a:solidFill>
                  <a:schemeClr val="accent2"/>
                </a:solidFill>
                <a:latin typeface="Times New Roman" pitchFamily="18" charset="0"/>
              </a:rPr>
              <a:t>s,t</a:t>
            </a:r>
            <a:r>
              <a:rPr lang="fr-FR" sz="2800" b="1" dirty="0">
                <a:solidFill>
                  <a:schemeClr val="accent2"/>
                </a:solidFill>
                <a:latin typeface="Times New Roman" pitchFamily="18" charset="0"/>
              </a:rPr>
              <a:t>) ~ s</a:t>
            </a:r>
            <a:r>
              <a:rPr lang="fr-FR" sz="2800" b="1" baseline="30000" dirty="0">
                <a:solidFill>
                  <a:schemeClr val="accent2"/>
                </a:solidFill>
                <a:latin typeface="Symbol" pitchFamily="18" charset="2"/>
              </a:rPr>
              <a:t>a</a:t>
            </a:r>
            <a:r>
              <a:rPr lang="fr-FR" sz="2800" b="1" baseline="30000" dirty="0">
                <a:solidFill>
                  <a:schemeClr val="accent2"/>
                </a:solidFill>
                <a:latin typeface="Times New Roman" pitchFamily="18" charset="0"/>
              </a:rPr>
              <a:t>(t)</a:t>
            </a:r>
            <a:r>
              <a:rPr lang="fr-FR" sz="2800" b="1" dirty="0">
                <a:latin typeface="Times New Roman" pitchFamily="18" charset="0"/>
              </a:rPr>
              <a:t> </a:t>
            </a:r>
            <a:endParaRPr lang="fr-FR" sz="2800" b="1" dirty="0" smtClean="0">
              <a:latin typeface="Times New Roman" pitchFamily="18" charset="0"/>
            </a:endParaRPr>
          </a:p>
          <a:p>
            <a:pPr defTabSz="762000" eaLnBrk="0" hangingPunct="0"/>
            <a:r>
              <a:rPr lang="fr-FR" sz="2400" b="1" dirty="0" err="1" smtClean="0">
                <a:latin typeface="Times New Roman" pitchFamily="18" charset="0"/>
              </a:rPr>
              <a:t>where</a:t>
            </a:r>
            <a:r>
              <a:rPr lang="fr-FR" sz="2400" b="1" dirty="0" smtClean="0">
                <a:latin typeface="Times New Roman" pitchFamily="18" charset="0"/>
              </a:rPr>
              <a:t> </a:t>
            </a:r>
            <a:r>
              <a:rPr lang="fr-FR" sz="2400" b="1" dirty="0" smtClean="0">
                <a:solidFill>
                  <a:schemeClr val="accent2"/>
                </a:solidFill>
                <a:latin typeface="Symbol" pitchFamily="18" charset="2"/>
              </a:rPr>
              <a:t>a</a:t>
            </a:r>
            <a:r>
              <a:rPr lang="fr-FR" sz="2400" b="1" dirty="0" smtClean="0">
                <a:solidFill>
                  <a:schemeClr val="accent2"/>
                </a:solidFill>
                <a:latin typeface="Times New Roman" pitchFamily="18" charset="0"/>
              </a:rPr>
              <a:t>(t</a:t>
            </a:r>
            <a:r>
              <a:rPr lang="fr-FR" sz="2400" b="1" dirty="0">
                <a:solidFill>
                  <a:schemeClr val="accent2"/>
                </a:solidFill>
                <a:latin typeface="Times New Roman" pitchFamily="18" charset="0"/>
              </a:rPr>
              <a:t>)</a:t>
            </a:r>
            <a:r>
              <a:rPr lang="fr-FR" sz="2400" b="1" dirty="0">
                <a:latin typeface="Times New Roman" pitchFamily="18" charset="0"/>
              </a:rPr>
              <a:t> (</a:t>
            </a:r>
            <a:r>
              <a:rPr lang="fr-FR" sz="2400" b="1" dirty="0" err="1" smtClean="0">
                <a:latin typeface="Times New Roman" pitchFamily="18" charset="0"/>
              </a:rPr>
              <a:t>trajectory</a:t>
            </a:r>
            <a:r>
              <a:rPr lang="fr-FR" sz="2400" b="1" dirty="0" smtClean="0">
                <a:latin typeface="Times New Roman" pitchFamily="18" charset="0"/>
              </a:rPr>
              <a:t>) </a:t>
            </a:r>
            <a:r>
              <a:rPr lang="fr-FR" sz="2400" b="1" dirty="0" err="1" smtClean="0">
                <a:latin typeface="Times New Roman" pitchFamily="18" charset="0"/>
              </a:rPr>
              <a:t>is</a:t>
            </a:r>
            <a:r>
              <a:rPr lang="fr-FR" sz="2400" b="1" dirty="0" smtClean="0">
                <a:latin typeface="Times New Roman" pitchFamily="18" charset="0"/>
              </a:rPr>
              <a:t> the </a:t>
            </a:r>
            <a:r>
              <a:rPr lang="fr-FR" sz="2400" b="1" dirty="0">
                <a:latin typeface="Times New Roman" pitchFamily="18" charset="0"/>
              </a:rPr>
              <a:t>relation </a:t>
            </a:r>
            <a:r>
              <a:rPr lang="fr-FR" sz="2400" b="1" dirty="0" err="1" smtClean="0">
                <a:latin typeface="Times New Roman" pitchFamily="18" charset="0"/>
              </a:rPr>
              <a:t>between</a:t>
            </a:r>
            <a:r>
              <a:rPr lang="fr-FR" sz="2400" b="1" dirty="0" smtClean="0">
                <a:latin typeface="Times New Roman" pitchFamily="18" charset="0"/>
              </a:rPr>
              <a:t> the </a:t>
            </a:r>
            <a:r>
              <a:rPr lang="fr-FR" sz="2400" b="1" dirty="0">
                <a:latin typeface="Times New Roman" pitchFamily="18" charset="0"/>
              </a:rPr>
              <a:t>spin </a:t>
            </a:r>
            <a:r>
              <a:rPr lang="fr-FR" sz="2400" b="1" dirty="0" smtClean="0">
                <a:latin typeface="Times New Roman" pitchFamily="18" charset="0"/>
              </a:rPr>
              <a:t>and the (</a:t>
            </a:r>
            <a:r>
              <a:rPr lang="fr-FR" sz="2400" b="1" dirty="0" err="1" smtClean="0">
                <a:latin typeface="Times New Roman" pitchFamily="18" charset="0"/>
              </a:rPr>
              <a:t>squared</a:t>
            </a:r>
            <a:r>
              <a:rPr lang="fr-FR" sz="2400" b="1" dirty="0" smtClean="0">
                <a:latin typeface="Times New Roman" pitchFamily="18" charset="0"/>
              </a:rPr>
              <a:t>) mass of a </a:t>
            </a:r>
            <a:r>
              <a:rPr lang="fr-FR" sz="2400" b="1" dirty="0" err="1" smtClean="0">
                <a:latin typeface="Times New Roman" pitchFamily="18" charset="0"/>
              </a:rPr>
              <a:t>family</a:t>
            </a:r>
            <a:r>
              <a:rPr lang="fr-FR" sz="2400" b="1" dirty="0" smtClean="0">
                <a:latin typeface="Times New Roman" pitchFamily="18" charset="0"/>
              </a:rPr>
              <a:t> of </a:t>
            </a:r>
            <a:r>
              <a:rPr lang="fr-FR" sz="2400" b="1" dirty="0" err="1" smtClean="0">
                <a:latin typeface="Times New Roman" pitchFamily="18" charset="0"/>
              </a:rPr>
              <a:t>particles</a:t>
            </a:r>
            <a:endParaRPr lang="fr-FR" sz="2800" b="1" dirty="0">
              <a:latin typeface="Times New Roman" pitchFamily="18" charset="0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323850" y="4373562"/>
            <a:ext cx="158432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2400" b="1" dirty="0">
                <a:solidFill>
                  <a:schemeClr val="accent2"/>
                </a:solidFill>
                <a:ea typeface="新細明體" pitchFamily="18" charset="-120"/>
              </a:rPr>
              <a:t>M-&gt;</a:t>
            </a:r>
            <a:r>
              <a:rPr lang="en-US" altLang="zh-TW" sz="2400" b="1" dirty="0" err="1">
                <a:solidFill>
                  <a:schemeClr val="accent2"/>
                </a:solidFill>
                <a:ea typeface="新細明體" pitchFamily="18" charset="-120"/>
              </a:rPr>
              <a:t>s</a:t>
            </a:r>
            <a:r>
              <a:rPr lang="en-US" altLang="zh-TW" sz="2400" b="1" baseline="30000" dirty="0" err="1">
                <a:solidFill>
                  <a:schemeClr val="accent2"/>
                </a:solidFill>
                <a:latin typeface="Symbol" pitchFamily="18" charset="2"/>
                <a:ea typeface="新細明體" pitchFamily="18" charset="-120"/>
              </a:rPr>
              <a:t>a</a:t>
            </a:r>
            <a:r>
              <a:rPr lang="en-US" altLang="zh-TW" sz="2400" b="1" baseline="30000" dirty="0">
                <a:solidFill>
                  <a:schemeClr val="accent2"/>
                </a:solidFill>
                <a:ea typeface="新細明體" pitchFamily="18" charset="-120"/>
              </a:rPr>
              <a:t>(t)</a:t>
            </a: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 rot="16200000">
            <a:off x="1692275" y="3995737"/>
            <a:ext cx="649287" cy="50323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2339975" y="3967162"/>
            <a:ext cx="446405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2400" b="1" dirty="0">
                <a:solidFill>
                  <a:srgbClr val="00B050"/>
                </a:solidFill>
                <a:latin typeface="Symbol" pitchFamily="18" charset="2"/>
                <a:ea typeface="新細明體" pitchFamily="18" charset="-120"/>
              </a:rPr>
              <a:t>s</a:t>
            </a:r>
            <a:r>
              <a:rPr lang="en-US" altLang="zh-TW" sz="2400" b="1" baseline="-25000" dirty="0">
                <a:solidFill>
                  <a:srgbClr val="00B050"/>
                </a:solidFill>
                <a:ea typeface="新細明體" pitchFamily="18" charset="-120"/>
              </a:rPr>
              <a:t>tot</a:t>
            </a:r>
            <a:r>
              <a:rPr lang="en-US" altLang="zh-TW" sz="2400" b="1" dirty="0">
                <a:solidFill>
                  <a:srgbClr val="00B050"/>
                </a:solidFill>
                <a:ea typeface="新細明體" pitchFamily="18" charset="-120"/>
              </a:rPr>
              <a:t>~1/s x </a:t>
            </a:r>
            <a:r>
              <a:rPr lang="en-US" altLang="zh-TW" sz="2400" b="1" dirty="0" err="1">
                <a:solidFill>
                  <a:srgbClr val="00B050"/>
                </a:solidFill>
                <a:ea typeface="新細明體" pitchFamily="18" charset="-120"/>
              </a:rPr>
              <a:t>Im</a:t>
            </a:r>
            <a:r>
              <a:rPr lang="en-US" altLang="zh-TW" sz="2400" b="1" dirty="0">
                <a:solidFill>
                  <a:srgbClr val="00B050"/>
                </a:solidFill>
                <a:ea typeface="新細明體" pitchFamily="18" charset="-120"/>
              </a:rPr>
              <a:t>(M(</a:t>
            </a:r>
            <a:r>
              <a:rPr lang="en-US" altLang="zh-TW" sz="2400" b="1" dirty="0" err="1">
                <a:solidFill>
                  <a:srgbClr val="00B050"/>
                </a:solidFill>
                <a:ea typeface="新細明體" pitchFamily="18" charset="-120"/>
              </a:rPr>
              <a:t>s,t</a:t>
            </a:r>
            <a:r>
              <a:rPr lang="en-US" altLang="zh-TW" sz="2400" b="1" dirty="0">
                <a:solidFill>
                  <a:srgbClr val="00B050"/>
                </a:solidFill>
                <a:ea typeface="新細明體" pitchFamily="18" charset="-120"/>
              </a:rPr>
              <a:t>=0))</a:t>
            </a:r>
            <a:r>
              <a:rPr lang="en-US" altLang="zh-TW" sz="2400" b="1" dirty="0">
                <a:ea typeface="新細明體" pitchFamily="18" charset="-120"/>
              </a:rPr>
              <a:t>-&gt;</a:t>
            </a:r>
            <a:r>
              <a:rPr lang="en-US" altLang="zh-TW" sz="2400" b="1" dirty="0" err="1">
                <a:solidFill>
                  <a:srgbClr val="FF0000"/>
                </a:solidFill>
                <a:ea typeface="新細明體" pitchFamily="18" charset="-120"/>
              </a:rPr>
              <a:t>s</a:t>
            </a:r>
            <a:r>
              <a:rPr lang="en-US" altLang="zh-TW" sz="2400" b="1" baseline="30000" dirty="0" err="1">
                <a:solidFill>
                  <a:srgbClr val="FF0000"/>
                </a:solidFill>
                <a:latin typeface="Symbol" pitchFamily="18" charset="2"/>
                <a:ea typeface="新細明體" pitchFamily="18" charset="-120"/>
              </a:rPr>
              <a:t>a</a:t>
            </a:r>
            <a:r>
              <a:rPr lang="en-US" altLang="zh-TW" sz="2400" b="1" baseline="30000" dirty="0">
                <a:solidFill>
                  <a:srgbClr val="FF0000"/>
                </a:solidFill>
                <a:ea typeface="新細明體" pitchFamily="18" charset="-120"/>
              </a:rPr>
              <a:t>(0)-1</a:t>
            </a: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6588125" y="4043363"/>
            <a:ext cx="273685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2000" b="1" dirty="0" smtClean="0">
                <a:solidFill>
                  <a:srgbClr val="FF6600"/>
                </a:solidFill>
                <a:ea typeface="新細明體" pitchFamily="18" charset="-120"/>
              </a:rPr>
              <a:t>[optical theorem]</a:t>
            </a:r>
            <a:endParaRPr lang="en-US" altLang="zh-TW" sz="2000" b="1" baseline="30000" dirty="0">
              <a:solidFill>
                <a:srgbClr val="FF6600"/>
              </a:solidFill>
              <a:ea typeface="新細明體" pitchFamily="18" charset="-120"/>
            </a:endParaRPr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>
            <a:off x="1116013" y="5445125"/>
            <a:ext cx="0" cy="1268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>
            <a:off x="1116013" y="6742113"/>
            <a:ext cx="16557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" name="Freeform 13"/>
          <p:cNvSpPr>
            <a:spLocks/>
          </p:cNvSpPr>
          <p:nvPr/>
        </p:nvSpPr>
        <p:spPr bwMode="auto">
          <a:xfrm>
            <a:off x="1403350" y="5734050"/>
            <a:ext cx="1296988" cy="647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8" y="272"/>
              </a:cxn>
              <a:cxn ang="0">
                <a:pos x="817" y="408"/>
              </a:cxn>
            </a:cxnLst>
            <a:rect l="0" t="0" r="r" b="b"/>
            <a:pathLst>
              <a:path w="817" h="408">
                <a:moveTo>
                  <a:pt x="0" y="0"/>
                </a:moveTo>
                <a:cubicBezTo>
                  <a:pt x="91" y="102"/>
                  <a:pt x="182" y="204"/>
                  <a:pt x="318" y="272"/>
                </a:cubicBezTo>
                <a:cubicBezTo>
                  <a:pt x="454" y="340"/>
                  <a:pt x="734" y="385"/>
                  <a:pt x="817" y="40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395288" y="5157788"/>
            <a:ext cx="7921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fr-FR" sz="2800" b="1">
                <a:latin typeface="Symbol" pitchFamily="18" charset="2"/>
              </a:rPr>
              <a:t>s</a:t>
            </a:r>
            <a:r>
              <a:rPr lang="fr-FR" sz="2800" b="1" baseline="-25000">
                <a:latin typeface="Times New Roman" pitchFamily="18" charset="0"/>
              </a:rPr>
              <a:t>tot</a:t>
            </a: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4284663" y="5229225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fr-FR" sz="2800" b="1">
                <a:latin typeface="Times New Roman" pitchFamily="18" charset="0"/>
              </a:rPr>
              <a:t>d</a:t>
            </a:r>
            <a:r>
              <a:rPr lang="fr-FR" sz="2800" b="1">
                <a:latin typeface="Symbol" pitchFamily="18" charset="2"/>
              </a:rPr>
              <a:t>s</a:t>
            </a:r>
            <a:r>
              <a:rPr lang="fr-FR" sz="2800" b="1">
                <a:latin typeface="Times New Roman" pitchFamily="18" charset="0"/>
              </a:rPr>
              <a:t>/dt</a:t>
            </a:r>
            <a:endParaRPr lang="fr-FR" sz="2800" b="1" baseline="-25000">
              <a:latin typeface="Times New Roman" pitchFamily="18" charset="0"/>
            </a:endParaRP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>
            <a:off x="5653088" y="5373688"/>
            <a:ext cx="0" cy="1268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8" name="Line 17"/>
          <p:cNvSpPr>
            <a:spLocks noChangeShapeType="1"/>
          </p:cNvSpPr>
          <p:nvPr/>
        </p:nvSpPr>
        <p:spPr bwMode="auto">
          <a:xfrm>
            <a:off x="5653088" y="6670675"/>
            <a:ext cx="16557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9" name="Line 18"/>
          <p:cNvSpPr>
            <a:spLocks noChangeShapeType="1"/>
          </p:cNvSpPr>
          <p:nvPr/>
        </p:nvSpPr>
        <p:spPr bwMode="auto">
          <a:xfrm>
            <a:off x="5795963" y="5589588"/>
            <a:ext cx="792162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0" name="Rectangle 19"/>
          <p:cNvSpPr>
            <a:spLocks noChangeArrowheads="1"/>
          </p:cNvSpPr>
          <p:nvPr/>
        </p:nvSpPr>
        <p:spPr bwMode="auto">
          <a:xfrm>
            <a:off x="2843213" y="6438900"/>
            <a:ext cx="358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fr-FR" sz="2800" b="1">
                <a:latin typeface="Times New Roman" pitchFamily="18" charset="0"/>
              </a:rPr>
              <a:t>s</a:t>
            </a:r>
            <a:endParaRPr lang="fr-FR" sz="2800" b="1" baseline="-25000">
              <a:latin typeface="Times New Roman" pitchFamily="18" charset="0"/>
            </a:endParaRPr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7380288" y="6338888"/>
            <a:ext cx="358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fr-FR" sz="2800" b="1">
                <a:latin typeface="Times New Roman" pitchFamily="18" charset="0"/>
              </a:rPr>
              <a:t>t</a:t>
            </a:r>
            <a:endParaRPr lang="fr-FR" sz="2800" b="1" baseline="-25000">
              <a:latin typeface="Times New Roman" pitchFamily="18" charset="0"/>
            </a:endParaRP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 rot="16200000">
            <a:off x="1690688" y="4645026"/>
            <a:ext cx="649288" cy="5032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411413" y="4645026"/>
            <a:ext cx="417671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2400" b="1" dirty="0" err="1">
                <a:solidFill>
                  <a:srgbClr val="00B050"/>
                </a:solidFill>
                <a:ea typeface="新細明體" pitchFamily="18" charset="-120"/>
              </a:rPr>
              <a:t>d</a:t>
            </a:r>
            <a:r>
              <a:rPr lang="en-US" altLang="zh-TW" sz="2400" b="1" dirty="0" err="1">
                <a:solidFill>
                  <a:srgbClr val="00B050"/>
                </a:solidFill>
                <a:latin typeface="Symbol" pitchFamily="18" charset="2"/>
                <a:ea typeface="新細明體" pitchFamily="18" charset="-120"/>
              </a:rPr>
              <a:t>s</a:t>
            </a:r>
            <a:r>
              <a:rPr lang="en-US" altLang="zh-TW" sz="2400" b="1" dirty="0">
                <a:solidFill>
                  <a:srgbClr val="00B050"/>
                </a:solidFill>
                <a:ea typeface="新細明體" pitchFamily="18" charset="-120"/>
              </a:rPr>
              <a:t>/dt~1/s</a:t>
            </a:r>
            <a:r>
              <a:rPr lang="en-US" altLang="zh-TW" sz="2400" b="1" baseline="30000" dirty="0">
                <a:solidFill>
                  <a:srgbClr val="00B050"/>
                </a:solidFill>
                <a:ea typeface="新細明體" pitchFamily="18" charset="-120"/>
              </a:rPr>
              <a:t>2</a:t>
            </a:r>
            <a:r>
              <a:rPr lang="en-US" altLang="zh-TW" sz="2400" b="1" dirty="0">
                <a:solidFill>
                  <a:srgbClr val="00B050"/>
                </a:solidFill>
                <a:ea typeface="新細明體" pitchFamily="18" charset="-120"/>
              </a:rPr>
              <a:t> x |M(</a:t>
            </a:r>
            <a:r>
              <a:rPr lang="en-US" altLang="zh-TW" sz="2400" b="1" dirty="0" err="1">
                <a:solidFill>
                  <a:srgbClr val="00B050"/>
                </a:solidFill>
                <a:ea typeface="新細明體" pitchFamily="18" charset="-120"/>
              </a:rPr>
              <a:t>s,t</a:t>
            </a:r>
            <a:r>
              <a:rPr lang="en-US" altLang="zh-TW" sz="2400" b="1" dirty="0">
                <a:solidFill>
                  <a:srgbClr val="00B050"/>
                </a:solidFill>
                <a:ea typeface="新細明體" pitchFamily="18" charset="-120"/>
              </a:rPr>
              <a:t>)|</a:t>
            </a:r>
            <a:r>
              <a:rPr lang="en-US" altLang="zh-TW" sz="2400" b="1" baseline="30000" dirty="0">
                <a:solidFill>
                  <a:srgbClr val="00B050"/>
                </a:solidFill>
                <a:ea typeface="新細明體" pitchFamily="18" charset="-120"/>
              </a:rPr>
              <a:t>2</a:t>
            </a:r>
            <a:r>
              <a:rPr lang="en-US" altLang="zh-TW" sz="2400" b="1" dirty="0">
                <a:ea typeface="新細明體" pitchFamily="18" charset="-120"/>
              </a:rPr>
              <a:t>-&gt;</a:t>
            </a:r>
            <a:r>
              <a:rPr lang="en-US" altLang="zh-TW" sz="2400" b="1" dirty="0">
                <a:solidFill>
                  <a:srgbClr val="FF0000"/>
                </a:solidFill>
                <a:ea typeface="新細明體" pitchFamily="18" charset="-120"/>
              </a:rPr>
              <a:t>s</a:t>
            </a:r>
            <a:r>
              <a:rPr lang="en-US" altLang="zh-TW" sz="2400" b="1" baseline="30000" dirty="0">
                <a:solidFill>
                  <a:srgbClr val="FF0000"/>
                </a:solidFill>
                <a:latin typeface="Symbol" pitchFamily="18" charset="2"/>
                <a:ea typeface="新細明體" pitchFamily="18" charset="-120"/>
              </a:rPr>
              <a:t>2a</a:t>
            </a:r>
            <a:r>
              <a:rPr lang="en-US" altLang="zh-TW" sz="2400" b="1" baseline="30000" dirty="0">
                <a:solidFill>
                  <a:srgbClr val="FF0000"/>
                </a:solidFill>
                <a:ea typeface="新細明體" pitchFamily="18" charset="-120"/>
              </a:rPr>
              <a:t>(t)-2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6788150" y="4652963"/>
            <a:ext cx="273685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2000" b="1" dirty="0" smtClean="0">
                <a:solidFill>
                  <a:srgbClr val="FF6600"/>
                </a:solidFill>
                <a:ea typeface="新細明體" pitchFamily="18" charset="-120"/>
              </a:rPr>
              <a:t>-&gt;[e</a:t>
            </a:r>
            <a:r>
              <a:rPr lang="en-US" altLang="zh-TW" sz="2000" b="1" baseline="30000" dirty="0" smtClean="0">
                <a:solidFill>
                  <a:srgbClr val="FF6600"/>
                </a:solidFill>
                <a:latin typeface="Symbol" pitchFamily="18" charset="2"/>
                <a:ea typeface="新細明體" pitchFamily="18" charset="-120"/>
              </a:rPr>
              <a:t>a</a:t>
            </a:r>
            <a:r>
              <a:rPr lang="en-US" altLang="zh-TW" sz="2000" b="1" baseline="30000" dirty="0" smtClean="0">
                <a:solidFill>
                  <a:srgbClr val="FF6600"/>
                </a:solidFill>
                <a:ea typeface="新細明體" pitchFamily="18" charset="-120"/>
              </a:rPr>
              <a:t>(t)</a:t>
            </a:r>
            <a:r>
              <a:rPr lang="en-US" altLang="zh-TW" sz="2000" b="1" baseline="30000" dirty="0" err="1" smtClean="0">
                <a:solidFill>
                  <a:srgbClr val="FF6600"/>
                </a:solidFill>
                <a:ea typeface="新細明體" pitchFamily="18" charset="-120"/>
              </a:rPr>
              <a:t>lns</a:t>
            </a:r>
            <a:r>
              <a:rPr lang="en-US" altLang="zh-TW" sz="2000" b="1" baseline="30000" dirty="0" smtClean="0">
                <a:solidFill>
                  <a:srgbClr val="FF6600"/>
                </a:solidFill>
                <a:ea typeface="新細明體" pitchFamily="18" charset="-120"/>
              </a:rPr>
              <a:t>(s)</a:t>
            </a:r>
            <a:r>
              <a:rPr lang="en-US" altLang="zh-TW" sz="2000" b="1" dirty="0" smtClean="0">
                <a:solidFill>
                  <a:srgbClr val="FF6600"/>
                </a:solidFill>
                <a:ea typeface="新細明體" pitchFamily="18" charset="-120"/>
              </a:rPr>
              <a:t>]</a:t>
            </a:r>
            <a:endParaRPr lang="en-US" altLang="zh-TW" sz="2000" b="1" baseline="30000" dirty="0">
              <a:solidFill>
                <a:srgbClr val="FF6600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0" grpId="0"/>
      <p:bldP spid="31" grpId="0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 animBg="1"/>
      <p:bldP spid="40" grpId="0"/>
      <p:bldP spid="41" grpId="0"/>
      <p:bldP spid="22" grpId="0" animBg="1"/>
      <p:bldP spid="23" grpId="0"/>
      <p:bldP spid="2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541" name="Rectangle 149"/>
          <p:cNvSpPr>
            <a:spLocks noChangeArrowheads="1"/>
          </p:cNvSpPr>
          <p:nvPr/>
        </p:nvSpPr>
        <p:spPr bwMode="auto">
          <a:xfrm>
            <a:off x="4308475" y="4343400"/>
            <a:ext cx="990600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3394" name="Oval 2"/>
          <p:cNvSpPr>
            <a:spLocks noChangeArrowheads="1"/>
          </p:cNvSpPr>
          <p:nvPr/>
        </p:nvSpPr>
        <p:spPr bwMode="auto">
          <a:xfrm>
            <a:off x="1066800" y="1184275"/>
            <a:ext cx="2368550" cy="6096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3395" name="Text Box 3"/>
          <p:cNvSpPr txBox="1">
            <a:spLocks noChangeArrowheads="1"/>
          </p:cNvSpPr>
          <p:nvPr/>
        </p:nvSpPr>
        <p:spPr bwMode="auto">
          <a:xfrm>
            <a:off x="1066800" y="1304925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  <a:latin typeface="Bookman Old Style" pitchFamily="18" charset="0"/>
              </a:rPr>
              <a:t>H, H, E, E (x,ξ,t)</a:t>
            </a:r>
          </a:p>
        </p:txBody>
      </p:sp>
      <p:sp>
        <p:nvSpPr>
          <p:cNvPr id="443398" name="Text Box 6"/>
          <p:cNvSpPr txBox="1">
            <a:spLocks noChangeArrowheads="1"/>
          </p:cNvSpPr>
          <p:nvPr/>
        </p:nvSpPr>
        <p:spPr bwMode="auto">
          <a:xfrm>
            <a:off x="1600200" y="118903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  <a:latin typeface="Bookman Old Style" pitchFamily="18" charset="0"/>
              </a:rPr>
              <a:t>~</a:t>
            </a:r>
          </a:p>
        </p:txBody>
      </p:sp>
      <p:sp>
        <p:nvSpPr>
          <p:cNvPr id="443399" name="Text Box 7"/>
          <p:cNvSpPr txBox="1">
            <a:spLocks noChangeArrowheads="1"/>
          </p:cNvSpPr>
          <p:nvPr/>
        </p:nvSpPr>
        <p:spPr bwMode="auto">
          <a:xfrm>
            <a:off x="2247900" y="118903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  <a:latin typeface="Bookman Old Style" pitchFamily="18" charset="0"/>
              </a:rPr>
              <a:t>~</a:t>
            </a:r>
          </a:p>
        </p:txBody>
      </p:sp>
      <p:sp>
        <p:nvSpPr>
          <p:cNvPr id="443457" name="Line 65"/>
          <p:cNvSpPr>
            <a:spLocks noChangeShapeType="1"/>
          </p:cNvSpPr>
          <p:nvPr/>
        </p:nvSpPr>
        <p:spPr bwMode="auto">
          <a:xfrm flipV="1">
            <a:off x="381000" y="1525588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3458" name="Line 66"/>
          <p:cNvSpPr>
            <a:spLocks noChangeShapeType="1"/>
          </p:cNvSpPr>
          <p:nvPr/>
        </p:nvSpPr>
        <p:spPr bwMode="auto">
          <a:xfrm flipV="1">
            <a:off x="382588" y="14859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3459" name="Line 67"/>
          <p:cNvSpPr>
            <a:spLocks noChangeShapeType="1"/>
          </p:cNvSpPr>
          <p:nvPr/>
        </p:nvSpPr>
        <p:spPr bwMode="auto">
          <a:xfrm flipV="1">
            <a:off x="381000" y="1565275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3460" name="Line 68"/>
          <p:cNvSpPr>
            <a:spLocks noChangeShapeType="1"/>
          </p:cNvSpPr>
          <p:nvPr/>
        </p:nvSpPr>
        <p:spPr bwMode="auto">
          <a:xfrm flipV="1">
            <a:off x="1371600" y="650875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3461" name="Text Box 69"/>
          <p:cNvSpPr txBox="1">
            <a:spLocks noChangeArrowheads="1"/>
          </p:cNvSpPr>
          <p:nvPr/>
        </p:nvSpPr>
        <p:spPr bwMode="auto">
          <a:xfrm>
            <a:off x="914400" y="803275"/>
            <a:ext cx="615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latin typeface="Bookman Old Style" pitchFamily="18" charset="0"/>
              </a:rPr>
              <a:t>x+ξ</a:t>
            </a:r>
            <a:r>
              <a:rPr lang="en-GB" sz="1600">
                <a:latin typeface="Bookman Old Style" pitchFamily="18" charset="0"/>
              </a:rPr>
              <a:t> </a:t>
            </a:r>
          </a:p>
        </p:txBody>
      </p:sp>
      <p:sp>
        <p:nvSpPr>
          <p:cNvPr id="443462" name="Line 70"/>
          <p:cNvSpPr>
            <a:spLocks noChangeShapeType="1"/>
          </p:cNvSpPr>
          <p:nvPr/>
        </p:nvSpPr>
        <p:spPr bwMode="auto">
          <a:xfrm rot="18742695" flipV="1">
            <a:off x="2667000" y="650875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3463" name="Text Box 71"/>
          <p:cNvSpPr txBox="1">
            <a:spLocks noChangeArrowheads="1"/>
          </p:cNvSpPr>
          <p:nvPr/>
        </p:nvSpPr>
        <p:spPr bwMode="auto">
          <a:xfrm>
            <a:off x="2667000" y="803275"/>
            <a:ext cx="755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latin typeface="Bookman Old Style" pitchFamily="18" charset="0"/>
              </a:rPr>
              <a:t>x-ξ</a:t>
            </a:r>
            <a:r>
              <a:rPr lang="en-GB" sz="1600">
                <a:latin typeface="Bookman Old Style" pitchFamily="18" charset="0"/>
              </a:rPr>
              <a:t> </a:t>
            </a:r>
          </a:p>
        </p:txBody>
      </p:sp>
      <p:sp>
        <p:nvSpPr>
          <p:cNvPr id="443464" name="Line 72"/>
          <p:cNvSpPr>
            <a:spLocks noChangeShapeType="1"/>
          </p:cNvSpPr>
          <p:nvPr/>
        </p:nvSpPr>
        <p:spPr bwMode="auto">
          <a:xfrm rot="12777622" flipV="1">
            <a:off x="3429000" y="1449388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3465" name="Line 73"/>
          <p:cNvSpPr>
            <a:spLocks noChangeShapeType="1"/>
          </p:cNvSpPr>
          <p:nvPr/>
        </p:nvSpPr>
        <p:spPr bwMode="auto">
          <a:xfrm rot="12777622" flipV="1">
            <a:off x="3422650" y="14097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3466" name="Line 74"/>
          <p:cNvSpPr>
            <a:spLocks noChangeShapeType="1"/>
          </p:cNvSpPr>
          <p:nvPr/>
        </p:nvSpPr>
        <p:spPr bwMode="auto">
          <a:xfrm rot="12777622" flipV="1">
            <a:off x="3429000" y="1489075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3467" name="Freeform 75"/>
          <p:cNvSpPr>
            <a:spLocks/>
          </p:cNvSpPr>
          <p:nvPr/>
        </p:nvSpPr>
        <p:spPr bwMode="auto">
          <a:xfrm>
            <a:off x="1524000" y="346075"/>
            <a:ext cx="1295400" cy="1651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624" y="0"/>
              </a:cxn>
              <a:cxn ang="0">
                <a:pos x="1200" y="48"/>
              </a:cxn>
            </a:cxnLst>
            <a:rect l="0" t="0" r="r" b="b"/>
            <a:pathLst>
              <a:path w="1200" h="48">
                <a:moveTo>
                  <a:pt x="0" y="48"/>
                </a:moveTo>
                <a:cubicBezTo>
                  <a:pt x="212" y="24"/>
                  <a:pt x="424" y="0"/>
                  <a:pt x="624" y="0"/>
                </a:cubicBezTo>
                <a:cubicBezTo>
                  <a:pt x="824" y="0"/>
                  <a:pt x="1012" y="24"/>
                  <a:pt x="1200" y="48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3468" name="Text Box 76"/>
          <p:cNvSpPr txBox="1">
            <a:spLocks noChangeArrowheads="1"/>
          </p:cNvSpPr>
          <p:nvPr/>
        </p:nvSpPr>
        <p:spPr bwMode="auto">
          <a:xfrm>
            <a:off x="21336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latin typeface="Bookman Old Style" pitchFamily="18" charset="0"/>
              </a:rPr>
              <a:t>t</a:t>
            </a:r>
          </a:p>
        </p:txBody>
      </p:sp>
      <p:sp>
        <p:nvSpPr>
          <p:cNvPr id="443469" name="Line 77"/>
          <p:cNvSpPr>
            <a:spLocks noChangeShapeType="1"/>
          </p:cNvSpPr>
          <p:nvPr/>
        </p:nvSpPr>
        <p:spPr bwMode="auto">
          <a:xfrm flipV="1">
            <a:off x="1676400" y="650875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2" name="Group 78"/>
          <p:cNvGrpSpPr>
            <a:grpSpLocks noChangeAspect="1"/>
          </p:cNvGrpSpPr>
          <p:nvPr/>
        </p:nvGrpSpPr>
        <p:grpSpPr bwMode="auto">
          <a:xfrm rot="-2865258">
            <a:off x="1471612" y="322263"/>
            <a:ext cx="98425" cy="450850"/>
            <a:chOff x="1324" y="1002"/>
            <a:chExt cx="146" cy="462"/>
          </a:xfrm>
        </p:grpSpPr>
        <p:sp>
          <p:nvSpPr>
            <p:cNvPr id="443471" name="Freeform 79"/>
            <p:cNvSpPr>
              <a:spLocks noChangeAspect="1"/>
            </p:cNvSpPr>
            <p:nvPr/>
          </p:nvSpPr>
          <p:spPr bwMode="auto">
            <a:xfrm>
              <a:off x="1326" y="1002"/>
              <a:ext cx="143" cy="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8" y="9"/>
                </a:cxn>
                <a:cxn ang="0">
                  <a:pos x="12" y="11"/>
                </a:cxn>
                <a:cxn ang="0">
                  <a:pos x="129" y="58"/>
                </a:cxn>
                <a:cxn ang="0">
                  <a:pos x="135" y="60"/>
                </a:cxn>
                <a:cxn ang="0">
                  <a:pos x="139" y="63"/>
                </a:cxn>
                <a:cxn ang="0">
                  <a:pos x="142" y="65"/>
                </a:cxn>
                <a:cxn ang="0">
                  <a:pos x="141" y="69"/>
                </a:cxn>
                <a:cxn ang="0">
                  <a:pos x="141" y="71"/>
                </a:cxn>
                <a:cxn ang="0">
                  <a:pos x="138" y="74"/>
                </a:cxn>
                <a:cxn ang="0">
                  <a:pos x="11" y="60"/>
                </a:cxn>
                <a:cxn ang="0">
                  <a:pos x="10" y="61"/>
                </a:cxn>
                <a:cxn ang="0">
                  <a:pos x="4" y="59"/>
                </a:cxn>
                <a:cxn ang="0">
                  <a:pos x="4" y="60"/>
                </a:cxn>
                <a:cxn ang="0">
                  <a:pos x="2" y="62"/>
                </a:cxn>
                <a:cxn ang="0">
                  <a:pos x="0" y="65"/>
                </a:cxn>
              </a:cxnLst>
              <a:rect l="0" t="0" r="r" b="b"/>
              <a:pathLst>
                <a:path w="143" h="75">
                  <a:moveTo>
                    <a:pt x="0" y="0"/>
                  </a:moveTo>
                  <a:lnTo>
                    <a:pt x="0" y="4"/>
                  </a:lnTo>
                  <a:lnTo>
                    <a:pt x="4" y="7"/>
                  </a:lnTo>
                  <a:lnTo>
                    <a:pt x="8" y="9"/>
                  </a:lnTo>
                  <a:lnTo>
                    <a:pt x="12" y="11"/>
                  </a:lnTo>
                  <a:lnTo>
                    <a:pt x="129" y="58"/>
                  </a:lnTo>
                  <a:lnTo>
                    <a:pt x="135" y="60"/>
                  </a:lnTo>
                  <a:lnTo>
                    <a:pt x="139" y="63"/>
                  </a:lnTo>
                  <a:lnTo>
                    <a:pt x="142" y="65"/>
                  </a:lnTo>
                  <a:lnTo>
                    <a:pt x="141" y="69"/>
                  </a:lnTo>
                  <a:lnTo>
                    <a:pt x="141" y="71"/>
                  </a:lnTo>
                  <a:lnTo>
                    <a:pt x="138" y="74"/>
                  </a:lnTo>
                  <a:lnTo>
                    <a:pt x="11" y="60"/>
                  </a:lnTo>
                  <a:lnTo>
                    <a:pt x="10" y="61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2" y="62"/>
                  </a:lnTo>
                  <a:lnTo>
                    <a:pt x="0" y="65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43472" name="Freeform 80"/>
            <p:cNvSpPr>
              <a:spLocks noChangeAspect="1"/>
            </p:cNvSpPr>
            <p:nvPr/>
          </p:nvSpPr>
          <p:spPr bwMode="auto">
            <a:xfrm>
              <a:off x="1324" y="1069"/>
              <a:ext cx="143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"/>
                </a:cxn>
                <a:cxn ang="0">
                  <a:pos x="4" y="4"/>
                </a:cxn>
                <a:cxn ang="0">
                  <a:pos x="6" y="6"/>
                </a:cxn>
                <a:cxn ang="0">
                  <a:pos x="10" y="7"/>
                </a:cxn>
                <a:cxn ang="0">
                  <a:pos x="133" y="57"/>
                </a:cxn>
                <a:cxn ang="0">
                  <a:pos x="137" y="61"/>
                </a:cxn>
                <a:cxn ang="0">
                  <a:pos x="140" y="61"/>
                </a:cxn>
                <a:cxn ang="0">
                  <a:pos x="141" y="65"/>
                </a:cxn>
                <a:cxn ang="0">
                  <a:pos x="141" y="66"/>
                </a:cxn>
                <a:cxn ang="0">
                  <a:pos x="142" y="71"/>
                </a:cxn>
                <a:cxn ang="0">
                  <a:pos x="137" y="71"/>
                </a:cxn>
                <a:cxn ang="0">
                  <a:pos x="12" y="59"/>
                </a:cxn>
                <a:cxn ang="0">
                  <a:pos x="7" y="59"/>
                </a:cxn>
                <a:cxn ang="0">
                  <a:pos x="6" y="59"/>
                </a:cxn>
                <a:cxn ang="0">
                  <a:pos x="4" y="59"/>
                </a:cxn>
                <a:cxn ang="0">
                  <a:pos x="1" y="59"/>
                </a:cxn>
                <a:cxn ang="0">
                  <a:pos x="0" y="61"/>
                </a:cxn>
              </a:cxnLst>
              <a:rect l="0" t="0" r="r" b="b"/>
              <a:pathLst>
                <a:path w="143" h="72">
                  <a:moveTo>
                    <a:pt x="0" y="0"/>
                  </a:moveTo>
                  <a:lnTo>
                    <a:pt x="1" y="2"/>
                  </a:lnTo>
                  <a:lnTo>
                    <a:pt x="4" y="4"/>
                  </a:lnTo>
                  <a:lnTo>
                    <a:pt x="6" y="6"/>
                  </a:lnTo>
                  <a:lnTo>
                    <a:pt x="10" y="7"/>
                  </a:lnTo>
                  <a:lnTo>
                    <a:pt x="133" y="57"/>
                  </a:lnTo>
                  <a:lnTo>
                    <a:pt x="137" y="61"/>
                  </a:lnTo>
                  <a:lnTo>
                    <a:pt x="140" y="61"/>
                  </a:lnTo>
                  <a:lnTo>
                    <a:pt x="141" y="65"/>
                  </a:lnTo>
                  <a:lnTo>
                    <a:pt x="141" y="66"/>
                  </a:lnTo>
                  <a:lnTo>
                    <a:pt x="142" y="71"/>
                  </a:lnTo>
                  <a:lnTo>
                    <a:pt x="137" y="71"/>
                  </a:lnTo>
                  <a:lnTo>
                    <a:pt x="12" y="59"/>
                  </a:lnTo>
                  <a:lnTo>
                    <a:pt x="7" y="59"/>
                  </a:lnTo>
                  <a:lnTo>
                    <a:pt x="6" y="59"/>
                  </a:lnTo>
                  <a:lnTo>
                    <a:pt x="4" y="59"/>
                  </a:lnTo>
                  <a:lnTo>
                    <a:pt x="1" y="59"/>
                  </a:lnTo>
                  <a:lnTo>
                    <a:pt x="0" y="61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43473" name="Freeform 81"/>
            <p:cNvSpPr>
              <a:spLocks noChangeAspect="1"/>
            </p:cNvSpPr>
            <p:nvPr/>
          </p:nvSpPr>
          <p:spPr bwMode="auto">
            <a:xfrm>
              <a:off x="1326" y="1131"/>
              <a:ext cx="144" cy="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7"/>
                </a:cxn>
                <a:cxn ang="0">
                  <a:pos x="7" y="9"/>
                </a:cxn>
                <a:cxn ang="0">
                  <a:pos x="10" y="11"/>
                </a:cxn>
                <a:cxn ang="0">
                  <a:pos x="133" y="59"/>
                </a:cxn>
                <a:cxn ang="0">
                  <a:pos x="136" y="63"/>
                </a:cxn>
                <a:cxn ang="0">
                  <a:pos x="139" y="65"/>
                </a:cxn>
                <a:cxn ang="0">
                  <a:pos x="143" y="67"/>
                </a:cxn>
                <a:cxn ang="0">
                  <a:pos x="143" y="71"/>
                </a:cxn>
                <a:cxn ang="0">
                  <a:pos x="141" y="74"/>
                </a:cxn>
                <a:cxn ang="0">
                  <a:pos x="138" y="75"/>
                </a:cxn>
                <a:cxn ang="0">
                  <a:pos x="9" y="63"/>
                </a:cxn>
                <a:cxn ang="0">
                  <a:pos x="6" y="62"/>
                </a:cxn>
                <a:cxn ang="0">
                  <a:pos x="6" y="63"/>
                </a:cxn>
                <a:cxn ang="0">
                  <a:pos x="3" y="62"/>
                </a:cxn>
                <a:cxn ang="0">
                  <a:pos x="0" y="64"/>
                </a:cxn>
                <a:cxn ang="0">
                  <a:pos x="0" y="66"/>
                </a:cxn>
              </a:cxnLst>
              <a:rect l="0" t="0" r="r" b="b"/>
              <a:pathLst>
                <a:path w="144" h="76">
                  <a:moveTo>
                    <a:pt x="0" y="0"/>
                  </a:moveTo>
                  <a:lnTo>
                    <a:pt x="0" y="3"/>
                  </a:lnTo>
                  <a:lnTo>
                    <a:pt x="2" y="7"/>
                  </a:lnTo>
                  <a:lnTo>
                    <a:pt x="7" y="9"/>
                  </a:lnTo>
                  <a:lnTo>
                    <a:pt x="10" y="11"/>
                  </a:lnTo>
                  <a:lnTo>
                    <a:pt x="133" y="59"/>
                  </a:lnTo>
                  <a:lnTo>
                    <a:pt x="136" y="63"/>
                  </a:lnTo>
                  <a:lnTo>
                    <a:pt x="139" y="65"/>
                  </a:lnTo>
                  <a:lnTo>
                    <a:pt x="143" y="67"/>
                  </a:lnTo>
                  <a:lnTo>
                    <a:pt x="143" y="71"/>
                  </a:lnTo>
                  <a:lnTo>
                    <a:pt x="141" y="74"/>
                  </a:lnTo>
                  <a:lnTo>
                    <a:pt x="138" y="75"/>
                  </a:lnTo>
                  <a:lnTo>
                    <a:pt x="9" y="63"/>
                  </a:lnTo>
                  <a:lnTo>
                    <a:pt x="6" y="62"/>
                  </a:lnTo>
                  <a:lnTo>
                    <a:pt x="6" y="63"/>
                  </a:lnTo>
                  <a:lnTo>
                    <a:pt x="3" y="62"/>
                  </a:lnTo>
                  <a:lnTo>
                    <a:pt x="0" y="64"/>
                  </a:lnTo>
                  <a:lnTo>
                    <a:pt x="0" y="66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43474" name="Freeform 82"/>
            <p:cNvSpPr>
              <a:spLocks noChangeAspect="1"/>
            </p:cNvSpPr>
            <p:nvPr/>
          </p:nvSpPr>
          <p:spPr bwMode="auto">
            <a:xfrm>
              <a:off x="1325" y="1202"/>
              <a:ext cx="144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6" y="6"/>
                </a:cxn>
                <a:cxn ang="0">
                  <a:pos x="11" y="7"/>
                </a:cxn>
                <a:cxn ang="0">
                  <a:pos x="131" y="54"/>
                </a:cxn>
                <a:cxn ang="0">
                  <a:pos x="136" y="58"/>
                </a:cxn>
                <a:cxn ang="0">
                  <a:pos x="139" y="59"/>
                </a:cxn>
                <a:cxn ang="0">
                  <a:pos x="143" y="63"/>
                </a:cxn>
                <a:cxn ang="0">
                  <a:pos x="143" y="66"/>
                </a:cxn>
                <a:cxn ang="0">
                  <a:pos x="140" y="69"/>
                </a:cxn>
                <a:cxn ang="0">
                  <a:pos x="138" y="69"/>
                </a:cxn>
                <a:cxn ang="0">
                  <a:pos x="11" y="57"/>
                </a:cxn>
                <a:cxn ang="0">
                  <a:pos x="7" y="58"/>
                </a:cxn>
                <a:cxn ang="0">
                  <a:pos x="4" y="57"/>
                </a:cxn>
                <a:cxn ang="0">
                  <a:pos x="1" y="57"/>
                </a:cxn>
                <a:cxn ang="0">
                  <a:pos x="1" y="59"/>
                </a:cxn>
                <a:cxn ang="0">
                  <a:pos x="0" y="62"/>
                </a:cxn>
              </a:cxnLst>
              <a:rect l="0" t="0" r="r" b="b"/>
              <a:pathLst>
                <a:path w="144" h="70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11" y="7"/>
                  </a:lnTo>
                  <a:lnTo>
                    <a:pt x="131" y="54"/>
                  </a:lnTo>
                  <a:lnTo>
                    <a:pt x="136" y="58"/>
                  </a:lnTo>
                  <a:lnTo>
                    <a:pt x="139" y="59"/>
                  </a:lnTo>
                  <a:lnTo>
                    <a:pt x="143" y="63"/>
                  </a:lnTo>
                  <a:lnTo>
                    <a:pt x="143" y="66"/>
                  </a:lnTo>
                  <a:lnTo>
                    <a:pt x="140" y="69"/>
                  </a:lnTo>
                  <a:lnTo>
                    <a:pt x="138" y="69"/>
                  </a:lnTo>
                  <a:lnTo>
                    <a:pt x="11" y="57"/>
                  </a:lnTo>
                  <a:lnTo>
                    <a:pt x="7" y="58"/>
                  </a:lnTo>
                  <a:lnTo>
                    <a:pt x="4" y="57"/>
                  </a:lnTo>
                  <a:lnTo>
                    <a:pt x="1" y="57"/>
                  </a:lnTo>
                  <a:lnTo>
                    <a:pt x="1" y="59"/>
                  </a:lnTo>
                  <a:lnTo>
                    <a:pt x="0" y="62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43475" name="Freeform 83"/>
            <p:cNvSpPr>
              <a:spLocks noChangeAspect="1"/>
            </p:cNvSpPr>
            <p:nvPr/>
          </p:nvSpPr>
          <p:spPr bwMode="auto">
            <a:xfrm>
              <a:off x="1327" y="1260"/>
              <a:ext cx="142" cy="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3" y="7"/>
                </a:cxn>
                <a:cxn ang="0">
                  <a:pos x="6" y="8"/>
                </a:cxn>
                <a:cxn ang="0">
                  <a:pos x="11" y="11"/>
                </a:cxn>
                <a:cxn ang="0">
                  <a:pos x="132" y="61"/>
                </a:cxn>
                <a:cxn ang="0">
                  <a:pos x="137" y="64"/>
                </a:cxn>
                <a:cxn ang="0">
                  <a:pos x="137" y="65"/>
                </a:cxn>
                <a:cxn ang="0">
                  <a:pos x="140" y="68"/>
                </a:cxn>
                <a:cxn ang="0">
                  <a:pos x="141" y="71"/>
                </a:cxn>
                <a:cxn ang="0">
                  <a:pos x="139" y="74"/>
                </a:cxn>
                <a:cxn ang="0">
                  <a:pos x="136" y="75"/>
                </a:cxn>
                <a:cxn ang="0">
                  <a:pos x="11" y="62"/>
                </a:cxn>
                <a:cxn ang="0">
                  <a:pos x="8" y="62"/>
                </a:cxn>
                <a:cxn ang="0">
                  <a:pos x="6" y="62"/>
                </a:cxn>
                <a:cxn ang="0">
                  <a:pos x="4" y="62"/>
                </a:cxn>
                <a:cxn ang="0">
                  <a:pos x="2" y="63"/>
                </a:cxn>
                <a:cxn ang="0">
                  <a:pos x="2" y="66"/>
                </a:cxn>
              </a:cxnLst>
              <a:rect l="0" t="0" r="r" b="b"/>
              <a:pathLst>
                <a:path w="142" h="76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11"/>
                  </a:lnTo>
                  <a:lnTo>
                    <a:pt x="132" y="61"/>
                  </a:lnTo>
                  <a:lnTo>
                    <a:pt x="137" y="64"/>
                  </a:lnTo>
                  <a:lnTo>
                    <a:pt x="137" y="65"/>
                  </a:lnTo>
                  <a:lnTo>
                    <a:pt x="140" y="68"/>
                  </a:lnTo>
                  <a:lnTo>
                    <a:pt x="141" y="71"/>
                  </a:lnTo>
                  <a:lnTo>
                    <a:pt x="139" y="74"/>
                  </a:lnTo>
                  <a:lnTo>
                    <a:pt x="136" y="75"/>
                  </a:lnTo>
                  <a:lnTo>
                    <a:pt x="11" y="62"/>
                  </a:lnTo>
                  <a:lnTo>
                    <a:pt x="8" y="62"/>
                  </a:lnTo>
                  <a:lnTo>
                    <a:pt x="6" y="62"/>
                  </a:lnTo>
                  <a:lnTo>
                    <a:pt x="4" y="62"/>
                  </a:lnTo>
                  <a:lnTo>
                    <a:pt x="2" y="63"/>
                  </a:lnTo>
                  <a:lnTo>
                    <a:pt x="2" y="66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43476" name="Freeform 84"/>
            <p:cNvSpPr>
              <a:spLocks noChangeAspect="1"/>
            </p:cNvSpPr>
            <p:nvPr/>
          </p:nvSpPr>
          <p:spPr bwMode="auto">
            <a:xfrm>
              <a:off x="1326" y="1328"/>
              <a:ext cx="142" cy="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4" y="5"/>
                </a:cxn>
                <a:cxn ang="0">
                  <a:pos x="10" y="8"/>
                </a:cxn>
                <a:cxn ang="0">
                  <a:pos x="129" y="57"/>
                </a:cxn>
                <a:cxn ang="0">
                  <a:pos x="136" y="59"/>
                </a:cxn>
                <a:cxn ang="0">
                  <a:pos x="138" y="62"/>
                </a:cxn>
                <a:cxn ang="0">
                  <a:pos x="139" y="66"/>
                </a:cxn>
                <a:cxn ang="0">
                  <a:pos x="141" y="68"/>
                </a:cxn>
                <a:cxn ang="0">
                  <a:pos x="140" y="70"/>
                </a:cxn>
                <a:cxn ang="0">
                  <a:pos x="136" y="73"/>
                </a:cxn>
                <a:cxn ang="0">
                  <a:pos x="12" y="59"/>
                </a:cxn>
                <a:cxn ang="0">
                  <a:pos x="8" y="59"/>
                </a:cxn>
                <a:cxn ang="0">
                  <a:pos x="4" y="59"/>
                </a:cxn>
                <a:cxn ang="0">
                  <a:pos x="3" y="59"/>
                </a:cxn>
                <a:cxn ang="0">
                  <a:pos x="3" y="61"/>
                </a:cxn>
                <a:cxn ang="0">
                  <a:pos x="2" y="64"/>
                </a:cxn>
              </a:cxnLst>
              <a:rect l="0" t="0" r="r" b="b"/>
              <a:pathLst>
                <a:path w="142" h="74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10" y="8"/>
                  </a:lnTo>
                  <a:lnTo>
                    <a:pt x="129" y="57"/>
                  </a:lnTo>
                  <a:lnTo>
                    <a:pt x="136" y="59"/>
                  </a:lnTo>
                  <a:lnTo>
                    <a:pt x="138" y="62"/>
                  </a:lnTo>
                  <a:lnTo>
                    <a:pt x="139" y="66"/>
                  </a:lnTo>
                  <a:lnTo>
                    <a:pt x="141" y="68"/>
                  </a:lnTo>
                  <a:lnTo>
                    <a:pt x="140" y="70"/>
                  </a:lnTo>
                  <a:lnTo>
                    <a:pt x="136" y="73"/>
                  </a:lnTo>
                  <a:lnTo>
                    <a:pt x="12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2" y="64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43477" name="Freeform 85"/>
            <p:cNvSpPr>
              <a:spLocks noChangeAspect="1"/>
            </p:cNvSpPr>
            <p:nvPr/>
          </p:nvSpPr>
          <p:spPr bwMode="auto">
            <a:xfrm>
              <a:off x="1326" y="1391"/>
              <a:ext cx="142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" y="7"/>
                </a:cxn>
                <a:cxn ang="0">
                  <a:pos x="5" y="9"/>
                </a:cxn>
                <a:cxn ang="0">
                  <a:pos x="11" y="10"/>
                </a:cxn>
                <a:cxn ang="0">
                  <a:pos x="129" y="59"/>
                </a:cxn>
                <a:cxn ang="0">
                  <a:pos x="137" y="61"/>
                </a:cxn>
                <a:cxn ang="0">
                  <a:pos x="138" y="63"/>
                </a:cxn>
                <a:cxn ang="0">
                  <a:pos x="141" y="67"/>
                </a:cxn>
                <a:cxn ang="0">
                  <a:pos x="141" y="69"/>
                </a:cxn>
                <a:cxn ang="0">
                  <a:pos x="140" y="72"/>
                </a:cxn>
                <a:cxn ang="0">
                  <a:pos x="135" y="72"/>
                </a:cxn>
                <a:cxn ang="0">
                  <a:pos x="73" y="65"/>
                </a:cxn>
              </a:cxnLst>
              <a:rect l="0" t="0" r="r" b="b"/>
              <a:pathLst>
                <a:path w="142" h="73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5" y="9"/>
                  </a:lnTo>
                  <a:lnTo>
                    <a:pt x="11" y="10"/>
                  </a:lnTo>
                  <a:lnTo>
                    <a:pt x="129" y="59"/>
                  </a:lnTo>
                  <a:lnTo>
                    <a:pt x="137" y="61"/>
                  </a:lnTo>
                  <a:lnTo>
                    <a:pt x="138" y="63"/>
                  </a:lnTo>
                  <a:lnTo>
                    <a:pt x="141" y="67"/>
                  </a:lnTo>
                  <a:lnTo>
                    <a:pt x="141" y="69"/>
                  </a:lnTo>
                  <a:lnTo>
                    <a:pt x="140" y="72"/>
                  </a:lnTo>
                  <a:lnTo>
                    <a:pt x="135" y="72"/>
                  </a:lnTo>
                  <a:lnTo>
                    <a:pt x="73" y="65"/>
                  </a:lnTo>
                </a:path>
              </a:pathLst>
            </a:custGeom>
            <a:noFill/>
            <a:ln w="25400" cap="rnd" cmpd="sng">
              <a:solidFill>
                <a:srgbClr val="FF993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43478" name="Line 86"/>
          <p:cNvSpPr>
            <a:spLocks noChangeShapeType="1"/>
          </p:cNvSpPr>
          <p:nvPr/>
        </p:nvSpPr>
        <p:spPr bwMode="auto">
          <a:xfrm flipV="1">
            <a:off x="2667000" y="346075"/>
            <a:ext cx="304800" cy="304800"/>
          </a:xfrm>
          <a:prstGeom prst="line">
            <a:avLst/>
          </a:prstGeom>
          <a:noFill/>
          <a:ln w="25400">
            <a:solidFill>
              <a:srgbClr val="0000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3479" name="Text Box 87"/>
          <p:cNvSpPr txBox="1">
            <a:spLocks noChangeArrowheads="1"/>
          </p:cNvSpPr>
          <p:nvPr/>
        </p:nvSpPr>
        <p:spPr bwMode="auto">
          <a:xfrm>
            <a:off x="5029200" y="-315913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r-FR">
              <a:latin typeface="Bookman Old Style" pitchFamily="18" charset="0"/>
            </a:endParaRPr>
          </a:p>
        </p:txBody>
      </p:sp>
      <p:sp>
        <p:nvSpPr>
          <p:cNvPr id="443480" name="Text Box 88"/>
          <p:cNvSpPr txBox="1">
            <a:spLocks noChangeArrowheads="1"/>
          </p:cNvSpPr>
          <p:nvPr/>
        </p:nvSpPr>
        <p:spPr bwMode="auto">
          <a:xfrm>
            <a:off x="2819400" y="193675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rgbClr val="000066"/>
                </a:solidFill>
                <a:latin typeface="Bookman Old Style" pitchFamily="18" charset="0"/>
              </a:rPr>
              <a:t>γ, π, ρ, ω…</a:t>
            </a:r>
          </a:p>
        </p:txBody>
      </p:sp>
      <p:sp>
        <p:nvSpPr>
          <p:cNvPr id="443481" name="Freeform 89"/>
          <p:cNvSpPr>
            <a:spLocks/>
          </p:cNvSpPr>
          <p:nvPr/>
        </p:nvSpPr>
        <p:spPr bwMode="auto">
          <a:xfrm>
            <a:off x="838200" y="193675"/>
            <a:ext cx="990600" cy="228600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432" y="96"/>
              </a:cxn>
              <a:cxn ang="0">
                <a:pos x="672" y="0"/>
              </a:cxn>
            </a:cxnLst>
            <a:rect l="0" t="0" r="r" b="b"/>
            <a:pathLst>
              <a:path w="672" h="144">
                <a:moveTo>
                  <a:pt x="0" y="144"/>
                </a:moveTo>
                <a:lnTo>
                  <a:pt x="432" y="96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3482" name="Text Box 90"/>
          <p:cNvSpPr txBox="1">
            <a:spLocks noChangeArrowheads="1"/>
          </p:cNvSpPr>
          <p:nvPr/>
        </p:nvSpPr>
        <p:spPr bwMode="auto">
          <a:xfrm>
            <a:off x="914400" y="422275"/>
            <a:ext cx="615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latin typeface="Bookman Old Style" pitchFamily="18" charset="0"/>
              </a:rPr>
              <a:t>-2ξ</a:t>
            </a:r>
            <a:r>
              <a:rPr lang="en-GB" sz="1600">
                <a:latin typeface="Bookman Old Style" pitchFamily="18" charset="0"/>
              </a:rPr>
              <a:t> </a:t>
            </a:r>
          </a:p>
        </p:txBody>
      </p:sp>
      <p:grpSp>
        <p:nvGrpSpPr>
          <p:cNvPr id="3" name="Group 94"/>
          <p:cNvGrpSpPr>
            <a:grpSpLocks/>
          </p:cNvGrpSpPr>
          <p:nvPr/>
        </p:nvGrpSpPr>
        <p:grpSpPr bwMode="auto">
          <a:xfrm>
            <a:off x="1676400" y="3130550"/>
            <a:ext cx="7239000" cy="838200"/>
            <a:chOff x="624" y="3456"/>
            <a:chExt cx="4560" cy="528"/>
          </a:xfrm>
        </p:grpSpPr>
        <p:sp>
          <p:nvSpPr>
            <p:cNvPr id="443487" name="Line 95"/>
            <p:cNvSpPr>
              <a:spLocks noChangeShapeType="1"/>
            </p:cNvSpPr>
            <p:nvPr/>
          </p:nvSpPr>
          <p:spPr bwMode="auto">
            <a:xfrm>
              <a:off x="624" y="3600"/>
              <a:ext cx="4224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3488" name="Line 96"/>
            <p:cNvSpPr>
              <a:spLocks noChangeShapeType="1"/>
            </p:cNvSpPr>
            <p:nvPr/>
          </p:nvSpPr>
          <p:spPr bwMode="auto">
            <a:xfrm>
              <a:off x="2448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3489" name="Line 97"/>
            <p:cNvSpPr>
              <a:spLocks noChangeShapeType="1"/>
            </p:cNvSpPr>
            <p:nvPr/>
          </p:nvSpPr>
          <p:spPr bwMode="auto">
            <a:xfrm>
              <a:off x="912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3490" name="Line 98"/>
            <p:cNvSpPr>
              <a:spLocks noChangeShapeType="1"/>
            </p:cNvSpPr>
            <p:nvPr/>
          </p:nvSpPr>
          <p:spPr bwMode="auto">
            <a:xfrm>
              <a:off x="1680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3491" name="Line 99"/>
            <p:cNvSpPr>
              <a:spLocks noChangeShapeType="1"/>
            </p:cNvSpPr>
            <p:nvPr/>
          </p:nvSpPr>
          <p:spPr bwMode="auto">
            <a:xfrm>
              <a:off x="3216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3492" name="Line 100"/>
            <p:cNvSpPr>
              <a:spLocks noChangeShapeType="1"/>
            </p:cNvSpPr>
            <p:nvPr/>
          </p:nvSpPr>
          <p:spPr bwMode="auto">
            <a:xfrm>
              <a:off x="3984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3493" name="Text Box 101"/>
            <p:cNvSpPr txBox="1">
              <a:spLocks noChangeArrowheads="1"/>
            </p:cNvSpPr>
            <p:nvPr/>
          </p:nvSpPr>
          <p:spPr bwMode="auto">
            <a:xfrm>
              <a:off x="4896" y="3456"/>
              <a:ext cx="28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 sz="2400">
                  <a:latin typeface="Comic Sans MS" pitchFamily="66" charset="0"/>
                  <a:cs typeface="Arial" charset="0"/>
                </a:rPr>
                <a:t>x</a:t>
              </a:r>
            </a:p>
          </p:txBody>
        </p:sp>
        <p:sp>
          <p:nvSpPr>
            <p:cNvPr id="443494" name="Text Box 102"/>
            <p:cNvSpPr txBox="1">
              <a:spLocks noChangeArrowheads="1"/>
            </p:cNvSpPr>
            <p:nvPr/>
          </p:nvSpPr>
          <p:spPr bwMode="auto">
            <a:xfrm>
              <a:off x="3072" y="3696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l-GR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ξ</a:t>
              </a:r>
            </a:p>
          </p:txBody>
        </p:sp>
        <p:sp>
          <p:nvSpPr>
            <p:cNvPr id="443495" name="Text Box 103"/>
            <p:cNvSpPr txBox="1">
              <a:spLocks noChangeArrowheads="1"/>
            </p:cNvSpPr>
            <p:nvPr/>
          </p:nvSpPr>
          <p:spPr bwMode="auto">
            <a:xfrm>
              <a:off x="1536" y="3696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-</a:t>
              </a:r>
              <a:r>
                <a:rPr lang="el-GR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ξ</a:t>
              </a:r>
            </a:p>
          </p:txBody>
        </p:sp>
        <p:sp>
          <p:nvSpPr>
            <p:cNvPr id="443496" name="Text Box 104"/>
            <p:cNvSpPr txBox="1">
              <a:spLocks noChangeArrowheads="1"/>
            </p:cNvSpPr>
            <p:nvPr/>
          </p:nvSpPr>
          <p:spPr bwMode="auto">
            <a:xfrm>
              <a:off x="3888" y="3648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+1</a:t>
              </a:r>
              <a:endParaRPr lang="el-GR" sz="2400">
                <a:solidFill>
                  <a:srgbClr val="3333F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443497" name="Text Box 105"/>
            <p:cNvSpPr txBox="1">
              <a:spLocks noChangeArrowheads="1"/>
            </p:cNvSpPr>
            <p:nvPr/>
          </p:nvSpPr>
          <p:spPr bwMode="auto">
            <a:xfrm>
              <a:off x="720" y="3696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-1</a:t>
              </a:r>
              <a:endParaRPr lang="el-GR" sz="2400">
                <a:solidFill>
                  <a:srgbClr val="3333F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443498" name="Text Box 106"/>
            <p:cNvSpPr txBox="1">
              <a:spLocks noChangeArrowheads="1"/>
            </p:cNvSpPr>
            <p:nvPr/>
          </p:nvSpPr>
          <p:spPr bwMode="auto">
            <a:xfrm>
              <a:off x="2304" y="3696"/>
              <a:ext cx="33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 sz="2400">
                  <a:solidFill>
                    <a:srgbClr val="3333FF"/>
                  </a:solidFill>
                  <a:latin typeface="Comic Sans MS" pitchFamily="66" charset="0"/>
                  <a:cs typeface="Arial" charset="0"/>
                </a:rPr>
                <a:t>0</a:t>
              </a:r>
              <a:endParaRPr lang="el-GR" sz="2400">
                <a:solidFill>
                  <a:srgbClr val="3333FF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443499" name="AutoShape 107"/>
            <p:cNvSpPr>
              <a:spLocks/>
            </p:cNvSpPr>
            <p:nvPr/>
          </p:nvSpPr>
          <p:spPr bwMode="auto">
            <a:xfrm rot="5400000">
              <a:off x="3564" y="3588"/>
              <a:ext cx="144" cy="648"/>
            </a:xfrm>
            <a:prstGeom prst="rightBrace">
              <a:avLst>
                <a:gd name="adj1" fmla="val 37500"/>
                <a:gd name="adj2" fmla="val 50000"/>
              </a:avLst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3500" name="AutoShape 108"/>
            <p:cNvSpPr>
              <a:spLocks/>
            </p:cNvSpPr>
            <p:nvPr/>
          </p:nvSpPr>
          <p:spPr bwMode="auto">
            <a:xfrm rot="5400000">
              <a:off x="1212" y="3588"/>
              <a:ext cx="144" cy="648"/>
            </a:xfrm>
            <a:prstGeom prst="rightBrace">
              <a:avLst>
                <a:gd name="adj1" fmla="val 37500"/>
                <a:gd name="adj2" fmla="val 50000"/>
              </a:avLst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3501" name="AutoShape 109"/>
            <p:cNvSpPr>
              <a:spLocks/>
            </p:cNvSpPr>
            <p:nvPr/>
          </p:nvSpPr>
          <p:spPr bwMode="auto">
            <a:xfrm rot="5400000">
              <a:off x="2424" y="3240"/>
              <a:ext cx="144" cy="1344"/>
            </a:xfrm>
            <a:prstGeom prst="rightBrace">
              <a:avLst>
                <a:gd name="adj1" fmla="val 77778"/>
                <a:gd name="adj2" fmla="val 50000"/>
              </a:avLst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110"/>
          <p:cNvGrpSpPr>
            <a:grpSpLocks/>
          </p:cNvGrpSpPr>
          <p:nvPr/>
        </p:nvGrpSpPr>
        <p:grpSpPr bwMode="auto">
          <a:xfrm>
            <a:off x="5562600" y="2725738"/>
            <a:ext cx="1981200" cy="1946275"/>
            <a:chOff x="3208" y="3158"/>
            <a:chExt cx="1248" cy="1226"/>
          </a:xfrm>
        </p:grpSpPr>
        <p:sp>
          <p:nvSpPr>
            <p:cNvPr id="443503" name="Text Box 111"/>
            <p:cNvSpPr txBox="1">
              <a:spLocks noChangeArrowheads="1"/>
            </p:cNvSpPr>
            <p:nvPr/>
          </p:nvSpPr>
          <p:spPr bwMode="auto">
            <a:xfrm>
              <a:off x="3208" y="3893"/>
              <a:ext cx="1248" cy="4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Quark</a:t>
              </a:r>
            </a:p>
            <a:p>
              <a:pPr marL="342900" indent="-342900" algn="ctr">
                <a:spcBef>
                  <a:spcPct val="5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r>
                <a:rPr lang="en-US">
                  <a:solidFill>
                    <a:srgbClr val="FF0000"/>
                  </a:solidFill>
                </a:rPr>
                <a:t>distribution</a:t>
              </a:r>
              <a:r>
                <a:rPr lang="en-US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 </a:t>
              </a:r>
            </a:p>
          </p:txBody>
        </p:sp>
        <p:grpSp>
          <p:nvGrpSpPr>
            <p:cNvPr id="5" name="Group 112"/>
            <p:cNvGrpSpPr>
              <a:grpSpLocks/>
            </p:cNvGrpSpPr>
            <p:nvPr/>
          </p:nvGrpSpPr>
          <p:grpSpPr bwMode="auto">
            <a:xfrm>
              <a:off x="3470" y="3158"/>
              <a:ext cx="620" cy="563"/>
              <a:chOff x="4848" y="4560"/>
              <a:chExt cx="1105" cy="1083"/>
            </a:xfrm>
          </p:grpSpPr>
          <p:sp>
            <p:nvSpPr>
              <p:cNvPr id="443505" name="Line 113"/>
              <p:cNvSpPr>
                <a:spLocks noChangeShapeType="1"/>
              </p:cNvSpPr>
              <p:nvPr/>
            </p:nvSpPr>
            <p:spPr bwMode="auto">
              <a:xfrm>
                <a:off x="4944" y="4560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506" name="Line 114"/>
              <p:cNvSpPr>
                <a:spLocks noChangeShapeType="1"/>
              </p:cNvSpPr>
              <p:nvPr/>
            </p:nvSpPr>
            <p:spPr bwMode="auto">
              <a:xfrm>
                <a:off x="4944" y="5136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507" name="Text Box 115"/>
              <p:cNvSpPr txBox="1">
                <a:spLocks noChangeArrowheads="1"/>
              </p:cNvSpPr>
              <p:nvPr/>
            </p:nvSpPr>
            <p:spPr bwMode="auto">
              <a:xfrm>
                <a:off x="4848" y="5089"/>
                <a:ext cx="207" cy="55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defTabSz="762000" eaLnBrk="0" hangingPunct="0"/>
                <a:endParaRPr lang="fr-FR" sz="2400">
                  <a:latin typeface="Times New Roman" pitchFamily="18" charset="0"/>
                </a:endParaRPr>
              </a:p>
            </p:txBody>
          </p:sp>
          <p:sp>
            <p:nvSpPr>
              <p:cNvPr id="443508" name="Text Box 116"/>
              <p:cNvSpPr txBox="1">
                <a:spLocks noChangeArrowheads="1"/>
              </p:cNvSpPr>
              <p:nvPr/>
            </p:nvSpPr>
            <p:spPr bwMode="auto">
              <a:xfrm>
                <a:off x="5424" y="5087"/>
                <a:ext cx="206" cy="55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defTabSz="762000" eaLnBrk="0" hangingPunct="0"/>
                <a:endParaRPr lang="fr-FR" sz="2400">
                  <a:latin typeface="Times New Roman" pitchFamily="18" charset="0"/>
                </a:endParaRPr>
              </a:p>
            </p:txBody>
          </p:sp>
          <p:sp>
            <p:nvSpPr>
              <p:cNvPr id="443509" name="Freeform 117"/>
              <p:cNvSpPr>
                <a:spLocks/>
              </p:cNvSpPr>
              <p:nvPr/>
            </p:nvSpPr>
            <p:spPr bwMode="auto">
              <a:xfrm>
                <a:off x="4992" y="4608"/>
                <a:ext cx="480" cy="5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288"/>
                  </a:cxn>
                  <a:cxn ang="0">
                    <a:pos x="240" y="480"/>
                  </a:cxn>
                  <a:cxn ang="0">
                    <a:pos x="480" y="528"/>
                  </a:cxn>
                </a:cxnLst>
                <a:rect l="0" t="0" r="r" b="b"/>
                <a:pathLst>
                  <a:path w="480" h="528">
                    <a:moveTo>
                      <a:pt x="0" y="0"/>
                    </a:moveTo>
                    <a:cubicBezTo>
                      <a:pt x="4" y="104"/>
                      <a:pt x="8" y="208"/>
                      <a:pt x="48" y="288"/>
                    </a:cubicBezTo>
                    <a:cubicBezTo>
                      <a:pt x="88" y="368"/>
                      <a:pt x="168" y="440"/>
                      <a:pt x="240" y="480"/>
                    </a:cubicBezTo>
                    <a:cubicBezTo>
                      <a:pt x="312" y="520"/>
                      <a:pt x="440" y="520"/>
                      <a:pt x="480" y="528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3510" name="Text Box 118"/>
              <p:cNvSpPr txBox="1">
                <a:spLocks noChangeArrowheads="1"/>
              </p:cNvSpPr>
              <p:nvPr/>
            </p:nvSpPr>
            <p:spPr bwMode="auto">
              <a:xfrm>
                <a:off x="5746" y="5041"/>
                <a:ext cx="207" cy="55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defTabSz="762000" eaLnBrk="0" hangingPunct="0"/>
                <a:endParaRPr lang="fr-FR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443512" name="Text Box 120"/>
          <p:cNvSpPr txBox="1">
            <a:spLocks noChangeArrowheads="1"/>
          </p:cNvSpPr>
          <p:nvPr/>
        </p:nvSpPr>
        <p:spPr bwMode="auto">
          <a:xfrm>
            <a:off x="3657600" y="3968750"/>
            <a:ext cx="2209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q q </a:t>
            </a:r>
            <a:r>
              <a:rPr lang="en-US">
                <a:solidFill>
                  <a:srgbClr val="FF0000"/>
                </a:solidFill>
              </a:rPr>
              <a:t>Distribution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amplitude</a:t>
            </a:r>
          </a:p>
        </p:txBody>
      </p:sp>
      <p:sp>
        <p:nvSpPr>
          <p:cNvPr id="443513" name="Line 121"/>
          <p:cNvSpPr>
            <a:spLocks noChangeShapeType="1"/>
          </p:cNvSpPr>
          <p:nvPr/>
        </p:nvSpPr>
        <p:spPr bwMode="auto">
          <a:xfrm>
            <a:off x="4203700" y="4029075"/>
            <a:ext cx="152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" name="Group 122"/>
          <p:cNvGrpSpPr>
            <a:grpSpLocks/>
          </p:cNvGrpSpPr>
          <p:nvPr/>
        </p:nvGrpSpPr>
        <p:grpSpPr bwMode="auto">
          <a:xfrm>
            <a:off x="4105275" y="2581275"/>
            <a:ext cx="1036638" cy="1011238"/>
            <a:chOff x="1522" y="4944"/>
            <a:chExt cx="912" cy="963"/>
          </a:xfrm>
        </p:grpSpPr>
        <p:sp>
          <p:nvSpPr>
            <p:cNvPr id="443515" name="Line 123"/>
            <p:cNvSpPr>
              <a:spLocks noChangeShapeType="1"/>
            </p:cNvSpPr>
            <p:nvPr/>
          </p:nvSpPr>
          <p:spPr bwMode="auto">
            <a:xfrm>
              <a:off x="1618" y="4944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3516" name="Line 124"/>
            <p:cNvSpPr>
              <a:spLocks noChangeShapeType="1"/>
            </p:cNvSpPr>
            <p:nvPr/>
          </p:nvSpPr>
          <p:spPr bwMode="auto">
            <a:xfrm>
              <a:off x="1618" y="5520"/>
              <a:ext cx="8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3517" name="Arc 125"/>
            <p:cNvSpPr>
              <a:spLocks/>
            </p:cNvSpPr>
            <p:nvPr/>
          </p:nvSpPr>
          <p:spPr bwMode="auto">
            <a:xfrm>
              <a:off x="1618" y="5184"/>
              <a:ext cx="576" cy="336"/>
            </a:xfrm>
            <a:custGeom>
              <a:avLst/>
              <a:gdLst>
                <a:gd name="G0" fmla="+- 21552 0 0"/>
                <a:gd name="G1" fmla="+- 21600 0 0"/>
                <a:gd name="G2" fmla="+- 21600 0 0"/>
                <a:gd name="T0" fmla="*/ 0 w 43152"/>
                <a:gd name="T1" fmla="*/ 20157 h 21600"/>
                <a:gd name="T2" fmla="*/ 43152 w 43152"/>
                <a:gd name="T3" fmla="*/ 21600 h 21600"/>
                <a:gd name="T4" fmla="*/ 21552 w 4315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2" h="21600" fill="none" extrusionOk="0">
                  <a:moveTo>
                    <a:pt x="0" y="20157"/>
                  </a:moveTo>
                  <a:cubicBezTo>
                    <a:pt x="759" y="8813"/>
                    <a:pt x="10182" y="-1"/>
                    <a:pt x="21552" y="0"/>
                  </a:cubicBezTo>
                  <a:cubicBezTo>
                    <a:pt x="33481" y="0"/>
                    <a:pt x="43152" y="9670"/>
                    <a:pt x="43152" y="21600"/>
                  </a:cubicBezTo>
                </a:path>
                <a:path w="43152" h="21600" stroke="0" extrusionOk="0">
                  <a:moveTo>
                    <a:pt x="0" y="20157"/>
                  </a:moveTo>
                  <a:cubicBezTo>
                    <a:pt x="759" y="8813"/>
                    <a:pt x="10182" y="-1"/>
                    <a:pt x="21552" y="0"/>
                  </a:cubicBezTo>
                  <a:cubicBezTo>
                    <a:pt x="33481" y="0"/>
                    <a:pt x="43152" y="9670"/>
                    <a:pt x="43152" y="21600"/>
                  </a:cubicBezTo>
                  <a:lnTo>
                    <a:pt x="21552" y="2160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3518" name="Text Box 126"/>
            <p:cNvSpPr txBox="1">
              <a:spLocks noChangeArrowheads="1"/>
            </p:cNvSpPr>
            <p:nvPr/>
          </p:nvSpPr>
          <p:spPr bwMode="auto">
            <a:xfrm>
              <a:off x="1522" y="5472"/>
              <a:ext cx="162" cy="43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762000" eaLnBrk="0" hangingPunct="0"/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443519" name="Text Box 127"/>
            <p:cNvSpPr txBox="1">
              <a:spLocks noChangeArrowheads="1"/>
            </p:cNvSpPr>
            <p:nvPr/>
          </p:nvSpPr>
          <p:spPr bwMode="auto">
            <a:xfrm>
              <a:off x="2097" y="5472"/>
              <a:ext cx="162" cy="43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defTabSz="762000" eaLnBrk="0" hangingPunct="0"/>
              <a:endParaRPr lang="fr-FR" sz="2400">
                <a:latin typeface="Times New Roman" pitchFamily="18" charset="0"/>
              </a:endParaRPr>
            </a:p>
          </p:txBody>
        </p:sp>
      </p:grpSp>
      <p:sp>
        <p:nvSpPr>
          <p:cNvPr id="443520" name="Text Box 128"/>
          <p:cNvSpPr txBox="1">
            <a:spLocks noChangeArrowheads="1"/>
          </p:cNvSpPr>
          <p:nvPr/>
        </p:nvSpPr>
        <p:spPr bwMode="auto">
          <a:xfrm>
            <a:off x="1730375" y="3944938"/>
            <a:ext cx="1871663" cy="779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Antiquark</a:t>
            </a:r>
          </a:p>
          <a:p>
            <a:pPr marL="342900" indent="-342900" algn="ctr"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>
                <a:solidFill>
                  <a:srgbClr val="FF0000"/>
                </a:solidFill>
              </a:rPr>
              <a:t>distribution</a:t>
            </a:r>
          </a:p>
        </p:txBody>
      </p:sp>
      <p:sp>
        <p:nvSpPr>
          <p:cNvPr id="443525" name="Text Box 133"/>
          <p:cNvSpPr txBox="1">
            <a:spLocks noChangeArrowheads="1"/>
          </p:cNvSpPr>
          <p:nvPr/>
        </p:nvSpPr>
        <p:spPr bwMode="auto">
          <a:xfrm>
            <a:off x="3657600" y="2216150"/>
            <a:ext cx="18288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 dirty="0">
                <a:solidFill>
                  <a:srgbClr val="00FF00"/>
                </a:solidFill>
                <a:latin typeface="Times New Roman" pitchFamily="18" charset="0"/>
              </a:rPr>
              <a:t>“ERBL” region</a:t>
            </a:r>
            <a:endParaRPr lang="el-GR" sz="1600" dirty="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443528" name="Text Box 136"/>
          <p:cNvSpPr txBox="1">
            <a:spLocks noChangeArrowheads="1"/>
          </p:cNvSpPr>
          <p:nvPr/>
        </p:nvSpPr>
        <p:spPr bwMode="auto">
          <a:xfrm>
            <a:off x="5651500" y="2216150"/>
            <a:ext cx="2362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>
                <a:solidFill>
                  <a:srgbClr val="00FF00"/>
                </a:solidFill>
                <a:latin typeface="Times New Roman" pitchFamily="18" charset="0"/>
              </a:rPr>
              <a:t>“</a:t>
            </a:r>
            <a:r>
              <a:rPr lang="en-US" b="1">
                <a:solidFill>
                  <a:srgbClr val="00FF00"/>
                </a:solidFill>
                <a:latin typeface="Times New Roman" pitchFamily="18" charset="0"/>
              </a:rPr>
              <a:t>DGLAP</a:t>
            </a:r>
            <a:r>
              <a:rPr lang="en-US">
                <a:solidFill>
                  <a:srgbClr val="00FF00"/>
                </a:solidFill>
                <a:latin typeface="Times New Roman" pitchFamily="18" charset="0"/>
              </a:rPr>
              <a:t>”</a:t>
            </a:r>
            <a:r>
              <a:rPr lang="en-US" b="1">
                <a:solidFill>
                  <a:srgbClr val="00FF00"/>
                </a:solidFill>
                <a:latin typeface="Times New Roman" pitchFamily="18" charset="0"/>
              </a:rPr>
              <a:t> region</a:t>
            </a:r>
            <a:endParaRPr lang="el-GR" sz="1600">
              <a:solidFill>
                <a:srgbClr val="00FF00"/>
              </a:solidFill>
              <a:latin typeface="Times New Roman" pitchFamily="18" charset="0"/>
            </a:endParaRPr>
          </a:p>
        </p:txBody>
      </p:sp>
      <p:grpSp>
        <p:nvGrpSpPr>
          <p:cNvPr id="7" name="Group 154"/>
          <p:cNvGrpSpPr>
            <a:grpSpLocks/>
          </p:cNvGrpSpPr>
          <p:nvPr/>
        </p:nvGrpSpPr>
        <p:grpSpPr bwMode="auto">
          <a:xfrm>
            <a:off x="4419600" y="4656138"/>
            <a:ext cx="2819400" cy="2278062"/>
            <a:chOff x="2784" y="2933"/>
            <a:chExt cx="1776" cy="1435"/>
          </a:xfrm>
        </p:grpSpPr>
        <p:pic>
          <p:nvPicPr>
            <p:cNvPr id="443545" name="Picture 153" descr="vgggk"/>
            <p:cNvPicPr>
              <a:picLocks noChangeAspect="1" noChangeArrowheads="1"/>
            </p:cNvPicPr>
            <p:nvPr/>
          </p:nvPicPr>
          <p:blipFill>
            <a:blip r:embed="rId3" cstate="print"/>
            <a:srcRect l="48480" t="39539" r="31311" b="35727"/>
            <a:stretch>
              <a:fillRect/>
            </a:stretch>
          </p:blipFill>
          <p:spPr bwMode="auto">
            <a:xfrm>
              <a:off x="3024" y="2933"/>
              <a:ext cx="1289" cy="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3533" name="Text Box 141"/>
            <p:cNvSpPr txBox="1">
              <a:spLocks noChangeArrowheads="1"/>
            </p:cNvSpPr>
            <p:nvPr/>
          </p:nvSpPr>
          <p:spPr bwMode="auto">
            <a:xfrm>
              <a:off x="3648" y="4137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>
                  <a:solidFill>
                    <a:schemeClr val="tx2"/>
                  </a:solidFill>
                  <a:latin typeface="Bookman Old Style" pitchFamily="18" charset="0"/>
                  <a:sym typeface="Symbol" pitchFamily="18" charset="2"/>
                </a:rPr>
                <a:t>W~1/</a:t>
              </a:r>
              <a:r>
                <a:rPr lang="en-GB">
                  <a:solidFill>
                    <a:schemeClr val="tx2"/>
                  </a:solidFill>
                  <a:latin typeface="Symbol" pitchFamily="18" charset="2"/>
                  <a:sym typeface="Symbol" pitchFamily="18" charset="2"/>
                </a:rPr>
                <a:t>x</a:t>
              </a:r>
              <a:r>
                <a:rPr lang="en-GB">
                  <a:solidFill>
                    <a:schemeClr val="tx2"/>
                  </a:solidFill>
                  <a:latin typeface="Bookman Old Style" pitchFamily="18" charset="0"/>
                  <a:sym typeface="Symbol" pitchFamily="18" charset="2"/>
                </a:rPr>
                <a:t> </a:t>
              </a:r>
            </a:p>
          </p:txBody>
        </p:sp>
        <p:sp>
          <p:nvSpPr>
            <p:cNvPr id="443536" name="Line 144"/>
            <p:cNvSpPr>
              <a:spLocks noChangeShapeType="1"/>
            </p:cNvSpPr>
            <p:nvPr/>
          </p:nvSpPr>
          <p:spPr bwMode="auto">
            <a:xfrm>
              <a:off x="3168" y="3216"/>
              <a:ext cx="432" cy="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43537" name="Line 145"/>
            <p:cNvSpPr>
              <a:spLocks noChangeShapeType="1"/>
            </p:cNvSpPr>
            <p:nvPr/>
          </p:nvSpPr>
          <p:spPr bwMode="auto">
            <a:xfrm>
              <a:off x="3696" y="3216"/>
              <a:ext cx="528" cy="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43538" name="Text Box 146"/>
            <p:cNvSpPr txBox="1">
              <a:spLocks noChangeArrowheads="1"/>
            </p:cNvSpPr>
            <p:nvPr/>
          </p:nvSpPr>
          <p:spPr bwMode="auto">
            <a:xfrm>
              <a:off x="3168" y="3024"/>
              <a:ext cx="57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1600" b="1">
                  <a:solidFill>
                    <a:srgbClr val="FF3399"/>
                  </a:solidFill>
                  <a:latin typeface="Times New Roman" pitchFamily="18" charset="0"/>
                </a:rPr>
                <a:t>ERBL</a:t>
              </a:r>
              <a:endParaRPr lang="el-GR" sz="1400">
                <a:solidFill>
                  <a:srgbClr val="FF3399"/>
                </a:solidFill>
                <a:latin typeface="Times New Roman" pitchFamily="18" charset="0"/>
              </a:endParaRPr>
            </a:p>
          </p:txBody>
        </p:sp>
        <p:sp>
          <p:nvSpPr>
            <p:cNvPr id="443539" name="Text Box 147"/>
            <p:cNvSpPr txBox="1">
              <a:spLocks noChangeArrowheads="1"/>
            </p:cNvSpPr>
            <p:nvPr/>
          </p:nvSpPr>
          <p:spPr bwMode="auto">
            <a:xfrm>
              <a:off x="3696" y="3024"/>
              <a:ext cx="57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1600" b="1">
                  <a:solidFill>
                    <a:srgbClr val="FF3399"/>
                  </a:solidFill>
                  <a:latin typeface="Times New Roman" pitchFamily="18" charset="0"/>
                </a:rPr>
                <a:t>DGLAP</a:t>
              </a:r>
              <a:endParaRPr lang="el-GR" sz="1400">
                <a:solidFill>
                  <a:srgbClr val="FF3399"/>
                </a:solidFill>
                <a:latin typeface="Times New Roman" pitchFamily="18" charset="0"/>
              </a:endParaRPr>
            </a:p>
          </p:txBody>
        </p:sp>
        <p:pic>
          <p:nvPicPr>
            <p:cNvPr id="443535" name="Picture 143" descr="stot"/>
            <p:cNvPicPr preferRelativeResize="0">
              <a:picLocks noChangeArrowheads="1"/>
            </p:cNvPicPr>
            <p:nvPr/>
          </p:nvPicPr>
          <p:blipFill>
            <a:blip r:embed="rId4" cstate="print"/>
            <a:srcRect t="83153" r="96696" b="4713"/>
            <a:stretch>
              <a:fillRect/>
            </a:stretch>
          </p:blipFill>
          <p:spPr bwMode="auto">
            <a:xfrm>
              <a:off x="2787" y="3063"/>
              <a:ext cx="189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3543" name="Rectangle 151"/>
            <p:cNvSpPr>
              <a:spLocks noChangeArrowheads="1"/>
            </p:cNvSpPr>
            <p:nvPr/>
          </p:nvSpPr>
          <p:spPr bwMode="auto">
            <a:xfrm>
              <a:off x="2784" y="2976"/>
              <a:ext cx="240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2" descr="vggdtde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349250"/>
            <a:ext cx="10693400" cy="7556500"/>
          </a:xfrm>
          <a:prstGeom prst="rect">
            <a:avLst/>
          </a:prstGeom>
          <a:noFill/>
        </p:spPr>
      </p:pic>
      <p:sp>
        <p:nvSpPr>
          <p:cNvPr id="623619" name="Text Box 3"/>
          <p:cNvSpPr txBox="1">
            <a:spLocks noChangeArrowheads="1"/>
          </p:cNvSpPr>
          <p:nvPr/>
        </p:nvSpPr>
        <p:spPr bwMode="auto">
          <a:xfrm>
            <a:off x="6781800" y="4724400"/>
            <a:ext cx="2667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            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DDs + “meson 	exchange”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l-GR" sz="16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23620" name="Line 4"/>
          <p:cNvSpPr>
            <a:spLocks noChangeShapeType="1"/>
          </p:cNvSpPr>
          <p:nvPr/>
        </p:nvSpPr>
        <p:spPr bwMode="auto">
          <a:xfrm>
            <a:off x="6858000" y="4876800"/>
            <a:ext cx="5334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6781800" y="5362575"/>
            <a:ext cx="2819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           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DDs w/o “meson exchange” (VGG)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l-GR" sz="16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23622" name="Line 6"/>
          <p:cNvSpPr>
            <a:spLocks noChangeShapeType="1"/>
          </p:cNvSpPr>
          <p:nvPr/>
        </p:nvSpPr>
        <p:spPr bwMode="auto">
          <a:xfrm>
            <a:off x="6858000" y="5514975"/>
            <a:ext cx="533400" cy="0"/>
          </a:xfrm>
          <a:prstGeom prst="line">
            <a:avLst/>
          </a:prstGeom>
          <a:noFill/>
          <a:ln w="41275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3623" name="Text Box 7"/>
          <p:cNvSpPr txBox="1">
            <a:spLocks noChangeArrowheads="1"/>
          </p:cNvSpPr>
          <p:nvPr/>
        </p:nvSpPr>
        <p:spPr bwMode="auto">
          <a:xfrm>
            <a:off x="6705600" y="5972175"/>
            <a:ext cx="26670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“meson exchange”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l-GR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23624" name="Line 8"/>
          <p:cNvSpPr>
            <a:spLocks noChangeShapeType="1"/>
          </p:cNvSpPr>
          <p:nvPr/>
        </p:nvSpPr>
        <p:spPr bwMode="auto">
          <a:xfrm>
            <a:off x="6858000" y="6124575"/>
            <a:ext cx="533400" cy="0"/>
          </a:xfrm>
          <a:prstGeom prst="line">
            <a:avLst/>
          </a:prstGeom>
          <a:noFill/>
          <a:ln w="34925">
            <a:solidFill>
              <a:srgbClr val="0000FF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5" name="Picture 7" descr="Xsectr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5486400"/>
            <a:ext cx="8615363" cy="12192000"/>
          </a:xfrm>
          <a:prstGeom prst="rect">
            <a:avLst/>
          </a:prstGeom>
          <a:noFill/>
        </p:spPr>
      </p:pic>
      <p:sp>
        <p:nvSpPr>
          <p:cNvPr id="273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762000"/>
          </a:xfrm>
        </p:spPr>
        <p:txBody>
          <a:bodyPr/>
          <a:lstStyle/>
          <a:p>
            <a:pPr eaLnBrk="0" hangingPunct="0"/>
            <a:r>
              <a:rPr lang="en-US" sz="360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3600" baseline="-2500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360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3600">
                <a:solidFill>
                  <a:srgbClr val="FF0000"/>
                </a:solidFill>
              </a:rPr>
              <a:t>(</a:t>
            </a:r>
            <a:r>
              <a:rPr lang="en-US" sz="360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3600" baseline="30000">
                <a:solidFill>
                  <a:srgbClr val="FF0000"/>
                </a:solidFill>
              </a:rPr>
              <a:t>*</a:t>
            </a:r>
            <a:r>
              <a:rPr lang="en-US" sz="3600">
                <a:solidFill>
                  <a:srgbClr val="FF0000"/>
                </a:solidFill>
              </a:rPr>
              <a:t>p </a:t>
            </a:r>
            <a:r>
              <a:rPr lang="en-GB" sz="2000" b="1" i="1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3600">
                <a:solidFill>
                  <a:srgbClr val="FF0000"/>
                </a:solidFill>
              </a:rPr>
              <a:t> p</a:t>
            </a:r>
            <a:r>
              <a:rPr lang="en-US" sz="360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3600" baseline="30000">
                <a:solidFill>
                  <a:srgbClr val="FF0000"/>
                </a:solidFill>
              </a:rPr>
              <a:t>0</a:t>
            </a:r>
            <a:r>
              <a:rPr lang="en-US" sz="3600">
                <a:solidFill>
                  <a:srgbClr val="FF0000"/>
                </a:solidFill>
              </a:rPr>
              <a:t>) </a:t>
            </a:r>
            <a:r>
              <a:rPr lang="en-US" sz="2800">
                <a:solidFill>
                  <a:srgbClr val="FF0000"/>
                </a:solidFill>
                <a:latin typeface="Comic Sans MS" pitchFamily="66" charset="0"/>
              </a:rPr>
              <a:t>vs W</a:t>
            </a:r>
            <a:endParaRPr lang="en-US" sz="360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666" name="Picture 2" descr="jm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349250"/>
            <a:ext cx="10693400" cy="7556500"/>
          </a:xfrm>
          <a:prstGeom prst="rect">
            <a:avLst/>
          </a:prstGeom>
          <a:noFill/>
        </p:spPr>
      </p:pic>
      <p:sp>
        <p:nvSpPr>
          <p:cNvPr id="625667" name="Line 3"/>
          <p:cNvSpPr>
            <a:spLocks noChangeShapeType="1"/>
          </p:cNvSpPr>
          <p:nvPr/>
        </p:nvSpPr>
        <p:spPr bwMode="auto">
          <a:xfrm>
            <a:off x="6858000" y="6019800"/>
            <a:ext cx="533400" cy="0"/>
          </a:xfrm>
          <a:prstGeom prst="line">
            <a:avLst/>
          </a:prstGeom>
          <a:noFill/>
          <a:ln w="57150">
            <a:solidFill>
              <a:srgbClr val="FF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5668" name="Text Box 4"/>
          <p:cNvSpPr txBox="1">
            <a:spLocks noChangeArrowheads="1"/>
          </p:cNvSpPr>
          <p:nvPr/>
        </p:nvSpPr>
        <p:spPr bwMode="auto">
          <a:xfrm>
            <a:off x="7391400" y="5873750"/>
            <a:ext cx="15240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99"/>
                </a:solidFill>
                <a:latin typeface="Times New Roman" pitchFamily="18" charset="0"/>
              </a:rPr>
              <a:t>Regge/Laget</a:t>
            </a:r>
            <a:endParaRPr lang="el-GR" sz="1600">
              <a:solidFill>
                <a:srgbClr val="FF3399"/>
              </a:solidFill>
              <a:latin typeface="Times New Roman" pitchFamily="18" charset="0"/>
            </a:endParaRPr>
          </a:p>
        </p:txBody>
      </p:sp>
      <p:sp>
        <p:nvSpPr>
          <p:cNvPr id="625669" name="Rectangle 5"/>
          <p:cNvSpPr>
            <a:spLocks noChangeArrowheads="1"/>
          </p:cNvSpPr>
          <p:nvPr/>
        </p:nvSpPr>
        <p:spPr bwMode="auto">
          <a:xfrm>
            <a:off x="3124200" y="106363"/>
            <a:ext cx="302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3200" baseline="-25000" dirty="0">
                <a:solidFill>
                  <a:srgbClr val="FF0000"/>
                </a:solidFill>
              </a:rPr>
              <a:t>L</a:t>
            </a:r>
            <a:r>
              <a:rPr lang="en-US" sz="3200" dirty="0">
                <a:solidFill>
                  <a:srgbClr val="FF0000"/>
                </a:solidFill>
              </a:rPr>
              <a:t> (</a:t>
            </a:r>
            <a:r>
              <a:rPr lang="en-US" sz="32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3200" dirty="0">
                <a:solidFill>
                  <a:srgbClr val="FF0000"/>
                </a:solidFill>
              </a:rPr>
              <a:t>*</a:t>
            </a:r>
            <a:r>
              <a:rPr lang="en-US" sz="3200" baseline="-25000" dirty="0" err="1">
                <a:solidFill>
                  <a:srgbClr val="FF0000"/>
                </a:solidFill>
              </a:rPr>
              <a:t>L</a:t>
            </a:r>
            <a:r>
              <a:rPr lang="en-US" sz="3200" dirty="0" err="1">
                <a:solidFill>
                  <a:srgbClr val="FF0000"/>
                </a:solidFill>
              </a:rPr>
              <a:t>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GB" sz="3200" b="1" i="1" dirty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3200" dirty="0">
                <a:solidFill>
                  <a:srgbClr val="FF0000"/>
                </a:solidFill>
              </a:rPr>
              <a:t> p</a:t>
            </a:r>
            <a:r>
              <a:rPr lang="en-US" sz="3200" dirty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3200" baseline="-25000" dirty="0">
                <a:solidFill>
                  <a:srgbClr val="FF0000"/>
                </a:solidFill>
              </a:rPr>
              <a:t>L</a:t>
            </a:r>
            <a:r>
              <a:rPr lang="en-US" sz="3200" baseline="30000" dirty="0">
                <a:solidFill>
                  <a:srgbClr val="FF0000"/>
                </a:solidFill>
              </a:rPr>
              <a:t>0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625670" name="Text Box 6"/>
          <p:cNvSpPr txBox="1">
            <a:spLocks noChangeArrowheads="1"/>
          </p:cNvSpPr>
          <p:nvPr/>
        </p:nvSpPr>
        <p:spPr bwMode="auto">
          <a:xfrm>
            <a:off x="5638800" y="2895600"/>
            <a:ext cx="1524000" cy="29845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99"/>
                </a:solidFill>
                <a:latin typeface="Times New Roman" pitchFamily="18" charset="0"/>
              </a:rPr>
              <a:t>Pomeron</a:t>
            </a:r>
            <a:endParaRPr lang="el-GR" sz="1600">
              <a:solidFill>
                <a:srgbClr val="FF3399"/>
              </a:solidFill>
              <a:latin typeface="Times New Roman" pitchFamily="18" charset="0"/>
            </a:endParaRPr>
          </a:p>
        </p:txBody>
      </p:sp>
      <p:sp>
        <p:nvSpPr>
          <p:cNvPr id="625671" name="Text Box 7"/>
          <p:cNvSpPr txBox="1">
            <a:spLocks noChangeArrowheads="1"/>
          </p:cNvSpPr>
          <p:nvPr/>
        </p:nvSpPr>
        <p:spPr bwMode="auto">
          <a:xfrm>
            <a:off x="4876800" y="2895600"/>
            <a:ext cx="6096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99"/>
                </a:solidFill>
                <a:latin typeface="Symbol" pitchFamily="18" charset="2"/>
              </a:rPr>
              <a:t>s</a:t>
            </a:r>
            <a:r>
              <a:rPr lang="en-US" b="1">
                <a:solidFill>
                  <a:srgbClr val="FF3399"/>
                </a:solidFill>
                <a:latin typeface="Times New Roman" pitchFamily="18" charset="0"/>
              </a:rPr>
              <a:t>,f</a:t>
            </a:r>
            <a:r>
              <a:rPr lang="en-US" b="1" baseline="-25000">
                <a:solidFill>
                  <a:srgbClr val="FF3399"/>
                </a:solidFill>
                <a:latin typeface="Times New Roman" pitchFamily="18" charset="0"/>
              </a:rPr>
              <a:t>2</a:t>
            </a:r>
            <a:endParaRPr lang="el-GR" b="1" baseline="-25000">
              <a:solidFill>
                <a:srgbClr val="FF3399"/>
              </a:solidFill>
              <a:latin typeface="Times New Roman" pitchFamily="18" charset="0"/>
            </a:endParaRPr>
          </a:p>
        </p:txBody>
      </p:sp>
      <p:sp>
        <p:nvSpPr>
          <p:cNvPr id="625675" name="AutoShape 11"/>
          <p:cNvSpPr>
            <a:spLocks noChangeArrowheads="1"/>
          </p:cNvSpPr>
          <p:nvPr/>
        </p:nvSpPr>
        <p:spPr bwMode="auto">
          <a:xfrm rot="4303094">
            <a:off x="5715000" y="3519488"/>
            <a:ext cx="762000" cy="1143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25676" name="AutoShape 12"/>
          <p:cNvSpPr>
            <a:spLocks noChangeArrowheads="1"/>
          </p:cNvSpPr>
          <p:nvPr/>
        </p:nvSpPr>
        <p:spPr bwMode="auto">
          <a:xfrm rot="5682417">
            <a:off x="5007768" y="3374232"/>
            <a:ext cx="461963" cy="1143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Text Box 2"/>
          <p:cNvSpPr txBox="1">
            <a:spLocks noChangeArrowheads="1"/>
          </p:cNvSpPr>
          <p:nvPr/>
        </p:nvSpPr>
        <p:spPr bwMode="auto">
          <a:xfrm>
            <a:off x="1104900" y="2971800"/>
            <a:ext cx="6405563" cy="71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fr-FR" sz="4000" b="1" i="1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Exclusive </a:t>
            </a:r>
            <a:r>
              <a:rPr lang="fr-FR" sz="40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f</a:t>
            </a:r>
            <a:r>
              <a:rPr lang="fr-FR" sz="4000" b="1" i="1" baseline="30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fr-FR" sz="4000" b="1" i="1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electroproduction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407193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987" name="Rectangle 3"/>
          <p:cNvSpPr>
            <a:spLocks noChangeArrowheads="1"/>
          </p:cNvSpPr>
          <p:nvPr/>
        </p:nvSpPr>
        <p:spPr bwMode="auto">
          <a:xfrm>
            <a:off x="2743200" y="152400"/>
            <a:ext cx="365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>
                <a:solidFill>
                  <a:srgbClr val="FF0000"/>
                </a:solidFill>
                <a:latin typeface="Comic Sans MS" pitchFamily="66" charset="0"/>
              </a:rPr>
              <a:t>ep-&gt;ep</a:t>
            </a:r>
            <a:r>
              <a:rPr lang="en-US" sz="2800">
                <a:solidFill>
                  <a:srgbClr val="FF0000"/>
                </a:solidFill>
                <a:latin typeface="Symbol" pitchFamily="18" charset="2"/>
              </a:rPr>
              <a:t>f (     K</a:t>
            </a:r>
            <a:r>
              <a:rPr lang="en-US" sz="2800" baseline="30000">
                <a:solidFill>
                  <a:srgbClr val="FF0000"/>
                </a:solidFill>
                <a:latin typeface="Symbol" pitchFamily="18" charset="2"/>
              </a:rPr>
              <a:t>+</a:t>
            </a:r>
            <a:r>
              <a:rPr lang="en-US" sz="2800">
                <a:solidFill>
                  <a:srgbClr val="FF0000"/>
                </a:solidFill>
                <a:latin typeface="Symbol" pitchFamily="18" charset="2"/>
              </a:rPr>
              <a:t>[K</a:t>
            </a:r>
            <a:r>
              <a:rPr lang="en-US" sz="2800" baseline="3000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2800">
                <a:solidFill>
                  <a:srgbClr val="FF0000"/>
                </a:solidFill>
                <a:latin typeface="Symbol" pitchFamily="18" charset="2"/>
              </a:rPr>
              <a:t>])</a:t>
            </a:r>
            <a:endParaRPr lang="en-US" sz="28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81988" name="AutoShape 4"/>
          <p:cNvSpPr>
            <a:spLocks noChangeArrowheads="1"/>
          </p:cNvSpPr>
          <p:nvPr/>
        </p:nvSpPr>
        <p:spPr bwMode="auto">
          <a:xfrm flipV="1">
            <a:off x="4572000" y="381000"/>
            <a:ext cx="304800" cy="304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681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0225" y="779463"/>
            <a:ext cx="45751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19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636963"/>
            <a:ext cx="3705225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19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743325"/>
            <a:ext cx="3776663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199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267075"/>
            <a:ext cx="4157663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8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8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8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-46038"/>
            <a:ext cx="4762500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83011" name="Group 3"/>
          <p:cNvGrpSpPr>
            <a:grpSpLocks/>
          </p:cNvGrpSpPr>
          <p:nvPr/>
        </p:nvGrpSpPr>
        <p:grpSpPr bwMode="auto">
          <a:xfrm>
            <a:off x="609600" y="3198813"/>
            <a:ext cx="8534400" cy="6326187"/>
            <a:chOff x="384" y="2015"/>
            <a:chExt cx="5376" cy="3985"/>
          </a:xfrm>
        </p:grpSpPr>
        <p:pic>
          <p:nvPicPr>
            <p:cNvPr id="683012" name="Picture 4" descr="phi_kroll"/>
            <p:cNvPicPr>
              <a:picLocks noChangeAspect="1" noChangeArrowheads="1"/>
            </p:cNvPicPr>
            <p:nvPr/>
          </p:nvPicPr>
          <p:blipFill>
            <a:blip r:embed="rId3" cstate="print"/>
            <a:srcRect l="2382" t="9763"/>
            <a:stretch>
              <a:fillRect/>
            </a:stretch>
          </p:blipFill>
          <p:spPr bwMode="auto">
            <a:xfrm>
              <a:off x="2713" y="2015"/>
              <a:ext cx="3047" cy="3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3013" name="AutoShape 5"/>
            <p:cNvSpPr>
              <a:spLocks noChangeArrowheads="1"/>
            </p:cNvSpPr>
            <p:nvPr/>
          </p:nvSpPr>
          <p:spPr bwMode="auto">
            <a:xfrm rot="5100394">
              <a:off x="4258" y="2750"/>
              <a:ext cx="291" cy="7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3014" name="Text Box 6"/>
            <p:cNvSpPr txBox="1">
              <a:spLocks noChangeArrowheads="1"/>
            </p:cNvSpPr>
            <p:nvPr/>
          </p:nvSpPr>
          <p:spPr bwMode="auto">
            <a:xfrm>
              <a:off x="4224" y="2448"/>
              <a:ext cx="768" cy="1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b="1" dirty="0">
                  <a:solidFill>
                    <a:srgbClr val="FF3399"/>
                  </a:solidFill>
                  <a:latin typeface="Times New Roman" pitchFamily="18" charset="0"/>
                </a:rPr>
                <a:t>GK </a:t>
              </a:r>
              <a:r>
                <a:rPr lang="en-US" b="1" dirty="0">
                  <a:solidFill>
                    <a:srgbClr val="FF3399"/>
                  </a:solidFill>
                  <a:latin typeface="Symbol" pitchFamily="18" charset="2"/>
                </a:rPr>
                <a:t>s</a:t>
              </a:r>
              <a:r>
                <a:rPr lang="en-US" b="1" baseline="-25000" dirty="0">
                  <a:solidFill>
                    <a:srgbClr val="FF3399"/>
                  </a:solidFill>
                  <a:latin typeface="Times New Roman" pitchFamily="18" charset="0"/>
                </a:rPr>
                <a:t>L</a:t>
              </a:r>
              <a:endParaRPr lang="el-GR" b="1" baseline="-25000" dirty="0">
                <a:solidFill>
                  <a:srgbClr val="FF3399"/>
                </a:solidFill>
                <a:latin typeface="Times New Roman" pitchFamily="18" charset="0"/>
              </a:endParaRPr>
            </a:p>
          </p:txBody>
        </p:sp>
        <p:pic>
          <p:nvPicPr>
            <p:cNvPr id="683015" name="Picture 7" descr="qandg2"/>
            <p:cNvPicPr>
              <a:picLocks noChangeAspect="1" noChangeArrowheads="1"/>
            </p:cNvPicPr>
            <p:nvPr/>
          </p:nvPicPr>
          <p:blipFill>
            <a:blip r:embed="rId4" cstate="print"/>
            <a:srcRect l="45255" t="12457" b="60938"/>
            <a:stretch>
              <a:fillRect/>
            </a:stretch>
          </p:blipFill>
          <p:spPr bwMode="auto">
            <a:xfrm>
              <a:off x="384" y="2688"/>
              <a:ext cx="1874" cy="1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3016" name="Text Box 8"/>
            <p:cNvSpPr txBox="1">
              <a:spLocks noChangeArrowheads="1"/>
            </p:cNvSpPr>
            <p:nvPr/>
          </p:nvSpPr>
          <p:spPr bwMode="auto">
            <a:xfrm>
              <a:off x="1862" y="2880"/>
              <a:ext cx="250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bg2"/>
                  </a:solidFill>
                  <a:latin typeface="Symbol" pitchFamily="18" charset="2"/>
                </a:rPr>
                <a:t>f</a:t>
              </a:r>
              <a:r>
                <a:rPr lang="fr-FR" b="1" baseline="-25000">
                  <a:solidFill>
                    <a:schemeClr val="bg2"/>
                  </a:solidFill>
                </a:rPr>
                <a:t>L</a:t>
              </a:r>
            </a:p>
          </p:txBody>
        </p:sp>
      </p:grpSp>
      <p:grpSp>
        <p:nvGrpSpPr>
          <p:cNvPr id="683017" name="Group 9"/>
          <p:cNvGrpSpPr>
            <a:grpSpLocks/>
          </p:cNvGrpSpPr>
          <p:nvPr/>
        </p:nvGrpSpPr>
        <p:grpSpPr bwMode="auto">
          <a:xfrm>
            <a:off x="4419600" y="609600"/>
            <a:ext cx="6200775" cy="1905000"/>
            <a:chOff x="2784" y="384"/>
            <a:chExt cx="3906" cy="1200"/>
          </a:xfrm>
        </p:grpSpPr>
        <p:sp>
          <p:nvSpPr>
            <p:cNvPr id="683018" name="Text Box 10"/>
            <p:cNvSpPr txBox="1">
              <a:spLocks noChangeArrowheads="1"/>
            </p:cNvSpPr>
            <p:nvPr/>
          </p:nvSpPr>
          <p:spPr bwMode="auto">
            <a:xfrm>
              <a:off x="2784" y="384"/>
              <a:ext cx="1216" cy="1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b="1">
                  <a:solidFill>
                    <a:srgbClr val="FF3399"/>
                  </a:solidFill>
                  <a:latin typeface="Times New Roman" pitchFamily="18" charset="0"/>
                </a:rPr>
                <a:t>Laget </a:t>
              </a:r>
              <a:r>
                <a:rPr lang="en-US" b="1">
                  <a:solidFill>
                    <a:srgbClr val="FF3399"/>
                  </a:solidFill>
                  <a:latin typeface="Symbol" pitchFamily="18" charset="2"/>
                </a:rPr>
                <a:t>s</a:t>
              </a:r>
              <a:r>
                <a:rPr lang="en-US" b="1" baseline="-25000">
                  <a:solidFill>
                    <a:srgbClr val="FF3399"/>
                  </a:solidFill>
                  <a:latin typeface="Times New Roman" pitchFamily="18" charset="0"/>
                </a:rPr>
                <a:t>T</a:t>
              </a:r>
              <a:r>
                <a:rPr lang="en-US" b="1">
                  <a:solidFill>
                    <a:srgbClr val="FF3399"/>
                  </a:solidFill>
                  <a:latin typeface="Times New Roman" pitchFamily="18" charset="0"/>
                </a:rPr>
                <a:t>+</a:t>
              </a:r>
              <a:r>
                <a:rPr lang="en-US" b="1">
                  <a:solidFill>
                    <a:srgbClr val="FF3399"/>
                  </a:solidFill>
                  <a:latin typeface="Symbol" pitchFamily="18" charset="2"/>
                </a:rPr>
                <a:t>es</a:t>
              </a:r>
              <a:r>
                <a:rPr lang="en-US" b="1" baseline="-25000">
                  <a:solidFill>
                    <a:srgbClr val="FF3399"/>
                  </a:solidFill>
                  <a:latin typeface="Times New Roman" pitchFamily="18" charset="0"/>
                </a:rPr>
                <a:t>L</a:t>
              </a:r>
              <a:endParaRPr lang="el-GR" b="1" baseline="-25000">
                <a:solidFill>
                  <a:srgbClr val="FF3399"/>
                </a:solidFill>
                <a:latin typeface="Times New Roman" pitchFamily="18" charset="0"/>
              </a:endParaRPr>
            </a:p>
          </p:txBody>
        </p:sp>
        <p:sp>
          <p:nvSpPr>
            <p:cNvPr id="683019" name="Line 11"/>
            <p:cNvSpPr>
              <a:spLocks noChangeShapeType="1"/>
            </p:cNvSpPr>
            <p:nvPr/>
          </p:nvSpPr>
          <p:spPr bwMode="auto">
            <a:xfrm>
              <a:off x="2800" y="864"/>
              <a:ext cx="48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83020" name="Text Box 12"/>
            <p:cNvSpPr txBox="1">
              <a:spLocks noChangeArrowheads="1"/>
            </p:cNvSpPr>
            <p:nvPr/>
          </p:nvSpPr>
          <p:spPr bwMode="auto">
            <a:xfrm>
              <a:off x="3376" y="729"/>
              <a:ext cx="9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accent2"/>
                  </a:solidFill>
                </a:rPr>
                <a:t>W=2.9 GeV </a:t>
              </a:r>
            </a:p>
          </p:txBody>
        </p:sp>
        <p:sp>
          <p:nvSpPr>
            <p:cNvPr id="683021" name="Line 13"/>
            <p:cNvSpPr>
              <a:spLocks noChangeShapeType="1"/>
            </p:cNvSpPr>
            <p:nvPr/>
          </p:nvSpPr>
          <p:spPr bwMode="auto">
            <a:xfrm>
              <a:off x="2800" y="1104"/>
              <a:ext cx="480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83022" name="Text Box 14"/>
            <p:cNvSpPr txBox="1">
              <a:spLocks noChangeArrowheads="1"/>
            </p:cNvSpPr>
            <p:nvPr/>
          </p:nvSpPr>
          <p:spPr bwMode="auto">
            <a:xfrm>
              <a:off x="3376" y="969"/>
              <a:ext cx="9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66FFFF"/>
                  </a:solidFill>
                </a:rPr>
                <a:t>W=2.45 GeV </a:t>
              </a:r>
            </a:p>
          </p:txBody>
        </p:sp>
        <p:sp>
          <p:nvSpPr>
            <p:cNvPr id="683023" name="Line 15"/>
            <p:cNvSpPr>
              <a:spLocks noChangeShapeType="1"/>
            </p:cNvSpPr>
            <p:nvPr/>
          </p:nvSpPr>
          <p:spPr bwMode="auto">
            <a:xfrm>
              <a:off x="2800" y="1392"/>
              <a:ext cx="480" cy="0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683024" name="Text Box 16"/>
            <p:cNvSpPr txBox="1">
              <a:spLocks noChangeArrowheads="1"/>
            </p:cNvSpPr>
            <p:nvPr/>
          </p:nvSpPr>
          <p:spPr bwMode="auto">
            <a:xfrm>
              <a:off x="3376" y="1257"/>
              <a:ext cx="9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CC00"/>
                  </a:solidFill>
                </a:rPr>
                <a:t>W=2.1 GeV </a:t>
              </a:r>
            </a:p>
          </p:txBody>
        </p:sp>
        <p:pic>
          <p:nvPicPr>
            <p:cNvPr id="683025" name="Picture 17" descr="tregge"/>
            <p:cNvPicPr>
              <a:picLocks noChangeAspect="1" noChangeArrowheads="1"/>
            </p:cNvPicPr>
            <p:nvPr/>
          </p:nvPicPr>
          <p:blipFill>
            <a:blip r:embed="rId5" cstate="print"/>
            <a:srcRect l="55255" t="21545" b="61270"/>
            <a:stretch>
              <a:fillRect/>
            </a:stretch>
          </p:blipFill>
          <p:spPr bwMode="auto">
            <a:xfrm>
              <a:off x="4560" y="426"/>
              <a:ext cx="2130" cy="1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8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84" name="Picture 4" descr="plan_clas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35400"/>
            <a:ext cx="9982200" cy="10693400"/>
          </a:xfrm>
          <a:prstGeom prst="rect">
            <a:avLst/>
          </a:prstGeom>
          <a:noFill/>
        </p:spPr>
      </p:pic>
      <p:sp>
        <p:nvSpPr>
          <p:cNvPr id="634886" name="Text Box 6"/>
          <p:cNvSpPr txBox="1">
            <a:spLocks noChangeArrowheads="1"/>
          </p:cNvSpPr>
          <p:nvPr/>
        </p:nvSpPr>
        <p:spPr bwMode="auto">
          <a:xfrm>
            <a:off x="1524000" y="14288"/>
            <a:ext cx="658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100% acceptance &amp; integrated over all variables but (x</a:t>
            </a:r>
            <a:r>
              <a:rPr lang="fr-FR" b="1" baseline="-25000">
                <a:solidFill>
                  <a:srgbClr val="FF3300"/>
                </a:solidFill>
              </a:rPr>
              <a:t>B</a:t>
            </a:r>
            <a:r>
              <a:rPr lang="fr-FR" b="1">
                <a:solidFill>
                  <a:srgbClr val="FF3300"/>
                </a:solidFill>
              </a:rPr>
              <a:t>,Q</a:t>
            </a:r>
            <a:r>
              <a:rPr lang="fr-FR" b="1" baseline="30000">
                <a:solidFill>
                  <a:srgbClr val="FF3300"/>
                </a:solidFill>
              </a:rPr>
              <a:t>2</a:t>
            </a:r>
            <a:r>
              <a:rPr lang="fr-FR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634887" name="Text Box 7"/>
          <p:cNvSpPr txBox="1">
            <a:spLocks noChangeArrowheads="1"/>
          </p:cNvSpPr>
          <p:nvPr/>
        </p:nvSpPr>
        <p:spPr bwMode="auto">
          <a:xfrm>
            <a:off x="7620000" y="1447800"/>
            <a:ext cx="161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6 GeV e</a:t>
            </a:r>
          </a:p>
          <a:p>
            <a:r>
              <a:rPr lang="fr-FR" b="1">
                <a:solidFill>
                  <a:srgbClr val="FF3300"/>
                </a:solidFill>
              </a:rPr>
              <a:t>fixed p target</a:t>
            </a:r>
            <a:endParaRPr lang="fr-FR" b="1" baseline="30000">
              <a:solidFill>
                <a:srgbClr val="FF3300"/>
              </a:solidFill>
            </a:endParaRPr>
          </a:p>
        </p:txBody>
      </p:sp>
      <p:sp>
        <p:nvSpPr>
          <p:cNvPr id="634888" name="Text Box 8"/>
          <p:cNvSpPr txBox="1">
            <a:spLocks noChangeArrowheads="1"/>
          </p:cNvSpPr>
          <p:nvPr/>
        </p:nvSpPr>
        <p:spPr bwMode="auto">
          <a:xfrm>
            <a:off x="7804150" y="3810000"/>
            <a:ext cx="1885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Counting rates</a:t>
            </a:r>
          </a:p>
          <a:p>
            <a:r>
              <a:rPr lang="fr-FR" b="1">
                <a:solidFill>
                  <a:srgbClr val="FF3300"/>
                </a:solidFill>
              </a:rPr>
              <a:t>for 1000 hours  </a:t>
            </a:r>
          </a:p>
          <a:p>
            <a:r>
              <a:rPr lang="fr-FR" b="1">
                <a:solidFill>
                  <a:srgbClr val="FF3300"/>
                </a:solidFill>
              </a:rPr>
              <a:t>at 10</a:t>
            </a:r>
            <a:r>
              <a:rPr lang="fr-FR" b="1" baseline="30000">
                <a:solidFill>
                  <a:srgbClr val="FF3300"/>
                </a:solidFill>
              </a:rPr>
              <a:t>34</a:t>
            </a:r>
            <a:r>
              <a:rPr lang="fr-FR" b="1">
                <a:solidFill>
                  <a:srgbClr val="FF3300"/>
                </a:solidFill>
              </a:rPr>
              <a:t> cm</a:t>
            </a:r>
            <a:r>
              <a:rPr lang="fr-FR" b="1" baseline="30000">
                <a:solidFill>
                  <a:srgbClr val="FF3300"/>
                </a:solidFill>
              </a:rPr>
              <a:t>-2</a:t>
            </a:r>
            <a:r>
              <a:rPr lang="fr-FR" b="1">
                <a:solidFill>
                  <a:srgbClr val="FF3300"/>
                </a:solidFill>
              </a:rPr>
              <a:t>s</a:t>
            </a:r>
            <a:r>
              <a:rPr lang="fr-FR" b="1" baseline="30000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34889" name="Text Box 9"/>
          <p:cNvSpPr txBox="1">
            <a:spLocks noChangeArrowheads="1"/>
          </p:cNvSpPr>
          <p:nvPr/>
        </p:nvSpPr>
        <p:spPr bwMode="auto">
          <a:xfrm>
            <a:off x="7696200" y="5562600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6666FF"/>
                </a:solidFill>
              </a:rPr>
              <a:t>Limitation comes </a:t>
            </a:r>
          </a:p>
          <a:p>
            <a:r>
              <a:rPr lang="fr-FR" b="1">
                <a:solidFill>
                  <a:srgbClr val="6666FF"/>
                </a:solidFill>
              </a:rPr>
              <a:t>from phase space</a:t>
            </a:r>
            <a:endParaRPr lang="fr-FR" b="1" baseline="30000">
              <a:solidFill>
                <a:srgbClr val="6666FF"/>
              </a:solidFill>
            </a:endParaRPr>
          </a:p>
        </p:txBody>
      </p:sp>
      <p:sp>
        <p:nvSpPr>
          <p:cNvPr id="634891" name="Rectangle 11"/>
          <p:cNvSpPr>
            <a:spLocks noChangeArrowheads="1"/>
          </p:cNvSpPr>
          <p:nvPr/>
        </p:nvSpPr>
        <p:spPr bwMode="auto">
          <a:xfrm>
            <a:off x="-381000" y="3505200"/>
            <a:ext cx="10744200" cy="335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34892" name="Rectangle 12"/>
          <p:cNvSpPr>
            <a:spLocks noChangeArrowheads="1"/>
          </p:cNvSpPr>
          <p:nvPr/>
        </p:nvSpPr>
        <p:spPr bwMode="auto">
          <a:xfrm>
            <a:off x="838200" y="-114300"/>
            <a:ext cx="8686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4" name="Picture 2" descr="plan_clas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35400"/>
            <a:ext cx="9982200" cy="10693400"/>
          </a:xfrm>
          <a:prstGeom prst="rect">
            <a:avLst/>
          </a:prstGeom>
          <a:noFill/>
        </p:spPr>
      </p:pic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1524000" y="14288"/>
            <a:ext cx="658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100% acceptance &amp; integrated over all variables but (x</a:t>
            </a:r>
            <a:r>
              <a:rPr lang="fr-FR" b="1" baseline="-25000">
                <a:solidFill>
                  <a:srgbClr val="FF3300"/>
                </a:solidFill>
              </a:rPr>
              <a:t>B</a:t>
            </a:r>
            <a:r>
              <a:rPr lang="fr-FR" b="1">
                <a:solidFill>
                  <a:srgbClr val="FF3300"/>
                </a:solidFill>
              </a:rPr>
              <a:t>,Q</a:t>
            </a:r>
            <a:r>
              <a:rPr lang="fr-FR" b="1" baseline="30000">
                <a:solidFill>
                  <a:srgbClr val="FF3300"/>
                </a:solidFill>
              </a:rPr>
              <a:t>2</a:t>
            </a:r>
            <a:r>
              <a:rPr lang="fr-FR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7620000" y="1447800"/>
            <a:ext cx="161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6 GeV e</a:t>
            </a:r>
          </a:p>
          <a:p>
            <a:r>
              <a:rPr lang="fr-FR" b="1">
                <a:solidFill>
                  <a:srgbClr val="FF3300"/>
                </a:solidFill>
              </a:rPr>
              <a:t>fixed p target</a:t>
            </a:r>
            <a:endParaRPr lang="fr-FR" b="1" baseline="30000">
              <a:solidFill>
                <a:srgbClr val="FF3300"/>
              </a:solidFill>
            </a:endParaRPr>
          </a:p>
        </p:txBody>
      </p:sp>
      <p:sp>
        <p:nvSpPr>
          <p:cNvPr id="684037" name="Text Box 5"/>
          <p:cNvSpPr txBox="1">
            <a:spLocks noChangeArrowheads="1"/>
          </p:cNvSpPr>
          <p:nvPr/>
        </p:nvSpPr>
        <p:spPr bwMode="auto">
          <a:xfrm>
            <a:off x="7804150" y="3810000"/>
            <a:ext cx="1797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Counting rates</a:t>
            </a:r>
          </a:p>
          <a:p>
            <a:r>
              <a:rPr lang="fr-FR" b="1">
                <a:solidFill>
                  <a:srgbClr val="FF3300"/>
                </a:solidFill>
              </a:rPr>
              <a:t>for 100 hours  </a:t>
            </a:r>
          </a:p>
          <a:p>
            <a:r>
              <a:rPr lang="fr-FR" b="1">
                <a:solidFill>
                  <a:srgbClr val="FF3300"/>
                </a:solidFill>
              </a:rPr>
              <a:t>at 10</a:t>
            </a:r>
            <a:r>
              <a:rPr lang="fr-FR" b="1" baseline="30000">
                <a:solidFill>
                  <a:srgbClr val="FF3300"/>
                </a:solidFill>
              </a:rPr>
              <a:t>34</a:t>
            </a:r>
            <a:r>
              <a:rPr lang="fr-FR" b="1">
                <a:solidFill>
                  <a:srgbClr val="FF3300"/>
                </a:solidFill>
              </a:rPr>
              <a:t> cm</a:t>
            </a:r>
            <a:r>
              <a:rPr lang="fr-FR" b="1" baseline="30000">
                <a:solidFill>
                  <a:srgbClr val="FF3300"/>
                </a:solidFill>
              </a:rPr>
              <a:t>-2</a:t>
            </a:r>
            <a:r>
              <a:rPr lang="fr-FR" b="1">
                <a:solidFill>
                  <a:srgbClr val="FF3300"/>
                </a:solidFill>
              </a:rPr>
              <a:t>s</a:t>
            </a:r>
            <a:r>
              <a:rPr lang="fr-FR" b="1" baseline="30000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84038" name="Text Box 6"/>
          <p:cNvSpPr txBox="1">
            <a:spLocks noChangeArrowheads="1"/>
          </p:cNvSpPr>
          <p:nvPr/>
        </p:nvSpPr>
        <p:spPr bwMode="auto">
          <a:xfrm>
            <a:off x="7696200" y="5562600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6666FF"/>
                </a:solidFill>
              </a:rPr>
              <a:t>Limitation comes </a:t>
            </a:r>
          </a:p>
          <a:p>
            <a:r>
              <a:rPr lang="fr-FR" b="1">
                <a:solidFill>
                  <a:srgbClr val="6666FF"/>
                </a:solidFill>
              </a:rPr>
              <a:t>from phase space</a:t>
            </a:r>
            <a:endParaRPr lang="fr-FR" b="1" baseline="30000">
              <a:solidFill>
                <a:srgbClr val="66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934" name="Picture 6" descr="plan_clas1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35400"/>
            <a:ext cx="9975850" cy="10693400"/>
          </a:xfrm>
          <a:prstGeom prst="rect">
            <a:avLst/>
          </a:prstGeom>
          <a:noFill/>
        </p:spPr>
      </p:pic>
      <p:sp>
        <p:nvSpPr>
          <p:cNvPr id="636936" name="Text Box 8"/>
          <p:cNvSpPr txBox="1">
            <a:spLocks noChangeArrowheads="1"/>
          </p:cNvSpPr>
          <p:nvPr/>
        </p:nvSpPr>
        <p:spPr bwMode="auto">
          <a:xfrm>
            <a:off x="1524000" y="14288"/>
            <a:ext cx="658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100% acceptance &amp; integrated over all variables but (x</a:t>
            </a:r>
            <a:r>
              <a:rPr lang="fr-FR" b="1" baseline="-25000">
                <a:solidFill>
                  <a:srgbClr val="FF3300"/>
                </a:solidFill>
              </a:rPr>
              <a:t>B</a:t>
            </a:r>
            <a:r>
              <a:rPr lang="fr-FR" b="1">
                <a:solidFill>
                  <a:srgbClr val="FF3300"/>
                </a:solidFill>
              </a:rPr>
              <a:t>,Q</a:t>
            </a:r>
            <a:r>
              <a:rPr lang="fr-FR" b="1" baseline="30000">
                <a:solidFill>
                  <a:srgbClr val="FF3300"/>
                </a:solidFill>
              </a:rPr>
              <a:t>2</a:t>
            </a:r>
            <a:r>
              <a:rPr lang="fr-FR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636937" name="Text Box 9"/>
          <p:cNvSpPr txBox="1">
            <a:spLocks noChangeArrowheads="1"/>
          </p:cNvSpPr>
          <p:nvPr/>
        </p:nvSpPr>
        <p:spPr bwMode="auto">
          <a:xfrm>
            <a:off x="7620000" y="1447800"/>
            <a:ext cx="161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11 GeV e</a:t>
            </a:r>
          </a:p>
          <a:p>
            <a:r>
              <a:rPr lang="fr-FR" b="1">
                <a:solidFill>
                  <a:srgbClr val="FF3300"/>
                </a:solidFill>
              </a:rPr>
              <a:t>fixed p target</a:t>
            </a:r>
            <a:endParaRPr lang="fr-FR" b="1" baseline="30000">
              <a:solidFill>
                <a:srgbClr val="FF3300"/>
              </a:solidFill>
            </a:endParaRPr>
          </a:p>
        </p:txBody>
      </p:sp>
      <p:sp>
        <p:nvSpPr>
          <p:cNvPr id="636938" name="Text Box 10"/>
          <p:cNvSpPr txBox="1">
            <a:spLocks noChangeArrowheads="1"/>
          </p:cNvSpPr>
          <p:nvPr/>
        </p:nvSpPr>
        <p:spPr bwMode="auto">
          <a:xfrm>
            <a:off x="7804150" y="4464050"/>
            <a:ext cx="1885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Counting rates</a:t>
            </a:r>
          </a:p>
          <a:p>
            <a:r>
              <a:rPr lang="fr-FR" b="1">
                <a:solidFill>
                  <a:srgbClr val="FF3300"/>
                </a:solidFill>
              </a:rPr>
              <a:t>for 1000 hours  </a:t>
            </a:r>
          </a:p>
          <a:p>
            <a:r>
              <a:rPr lang="fr-FR" b="1">
                <a:solidFill>
                  <a:srgbClr val="FF3300"/>
                </a:solidFill>
              </a:rPr>
              <a:t>at 10</a:t>
            </a:r>
            <a:r>
              <a:rPr lang="fr-FR" b="1" baseline="30000">
                <a:solidFill>
                  <a:srgbClr val="FF3300"/>
                </a:solidFill>
              </a:rPr>
              <a:t>35</a:t>
            </a:r>
            <a:r>
              <a:rPr lang="fr-FR" b="1">
                <a:solidFill>
                  <a:srgbClr val="FF3300"/>
                </a:solidFill>
              </a:rPr>
              <a:t> cm</a:t>
            </a:r>
            <a:r>
              <a:rPr lang="fr-FR" b="1" baseline="30000">
                <a:solidFill>
                  <a:srgbClr val="FF3300"/>
                </a:solidFill>
              </a:rPr>
              <a:t>-2</a:t>
            </a:r>
            <a:r>
              <a:rPr lang="fr-FR" b="1">
                <a:solidFill>
                  <a:srgbClr val="FF3300"/>
                </a:solidFill>
              </a:rPr>
              <a:t>s</a:t>
            </a:r>
            <a:r>
              <a:rPr lang="fr-FR" b="1" baseline="30000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36939" name="Text Box 11"/>
          <p:cNvSpPr txBox="1">
            <a:spLocks noChangeArrowheads="1"/>
          </p:cNvSpPr>
          <p:nvPr/>
        </p:nvSpPr>
        <p:spPr bwMode="auto">
          <a:xfrm>
            <a:off x="7696200" y="5683250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6666FF"/>
                </a:solidFill>
              </a:rPr>
              <a:t>Limitation comes </a:t>
            </a:r>
          </a:p>
          <a:p>
            <a:r>
              <a:rPr lang="fr-FR" b="1">
                <a:solidFill>
                  <a:srgbClr val="6666FF"/>
                </a:solidFill>
              </a:rPr>
              <a:t>from phase space</a:t>
            </a:r>
            <a:endParaRPr lang="fr-FR" b="1" baseline="30000">
              <a:solidFill>
                <a:srgbClr val="6666FF"/>
              </a:solidFill>
            </a:endParaRPr>
          </a:p>
        </p:txBody>
      </p:sp>
      <p:sp>
        <p:nvSpPr>
          <p:cNvPr id="636940" name="Rectangle 12"/>
          <p:cNvSpPr>
            <a:spLocks noChangeArrowheads="1"/>
          </p:cNvSpPr>
          <p:nvPr/>
        </p:nvSpPr>
        <p:spPr bwMode="auto">
          <a:xfrm>
            <a:off x="-381000" y="3505200"/>
            <a:ext cx="10744200" cy="335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36941" name="Rectangle 13"/>
          <p:cNvSpPr>
            <a:spLocks noChangeArrowheads="1"/>
          </p:cNvSpPr>
          <p:nvPr/>
        </p:nvSpPr>
        <p:spPr bwMode="auto">
          <a:xfrm>
            <a:off x="838200" y="-114300"/>
            <a:ext cx="8686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4684"/>
            <a:ext cx="7467599" cy="686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46300" y="2209800"/>
            <a:ext cx="54102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81200" y="533400"/>
            <a:ext cx="5562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tregge"/>
          <p:cNvPicPr>
            <a:picLocks noChangeAspect="1" noChangeArrowheads="1"/>
          </p:cNvPicPr>
          <p:nvPr/>
        </p:nvPicPr>
        <p:blipFill>
          <a:blip r:embed="rId3" cstate="print"/>
          <a:srcRect l="69580" t="3563" r="12269" b="78622"/>
          <a:stretch>
            <a:fillRect/>
          </a:stretch>
        </p:blipFill>
        <p:spPr bwMode="auto">
          <a:xfrm>
            <a:off x="5334000" y="2209800"/>
            <a:ext cx="1371600" cy="1905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378700" y="25908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flipV="1">
            <a:off x="7340600" y="2252981"/>
            <a:ext cx="2286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007100" y="60960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6"/>
          <p:cNvGrpSpPr/>
          <p:nvPr/>
        </p:nvGrpSpPr>
        <p:grpSpPr>
          <a:xfrm>
            <a:off x="2159000" y="1892300"/>
            <a:ext cx="1498600" cy="2177676"/>
            <a:chOff x="2159000" y="1892300"/>
            <a:chExt cx="1498600" cy="2177676"/>
          </a:xfrm>
        </p:grpSpPr>
        <p:sp>
          <p:nvSpPr>
            <p:cNvPr id="5" name="Rectangle 4"/>
            <p:cNvSpPr/>
            <p:nvPr/>
          </p:nvSpPr>
          <p:spPr>
            <a:xfrm>
              <a:off x="2159000" y="1892300"/>
              <a:ext cx="6096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2" descr="tregge"/>
            <p:cNvPicPr>
              <a:picLocks noChangeAspect="1" noChangeArrowheads="1"/>
            </p:cNvPicPr>
            <p:nvPr/>
          </p:nvPicPr>
          <p:blipFill>
            <a:blip r:embed="rId3" cstate="print"/>
            <a:srcRect l="19159" t="3563" r="63698" b="78622"/>
            <a:stretch>
              <a:fillRect/>
            </a:stretch>
          </p:blipFill>
          <p:spPr bwMode="auto">
            <a:xfrm>
              <a:off x="2340864" y="2133600"/>
              <a:ext cx="1316736" cy="1936376"/>
            </a:xfrm>
            <a:prstGeom prst="rect">
              <a:avLst/>
            </a:prstGeom>
            <a:noFill/>
          </p:spPr>
        </p:pic>
        <p:pic>
          <p:nvPicPr>
            <p:cNvPr id="15" name="Picture 2" descr="tregge"/>
            <p:cNvPicPr>
              <a:picLocks noChangeAspect="1" noChangeArrowheads="1"/>
            </p:cNvPicPr>
            <p:nvPr/>
          </p:nvPicPr>
          <p:blipFill>
            <a:blip r:embed="rId3" cstate="print"/>
            <a:srcRect l="54454" t="9976" r="41512" b="86580"/>
            <a:stretch>
              <a:fillRect/>
            </a:stretch>
          </p:blipFill>
          <p:spPr bwMode="auto">
            <a:xfrm>
              <a:off x="3276600" y="2832100"/>
              <a:ext cx="304800" cy="368300"/>
            </a:xfrm>
            <a:prstGeom prst="rect">
              <a:avLst/>
            </a:prstGeom>
            <a:noFill/>
          </p:spPr>
        </p:pic>
        <p:sp>
          <p:nvSpPr>
            <p:cNvPr id="16" name="ZoneTexte 15"/>
            <p:cNvSpPr txBox="1"/>
            <p:nvPr/>
          </p:nvSpPr>
          <p:spPr>
            <a:xfrm>
              <a:off x="3124200" y="281940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,</a:t>
              </a:r>
              <a:endParaRPr lang="fr-FR" dirty="0"/>
            </a:p>
          </p:txBody>
        </p:sp>
      </p:grpSp>
      <p:sp>
        <p:nvSpPr>
          <p:cNvPr id="18" name="Rectangle 17"/>
          <p:cNvSpPr/>
          <p:nvPr/>
        </p:nvSpPr>
        <p:spPr>
          <a:xfrm flipH="1">
            <a:off x="5918199" y="5791200"/>
            <a:ext cx="45719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58" name="Picture 2" descr="plan_clas1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35400"/>
            <a:ext cx="9975850" cy="10693400"/>
          </a:xfrm>
          <a:prstGeom prst="rect">
            <a:avLst/>
          </a:prstGeom>
          <a:noFill/>
        </p:spPr>
      </p:pic>
      <p:sp>
        <p:nvSpPr>
          <p:cNvPr id="685059" name="Text Box 3"/>
          <p:cNvSpPr txBox="1">
            <a:spLocks noChangeArrowheads="1"/>
          </p:cNvSpPr>
          <p:nvPr/>
        </p:nvSpPr>
        <p:spPr bwMode="auto">
          <a:xfrm>
            <a:off x="1524000" y="14288"/>
            <a:ext cx="658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100% acceptance &amp; integrated over all variables but (x</a:t>
            </a:r>
            <a:r>
              <a:rPr lang="fr-FR" b="1" baseline="-25000">
                <a:solidFill>
                  <a:srgbClr val="FF3300"/>
                </a:solidFill>
              </a:rPr>
              <a:t>B</a:t>
            </a:r>
            <a:r>
              <a:rPr lang="fr-FR" b="1">
                <a:solidFill>
                  <a:srgbClr val="FF3300"/>
                </a:solidFill>
              </a:rPr>
              <a:t>,Q</a:t>
            </a:r>
            <a:r>
              <a:rPr lang="fr-FR" b="1" baseline="30000">
                <a:solidFill>
                  <a:srgbClr val="FF3300"/>
                </a:solidFill>
              </a:rPr>
              <a:t>2</a:t>
            </a:r>
            <a:r>
              <a:rPr lang="fr-FR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685060" name="Text Box 4"/>
          <p:cNvSpPr txBox="1">
            <a:spLocks noChangeArrowheads="1"/>
          </p:cNvSpPr>
          <p:nvPr/>
        </p:nvSpPr>
        <p:spPr bwMode="auto">
          <a:xfrm>
            <a:off x="7620000" y="1447800"/>
            <a:ext cx="161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11 GeV e</a:t>
            </a:r>
          </a:p>
          <a:p>
            <a:r>
              <a:rPr lang="fr-FR" b="1">
                <a:solidFill>
                  <a:srgbClr val="FF3300"/>
                </a:solidFill>
              </a:rPr>
              <a:t>fixed p target</a:t>
            </a:r>
            <a:endParaRPr lang="fr-FR" b="1" baseline="30000">
              <a:solidFill>
                <a:srgbClr val="FF3300"/>
              </a:solidFill>
            </a:endParaRPr>
          </a:p>
        </p:txBody>
      </p:sp>
      <p:sp>
        <p:nvSpPr>
          <p:cNvPr id="685061" name="Text Box 5"/>
          <p:cNvSpPr txBox="1">
            <a:spLocks noChangeArrowheads="1"/>
          </p:cNvSpPr>
          <p:nvPr/>
        </p:nvSpPr>
        <p:spPr bwMode="auto">
          <a:xfrm>
            <a:off x="7804150" y="4464050"/>
            <a:ext cx="1885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Counting rates</a:t>
            </a:r>
          </a:p>
          <a:p>
            <a:r>
              <a:rPr lang="fr-FR" b="1">
                <a:solidFill>
                  <a:srgbClr val="FF3300"/>
                </a:solidFill>
              </a:rPr>
              <a:t>for 1000 hours  </a:t>
            </a:r>
          </a:p>
          <a:p>
            <a:r>
              <a:rPr lang="fr-FR" b="1">
                <a:solidFill>
                  <a:srgbClr val="FF3300"/>
                </a:solidFill>
              </a:rPr>
              <a:t>at 10</a:t>
            </a:r>
            <a:r>
              <a:rPr lang="fr-FR" b="1" baseline="30000">
                <a:solidFill>
                  <a:srgbClr val="FF3300"/>
                </a:solidFill>
              </a:rPr>
              <a:t>35</a:t>
            </a:r>
            <a:r>
              <a:rPr lang="fr-FR" b="1">
                <a:solidFill>
                  <a:srgbClr val="FF3300"/>
                </a:solidFill>
              </a:rPr>
              <a:t> cm</a:t>
            </a:r>
            <a:r>
              <a:rPr lang="fr-FR" b="1" baseline="30000">
                <a:solidFill>
                  <a:srgbClr val="FF3300"/>
                </a:solidFill>
              </a:rPr>
              <a:t>-2</a:t>
            </a:r>
            <a:r>
              <a:rPr lang="fr-FR" b="1">
                <a:solidFill>
                  <a:srgbClr val="FF3300"/>
                </a:solidFill>
              </a:rPr>
              <a:t>s</a:t>
            </a:r>
            <a:r>
              <a:rPr lang="fr-FR" b="1" baseline="30000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85062" name="Text Box 6"/>
          <p:cNvSpPr txBox="1">
            <a:spLocks noChangeArrowheads="1"/>
          </p:cNvSpPr>
          <p:nvPr/>
        </p:nvSpPr>
        <p:spPr bwMode="auto">
          <a:xfrm>
            <a:off x="7696200" y="5683250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6666FF"/>
                </a:solidFill>
              </a:rPr>
              <a:t>Limitation comes </a:t>
            </a:r>
          </a:p>
          <a:p>
            <a:r>
              <a:rPr lang="fr-FR" b="1">
                <a:solidFill>
                  <a:srgbClr val="6666FF"/>
                </a:solidFill>
              </a:rPr>
              <a:t>from phase space</a:t>
            </a:r>
            <a:endParaRPr lang="fr-FR" b="1" baseline="30000">
              <a:solidFill>
                <a:srgbClr val="66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956" name="Picture 4" descr="plan_eic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35400"/>
            <a:ext cx="9975850" cy="10693400"/>
          </a:xfrm>
          <a:prstGeom prst="rect">
            <a:avLst/>
          </a:prstGeom>
          <a:noFill/>
        </p:spPr>
      </p:pic>
      <p:sp>
        <p:nvSpPr>
          <p:cNvPr id="637957" name="Text Box 5"/>
          <p:cNvSpPr txBox="1">
            <a:spLocks noChangeArrowheads="1"/>
          </p:cNvSpPr>
          <p:nvPr/>
        </p:nvSpPr>
        <p:spPr bwMode="auto">
          <a:xfrm>
            <a:off x="1524000" y="14288"/>
            <a:ext cx="658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100% acceptance &amp; integrated over all variables but (x</a:t>
            </a:r>
            <a:r>
              <a:rPr lang="fr-FR" b="1" baseline="-25000">
                <a:solidFill>
                  <a:srgbClr val="FF3300"/>
                </a:solidFill>
              </a:rPr>
              <a:t>B</a:t>
            </a:r>
            <a:r>
              <a:rPr lang="fr-FR" b="1">
                <a:solidFill>
                  <a:srgbClr val="FF3300"/>
                </a:solidFill>
              </a:rPr>
              <a:t>,Q</a:t>
            </a:r>
            <a:r>
              <a:rPr lang="fr-FR" b="1" baseline="30000">
                <a:solidFill>
                  <a:srgbClr val="FF3300"/>
                </a:solidFill>
              </a:rPr>
              <a:t>2</a:t>
            </a:r>
            <a:r>
              <a:rPr lang="fr-FR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637958" name="Text Box 6"/>
          <p:cNvSpPr txBox="1">
            <a:spLocks noChangeArrowheads="1"/>
          </p:cNvSpPr>
          <p:nvPr/>
        </p:nvSpPr>
        <p:spPr bwMode="auto">
          <a:xfrm>
            <a:off x="7804150" y="4464050"/>
            <a:ext cx="1885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Counting rates</a:t>
            </a:r>
          </a:p>
          <a:p>
            <a:r>
              <a:rPr lang="fr-FR" b="1">
                <a:solidFill>
                  <a:srgbClr val="FF3300"/>
                </a:solidFill>
              </a:rPr>
              <a:t>for 1000 hours  </a:t>
            </a:r>
          </a:p>
          <a:p>
            <a:r>
              <a:rPr lang="fr-FR" b="1">
                <a:solidFill>
                  <a:srgbClr val="FF3300"/>
                </a:solidFill>
              </a:rPr>
              <a:t>at 10</a:t>
            </a:r>
            <a:r>
              <a:rPr lang="fr-FR" b="1" baseline="30000">
                <a:solidFill>
                  <a:srgbClr val="FF3300"/>
                </a:solidFill>
              </a:rPr>
              <a:t>34</a:t>
            </a:r>
            <a:r>
              <a:rPr lang="fr-FR" b="1">
                <a:solidFill>
                  <a:srgbClr val="FF3300"/>
                </a:solidFill>
              </a:rPr>
              <a:t> cm</a:t>
            </a:r>
            <a:r>
              <a:rPr lang="fr-FR" b="1" baseline="30000">
                <a:solidFill>
                  <a:srgbClr val="FF3300"/>
                </a:solidFill>
              </a:rPr>
              <a:t>-2</a:t>
            </a:r>
            <a:r>
              <a:rPr lang="fr-FR" b="1">
                <a:solidFill>
                  <a:srgbClr val="FF3300"/>
                </a:solidFill>
              </a:rPr>
              <a:t>s</a:t>
            </a:r>
            <a:r>
              <a:rPr lang="fr-FR" b="1" baseline="30000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37959" name="Text Box 7"/>
          <p:cNvSpPr txBox="1">
            <a:spLocks noChangeArrowheads="1"/>
          </p:cNvSpPr>
          <p:nvPr/>
        </p:nvSpPr>
        <p:spPr bwMode="auto">
          <a:xfrm>
            <a:off x="7620000" y="1447800"/>
            <a:ext cx="1162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11 GeV e</a:t>
            </a:r>
          </a:p>
          <a:p>
            <a:r>
              <a:rPr lang="fr-FR" b="1">
                <a:solidFill>
                  <a:srgbClr val="FF3300"/>
                </a:solidFill>
              </a:rPr>
              <a:t>60 GeV p</a:t>
            </a:r>
            <a:endParaRPr lang="fr-FR" b="1" baseline="30000">
              <a:solidFill>
                <a:srgbClr val="FF3300"/>
              </a:solidFill>
            </a:endParaRPr>
          </a:p>
        </p:txBody>
      </p:sp>
      <p:sp>
        <p:nvSpPr>
          <p:cNvPr id="637960" name="Text Box 8"/>
          <p:cNvSpPr txBox="1">
            <a:spLocks noChangeArrowheads="1"/>
          </p:cNvSpPr>
          <p:nvPr/>
        </p:nvSpPr>
        <p:spPr bwMode="auto">
          <a:xfrm>
            <a:off x="7696200" y="5562600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6666FF"/>
                </a:solidFill>
              </a:rPr>
              <a:t>Limitation comes </a:t>
            </a:r>
          </a:p>
          <a:p>
            <a:r>
              <a:rPr lang="fr-FR" b="1">
                <a:solidFill>
                  <a:srgbClr val="6666FF"/>
                </a:solidFill>
              </a:rPr>
              <a:t>from luminosity</a:t>
            </a:r>
            <a:endParaRPr lang="fr-FR" b="1" baseline="30000">
              <a:solidFill>
                <a:srgbClr val="6666FF"/>
              </a:solidFill>
            </a:endParaRPr>
          </a:p>
        </p:txBody>
      </p:sp>
      <p:sp>
        <p:nvSpPr>
          <p:cNvPr id="637961" name="Rectangle 9"/>
          <p:cNvSpPr>
            <a:spLocks noChangeArrowheads="1"/>
          </p:cNvSpPr>
          <p:nvPr/>
        </p:nvSpPr>
        <p:spPr bwMode="auto">
          <a:xfrm>
            <a:off x="-381000" y="3505200"/>
            <a:ext cx="10744200" cy="335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37962" name="Rectangle 10"/>
          <p:cNvSpPr>
            <a:spLocks noChangeArrowheads="1"/>
          </p:cNvSpPr>
          <p:nvPr/>
        </p:nvSpPr>
        <p:spPr bwMode="auto">
          <a:xfrm>
            <a:off x="914400" y="-114300"/>
            <a:ext cx="8686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2" name="Picture 2" descr="plan_eic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35400"/>
            <a:ext cx="9975850" cy="10693400"/>
          </a:xfrm>
          <a:prstGeom prst="rect">
            <a:avLst/>
          </a:prstGeom>
          <a:noFill/>
        </p:spPr>
      </p:pic>
      <p:sp>
        <p:nvSpPr>
          <p:cNvPr id="686083" name="Text Box 3"/>
          <p:cNvSpPr txBox="1">
            <a:spLocks noChangeArrowheads="1"/>
          </p:cNvSpPr>
          <p:nvPr/>
        </p:nvSpPr>
        <p:spPr bwMode="auto">
          <a:xfrm>
            <a:off x="1524000" y="14288"/>
            <a:ext cx="658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100% acceptance &amp; integrated over all variables but (x</a:t>
            </a:r>
            <a:r>
              <a:rPr lang="fr-FR" b="1" baseline="-25000">
                <a:solidFill>
                  <a:srgbClr val="FF3300"/>
                </a:solidFill>
              </a:rPr>
              <a:t>B</a:t>
            </a:r>
            <a:r>
              <a:rPr lang="fr-FR" b="1">
                <a:solidFill>
                  <a:srgbClr val="FF3300"/>
                </a:solidFill>
              </a:rPr>
              <a:t>,Q</a:t>
            </a:r>
            <a:r>
              <a:rPr lang="fr-FR" b="1" baseline="30000">
                <a:solidFill>
                  <a:srgbClr val="FF3300"/>
                </a:solidFill>
              </a:rPr>
              <a:t>2</a:t>
            </a:r>
            <a:r>
              <a:rPr lang="fr-FR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686084" name="Text Box 4"/>
          <p:cNvSpPr txBox="1">
            <a:spLocks noChangeArrowheads="1"/>
          </p:cNvSpPr>
          <p:nvPr/>
        </p:nvSpPr>
        <p:spPr bwMode="auto">
          <a:xfrm>
            <a:off x="7804150" y="4464050"/>
            <a:ext cx="1885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Counting rates</a:t>
            </a:r>
          </a:p>
          <a:p>
            <a:r>
              <a:rPr lang="fr-FR" b="1">
                <a:solidFill>
                  <a:srgbClr val="FF3300"/>
                </a:solidFill>
              </a:rPr>
              <a:t>for 1000 hours  </a:t>
            </a:r>
          </a:p>
          <a:p>
            <a:r>
              <a:rPr lang="fr-FR" b="1">
                <a:solidFill>
                  <a:srgbClr val="FF3300"/>
                </a:solidFill>
              </a:rPr>
              <a:t>at 10</a:t>
            </a:r>
            <a:r>
              <a:rPr lang="fr-FR" b="1" baseline="30000">
                <a:solidFill>
                  <a:srgbClr val="FF3300"/>
                </a:solidFill>
              </a:rPr>
              <a:t>34</a:t>
            </a:r>
            <a:r>
              <a:rPr lang="fr-FR" b="1">
                <a:solidFill>
                  <a:srgbClr val="FF3300"/>
                </a:solidFill>
              </a:rPr>
              <a:t> cm</a:t>
            </a:r>
            <a:r>
              <a:rPr lang="fr-FR" b="1" baseline="30000">
                <a:solidFill>
                  <a:srgbClr val="FF3300"/>
                </a:solidFill>
              </a:rPr>
              <a:t>-2</a:t>
            </a:r>
            <a:r>
              <a:rPr lang="fr-FR" b="1">
                <a:solidFill>
                  <a:srgbClr val="FF3300"/>
                </a:solidFill>
              </a:rPr>
              <a:t>s</a:t>
            </a:r>
            <a:r>
              <a:rPr lang="fr-FR" b="1" baseline="30000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86085" name="Text Box 5"/>
          <p:cNvSpPr txBox="1">
            <a:spLocks noChangeArrowheads="1"/>
          </p:cNvSpPr>
          <p:nvPr/>
        </p:nvSpPr>
        <p:spPr bwMode="auto">
          <a:xfrm>
            <a:off x="7620000" y="1447800"/>
            <a:ext cx="1162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11 GeV e</a:t>
            </a:r>
          </a:p>
          <a:p>
            <a:r>
              <a:rPr lang="fr-FR" b="1">
                <a:solidFill>
                  <a:srgbClr val="FF3300"/>
                </a:solidFill>
              </a:rPr>
              <a:t>60 GeV p</a:t>
            </a:r>
            <a:endParaRPr lang="fr-FR" b="1" baseline="30000">
              <a:solidFill>
                <a:srgbClr val="FF3300"/>
              </a:solidFill>
            </a:endParaRPr>
          </a:p>
        </p:txBody>
      </p:sp>
      <p:sp>
        <p:nvSpPr>
          <p:cNvPr id="686086" name="Text Box 6"/>
          <p:cNvSpPr txBox="1">
            <a:spLocks noChangeArrowheads="1"/>
          </p:cNvSpPr>
          <p:nvPr/>
        </p:nvSpPr>
        <p:spPr bwMode="auto">
          <a:xfrm>
            <a:off x="7696200" y="5562600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6666FF"/>
                </a:solidFill>
              </a:rPr>
              <a:t>Limitation comes </a:t>
            </a:r>
          </a:p>
          <a:p>
            <a:r>
              <a:rPr lang="fr-FR" b="1">
                <a:solidFill>
                  <a:srgbClr val="6666FF"/>
                </a:solidFill>
              </a:rPr>
              <a:t>from luminosity</a:t>
            </a:r>
            <a:endParaRPr lang="fr-FR" b="1" baseline="30000">
              <a:solidFill>
                <a:srgbClr val="66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908" name="Picture 4" descr="kine_e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0" y="-3886200"/>
            <a:ext cx="7556500" cy="1069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8" name="Picture 4" descr="plan_clas6"/>
          <p:cNvPicPr>
            <a:picLocks noChangeAspect="1" noChangeArrowheads="1"/>
          </p:cNvPicPr>
          <p:nvPr/>
        </p:nvPicPr>
        <p:blipFill>
          <a:blip r:embed="rId2" cstate="print"/>
          <a:srcRect t="38040" b="31644"/>
          <a:stretch>
            <a:fillRect/>
          </a:stretch>
        </p:blipFill>
        <p:spPr bwMode="auto">
          <a:xfrm>
            <a:off x="0" y="-76200"/>
            <a:ext cx="749300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7109" name="Picture 5" descr="plan_clas12"/>
          <p:cNvPicPr preferRelativeResize="0">
            <a:picLocks noChangeArrowheads="1"/>
          </p:cNvPicPr>
          <p:nvPr/>
        </p:nvPicPr>
        <p:blipFill>
          <a:blip r:embed="rId3" cstate="print"/>
          <a:srcRect t="38377" b="31644"/>
          <a:stretch>
            <a:fillRect/>
          </a:stretch>
        </p:blipFill>
        <p:spPr bwMode="auto">
          <a:xfrm>
            <a:off x="-38100" y="2097088"/>
            <a:ext cx="754380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7110" name="Picture 6" descr="plan_eic"/>
          <p:cNvPicPr preferRelativeResize="0">
            <a:picLocks noChangeArrowheads="1"/>
          </p:cNvPicPr>
          <p:nvPr/>
        </p:nvPicPr>
        <p:blipFill>
          <a:blip r:embed="rId4" cstate="print"/>
          <a:srcRect t="38040" b="31644"/>
          <a:stretch>
            <a:fillRect/>
          </a:stretch>
        </p:blipFill>
        <p:spPr bwMode="auto">
          <a:xfrm>
            <a:off x="-38100" y="4241800"/>
            <a:ext cx="75438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7111" name="Text Box 7"/>
          <p:cNvSpPr txBox="1">
            <a:spLocks noChangeArrowheads="1"/>
          </p:cNvSpPr>
          <p:nvPr/>
        </p:nvSpPr>
        <p:spPr bwMode="auto">
          <a:xfrm>
            <a:off x="5924550" y="609600"/>
            <a:ext cx="161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6 GeV e</a:t>
            </a:r>
          </a:p>
          <a:p>
            <a:r>
              <a:rPr lang="fr-FR" b="1">
                <a:solidFill>
                  <a:srgbClr val="FF3300"/>
                </a:solidFill>
              </a:rPr>
              <a:t>fixed p target</a:t>
            </a:r>
            <a:endParaRPr lang="fr-FR" b="1" baseline="30000">
              <a:solidFill>
                <a:srgbClr val="FF3300"/>
              </a:solidFill>
            </a:endParaRPr>
          </a:p>
        </p:txBody>
      </p:sp>
      <p:sp>
        <p:nvSpPr>
          <p:cNvPr id="687112" name="Text Box 8"/>
          <p:cNvSpPr txBox="1">
            <a:spLocks noChangeArrowheads="1"/>
          </p:cNvSpPr>
          <p:nvPr/>
        </p:nvSpPr>
        <p:spPr bwMode="auto">
          <a:xfrm>
            <a:off x="5924550" y="2711450"/>
            <a:ext cx="161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11 GeV e</a:t>
            </a:r>
          </a:p>
          <a:p>
            <a:r>
              <a:rPr lang="fr-FR" b="1">
                <a:solidFill>
                  <a:srgbClr val="FF3300"/>
                </a:solidFill>
              </a:rPr>
              <a:t>fixed p target</a:t>
            </a:r>
            <a:endParaRPr lang="fr-FR" b="1" baseline="30000">
              <a:solidFill>
                <a:srgbClr val="FF3300"/>
              </a:solidFill>
            </a:endParaRPr>
          </a:p>
        </p:txBody>
      </p:sp>
      <p:sp>
        <p:nvSpPr>
          <p:cNvPr id="687113" name="Text Box 9"/>
          <p:cNvSpPr txBox="1">
            <a:spLocks noChangeArrowheads="1"/>
          </p:cNvSpPr>
          <p:nvPr/>
        </p:nvSpPr>
        <p:spPr bwMode="auto">
          <a:xfrm>
            <a:off x="5924550" y="4845050"/>
            <a:ext cx="1162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11 GeV e</a:t>
            </a:r>
          </a:p>
          <a:p>
            <a:r>
              <a:rPr lang="fr-FR" b="1">
                <a:solidFill>
                  <a:srgbClr val="FF3300"/>
                </a:solidFill>
              </a:rPr>
              <a:t>60 GeV p</a:t>
            </a:r>
            <a:endParaRPr lang="fr-FR" b="1" baseline="300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6" name="Picture 8" descr="dsd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876800"/>
            <a:ext cx="7556500" cy="10693400"/>
          </a:xfrm>
          <a:prstGeom prst="rect">
            <a:avLst/>
          </a:prstGeom>
          <a:noFill/>
        </p:spPr>
      </p:pic>
      <p:sp>
        <p:nvSpPr>
          <p:cNvPr id="386053" name="Rectangle 5"/>
          <p:cNvSpPr>
            <a:spLocks noChangeArrowheads="1"/>
          </p:cNvSpPr>
          <p:nvPr/>
        </p:nvSpPr>
        <p:spPr bwMode="auto">
          <a:xfrm>
            <a:off x="-304800" y="228600"/>
            <a:ext cx="929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>
                <a:solidFill>
                  <a:srgbClr val="FF0000"/>
                </a:solidFill>
              </a:rPr>
              <a:t>d</a:t>
            </a:r>
            <a:r>
              <a:rPr lang="en-US" sz="280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800">
                <a:solidFill>
                  <a:srgbClr val="FF0000"/>
                </a:solidFill>
              </a:rPr>
              <a:t>/dt</a:t>
            </a:r>
            <a:r>
              <a:rPr lang="en-US" sz="3200">
                <a:solidFill>
                  <a:srgbClr val="FF0000"/>
                </a:solidFill>
              </a:rPr>
              <a:t> (</a:t>
            </a:r>
            <a:r>
              <a:rPr lang="en-US" sz="320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3200" baseline="30000">
                <a:solidFill>
                  <a:srgbClr val="FF0000"/>
                </a:solidFill>
              </a:rPr>
              <a:t>*</a:t>
            </a:r>
            <a:r>
              <a:rPr lang="en-US" sz="2800">
                <a:solidFill>
                  <a:srgbClr val="FF0000"/>
                </a:solidFill>
              </a:rPr>
              <a:t>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GB" b="1" i="1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p</a:t>
            </a:r>
            <a:r>
              <a:rPr lang="en-US" sz="320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3200" baseline="30000">
                <a:solidFill>
                  <a:srgbClr val="FF0000"/>
                </a:solidFill>
              </a:rPr>
              <a:t>0</a:t>
            </a:r>
            <a:r>
              <a:rPr lang="en-US" sz="3200">
                <a:solidFill>
                  <a:srgbClr val="FF0000"/>
                </a:solidFill>
              </a:rPr>
              <a:t>)</a:t>
            </a:r>
            <a:endParaRPr lang="en-US" sz="2400">
              <a:solidFill>
                <a:srgbClr val="FF0000"/>
              </a:solidFill>
            </a:endParaRPr>
          </a:p>
        </p:txBody>
      </p:sp>
      <p:grpSp>
        <p:nvGrpSpPr>
          <p:cNvPr id="386063" name="Group 15"/>
          <p:cNvGrpSpPr>
            <a:grpSpLocks/>
          </p:cNvGrpSpPr>
          <p:nvPr/>
        </p:nvGrpSpPr>
        <p:grpSpPr bwMode="auto">
          <a:xfrm>
            <a:off x="4232275" y="3352800"/>
            <a:ext cx="4835525" cy="3505200"/>
            <a:chOff x="2666" y="2112"/>
            <a:chExt cx="3046" cy="2208"/>
          </a:xfrm>
        </p:grpSpPr>
        <p:pic>
          <p:nvPicPr>
            <p:cNvPr id="386057" name="Picture 9" descr="bvsw"/>
            <p:cNvPicPr>
              <a:picLocks noChangeAspect="1" noChangeArrowheads="1"/>
            </p:cNvPicPr>
            <p:nvPr/>
          </p:nvPicPr>
          <p:blipFill>
            <a:blip r:embed="rId3" cstate="print"/>
            <a:srcRect l="2382" t="57571"/>
            <a:stretch>
              <a:fillRect/>
            </a:stretch>
          </p:blipFill>
          <p:spPr bwMode="auto">
            <a:xfrm>
              <a:off x="2666" y="2447"/>
              <a:ext cx="3046" cy="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6058" name="Rectangle 10"/>
            <p:cNvSpPr>
              <a:spLocks noChangeArrowheads="1"/>
            </p:cNvSpPr>
            <p:nvPr/>
          </p:nvSpPr>
          <p:spPr bwMode="auto">
            <a:xfrm>
              <a:off x="3792" y="2112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Fit by e</a:t>
              </a:r>
              <a:r>
                <a:rPr lang="en-US" sz="2400" baseline="30000" dirty="0">
                  <a:solidFill>
                    <a:srgbClr val="FF0000"/>
                  </a:solidFill>
                </a:rPr>
                <a:t>b</a:t>
              </a:r>
              <a:r>
                <a:rPr lang="en-US" sz="2400" baseline="30000" dirty="0">
                  <a:solidFill>
                    <a:srgbClr val="0000FF"/>
                  </a:solidFill>
                </a:rPr>
                <a:t>t</a:t>
              </a:r>
              <a:endParaRPr lang="fr-FR" sz="2400" baseline="30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86062" name="Group 14"/>
          <p:cNvGrpSpPr>
            <a:grpSpLocks/>
          </p:cNvGrpSpPr>
          <p:nvPr/>
        </p:nvGrpSpPr>
        <p:grpSpPr bwMode="auto">
          <a:xfrm>
            <a:off x="6858000" y="1524000"/>
            <a:ext cx="1828800" cy="960438"/>
            <a:chOff x="4320" y="960"/>
            <a:chExt cx="1152" cy="605"/>
          </a:xfrm>
        </p:grpSpPr>
        <p:sp>
          <p:nvSpPr>
            <p:cNvPr id="386059" name="Rectangle 11"/>
            <p:cNvSpPr>
              <a:spLocks noChangeArrowheads="1"/>
            </p:cNvSpPr>
            <p:nvPr/>
          </p:nvSpPr>
          <p:spPr bwMode="auto">
            <a:xfrm>
              <a:off x="4416" y="1104"/>
              <a:ext cx="1056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hlink"/>
                  </a:solidFill>
                </a:rPr>
                <a:t>Large t</a:t>
              </a:r>
              <a:r>
                <a:rPr lang="en-US" sz="2400" baseline="-25000">
                  <a:solidFill>
                    <a:schemeClr val="hlink"/>
                  </a:solidFill>
                </a:rPr>
                <a:t>min </a:t>
              </a:r>
              <a:r>
                <a:rPr lang="en-US" sz="2400">
                  <a:solidFill>
                    <a:schemeClr val="hlink"/>
                  </a:solidFill>
                </a:rPr>
                <a:t>! </a:t>
              </a:r>
              <a:r>
                <a:rPr lang="en-US">
                  <a:solidFill>
                    <a:schemeClr val="hlink"/>
                  </a:solidFill>
                </a:rPr>
                <a:t>(1.6 GeV</a:t>
              </a:r>
              <a:r>
                <a:rPr lang="en-US" baseline="30000">
                  <a:solidFill>
                    <a:schemeClr val="hlink"/>
                  </a:solidFill>
                </a:rPr>
                <a:t>2</a:t>
              </a:r>
              <a:r>
                <a:rPr lang="en-US">
                  <a:solidFill>
                    <a:schemeClr val="hlink"/>
                  </a:solidFill>
                </a:rPr>
                <a:t>)</a:t>
              </a:r>
              <a:endParaRPr lang="fr-FR" sz="1400">
                <a:solidFill>
                  <a:schemeClr val="hlink"/>
                </a:solidFill>
              </a:endParaRPr>
            </a:p>
          </p:txBody>
        </p:sp>
        <p:sp>
          <p:nvSpPr>
            <p:cNvPr id="386061" name="AutoShape 13"/>
            <p:cNvSpPr>
              <a:spLocks noChangeArrowheads="1"/>
            </p:cNvSpPr>
            <p:nvPr/>
          </p:nvSpPr>
          <p:spPr bwMode="auto">
            <a:xfrm rot="-8840195">
              <a:off x="4320" y="960"/>
              <a:ext cx="288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6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86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0" y="4221163"/>
            <a:ext cx="2232025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sz="2400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2400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Times New Roman" pitchFamily="18" charset="0"/>
              </a:rPr>
              <a:t>+</a:t>
            </a:r>
            <a:r>
              <a:rPr lang="en-US" sz="240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)[m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]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 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611188" y="5445125"/>
            <a:ext cx="2808287" cy="620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sz="2400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/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dt (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2400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Times New Roman" pitchFamily="18" charset="0"/>
              </a:rPr>
              <a:t>+</a:t>
            </a:r>
            <a:r>
              <a:rPr lang="en-US" sz="240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)[m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]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71438" y="1341438"/>
            <a:ext cx="1793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52293" name="Rectangle 5"/>
          <p:cNvSpPr>
            <a:spLocks noChangeArrowheads="1"/>
          </p:cNvSpPr>
          <p:nvPr/>
        </p:nvSpPr>
        <p:spPr bwMode="auto">
          <a:xfrm>
            <a:off x="71438" y="2492375"/>
            <a:ext cx="179387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52294" name="Rectangle 6"/>
          <p:cNvSpPr>
            <a:spLocks noChangeArrowheads="1"/>
          </p:cNvSpPr>
          <p:nvPr/>
        </p:nvSpPr>
        <p:spPr bwMode="auto">
          <a:xfrm>
            <a:off x="71438" y="188913"/>
            <a:ext cx="1793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52295" name="Line 7"/>
          <p:cNvSpPr>
            <a:spLocks noChangeShapeType="1"/>
          </p:cNvSpPr>
          <p:nvPr/>
        </p:nvSpPr>
        <p:spPr bwMode="auto">
          <a:xfrm flipH="1">
            <a:off x="0" y="3789363"/>
            <a:ext cx="3313113" cy="273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652296" name="Picture 8" descr="XL_ToT_Q2_xB"/>
          <p:cNvPicPr>
            <a:picLocks noChangeAspect="1" noChangeArrowheads="1"/>
          </p:cNvPicPr>
          <p:nvPr/>
        </p:nvPicPr>
        <p:blipFill>
          <a:blip r:embed="rId2" cstate="print"/>
          <a:srcRect t="43764" r="4764"/>
          <a:stretch>
            <a:fillRect/>
          </a:stretch>
        </p:blipFill>
        <p:spPr bwMode="auto">
          <a:xfrm>
            <a:off x="0" y="0"/>
            <a:ext cx="5940425" cy="3644900"/>
          </a:xfrm>
          <a:prstGeom prst="rect">
            <a:avLst/>
          </a:prstGeom>
          <a:noFill/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4930775" y="0"/>
            <a:ext cx="4213225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Longitudinal cross sections</a:t>
            </a:r>
            <a:endParaRPr lang="en-US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52298" name="Picture 10" descr="X_dt_rhoplus_Q2_xB"/>
          <p:cNvPicPr>
            <a:picLocks noChangeAspect="1" noChangeArrowheads="1"/>
          </p:cNvPicPr>
          <p:nvPr/>
        </p:nvPicPr>
        <p:blipFill>
          <a:blip r:embed="rId3" cstate="print"/>
          <a:srcRect t="47130" r="4764"/>
          <a:stretch>
            <a:fillRect/>
          </a:stretch>
        </p:blipFill>
        <p:spPr bwMode="auto">
          <a:xfrm>
            <a:off x="3059113" y="2636838"/>
            <a:ext cx="5900737" cy="4221162"/>
          </a:xfrm>
          <a:prstGeom prst="rect">
            <a:avLst/>
          </a:prstGeom>
          <a:noFill/>
        </p:spPr>
      </p:pic>
      <p:sp>
        <p:nvSpPr>
          <p:cNvPr id="652299" name="Text Box 11"/>
          <p:cNvSpPr txBox="1">
            <a:spLocks noChangeArrowheads="1"/>
          </p:cNvSpPr>
          <p:nvPr/>
        </p:nvSpPr>
        <p:spPr bwMode="auto">
          <a:xfrm rot="-2446057">
            <a:off x="4716463" y="2349500"/>
            <a:ext cx="2808287" cy="3206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PRELIMINARY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92" name="Line 8"/>
          <p:cNvSpPr>
            <a:spLocks noChangeShapeType="1"/>
          </p:cNvSpPr>
          <p:nvPr/>
        </p:nvSpPr>
        <p:spPr bwMode="auto">
          <a:xfrm flipV="1">
            <a:off x="3200400" y="1684337"/>
            <a:ext cx="371475" cy="627062"/>
          </a:xfrm>
          <a:prstGeom prst="line">
            <a:avLst/>
          </a:prstGeom>
          <a:noFill/>
          <a:ln w="50800">
            <a:solidFill>
              <a:srgbClr val="FF5050"/>
            </a:solidFill>
            <a:round/>
            <a:headEnd type="none" w="sm" len="sm"/>
            <a:tailEnd type="stealth" w="med" len="lg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fr-FR"/>
          </a:p>
        </p:txBody>
      </p:sp>
      <p:sp>
        <p:nvSpPr>
          <p:cNvPr id="349193" name="Line 9"/>
          <p:cNvSpPr>
            <a:spLocks noChangeShapeType="1"/>
          </p:cNvSpPr>
          <p:nvPr/>
        </p:nvSpPr>
        <p:spPr bwMode="auto">
          <a:xfrm flipH="1" flipV="1">
            <a:off x="2989262" y="1244599"/>
            <a:ext cx="582613" cy="439738"/>
          </a:xfrm>
          <a:prstGeom prst="line">
            <a:avLst/>
          </a:prstGeom>
          <a:noFill/>
          <a:ln w="50800">
            <a:solidFill>
              <a:srgbClr val="FF5050"/>
            </a:solidFill>
            <a:round/>
            <a:headEnd type="none" w="sm" len="sm"/>
            <a:tailEnd type="stealth" w="med" len="lg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fr-FR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73462" y="1371599"/>
            <a:ext cx="1322388" cy="565150"/>
            <a:chOff x="800" y="3488"/>
            <a:chExt cx="833" cy="356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00" y="3488"/>
              <a:ext cx="416" cy="356"/>
              <a:chOff x="800" y="3488"/>
              <a:chExt cx="416" cy="356"/>
            </a:xfrm>
          </p:grpSpPr>
          <p:sp>
            <p:nvSpPr>
              <p:cNvPr id="349196" name="Arc 12"/>
              <p:cNvSpPr>
                <a:spLocks/>
              </p:cNvSpPr>
              <p:nvPr/>
            </p:nvSpPr>
            <p:spPr bwMode="auto">
              <a:xfrm>
                <a:off x="1008" y="3488"/>
                <a:ext cx="208" cy="22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411 w 43200"/>
                  <a:gd name="T1" fmla="*/ 25796 h 25946"/>
                  <a:gd name="T2" fmla="*/ 42758 w 43200"/>
                  <a:gd name="T3" fmla="*/ 25946 h 25946"/>
                  <a:gd name="T4" fmla="*/ 21600 w 43200"/>
                  <a:gd name="T5" fmla="*/ 21600 h 25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5946" fill="none" extrusionOk="0">
                    <a:moveTo>
                      <a:pt x="411" y="25795"/>
                    </a:moveTo>
                    <a:cubicBezTo>
                      <a:pt x="137" y="24414"/>
                      <a:pt x="0" y="2300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59"/>
                      <a:pt x="43051" y="24516"/>
                      <a:pt x="42758" y="25946"/>
                    </a:cubicBezTo>
                  </a:path>
                  <a:path w="43200" h="25946" stroke="0" extrusionOk="0">
                    <a:moveTo>
                      <a:pt x="411" y="25795"/>
                    </a:moveTo>
                    <a:cubicBezTo>
                      <a:pt x="137" y="24414"/>
                      <a:pt x="0" y="2300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59"/>
                      <a:pt x="43051" y="24516"/>
                      <a:pt x="42758" y="2594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197" name="Arc 13"/>
              <p:cNvSpPr>
                <a:spLocks/>
              </p:cNvSpPr>
              <p:nvPr/>
            </p:nvSpPr>
            <p:spPr bwMode="auto">
              <a:xfrm>
                <a:off x="800" y="3690"/>
                <a:ext cx="208" cy="154"/>
              </a:xfrm>
              <a:custGeom>
                <a:avLst/>
                <a:gdLst>
                  <a:gd name="G0" fmla="+- 21596 0 0"/>
                  <a:gd name="G1" fmla="+- 142 0 0"/>
                  <a:gd name="G2" fmla="+- 21600 0 0"/>
                  <a:gd name="T0" fmla="*/ 43196 w 43196"/>
                  <a:gd name="T1" fmla="*/ 0 h 21742"/>
                  <a:gd name="T2" fmla="*/ 0 w 43196"/>
                  <a:gd name="T3" fmla="*/ 567 h 21742"/>
                  <a:gd name="T4" fmla="*/ 21596 w 43196"/>
                  <a:gd name="T5" fmla="*/ 142 h 2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6" h="21742" fill="none" extrusionOk="0">
                    <a:moveTo>
                      <a:pt x="43195" y="0"/>
                    </a:moveTo>
                    <a:cubicBezTo>
                      <a:pt x="43195" y="47"/>
                      <a:pt x="43196" y="94"/>
                      <a:pt x="43196" y="142"/>
                    </a:cubicBezTo>
                    <a:cubicBezTo>
                      <a:pt x="43196" y="12071"/>
                      <a:pt x="33525" y="21742"/>
                      <a:pt x="21596" y="21742"/>
                    </a:cubicBezTo>
                    <a:cubicBezTo>
                      <a:pt x="9832" y="21742"/>
                      <a:pt x="231" y="12328"/>
                      <a:pt x="0" y="566"/>
                    </a:cubicBezTo>
                  </a:path>
                  <a:path w="43196" h="21742" stroke="0" extrusionOk="0">
                    <a:moveTo>
                      <a:pt x="43195" y="0"/>
                    </a:moveTo>
                    <a:cubicBezTo>
                      <a:pt x="43195" y="47"/>
                      <a:pt x="43196" y="94"/>
                      <a:pt x="43196" y="142"/>
                    </a:cubicBezTo>
                    <a:cubicBezTo>
                      <a:pt x="43196" y="12071"/>
                      <a:pt x="33525" y="21742"/>
                      <a:pt x="21596" y="21742"/>
                    </a:cubicBezTo>
                    <a:cubicBezTo>
                      <a:pt x="9832" y="21742"/>
                      <a:pt x="231" y="12328"/>
                      <a:pt x="0" y="566"/>
                    </a:cubicBezTo>
                    <a:lnTo>
                      <a:pt x="21596" y="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216" y="3488"/>
              <a:ext cx="417" cy="356"/>
              <a:chOff x="1216" y="3488"/>
              <a:chExt cx="417" cy="356"/>
            </a:xfrm>
          </p:grpSpPr>
          <p:sp>
            <p:nvSpPr>
              <p:cNvPr id="349199" name="Arc 15"/>
              <p:cNvSpPr>
                <a:spLocks/>
              </p:cNvSpPr>
              <p:nvPr/>
            </p:nvSpPr>
            <p:spPr bwMode="auto">
              <a:xfrm>
                <a:off x="1425" y="3488"/>
                <a:ext cx="208" cy="22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411 w 43200"/>
                  <a:gd name="T1" fmla="*/ 25796 h 25946"/>
                  <a:gd name="T2" fmla="*/ 42758 w 43200"/>
                  <a:gd name="T3" fmla="*/ 25946 h 25946"/>
                  <a:gd name="T4" fmla="*/ 21600 w 43200"/>
                  <a:gd name="T5" fmla="*/ 21600 h 25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5946" fill="none" extrusionOk="0">
                    <a:moveTo>
                      <a:pt x="411" y="25795"/>
                    </a:moveTo>
                    <a:cubicBezTo>
                      <a:pt x="137" y="24414"/>
                      <a:pt x="0" y="2300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59"/>
                      <a:pt x="43051" y="24516"/>
                      <a:pt x="42758" y="25946"/>
                    </a:cubicBezTo>
                  </a:path>
                  <a:path w="43200" h="25946" stroke="0" extrusionOk="0">
                    <a:moveTo>
                      <a:pt x="411" y="25795"/>
                    </a:moveTo>
                    <a:cubicBezTo>
                      <a:pt x="137" y="24414"/>
                      <a:pt x="0" y="2300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59"/>
                      <a:pt x="43051" y="24516"/>
                      <a:pt x="42758" y="2594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200" name="Arc 16"/>
              <p:cNvSpPr>
                <a:spLocks/>
              </p:cNvSpPr>
              <p:nvPr/>
            </p:nvSpPr>
            <p:spPr bwMode="auto">
              <a:xfrm>
                <a:off x="1216" y="3690"/>
                <a:ext cx="209" cy="154"/>
              </a:xfrm>
              <a:custGeom>
                <a:avLst/>
                <a:gdLst>
                  <a:gd name="G0" fmla="+- 21596 0 0"/>
                  <a:gd name="G1" fmla="+- 142 0 0"/>
                  <a:gd name="G2" fmla="+- 21600 0 0"/>
                  <a:gd name="T0" fmla="*/ 43196 w 43196"/>
                  <a:gd name="T1" fmla="*/ 0 h 21742"/>
                  <a:gd name="T2" fmla="*/ 0 w 43196"/>
                  <a:gd name="T3" fmla="*/ 565 h 21742"/>
                  <a:gd name="T4" fmla="*/ 21596 w 43196"/>
                  <a:gd name="T5" fmla="*/ 142 h 2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6" h="21742" fill="none" extrusionOk="0">
                    <a:moveTo>
                      <a:pt x="43195" y="0"/>
                    </a:moveTo>
                    <a:cubicBezTo>
                      <a:pt x="43195" y="47"/>
                      <a:pt x="43196" y="94"/>
                      <a:pt x="43196" y="142"/>
                    </a:cubicBezTo>
                    <a:cubicBezTo>
                      <a:pt x="43196" y="12071"/>
                      <a:pt x="33525" y="21742"/>
                      <a:pt x="21596" y="21742"/>
                    </a:cubicBezTo>
                    <a:cubicBezTo>
                      <a:pt x="9831" y="21742"/>
                      <a:pt x="230" y="12327"/>
                      <a:pt x="0" y="564"/>
                    </a:cubicBezTo>
                  </a:path>
                  <a:path w="43196" h="21742" stroke="0" extrusionOk="0">
                    <a:moveTo>
                      <a:pt x="43195" y="0"/>
                    </a:moveTo>
                    <a:cubicBezTo>
                      <a:pt x="43195" y="47"/>
                      <a:pt x="43196" y="94"/>
                      <a:pt x="43196" y="142"/>
                    </a:cubicBezTo>
                    <a:cubicBezTo>
                      <a:pt x="43196" y="12071"/>
                      <a:pt x="33525" y="21742"/>
                      <a:pt x="21596" y="21742"/>
                    </a:cubicBezTo>
                    <a:cubicBezTo>
                      <a:pt x="9831" y="21742"/>
                      <a:pt x="230" y="12327"/>
                      <a:pt x="0" y="564"/>
                    </a:cubicBezTo>
                    <a:lnTo>
                      <a:pt x="21596" y="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49201" name="Oval 17"/>
          <p:cNvSpPr>
            <a:spLocks noChangeArrowheads="1"/>
          </p:cNvSpPr>
          <p:nvPr/>
        </p:nvSpPr>
        <p:spPr bwMode="auto">
          <a:xfrm>
            <a:off x="4900612" y="1327149"/>
            <a:ext cx="749300" cy="901700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fr-FR"/>
          </a:p>
        </p:txBody>
      </p:sp>
      <p:sp>
        <p:nvSpPr>
          <p:cNvPr id="349202" name="Rectangle 18"/>
          <p:cNvSpPr>
            <a:spLocks noChangeArrowheads="1"/>
          </p:cNvSpPr>
          <p:nvPr/>
        </p:nvSpPr>
        <p:spPr bwMode="auto">
          <a:xfrm>
            <a:off x="5032375" y="1266824"/>
            <a:ext cx="488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fr-FR" sz="5400">
                <a:latin typeface="Symbol" pitchFamily="18" charset="2"/>
              </a:rPr>
              <a:t>?</a:t>
            </a:r>
          </a:p>
        </p:txBody>
      </p:sp>
      <p:sp>
        <p:nvSpPr>
          <p:cNvPr id="349203" name="Oval 19"/>
          <p:cNvSpPr>
            <a:spLocks noChangeArrowheads="1"/>
          </p:cNvSpPr>
          <p:nvPr/>
        </p:nvSpPr>
        <p:spPr bwMode="auto">
          <a:xfrm>
            <a:off x="5041900" y="4732337"/>
            <a:ext cx="901700" cy="977900"/>
          </a:xfrm>
          <a:prstGeom prst="ellipse">
            <a:avLst/>
          </a:prstGeom>
          <a:noFill/>
          <a:ln w="12700">
            <a:solidFill>
              <a:srgbClr val="FF5050"/>
            </a:solidFill>
            <a:prstDash val="lgDash"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fr-FR"/>
          </a:p>
        </p:txBody>
      </p:sp>
      <p:sp>
        <p:nvSpPr>
          <p:cNvPr id="349204" name="Line 20"/>
          <p:cNvSpPr>
            <a:spLocks noChangeShapeType="1"/>
          </p:cNvSpPr>
          <p:nvPr/>
        </p:nvSpPr>
        <p:spPr bwMode="auto">
          <a:xfrm flipV="1">
            <a:off x="3282950" y="5241925"/>
            <a:ext cx="400050" cy="627062"/>
          </a:xfrm>
          <a:prstGeom prst="line">
            <a:avLst/>
          </a:prstGeom>
          <a:noFill/>
          <a:ln w="50800">
            <a:solidFill>
              <a:srgbClr val="FF5050"/>
            </a:solidFill>
            <a:round/>
            <a:headEnd type="none" w="sm" len="sm"/>
            <a:tailEnd type="stealth" w="med" len="lg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fr-FR"/>
          </a:p>
        </p:txBody>
      </p:sp>
      <p:sp>
        <p:nvSpPr>
          <p:cNvPr id="349205" name="Line 21"/>
          <p:cNvSpPr>
            <a:spLocks noChangeShapeType="1"/>
          </p:cNvSpPr>
          <p:nvPr/>
        </p:nvSpPr>
        <p:spPr bwMode="auto">
          <a:xfrm flipH="1" flipV="1">
            <a:off x="3054350" y="4802187"/>
            <a:ext cx="628650" cy="439738"/>
          </a:xfrm>
          <a:prstGeom prst="line">
            <a:avLst/>
          </a:prstGeom>
          <a:noFill/>
          <a:ln w="50800">
            <a:solidFill>
              <a:srgbClr val="FF5050"/>
            </a:solidFill>
            <a:round/>
            <a:headEnd type="none" w="sm" len="sm"/>
            <a:tailEnd type="stealth" w="med" len="lg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fr-FR"/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684588" y="4927600"/>
            <a:ext cx="709612" cy="566737"/>
            <a:chOff x="3805" y="3487"/>
            <a:chExt cx="447" cy="357"/>
          </a:xfrm>
        </p:grpSpPr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3805" y="3487"/>
              <a:ext cx="223" cy="357"/>
              <a:chOff x="3805" y="3487"/>
              <a:chExt cx="223" cy="357"/>
            </a:xfrm>
          </p:grpSpPr>
          <p:sp>
            <p:nvSpPr>
              <p:cNvPr id="349208" name="Arc 24"/>
              <p:cNvSpPr>
                <a:spLocks/>
              </p:cNvSpPr>
              <p:nvPr/>
            </p:nvSpPr>
            <p:spPr bwMode="auto">
              <a:xfrm>
                <a:off x="3917" y="3487"/>
                <a:ext cx="111" cy="22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403 w 43200"/>
                  <a:gd name="T1" fmla="*/ 25754 h 26017"/>
                  <a:gd name="T2" fmla="*/ 42744 w 43200"/>
                  <a:gd name="T3" fmla="*/ 26017 h 26017"/>
                  <a:gd name="T4" fmla="*/ 21600 w 43200"/>
                  <a:gd name="T5" fmla="*/ 21600 h 26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6017" fill="none" extrusionOk="0">
                    <a:moveTo>
                      <a:pt x="403" y="25753"/>
                    </a:moveTo>
                    <a:cubicBezTo>
                      <a:pt x="135" y="24385"/>
                      <a:pt x="0" y="229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84"/>
                      <a:pt x="43047" y="24564"/>
                      <a:pt x="42743" y="26016"/>
                    </a:cubicBezTo>
                  </a:path>
                  <a:path w="43200" h="26017" stroke="0" extrusionOk="0">
                    <a:moveTo>
                      <a:pt x="403" y="25753"/>
                    </a:moveTo>
                    <a:cubicBezTo>
                      <a:pt x="135" y="24385"/>
                      <a:pt x="0" y="229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84"/>
                      <a:pt x="43047" y="24564"/>
                      <a:pt x="42743" y="2601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209" name="Arc 25"/>
              <p:cNvSpPr>
                <a:spLocks/>
              </p:cNvSpPr>
              <p:nvPr/>
            </p:nvSpPr>
            <p:spPr bwMode="auto">
              <a:xfrm>
                <a:off x="3805" y="3690"/>
                <a:ext cx="112" cy="154"/>
              </a:xfrm>
              <a:custGeom>
                <a:avLst/>
                <a:gdLst>
                  <a:gd name="G0" fmla="+- 21596 0 0"/>
                  <a:gd name="G1" fmla="+- 142 0 0"/>
                  <a:gd name="G2" fmla="+- 21600 0 0"/>
                  <a:gd name="T0" fmla="*/ 43196 w 43196"/>
                  <a:gd name="T1" fmla="*/ 0 h 21742"/>
                  <a:gd name="T2" fmla="*/ 0 w 43196"/>
                  <a:gd name="T3" fmla="*/ 567 h 21742"/>
                  <a:gd name="T4" fmla="*/ 21596 w 43196"/>
                  <a:gd name="T5" fmla="*/ 142 h 2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6" h="21742" fill="none" extrusionOk="0">
                    <a:moveTo>
                      <a:pt x="43195" y="0"/>
                    </a:moveTo>
                    <a:cubicBezTo>
                      <a:pt x="43195" y="47"/>
                      <a:pt x="43196" y="94"/>
                      <a:pt x="43196" y="142"/>
                    </a:cubicBezTo>
                    <a:cubicBezTo>
                      <a:pt x="43196" y="12071"/>
                      <a:pt x="33525" y="21742"/>
                      <a:pt x="21596" y="21742"/>
                    </a:cubicBezTo>
                    <a:cubicBezTo>
                      <a:pt x="9832" y="21742"/>
                      <a:pt x="231" y="12328"/>
                      <a:pt x="0" y="566"/>
                    </a:cubicBezTo>
                  </a:path>
                  <a:path w="43196" h="21742" stroke="0" extrusionOk="0">
                    <a:moveTo>
                      <a:pt x="43195" y="0"/>
                    </a:moveTo>
                    <a:cubicBezTo>
                      <a:pt x="43195" y="47"/>
                      <a:pt x="43196" y="94"/>
                      <a:pt x="43196" y="142"/>
                    </a:cubicBezTo>
                    <a:cubicBezTo>
                      <a:pt x="43196" y="12071"/>
                      <a:pt x="33525" y="21742"/>
                      <a:pt x="21596" y="21742"/>
                    </a:cubicBezTo>
                    <a:cubicBezTo>
                      <a:pt x="9832" y="21742"/>
                      <a:pt x="231" y="12328"/>
                      <a:pt x="0" y="566"/>
                    </a:cubicBezTo>
                    <a:lnTo>
                      <a:pt x="21596" y="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4028" y="3487"/>
              <a:ext cx="224" cy="357"/>
              <a:chOff x="4028" y="3487"/>
              <a:chExt cx="224" cy="357"/>
            </a:xfrm>
          </p:grpSpPr>
          <p:sp>
            <p:nvSpPr>
              <p:cNvPr id="349211" name="Arc 27"/>
              <p:cNvSpPr>
                <a:spLocks/>
              </p:cNvSpPr>
              <p:nvPr/>
            </p:nvSpPr>
            <p:spPr bwMode="auto">
              <a:xfrm>
                <a:off x="4140" y="3487"/>
                <a:ext cx="112" cy="22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410 w 43200"/>
                  <a:gd name="T1" fmla="*/ 25790 h 25976"/>
                  <a:gd name="T2" fmla="*/ 42752 w 43200"/>
                  <a:gd name="T3" fmla="*/ 25976 h 25976"/>
                  <a:gd name="T4" fmla="*/ 21600 w 43200"/>
                  <a:gd name="T5" fmla="*/ 21600 h 25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5976" fill="none" extrusionOk="0">
                    <a:moveTo>
                      <a:pt x="410" y="25789"/>
                    </a:moveTo>
                    <a:cubicBezTo>
                      <a:pt x="137" y="24409"/>
                      <a:pt x="0" y="230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70"/>
                      <a:pt x="43049" y="24536"/>
                      <a:pt x="42752" y="25976"/>
                    </a:cubicBezTo>
                  </a:path>
                  <a:path w="43200" h="25976" stroke="0" extrusionOk="0">
                    <a:moveTo>
                      <a:pt x="410" y="25789"/>
                    </a:moveTo>
                    <a:cubicBezTo>
                      <a:pt x="137" y="24409"/>
                      <a:pt x="0" y="230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70"/>
                      <a:pt x="43049" y="24536"/>
                      <a:pt x="42752" y="2597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212" name="Arc 28"/>
              <p:cNvSpPr>
                <a:spLocks/>
              </p:cNvSpPr>
              <p:nvPr/>
            </p:nvSpPr>
            <p:spPr bwMode="auto">
              <a:xfrm>
                <a:off x="4028" y="3690"/>
                <a:ext cx="112" cy="154"/>
              </a:xfrm>
              <a:custGeom>
                <a:avLst/>
                <a:gdLst>
                  <a:gd name="G0" fmla="+- 21596 0 0"/>
                  <a:gd name="G1" fmla="+- 142 0 0"/>
                  <a:gd name="G2" fmla="+- 21600 0 0"/>
                  <a:gd name="T0" fmla="*/ 43196 w 43196"/>
                  <a:gd name="T1" fmla="*/ 0 h 21742"/>
                  <a:gd name="T2" fmla="*/ 0 w 43196"/>
                  <a:gd name="T3" fmla="*/ 567 h 21742"/>
                  <a:gd name="T4" fmla="*/ 21596 w 43196"/>
                  <a:gd name="T5" fmla="*/ 142 h 2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6" h="21742" fill="none" extrusionOk="0">
                    <a:moveTo>
                      <a:pt x="43195" y="0"/>
                    </a:moveTo>
                    <a:cubicBezTo>
                      <a:pt x="43195" y="47"/>
                      <a:pt x="43196" y="94"/>
                      <a:pt x="43196" y="142"/>
                    </a:cubicBezTo>
                    <a:cubicBezTo>
                      <a:pt x="43196" y="12071"/>
                      <a:pt x="33525" y="21742"/>
                      <a:pt x="21596" y="21742"/>
                    </a:cubicBezTo>
                    <a:cubicBezTo>
                      <a:pt x="9832" y="21742"/>
                      <a:pt x="231" y="12328"/>
                      <a:pt x="0" y="566"/>
                    </a:cubicBezTo>
                  </a:path>
                  <a:path w="43196" h="21742" stroke="0" extrusionOk="0">
                    <a:moveTo>
                      <a:pt x="43195" y="0"/>
                    </a:moveTo>
                    <a:cubicBezTo>
                      <a:pt x="43195" y="47"/>
                      <a:pt x="43196" y="94"/>
                      <a:pt x="43196" y="142"/>
                    </a:cubicBezTo>
                    <a:cubicBezTo>
                      <a:pt x="43196" y="12071"/>
                      <a:pt x="33525" y="21742"/>
                      <a:pt x="21596" y="21742"/>
                    </a:cubicBezTo>
                    <a:cubicBezTo>
                      <a:pt x="9832" y="21742"/>
                      <a:pt x="231" y="12328"/>
                      <a:pt x="0" y="566"/>
                    </a:cubicBezTo>
                    <a:lnTo>
                      <a:pt x="21596" y="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4405313" y="4927600"/>
            <a:ext cx="708025" cy="566737"/>
            <a:chOff x="4258" y="3487"/>
            <a:chExt cx="447" cy="357"/>
          </a:xfrm>
        </p:grpSpPr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4258" y="3487"/>
              <a:ext cx="224" cy="357"/>
              <a:chOff x="4258" y="3487"/>
              <a:chExt cx="224" cy="357"/>
            </a:xfrm>
          </p:grpSpPr>
          <p:sp>
            <p:nvSpPr>
              <p:cNvPr id="349215" name="Arc 31"/>
              <p:cNvSpPr>
                <a:spLocks/>
              </p:cNvSpPr>
              <p:nvPr/>
            </p:nvSpPr>
            <p:spPr bwMode="auto">
              <a:xfrm>
                <a:off x="4370" y="3487"/>
                <a:ext cx="112" cy="22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410 w 43200"/>
                  <a:gd name="T1" fmla="*/ 25790 h 25976"/>
                  <a:gd name="T2" fmla="*/ 42752 w 43200"/>
                  <a:gd name="T3" fmla="*/ 25976 h 25976"/>
                  <a:gd name="T4" fmla="*/ 21600 w 43200"/>
                  <a:gd name="T5" fmla="*/ 21600 h 25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5976" fill="none" extrusionOk="0">
                    <a:moveTo>
                      <a:pt x="410" y="25789"/>
                    </a:moveTo>
                    <a:cubicBezTo>
                      <a:pt x="137" y="24409"/>
                      <a:pt x="0" y="230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70"/>
                      <a:pt x="43049" y="24536"/>
                      <a:pt x="42752" y="25976"/>
                    </a:cubicBezTo>
                  </a:path>
                  <a:path w="43200" h="25976" stroke="0" extrusionOk="0">
                    <a:moveTo>
                      <a:pt x="410" y="25789"/>
                    </a:moveTo>
                    <a:cubicBezTo>
                      <a:pt x="137" y="24409"/>
                      <a:pt x="0" y="230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70"/>
                      <a:pt x="43049" y="24536"/>
                      <a:pt x="42752" y="2597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216" name="Arc 32"/>
              <p:cNvSpPr>
                <a:spLocks/>
              </p:cNvSpPr>
              <p:nvPr/>
            </p:nvSpPr>
            <p:spPr bwMode="auto">
              <a:xfrm>
                <a:off x="4258" y="3690"/>
                <a:ext cx="112" cy="154"/>
              </a:xfrm>
              <a:custGeom>
                <a:avLst/>
                <a:gdLst>
                  <a:gd name="G0" fmla="+- 21596 0 0"/>
                  <a:gd name="G1" fmla="+- 142 0 0"/>
                  <a:gd name="G2" fmla="+- 21600 0 0"/>
                  <a:gd name="T0" fmla="*/ 43196 w 43196"/>
                  <a:gd name="T1" fmla="*/ 0 h 21742"/>
                  <a:gd name="T2" fmla="*/ 0 w 43196"/>
                  <a:gd name="T3" fmla="*/ 567 h 21742"/>
                  <a:gd name="T4" fmla="*/ 21596 w 43196"/>
                  <a:gd name="T5" fmla="*/ 142 h 2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6" h="21742" fill="none" extrusionOk="0">
                    <a:moveTo>
                      <a:pt x="43195" y="0"/>
                    </a:moveTo>
                    <a:cubicBezTo>
                      <a:pt x="43195" y="47"/>
                      <a:pt x="43196" y="94"/>
                      <a:pt x="43196" y="142"/>
                    </a:cubicBezTo>
                    <a:cubicBezTo>
                      <a:pt x="43196" y="12071"/>
                      <a:pt x="33525" y="21742"/>
                      <a:pt x="21596" y="21742"/>
                    </a:cubicBezTo>
                    <a:cubicBezTo>
                      <a:pt x="9832" y="21742"/>
                      <a:pt x="231" y="12328"/>
                      <a:pt x="0" y="566"/>
                    </a:cubicBezTo>
                  </a:path>
                  <a:path w="43196" h="21742" stroke="0" extrusionOk="0">
                    <a:moveTo>
                      <a:pt x="43195" y="0"/>
                    </a:moveTo>
                    <a:cubicBezTo>
                      <a:pt x="43195" y="47"/>
                      <a:pt x="43196" y="94"/>
                      <a:pt x="43196" y="142"/>
                    </a:cubicBezTo>
                    <a:cubicBezTo>
                      <a:pt x="43196" y="12071"/>
                      <a:pt x="33525" y="21742"/>
                      <a:pt x="21596" y="21742"/>
                    </a:cubicBezTo>
                    <a:cubicBezTo>
                      <a:pt x="9832" y="21742"/>
                      <a:pt x="231" y="12328"/>
                      <a:pt x="0" y="566"/>
                    </a:cubicBezTo>
                    <a:lnTo>
                      <a:pt x="21596" y="142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" name="Group 33"/>
            <p:cNvGrpSpPr>
              <a:grpSpLocks/>
            </p:cNvGrpSpPr>
            <p:nvPr/>
          </p:nvGrpSpPr>
          <p:grpSpPr bwMode="auto">
            <a:xfrm>
              <a:off x="4482" y="3487"/>
              <a:ext cx="223" cy="357"/>
              <a:chOff x="4482" y="3487"/>
              <a:chExt cx="223" cy="357"/>
            </a:xfrm>
          </p:grpSpPr>
          <p:sp>
            <p:nvSpPr>
              <p:cNvPr id="349218" name="Arc 34"/>
              <p:cNvSpPr>
                <a:spLocks/>
              </p:cNvSpPr>
              <p:nvPr/>
            </p:nvSpPr>
            <p:spPr bwMode="auto">
              <a:xfrm>
                <a:off x="4593" y="3487"/>
                <a:ext cx="112" cy="22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410 w 43200"/>
                  <a:gd name="T1" fmla="*/ 25790 h 25976"/>
                  <a:gd name="T2" fmla="*/ 42752 w 43200"/>
                  <a:gd name="T3" fmla="*/ 25976 h 25976"/>
                  <a:gd name="T4" fmla="*/ 21600 w 43200"/>
                  <a:gd name="T5" fmla="*/ 21600 h 25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5976" fill="none" extrusionOk="0">
                    <a:moveTo>
                      <a:pt x="410" y="25789"/>
                    </a:moveTo>
                    <a:cubicBezTo>
                      <a:pt x="137" y="24409"/>
                      <a:pt x="0" y="230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70"/>
                      <a:pt x="43049" y="24536"/>
                      <a:pt x="42752" y="25976"/>
                    </a:cubicBezTo>
                  </a:path>
                  <a:path w="43200" h="25976" stroke="0" extrusionOk="0">
                    <a:moveTo>
                      <a:pt x="410" y="25789"/>
                    </a:moveTo>
                    <a:cubicBezTo>
                      <a:pt x="137" y="24409"/>
                      <a:pt x="0" y="230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3070"/>
                      <a:pt x="43049" y="24536"/>
                      <a:pt x="42752" y="2597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219" name="Arc 35"/>
              <p:cNvSpPr>
                <a:spLocks/>
              </p:cNvSpPr>
              <p:nvPr/>
            </p:nvSpPr>
            <p:spPr bwMode="auto">
              <a:xfrm>
                <a:off x="4482" y="3690"/>
                <a:ext cx="111" cy="154"/>
              </a:xfrm>
              <a:custGeom>
                <a:avLst/>
                <a:gdLst>
                  <a:gd name="G0" fmla="+- 21596 0 0"/>
                  <a:gd name="G1" fmla="+- 143 0 0"/>
                  <a:gd name="G2" fmla="+- 21600 0 0"/>
                  <a:gd name="T0" fmla="*/ 43196 w 43196"/>
                  <a:gd name="T1" fmla="*/ 0 h 21743"/>
                  <a:gd name="T2" fmla="*/ 0 w 43196"/>
                  <a:gd name="T3" fmla="*/ 564 h 21743"/>
                  <a:gd name="T4" fmla="*/ 21596 w 43196"/>
                  <a:gd name="T5" fmla="*/ 143 h 21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6" h="21743" fill="none" extrusionOk="0">
                    <a:moveTo>
                      <a:pt x="43195" y="0"/>
                    </a:moveTo>
                    <a:cubicBezTo>
                      <a:pt x="43195" y="47"/>
                      <a:pt x="43196" y="95"/>
                      <a:pt x="43196" y="143"/>
                    </a:cubicBezTo>
                    <a:cubicBezTo>
                      <a:pt x="43196" y="12072"/>
                      <a:pt x="33525" y="21743"/>
                      <a:pt x="21596" y="21743"/>
                    </a:cubicBezTo>
                    <a:cubicBezTo>
                      <a:pt x="9830" y="21743"/>
                      <a:pt x="229" y="12327"/>
                      <a:pt x="0" y="563"/>
                    </a:cubicBezTo>
                  </a:path>
                  <a:path w="43196" h="21743" stroke="0" extrusionOk="0">
                    <a:moveTo>
                      <a:pt x="43195" y="0"/>
                    </a:moveTo>
                    <a:cubicBezTo>
                      <a:pt x="43195" y="47"/>
                      <a:pt x="43196" y="95"/>
                      <a:pt x="43196" y="143"/>
                    </a:cubicBezTo>
                    <a:cubicBezTo>
                      <a:pt x="43196" y="12072"/>
                      <a:pt x="33525" y="21743"/>
                      <a:pt x="21596" y="21743"/>
                    </a:cubicBezTo>
                    <a:cubicBezTo>
                      <a:pt x="9830" y="21743"/>
                      <a:pt x="229" y="12327"/>
                      <a:pt x="0" y="563"/>
                    </a:cubicBezTo>
                    <a:lnTo>
                      <a:pt x="21596" y="143"/>
                    </a:lnTo>
                    <a:close/>
                  </a:path>
                </a:pathLst>
              </a:custGeom>
              <a:noFill/>
              <a:ln w="12700" cap="rnd">
                <a:solidFill>
                  <a:srgbClr val="3366FF"/>
                </a:solidFill>
                <a:round/>
                <a:headEnd type="none" w="sm" len="sm"/>
                <a:tailEnd type="none" w="sm" len="sm"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49220" name="Oval 36"/>
          <p:cNvSpPr>
            <a:spLocks noChangeArrowheads="1"/>
          </p:cNvSpPr>
          <p:nvPr/>
        </p:nvSpPr>
        <p:spPr bwMode="auto">
          <a:xfrm>
            <a:off x="5118100" y="5265737"/>
            <a:ext cx="215900" cy="215900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fr-FR"/>
          </a:p>
        </p:txBody>
      </p:sp>
      <p:sp>
        <p:nvSpPr>
          <p:cNvPr id="349221" name="Oval 37"/>
          <p:cNvSpPr>
            <a:spLocks noChangeArrowheads="1"/>
          </p:cNvSpPr>
          <p:nvPr/>
        </p:nvSpPr>
        <p:spPr bwMode="auto">
          <a:xfrm>
            <a:off x="5270500" y="4884737"/>
            <a:ext cx="215900" cy="215900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fr-FR"/>
          </a:p>
        </p:txBody>
      </p:sp>
      <p:sp>
        <p:nvSpPr>
          <p:cNvPr id="349222" name="Oval 38"/>
          <p:cNvSpPr>
            <a:spLocks noChangeArrowheads="1"/>
          </p:cNvSpPr>
          <p:nvPr/>
        </p:nvSpPr>
        <p:spPr bwMode="auto">
          <a:xfrm>
            <a:off x="5499100" y="5189537"/>
            <a:ext cx="215900" cy="215900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2582863" y="5662612"/>
            <a:ext cx="509587" cy="508000"/>
            <a:chOff x="3110" y="3950"/>
            <a:chExt cx="322" cy="320"/>
          </a:xfrm>
        </p:grpSpPr>
        <p:sp>
          <p:nvSpPr>
            <p:cNvPr id="349224" name="Rectangle 40"/>
            <p:cNvSpPr>
              <a:spLocks noChangeArrowheads="1"/>
            </p:cNvSpPr>
            <p:nvPr/>
          </p:nvSpPr>
          <p:spPr bwMode="auto">
            <a:xfrm>
              <a:off x="3110" y="3982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fr-FR" b="1">
                  <a:solidFill>
                    <a:srgbClr val="3366FF"/>
                  </a:solidFill>
                  <a:latin typeface="Arial" charset="0"/>
                </a:rPr>
                <a:t>e</a:t>
              </a:r>
            </a:p>
          </p:txBody>
        </p:sp>
        <p:sp>
          <p:nvSpPr>
            <p:cNvPr id="349225" name="Rectangle 41"/>
            <p:cNvSpPr>
              <a:spLocks noChangeArrowheads="1"/>
            </p:cNvSpPr>
            <p:nvPr/>
          </p:nvSpPr>
          <p:spPr bwMode="auto">
            <a:xfrm>
              <a:off x="3254" y="3950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fr-FR" sz="1400" b="1">
                  <a:solidFill>
                    <a:srgbClr val="3366FF"/>
                  </a:solidFill>
                  <a:latin typeface="Symbol" pitchFamily="18" charset="2"/>
                </a:rPr>
                <a:t>-</a:t>
              </a:r>
            </a:p>
          </p:txBody>
        </p:sp>
      </p:grpSp>
      <p:grpSp>
        <p:nvGrpSpPr>
          <p:cNvPr id="12" name="Group 42"/>
          <p:cNvGrpSpPr>
            <a:grpSpLocks/>
          </p:cNvGrpSpPr>
          <p:nvPr/>
        </p:nvGrpSpPr>
        <p:grpSpPr bwMode="auto">
          <a:xfrm>
            <a:off x="2517775" y="2105024"/>
            <a:ext cx="509587" cy="508000"/>
            <a:chOff x="134" y="3950"/>
            <a:chExt cx="322" cy="320"/>
          </a:xfrm>
        </p:grpSpPr>
        <p:sp>
          <p:nvSpPr>
            <p:cNvPr id="349227" name="Rectangle 43"/>
            <p:cNvSpPr>
              <a:spLocks noChangeArrowheads="1"/>
            </p:cNvSpPr>
            <p:nvPr/>
          </p:nvSpPr>
          <p:spPr bwMode="auto">
            <a:xfrm>
              <a:off x="134" y="3982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fr-FR" b="1">
                  <a:solidFill>
                    <a:srgbClr val="3366FF"/>
                  </a:solidFill>
                  <a:latin typeface="Arial" charset="0"/>
                </a:rPr>
                <a:t>e</a:t>
              </a:r>
            </a:p>
          </p:txBody>
        </p:sp>
        <p:sp>
          <p:nvSpPr>
            <p:cNvPr id="349228" name="Rectangle 44"/>
            <p:cNvSpPr>
              <a:spLocks noChangeArrowheads="1"/>
            </p:cNvSpPr>
            <p:nvPr/>
          </p:nvSpPr>
          <p:spPr bwMode="auto">
            <a:xfrm>
              <a:off x="278" y="3950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fr-FR" sz="1400" b="1">
                  <a:solidFill>
                    <a:srgbClr val="3366FF"/>
                  </a:solidFill>
                  <a:latin typeface="Symbol" pitchFamily="18" charset="2"/>
                </a:rPr>
                <a:t>-</a:t>
              </a:r>
            </a:p>
          </p:txBody>
        </p:sp>
      </p:grpSp>
      <p:grpSp>
        <p:nvGrpSpPr>
          <p:cNvPr id="13" name="Group 45"/>
          <p:cNvGrpSpPr>
            <a:grpSpLocks/>
          </p:cNvGrpSpPr>
          <p:nvPr/>
        </p:nvGrpSpPr>
        <p:grpSpPr bwMode="auto">
          <a:xfrm>
            <a:off x="3508375" y="2073274"/>
            <a:ext cx="1670050" cy="617538"/>
            <a:chOff x="758" y="3930"/>
            <a:chExt cx="1052" cy="389"/>
          </a:xfrm>
        </p:grpSpPr>
        <p:sp>
          <p:nvSpPr>
            <p:cNvPr id="349230" name="Rectangle 46"/>
            <p:cNvSpPr>
              <a:spLocks noChangeArrowheads="1"/>
            </p:cNvSpPr>
            <p:nvPr/>
          </p:nvSpPr>
          <p:spPr bwMode="auto">
            <a:xfrm>
              <a:off x="758" y="4031"/>
              <a:ext cx="9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fr-FR" b="1">
                  <a:solidFill>
                    <a:srgbClr val="3366FF"/>
                  </a:solidFill>
                  <a:latin typeface="Arial" charset="0"/>
                </a:rPr>
                <a:t>Q  ~ MeV </a:t>
              </a:r>
            </a:p>
          </p:txBody>
        </p:sp>
        <p:sp>
          <p:nvSpPr>
            <p:cNvPr id="349231" name="Rectangle 47"/>
            <p:cNvSpPr>
              <a:spLocks noChangeArrowheads="1"/>
            </p:cNvSpPr>
            <p:nvPr/>
          </p:nvSpPr>
          <p:spPr bwMode="auto">
            <a:xfrm>
              <a:off x="902" y="393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fr-FR" sz="1800" b="1">
                  <a:solidFill>
                    <a:srgbClr val="3366FF"/>
                  </a:solidFill>
                  <a:latin typeface="Symbol" pitchFamily="18" charset="2"/>
                </a:rPr>
                <a:t>2</a:t>
              </a:r>
            </a:p>
          </p:txBody>
        </p:sp>
        <p:sp>
          <p:nvSpPr>
            <p:cNvPr id="349232" name="Rectangle 48"/>
            <p:cNvSpPr>
              <a:spLocks noChangeArrowheads="1"/>
            </p:cNvSpPr>
            <p:nvPr/>
          </p:nvSpPr>
          <p:spPr bwMode="auto">
            <a:xfrm>
              <a:off x="1622" y="393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fr-FR" sz="1800" b="1">
                  <a:solidFill>
                    <a:srgbClr val="3366FF"/>
                  </a:solidFill>
                  <a:latin typeface="Symbol" pitchFamily="18" charset="2"/>
                </a:rPr>
                <a:t>2</a:t>
              </a:r>
            </a:p>
          </p:txBody>
        </p:sp>
      </p:grpSp>
      <p:grpSp>
        <p:nvGrpSpPr>
          <p:cNvPr id="14" name="Group 49"/>
          <p:cNvGrpSpPr>
            <a:grpSpLocks/>
          </p:cNvGrpSpPr>
          <p:nvPr/>
        </p:nvGrpSpPr>
        <p:grpSpPr bwMode="auto">
          <a:xfrm>
            <a:off x="3649663" y="5630862"/>
            <a:ext cx="1670050" cy="617538"/>
            <a:chOff x="3782" y="3930"/>
            <a:chExt cx="1052" cy="389"/>
          </a:xfrm>
        </p:grpSpPr>
        <p:sp>
          <p:nvSpPr>
            <p:cNvPr id="349234" name="Rectangle 50"/>
            <p:cNvSpPr>
              <a:spLocks noChangeArrowheads="1"/>
            </p:cNvSpPr>
            <p:nvPr/>
          </p:nvSpPr>
          <p:spPr bwMode="auto">
            <a:xfrm>
              <a:off x="3782" y="4031"/>
              <a:ext cx="10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fr-FR" b="1">
                  <a:solidFill>
                    <a:srgbClr val="3366FF"/>
                  </a:solidFill>
                  <a:latin typeface="Arial" charset="0"/>
                </a:rPr>
                <a:t>Q  &gt;&gt;GeV </a:t>
              </a:r>
            </a:p>
          </p:txBody>
        </p:sp>
        <p:sp>
          <p:nvSpPr>
            <p:cNvPr id="349235" name="Rectangle 51"/>
            <p:cNvSpPr>
              <a:spLocks noChangeArrowheads="1"/>
            </p:cNvSpPr>
            <p:nvPr/>
          </p:nvSpPr>
          <p:spPr bwMode="auto">
            <a:xfrm>
              <a:off x="3926" y="393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fr-FR" sz="1800" b="1">
                  <a:solidFill>
                    <a:srgbClr val="3366FF"/>
                  </a:solidFill>
                  <a:latin typeface="Symbol" pitchFamily="18" charset="2"/>
                </a:rPr>
                <a:t>2</a:t>
              </a:r>
            </a:p>
          </p:txBody>
        </p:sp>
        <p:sp>
          <p:nvSpPr>
            <p:cNvPr id="349236" name="Rectangle 52"/>
            <p:cNvSpPr>
              <a:spLocks noChangeArrowheads="1"/>
            </p:cNvSpPr>
            <p:nvPr/>
          </p:nvSpPr>
          <p:spPr bwMode="auto">
            <a:xfrm>
              <a:off x="4646" y="393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fr-FR" sz="1800" b="1">
                  <a:solidFill>
                    <a:srgbClr val="3366FF"/>
                  </a:solidFill>
                  <a:latin typeface="Symbol" pitchFamily="18" charset="2"/>
                </a:rPr>
                <a:t>2</a:t>
              </a:r>
            </a:p>
          </p:txBody>
        </p:sp>
      </p:grpSp>
      <p:sp>
        <p:nvSpPr>
          <p:cNvPr id="349237" name="Rectangle 53"/>
          <p:cNvSpPr>
            <a:spLocks noChangeArrowheads="1"/>
          </p:cNvSpPr>
          <p:nvPr/>
        </p:nvSpPr>
        <p:spPr bwMode="auto">
          <a:xfrm>
            <a:off x="2657558" y="76200"/>
            <a:ext cx="3438442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fr-FR" sz="4000" b="1" i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Increasing</a:t>
            </a:r>
            <a:r>
              <a:rPr lang="fr-FR" sz="40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 Q</a:t>
            </a:r>
            <a:r>
              <a:rPr lang="fr-FR" sz="4000" b="1" i="1" baseline="30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</a:t>
            </a:r>
            <a:r>
              <a:rPr lang="fr-FR" sz="40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:</a:t>
            </a:r>
            <a:endParaRPr lang="fr-FR" sz="4000" b="1" i="1" baseline="30000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  <p:sp>
        <p:nvSpPr>
          <p:cNvPr id="57" name="Flèche vers le bas 56"/>
          <p:cNvSpPr/>
          <p:nvPr/>
        </p:nvSpPr>
        <p:spPr>
          <a:xfrm>
            <a:off x="3810000" y="3208337"/>
            <a:ext cx="10668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3"/>
          <p:cNvSpPr>
            <a:spLocks noChangeArrowheads="1"/>
          </p:cNvSpPr>
          <p:nvPr/>
        </p:nvSpPr>
        <p:spPr bwMode="auto">
          <a:xfrm>
            <a:off x="5105400" y="3284537"/>
            <a:ext cx="1311256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fr-FR" sz="40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Q</a:t>
            </a:r>
            <a:r>
              <a:rPr lang="fr-FR" sz="4000" b="1" i="1" baseline="30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</a:t>
            </a:r>
            <a:r>
              <a:rPr lang="fr-FR" sz="40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&gt;&gt;</a:t>
            </a:r>
            <a:endParaRPr lang="fr-FR" sz="4000" b="1" i="1" baseline="30000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 descr="qandg2"/>
          <p:cNvPicPr>
            <a:picLocks noChangeAspect="1" noChangeArrowheads="1"/>
          </p:cNvPicPr>
          <p:nvPr/>
        </p:nvPicPr>
        <p:blipFill>
          <a:blip r:embed="rId2" cstate="print"/>
          <a:srcRect t="12457" r="55258" b="60938"/>
          <a:stretch>
            <a:fillRect/>
          </a:stretch>
        </p:blipFill>
        <p:spPr bwMode="auto">
          <a:xfrm>
            <a:off x="5956300" y="3470275"/>
            <a:ext cx="243205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7251" name="Picture 3" descr="qandg2"/>
          <p:cNvPicPr>
            <a:picLocks noChangeAspect="1" noChangeArrowheads="1"/>
          </p:cNvPicPr>
          <p:nvPr/>
        </p:nvPicPr>
        <p:blipFill>
          <a:blip r:embed="rId2" cstate="print"/>
          <a:srcRect l="45255" t="12457" b="60938"/>
          <a:stretch>
            <a:fillRect/>
          </a:stretch>
        </p:blipFill>
        <p:spPr bwMode="auto">
          <a:xfrm>
            <a:off x="5918200" y="1095375"/>
            <a:ext cx="2974975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9388" y="-747713"/>
            <a:ext cx="5616575" cy="7912101"/>
            <a:chOff x="113" y="-471"/>
            <a:chExt cx="3538" cy="4984"/>
          </a:xfrm>
        </p:grpSpPr>
        <p:pic>
          <p:nvPicPr>
            <p:cNvPr id="437253" name="Picture 5" descr="rhotot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" y="-471"/>
              <a:ext cx="3522" cy="4984"/>
            </a:xfrm>
            <a:prstGeom prst="rect">
              <a:avLst/>
            </a:prstGeom>
            <a:noFill/>
          </p:spPr>
        </p:pic>
        <p:sp>
          <p:nvSpPr>
            <p:cNvPr id="437254" name="Text Box 6"/>
            <p:cNvSpPr txBox="1">
              <a:spLocks noChangeArrowheads="1"/>
            </p:cNvSpPr>
            <p:nvPr/>
          </p:nvSpPr>
          <p:spPr bwMode="auto">
            <a:xfrm>
              <a:off x="113" y="4051"/>
              <a:ext cx="1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 sz="1600"/>
            </a:p>
          </p:txBody>
        </p:sp>
      </p:grpSp>
      <p:sp>
        <p:nvSpPr>
          <p:cNvPr id="437255" name="AutoShape 7"/>
          <p:cNvSpPr>
            <a:spLocks noChangeArrowheads="1"/>
          </p:cNvSpPr>
          <p:nvPr/>
        </p:nvSpPr>
        <p:spPr bwMode="auto">
          <a:xfrm rot="-8840195">
            <a:off x="5054600" y="3435350"/>
            <a:ext cx="1008063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7256" name="AutoShape 8"/>
          <p:cNvSpPr>
            <a:spLocks noChangeArrowheads="1"/>
          </p:cNvSpPr>
          <p:nvPr/>
        </p:nvSpPr>
        <p:spPr bwMode="auto">
          <a:xfrm rot="-11987036">
            <a:off x="5148263" y="2565400"/>
            <a:ext cx="1008062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7257" name="Rectangle 9"/>
          <p:cNvSpPr>
            <a:spLocks noChangeArrowheads="1"/>
          </p:cNvSpPr>
          <p:nvPr/>
        </p:nvSpPr>
        <p:spPr bwMode="auto">
          <a:xfrm>
            <a:off x="5562600" y="5638800"/>
            <a:ext cx="358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rgbClr val="FF3399"/>
                </a:solidFill>
              </a:rPr>
              <a:t>GPDs parametrization based </a:t>
            </a:r>
          </a:p>
          <a:p>
            <a:r>
              <a:rPr lang="en-US" sz="2000">
                <a:solidFill>
                  <a:srgbClr val="FF3399"/>
                </a:solidFill>
              </a:rPr>
              <a:t>on DDs </a:t>
            </a:r>
            <a:r>
              <a:rPr lang="en-US" sz="2000">
                <a:solidFill>
                  <a:srgbClr val="00FF00"/>
                </a:solidFill>
              </a:rPr>
              <a:t>(VGG/GK model)</a:t>
            </a:r>
          </a:p>
        </p:txBody>
      </p:sp>
      <p:sp>
        <p:nvSpPr>
          <p:cNvPr id="437258" name="Text Box 10"/>
          <p:cNvSpPr txBox="1">
            <a:spLocks noChangeArrowheads="1"/>
          </p:cNvSpPr>
          <p:nvPr/>
        </p:nvSpPr>
        <p:spPr bwMode="auto">
          <a:xfrm>
            <a:off x="1355725" y="6437313"/>
            <a:ext cx="664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3300"/>
                </a:solidFill>
              </a:rPr>
              <a:t>Strong power corrections… but seems to work at large W…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7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7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7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7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7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3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37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55" grpId="0" animBg="1"/>
      <p:bldP spid="437256" grpId="0" animBg="1"/>
      <p:bldP spid="437257" grpId="0"/>
      <p:bldP spid="43725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6" name="Picture 8" descr="dsd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4876800"/>
            <a:ext cx="7556500" cy="10693400"/>
          </a:xfrm>
          <a:prstGeom prst="rect">
            <a:avLst/>
          </a:prstGeom>
          <a:noFill/>
        </p:spPr>
      </p:pic>
      <p:sp>
        <p:nvSpPr>
          <p:cNvPr id="386053" name="Rectangle 5"/>
          <p:cNvSpPr>
            <a:spLocks noChangeArrowheads="1"/>
          </p:cNvSpPr>
          <p:nvPr/>
        </p:nvSpPr>
        <p:spPr bwMode="auto">
          <a:xfrm>
            <a:off x="-304800" y="228600"/>
            <a:ext cx="929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>
                <a:solidFill>
                  <a:srgbClr val="FF0000"/>
                </a:solidFill>
              </a:rPr>
              <a:t>d</a:t>
            </a:r>
            <a:r>
              <a:rPr lang="en-US" sz="280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800">
                <a:solidFill>
                  <a:srgbClr val="FF0000"/>
                </a:solidFill>
              </a:rPr>
              <a:t>/dt</a:t>
            </a:r>
            <a:r>
              <a:rPr lang="en-US" sz="3200">
                <a:solidFill>
                  <a:srgbClr val="FF0000"/>
                </a:solidFill>
              </a:rPr>
              <a:t> (</a:t>
            </a:r>
            <a:r>
              <a:rPr lang="en-US" sz="320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3200" baseline="30000">
                <a:solidFill>
                  <a:srgbClr val="FF0000"/>
                </a:solidFill>
              </a:rPr>
              <a:t>*</a:t>
            </a:r>
            <a:r>
              <a:rPr lang="en-US" sz="2800">
                <a:solidFill>
                  <a:srgbClr val="FF0000"/>
                </a:solidFill>
              </a:rPr>
              <a:t>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GB" b="1" i="1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</a:rPr>
              <a:t>p</a:t>
            </a:r>
            <a:r>
              <a:rPr lang="en-US" sz="320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3200" baseline="30000">
                <a:solidFill>
                  <a:srgbClr val="FF0000"/>
                </a:solidFill>
              </a:rPr>
              <a:t>0</a:t>
            </a:r>
            <a:r>
              <a:rPr lang="en-US" sz="3200">
                <a:solidFill>
                  <a:srgbClr val="FF0000"/>
                </a:solidFill>
              </a:rPr>
              <a:t>)</a:t>
            </a:r>
            <a:endParaRPr lang="en-US" sz="2400">
              <a:solidFill>
                <a:srgbClr val="FF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232275" y="3352800"/>
            <a:ext cx="4835525" cy="3505200"/>
            <a:chOff x="2666" y="2112"/>
            <a:chExt cx="3046" cy="2208"/>
          </a:xfrm>
        </p:grpSpPr>
        <p:pic>
          <p:nvPicPr>
            <p:cNvPr id="386057" name="Picture 9" descr="bvsw"/>
            <p:cNvPicPr>
              <a:picLocks noChangeAspect="1" noChangeArrowheads="1"/>
            </p:cNvPicPr>
            <p:nvPr/>
          </p:nvPicPr>
          <p:blipFill>
            <a:blip r:embed="rId3" cstate="print"/>
            <a:srcRect l="2382" t="57571"/>
            <a:stretch>
              <a:fillRect/>
            </a:stretch>
          </p:blipFill>
          <p:spPr bwMode="auto">
            <a:xfrm>
              <a:off x="2666" y="2447"/>
              <a:ext cx="3046" cy="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6058" name="Rectangle 10"/>
            <p:cNvSpPr>
              <a:spLocks noChangeArrowheads="1"/>
            </p:cNvSpPr>
            <p:nvPr/>
          </p:nvSpPr>
          <p:spPr bwMode="auto">
            <a:xfrm>
              <a:off x="3792" y="2112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Fit by e</a:t>
              </a:r>
              <a:r>
                <a:rPr lang="en-US" sz="2400" baseline="30000" dirty="0">
                  <a:solidFill>
                    <a:srgbClr val="FF0000"/>
                  </a:solidFill>
                </a:rPr>
                <a:t>b</a:t>
              </a:r>
              <a:r>
                <a:rPr lang="en-US" sz="2400" baseline="30000" dirty="0">
                  <a:solidFill>
                    <a:srgbClr val="0000FF"/>
                  </a:solidFill>
                </a:rPr>
                <a:t>t</a:t>
              </a:r>
              <a:endParaRPr lang="fr-FR" sz="2400" baseline="30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858000" y="1524000"/>
            <a:ext cx="1828800" cy="960438"/>
            <a:chOff x="4320" y="960"/>
            <a:chExt cx="1152" cy="605"/>
          </a:xfrm>
        </p:grpSpPr>
        <p:sp>
          <p:nvSpPr>
            <p:cNvPr id="386059" name="Rectangle 11"/>
            <p:cNvSpPr>
              <a:spLocks noChangeArrowheads="1"/>
            </p:cNvSpPr>
            <p:nvPr/>
          </p:nvSpPr>
          <p:spPr bwMode="auto">
            <a:xfrm>
              <a:off x="4416" y="1104"/>
              <a:ext cx="1056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hlink"/>
                  </a:solidFill>
                </a:rPr>
                <a:t>Large t</a:t>
              </a:r>
              <a:r>
                <a:rPr lang="en-US" sz="2400" baseline="-25000">
                  <a:solidFill>
                    <a:schemeClr val="hlink"/>
                  </a:solidFill>
                </a:rPr>
                <a:t>min </a:t>
              </a:r>
              <a:r>
                <a:rPr lang="en-US" sz="2400">
                  <a:solidFill>
                    <a:schemeClr val="hlink"/>
                  </a:solidFill>
                </a:rPr>
                <a:t>! </a:t>
              </a:r>
              <a:r>
                <a:rPr lang="en-US">
                  <a:solidFill>
                    <a:schemeClr val="hlink"/>
                  </a:solidFill>
                </a:rPr>
                <a:t>(1.6 GeV</a:t>
              </a:r>
              <a:r>
                <a:rPr lang="en-US" baseline="30000">
                  <a:solidFill>
                    <a:schemeClr val="hlink"/>
                  </a:solidFill>
                </a:rPr>
                <a:t>2</a:t>
              </a:r>
              <a:r>
                <a:rPr lang="en-US">
                  <a:solidFill>
                    <a:schemeClr val="hlink"/>
                  </a:solidFill>
                </a:rPr>
                <a:t>)</a:t>
              </a:r>
              <a:endParaRPr lang="fr-FR" sz="1400">
                <a:solidFill>
                  <a:schemeClr val="hlink"/>
                </a:solidFill>
              </a:endParaRPr>
            </a:p>
          </p:txBody>
        </p:sp>
        <p:sp>
          <p:nvSpPr>
            <p:cNvPr id="386061" name="AutoShape 13"/>
            <p:cNvSpPr>
              <a:spLocks noChangeArrowheads="1"/>
            </p:cNvSpPr>
            <p:nvPr/>
          </p:nvSpPr>
          <p:spPr bwMode="auto">
            <a:xfrm rot="-8840195">
              <a:off x="4320" y="960"/>
              <a:ext cx="288" cy="9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4684"/>
            <a:ext cx="7467599" cy="686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46300" y="2209800"/>
            <a:ext cx="54102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81200" y="533400"/>
            <a:ext cx="5562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3" descr="qandg2"/>
          <p:cNvPicPr>
            <a:picLocks noChangeAspect="1" noChangeArrowheads="1"/>
          </p:cNvPicPr>
          <p:nvPr/>
        </p:nvPicPr>
        <p:blipFill>
          <a:blip r:embed="rId3" cstate="print"/>
          <a:srcRect l="45255" t="13521" b="63067"/>
          <a:stretch>
            <a:fillRect/>
          </a:stretch>
        </p:blipFill>
        <p:spPr bwMode="auto">
          <a:xfrm>
            <a:off x="4800600" y="4495800"/>
            <a:ext cx="27695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tregge"/>
          <p:cNvPicPr>
            <a:picLocks noChangeAspect="1" noChangeArrowheads="1"/>
          </p:cNvPicPr>
          <p:nvPr/>
        </p:nvPicPr>
        <p:blipFill>
          <a:blip r:embed="rId4" cstate="print"/>
          <a:srcRect l="69580" t="3563" r="12269" b="78622"/>
          <a:stretch>
            <a:fillRect/>
          </a:stretch>
        </p:blipFill>
        <p:spPr bwMode="auto">
          <a:xfrm>
            <a:off x="5334000" y="2209800"/>
            <a:ext cx="1371600" cy="1905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378700" y="25908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flipV="1">
            <a:off x="7340600" y="2252981"/>
            <a:ext cx="2286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007100" y="6096000"/>
            <a:ext cx="2159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6"/>
          <p:cNvGrpSpPr/>
          <p:nvPr/>
        </p:nvGrpSpPr>
        <p:grpSpPr>
          <a:xfrm>
            <a:off x="2159000" y="1892300"/>
            <a:ext cx="1498600" cy="2177676"/>
            <a:chOff x="2159000" y="1892300"/>
            <a:chExt cx="1498600" cy="2177676"/>
          </a:xfrm>
        </p:grpSpPr>
        <p:sp>
          <p:nvSpPr>
            <p:cNvPr id="5" name="Rectangle 4"/>
            <p:cNvSpPr/>
            <p:nvPr/>
          </p:nvSpPr>
          <p:spPr>
            <a:xfrm>
              <a:off x="2159000" y="1892300"/>
              <a:ext cx="6096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2" descr="tregge"/>
            <p:cNvPicPr>
              <a:picLocks noChangeAspect="1" noChangeArrowheads="1"/>
            </p:cNvPicPr>
            <p:nvPr/>
          </p:nvPicPr>
          <p:blipFill>
            <a:blip r:embed="rId4" cstate="print"/>
            <a:srcRect l="19159" t="3563" r="63698" b="78622"/>
            <a:stretch>
              <a:fillRect/>
            </a:stretch>
          </p:blipFill>
          <p:spPr bwMode="auto">
            <a:xfrm>
              <a:off x="2340864" y="2133600"/>
              <a:ext cx="1316736" cy="1936376"/>
            </a:xfrm>
            <a:prstGeom prst="rect">
              <a:avLst/>
            </a:prstGeom>
            <a:noFill/>
          </p:spPr>
        </p:pic>
        <p:pic>
          <p:nvPicPr>
            <p:cNvPr id="15" name="Picture 2" descr="tregge"/>
            <p:cNvPicPr>
              <a:picLocks noChangeAspect="1" noChangeArrowheads="1"/>
            </p:cNvPicPr>
            <p:nvPr/>
          </p:nvPicPr>
          <p:blipFill>
            <a:blip r:embed="rId4" cstate="print"/>
            <a:srcRect l="54454" t="9976" r="41512" b="86580"/>
            <a:stretch>
              <a:fillRect/>
            </a:stretch>
          </p:blipFill>
          <p:spPr bwMode="auto">
            <a:xfrm>
              <a:off x="3276600" y="2832100"/>
              <a:ext cx="304800" cy="368300"/>
            </a:xfrm>
            <a:prstGeom prst="rect">
              <a:avLst/>
            </a:prstGeom>
            <a:noFill/>
          </p:spPr>
        </p:pic>
        <p:sp>
          <p:nvSpPr>
            <p:cNvPr id="16" name="ZoneTexte 15"/>
            <p:cNvSpPr txBox="1"/>
            <p:nvPr/>
          </p:nvSpPr>
          <p:spPr>
            <a:xfrm>
              <a:off x="3124200" y="281940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,</a:t>
              </a:r>
              <a:endParaRPr lang="fr-FR" dirty="0"/>
            </a:p>
          </p:txBody>
        </p:sp>
      </p:grpSp>
      <p:sp>
        <p:nvSpPr>
          <p:cNvPr id="18" name="Rectangle 17"/>
          <p:cNvSpPr/>
          <p:nvPr/>
        </p:nvSpPr>
        <p:spPr>
          <a:xfrm flipH="1">
            <a:off x="5918199" y="5791200"/>
            <a:ext cx="45719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>
            <a:off x="5791200" y="3962400"/>
            <a:ext cx="457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6400800" y="3962400"/>
            <a:ext cx="18288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hangingPunct="0"/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Q</a:t>
            </a:r>
            <a:r>
              <a:rPr lang="fr-FR" sz="2800" b="1" i="1" baseline="30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2</a:t>
            </a:r>
            <a:r>
              <a:rPr lang="fr-FR" sz="2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rPr>
              <a:t>&gt;&gt;</a:t>
            </a:r>
            <a:endParaRPr lang="fr-FR" sz="2800" b="1" i="1" baseline="30000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3376863"/>
            <a:ext cx="6096000" cy="3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960987" y="685800"/>
            <a:ext cx="849013" cy="122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572000" y="1106269"/>
            <a:ext cx="4660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Steepening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70C0"/>
                </a:solidFill>
              </a:rPr>
              <a:t>W</a:t>
            </a:r>
            <a:r>
              <a:rPr lang="fr-FR" b="1" dirty="0" smtClean="0"/>
              <a:t> </a:t>
            </a:r>
            <a:r>
              <a:rPr lang="fr-FR" b="1" dirty="0" err="1" smtClean="0"/>
              <a:t>slope</a:t>
            </a:r>
            <a:r>
              <a:rPr lang="fr-FR" b="1" dirty="0" smtClean="0"/>
              <a:t> as a </a:t>
            </a:r>
            <a:r>
              <a:rPr lang="fr-FR" b="1" dirty="0" err="1" smtClean="0"/>
              <a:t>function</a:t>
            </a:r>
            <a:r>
              <a:rPr lang="fr-FR" b="1" dirty="0" smtClean="0"/>
              <a:t> of </a:t>
            </a:r>
            <a:r>
              <a:rPr lang="fr-FR" b="1" dirty="0" smtClean="0">
                <a:solidFill>
                  <a:srgbClr val="0070C0"/>
                </a:solidFill>
              </a:rPr>
              <a:t>Q</a:t>
            </a:r>
            <a:r>
              <a:rPr lang="fr-FR" b="1" baseline="30000" dirty="0" smtClean="0">
                <a:solidFill>
                  <a:srgbClr val="0070C0"/>
                </a:solidFill>
              </a:rPr>
              <a:t>2</a:t>
            </a:r>
          </a:p>
          <a:p>
            <a:r>
              <a:rPr lang="fr-FR" b="1" dirty="0" err="1" smtClean="0"/>
              <a:t>indicates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« hard » </a:t>
            </a:r>
            <a:r>
              <a:rPr lang="fr-FR" b="1" dirty="0" err="1" smtClean="0"/>
              <a:t>regime</a:t>
            </a:r>
            <a:endParaRPr lang="fr-FR" b="1" dirty="0" smtClean="0"/>
          </a:p>
          <a:p>
            <a:r>
              <a:rPr lang="fr-FR" b="1" dirty="0" smtClean="0">
                <a:solidFill>
                  <a:srgbClr val="00B050"/>
                </a:solidFill>
              </a:rPr>
              <a:t>(</a:t>
            </a:r>
            <a:r>
              <a:rPr lang="fr-FR" b="1" dirty="0" err="1" smtClean="0">
                <a:solidFill>
                  <a:srgbClr val="00B050"/>
                </a:solidFill>
              </a:rPr>
              <a:t>reflects</a:t>
            </a:r>
            <a:r>
              <a:rPr lang="fr-FR" b="1" dirty="0" smtClean="0">
                <a:solidFill>
                  <a:srgbClr val="00B050"/>
                </a:solidFill>
              </a:rPr>
              <a:t> gluon distribution in the proton)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581400"/>
            <a:ext cx="2777046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867400" y="152400"/>
            <a:ext cx="2355132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</a:t>
            </a:r>
            <a:r>
              <a:rPr lang="en-US" sz="2400" b="1" i="1" u="sng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dependence</a:t>
            </a:r>
            <a:endParaRPr lang="en-US" sz="2400" b="1" i="1" u="sng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5029200" y="2124670"/>
            <a:ext cx="3796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Two</a:t>
            </a:r>
            <a:r>
              <a:rPr lang="fr-FR" b="1" dirty="0" smtClean="0"/>
              <a:t> </a:t>
            </a:r>
            <a:r>
              <a:rPr lang="fr-FR" b="1" dirty="0" err="1" smtClean="0"/>
              <a:t>ways</a:t>
            </a:r>
            <a:r>
              <a:rPr lang="fr-FR" b="1" dirty="0" smtClean="0"/>
              <a:t> to set a </a:t>
            </a:r>
            <a:r>
              <a:rPr lang="fr-FR" b="1" dirty="0" smtClean="0">
                <a:solidFill>
                  <a:srgbClr val="FF0000"/>
                </a:solidFill>
              </a:rPr>
              <a:t>« hard » </a:t>
            </a:r>
            <a:r>
              <a:rPr lang="fr-FR" b="1" dirty="0" err="1" smtClean="0"/>
              <a:t>scale</a:t>
            </a:r>
            <a:r>
              <a:rPr lang="fr-FR" b="1" dirty="0" smtClean="0"/>
              <a:t>:</a:t>
            </a:r>
          </a:p>
          <a:p>
            <a:r>
              <a:rPr lang="fr-FR" b="1" dirty="0" smtClean="0">
                <a:solidFill>
                  <a:srgbClr val="00B0F0"/>
                </a:solidFill>
              </a:rPr>
              <a:t>*large Q</a:t>
            </a:r>
            <a:r>
              <a:rPr lang="fr-FR" b="1" baseline="30000" dirty="0" smtClean="0">
                <a:solidFill>
                  <a:srgbClr val="00B0F0"/>
                </a:solidFill>
              </a:rPr>
              <a:t>2</a:t>
            </a:r>
          </a:p>
          <a:p>
            <a:r>
              <a:rPr lang="fr-FR" b="1" dirty="0" smtClean="0">
                <a:solidFill>
                  <a:srgbClr val="00B0F0"/>
                </a:solidFill>
              </a:rPr>
              <a:t>*mass of </a:t>
            </a:r>
            <a:r>
              <a:rPr lang="fr-FR" b="1" dirty="0" err="1" smtClean="0">
                <a:solidFill>
                  <a:srgbClr val="00B0F0"/>
                </a:solidFill>
              </a:rPr>
              <a:t>produced</a:t>
            </a:r>
            <a:r>
              <a:rPr lang="fr-FR" b="1" dirty="0" smtClean="0">
                <a:solidFill>
                  <a:srgbClr val="00B0F0"/>
                </a:solidFill>
              </a:rPr>
              <a:t> VM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867400" y="152400"/>
            <a:ext cx="2355132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</a:t>
            </a:r>
            <a:r>
              <a:rPr lang="en-US" sz="2400" b="1" i="1" u="sng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dependence</a:t>
            </a:r>
            <a:endParaRPr lang="en-US" sz="2400" b="1" i="1" u="sng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72000" y="1106269"/>
            <a:ext cx="4660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Steepening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0070C0"/>
                </a:solidFill>
              </a:rPr>
              <a:t>W</a:t>
            </a:r>
            <a:r>
              <a:rPr lang="fr-FR" b="1" dirty="0" smtClean="0"/>
              <a:t> </a:t>
            </a:r>
            <a:r>
              <a:rPr lang="fr-FR" b="1" dirty="0" err="1" smtClean="0"/>
              <a:t>slope</a:t>
            </a:r>
            <a:r>
              <a:rPr lang="fr-FR" b="1" dirty="0" smtClean="0"/>
              <a:t> as a </a:t>
            </a:r>
            <a:r>
              <a:rPr lang="fr-FR" b="1" dirty="0" err="1" smtClean="0"/>
              <a:t>function</a:t>
            </a:r>
            <a:r>
              <a:rPr lang="fr-FR" b="1" dirty="0" smtClean="0"/>
              <a:t> of </a:t>
            </a:r>
            <a:r>
              <a:rPr lang="fr-FR" b="1" dirty="0" smtClean="0">
                <a:solidFill>
                  <a:srgbClr val="0070C0"/>
                </a:solidFill>
              </a:rPr>
              <a:t>Q</a:t>
            </a:r>
            <a:r>
              <a:rPr lang="fr-FR" b="1" baseline="30000" dirty="0" smtClean="0">
                <a:solidFill>
                  <a:srgbClr val="0070C0"/>
                </a:solidFill>
              </a:rPr>
              <a:t>2</a:t>
            </a:r>
          </a:p>
          <a:p>
            <a:r>
              <a:rPr lang="fr-FR" b="1" dirty="0" err="1" smtClean="0"/>
              <a:t>indicates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« hard » </a:t>
            </a:r>
            <a:r>
              <a:rPr lang="fr-FR" b="1" dirty="0" err="1" smtClean="0"/>
              <a:t>regime</a:t>
            </a:r>
            <a:endParaRPr lang="fr-FR" b="1" dirty="0" smtClean="0"/>
          </a:p>
          <a:p>
            <a:r>
              <a:rPr lang="fr-FR" b="1" dirty="0" smtClean="0">
                <a:solidFill>
                  <a:srgbClr val="00B050"/>
                </a:solidFill>
              </a:rPr>
              <a:t>(</a:t>
            </a:r>
            <a:r>
              <a:rPr lang="fr-FR" b="1" dirty="0" err="1" smtClean="0">
                <a:solidFill>
                  <a:srgbClr val="00B050"/>
                </a:solidFill>
              </a:rPr>
              <a:t>reflects</a:t>
            </a:r>
            <a:r>
              <a:rPr lang="fr-FR" b="1" dirty="0" smtClean="0">
                <a:solidFill>
                  <a:srgbClr val="00B050"/>
                </a:solidFill>
              </a:rPr>
              <a:t> gluon distribution in the proton)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3376863"/>
            <a:ext cx="6096000" cy="3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581400"/>
            <a:ext cx="2777046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066800" y="6396335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33CC"/>
                </a:solidFill>
              </a:rPr>
              <a:t>Universality</a:t>
            </a:r>
            <a:r>
              <a:rPr lang="en-GB" sz="2400" b="1" dirty="0" smtClean="0"/>
              <a:t> : 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8" charset="2"/>
              </a:rPr>
              <a:t>r, f </a:t>
            </a:r>
            <a:r>
              <a:rPr lang="en-GB" sz="2400" b="1" dirty="0" smtClean="0"/>
              <a:t>at large </a:t>
            </a:r>
            <a:r>
              <a:rPr lang="en-GB" sz="2400" b="1" dirty="0" smtClean="0">
                <a:solidFill>
                  <a:srgbClr val="00B050"/>
                </a:solidFill>
              </a:rPr>
              <a:t>Q</a:t>
            </a:r>
            <a:r>
              <a:rPr lang="en-GB" sz="2400" b="1" baseline="30000" dirty="0" smtClean="0">
                <a:solidFill>
                  <a:srgbClr val="00B050"/>
                </a:solidFill>
              </a:rPr>
              <a:t>2</a:t>
            </a:r>
            <a:r>
              <a:rPr lang="en-GB" sz="2400" b="1" dirty="0" smtClean="0">
                <a:solidFill>
                  <a:srgbClr val="00B050"/>
                </a:solidFill>
              </a:rPr>
              <a:t>+M</a:t>
            </a:r>
            <a:r>
              <a:rPr lang="en-GB" sz="2400" b="1" baseline="-25000" dirty="0" smtClean="0">
                <a:solidFill>
                  <a:srgbClr val="00B050"/>
                </a:solidFill>
              </a:rPr>
              <a:t>V</a:t>
            </a:r>
            <a:r>
              <a:rPr lang="en-GB" sz="2400" b="1" baseline="30000" dirty="0" smtClean="0">
                <a:solidFill>
                  <a:srgbClr val="00B050"/>
                </a:solidFill>
              </a:rPr>
              <a:t>2</a:t>
            </a:r>
            <a:r>
              <a:rPr lang="fr-FR" sz="2400" b="1" dirty="0" smtClean="0"/>
              <a:t> </a:t>
            </a:r>
            <a:r>
              <a:rPr lang="en-GB" sz="2400" b="1" dirty="0" smtClean="0"/>
              <a:t>similar to </a:t>
            </a:r>
            <a:r>
              <a:rPr lang="en-GB" sz="2400" b="1" dirty="0" smtClean="0">
                <a:solidFill>
                  <a:srgbClr val="FF0000"/>
                </a:solidFill>
              </a:rPr>
              <a:t>J/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8" charset="2"/>
              </a:rPr>
              <a:t>y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"/>
            <a:ext cx="403522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990600"/>
            <a:ext cx="4476750" cy="437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85800" y="5410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</a:rPr>
              <a:t>(0)</a:t>
            </a:r>
            <a:r>
              <a:rPr lang="en-US" sz="2400" b="1" dirty="0" smtClean="0"/>
              <a:t> increases from </a:t>
            </a:r>
            <a:r>
              <a:rPr lang="en-US" sz="2400" b="1" dirty="0" smtClean="0">
                <a:solidFill>
                  <a:srgbClr val="6666FF"/>
                </a:solidFill>
              </a:rPr>
              <a:t>“soft” </a:t>
            </a:r>
            <a:r>
              <a:rPr lang="en-US" sz="2400" b="1" dirty="0" smtClean="0">
                <a:solidFill>
                  <a:srgbClr val="00B050"/>
                </a:solidFill>
              </a:rPr>
              <a:t>(~1.1) </a:t>
            </a:r>
            <a:r>
              <a:rPr lang="en-US" sz="2400" b="1" dirty="0" smtClean="0"/>
              <a:t>to </a:t>
            </a:r>
            <a:r>
              <a:rPr lang="en-US" sz="2400" b="1" dirty="0" smtClean="0">
                <a:solidFill>
                  <a:srgbClr val="6666FF"/>
                </a:solidFill>
              </a:rPr>
              <a:t>“hard” </a:t>
            </a:r>
            <a:r>
              <a:rPr lang="fr-FR" sz="2400" b="1" dirty="0" smtClean="0">
                <a:solidFill>
                  <a:srgbClr val="00B050"/>
                </a:solidFill>
              </a:rPr>
              <a:t>(~1.3)</a:t>
            </a:r>
            <a:r>
              <a:rPr lang="fr-FR" sz="2400" b="1" dirty="0" smtClean="0"/>
              <a:t> </a:t>
            </a:r>
          </a:p>
          <a:p>
            <a:r>
              <a:rPr lang="fr-FR" sz="2400" b="1" dirty="0" smtClean="0"/>
              <a:t>          as a </a:t>
            </a:r>
            <a:r>
              <a:rPr lang="fr-FR" sz="2400" b="1" dirty="0" err="1" smtClean="0"/>
              <a:t>function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scale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=(Q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+M</a:t>
            </a:r>
            <a:r>
              <a:rPr lang="fr-FR" sz="2400" b="1" baseline="-25000" dirty="0" smtClean="0">
                <a:solidFill>
                  <a:srgbClr val="0070C0"/>
                </a:solidFill>
              </a:rPr>
              <a:t>V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)/4.</a:t>
            </a:r>
          </a:p>
          <a:p>
            <a:r>
              <a:rPr lang="fr-FR" sz="2400" b="1" dirty="0" smtClean="0">
                <a:solidFill>
                  <a:srgbClr val="00B050"/>
                </a:solidFill>
              </a:rPr>
              <a:t>          </a:t>
            </a:r>
            <a:r>
              <a:rPr lang="fr-FR" sz="2400" b="1" dirty="0" err="1" smtClean="0">
                <a:solidFill>
                  <a:srgbClr val="00B050"/>
                </a:solidFill>
              </a:rPr>
              <a:t>Hardening</a:t>
            </a:r>
            <a:r>
              <a:rPr lang="fr-FR" sz="2400" b="1" dirty="0" smtClean="0">
                <a:solidFill>
                  <a:srgbClr val="00B050"/>
                </a:solidFill>
              </a:rPr>
              <a:t> of W distributions </a:t>
            </a:r>
            <a:r>
              <a:rPr lang="fr-FR" sz="2400" b="1" dirty="0" err="1" smtClean="0">
                <a:solidFill>
                  <a:srgbClr val="00B050"/>
                </a:solidFill>
              </a:rPr>
              <a:t>with</a:t>
            </a:r>
            <a:r>
              <a:rPr lang="fr-FR" sz="2400" b="1" dirty="0" smtClean="0">
                <a:solidFill>
                  <a:srgbClr val="00B050"/>
                </a:solidFill>
              </a:rPr>
              <a:t> </a:t>
            </a:r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m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2</a:t>
            </a:r>
            <a:endParaRPr lang="fr-FR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609600"/>
            <a:ext cx="644842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1225" y="685800"/>
            <a:ext cx="36099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3352800"/>
            <a:ext cx="78544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81000" y="6073914"/>
            <a:ext cx="104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               </a:t>
            </a:r>
            <a:r>
              <a:rPr lang="fr-FR" sz="2000" b="1" dirty="0" err="1" smtClean="0">
                <a:solidFill>
                  <a:srgbClr val="0070C0"/>
                </a:solidFill>
              </a:rPr>
              <a:t>Approaching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handbag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prediction</a:t>
            </a:r>
            <a:r>
              <a:rPr lang="fr-FR" sz="2000" b="1" dirty="0" smtClean="0">
                <a:solidFill>
                  <a:srgbClr val="0070C0"/>
                </a:solidFill>
              </a:rPr>
              <a:t> of </a:t>
            </a:r>
            <a:r>
              <a:rPr lang="fr-FR" sz="2000" b="1" dirty="0" smtClean="0">
                <a:solidFill>
                  <a:srgbClr val="FF0000"/>
                </a:solidFill>
              </a:rPr>
              <a:t>n=6</a:t>
            </a:r>
          </a:p>
          <a:p>
            <a:r>
              <a:rPr lang="fr-FR" sz="2000" dirty="0" smtClean="0">
                <a:solidFill>
                  <a:srgbClr val="00B050"/>
                </a:solidFill>
              </a:rPr>
              <a:t>(</a:t>
            </a:r>
            <a:r>
              <a:rPr lang="fr-FR" sz="2000" dirty="0" smtClean="0">
                <a:solidFill>
                  <a:srgbClr val="00B0F0"/>
                </a:solidFill>
              </a:rPr>
              <a:t>Q</a:t>
            </a:r>
            <a:r>
              <a:rPr lang="fr-FR" sz="2000" baseline="30000" dirty="0" smtClean="0">
                <a:solidFill>
                  <a:srgbClr val="00B0F0"/>
                </a:solidFill>
              </a:rPr>
              <a:t>2</a:t>
            </a:r>
            <a:r>
              <a:rPr lang="fr-FR" sz="2000" dirty="0" smtClean="0">
                <a:solidFill>
                  <a:srgbClr val="00B050"/>
                </a:solidFill>
              </a:rPr>
              <a:t> not </a:t>
            </a:r>
            <a:r>
              <a:rPr lang="fr-FR" sz="2000" dirty="0" err="1" smtClean="0">
                <a:solidFill>
                  <a:srgbClr val="00B050"/>
                </a:solidFill>
              </a:rPr>
              <a:t>asymptotic</a:t>
            </a:r>
            <a:r>
              <a:rPr lang="fr-FR" sz="2000" dirty="0" smtClean="0">
                <a:solidFill>
                  <a:srgbClr val="00B050"/>
                </a:solidFill>
              </a:rPr>
              <a:t>, </a:t>
            </a:r>
            <a:r>
              <a:rPr lang="fr-FR" sz="2000" dirty="0" err="1" smtClean="0">
                <a:solidFill>
                  <a:srgbClr val="00B050"/>
                </a:solidFill>
              </a:rPr>
              <a:t>fixed</a:t>
            </a:r>
            <a:r>
              <a:rPr lang="fr-FR" sz="2000" dirty="0" smtClean="0">
                <a:solidFill>
                  <a:srgbClr val="00B050"/>
                </a:solidFill>
              </a:rPr>
              <a:t> </a:t>
            </a:r>
            <a:r>
              <a:rPr lang="fr-FR" sz="2000" dirty="0" smtClean="0">
                <a:solidFill>
                  <a:srgbClr val="00B0F0"/>
                </a:solidFill>
              </a:rPr>
              <a:t>W</a:t>
            </a:r>
            <a:r>
              <a:rPr lang="fr-FR" sz="2000" dirty="0" smtClean="0">
                <a:solidFill>
                  <a:srgbClr val="00B050"/>
                </a:solidFill>
              </a:rPr>
              <a:t> vs </a:t>
            </a:r>
            <a:r>
              <a:rPr lang="fr-FR" sz="2000" dirty="0" err="1" smtClean="0">
                <a:solidFill>
                  <a:srgbClr val="00B050"/>
                </a:solidFill>
              </a:rPr>
              <a:t>fixed</a:t>
            </a:r>
            <a:r>
              <a:rPr lang="fr-FR" sz="2000" dirty="0" smtClean="0">
                <a:solidFill>
                  <a:srgbClr val="00B050"/>
                </a:solidFill>
              </a:rPr>
              <a:t> </a:t>
            </a:r>
            <a:r>
              <a:rPr lang="fr-FR" sz="2000" dirty="0" smtClean="0">
                <a:solidFill>
                  <a:srgbClr val="00B0F0"/>
                </a:solidFill>
              </a:rPr>
              <a:t>x</a:t>
            </a:r>
            <a:r>
              <a:rPr lang="fr-FR" sz="2000" baseline="-25000" dirty="0" smtClean="0">
                <a:solidFill>
                  <a:srgbClr val="00B0F0"/>
                </a:solidFill>
              </a:rPr>
              <a:t>B</a:t>
            </a:r>
            <a:r>
              <a:rPr lang="fr-FR" sz="2000" dirty="0" smtClean="0">
                <a:solidFill>
                  <a:srgbClr val="00B050"/>
                </a:solidFill>
              </a:rPr>
              <a:t>, </a:t>
            </a:r>
            <a:r>
              <a:rPr lang="fr-FR" sz="2000" dirty="0" smtClean="0">
                <a:solidFill>
                  <a:srgbClr val="00B0F0"/>
                </a:solidFill>
                <a:latin typeface="Symbol" pitchFamily="18" charset="2"/>
              </a:rPr>
              <a:t>s</a:t>
            </a:r>
            <a:r>
              <a:rPr lang="fr-FR" sz="2000" baseline="-25000" dirty="0" smtClean="0">
                <a:solidFill>
                  <a:srgbClr val="00B0F0"/>
                </a:solidFill>
              </a:rPr>
              <a:t>tot</a:t>
            </a:r>
            <a:r>
              <a:rPr lang="fr-FR" sz="2000" dirty="0" smtClean="0">
                <a:solidFill>
                  <a:srgbClr val="00B050"/>
                </a:solidFill>
              </a:rPr>
              <a:t> vs </a:t>
            </a:r>
            <a:r>
              <a:rPr lang="fr-FR" sz="2000" dirty="0" err="1" smtClean="0">
                <a:solidFill>
                  <a:srgbClr val="00B0F0"/>
                </a:solidFill>
                <a:latin typeface="Symbol" pitchFamily="18" charset="2"/>
              </a:rPr>
              <a:t>s</a:t>
            </a:r>
            <a:r>
              <a:rPr lang="fr-FR" sz="2000" baseline="-25000" dirty="0" err="1" smtClean="0">
                <a:solidFill>
                  <a:srgbClr val="00B0F0"/>
                </a:solidFill>
              </a:rPr>
              <a:t>L</a:t>
            </a:r>
            <a:r>
              <a:rPr lang="fr-FR" sz="2000" dirty="0" smtClean="0">
                <a:solidFill>
                  <a:srgbClr val="00B050"/>
                </a:solidFill>
              </a:rPr>
              <a:t>, </a:t>
            </a:r>
            <a:r>
              <a:rPr lang="fr-FR" sz="2000" dirty="0" smtClean="0">
                <a:solidFill>
                  <a:srgbClr val="00B0F0"/>
                </a:solidFill>
              </a:rPr>
              <a:t>Q</a:t>
            </a:r>
            <a:r>
              <a:rPr lang="fr-FR" sz="2000" baseline="30000" dirty="0" smtClean="0">
                <a:solidFill>
                  <a:srgbClr val="00B0F0"/>
                </a:solidFill>
              </a:rPr>
              <a:t>2</a:t>
            </a:r>
            <a:r>
              <a:rPr lang="fr-FR" sz="2000" dirty="0" smtClean="0">
                <a:solidFill>
                  <a:srgbClr val="00B050"/>
                </a:solidFill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</a:rPr>
              <a:t>evolution</a:t>
            </a:r>
            <a:r>
              <a:rPr lang="fr-FR" sz="2000" dirty="0" smtClean="0">
                <a:solidFill>
                  <a:srgbClr val="00B050"/>
                </a:solidFill>
              </a:rPr>
              <a:t> of </a:t>
            </a:r>
            <a:r>
              <a:rPr lang="fr-FR" sz="2000" dirty="0" smtClean="0">
                <a:solidFill>
                  <a:srgbClr val="00B0F0"/>
                </a:solidFill>
              </a:rPr>
              <a:t>G(x)</a:t>
            </a:r>
            <a:r>
              <a:rPr lang="fr-FR" sz="2000" dirty="0" smtClean="0">
                <a:solidFill>
                  <a:srgbClr val="00B050"/>
                </a:solidFill>
              </a:rPr>
              <a:t>…)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81000" y="304800"/>
            <a:ext cx="241765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2400" b="1" i="1" u="sng" baseline="30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400" b="1" i="1" u="sng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dependence</a:t>
            </a:r>
            <a:endParaRPr lang="en-US" sz="2400" b="1" i="1" u="sng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86000" y="38862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s</a:t>
            </a:r>
            <a:r>
              <a:rPr lang="fr-FR" sz="2400" b="1" baseline="-25000" dirty="0" smtClean="0">
                <a:solidFill>
                  <a:srgbClr val="00B050"/>
                </a:solidFill>
                <a:latin typeface="+mj-lt"/>
              </a:rPr>
              <a:t>L</a:t>
            </a:r>
            <a:r>
              <a:rPr lang="fr-FR" sz="2400" b="1" dirty="0" smtClean="0">
                <a:solidFill>
                  <a:srgbClr val="00B050"/>
                </a:solidFill>
              </a:rPr>
              <a:t>~</a:t>
            </a:r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1</a:t>
            </a:r>
            <a:r>
              <a:rPr lang="fr-FR" sz="2400" b="1" dirty="0" smtClean="0">
                <a:solidFill>
                  <a:srgbClr val="00B050"/>
                </a:solidFill>
              </a:rPr>
              <a:t>/Q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6</a:t>
            </a:r>
            <a:r>
              <a:rPr lang="fr-FR" sz="2400" b="1" dirty="0" smtClean="0">
                <a:solidFill>
                  <a:srgbClr val="00B050"/>
                </a:solidFill>
              </a:rPr>
              <a:t>   </a:t>
            </a:r>
            <a:r>
              <a:rPr lang="fr-F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=&gt;</a:t>
            </a:r>
            <a:r>
              <a:rPr lang="fr-FR" sz="2400" b="1" dirty="0" smtClean="0">
                <a:solidFill>
                  <a:srgbClr val="00B050"/>
                </a:solidFill>
              </a:rPr>
              <a:t>  </a:t>
            </a:r>
            <a:r>
              <a:rPr lang="en-US" sz="2400" b="1" dirty="0" smtClean="0"/>
              <a:t>Fit with  </a:t>
            </a:r>
            <a:r>
              <a:rPr lang="fr-FR" sz="2400" b="1" dirty="0" smtClean="0">
                <a:solidFill>
                  <a:srgbClr val="0070C0"/>
                </a:solidFill>
                <a:latin typeface="Symbol" pitchFamily="18" charset="2"/>
              </a:rPr>
              <a:t>s</a:t>
            </a:r>
            <a:r>
              <a:rPr lang="fr-FR" sz="2400" b="1" dirty="0" smtClean="0">
                <a:solidFill>
                  <a:srgbClr val="0070C0"/>
                </a:solidFill>
              </a:rPr>
              <a:t>~1/(Q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+M</a:t>
            </a:r>
            <a:r>
              <a:rPr lang="fr-FR" sz="2400" b="1" baseline="-25000" dirty="0" smtClean="0">
                <a:solidFill>
                  <a:srgbClr val="0070C0"/>
                </a:solidFill>
              </a:rPr>
              <a:t>V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)</a:t>
            </a:r>
            <a:r>
              <a:rPr lang="fr-FR" sz="2400" b="1" baseline="30000" dirty="0" smtClean="0">
                <a:solidFill>
                  <a:srgbClr val="FF0000"/>
                </a:solidFill>
              </a:rPr>
              <a:t>n</a:t>
            </a:r>
            <a:endParaRPr lang="fr-FR" sz="2400" baseline="300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09600" y="43434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Q</a:t>
            </a:r>
            <a:r>
              <a:rPr lang="fr-FR" sz="2000" b="1" baseline="30000" dirty="0" smtClean="0">
                <a:solidFill>
                  <a:srgbClr val="00B050"/>
                </a:solidFill>
              </a:rPr>
              <a:t>2</a:t>
            </a:r>
            <a:r>
              <a:rPr lang="fr-FR" sz="2000" b="1" dirty="0" smtClean="0">
                <a:solidFill>
                  <a:srgbClr val="00B050"/>
                </a:solidFill>
              </a:rPr>
              <a:t> &gt;0 GeV</a:t>
            </a:r>
            <a:r>
              <a:rPr lang="fr-FR" sz="2000" b="1" baseline="30000" dirty="0" smtClean="0">
                <a:solidFill>
                  <a:srgbClr val="00B050"/>
                </a:solidFill>
              </a:rPr>
              <a:t>2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=&gt;</a:t>
            </a:r>
            <a:r>
              <a:rPr lang="fr-FR" sz="2000" b="1" dirty="0" smtClean="0">
                <a:solidFill>
                  <a:srgbClr val="00B050"/>
                </a:solidFill>
              </a:rPr>
              <a:t>  </a:t>
            </a:r>
            <a:r>
              <a:rPr lang="fr-FR" sz="2000" b="1" dirty="0" smtClean="0">
                <a:solidFill>
                  <a:srgbClr val="FF0000"/>
                </a:solidFill>
              </a:rPr>
              <a:t>n=2+/- 0.01 </a:t>
            </a:r>
            <a:endParaRPr lang="fr-FR" sz="2000" baseline="300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9600" y="464820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Q</a:t>
            </a:r>
            <a:r>
              <a:rPr lang="fr-FR" sz="2000" b="1" baseline="30000" dirty="0" smtClean="0">
                <a:solidFill>
                  <a:srgbClr val="00B050"/>
                </a:solidFill>
              </a:rPr>
              <a:t>2</a:t>
            </a:r>
            <a:r>
              <a:rPr lang="fr-FR" sz="2000" b="1" dirty="0" smtClean="0">
                <a:solidFill>
                  <a:srgbClr val="00B050"/>
                </a:solidFill>
              </a:rPr>
              <a:t> &gt;10 GeV</a:t>
            </a:r>
            <a:r>
              <a:rPr lang="fr-FR" sz="2000" b="1" baseline="30000" dirty="0" smtClean="0">
                <a:solidFill>
                  <a:srgbClr val="00B050"/>
                </a:solidFill>
              </a:rPr>
              <a:t>2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=&gt;</a:t>
            </a:r>
            <a:r>
              <a:rPr lang="fr-FR" sz="2000" b="1" dirty="0" smtClean="0">
                <a:solidFill>
                  <a:srgbClr val="00B050"/>
                </a:solidFill>
              </a:rPr>
              <a:t>  </a:t>
            </a:r>
            <a:r>
              <a:rPr lang="fr-FR" sz="2000" b="1" dirty="0" smtClean="0">
                <a:solidFill>
                  <a:srgbClr val="FF0000"/>
                </a:solidFill>
              </a:rPr>
              <a:t>n=2.5+/- 0.02</a:t>
            </a:r>
            <a:endParaRPr lang="fr-FR" sz="2000" baseline="30000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486400" y="4489847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     Q</a:t>
            </a:r>
            <a:r>
              <a:rPr lang="fr-FR" sz="2000" b="1" baseline="30000" dirty="0" smtClean="0">
                <a:solidFill>
                  <a:srgbClr val="00B050"/>
                </a:solidFill>
              </a:rPr>
              <a:t>2</a:t>
            </a:r>
            <a:r>
              <a:rPr lang="fr-FR" sz="2000" b="1" dirty="0" smtClean="0">
                <a:solidFill>
                  <a:srgbClr val="00B050"/>
                </a:solidFill>
              </a:rPr>
              <a:t> &gt;0 GeV</a:t>
            </a:r>
            <a:r>
              <a:rPr lang="fr-FR" sz="2000" b="1" baseline="30000" dirty="0" smtClean="0">
                <a:solidFill>
                  <a:srgbClr val="00B050"/>
                </a:solidFill>
              </a:rPr>
              <a:t>2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=&gt;</a:t>
            </a:r>
            <a:r>
              <a:rPr lang="fr-FR" sz="2000" b="1" dirty="0" smtClean="0">
                <a:solidFill>
                  <a:srgbClr val="00B050"/>
                </a:solidFill>
              </a:rPr>
              <a:t>  </a:t>
            </a:r>
            <a:r>
              <a:rPr lang="fr-FR" sz="2000" b="1" dirty="0" smtClean="0">
                <a:solidFill>
                  <a:srgbClr val="FF0000"/>
                </a:solidFill>
              </a:rPr>
              <a:t>n=2.486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		         +/- 0.08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		         +/-0.068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0" y="4362510"/>
            <a:ext cx="524503" cy="58477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latin typeface="Symbol" pitchFamily="18" charset="2"/>
              </a:rPr>
              <a:t>r:</a:t>
            </a:r>
            <a:endParaRPr lang="fr-FR" b="1" dirty="0">
              <a:latin typeface="Symbol" pitchFamily="18" charset="2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884323" y="4372690"/>
            <a:ext cx="830677" cy="52322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+mj-lt"/>
              </a:rPr>
              <a:t>J</a:t>
            </a:r>
            <a:r>
              <a:rPr lang="fr-FR" sz="2800" b="1" dirty="0" smtClean="0">
                <a:latin typeface="Symbol" pitchFamily="18" charset="2"/>
              </a:rPr>
              <a:t>/y:</a:t>
            </a:r>
            <a:endParaRPr lang="fr-FR" sz="1600" b="1" dirty="0">
              <a:latin typeface="Symbol" pitchFamily="18" charset="2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657600" y="4972110"/>
            <a:ext cx="1752600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(S. </a:t>
            </a:r>
            <a:r>
              <a:rPr lang="fr-FR" sz="2000" b="1" dirty="0" err="1" smtClean="0">
                <a:solidFill>
                  <a:srgbClr val="FF0000"/>
                </a:solidFill>
              </a:rPr>
              <a:t>Kananov</a:t>
            </a:r>
            <a:r>
              <a:rPr lang="fr-FR" sz="2000" b="1" dirty="0" smtClean="0">
                <a:solidFill>
                  <a:srgbClr val="FF0000"/>
                </a:solidFill>
              </a:rPr>
              <a:t>)</a:t>
            </a:r>
            <a:endParaRPr lang="fr-FR" sz="2000" baseline="30000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0" y="554349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Q</a:t>
            </a:r>
            <a:r>
              <a:rPr lang="fr-FR" sz="2000" b="1" baseline="30000" dirty="0" smtClean="0">
                <a:solidFill>
                  <a:srgbClr val="00B050"/>
                </a:solidFill>
              </a:rPr>
              <a:t>2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dependence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is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damped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</a:rPr>
              <a:t>at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</a:rPr>
              <a:t>low</a:t>
            </a:r>
            <a:r>
              <a:rPr lang="fr-FR" sz="2000" b="1" dirty="0" smtClean="0">
                <a:solidFill>
                  <a:srgbClr val="00B050"/>
                </a:solidFill>
              </a:rPr>
              <a:t> Q</a:t>
            </a:r>
            <a:r>
              <a:rPr lang="fr-FR" sz="2000" b="1" baseline="30000" dirty="0" smtClean="0">
                <a:solidFill>
                  <a:srgbClr val="00B050"/>
                </a:solidFill>
              </a:rPr>
              <a:t>2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r>
              <a:rPr lang="fr-FR" sz="2000" b="1" dirty="0" smtClean="0">
                <a:solidFill>
                  <a:srgbClr val="0070C0"/>
                </a:solidFill>
              </a:rPr>
              <a:t>and </a:t>
            </a:r>
            <a:r>
              <a:rPr lang="fr-FR" sz="2000" b="1" dirty="0" err="1" smtClean="0">
                <a:solidFill>
                  <a:srgbClr val="0070C0"/>
                </a:solidFill>
              </a:rPr>
              <a:t>steepens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</a:rPr>
              <a:t>at</a:t>
            </a:r>
            <a:r>
              <a:rPr lang="fr-FR" sz="2000" b="1" dirty="0" smtClean="0">
                <a:solidFill>
                  <a:srgbClr val="00B050"/>
                </a:solidFill>
              </a:rPr>
              <a:t> large Q</a:t>
            </a:r>
            <a:r>
              <a:rPr lang="fr-FR" sz="2000" b="1" baseline="30000" dirty="0" smtClean="0">
                <a:solidFill>
                  <a:srgbClr val="00B050"/>
                </a:solidFill>
              </a:rPr>
              <a:t>2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endParaRPr lang="fr-FR" sz="2000" baseline="30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18" grpId="0" animBg="1"/>
      <p:bldP spid="1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8516"/>
          <a:stretch>
            <a:fillRect/>
          </a:stretch>
        </p:blipFill>
        <p:spPr bwMode="auto">
          <a:xfrm>
            <a:off x="-276225" y="-152400"/>
            <a:ext cx="75152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101" y="0"/>
            <a:ext cx="3081299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t="9235"/>
          <a:stretch>
            <a:fillRect/>
          </a:stretch>
        </p:blipFill>
        <p:spPr bwMode="auto">
          <a:xfrm>
            <a:off x="152400" y="3429000"/>
            <a:ext cx="39528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362200" y="-76200"/>
            <a:ext cx="2167581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 </a:t>
            </a:r>
            <a:r>
              <a:rPr lang="en-US" sz="2400" b="1" i="1" u="sng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dependence</a:t>
            </a:r>
            <a:endParaRPr lang="en-US" sz="2400" b="1" i="1" u="sng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0" y="42672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b="1" dirty="0" smtClean="0"/>
              <a:t> decreases from </a:t>
            </a:r>
            <a:r>
              <a:rPr lang="en-US" sz="2400" b="1" dirty="0" smtClean="0">
                <a:solidFill>
                  <a:srgbClr val="6666FF"/>
                </a:solidFill>
              </a:rPr>
              <a:t>“soft</a:t>
            </a:r>
            <a:r>
              <a:rPr lang="en-US" sz="2400" b="1" dirty="0" smtClean="0">
                <a:solidFill>
                  <a:srgbClr val="00B050"/>
                </a:solidFill>
              </a:rPr>
              <a:t>” (~10 GeV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-2</a:t>
            </a:r>
            <a:r>
              <a:rPr lang="en-US" sz="2400" b="1" dirty="0" smtClean="0">
                <a:solidFill>
                  <a:srgbClr val="00B050"/>
                </a:solidFill>
              </a:rPr>
              <a:t>) </a:t>
            </a:r>
          </a:p>
          <a:p>
            <a:r>
              <a:rPr lang="en-US" sz="2400" b="1" dirty="0" smtClean="0"/>
              <a:t>to </a:t>
            </a:r>
            <a:r>
              <a:rPr lang="en-US" sz="2400" b="1" dirty="0" smtClean="0">
                <a:solidFill>
                  <a:srgbClr val="6666FF"/>
                </a:solidFill>
              </a:rPr>
              <a:t>“hard”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(~4-5 </a:t>
            </a:r>
            <a:r>
              <a:rPr lang="fr-FR" sz="2400" b="1" dirty="0" err="1" smtClean="0">
                <a:solidFill>
                  <a:srgbClr val="00B050"/>
                </a:solidFill>
              </a:rPr>
              <a:t>GeV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-2</a:t>
            </a:r>
            <a:r>
              <a:rPr lang="fr-FR" sz="2400" b="1" dirty="0" smtClean="0">
                <a:solidFill>
                  <a:srgbClr val="00B050"/>
                </a:solidFill>
              </a:rPr>
              <a:t>) </a:t>
            </a:r>
            <a:r>
              <a:rPr lang="fr-FR" sz="2400" b="1" dirty="0" smtClean="0"/>
              <a:t>as a </a:t>
            </a:r>
            <a:r>
              <a:rPr lang="fr-FR" sz="2400" b="1" dirty="0" err="1" smtClean="0"/>
              <a:t>function</a:t>
            </a:r>
            <a:r>
              <a:rPr lang="fr-FR" sz="2400" b="1" dirty="0" smtClean="0"/>
              <a:t> </a:t>
            </a:r>
          </a:p>
          <a:p>
            <a:r>
              <a:rPr lang="fr-FR" sz="2400" b="1" dirty="0" smtClean="0"/>
              <a:t>of </a:t>
            </a:r>
            <a:r>
              <a:rPr lang="fr-FR" sz="2400" b="1" dirty="0" err="1" smtClean="0"/>
              <a:t>scale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=(Q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+M</a:t>
            </a:r>
            <a:r>
              <a:rPr lang="fr-FR" sz="2400" b="1" baseline="-25000" dirty="0" smtClean="0">
                <a:solidFill>
                  <a:srgbClr val="0070C0"/>
                </a:solidFill>
              </a:rPr>
              <a:t>V</a:t>
            </a:r>
            <a:r>
              <a:rPr lang="fr-FR" sz="2400" b="1" baseline="30000" dirty="0" smtClean="0">
                <a:solidFill>
                  <a:srgbClr val="0070C0"/>
                </a:solidFill>
              </a:rPr>
              <a:t>2</a:t>
            </a:r>
            <a:r>
              <a:rPr lang="fr-FR" sz="2400" b="1" dirty="0" smtClean="0">
                <a:solidFill>
                  <a:srgbClr val="0070C0"/>
                </a:solidFill>
              </a:rPr>
              <a:t>)/4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81000" y="304800"/>
            <a:ext cx="1125629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Ratios</a:t>
            </a:r>
            <a:endParaRPr lang="en-US" sz="2400" b="1" i="1" u="sng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15" y="914400"/>
            <a:ext cx="837298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346585" y="4876800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r/w/f/(</a:t>
            </a:r>
            <a:r>
              <a:rPr lang="fr-FR" sz="2400" b="1" dirty="0" smtClean="0">
                <a:solidFill>
                  <a:srgbClr val="00B050"/>
                </a:solidFill>
                <a:latin typeface="+mj-lt"/>
              </a:rPr>
              <a:t>J</a:t>
            </a:r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/Y) </a:t>
            </a:r>
            <a:r>
              <a:rPr lang="fr-FR" sz="2400" b="1" dirty="0" smtClean="0">
                <a:solidFill>
                  <a:srgbClr val="0070C0"/>
                </a:solidFill>
              </a:rPr>
              <a:t>~ </a:t>
            </a:r>
            <a:r>
              <a:rPr lang="fr-FR" sz="2400" b="1" dirty="0" smtClean="0">
                <a:solidFill>
                  <a:srgbClr val="FF0000"/>
                </a:solidFill>
              </a:rPr>
              <a:t>9/1/2/8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200" y="5634335"/>
            <a:ext cx="3695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|r</a:t>
            </a:r>
            <a:r>
              <a:rPr lang="fr-FR" sz="2400" b="1" baseline="30000" dirty="0" smtClean="0">
                <a:solidFill>
                  <a:srgbClr val="00B050"/>
                </a:solidFill>
                <a:latin typeface="Symbol" pitchFamily="18" charset="2"/>
              </a:rPr>
              <a:t>0</a:t>
            </a:r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&gt;=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1/</a:t>
            </a:r>
            <a:r>
              <a:rPr lang="fr-FR" sz="2400" b="1" dirty="0" err="1" smtClean="0">
                <a:solidFill>
                  <a:srgbClr val="00B050"/>
                </a:solidFill>
                <a:latin typeface="+mn-lt"/>
              </a:rPr>
              <a:t>sqrt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(2){|</a:t>
            </a:r>
            <a:r>
              <a:rPr lang="fr-FR" sz="2400" b="1" dirty="0" err="1" smtClean="0">
                <a:solidFill>
                  <a:srgbClr val="00B050"/>
                </a:solidFill>
                <a:latin typeface="+mn-lt"/>
              </a:rPr>
              <a:t>uu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&gt;-|dd&gt;}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3842" y="6091535"/>
            <a:ext cx="3712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|w&gt;=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1/</a:t>
            </a:r>
            <a:r>
              <a:rPr lang="fr-FR" sz="2400" b="1" dirty="0" err="1" smtClean="0">
                <a:solidFill>
                  <a:srgbClr val="00B050"/>
                </a:solidFill>
                <a:latin typeface="+mn-lt"/>
              </a:rPr>
              <a:t>sqrt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(2){|</a:t>
            </a:r>
            <a:r>
              <a:rPr lang="fr-FR" sz="2400" b="1" dirty="0" err="1" smtClean="0">
                <a:solidFill>
                  <a:srgbClr val="00B050"/>
                </a:solidFill>
                <a:latin typeface="+mn-lt"/>
              </a:rPr>
              <a:t>uu</a:t>
            </a:r>
            <a:r>
              <a:rPr lang="fr-FR" sz="2400" b="1" dirty="0" smtClean="0">
                <a:solidFill>
                  <a:srgbClr val="00B050"/>
                </a:solidFill>
                <a:latin typeface="+mn-lt"/>
              </a:rPr>
              <a:t>&gt;+|dd&gt;}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3962400" y="60198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3276600" y="6172200"/>
            <a:ext cx="228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438400" y="5715000"/>
            <a:ext cx="228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251200" y="5715000"/>
            <a:ext cx="228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2438400" y="6172200"/>
            <a:ext cx="228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800600" y="5710535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~{2/3-(-1/3)}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864752" y="6091535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  <a:latin typeface="Symbol" pitchFamily="18" charset="2"/>
              </a:rPr>
              <a:t>~{2/3+(-1/3)}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6858000" y="60198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7552412" y="5939135"/>
            <a:ext cx="157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  <a:latin typeface="+mn-lt"/>
              </a:rPr>
              <a:t>Ratio </a:t>
            </a:r>
            <a:r>
              <a:rPr lang="fr-FR" sz="2000" b="1" dirty="0" smtClean="0">
                <a:solidFill>
                  <a:srgbClr val="00B050"/>
                </a:solidFill>
                <a:latin typeface="Symbol" pitchFamily="18" charset="2"/>
              </a:rPr>
              <a:t>r/w</a:t>
            </a:r>
            <a:r>
              <a:rPr lang="fr-FR" sz="2000" b="1" dirty="0" smtClean="0">
                <a:solidFill>
                  <a:srgbClr val="00B050"/>
                </a:solidFill>
                <a:latin typeface="+mn-lt"/>
              </a:rPr>
              <a:t>=9</a:t>
            </a:r>
            <a:endParaRPr lang="fr-FR" sz="2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13" grpId="0"/>
      <p:bldP spid="14" grpId="0"/>
      <p:bldP spid="15" grpId="0" animBg="1"/>
      <p:bldP spid="1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04800"/>
            <a:ext cx="5319713" cy="505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838200" y="685800"/>
            <a:ext cx="1008609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sz="2800" b="1" i="1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en-US" sz="28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en-US" sz="28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sz="2800" b="1" i="1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endParaRPr lang="en-US" sz="2800" b="1" i="1" baseline="-25000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24000" y="5638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(</a:t>
            </a:r>
            <a:r>
              <a:rPr lang="fr-FR" sz="2400" b="1" dirty="0" err="1" smtClean="0">
                <a:solidFill>
                  <a:srgbClr val="0070C0"/>
                </a:solidFill>
              </a:rPr>
              <a:t>almost</a:t>
            </a:r>
            <a:r>
              <a:rPr lang="fr-FR" sz="2400" b="1" dirty="0" smtClean="0">
                <a:solidFill>
                  <a:srgbClr val="0070C0"/>
                </a:solidFill>
              </a:rPr>
              <a:t>) compatible </a:t>
            </a:r>
            <a:r>
              <a:rPr lang="fr-FR" sz="2400" b="1" dirty="0" err="1" smtClean="0">
                <a:solidFill>
                  <a:srgbClr val="0070C0"/>
                </a:solidFill>
              </a:rPr>
              <a:t>with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</a:rPr>
              <a:t>handbag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</a:rPr>
              <a:t>prediction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r>
              <a:rPr lang="fr-FR" sz="2400" dirty="0" smtClean="0">
                <a:solidFill>
                  <a:srgbClr val="00B050"/>
                </a:solidFill>
              </a:rPr>
              <a:t>	     (</a:t>
            </a:r>
            <a:r>
              <a:rPr lang="fr-FR" sz="2400" dirty="0" err="1" smtClean="0">
                <a:solidFill>
                  <a:srgbClr val="00B050"/>
                </a:solidFill>
              </a:rPr>
              <a:t>damping</a:t>
            </a:r>
            <a:r>
              <a:rPr lang="fr-FR" sz="2400" dirty="0" smtClean="0">
                <a:solidFill>
                  <a:srgbClr val="00B050"/>
                </a:solidFill>
              </a:rPr>
              <a:t> </a:t>
            </a:r>
            <a:r>
              <a:rPr lang="fr-FR" sz="2400" dirty="0" err="1" smtClean="0">
                <a:solidFill>
                  <a:srgbClr val="00B050"/>
                </a:solidFill>
              </a:rPr>
              <a:t>at</a:t>
            </a:r>
            <a:r>
              <a:rPr lang="fr-FR" sz="2400" dirty="0" smtClean="0">
                <a:solidFill>
                  <a:srgbClr val="00B050"/>
                </a:solidFill>
              </a:rPr>
              <a:t> large Q</a:t>
            </a:r>
            <a:r>
              <a:rPr lang="fr-FR" sz="2400" baseline="30000" dirty="0" smtClean="0">
                <a:solidFill>
                  <a:srgbClr val="00B050"/>
                </a:solidFill>
              </a:rPr>
              <a:t>2</a:t>
            </a:r>
            <a:r>
              <a:rPr lang="fr-FR" sz="2400" dirty="0" smtClean="0">
                <a:solidFill>
                  <a:srgbClr val="00B050"/>
                </a:solidFill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096000" y="533400"/>
            <a:ext cx="1422184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SDMEs</a:t>
            </a:r>
            <a:endParaRPr lang="en-US" sz="2800" b="1" i="1" baseline="-25000" dirty="0">
              <a:solidFill>
                <a:srgbClr val="66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419600" cy="480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425" y="2714625"/>
            <a:ext cx="46005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248400" y="2133600"/>
            <a:ext cx="1720343" cy="52322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HERMES</a:t>
            </a:r>
            <a:endParaRPr lang="en-US" sz="28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71600" y="5029200"/>
            <a:ext cx="644728" cy="52322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H1</a:t>
            </a:r>
            <a:endParaRPr lang="en-US" sz="28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0600" y="617220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almost</a:t>
            </a:r>
            <a:r>
              <a:rPr lang="fr-FR" dirty="0" smtClean="0"/>
              <a:t>) no SCHC violation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7150"/>
            <a:ext cx="421957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4534769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494181"/>
            <a:ext cx="5138738" cy="336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066800" y="533400"/>
            <a:ext cx="12843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HERMES</a:t>
            </a:r>
            <a:endParaRPr lang="fr-FR" sz="2000" b="1" dirty="0">
              <a:solidFill>
                <a:srgbClr val="0000CC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096000" y="381000"/>
            <a:ext cx="10679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Cornell</a:t>
            </a:r>
            <a:endParaRPr lang="fr-FR" sz="2000" b="1" dirty="0">
              <a:solidFill>
                <a:srgbClr val="0000CC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581400" y="3886200"/>
            <a:ext cx="8851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CLAS</a:t>
            </a:r>
            <a:endParaRPr lang="fr-FR" sz="2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229100" cy="383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988" name="AutoShape 4"/>
          <p:cNvSpPr>
            <a:spLocks noChangeArrowheads="1"/>
          </p:cNvSpPr>
          <p:nvPr/>
        </p:nvSpPr>
        <p:spPr bwMode="auto">
          <a:xfrm flipV="1">
            <a:off x="2514600" y="152400"/>
            <a:ext cx="304800" cy="304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681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474663"/>
            <a:ext cx="45751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 descr="qandg2"/>
          <p:cNvPicPr>
            <a:picLocks noChangeAspect="1" noChangeArrowheads="1"/>
          </p:cNvPicPr>
          <p:nvPr/>
        </p:nvPicPr>
        <p:blipFill>
          <a:blip r:embed="rId4" cstate="print"/>
          <a:srcRect l="45255" t="12457" b="60938"/>
          <a:stretch>
            <a:fillRect/>
          </a:stretch>
        </p:blipFill>
        <p:spPr bwMode="auto">
          <a:xfrm>
            <a:off x="609600" y="4344987"/>
            <a:ext cx="2974975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955925" y="4649787"/>
            <a:ext cx="39687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2"/>
                </a:solidFill>
                <a:latin typeface="Symbol" pitchFamily="18" charset="2"/>
              </a:rPr>
              <a:t>f</a:t>
            </a:r>
            <a:r>
              <a:rPr lang="fr-FR" b="1" baseline="-25000">
                <a:solidFill>
                  <a:schemeClr val="bg2"/>
                </a:solidFill>
              </a:rPr>
              <a:t>L</a:t>
            </a:r>
          </a:p>
        </p:txBody>
      </p:sp>
      <p:sp>
        <p:nvSpPr>
          <p:cNvPr id="681987" name="Rectangle 3"/>
          <p:cNvSpPr>
            <a:spLocks noChangeArrowheads="1"/>
          </p:cNvSpPr>
          <p:nvPr/>
        </p:nvSpPr>
        <p:spPr bwMode="auto">
          <a:xfrm>
            <a:off x="685800" y="-76200"/>
            <a:ext cx="365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sz="2800" dirty="0" err="1">
                <a:solidFill>
                  <a:srgbClr val="FF0000"/>
                </a:solidFill>
                <a:latin typeface="Comic Sans MS" pitchFamily="66" charset="0"/>
              </a:rPr>
              <a:t>ep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-&gt;</a:t>
            </a:r>
            <a:r>
              <a:rPr lang="en-US" sz="2800" dirty="0" err="1">
                <a:solidFill>
                  <a:srgbClr val="FF0000"/>
                </a:solidFill>
                <a:latin typeface="Comic Sans MS" pitchFamily="66" charset="0"/>
              </a:rPr>
              <a:t>ep</a:t>
            </a:r>
            <a:r>
              <a:rPr lang="en-US" sz="2800" dirty="0" err="1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 (     K</a:t>
            </a:r>
            <a:r>
              <a:rPr lang="en-US" sz="2800" baseline="30000" dirty="0">
                <a:solidFill>
                  <a:srgbClr val="FF0000"/>
                </a:solidFill>
                <a:latin typeface="Symbol" pitchFamily="18" charset="2"/>
              </a:rPr>
              <a:t>+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[K</a:t>
            </a:r>
            <a:r>
              <a:rPr lang="en-US" sz="2800" baseline="30000" dirty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2800" dirty="0">
                <a:solidFill>
                  <a:srgbClr val="FF0000"/>
                </a:solidFill>
                <a:latin typeface="Symbol" pitchFamily="18" charset="2"/>
              </a:rPr>
              <a:t>])</a:t>
            </a:r>
            <a:endParaRPr lang="en-US" sz="28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Groupe 18"/>
          <p:cNvGrpSpPr/>
          <p:nvPr/>
        </p:nvGrpSpPr>
        <p:grpSpPr>
          <a:xfrm>
            <a:off x="4306888" y="3276600"/>
            <a:ext cx="4837113" cy="3659187"/>
            <a:chOff x="4306888" y="3276600"/>
            <a:chExt cx="4837113" cy="3659187"/>
          </a:xfrm>
        </p:grpSpPr>
        <p:pic>
          <p:nvPicPr>
            <p:cNvPr id="10" name="Picture 4" descr="phi_kroll"/>
            <p:cNvPicPr>
              <a:picLocks noChangeAspect="1" noChangeArrowheads="1"/>
            </p:cNvPicPr>
            <p:nvPr/>
          </p:nvPicPr>
          <p:blipFill>
            <a:blip r:embed="rId5" cstate="print"/>
            <a:srcRect l="2382" t="9763" b="38042"/>
            <a:stretch>
              <a:fillRect/>
            </a:stretch>
          </p:blipFill>
          <p:spPr bwMode="auto">
            <a:xfrm>
              <a:off x="4306888" y="3276600"/>
              <a:ext cx="4837113" cy="3659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 rot="5100394">
              <a:off x="6759575" y="4443412"/>
              <a:ext cx="461962" cy="1143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6705600" y="3963987"/>
              <a:ext cx="1219200" cy="298450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b="1" dirty="0">
                  <a:solidFill>
                    <a:srgbClr val="FF3399"/>
                  </a:solidFill>
                  <a:latin typeface="Times New Roman" pitchFamily="18" charset="0"/>
                </a:rPr>
                <a:t>GK </a:t>
              </a:r>
              <a:r>
                <a:rPr lang="en-US" b="1" dirty="0">
                  <a:solidFill>
                    <a:srgbClr val="FF3399"/>
                  </a:solidFill>
                  <a:latin typeface="Symbol" pitchFamily="18" charset="2"/>
                </a:rPr>
                <a:t>s</a:t>
              </a:r>
              <a:r>
                <a:rPr lang="en-US" b="1" baseline="-25000" dirty="0">
                  <a:solidFill>
                    <a:srgbClr val="FF3399"/>
                  </a:solidFill>
                  <a:latin typeface="Times New Roman" pitchFamily="18" charset="0"/>
                </a:rPr>
                <a:t>L</a:t>
              </a:r>
              <a:endParaRPr lang="el-GR" b="1" baseline="-25000" dirty="0">
                <a:solidFill>
                  <a:srgbClr val="FF3399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5257800" y="5867400"/>
              <a:ext cx="6030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sz="1200" b="1" dirty="0" smtClean="0"/>
                <a:t>CLAS</a:t>
              </a:r>
              <a:endParaRPr lang="en-US" sz="1200" dirty="0"/>
            </a:p>
          </p:txBody>
        </p:sp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5867400" y="5334000"/>
              <a:ext cx="8418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sz="1200" b="1" dirty="0" smtClean="0"/>
                <a:t>HERMES</a:t>
              </a:r>
              <a:endParaRPr lang="en-US" sz="1200" dirty="0"/>
            </a:p>
          </p:txBody>
        </p:sp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7610520" y="4800600"/>
              <a:ext cx="61908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sz="1200" b="1" dirty="0" smtClean="0"/>
                <a:t>HERA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10778</TotalTime>
  <Words>2469</Words>
  <Application>Microsoft Office PowerPoint</Application>
  <PresentationFormat>Affichage à l'écran (4:3)</PresentationFormat>
  <Paragraphs>597</Paragraphs>
  <Slides>103</Slides>
  <Notes>13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103</vt:i4>
      </vt:variant>
    </vt:vector>
  </HeadingPairs>
  <TitlesOfParts>
    <vt:vector size="104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e1-6 experiment (Ee =5.75 GeV)</vt:lpstr>
      <vt:lpstr>Diapositive 21</vt:lpstr>
      <vt:lpstr>Background Subtraction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Background Subtraction</vt:lpstr>
      <vt:lpstr>sr (g*p  pr0) vs W</vt:lpstr>
      <vt:lpstr>Diapositive 33</vt:lpstr>
      <vt:lpstr>Angular distribution analysis, cos qcm</vt:lpstr>
      <vt:lpstr>Longitudinal cross section sL (g*Lp  prL0)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sr (g*p  pr0) vs W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$guidal</dc:creator>
  <cp:lastModifiedBy>$guidal</cp:lastModifiedBy>
  <cp:revision>1261</cp:revision>
  <dcterms:created xsi:type="dcterms:W3CDTF">1601-01-01T00:00:00Z</dcterms:created>
  <dcterms:modified xsi:type="dcterms:W3CDTF">2015-01-22T15:18:40Z</dcterms:modified>
</cp:coreProperties>
</file>