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1" r:id="rId2"/>
    <p:sldId id="331" r:id="rId3"/>
    <p:sldId id="317" r:id="rId4"/>
    <p:sldId id="304" r:id="rId5"/>
    <p:sldId id="314" r:id="rId6"/>
    <p:sldId id="318" r:id="rId7"/>
    <p:sldId id="315" r:id="rId8"/>
    <p:sldId id="307" r:id="rId9"/>
    <p:sldId id="319" r:id="rId10"/>
    <p:sldId id="301" r:id="rId11"/>
    <p:sldId id="294" r:id="rId12"/>
    <p:sldId id="339" r:id="rId13"/>
    <p:sldId id="305" r:id="rId14"/>
    <p:sldId id="308" r:id="rId15"/>
    <p:sldId id="281" r:id="rId16"/>
    <p:sldId id="322" r:id="rId17"/>
    <p:sldId id="309" r:id="rId18"/>
    <p:sldId id="316" r:id="rId19"/>
    <p:sldId id="329" r:id="rId20"/>
    <p:sldId id="328" r:id="rId21"/>
    <p:sldId id="336" r:id="rId22"/>
    <p:sldId id="332" r:id="rId23"/>
    <p:sldId id="333" r:id="rId24"/>
    <p:sldId id="334" r:id="rId25"/>
    <p:sldId id="335" r:id="rId26"/>
    <p:sldId id="324" r:id="rId27"/>
    <p:sldId id="338" r:id="rId28"/>
    <p:sldId id="325" r:id="rId29"/>
    <p:sldId id="326" r:id="rId30"/>
    <p:sldId id="327" r:id="rId31"/>
    <p:sldId id="312" r:id="rId32"/>
    <p:sldId id="340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2D1E1"/>
    <a:srgbClr val="FFCC00"/>
    <a:srgbClr val="A20000"/>
    <a:srgbClr val="0000A8"/>
    <a:srgbClr val="FFA709"/>
    <a:srgbClr val="D1CC00"/>
    <a:srgbClr val="FFFFB3"/>
    <a:srgbClr val="C3D1FD"/>
    <a:srgbClr val="DE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0" autoAdjust="0"/>
    <p:restoredTop sz="77156" autoAdjust="0"/>
  </p:normalViewPr>
  <p:slideViewPr>
    <p:cSldViewPr snapToGrid="0" snapToObjects="1">
      <p:cViewPr>
        <p:scale>
          <a:sx n="66" d="100"/>
          <a:sy n="66" d="100"/>
        </p:scale>
        <p:origin x="-9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B11B3-E39F-4A96-8C32-EACD373B5456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4C30-868F-4541-98A2-1C2B6C5A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F3D00BD8-8E7B-4006-B5E4-B229E6A69C7C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1C884EB9-7FD0-49AB-9C7A-3C20BAFA1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6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talk I will discuss our recent collaboration PRL article on strangeness suppression,</a:t>
            </a:r>
          </a:p>
          <a:p>
            <a:r>
              <a:rPr lang="en-US" baseline="0" dirty="0" smtClean="0"/>
              <a:t>but the more general motivation regards the quark model.  There are a number of questions</a:t>
            </a:r>
          </a:p>
          <a:p>
            <a:r>
              <a:rPr lang="en-US" baseline="0" dirty="0" smtClean="0"/>
              <a:t>one could ask, such as “what are constituent quarks” and “what is the flux tube”, but I will</a:t>
            </a:r>
          </a:p>
          <a:p>
            <a:r>
              <a:rPr lang="en-US" baseline="0" dirty="0" smtClean="0"/>
              <a:t>focus on quark-anti-quark creation which happens every time a new hadron is produced.</a:t>
            </a:r>
          </a:p>
          <a:p>
            <a:r>
              <a:rPr lang="en-US" baseline="0" dirty="0" smtClean="0"/>
              <a:t>Our recent paper was on flavor dependence, in particular, the suppression of strange quark</a:t>
            </a:r>
          </a:p>
          <a:p>
            <a:r>
              <a:rPr lang="en-US" baseline="0" dirty="0" smtClean="0"/>
              <a:t>pairs compared to their non-strange counterparts, but I will start the talk with an earlier</a:t>
            </a:r>
          </a:p>
          <a:p>
            <a:r>
              <a:rPr lang="en-US" baseline="0" dirty="0" smtClean="0"/>
              <a:t>result with relevance to understanding the angular momentum state of the q-</a:t>
            </a:r>
            <a:r>
              <a:rPr lang="en-US" baseline="0" dirty="0" err="1" smtClean="0"/>
              <a:t>qbar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we planned to study the ratio of production of u-</a:t>
            </a:r>
            <a:r>
              <a:rPr lang="en-US" dirty="0" err="1" smtClean="0"/>
              <a:t>ubar</a:t>
            </a:r>
            <a:r>
              <a:rPr lang="en-US" dirty="0" smtClean="0"/>
              <a:t>, d-</a:t>
            </a:r>
            <a:r>
              <a:rPr lang="en-US" dirty="0" err="1" smtClean="0"/>
              <a:t>dbar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s-</a:t>
            </a:r>
            <a:r>
              <a:rPr lang="en-US" dirty="0" err="1" smtClean="0"/>
              <a:t>sbar</a:t>
            </a:r>
            <a:r>
              <a:rPr lang="en-US" dirty="0" smtClean="0"/>
              <a:t> pairs.  If the scattering were initiated by scattering</a:t>
            </a:r>
            <a:r>
              <a:rPr lang="en-US" baseline="0" dirty="0" smtClean="0"/>
              <a:t> off</a:t>
            </a:r>
          </a:p>
          <a:p>
            <a:r>
              <a:rPr lang="en-US" baseline="0" dirty="0" smtClean="0"/>
              <a:t>a u-quark (which happens 8/9 of the time) these would result in</a:t>
            </a:r>
          </a:p>
          <a:p>
            <a:r>
              <a:rPr lang="en-US" baseline="0" dirty="0" smtClean="0"/>
              <a:t>pi0-p, pi+ n or </a:t>
            </a:r>
            <a:r>
              <a:rPr lang="en-US" baseline="0" dirty="0" err="1" smtClean="0"/>
              <a:t>K+Lam</a:t>
            </a:r>
            <a:r>
              <a:rPr lang="en-US" baseline="0" dirty="0" smtClean="0"/>
              <a:t> if we consider only the ground-state baryon</a:t>
            </a:r>
          </a:p>
          <a:p>
            <a:r>
              <a:rPr lang="en-US" baseline="0" dirty="0" smtClean="0"/>
              <a:t>and meson. </a:t>
            </a:r>
          </a:p>
          <a:p>
            <a:r>
              <a:rPr lang="en-US" baseline="0" dirty="0" smtClean="0"/>
              <a:t>…. and so </a:t>
            </a:r>
            <a:r>
              <a:rPr lang="en-US" baseline="0" dirty="0" err="1" smtClean="0"/>
              <a:t>Kijun</a:t>
            </a:r>
            <a:r>
              <a:rPr lang="en-US" baseline="0" dirty="0" smtClean="0"/>
              <a:t> and I set off with high hopes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how we did the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8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picture of the data showing</a:t>
            </a:r>
            <a:r>
              <a:rPr lang="en-US" baseline="0" dirty="0" smtClean="0"/>
              <a:t> 360 acceptance and phase-space corrected</a:t>
            </a:r>
          </a:p>
          <a:p>
            <a:r>
              <a:rPr lang="en-US" baseline="0" dirty="0" smtClean="0"/>
              <a:t>yields of K+ Lambda.  Each sub-plot (at constant W and </a:t>
            </a:r>
            <a:r>
              <a:rPr lang="en-US" baseline="0" dirty="0" err="1" smtClean="0"/>
              <a:t>costheta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qsq</a:t>
            </a:r>
            <a:r>
              <a:rPr lang="en-US" baseline="0" dirty="0" smtClean="0"/>
              <a:t>) was fit to </a:t>
            </a:r>
          </a:p>
          <a:p>
            <a:r>
              <a:rPr lang="en-US" baseline="0" dirty="0" smtClean="0"/>
              <a:t>a + b </a:t>
            </a:r>
            <a:r>
              <a:rPr lang="en-US" baseline="0" dirty="0" err="1" smtClean="0"/>
              <a:t>cosphi</a:t>
            </a:r>
            <a:r>
              <a:rPr lang="en-US" baseline="0" dirty="0" smtClean="0"/>
              <a:t> + c </a:t>
            </a:r>
            <a:r>
              <a:rPr lang="en-US" baseline="0" dirty="0" err="1" smtClean="0"/>
              <a:t>cosphi</a:t>
            </a:r>
            <a:r>
              <a:rPr lang="en-US" baseline="0" dirty="0" smtClean="0"/>
              <a:t>**2 and we formed the ratios of the constant “a”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are those ratios</a:t>
            </a:r>
            <a:r>
              <a:rPr lang="en-US" baseline="0" dirty="0" smtClean="0"/>
              <a:t> of the corrected yields.</a:t>
            </a:r>
          </a:p>
          <a:p>
            <a:r>
              <a:rPr lang="en-US" baseline="0" dirty="0" smtClean="0"/>
              <a:t>The left-hand plots are versus </a:t>
            </a:r>
            <a:r>
              <a:rPr lang="en-US" baseline="0" dirty="0" err="1" smtClean="0"/>
              <a:t>costheta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r.h</a:t>
            </a:r>
            <a:r>
              <a:rPr lang="en-US" baseline="0" dirty="0" smtClean="0"/>
              <a:t>. vs. W</a:t>
            </a:r>
          </a:p>
          <a:p>
            <a:r>
              <a:rPr lang="en-US" baseline="0" dirty="0" smtClean="0"/>
              <a:t>The left-most sub-plot is low </a:t>
            </a:r>
            <a:r>
              <a:rPr lang="en-US" baseline="0" dirty="0" err="1" smtClean="0"/>
              <a:t>qsq</a:t>
            </a:r>
            <a:r>
              <a:rPr lang="en-US" baseline="0" dirty="0" smtClean="0"/>
              <a:t>, right-most high </a:t>
            </a:r>
            <a:r>
              <a:rPr lang="en-US" baseline="0" dirty="0" err="1" smtClean="0"/>
              <a:t>qsq</a:t>
            </a:r>
            <a:endParaRPr lang="en-US" baseline="0" dirty="0" smtClean="0"/>
          </a:p>
          <a:p>
            <a:r>
              <a:rPr lang="en-US" baseline="0" dirty="0" smtClean="0"/>
              <a:t>No apparent significant </a:t>
            </a:r>
            <a:r>
              <a:rPr lang="en-US" baseline="0" dirty="0" err="1" smtClean="0"/>
              <a:t>qsq</a:t>
            </a:r>
            <a:r>
              <a:rPr lang="en-US" baseline="0" dirty="0" smtClean="0"/>
              <a:t> or W dependence.</a:t>
            </a:r>
          </a:p>
          <a:p>
            <a:r>
              <a:rPr lang="en-US" baseline="0" dirty="0" smtClean="0"/>
              <a:t>There is a noticeable </a:t>
            </a:r>
            <a:r>
              <a:rPr lang="en-US" baseline="0" dirty="0" err="1" smtClean="0"/>
              <a:t>costheta</a:t>
            </a:r>
            <a:r>
              <a:rPr lang="en-US" baseline="0" dirty="0" smtClean="0"/>
              <a:t> dependence  for the</a:t>
            </a:r>
          </a:p>
          <a:p>
            <a:r>
              <a:rPr lang="en-US" baseline="0" dirty="0" smtClean="0"/>
              <a:t>top two ratios (with denominator pi+ n).</a:t>
            </a:r>
          </a:p>
          <a:p>
            <a:r>
              <a:rPr lang="en-US" baseline="0" dirty="0" smtClean="0"/>
              <a:t>For purposes of comparing with the single suppression </a:t>
            </a:r>
          </a:p>
          <a:p>
            <a:r>
              <a:rPr lang="en-US" baseline="0" dirty="0" smtClean="0"/>
              <a:t>factor s-</a:t>
            </a:r>
            <a:r>
              <a:rPr lang="en-US" baseline="0" dirty="0" err="1" smtClean="0"/>
              <a:t>sbar</a:t>
            </a:r>
            <a:r>
              <a:rPr lang="en-US" baseline="0" dirty="0" smtClean="0"/>
              <a:t>/q-</a:t>
            </a:r>
            <a:r>
              <a:rPr lang="en-US" baseline="0" dirty="0" err="1" smtClean="0"/>
              <a:t>qbar</a:t>
            </a:r>
            <a:r>
              <a:rPr lang="en-US" baseline="0" dirty="0" smtClean="0"/>
              <a:t> we determined the over-all weighted average</a:t>
            </a:r>
          </a:p>
          <a:p>
            <a:r>
              <a:rPr lang="en-US" baseline="0" dirty="0" smtClean="0"/>
              <a:t>which we show as a dotted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converted our </a:t>
            </a:r>
            <a:r>
              <a:rPr lang="en-US" dirty="0" err="1" smtClean="0"/>
              <a:t>hadronic</a:t>
            </a:r>
            <a:r>
              <a:rPr lang="en-US" dirty="0" smtClean="0"/>
              <a:t> ratios into </a:t>
            </a:r>
            <a:r>
              <a:rPr lang="en-US" dirty="0" err="1" smtClean="0"/>
              <a:t>qqbar</a:t>
            </a:r>
            <a:r>
              <a:rPr lang="en-US" dirty="0" smtClean="0"/>
              <a:t> ratios with a simple</a:t>
            </a:r>
            <a:r>
              <a:rPr lang="en-US" baseline="0" dirty="0" smtClean="0"/>
              <a:t> algorithm.</a:t>
            </a:r>
          </a:p>
          <a:p>
            <a:r>
              <a:rPr lang="en-US" baseline="0" dirty="0" smtClean="0"/>
              <a:t>1- we assumed that the event started with a struck u or d quark in the ratio 8:1</a:t>
            </a:r>
          </a:p>
          <a:p>
            <a:r>
              <a:rPr lang="en-US" baseline="0" dirty="0" smtClean="0"/>
              <a:t>2- a </a:t>
            </a:r>
            <a:r>
              <a:rPr lang="en-US" baseline="0" dirty="0" err="1" smtClean="0"/>
              <a:t>qqbar</a:t>
            </a:r>
            <a:r>
              <a:rPr lang="en-US" baseline="0" dirty="0" smtClean="0"/>
              <a:t> was created</a:t>
            </a:r>
          </a:p>
          <a:p>
            <a:r>
              <a:rPr lang="en-US" baseline="0" dirty="0" smtClean="0"/>
              <a:t>3- the </a:t>
            </a:r>
            <a:r>
              <a:rPr lang="en-US" baseline="0" dirty="0" err="1" smtClean="0"/>
              <a:t>qqq</a:t>
            </a:r>
            <a:r>
              <a:rPr lang="en-US" baseline="0" dirty="0" smtClean="0"/>
              <a:t> state </a:t>
            </a:r>
            <a:r>
              <a:rPr lang="en-US" baseline="0" dirty="0" err="1" smtClean="0"/>
              <a:t>hadronizes</a:t>
            </a:r>
            <a:r>
              <a:rPr lang="en-US" baseline="0" dirty="0" smtClean="0"/>
              <a:t> into the lowest mass baryon with same flavor</a:t>
            </a:r>
          </a:p>
          <a:p>
            <a:r>
              <a:rPr lang="en-US" baseline="0" dirty="0" smtClean="0"/>
              <a:t>4- the </a:t>
            </a:r>
            <a:r>
              <a:rPr lang="en-US" baseline="0" dirty="0" err="1" smtClean="0"/>
              <a:t>qqbar</a:t>
            </a:r>
            <a:r>
              <a:rPr lang="en-US" baseline="0" dirty="0" smtClean="0"/>
              <a:t> state </a:t>
            </a:r>
            <a:r>
              <a:rPr lang="en-US" baseline="0" dirty="0" err="1" smtClean="0"/>
              <a:t>hadronizes</a:t>
            </a:r>
            <a:r>
              <a:rPr lang="en-US" baseline="0" dirty="0" smtClean="0"/>
              <a:t> into the lowest mass meson with same flavor, except we</a:t>
            </a:r>
          </a:p>
          <a:p>
            <a:r>
              <a:rPr lang="en-US" baseline="0" dirty="0" smtClean="0"/>
              <a:t>took into </a:t>
            </a:r>
            <a:r>
              <a:rPr lang="en-US" baseline="0" dirty="0" err="1" smtClean="0"/>
              <a:t>acccount</a:t>
            </a:r>
            <a:r>
              <a:rPr lang="en-US" baseline="0" dirty="0" smtClean="0"/>
              <a:t> that a pi0 </a:t>
            </a:r>
            <a:r>
              <a:rPr lang="en-US" baseline="0" dirty="0" err="1" smtClean="0"/>
              <a:t>wavefunction</a:t>
            </a:r>
            <a:r>
              <a:rPr lang="en-US" baseline="0" dirty="0" smtClean="0"/>
              <a:t> is 50:50 </a:t>
            </a:r>
            <a:r>
              <a:rPr lang="en-US" baseline="0" dirty="0" err="1" smtClean="0"/>
              <a:t>uubar</a:t>
            </a:r>
            <a:r>
              <a:rPr lang="en-US" baseline="0" dirty="0" smtClean="0"/>
              <a:t>, </a:t>
            </a:r>
            <a:r>
              <a:rPr lang="en-US" baseline="0" smtClean="0"/>
              <a:t>ddbar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results table is shown here;</a:t>
            </a:r>
          </a:p>
          <a:p>
            <a:r>
              <a:rPr lang="en-US" dirty="0" smtClean="0"/>
              <a:t>-strangeness</a:t>
            </a:r>
            <a:r>
              <a:rPr lang="en-US" baseline="0" dirty="0" smtClean="0"/>
              <a:t> suppression was observed at the .2 - .3 level, consistent with high energy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u-</a:t>
            </a:r>
            <a:r>
              <a:rPr lang="en-US" baseline="0" dirty="0" err="1" smtClean="0"/>
              <a:t>ubar</a:t>
            </a:r>
            <a:r>
              <a:rPr lang="en-US" baseline="0" dirty="0" smtClean="0"/>
              <a:t>/d-</a:t>
            </a:r>
            <a:r>
              <a:rPr lang="en-US" baseline="0" dirty="0" err="1" smtClean="0"/>
              <a:t>dbar</a:t>
            </a:r>
            <a:r>
              <a:rPr lang="en-US" baseline="0" dirty="0" smtClean="0"/>
              <a:t> was far from value of 4 expected from </a:t>
            </a:r>
            <a:r>
              <a:rPr lang="en-US" baseline="0" dirty="0" err="1" smtClean="0"/>
              <a:t>Reinhard’s</a:t>
            </a:r>
            <a:r>
              <a:rPr lang="en-US" baseline="0" dirty="0" smtClean="0"/>
              <a:t> model, but it was</a:t>
            </a:r>
          </a:p>
          <a:p>
            <a:r>
              <a:rPr lang="en-US" baseline="0" dirty="0" smtClean="0"/>
              <a:t>not exactly 1 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were our physics conclusions</a:t>
            </a:r>
            <a:r>
              <a:rPr lang="en-US" baseline="0" dirty="0" smtClean="0"/>
              <a:t> …</a:t>
            </a:r>
          </a:p>
          <a:p>
            <a:r>
              <a:rPr lang="en-US" baseline="0" dirty="0" smtClean="0"/>
              <a:t>-we observed strangeness suppression in exclusive reactions consistent</a:t>
            </a:r>
          </a:p>
          <a:p>
            <a:r>
              <a:rPr lang="en-US" baseline="0" dirty="0" smtClean="0"/>
              <a:t>in strength with the fitted values for very high energy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we stated that this finding argued strongly for the universal nature of</a:t>
            </a:r>
          </a:p>
          <a:p>
            <a:r>
              <a:rPr lang="en-US" baseline="0" dirty="0" err="1" smtClean="0"/>
              <a:t>qqbar</a:t>
            </a:r>
            <a:r>
              <a:rPr lang="en-US" baseline="0" dirty="0" smtClean="0"/>
              <a:t> creation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we pointed out the need for better theory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and, regarding the </a:t>
            </a:r>
            <a:r>
              <a:rPr lang="en-US" baseline="0" dirty="0" err="1" smtClean="0"/>
              <a:t>uubar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ddbar</a:t>
            </a:r>
            <a:r>
              <a:rPr lang="en-US" baseline="0" dirty="0" smtClean="0"/>
              <a:t> ratio, we said it was not significant, but intriguing</a:t>
            </a:r>
          </a:p>
          <a:p>
            <a:r>
              <a:rPr lang="en-US" baseline="0" dirty="0" smtClean="0"/>
              <a:t>and still a mystery</a:t>
            </a:r>
          </a:p>
          <a:p>
            <a:r>
              <a:rPr lang="en-US" baseline="0" dirty="0" smtClean="0"/>
              <a:t>To quote Richard Feynman,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3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Drell</a:t>
            </a:r>
            <a:r>
              <a:rPr lang="en-US" baseline="0" dirty="0" smtClean="0"/>
              <a:t>-Yan results that we said might be</a:t>
            </a:r>
          </a:p>
          <a:p>
            <a:r>
              <a:rPr lang="en-US" baseline="0" dirty="0" smtClean="0"/>
              <a:t>related to our non-unity value for </a:t>
            </a:r>
            <a:r>
              <a:rPr lang="en-US" baseline="0" dirty="0" err="1" smtClean="0"/>
              <a:t>uubar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ddbar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from a </a:t>
            </a:r>
            <a:r>
              <a:rPr lang="en-US" baseline="0" dirty="0" err="1" smtClean="0"/>
              <a:t>Fermilab</a:t>
            </a:r>
            <a:r>
              <a:rPr lang="en-US" baseline="0" dirty="0" smtClean="0"/>
              <a:t> expt. published in ‘98 where they measured more</a:t>
            </a:r>
          </a:p>
          <a:p>
            <a:r>
              <a:rPr lang="en-US" baseline="0" dirty="0" err="1" smtClean="0"/>
              <a:t>dbars</a:t>
            </a:r>
            <a:r>
              <a:rPr lang="en-US" baseline="0" dirty="0" smtClean="0"/>
              <a:t> than </a:t>
            </a:r>
            <a:r>
              <a:rPr lang="en-US" baseline="0" dirty="0" err="1" smtClean="0"/>
              <a:t>ubars</a:t>
            </a:r>
            <a:r>
              <a:rPr lang="en-US" baseline="0" dirty="0" smtClean="0"/>
              <a:t> in the proton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1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diagram of the two processes;</a:t>
            </a:r>
          </a:p>
          <a:p>
            <a:r>
              <a:rPr lang="en-US" dirty="0" smtClean="0"/>
              <a:t>although not</a:t>
            </a:r>
            <a:r>
              <a:rPr lang="en-US" baseline="0" dirty="0" smtClean="0"/>
              <a:t> quite strict crossing symmetry, still the similarities</a:t>
            </a:r>
          </a:p>
          <a:p>
            <a:r>
              <a:rPr lang="en-US" baseline="0" dirty="0" smtClean="0"/>
              <a:t>are interesting.   Could they be related? and could further studies</a:t>
            </a:r>
          </a:p>
          <a:p>
            <a:r>
              <a:rPr lang="en-US" baseline="0" dirty="0" smtClean="0"/>
              <a:t>shed more light on the mystery.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41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quark dynamics explain low-energy phenomena?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qqbar</a:t>
            </a:r>
            <a:r>
              <a:rPr lang="en-US" dirty="0" smtClean="0"/>
              <a:t> creation a universal phenomenon?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our evidence says yes</a:t>
            </a:r>
          </a:p>
          <a:p>
            <a:r>
              <a:rPr lang="en-US" baseline="0" dirty="0" smtClean="0"/>
              <a:t>It is certainly true that a quark model picture can guide new</a:t>
            </a:r>
          </a:p>
          <a:p>
            <a:r>
              <a:rPr lang="en-US" baseline="0" dirty="0" smtClean="0"/>
              <a:t>experiments and I look forward to talking to whoever might be interested</a:t>
            </a:r>
          </a:p>
          <a:p>
            <a:r>
              <a:rPr lang="en-US" baseline="0" dirty="0" smtClean="0"/>
              <a:t>in some of the ideas that I touched upon.</a:t>
            </a:r>
          </a:p>
          <a:p>
            <a:r>
              <a:rPr lang="en-US" baseline="0" dirty="0" smtClean="0"/>
              <a:t>Thanks for the opportunity to talk about </a:t>
            </a:r>
            <a:r>
              <a:rPr lang="en-US" baseline="0" smtClean="0"/>
              <a:t>quark-antiquark creation!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6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7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3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58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PRL referees approved it for publication despite having no theory</a:t>
            </a:r>
          </a:p>
          <a:p>
            <a:r>
              <a:rPr lang="en-US" dirty="0" smtClean="0"/>
              <a:t>to back up specific conclusions because we had a simple quark model</a:t>
            </a:r>
          </a:p>
          <a:p>
            <a:r>
              <a:rPr lang="en-US" dirty="0" smtClean="0"/>
              <a:t>explanation that</a:t>
            </a:r>
            <a:r>
              <a:rPr lang="en-US" baseline="0" dirty="0" smtClean="0"/>
              <a:t> provided a persuasive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70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2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2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76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7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and so PRL published</a:t>
            </a:r>
            <a:r>
              <a:rPr lang="en-US" baseline="0" dirty="0" smtClean="0"/>
              <a:t> us with an editor’s suggestion indicating that it is</a:t>
            </a:r>
          </a:p>
          <a:p>
            <a:r>
              <a:rPr lang="en-US" baseline="0" dirty="0" smtClean="0"/>
              <a:t>interesting outside of nuclear physics</a:t>
            </a:r>
          </a:p>
          <a:p>
            <a:r>
              <a:rPr lang="en-US" baseline="0" dirty="0" smtClean="0"/>
              <a:t>I want to give thanks to Kandice Carter and Joanna </a:t>
            </a:r>
            <a:r>
              <a:rPr lang="en-US" baseline="0" dirty="0" err="1" smtClean="0"/>
              <a:t>Korolyshyn</a:t>
            </a:r>
            <a:r>
              <a:rPr lang="en-US" baseline="0" dirty="0" smtClean="0"/>
              <a:t> for the great illustration.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discovery</a:t>
            </a:r>
            <a:r>
              <a:rPr lang="en-US" baseline="0" dirty="0" smtClean="0"/>
              <a:t> of J/Psi and </a:t>
            </a:r>
            <a:r>
              <a:rPr lang="en-US" baseline="0" dirty="0" err="1" smtClean="0"/>
              <a:t>charmonium</a:t>
            </a:r>
            <a:r>
              <a:rPr lang="en-US" baseline="0" dirty="0" smtClean="0"/>
              <a:t>, it has been known that potential models</a:t>
            </a:r>
          </a:p>
          <a:p>
            <a:r>
              <a:rPr lang="en-US" baseline="0" dirty="0" smtClean="0"/>
              <a:t>could reproduce the spectra by assuming a linear potential; that is a constant-force</a:t>
            </a:r>
          </a:p>
          <a:p>
            <a:r>
              <a:rPr lang="en-US" baseline="0" dirty="0" smtClean="0"/>
              <a:t>linking the charm and anti-charm  quarks.  This can be envisioned as a physical tube</a:t>
            </a:r>
          </a:p>
          <a:p>
            <a:r>
              <a:rPr lang="en-US" baseline="0" dirty="0" smtClean="0"/>
              <a:t>of chromo-electric energy, the “flux-tube”, with about 1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of potential energy per </a:t>
            </a:r>
            <a:r>
              <a:rPr lang="en-US" baseline="0" dirty="0" err="1" smtClean="0"/>
              <a:t>fermi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Nathan </a:t>
            </a:r>
            <a:r>
              <a:rPr lang="en-US" baseline="0" dirty="0" err="1" smtClean="0"/>
              <a:t>Isgur</a:t>
            </a:r>
            <a:r>
              <a:rPr lang="en-US" baseline="0" dirty="0" smtClean="0"/>
              <a:t> thought that this was the correct qualitative view of hadrons,</a:t>
            </a:r>
          </a:p>
          <a:p>
            <a:r>
              <a:rPr lang="en-US" baseline="0" dirty="0" smtClean="0"/>
              <a:t>writing in a conference report that “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picture on the right shows the basic idea of the LUND model of hadron production,</a:t>
            </a:r>
          </a:p>
          <a:p>
            <a:r>
              <a:rPr lang="en-US" baseline="0" dirty="0" smtClean="0"/>
              <a:t>with q-</a:t>
            </a:r>
            <a:r>
              <a:rPr lang="en-US" baseline="0" dirty="0" err="1" smtClean="0"/>
              <a:t>qbar</a:t>
            </a:r>
            <a:r>
              <a:rPr lang="en-US" baseline="0" dirty="0" smtClean="0"/>
              <a:t> pairs shown as colored lines, grouping into outgoing q-</a:t>
            </a:r>
            <a:r>
              <a:rPr lang="en-US" baseline="0" dirty="0" err="1" smtClean="0"/>
              <a:t>qbar</a:t>
            </a:r>
            <a:r>
              <a:rPr lang="en-US" baseline="0" dirty="0" smtClean="0"/>
              <a:t> mesons.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bare-bones explanation of the LUND model for electro-production,</a:t>
            </a:r>
          </a:p>
          <a:p>
            <a:r>
              <a:rPr lang="en-US" dirty="0" smtClean="0"/>
              <a:t>as in Pythia, for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 want to switch gears</a:t>
            </a:r>
            <a:r>
              <a:rPr lang="en-US" baseline="0" dirty="0" smtClean="0"/>
              <a:t> somewhat and show you the results of a CLAS</a:t>
            </a:r>
          </a:p>
          <a:p>
            <a:r>
              <a:rPr lang="en-US" baseline="0" dirty="0" smtClean="0"/>
              <a:t>publication from 2003.  Here we measured </a:t>
            </a:r>
            <a:r>
              <a:rPr lang="en-US" baseline="0" dirty="0" err="1" smtClean="0"/>
              <a:t>K+Lambda</a:t>
            </a:r>
            <a:r>
              <a:rPr lang="en-US" baseline="0" dirty="0" smtClean="0"/>
              <a:t> production from a polarized</a:t>
            </a:r>
          </a:p>
          <a:p>
            <a:r>
              <a:rPr lang="en-US" baseline="0" dirty="0" smtClean="0"/>
              <a:t>electron beam.  We found that about 80% of the polarization of the electron</a:t>
            </a:r>
          </a:p>
          <a:p>
            <a:r>
              <a:rPr lang="en-US" baseline="0" dirty="0" smtClean="0"/>
              <a:t>(either + or – with respect to the beam direction) was transferred to the Lambda.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connection with today’s talk is that we interpreted the results in terms of a </a:t>
            </a:r>
          </a:p>
          <a:p>
            <a:r>
              <a:rPr lang="en-US" baseline="0" dirty="0" smtClean="0"/>
              <a:t>simple quark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tried to advertise the fact that we</a:t>
            </a:r>
            <a:r>
              <a:rPr lang="en-US" baseline="0" dirty="0" smtClean="0"/>
              <a:t> were not consistent with 3P0, to goad</a:t>
            </a:r>
          </a:p>
          <a:p>
            <a:r>
              <a:rPr lang="en-US" baseline="0" dirty="0" smtClean="0"/>
              <a:t>theorists into doing quark-model type calculations, but no response.</a:t>
            </a:r>
          </a:p>
          <a:p>
            <a:r>
              <a:rPr lang="en-US" baseline="0" dirty="0" smtClean="0"/>
              <a:t>Recently I visited </a:t>
            </a:r>
            <a:r>
              <a:rPr lang="en-US" baseline="0" dirty="0" err="1" smtClean="0"/>
              <a:t>Bjorken</a:t>
            </a:r>
            <a:r>
              <a:rPr lang="en-US" baseline="0" dirty="0" smtClean="0"/>
              <a:t> and asked him why this was so – </a:t>
            </a:r>
          </a:p>
          <a:p>
            <a:r>
              <a:rPr lang="en-US" baseline="0" dirty="0" smtClean="0"/>
              <a:t>Note that our interpretation of induced polarization leads to a </a:t>
            </a:r>
          </a:p>
          <a:p>
            <a:r>
              <a:rPr lang="en-US" baseline="0" dirty="0" smtClean="0"/>
              <a:t>different conclusion about the spin correlation of the s and </a:t>
            </a:r>
            <a:r>
              <a:rPr lang="en-US" baseline="0" dirty="0" err="1" smtClean="0"/>
              <a:t>sbar</a:t>
            </a:r>
            <a:r>
              <a:rPr lang="en-US" baseline="0" dirty="0" smtClean="0"/>
              <a:t>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kept up</a:t>
            </a:r>
            <a:r>
              <a:rPr lang="en-US" baseline="0" dirty="0" smtClean="0"/>
              <a:t> efforts to advertise the results; this time even enlisting</a:t>
            </a:r>
          </a:p>
          <a:p>
            <a:r>
              <a:rPr lang="en-US" baseline="0" dirty="0" smtClean="0"/>
              <a:t>Harry Lee to help us.  Dan and I advocated for our 2-step model, while</a:t>
            </a:r>
          </a:p>
          <a:p>
            <a:r>
              <a:rPr lang="en-US" baseline="0" dirty="0" err="1" smtClean="0"/>
              <a:t>Reinhard</a:t>
            </a:r>
            <a:r>
              <a:rPr lang="en-US" baseline="0" dirty="0" smtClean="0"/>
              <a:t> took the view that the photon directly polarized the s and </a:t>
            </a:r>
            <a:r>
              <a:rPr lang="en-US" baseline="0" dirty="0" err="1" smtClean="0"/>
              <a:t>sbar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Harry Lee didn’t take sides, but pointed out that in either case at least</a:t>
            </a:r>
          </a:p>
          <a:p>
            <a:r>
              <a:rPr lang="en-US" baseline="0" dirty="0" smtClean="0"/>
              <a:t>two gluons were transferred.</a:t>
            </a:r>
          </a:p>
          <a:p>
            <a:r>
              <a:rPr lang="en-US" baseline="0" dirty="0" smtClean="0"/>
              <a:t>I pondered how to distinguish our two models:</a:t>
            </a:r>
          </a:p>
          <a:p>
            <a:r>
              <a:rPr lang="en-US" baseline="0" dirty="0" smtClean="0"/>
              <a:t>One idea was to change the meson from a scalar K+ to a vector K+*.</a:t>
            </a:r>
          </a:p>
          <a:p>
            <a:r>
              <a:rPr lang="en-US" baseline="0" dirty="0" smtClean="0"/>
              <a:t>In mine and Dan’s model, the polarization would flip sign, but in</a:t>
            </a:r>
          </a:p>
          <a:p>
            <a:r>
              <a:rPr lang="en-US" baseline="0" dirty="0" err="1" smtClean="0"/>
              <a:t>Reinhard’s</a:t>
            </a:r>
            <a:r>
              <a:rPr lang="en-US" baseline="0" dirty="0" smtClean="0"/>
              <a:t> model it would not.  </a:t>
            </a:r>
          </a:p>
          <a:p>
            <a:r>
              <a:rPr lang="en-US" baseline="0" dirty="0" smtClean="0"/>
              <a:t>We looked at the data but the combinatorial background looked too large.</a:t>
            </a:r>
          </a:p>
          <a:p>
            <a:r>
              <a:rPr lang="en-US" baseline="0" dirty="0" smtClean="0"/>
              <a:t>It was then I noticed another difference between the two models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and that is that the different field coupling</a:t>
            </a:r>
            <a:r>
              <a:rPr lang="en-US" baseline="0" dirty="0" smtClean="0"/>
              <a:t> to the q-</a:t>
            </a:r>
            <a:r>
              <a:rPr lang="en-US" baseline="0" dirty="0" err="1" smtClean="0"/>
              <a:t>qbar</a:t>
            </a:r>
            <a:r>
              <a:rPr lang="en-US" baseline="0" dirty="0" smtClean="0"/>
              <a:t> current</a:t>
            </a:r>
          </a:p>
          <a:p>
            <a:r>
              <a:rPr lang="en-US" baseline="0" dirty="0" smtClean="0"/>
              <a:t>would give different ratios for final states.</a:t>
            </a:r>
          </a:p>
          <a:p>
            <a:r>
              <a:rPr lang="en-US" baseline="0" dirty="0" smtClean="0"/>
              <a:t>The key is that the photon field couples to charge-squared while</a:t>
            </a:r>
          </a:p>
          <a:p>
            <a:r>
              <a:rPr lang="en-US" baseline="0" dirty="0" smtClean="0"/>
              <a:t>the strong coupling field couples to the effective mass (</a:t>
            </a:r>
            <a:r>
              <a:rPr lang="en-US" baseline="0" dirty="0" err="1" smtClean="0"/>
              <a:t>phenomenologically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4EB9-7FD0-49AB-9C7A-3C20BAFA14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426F-4CB1-4C86-9FC2-64A3C7430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39CF-B9A4-4560-8F39-2E6417AD6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549B-80EB-4CA7-937D-07FB771F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4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defRPr sz="24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6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Mac </a:t>
            </a:r>
            <a:r>
              <a:rPr lang="en-US" err="1"/>
              <a:t>Mestayer</a:t>
            </a:r>
            <a:r>
              <a:rPr lang="en-US"/>
              <a:t> </a:t>
            </a:r>
            <a:fld id="{280989C7-8689-4F9F-8729-0D42F5D08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8D24-0408-4D0C-9DC8-D980D59C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5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D87E-E871-4E32-ADFF-3E3F4DB0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3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526E-950B-4B0E-84C4-E55BFD09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9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53AD-E12A-4E87-80B3-3D6B1940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C282-7E9E-4702-8236-08505607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E5C8-BCC2-4A26-9257-7FEE5F3D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1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CD77-B2DD-4326-B680-4AEB5CCB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Mac </a:t>
            </a:r>
            <a:r>
              <a:rPr lang="en-US" err="1"/>
              <a:t>Mestayer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60.png"/><Relationship Id="rId3" Type="http://schemas.openxmlformats.org/officeDocument/2006/relationships/image" Target="../media/image130.png"/><Relationship Id="rId21" Type="http://schemas.openxmlformats.org/officeDocument/2006/relationships/image" Target="../media/image370.png"/><Relationship Id="rId7" Type="http://schemas.openxmlformats.org/officeDocument/2006/relationships/image" Target="../media/image180.png"/><Relationship Id="rId12" Type="http://schemas.openxmlformats.org/officeDocument/2006/relationships/image" Target="../media/image310.png"/><Relationship Id="rId17" Type="http://schemas.openxmlformats.org/officeDocument/2006/relationships/image" Target="../media/image3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40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00.png"/><Relationship Id="rId5" Type="http://schemas.openxmlformats.org/officeDocument/2006/relationships/image" Target="../media/image250.png"/><Relationship Id="rId15" Type="http://schemas.openxmlformats.org/officeDocument/2006/relationships/image" Target="../media/image330.png"/><Relationship Id="rId10" Type="http://schemas.openxmlformats.org/officeDocument/2006/relationships/image" Target="../media/image290.png"/><Relationship Id="rId19" Type="http://schemas.openxmlformats.org/officeDocument/2006/relationships/image" Target="../media/image200.png"/><Relationship Id="rId4" Type="http://schemas.openxmlformats.org/officeDocument/2006/relationships/image" Target="../media/image240.png"/><Relationship Id="rId9" Type="http://schemas.openxmlformats.org/officeDocument/2006/relationships/image" Target="../media/image280.png"/><Relationship Id="rId1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0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5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smtClean="0"/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smtClean="0"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57" y="232228"/>
            <a:ext cx="8432800" cy="1118281"/>
          </a:xfrm>
          <a:solidFill>
            <a:srgbClr val="D2D1E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 Fragmentation in the Exclusive Limit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Mestayer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3431" y="1727205"/>
                <a:ext cx="7525522" cy="387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Palatino Linotype" panose="02040502050505030304" pitchFamily="18" charset="0"/>
                  </a:rPr>
                  <a:t>Does the quark model work for exclusive production?</a:t>
                </a:r>
              </a:p>
              <a:p>
                <a:r>
                  <a:rPr lang="en-US" sz="2400" dirty="0" smtClean="0">
                    <a:latin typeface="Palatino Linotype" panose="02040502050505030304" pitchFamily="18" charset="0"/>
                  </a:rPr>
                  <a:t>	- compared to an hadronic current approach.</a:t>
                </a:r>
              </a:p>
              <a:p>
                <a:endParaRPr lang="en-US" sz="2000" dirty="0" smtClean="0">
                  <a:latin typeface="Palatino Linotype" panose="02040502050505030304" pitchFamily="18" charset="0"/>
                </a:endParaRPr>
              </a:p>
              <a:p>
                <a:pPr marL="548640" lvl="1" indent="-201168"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Palatino Linotype" panose="02040502050505030304" pitchFamily="18" charset="0"/>
                  </a:rPr>
                  <a:t>What are ‘constituent quarks’?</a:t>
                </a:r>
              </a:p>
              <a:p>
                <a:pPr marL="548640" lvl="1" indent="-201168">
                  <a:buSzPct val="135000"/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Palatino Linotype" panose="02040502050505030304" pitchFamily="18" charset="0"/>
                </a:endParaRPr>
              </a:p>
              <a:p>
                <a:pPr marL="548640" lvl="1" indent="-201168"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Palatino Linotype" panose="02040502050505030304" pitchFamily="18" charset="0"/>
                  </a:rPr>
                  <a:t>What is the ‘flux-tube’?</a:t>
                </a:r>
              </a:p>
              <a:p>
                <a:pPr marL="548640" lvl="1" indent="-201168">
                  <a:buSzPct val="135000"/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Palatino Linotype" panose="02040502050505030304" pitchFamily="18" charset="0"/>
                </a:endParaRPr>
              </a:p>
              <a:p>
                <a:pPr marL="548640" lvl="1" indent="-201168"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00CC"/>
                    </a:solidFill>
                    <a:latin typeface="Palatino Linotype" panose="02040502050505030304" pitchFamily="18" charset="0"/>
                  </a:rPr>
                  <a:t>How do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  <a:latin typeface="Palatino Linotype" panose="02040502050505030304" pitchFamily="18" charset="0"/>
                  </a:rPr>
                  <a:t> pairs ‘break’ or ‘neutralize’ the color force-field?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latin typeface="Palatino Linotype" panose="02040502050505030304" pitchFamily="18" charset="0"/>
                  </a:rPr>
                  <a:t>	</a:t>
                </a:r>
                <a:r>
                  <a:rPr lang="en-US" sz="2000" dirty="0" smtClean="0">
                    <a:latin typeface="Palatino Linotype" panose="02040502050505030304" pitchFamily="18" charset="0"/>
                  </a:rPr>
                  <a:t>-  What is the angular momentum structure?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 smtClean="0">
                    <a:latin typeface="Palatino Linotype" panose="02040502050505030304" pitchFamily="18" charset="0"/>
                  </a:rPr>
                  <a:t>	-  What is the flavor dependence?</a:t>
                </a:r>
                <a:endParaRPr lang="en-US" dirty="0" smtClean="0">
                  <a:latin typeface="Palatino Linotype" panose="02040502050505030304" pitchFamily="18" charset="0"/>
                </a:endParaRPr>
              </a:p>
              <a:p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31" y="1727205"/>
                <a:ext cx="7525522" cy="3877985"/>
              </a:xfrm>
              <a:prstGeom prst="rect">
                <a:avLst/>
              </a:prstGeom>
              <a:blipFill rotWithShape="1">
                <a:blip r:embed="rId3"/>
                <a:stretch>
                  <a:fillRect l="-1297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38" y="203200"/>
            <a:ext cx="8229600" cy="1143000"/>
          </a:xfrm>
          <a:solidFill>
            <a:srgbClr val="D2D1E1"/>
          </a:solidFill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Baryon Meson Production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quark model picture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pPr>
              <a:defRPr/>
            </a:pPr>
            <a:fld id="{2788C36D-34FD-4AA8-A50B-D3E0120FEC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8" name="Right Brace 77"/>
          <p:cNvSpPr/>
          <p:nvPr/>
        </p:nvSpPr>
        <p:spPr>
          <a:xfrm>
            <a:off x="3054350" y="4837113"/>
            <a:ext cx="239713" cy="8001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367" name="Group 79"/>
          <p:cNvGrpSpPr>
            <a:grpSpLocks/>
          </p:cNvGrpSpPr>
          <p:nvPr/>
        </p:nvGrpSpPr>
        <p:grpSpPr bwMode="auto">
          <a:xfrm>
            <a:off x="367050" y="1916906"/>
            <a:ext cx="5191125" cy="4030663"/>
            <a:chOff x="422932" y="1422403"/>
            <a:chExt cx="5190567" cy="4030931"/>
          </a:xfrm>
        </p:grpSpPr>
        <p:grpSp>
          <p:nvGrpSpPr>
            <p:cNvPr id="15382" name="Group 76"/>
            <p:cNvGrpSpPr>
              <a:grpSpLocks/>
            </p:cNvGrpSpPr>
            <p:nvPr/>
          </p:nvGrpSpPr>
          <p:grpSpPr bwMode="auto">
            <a:xfrm>
              <a:off x="422932" y="1422403"/>
              <a:ext cx="5190567" cy="4030931"/>
              <a:chOff x="559947" y="1374936"/>
              <a:chExt cx="5190567" cy="4030931"/>
            </a:xfrm>
          </p:grpSpPr>
          <p:grpSp>
            <p:nvGrpSpPr>
              <p:cNvPr id="15384" name="Group 17"/>
              <p:cNvGrpSpPr>
                <a:grpSpLocks/>
              </p:cNvGrpSpPr>
              <p:nvPr/>
            </p:nvGrpSpPr>
            <p:grpSpPr bwMode="auto">
              <a:xfrm>
                <a:off x="1471481" y="3695348"/>
                <a:ext cx="1219200" cy="359219"/>
                <a:chOff x="3429000" y="2601684"/>
                <a:chExt cx="4093032" cy="682161"/>
              </a:xfrm>
            </p:grpSpPr>
            <p:grpSp>
              <p:nvGrpSpPr>
                <p:cNvPr id="15404" name="Group 10"/>
                <p:cNvGrpSpPr>
                  <a:grpSpLocks/>
                </p:cNvGrpSpPr>
                <p:nvPr/>
              </p:nvGrpSpPr>
              <p:grpSpPr bwMode="auto">
                <a:xfrm>
                  <a:off x="3429000" y="2601684"/>
                  <a:ext cx="1364344" cy="656769"/>
                  <a:chOff x="3429000" y="2601684"/>
                  <a:chExt cx="1364344" cy="656769"/>
                </a:xfrm>
              </p:grpSpPr>
              <p:sp>
                <p:nvSpPr>
                  <p:cNvPr id="9" name="Arc 8"/>
                  <p:cNvSpPr/>
                  <p:nvPr/>
                </p:nvSpPr>
                <p:spPr>
                  <a:xfrm rot="16200000">
                    <a:off x="3446089" y="2584495"/>
                    <a:ext cx="645184" cy="682098"/>
                  </a:xfrm>
                  <a:prstGeom prst="arc">
                    <a:avLst>
                      <a:gd name="adj1" fmla="val 16200000"/>
                      <a:gd name="adj2" fmla="val 5489651"/>
                    </a:avLst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" name="Arc 9"/>
                  <p:cNvSpPr/>
                  <p:nvPr/>
                </p:nvSpPr>
                <p:spPr>
                  <a:xfrm rot="5400000" flipV="1">
                    <a:off x="4128187" y="2596554"/>
                    <a:ext cx="645184" cy="682098"/>
                  </a:xfrm>
                  <a:prstGeom prst="arc">
                    <a:avLst>
                      <a:gd name="adj1" fmla="val 16200000"/>
                      <a:gd name="adj2" fmla="val 5489651"/>
                    </a:avLst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5405" name="Group 11"/>
                <p:cNvGrpSpPr>
                  <a:grpSpLocks/>
                </p:cNvGrpSpPr>
                <p:nvPr/>
              </p:nvGrpSpPr>
              <p:grpSpPr bwMode="auto">
                <a:xfrm>
                  <a:off x="4793344" y="2616193"/>
                  <a:ext cx="1364344" cy="656769"/>
                  <a:chOff x="3429000" y="2601684"/>
                  <a:chExt cx="1364344" cy="656769"/>
                </a:xfrm>
              </p:grpSpPr>
              <p:sp>
                <p:nvSpPr>
                  <p:cNvPr id="13" name="Arc 12"/>
                  <p:cNvSpPr/>
                  <p:nvPr/>
                </p:nvSpPr>
                <p:spPr>
                  <a:xfrm rot="16200000">
                    <a:off x="3447449" y="2583553"/>
                    <a:ext cx="642168" cy="682098"/>
                  </a:xfrm>
                  <a:prstGeom prst="arc">
                    <a:avLst>
                      <a:gd name="adj1" fmla="val 16200000"/>
                      <a:gd name="adj2" fmla="val 5489651"/>
                    </a:avLst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4" name="Arc 13"/>
                  <p:cNvSpPr/>
                  <p:nvPr/>
                </p:nvSpPr>
                <p:spPr>
                  <a:xfrm rot="5400000" flipV="1">
                    <a:off x="4129547" y="2595612"/>
                    <a:ext cx="642168" cy="682098"/>
                  </a:xfrm>
                  <a:prstGeom prst="arc">
                    <a:avLst>
                      <a:gd name="adj1" fmla="val 16200000"/>
                      <a:gd name="adj2" fmla="val 5489651"/>
                    </a:avLst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5406" name="Group 14"/>
                <p:cNvGrpSpPr>
                  <a:grpSpLocks/>
                </p:cNvGrpSpPr>
                <p:nvPr/>
              </p:nvGrpSpPr>
              <p:grpSpPr bwMode="auto">
                <a:xfrm>
                  <a:off x="6157688" y="2627076"/>
                  <a:ext cx="1364344" cy="656769"/>
                  <a:chOff x="3429000" y="2601684"/>
                  <a:chExt cx="1364344" cy="656769"/>
                </a:xfrm>
              </p:grpSpPr>
              <p:sp>
                <p:nvSpPr>
                  <p:cNvPr id="16" name="Arc 15"/>
                  <p:cNvSpPr/>
                  <p:nvPr/>
                </p:nvSpPr>
                <p:spPr>
                  <a:xfrm rot="16200000">
                    <a:off x="3445797" y="2583222"/>
                    <a:ext cx="645184" cy="682098"/>
                  </a:xfrm>
                  <a:prstGeom prst="arc">
                    <a:avLst>
                      <a:gd name="adj1" fmla="val 16200000"/>
                      <a:gd name="adj2" fmla="val 5489651"/>
                    </a:avLst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>
                  <a:xfrm rot="5400000" flipV="1">
                    <a:off x="4127895" y="2595282"/>
                    <a:ext cx="645184" cy="682098"/>
                  </a:xfrm>
                  <a:prstGeom prst="arc">
                    <a:avLst>
                      <a:gd name="adj1" fmla="val 16200000"/>
                      <a:gd name="adj2" fmla="val 5489651"/>
                    </a:avLst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  <p:cxnSp>
            <p:nvCxnSpPr>
              <p:cNvPr id="20" name="Straight Connector 19"/>
              <p:cNvCxnSpPr>
                <a:endCxn id="9" idx="0"/>
              </p:cNvCxnSpPr>
              <p:nvPr/>
            </p:nvCxnSpPr>
            <p:spPr>
              <a:xfrm flipV="1">
                <a:off x="861540" y="3865890"/>
                <a:ext cx="609534" cy="1095448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963129" y="2965717"/>
                <a:ext cx="507945" cy="943038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701255" y="3865890"/>
                <a:ext cx="0" cy="1124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842527" y="2751391"/>
                <a:ext cx="0" cy="22385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994910" y="2751391"/>
                <a:ext cx="0" cy="22385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2690143" y="3132416"/>
                <a:ext cx="1295261" cy="747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47294" y="2751391"/>
                <a:ext cx="0" cy="685846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147294" y="2965717"/>
                <a:ext cx="838110" cy="471519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93" name="TextBox 38"/>
              <p:cNvSpPr txBox="1">
                <a:spLocks noChangeArrowheads="1"/>
              </p:cNvSpPr>
              <p:nvPr/>
            </p:nvSpPr>
            <p:spPr bwMode="auto">
              <a:xfrm>
                <a:off x="2565298" y="5005757"/>
                <a:ext cx="6126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uud</a:t>
                </a:r>
              </a:p>
            </p:txBody>
          </p:sp>
          <p:sp>
            <p:nvSpPr>
              <p:cNvPr id="15394" name="TextBox 39"/>
              <p:cNvSpPr txBox="1">
                <a:spLocks noChangeArrowheads="1"/>
              </p:cNvSpPr>
              <p:nvPr/>
            </p:nvSpPr>
            <p:spPr bwMode="auto">
              <a:xfrm>
                <a:off x="2690681" y="226618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 err="1"/>
                  <a:t>ud</a:t>
                </a:r>
                <a:endParaRPr lang="en-US" altLang="en-US" sz="2000" dirty="0"/>
              </a:p>
            </p:txBody>
          </p:sp>
          <p:sp>
            <p:nvSpPr>
              <p:cNvPr id="15395" name="TextBox 40"/>
              <p:cNvSpPr txBox="1">
                <a:spLocks noChangeArrowheads="1"/>
              </p:cNvSpPr>
              <p:nvPr/>
            </p:nvSpPr>
            <p:spPr bwMode="auto">
              <a:xfrm>
                <a:off x="4076415" y="2904806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/>
                  <a:t>u</a:t>
                </a:r>
              </a:p>
            </p:txBody>
          </p:sp>
          <p:sp>
            <p:nvSpPr>
              <p:cNvPr id="15398" name="TextBox 46"/>
              <p:cNvSpPr txBox="1">
                <a:spLocks noChangeArrowheads="1"/>
              </p:cNvSpPr>
              <p:nvPr/>
            </p:nvSpPr>
            <p:spPr bwMode="auto">
              <a:xfrm>
                <a:off x="636527" y="2624198"/>
                <a:ext cx="4122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C00000"/>
                    </a:solidFill>
                  </a:rPr>
                  <a:t>e</a:t>
                </a:r>
                <a:r>
                  <a:rPr lang="el-GR" altLang="en-US" sz="2000">
                    <a:solidFill>
                      <a:srgbClr val="C00000"/>
                    </a:solidFill>
                  </a:rPr>
                  <a:t>ʹ</a:t>
                </a:r>
                <a:endParaRPr lang="en-US" altLang="en-US" sz="2000">
                  <a:solidFill>
                    <a:srgbClr val="C00000"/>
                  </a:solidFill>
                </a:endParaRPr>
              </a:p>
            </p:txBody>
          </p:sp>
          <p:sp>
            <p:nvSpPr>
              <p:cNvPr id="15399" name="TextBox 47"/>
              <p:cNvSpPr txBox="1">
                <a:spLocks noChangeArrowheads="1"/>
              </p:cNvSpPr>
              <p:nvPr/>
            </p:nvSpPr>
            <p:spPr bwMode="auto">
              <a:xfrm>
                <a:off x="559947" y="4989777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C00000"/>
                    </a:solidFill>
                  </a:rPr>
                  <a:t>e</a:t>
                </a:r>
              </a:p>
            </p:txBody>
          </p:sp>
          <p:sp>
            <p:nvSpPr>
              <p:cNvPr id="51" name="Right Brace 50"/>
              <p:cNvSpPr/>
              <p:nvPr/>
            </p:nvSpPr>
            <p:spPr>
              <a:xfrm rot="20191832">
                <a:off x="4375887" y="2373540"/>
                <a:ext cx="285719" cy="738236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96530" y="2308448"/>
                <a:ext cx="953984" cy="4000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/>
                  <a:t>meson</a:t>
                </a:r>
              </a:p>
            </p:txBody>
          </p:sp>
          <p:sp>
            <p:nvSpPr>
              <p:cNvPr id="53" name="Right Brace 52"/>
              <p:cNvSpPr/>
              <p:nvPr/>
            </p:nvSpPr>
            <p:spPr>
              <a:xfrm rot="16200000">
                <a:off x="2809160" y="1760788"/>
                <a:ext cx="371500" cy="72382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59982" y="1374936"/>
                <a:ext cx="969859" cy="4000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/>
                  <a:t>baryon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362666" y="5053257"/>
              <a:ext cx="909540" cy="4000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/>
                <a:t>proton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98122" y="2697163"/>
            <a:ext cx="2743200" cy="2940050"/>
            <a:chOff x="5870604" y="2365941"/>
            <a:chExt cx="2743200" cy="2940050"/>
          </a:xfrm>
        </p:grpSpPr>
        <p:sp>
          <p:nvSpPr>
            <p:cNvPr id="104" name="Rounded Rectangle 103"/>
            <p:cNvSpPr/>
            <p:nvPr/>
          </p:nvSpPr>
          <p:spPr bwMode="auto">
            <a:xfrm>
              <a:off x="5870604" y="2365941"/>
              <a:ext cx="2743200" cy="2940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6753254" y="2711109"/>
              <a:ext cx="7938" cy="2124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6023004" y="3169897"/>
              <a:ext cx="243840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8" name="TextBox 88"/>
            <p:cNvSpPr txBox="1">
              <a:spLocks noChangeArrowheads="1"/>
            </p:cNvSpPr>
            <p:nvPr/>
          </p:nvSpPr>
          <p:spPr bwMode="auto">
            <a:xfrm>
              <a:off x="6768427" y="2711472"/>
              <a:ext cx="1566967" cy="46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mbria Math" pitchFamily="18" charset="0"/>
                  <a:ea typeface="Cambria Math" pitchFamily="18" charset="0"/>
                  <a:cs typeface="Cambria Math" pitchFamily="18" charset="0"/>
                </a:rPr>
                <a:t>Final State</a:t>
              </a:r>
            </a:p>
          </p:txBody>
        </p:sp>
        <p:sp>
          <p:nvSpPr>
            <p:cNvPr id="15379" name="TextBox 90"/>
            <p:cNvSpPr txBox="1">
              <a:spLocks noChangeArrowheads="1"/>
            </p:cNvSpPr>
            <p:nvPr/>
          </p:nvSpPr>
          <p:spPr bwMode="auto">
            <a:xfrm>
              <a:off x="7169208" y="3203991"/>
              <a:ext cx="696024" cy="46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Symbol" pitchFamily="18" charset="2"/>
                </a:rPr>
                <a:t>p</a:t>
              </a:r>
              <a:r>
                <a:rPr lang="en-US" altLang="en-US" sz="2400" baseline="30000" dirty="0"/>
                <a:t>0 </a:t>
              </a:r>
              <a:r>
                <a:rPr lang="en-US" altLang="en-US" sz="2400" dirty="0"/>
                <a:t>p</a:t>
              </a:r>
            </a:p>
          </p:txBody>
        </p:sp>
        <p:sp>
          <p:nvSpPr>
            <p:cNvPr id="15380" name="TextBox 91"/>
            <p:cNvSpPr txBox="1">
              <a:spLocks noChangeArrowheads="1"/>
            </p:cNvSpPr>
            <p:nvPr/>
          </p:nvSpPr>
          <p:spPr bwMode="auto">
            <a:xfrm>
              <a:off x="7205706" y="3732503"/>
              <a:ext cx="702436" cy="46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Symbol" pitchFamily="18" charset="2"/>
                </a:rPr>
                <a:t>p</a:t>
              </a:r>
              <a:r>
                <a:rPr lang="en-US" altLang="en-US" sz="2400" baseline="30000" dirty="0"/>
                <a:t>+ </a:t>
              </a:r>
              <a:r>
                <a:rPr lang="en-US" altLang="en-US" sz="2400" dirty="0"/>
                <a:t>n</a:t>
              </a:r>
            </a:p>
          </p:txBody>
        </p:sp>
        <p:sp>
          <p:nvSpPr>
            <p:cNvPr id="15381" name="TextBox 92"/>
            <p:cNvSpPr txBox="1">
              <a:spLocks noChangeArrowheads="1"/>
            </p:cNvSpPr>
            <p:nvPr/>
          </p:nvSpPr>
          <p:spPr bwMode="auto">
            <a:xfrm>
              <a:off x="7165038" y="4256827"/>
              <a:ext cx="782587" cy="46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 smtClean="0">
                  <a:latin typeface="Symbol" pitchFamily="18" charset="2"/>
                </a:rPr>
                <a:t>K</a:t>
              </a:r>
              <a:r>
                <a:rPr lang="en-US" altLang="en-US" sz="2400" baseline="30000" dirty="0" smtClean="0">
                  <a:latin typeface="Symbol" pitchFamily="18" charset="2"/>
                </a:rPr>
                <a:t>+ </a:t>
              </a:r>
              <a:r>
                <a:rPr lang="en-US" altLang="en-US" sz="2400" dirty="0">
                  <a:latin typeface="Symbol" pitchFamily="18" charset="2"/>
                </a:rPr>
                <a:t>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9800" y="2946565"/>
                <a:ext cx="693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46565"/>
                <a:ext cx="69378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19800" y="3554962"/>
                <a:ext cx="7158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554962"/>
                <a:ext cx="7158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19800" y="4030132"/>
                <a:ext cx="723660" cy="532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30132"/>
                <a:ext cx="723660" cy="5327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19800" y="4480891"/>
                <a:ext cx="629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80891"/>
                <a:ext cx="62901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27350" y="2811030"/>
                <a:ext cx="488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350" y="2811030"/>
                <a:ext cx="4889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3761" y="2957781"/>
                <a:ext cx="488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761" y="2957781"/>
                <a:ext cx="48891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31843" y="274638"/>
            <a:ext cx="6169494" cy="1143000"/>
          </a:xfrm>
          <a:solidFill>
            <a:srgbClr val="D2D1E1"/>
          </a:solidFill>
        </p:spPr>
        <p:txBody>
          <a:bodyPr/>
          <a:lstStyle/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in brief: (e1f  data)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140" y="1614488"/>
            <a:ext cx="8447541" cy="41036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etect 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 hadron </a:t>
            </a:r>
            <a:r>
              <a:rPr lang="en-US" altLang="en-US" dirty="0" smtClean="0"/>
              <a:t>(</a:t>
            </a:r>
            <a:r>
              <a:rPr lang="en-US" altLang="en-US" dirty="0" smtClean="0">
                <a:latin typeface="Symbol" pitchFamily="18" charset="2"/>
              </a:rPr>
              <a:t>p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, p, or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)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event:</a:t>
            </a:r>
            <a:r>
              <a:rPr lang="en-US" altLang="en-US" dirty="0" smtClean="0"/>
              <a:t> Q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, W, </a:t>
            </a:r>
            <a:r>
              <a:rPr lang="en-US" altLang="en-US" dirty="0" err="1" smtClean="0"/>
              <a:t>cos</a:t>
            </a:r>
            <a:r>
              <a:rPr lang="en-US" altLang="en-US" dirty="0" err="1" smtClean="0">
                <a:latin typeface="Symbol" pitchFamily="18" charset="2"/>
              </a:rPr>
              <a:t>q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Symbol" pitchFamily="18" charset="2"/>
              </a:rPr>
              <a:t>f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neutral hadron </a:t>
            </a:r>
            <a:r>
              <a:rPr lang="en-US" altLang="en-US" dirty="0" smtClean="0"/>
              <a:t>(n, </a:t>
            </a:r>
            <a:r>
              <a:rPr lang="en-US" altLang="en-US" dirty="0" smtClean="0">
                <a:latin typeface="Symbol" pitchFamily="18" charset="2"/>
              </a:rPr>
              <a:t>p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 or </a:t>
            </a:r>
            <a:r>
              <a:rPr lang="en-US" altLang="en-US" dirty="0" smtClean="0">
                <a:latin typeface="Symbol" pitchFamily="18" charset="2"/>
              </a:rPr>
              <a:t>L</a:t>
            </a:r>
            <a:r>
              <a:rPr lang="en-US" altLang="en-US" dirty="0" smtClean="0"/>
              <a:t>)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mass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 (sig. + bkgd.), subtract bkgd., count within cuts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orrections to yield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efficiency/acceptance,  phase-space</a:t>
            </a:r>
            <a:endParaRPr lang="en-US" alt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corrected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itchFamily="2" charset="2"/>
              </a:rPr>
              <a:t>f</a:t>
            </a:r>
            <a:r>
              <a:rPr lang="en-US" alt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distribution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r>
              <a:rPr lang="en-US" altLang="en-US" dirty="0" smtClean="0">
                <a:sym typeface="Wingdings" pitchFamily="2" charset="2"/>
              </a:rPr>
              <a:t> ( a + b </a:t>
            </a:r>
            <a:r>
              <a:rPr lang="en-US" altLang="en-US" dirty="0" err="1" smtClean="0">
                <a:sym typeface="Wingdings" pitchFamily="2" charset="2"/>
              </a:rPr>
              <a:t>cos</a:t>
            </a:r>
            <a:r>
              <a:rPr lang="en-US" altLang="en-US" dirty="0" err="1" smtClean="0">
                <a:latin typeface="Symbol" panose="05050102010706020507" pitchFamily="18" charset="2"/>
                <a:sym typeface="Wingdings" pitchFamily="2" charset="2"/>
              </a:rPr>
              <a:t>f</a:t>
            </a:r>
            <a:r>
              <a:rPr lang="en-US" altLang="en-US" dirty="0" smtClean="0">
                <a:sym typeface="Wingdings" pitchFamily="2" charset="2"/>
              </a:rPr>
              <a:t> + c cos2</a:t>
            </a:r>
            <a:r>
              <a:rPr lang="en-US" altLang="en-US" dirty="0" smtClean="0">
                <a:latin typeface="Symbol" panose="05050102010706020507" pitchFamily="18" charset="2"/>
                <a:sym typeface="Wingdings" pitchFamily="2" charset="2"/>
              </a:rPr>
              <a:t>f )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Ratio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constant terms</a:t>
            </a:r>
            <a:r>
              <a:rPr lang="en-US" altLang="en-US" dirty="0" smtClean="0">
                <a:latin typeface="+mn-lt"/>
                <a:sym typeface="Wingdings" panose="05000000000000000000" pitchFamily="2" charset="2"/>
              </a:rPr>
              <a:t>: </a:t>
            </a:r>
            <a:r>
              <a:rPr lang="en-US" altLang="en-US" dirty="0" smtClean="0"/>
              <a:t>K</a:t>
            </a:r>
            <a:r>
              <a:rPr lang="en-US" altLang="en-US" baseline="30000" dirty="0" smtClean="0"/>
              <a:t>+</a:t>
            </a:r>
            <a:r>
              <a:rPr lang="en-US" altLang="en-US" dirty="0" smtClean="0">
                <a:latin typeface="Symbol" pitchFamily="18" charset="2"/>
              </a:rPr>
              <a:t>L/</a:t>
            </a:r>
            <a:r>
              <a:rPr lang="en-US" altLang="en-US" dirty="0" err="1" smtClean="0">
                <a:latin typeface="Symbol" pitchFamily="18" charset="2"/>
              </a:rPr>
              <a:t>p</a:t>
            </a:r>
            <a:r>
              <a:rPr lang="en-US" altLang="en-US" baseline="30000" dirty="0" err="1" smtClean="0"/>
              <a:t>+</a:t>
            </a:r>
            <a:r>
              <a:rPr lang="en-US" altLang="en-US" dirty="0" err="1" smtClean="0"/>
              <a:t>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Symbol" pitchFamily="18" charset="2"/>
              </a:rPr>
              <a:t>p</a:t>
            </a:r>
            <a:r>
              <a:rPr lang="en-US" altLang="en-US" baseline="30000" dirty="0" smtClean="0"/>
              <a:t>0</a:t>
            </a:r>
            <a:r>
              <a:rPr lang="en-US" altLang="en-US" dirty="0" smtClean="0">
                <a:latin typeface="+mn-lt"/>
              </a:rPr>
              <a:t>p</a:t>
            </a:r>
            <a:r>
              <a:rPr lang="en-US" altLang="en-US" dirty="0" smtClean="0">
                <a:latin typeface="Symbol" pitchFamily="18" charset="2"/>
              </a:rPr>
              <a:t>/</a:t>
            </a:r>
            <a:r>
              <a:rPr lang="en-US" altLang="en-US" dirty="0" err="1" smtClean="0">
                <a:latin typeface="Symbol" pitchFamily="18" charset="2"/>
              </a:rPr>
              <a:t>p</a:t>
            </a:r>
            <a:r>
              <a:rPr lang="en-US" altLang="en-US" baseline="30000" dirty="0" err="1" smtClean="0"/>
              <a:t>+</a:t>
            </a:r>
            <a:r>
              <a:rPr lang="en-US" altLang="en-US" dirty="0" err="1" smtClean="0"/>
              <a:t>n</a:t>
            </a:r>
            <a:r>
              <a:rPr lang="en-US" altLang="en-US" dirty="0" smtClean="0"/>
              <a:t>, K</a:t>
            </a:r>
            <a:r>
              <a:rPr lang="en-US" altLang="en-US" baseline="30000" dirty="0" smtClean="0"/>
              <a:t>+</a:t>
            </a:r>
            <a:r>
              <a:rPr lang="en-US" altLang="en-US" dirty="0" smtClean="0">
                <a:latin typeface="Symbol" pitchFamily="18" charset="2"/>
              </a:rPr>
              <a:t>L/p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p</a:t>
            </a:r>
            <a:endParaRPr lang="en-US" altLang="en-US" dirty="0" smtClean="0">
              <a:latin typeface="+mn-lt"/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B62F03F5-B509-4F2F-8328-FEB93B8270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41425" y="14288"/>
            <a:ext cx="6044746" cy="754062"/>
          </a:xfrm>
          <a:solidFill>
            <a:srgbClr val="D2D1E1"/>
          </a:solidFill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Fits to </a:t>
            </a:r>
            <a:r>
              <a:rPr lang="en-US" altLang="en-US" dirty="0" smtClean="0">
                <a:latin typeface="Symbol" pitchFamily="18" charset="2"/>
              </a:rPr>
              <a:t>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Symbol" pitchFamily="18" charset="2"/>
              </a:rPr>
              <a:t>L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 Yields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313A78E0-67BD-4788-88F6-6211985664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35524" y="1110128"/>
            <a:ext cx="2258533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-fits for K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</a:p>
          <a:p>
            <a:pPr algn="ctr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onstant term used as the average</a:t>
            </a:r>
          </a:p>
          <a:p>
            <a:pPr algn="ctr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ratio of constant terms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5591" y="815975"/>
            <a:ext cx="6016627" cy="5686425"/>
            <a:chOff x="711991" y="815975"/>
            <a:chExt cx="6016627" cy="5686425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711991" y="2772455"/>
              <a:ext cx="544513" cy="5238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W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3752055" y="5980113"/>
              <a:ext cx="879475" cy="522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+mj-lt"/>
                </a:rPr>
                <a:t>cos</a:t>
              </a:r>
              <a:r>
                <a:rPr lang="en-US" sz="2800" dirty="0" err="1">
                  <a:latin typeface="Symbol" pitchFamily="18" charset="2"/>
                </a:rPr>
                <a:t>q</a:t>
              </a:r>
              <a:endParaRPr lang="en-US" sz="2800" dirty="0">
                <a:latin typeface="Symbol" pitchFamily="18" charset="2"/>
              </a:endParaRPr>
            </a:p>
          </p:txBody>
        </p:sp>
        <p:pic>
          <p:nvPicPr>
            <p:cNvPr id="17418" name="Picture 10" descr="fig2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368" y="815975"/>
              <a:ext cx="4794250" cy="479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1256505" y="1233488"/>
              <a:ext cx="666750" cy="41544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</a:rPr>
                <a:t>2.4</a:t>
              </a:r>
            </a:p>
            <a:p>
              <a:pPr>
                <a:defRPr/>
              </a:pPr>
              <a:endParaRPr lang="en-US" sz="2400" dirty="0">
                <a:latin typeface="+mj-lt"/>
              </a:endParaRPr>
            </a:p>
            <a:p>
              <a:pPr>
                <a:defRPr/>
              </a:pPr>
              <a:r>
                <a:rPr lang="en-US" sz="2400" dirty="0">
                  <a:latin typeface="+mj-lt"/>
                </a:rPr>
                <a:t>2.4</a:t>
              </a:r>
            </a:p>
            <a:p>
              <a:pPr>
                <a:defRPr/>
              </a:pPr>
              <a:endParaRPr lang="en-US" sz="2400" dirty="0">
                <a:latin typeface="+mj-lt"/>
              </a:endParaRPr>
            </a:p>
            <a:p>
              <a:pPr>
                <a:defRPr/>
              </a:pPr>
              <a:r>
                <a:rPr lang="en-US" sz="2400" dirty="0">
                  <a:latin typeface="+mj-lt"/>
                </a:rPr>
                <a:t>2.0</a:t>
              </a:r>
            </a:p>
            <a:p>
              <a:pPr>
                <a:defRPr/>
              </a:pPr>
              <a:endParaRPr lang="en-US" sz="2400" dirty="0">
                <a:latin typeface="+mj-lt"/>
              </a:endParaRPr>
            </a:p>
            <a:p>
              <a:pPr>
                <a:defRPr/>
              </a:pPr>
              <a:r>
                <a:rPr lang="en-US" sz="2400" dirty="0">
                  <a:latin typeface="+mj-lt"/>
                </a:rPr>
                <a:t>1.9</a:t>
              </a:r>
            </a:p>
            <a:p>
              <a:pPr>
                <a:defRPr/>
              </a:pPr>
              <a:endParaRPr lang="en-US" sz="2400" dirty="0">
                <a:latin typeface="+mj-lt"/>
              </a:endParaRPr>
            </a:p>
            <a:p>
              <a:pPr>
                <a:defRPr/>
              </a:pPr>
              <a:r>
                <a:rPr lang="en-US" sz="2400" dirty="0">
                  <a:latin typeface="+mj-lt"/>
                </a:rPr>
                <a:t>1.8</a:t>
              </a:r>
            </a:p>
            <a:p>
              <a:pPr>
                <a:defRPr/>
              </a:pPr>
              <a:endParaRPr lang="en-US" sz="2400" dirty="0">
                <a:latin typeface="+mj-lt"/>
              </a:endParaRPr>
            </a:p>
            <a:p>
              <a:pPr>
                <a:defRPr/>
              </a:pPr>
              <a:r>
                <a:rPr lang="en-US" sz="2400" dirty="0">
                  <a:latin typeface="+mj-lt"/>
                </a:rPr>
                <a:t>1.7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358230" y="5685631"/>
              <a:ext cx="4122738" cy="369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-0.8       -0.4         0.0         0.4         0.8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1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6AD739E2-36DE-49BD-85B8-3E8808091D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4871" y="200014"/>
            <a:ext cx="6111433" cy="641819"/>
          </a:xfrm>
          <a:solidFill>
            <a:srgbClr val="D2D1E1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 Ratios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66" y="1132121"/>
            <a:ext cx="2830814" cy="457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08" y="1132121"/>
            <a:ext cx="2830813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4577" y="1704105"/>
            <a:ext cx="13720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K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>
                <a:latin typeface="Symbol" pitchFamily="18" charset="2"/>
              </a:rPr>
              <a:t>L/</a:t>
            </a:r>
            <a:r>
              <a:rPr lang="en-US" altLang="en-US" sz="2400" dirty="0" err="1" smtClean="0">
                <a:latin typeface="Symbol" pitchFamily="18" charset="2"/>
              </a:rPr>
              <a:t>p</a:t>
            </a:r>
            <a:r>
              <a:rPr lang="en-US" altLang="en-US" sz="2400" baseline="30000" dirty="0" err="1" smtClean="0"/>
              <a:t>+</a:t>
            </a:r>
            <a:r>
              <a:rPr lang="en-US" altLang="en-US" sz="2400" dirty="0" err="1" smtClean="0"/>
              <a:t>n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8500" y="3054913"/>
            <a:ext cx="13381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en-US" sz="2800" baseline="30000" dirty="0">
                <a:solidFill>
                  <a:prstClr val="black"/>
                </a:solidFill>
                <a:latin typeface="Palatino Linotype" pitchFamily="18" charset="0"/>
              </a:rPr>
              <a:t>0</a:t>
            </a:r>
            <a:r>
              <a:rPr lang="en-US" altLang="en-US" sz="2800" dirty="0">
                <a:solidFill>
                  <a:prstClr val="black"/>
                </a:solidFill>
                <a:latin typeface="Palatino"/>
              </a:rPr>
              <a:t>p</a:t>
            </a:r>
            <a:r>
              <a:rPr lang="en-US" altLang="en-US" sz="2800" dirty="0">
                <a:solidFill>
                  <a:prstClr val="black"/>
                </a:solidFill>
                <a:latin typeface="Symbol" pitchFamily="18" charset="2"/>
              </a:rPr>
              <a:t>/</a:t>
            </a:r>
            <a:r>
              <a:rPr lang="en-US" altLang="en-US" sz="2800" dirty="0" err="1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en-US" sz="2800" baseline="30000" dirty="0" err="1">
                <a:solidFill>
                  <a:prstClr val="black"/>
                </a:solidFill>
                <a:latin typeface="Palatino Linotype" pitchFamily="18" charset="0"/>
              </a:rPr>
              <a:t>+</a:t>
            </a:r>
            <a:r>
              <a:rPr lang="en-US" altLang="en-US" sz="2800" dirty="0" err="1">
                <a:solidFill>
                  <a:prstClr val="black"/>
                </a:solidFill>
                <a:latin typeface="Palatino Linotype" pitchFamily="18" charset="0"/>
              </a:rPr>
              <a:t>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0674" y="4373137"/>
            <a:ext cx="144597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Palatino Linotype" pitchFamily="18" charset="0"/>
              </a:rPr>
              <a:t>K</a:t>
            </a:r>
            <a:r>
              <a:rPr lang="en-US" altLang="en-US" sz="2800" baseline="30000" dirty="0" smtClean="0">
                <a:solidFill>
                  <a:prstClr val="black"/>
                </a:solidFill>
                <a:latin typeface="Palatino Linotype" pitchFamily="18" charset="0"/>
              </a:rPr>
              <a:t>+</a:t>
            </a:r>
            <a:r>
              <a:rPr lang="en-US" altLang="en-US" sz="2800" dirty="0" smtClean="0">
                <a:solidFill>
                  <a:prstClr val="black"/>
                </a:solidFill>
                <a:latin typeface="Symbol" pitchFamily="18" charset="2"/>
              </a:rPr>
              <a:t>L/p</a:t>
            </a:r>
            <a:r>
              <a:rPr lang="en-US" altLang="en-US" sz="2800" baseline="30000" dirty="0" smtClean="0">
                <a:solidFill>
                  <a:prstClr val="black"/>
                </a:solidFill>
                <a:latin typeface="Palatino Linotype" pitchFamily="18" charset="0"/>
              </a:rPr>
              <a:t>0</a:t>
            </a:r>
            <a:r>
              <a:rPr lang="en-US" altLang="en-US" sz="2800" dirty="0" smtClean="0">
                <a:solidFill>
                  <a:prstClr val="black"/>
                </a:solidFill>
                <a:latin typeface="Palatino Linotype" pitchFamily="18" charset="0"/>
              </a:rPr>
              <a:t>p</a:t>
            </a:r>
            <a:endParaRPr lang="en-US" altLang="en-US" sz="2800" dirty="0">
              <a:solidFill>
                <a:prstClr val="black"/>
              </a:solidFill>
              <a:latin typeface="Palatino"/>
              <a:sym typeface="Wingdings" pitchFamily="2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1128" y="5791205"/>
            <a:ext cx="94161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altLang="en-US" sz="2800" dirty="0" err="1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cos</a:t>
            </a:r>
            <a:r>
              <a:rPr lang="en-US" altLang="en-US" sz="2800" dirty="0" err="1" smtClean="0">
                <a:solidFill>
                  <a:prstClr val="black"/>
                </a:solidFill>
                <a:latin typeface="Symbol" panose="05050102010706020507" pitchFamily="18" charset="2"/>
                <a:sym typeface="Wingdings" pitchFamily="2" charset="2"/>
              </a:rPr>
              <a:t>q</a:t>
            </a:r>
            <a:endParaRPr lang="en-US" altLang="en-US" sz="2800" dirty="0">
              <a:solidFill>
                <a:prstClr val="black"/>
              </a:solidFill>
              <a:latin typeface="Symbol" panose="05050102010706020507" pitchFamily="18" charset="2"/>
              <a:sym typeface="Wingdings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7017" y="5791205"/>
            <a:ext cx="94161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W</a:t>
            </a:r>
            <a:endParaRPr lang="en-US" altLang="en-US" sz="2800" dirty="0">
              <a:solidFill>
                <a:prstClr val="black"/>
              </a:solidFill>
              <a:latin typeface="Symbol" panose="05050102010706020507" pitchFamily="18" charset="2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28218" y="1776675"/>
            <a:ext cx="941611" cy="8186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.19</a:t>
            </a: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+/- .03</a:t>
            </a:r>
            <a:endParaRPr lang="en-US" altLang="en-US" sz="1600" dirty="0">
              <a:solidFill>
                <a:prstClr val="black"/>
              </a:solidFill>
              <a:latin typeface="Symbol" panose="05050102010706020507" pitchFamily="18" charset="2"/>
              <a:sym typeface="Wingdings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8218" y="2894901"/>
            <a:ext cx="941611" cy="8186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.43</a:t>
            </a: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+/- .09</a:t>
            </a:r>
            <a:endParaRPr lang="en-US" altLang="en-US" sz="1600" dirty="0">
              <a:solidFill>
                <a:prstClr val="black"/>
              </a:solidFill>
              <a:latin typeface="Symbol" panose="05050102010706020507" pitchFamily="18" charset="2"/>
              <a:sym typeface="Wingdings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28218" y="4273758"/>
            <a:ext cx="94161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Palatino Linotype" panose="02040502050505030304" pitchFamily="18" charset="0"/>
                <a:sym typeface="Wingdings" pitchFamily="2" charset="2"/>
              </a:rPr>
              <a:t>.50 </a:t>
            </a:r>
            <a:r>
              <a:rPr lang="en-US" altLang="en-US" sz="1600" dirty="0" smtClean="0">
                <a:solidFill>
                  <a:prstClr val="black"/>
                </a:solidFill>
                <a:latin typeface="Palatino Linotype" panose="02040502050505030304" pitchFamily="18" charset="0"/>
                <a:sym typeface="Wingdings" pitchFamily="2" charset="2"/>
              </a:rPr>
              <a:t>+/- .12</a:t>
            </a:r>
            <a:endParaRPr lang="en-US" altLang="en-US" sz="1600" dirty="0">
              <a:solidFill>
                <a:prstClr val="black"/>
              </a:solidFill>
              <a:latin typeface="Palatino Linotype" panose="02040502050505030304" pitchFamily="18" charset="0"/>
              <a:sym typeface="Wingdings" pitchFamily="2" charset="2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840616" y="2052800"/>
            <a:ext cx="36576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840616" y="3149254"/>
            <a:ext cx="36576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840616" y="4535368"/>
            <a:ext cx="36576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63541" y="332504"/>
            <a:ext cx="137885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weighted</a:t>
            </a: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sym typeface="Wingdings" pitchFamily="2" charset="2"/>
              </a:rPr>
              <a:t>averages</a:t>
            </a:r>
            <a:endParaRPr lang="en-US" altLang="en-US" sz="2000" dirty="0">
              <a:solidFill>
                <a:prstClr val="black"/>
              </a:solidFill>
              <a:latin typeface="Symbol" panose="05050102010706020507" pitchFamily="18" charset="2"/>
              <a:sym typeface="Wingdings" pitchFamily="2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499023" y="1117603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Extracting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Ratios </a:t>
                </a:r>
                <a:r>
                  <a:rPr lang="en-US" sz="3600" dirty="0" smtClean="0"/>
                  <a:t>from Yield Ratios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9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1543" y="1484085"/>
                <a:ext cx="8164286" cy="2405743"/>
              </a:xfrm>
            </p:spPr>
            <p:txBody>
              <a:bodyPr/>
              <a:lstStyle/>
              <a:p>
                <a:r>
                  <a:rPr lang="en-US" dirty="0" smtClean="0"/>
                  <a:t>virtual </a:t>
                </a:r>
                <a:r>
                  <a:rPr lang="en-US" dirty="0" smtClean="0">
                    <a:latin typeface="Symbol" panose="05050102010706020507" pitchFamily="18" charset="2"/>
                  </a:rPr>
                  <a:t>g</a:t>
                </a:r>
                <a:r>
                  <a:rPr lang="en-US" dirty="0" smtClean="0"/>
                  <a:t> absorbed by u or d quark</a:t>
                </a:r>
                <a:r>
                  <a:rPr lang="en-US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ratio 8:1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 created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𝑞𝑞𝑞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hadronizes</a:t>
                </a:r>
                <a:r>
                  <a:rPr lang="en-US" dirty="0" smtClean="0"/>
                  <a:t> to p, n or </a:t>
                </a:r>
                <a:r>
                  <a:rPr lang="en-US" dirty="0" smtClean="0">
                    <a:latin typeface="Symbol" panose="05050102010706020507" pitchFamily="18" charset="2"/>
                  </a:rPr>
                  <a:t>L</a:t>
                </a:r>
                <a:r>
                  <a:rPr lang="en-US" dirty="0" smtClean="0"/>
                  <a:t> depending on flavor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hadronizes</a:t>
                </a:r>
                <a:r>
                  <a:rPr lang="en-US" dirty="0" smtClean="0"/>
                  <a:t> to </a:t>
                </a:r>
                <a:r>
                  <a:rPr lang="en-US" dirty="0" smtClean="0">
                    <a:latin typeface="Symbol" panose="05050102010706020507" pitchFamily="18" charset="2"/>
                  </a:rPr>
                  <a:t>p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Symbol" panose="05050102010706020507" pitchFamily="18" charset="2"/>
                  </a:rPr>
                  <a:t>p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 or K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with unit probability except </a:t>
                </a:r>
                <a:r>
                  <a:rPr lang="en-US" dirty="0" smtClean="0">
                    <a:latin typeface="Symbol" panose="05050102010706020507" pitchFamily="18" charset="2"/>
                  </a:rPr>
                  <a:t>p</a:t>
                </a:r>
                <a:r>
                  <a:rPr lang="en-US" baseline="30000" dirty="0" smtClean="0"/>
                  <a:t>0 </a:t>
                </a:r>
                <a:r>
                  <a:rPr lang="en-US" dirty="0" smtClean="0"/>
                  <a:t>is 50:50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1543" y="1484085"/>
                <a:ext cx="8164286" cy="2405743"/>
              </a:xfrm>
              <a:blipFill rotWithShape="1">
                <a:blip r:embed="rId4"/>
                <a:stretch>
                  <a:fillRect l="-1269" t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94674"/>
                  </p:ext>
                </p:extLst>
              </p:nvPr>
            </p:nvGraphicFramePr>
            <p:xfrm>
              <a:off x="1219199" y="3875313"/>
              <a:ext cx="6096000" cy="1855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2883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Ratio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 /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 /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 smtClean="0"/>
                            <a:t>K</a:t>
                          </a:r>
                          <a:r>
                            <a:rPr lang="en-US" altLang="en-US" sz="1800" baseline="30000" dirty="0" smtClean="0"/>
                            <a:t>+</a:t>
                          </a:r>
                          <a:r>
                            <a:rPr lang="en-US" altLang="en-US" sz="1800" dirty="0" smtClean="0">
                              <a:latin typeface="Symbol" pitchFamily="18" charset="2"/>
                            </a:rPr>
                            <a:t>L/</a:t>
                          </a:r>
                          <a:r>
                            <a:rPr lang="en-US" altLang="en-US" sz="1800" dirty="0" err="1" smtClean="0">
                              <a:latin typeface="Symbol" pitchFamily="18" charset="2"/>
                            </a:rPr>
                            <a:t>p</a:t>
                          </a:r>
                          <a:r>
                            <a:rPr lang="en-US" altLang="en-US" sz="1800" baseline="30000" dirty="0" err="1" smtClean="0"/>
                            <a:t>+</a:t>
                          </a:r>
                          <a:r>
                            <a:rPr lang="en-US" altLang="en-US" sz="1800" dirty="0" err="1" smtClean="0"/>
                            <a:t>n</a:t>
                          </a:r>
                          <a:endParaRPr lang="en-US" sz="1800" dirty="0" smtClean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0.19 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±0.03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K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+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L/p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0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p  </a:t>
                          </a:r>
                          <a:r>
                            <a:rPr lang="en-US" altLang="en-US" sz="1800" b="1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“a”</a:t>
                          </a:r>
                          <a:endParaRPr lang="en-US" altLang="en-US" sz="1800" b="1" dirty="0" smtClean="0">
                            <a:solidFill>
                              <a:prstClr val="black"/>
                            </a:solidFill>
                            <a:latin typeface="+mn-lt"/>
                            <a:sym typeface="Wingdings" pitchFamily="2" charset="2"/>
                          </a:endParaRPr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0.22 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±0.07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K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+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L/p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0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p  </a:t>
                          </a:r>
                          <a:r>
                            <a:rPr lang="en-US" altLang="en-US" sz="1800" b="1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“b”</a:t>
                          </a:r>
                          <a:endParaRPr lang="en-US" altLang="en-US" sz="1800" b="1" dirty="0" smtClean="0">
                            <a:solidFill>
                              <a:prstClr val="black"/>
                            </a:solidFill>
                            <a:latin typeface="+mn-lt"/>
                            <a:sym typeface="Wingdings" pitchFamily="2" charset="2"/>
                          </a:endParaRPr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0.28 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±0.07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p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0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+mn-lt"/>
                            </a:rPr>
                            <a:t>p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/</a:t>
                          </a:r>
                          <a:r>
                            <a:rPr lang="en-US" altLang="en-US" sz="1800" dirty="0" err="1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p</a:t>
                          </a:r>
                          <a:r>
                            <a:rPr lang="en-US" altLang="en-US" sz="1800" baseline="30000" dirty="0" err="1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+</a:t>
                          </a:r>
                          <a:r>
                            <a:rPr lang="en-US" altLang="en-US" sz="1800" dirty="0" err="1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n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0.74 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±0.18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94674"/>
                  </p:ext>
                </p:extLst>
              </p:nvPr>
            </p:nvGraphicFramePr>
            <p:xfrm>
              <a:off x="1219199" y="3875313"/>
              <a:ext cx="6096000" cy="1855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1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Ratio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9701" t="-8197" r="-997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30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 smtClean="0"/>
                            <a:t>K</a:t>
                          </a:r>
                          <a:r>
                            <a:rPr lang="en-US" altLang="en-US" sz="1800" baseline="30000" dirty="0" smtClean="0"/>
                            <a:t>+</a:t>
                          </a:r>
                          <a:r>
                            <a:rPr lang="en-US" altLang="en-US" sz="1800" dirty="0" smtClean="0">
                              <a:latin typeface="Symbol" pitchFamily="18" charset="2"/>
                            </a:rPr>
                            <a:t>L/</a:t>
                          </a:r>
                          <a:r>
                            <a:rPr lang="en-US" altLang="en-US" sz="1800" dirty="0" err="1" smtClean="0">
                              <a:latin typeface="Symbol" pitchFamily="18" charset="2"/>
                            </a:rPr>
                            <a:t>p</a:t>
                          </a:r>
                          <a:r>
                            <a:rPr lang="en-US" altLang="en-US" sz="1800" baseline="30000" dirty="0" err="1" smtClean="0"/>
                            <a:t>+</a:t>
                          </a:r>
                          <a:r>
                            <a:rPr lang="en-US" altLang="en-US" sz="1800" dirty="0" err="1" smtClean="0"/>
                            <a:t>n</a:t>
                          </a:r>
                          <a:endParaRPr lang="en-US" sz="1800" dirty="0" smtClean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9701" t="-108197" r="-997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K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+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L/p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0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p  </a:t>
                          </a:r>
                          <a:r>
                            <a:rPr lang="en-US" altLang="en-US" sz="1800" b="1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“a”</a:t>
                          </a:r>
                          <a:endParaRPr lang="en-US" altLang="en-US" sz="1800" b="1" dirty="0" smtClean="0">
                            <a:solidFill>
                              <a:prstClr val="black"/>
                            </a:solidFill>
                            <a:latin typeface="+mn-lt"/>
                            <a:sym typeface="Wingdings" pitchFamily="2" charset="2"/>
                          </a:endParaRPr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9701" t="-211667" r="-9970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K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+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L/p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0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p  </a:t>
                          </a:r>
                          <a:r>
                            <a:rPr lang="en-US" altLang="en-US" sz="1800" b="1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“b”</a:t>
                          </a:r>
                          <a:endParaRPr lang="en-US" altLang="en-US" sz="1800" b="1" dirty="0" smtClean="0">
                            <a:solidFill>
                              <a:prstClr val="black"/>
                            </a:solidFill>
                            <a:latin typeface="+mn-lt"/>
                            <a:sym typeface="Wingdings" pitchFamily="2" charset="2"/>
                          </a:endParaRPr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9701" t="-306557" r="-997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ADABC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p</a:t>
                          </a:r>
                          <a:r>
                            <a:rPr lang="en-US" altLang="en-US" sz="1800" baseline="30000" dirty="0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0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+mn-lt"/>
                            </a:rPr>
                            <a:t>p</a:t>
                          </a:r>
                          <a:r>
                            <a:rPr lang="en-US" altLang="en-US" sz="1800" dirty="0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/</a:t>
                          </a:r>
                          <a:r>
                            <a:rPr lang="en-US" altLang="en-US" sz="1800" dirty="0" err="1" smtClean="0">
                              <a:solidFill>
                                <a:prstClr val="black"/>
                              </a:solidFill>
                              <a:latin typeface="Symbol" pitchFamily="18" charset="2"/>
                            </a:rPr>
                            <a:t>p</a:t>
                          </a:r>
                          <a:r>
                            <a:rPr lang="en-US" altLang="en-US" sz="1800" baseline="30000" dirty="0" err="1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+</a:t>
                          </a:r>
                          <a:r>
                            <a:rPr lang="en-US" altLang="en-US" sz="1800" dirty="0" err="1" smtClean="0">
                              <a:solidFill>
                                <a:prstClr val="black"/>
                              </a:solidFill>
                              <a:latin typeface="Palatino Linotype" pitchFamily="18" charset="0"/>
                            </a:rPr>
                            <a:t>n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300" t="-4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84514" y="5802086"/>
                <a:ext cx="5116286" cy="43905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d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1800" dirty="0" smtClean="0"/>
                  <a:t>  = 0.74  for case “a” and 1.0 for case “b”</a:t>
                </a:r>
              </a:p>
            </p:txBody>
          </p:sp>
        </mc:Choice>
        <mc:Fallback xmlns="">
          <p:sp>
            <p:nvSpPr>
              <p:cNvPr id="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84514" y="5802086"/>
                <a:ext cx="5116286" cy="439057"/>
              </a:xfrm>
              <a:blipFill rotWithShape="1">
                <a:blip r:embed="rId6"/>
                <a:stretch>
                  <a:fillRect t="-5556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124200" y="3228982"/>
            <a:ext cx="5949601" cy="2245843"/>
            <a:chOff x="3124200" y="3228982"/>
            <a:chExt cx="5949601" cy="2245843"/>
          </a:xfrm>
        </p:grpSpPr>
        <p:sp>
          <p:nvSpPr>
            <p:cNvPr id="3" name="Oval 2"/>
            <p:cNvSpPr/>
            <p:nvPr/>
          </p:nvSpPr>
          <p:spPr>
            <a:xfrm>
              <a:off x="3124200" y="3875313"/>
              <a:ext cx="2177005" cy="159951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023413" y="3576577"/>
              <a:ext cx="2581154" cy="5324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04567" y="3228982"/>
              <a:ext cx="146923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strangeness suppression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98275" y="5013160"/>
            <a:ext cx="3474947" cy="923330"/>
            <a:chOff x="5498275" y="5013160"/>
            <a:chExt cx="3474947" cy="923330"/>
          </a:xfrm>
        </p:grpSpPr>
        <p:sp>
          <p:nvSpPr>
            <p:cNvPr id="13" name="Oval 12"/>
            <p:cNvSpPr/>
            <p:nvPr/>
          </p:nvSpPr>
          <p:spPr>
            <a:xfrm>
              <a:off x="5498275" y="5106390"/>
              <a:ext cx="1555668" cy="819397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3" idx="6"/>
            </p:cNvCxnSpPr>
            <p:nvPr/>
          </p:nvCxnSpPr>
          <p:spPr>
            <a:xfrm flipV="1">
              <a:off x="7053943" y="5516088"/>
              <a:ext cx="439387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493330" y="5013160"/>
              <a:ext cx="1479892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photon</a:t>
              </a:r>
            </a:p>
            <a:p>
              <a:r>
                <a:rPr lang="en-US" dirty="0" smtClean="0"/>
                <a:t>coupling; but</a:t>
              </a:r>
            </a:p>
            <a:p>
              <a:r>
                <a:rPr lang="en-US" dirty="0" smtClean="0"/>
                <a:t>not exactly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7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altLang="en-US" dirty="0" smtClean="0"/>
              <a:t>PRL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olidFill>
                      <a:srgbClr val="0000CC"/>
                    </a:solidFill>
                  </a:rPr>
                  <a:t>First measurement </a:t>
                </a:r>
                <a:r>
                  <a:rPr lang="en-US" altLang="en-US" dirty="0" smtClean="0"/>
                  <a:t>of “strangeness suppression” factor in exclusive limit;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 /</m:t>
                    </m:r>
                    <m:r>
                      <a:rPr lang="en-US" alt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.2 − .3</m:t>
                    </m:r>
                  </m:oMath>
                </a14:m>
                <a:endParaRPr lang="en-US" altLang="en-US" b="0" dirty="0" smtClean="0">
                  <a:solidFill>
                    <a:srgbClr val="0000CC"/>
                  </a:solidFill>
                  <a:ea typeface="Cambria Math"/>
                </a:endParaRPr>
              </a:p>
              <a:p>
                <a:pPr lvl="1"/>
                <a:r>
                  <a:rPr lang="en-US" altLang="en-US" dirty="0"/>
                  <a:t>c</a:t>
                </a:r>
                <a:r>
                  <a:rPr lang="en-US" altLang="en-US" dirty="0" smtClean="0"/>
                  <a:t>onsistent with </a:t>
                </a:r>
                <a:r>
                  <a:rPr lang="en-US" altLang="en-US" dirty="0" smtClean="0">
                    <a:solidFill>
                      <a:srgbClr val="0000CC"/>
                    </a:solidFill>
                  </a:rPr>
                  <a:t>much higher energy</a:t>
                </a:r>
              </a:p>
              <a:p>
                <a:pPr lvl="1" indent="-342900"/>
                <a:r>
                  <a:rPr lang="en-US" altLang="en-US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universal </a:t>
                </a:r>
                <a:r>
                  <a:rPr lang="en-US" altLang="en-US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nature</a:t>
                </a:r>
                <a:r>
                  <a:rPr lang="en-US" altLang="en-US" dirty="0" smtClean="0">
                    <a:sym typeface="Wingdings" panose="05000000000000000000" pitchFamily="2" charset="2"/>
                  </a:rPr>
                  <a:t> of the dynamics</a:t>
                </a:r>
                <a:endParaRPr lang="en-US" altLang="en-US" dirty="0">
                  <a:sym typeface="Wingdings" panose="05000000000000000000" pitchFamily="2" charset="2"/>
                </a:endParaRPr>
              </a:p>
              <a:p>
                <a:pPr lvl="1" indent="-342900"/>
                <a:r>
                  <a:rPr lang="en-US" altLang="en-US" dirty="0" smtClean="0">
                    <a:sym typeface="Wingdings" panose="05000000000000000000" pitchFamily="2" charset="2"/>
                  </a:rPr>
                  <a:t>need </a:t>
                </a:r>
                <a:r>
                  <a:rPr lang="en-US" altLang="en-US" dirty="0">
                    <a:sym typeface="Wingdings" panose="05000000000000000000" pitchFamily="2" charset="2"/>
                  </a:rPr>
                  <a:t>better theory of exclusive reactions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altLang="en-US" i="1">
                        <a:solidFill>
                          <a:srgbClr val="0000CC"/>
                        </a:solidFill>
                        <a:latin typeface="Cambria Math"/>
                      </a:rPr>
                      <m:t> /</m:t>
                    </m:r>
                    <m:r>
                      <a:rPr lang="en-US" altLang="en-US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≠</m:t>
                    </m:r>
                    <m:r>
                      <a:rPr lang="en-US" altLang="en-US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1 ??</m:t>
                    </m:r>
                  </m:oMath>
                </a14:m>
                <a:r>
                  <a:rPr lang="en-US" altLang="en-US" dirty="0" smtClean="0">
                    <a:sym typeface="Wingdings" panose="05000000000000000000" pitchFamily="2" charset="2"/>
                  </a:rPr>
                  <a:t>  not significant, but intriguing</a:t>
                </a:r>
              </a:p>
              <a:p>
                <a:r>
                  <a:rPr lang="en-US" altLang="en-US" dirty="0" smtClean="0">
                    <a:sym typeface="Wingdings" panose="05000000000000000000" pitchFamily="2" charset="2"/>
                  </a:rPr>
                  <a:t>Clues</a:t>
                </a:r>
                <a:r>
                  <a:rPr lang="en-US" altLang="en-US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*</a:t>
                </a:r>
                <a:r>
                  <a:rPr lang="en-US" altLang="en-US" dirty="0" smtClean="0"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>
                    <a:sym typeface="Wingdings" panose="05000000000000000000" pitchFamily="2" charset="2"/>
                  </a:rPr>
                  <a:t>creation</a:t>
                </a:r>
                <a:r>
                  <a:rPr lang="en-US" altLang="en-US" dirty="0" smtClean="0">
                    <a:sym typeface="Wingdings" panose="05000000000000000000" pitchFamily="2" charset="2"/>
                  </a:rPr>
                  <a:t>?</a:t>
                </a:r>
              </a:p>
              <a:p>
                <a:pPr marL="0" indent="0">
                  <a:buNone/>
                </a:pPr>
                <a:endParaRPr lang="en-US" alt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ts val="1200"/>
                  </a:lnSpc>
                  <a:buNone/>
                </a:pPr>
                <a:r>
                  <a:rPr lang="en-US" altLang="en-US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*</a:t>
                </a:r>
                <a:r>
                  <a:rPr lang="en-US" altLang="en-US" sz="1600" dirty="0" smtClean="0">
                    <a:sym typeface="Wingdings" panose="05000000000000000000" pitchFamily="2" charset="2"/>
                  </a:rPr>
                  <a:t> “It does not do harm to the mystery to know a little about it.” – Richard Feynman</a:t>
                </a:r>
              </a:p>
              <a:p>
                <a:pPr marL="0" indent="0">
                  <a:lnSpc>
                    <a:spcPts val="1200"/>
                  </a:lnSpc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266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48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FCCA6376-5C21-4580-BECF-D7519C5705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dirty="0" err="1" smtClean="0"/>
                  <a:t>Drell</a:t>
                </a:r>
                <a:r>
                  <a:rPr lang="en-US" dirty="0" smtClean="0"/>
                  <a:t>-Yan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more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 than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in proton</a:t>
                </a:r>
                <a:br>
                  <a:rPr lang="en-US" dirty="0" smtClean="0"/>
                </a:br>
                <a:r>
                  <a:rPr lang="en-US" dirty="0" smtClean="0"/>
                  <a:t>…. related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/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 = 0.74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dirty="0" smtClean="0"/>
                  <a:t>.18 ?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1170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83460"/>
            <a:ext cx="4114800" cy="4162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823" y="3245213"/>
                <a:ext cx="3477280" cy="839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 </a:t>
                </a:r>
                <a:r>
                  <a:rPr lang="en-US" sz="2400" dirty="0" err="1" smtClean="0"/>
                  <a:t>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Drell</a:t>
                </a:r>
                <a:r>
                  <a:rPr lang="en-US" dirty="0" smtClean="0"/>
                  <a:t>-Yan probes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content of proton  </a:t>
                </a:r>
                <a:r>
                  <a:rPr lang="en-US" dirty="0" smtClean="0">
                    <a:sym typeface="Wingdings" panose="05000000000000000000" pitchFamily="2" charset="2"/>
                  </a:rPr>
                  <a:t>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</m:e>
                    </m:acc>
                    <m:r>
                      <a:rPr lang="en-US" sz="24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23" y="3245213"/>
                <a:ext cx="3477280" cy="839140"/>
              </a:xfrm>
              <a:prstGeom prst="rect">
                <a:avLst/>
              </a:prstGeom>
              <a:blipFill rotWithShape="1">
                <a:blip r:embed="rId5"/>
                <a:stretch>
                  <a:fillRect l="-1226" t="-5072" r="-140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3"/>
          <p:cNvSpPr txBox="1">
            <a:spLocks/>
          </p:cNvSpPr>
          <p:nvPr/>
        </p:nvSpPr>
        <p:spPr>
          <a:xfrm>
            <a:off x="4524827" y="5653080"/>
            <a:ext cx="4085773" cy="4994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E.A. Hawker et al., Phys. Rev. </a:t>
            </a:r>
            <a:r>
              <a:rPr lang="en-US" sz="1600" dirty="0" err="1" smtClean="0">
                <a:solidFill>
                  <a:schemeClr val="tx1"/>
                </a:solidFill>
              </a:rPr>
              <a:t>Lett</a:t>
            </a:r>
            <a:r>
              <a:rPr lang="en-US" sz="1600" dirty="0" smtClean="0">
                <a:solidFill>
                  <a:schemeClr val="tx1"/>
                </a:solidFill>
              </a:rPr>
              <a:t>. 80, 3715 (1998).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86514" y="3557730"/>
            <a:ext cx="509286" cy="10705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5002" y="2141316"/>
                <a:ext cx="1457130" cy="532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Ratio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800" dirty="0" smtClean="0"/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02" y="2141316"/>
                <a:ext cx="1457130" cy="532710"/>
              </a:xfrm>
              <a:prstGeom prst="rect">
                <a:avLst/>
              </a:prstGeom>
              <a:blipFill rotWithShape="1">
                <a:blip r:embed="rId6"/>
                <a:stretch>
                  <a:fillRect l="-3766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58628" y="43415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9630" y="3511430"/>
            <a:ext cx="265060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dirty="0" smtClean="0"/>
                  <a:t>Ratio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/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=0.74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±0.18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614607" y="1548512"/>
            <a:ext cx="3667113" cy="3217500"/>
            <a:chOff x="2514941" y="1547475"/>
            <a:chExt cx="3667113" cy="3217500"/>
          </a:xfrm>
        </p:grpSpPr>
        <p:sp>
          <p:nvSpPr>
            <p:cNvPr id="8" name="Freeform 7"/>
            <p:cNvSpPr/>
            <p:nvPr/>
          </p:nvSpPr>
          <p:spPr>
            <a:xfrm flipH="1">
              <a:off x="2514941" y="4057794"/>
              <a:ext cx="1262249" cy="233304"/>
            </a:xfrm>
            <a:custGeom>
              <a:avLst/>
              <a:gdLst>
                <a:gd name="connsiteX0" fmla="*/ 0 w 1262249"/>
                <a:gd name="connsiteY0" fmla="*/ 0 h 233304"/>
                <a:gd name="connsiteX1" fmla="*/ 754742 w 1262249"/>
                <a:gd name="connsiteY1" fmla="*/ 29029 h 233304"/>
                <a:gd name="connsiteX2" fmla="*/ 1190171 w 1262249"/>
                <a:gd name="connsiteY2" fmla="*/ 87086 h 233304"/>
                <a:gd name="connsiteX3" fmla="*/ 1248228 w 1262249"/>
                <a:gd name="connsiteY3" fmla="*/ 159657 h 233304"/>
                <a:gd name="connsiteX4" fmla="*/ 1045028 w 1262249"/>
                <a:gd name="connsiteY4" fmla="*/ 217714 h 233304"/>
                <a:gd name="connsiteX5" fmla="*/ 391885 w 1262249"/>
                <a:gd name="connsiteY5" fmla="*/ 232229 h 233304"/>
                <a:gd name="connsiteX6" fmla="*/ 14514 w 1262249"/>
                <a:gd name="connsiteY6" fmla="*/ 232229 h 23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9" h="233304">
                  <a:moveTo>
                    <a:pt x="0" y="0"/>
                  </a:moveTo>
                  <a:cubicBezTo>
                    <a:pt x="278190" y="7257"/>
                    <a:pt x="556380" y="14515"/>
                    <a:pt x="754742" y="29029"/>
                  </a:cubicBezTo>
                  <a:cubicBezTo>
                    <a:pt x="953104" y="43543"/>
                    <a:pt x="1107923" y="65315"/>
                    <a:pt x="1190171" y="87086"/>
                  </a:cubicBezTo>
                  <a:cubicBezTo>
                    <a:pt x="1272419" y="108857"/>
                    <a:pt x="1272419" y="137886"/>
                    <a:pt x="1248228" y="159657"/>
                  </a:cubicBezTo>
                  <a:cubicBezTo>
                    <a:pt x="1224038" y="181428"/>
                    <a:pt x="1187752" y="205619"/>
                    <a:pt x="1045028" y="217714"/>
                  </a:cubicBezTo>
                  <a:cubicBezTo>
                    <a:pt x="902304" y="229809"/>
                    <a:pt x="563637" y="229810"/>
                    <a:pt x="391885" y="232229"/>
                  </a:cubicBezTo>
                  <a:cubicBezTo>
                    <a:pt x="220133" y="234648"/>
                    <a:pt x="14514" y="232229"/>
                    <a:pt x="14514" y="232229"/>
                  </a:cubicBezTo>
                </a:path>
              </a:pathLst>
            </a:custGeom>
            <a:noFill/>
            <a:ln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514941" y="3811051"/>
              <a:ext cx="1262249" cy="5805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942" y="4485965"/>
              <a:ext cx="12622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14942" y="4696421"/>
              <a:ext cx="12622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flipH="1">
                  <a:off x="2776198" y="3499776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6198" y="3499776"/>
                  <a:ext cx="37484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flipH="1">
                  <a:off x="2800663" y="4189742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00663" y="4189742"/>
                  <a:ext cx="37484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flipH="1">
                  <a:off x="2777513" y="4395643"/>
                  <a:ext cx="3763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513" y="4395643"/>
                  <a:ext cx="37632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flipH="1">
                  <a:off x="2889021" y="4005076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89021" y="4005076"/>
                  <a:ext cx="38767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flipH="1">
                  <a:off x="2926155" y="3776329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926155" y="3776329"/>
                  <a:ext cx="37484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>
              <a:off x="4284921" y="4467269"/>
              <a:ext cx="1161142" cy="373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198222" y="4025367"/>
              <a:ext cx="1161142" cy="373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8" idx="6"/>
            </p:cNvCxnSpPr>
            <p:nvPr/>
          </p:nvCxnSpPr>
          <p:spPr>
            <a:xfrm flipH="1">
              <a:off x="3762676" y="4261613"/>
              <a:ext cx="1941438" cy="284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flipH="1">
                  <a:off x="4284921" y="3970706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84921" y="3970706"/>
                  <a:ext cx="37484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flipH="1">
                  <a:off x="4435177" y="3743792"/>
                  <a:ext cx="3763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435177" y="3743792"/>
                  <a:ext cx="37632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/>
            <p:cNvGrpSpPr/>
            <p:nvPr/>
          </p:nvGrpSpPr>
          <p:grpSpPr>
            <a:xfrm rot="18766715">
              <a:off x="3509459" y="3635065"/>
              <a:ext cx="1550921" cy="168979"/>
              <a:chOff x="5967480" y="4379792"/>
              <a:chExt cx="1550921" cy="16897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491497" y="4379792"/>
                <a:ext cx="1026904" cy="168979"/>
                <a:chOff x="4934857" y="3072429"/>
                <a:chExt cx="3773716" cy="643342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934857" y="3080471"/>
                  <a:ext cx="1886858" cy="635300"/>
                  <a:chOff x="4934857" y="3080471"/>
                  <a:chExt cx="1886858" cy="635300"/>
                </a:xfrm>
              </p:grpSpPr>
              <p:sp>
                <p:nvSpPr>
                  <p:cNvPr id="34" name="Freeform 33"/>
                  <p:cNvSpPr/>
                  <p:nvPr/>
                </p:nvSpPr>
                <p:spPr>
                  <a:xfrm>
                    <a:off x="4934857" y="3088513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5878286" y="3080471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821715" y="3072429"/>
                  <a:ext cx="1886858" cy="635300"/>
                  <a:chOff x="4934857" y="3080471"/>
                  <a:chExt cx="1886858" cy="635300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4934857" y="3088513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5878286" y="3080471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5967480" y="4380848"/>
                <a:ext cx="513452" cy="166867"/>
                <a:chOff x="4934857" y="3080471"/>
                <a:chExt cx="1886858" cy="63530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4934857" y="3088513"/>
                  <a:ext cx="943429" cy="627258"/>
                </a:xfrm>
                <a:custGeom>
                  <a:avLst/>
                  <a:gdLst>
                    <a:gd name="connsiteX0" fmla="*/ 0 w 943429"/>
                    <a:gd name="connsiteY0" fmla="*/ 336858 h 627258"/>
                    <a:gd name="connsiteX1" fmla="*/ 72572 w 943429"/>
                    <a:gd name="connsiteY1" fmla="*/ 148173 h 627258"/>
                    <a:gd name="connsiteX2" fmla="*/ 145143 w 943429"/>
                    <a:gd name="connsiteY2" fmla="*/ 32058 h 627258"/>
                    <a:gd name="connsiteX3" fmla="*/ 261257 w 943429"/>
                    <a:gd name="connsiteY3" fmla="*/ 3030 h 627258"/>
                    <a:gd name="connsiteX4" fmla="*/ 377372 w 943429"/>
                    <a:gd name="connsiteY4" fmla="*/ 90116 h 627258"/>
                    <a:gd name="connsiteX5" fmla="*/ 478972 w 943429"/>
                    <a:gd name="connsiteY5" fmla="*/ 336858 h 627258"/>
                    <a:gd name="connsiteX6" fmla="*/ 580572 w 943429"/>
                    <a:gd name="connsiteY6" fmla="*/ 554573 h 627258"/>
                    <a:gd name="connsiteX7" fmla="*/ 740229 w 943429"/>
                    <a:gd name="connsiteY7" fmla="*/ 627144 h 627258"/>
                    <a:gd name="connsiteX8" fmla="*/ 827314 w 943429"/>
                    <a:gd name="connsiteY8" fmla="*/ 569087 h 627258"/>
                    <a:gd name="connsiteX9" fmla="*/ 899886 w 943429"/>
                    <a:gd name="connsiteY9" fmla="*/ 482001 h 627258"/>
                    <a:gd name="connsiteX10" fmla="*/ 943429 w 943429"/>
                    <a:gd name="connsiteY10" fmla="*/ 322344 h 62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3429" h="627258">
                      <a:moveTo>
                        <a:pt x="0" y="336858"/>
                      </a:moveTo>
                      <a:cubicBezTo>
                        <a:pt x="24191" y="267915"/>
                        <a:pt x="48382" y="198973"/>
                        <a:pt x="72572" y="148173"/>
                      </a:cubicBezTo>
                      <a:cubicBezTo>
                        <a:pt x="96762" y="97373"/>
                        <a:pt x="113696" y="56248"/>
                        <a:pt x="145143" y="32058"/>
                      </a:cubicBezTo>
                      <a:cubicBezTo>
                        <a:pt x="176590" y="7868"/>
                        <a:pt x="222552" y="-6646"/>
                        <a:pt x="261257" y="3030"/>
                      </a:cubicBezTo>
                      <a:cubicBezTo>
                        <a:pt x="299962" y="12706"/>
                        <a:pt x="341086" y="34478"/>
                        <a:pt x="377372" y="90116"/>
                      </a:cubicBezTo>
                      <a:cubicBezTo>
                        <a:pt x="413658" y="145754"/>
                        <a:pt x="445105" y="259449"/>
                        <a:pt x="478972" y="336858"/>
                      </a:cubicBezTo>
                      <a:cubicBezTo>
                        <a:pt x="512839" y="414267"/>
                        <a:pt x="537029" y="506192"/>
                        <a:pt x="580572" y="554573"/>
                      </a:cubicBezTo>
                      <a:cubicBezTo>
                        <a:pt x="624115" y="602954"/>
                        <a:pt x="699105" y="624725"/>
                        <a:pt x="740229" y="627144"/>
                      </a:cubicBezTo>
                      <a:cubicBezTo>
                        <a:pt x="781353" y="629563"/>
                        <a:pt x="800705" y="593277"/>
                        <a:pt x="827314" y="569087"/>
                      </a:cubicBezTo>
                      <a:cubicBezTo>
                        <a:pt x="853923" y="544897"/>
                        <a:pt x="880534" y="523125"/>
                        <a:pt x="899886" y="482001"/>
                      </a:cubicBezTo>
                      <a:cubicBezTo>
                        <a:pt x="919239" y="440877"/>
                        <a:pt x="943429" y="322344"/>
                        <a:pt x="943429" y="322344"/>
                      </a:cubicBezTo>
                    </a:path>
                  </a:pathLst>
                </a:custGeom>
                <a:noFill/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5878286" y="3080471"/>
                  <a:ext cx="943429" cy="627258"/>
                </a:xfrm>
                <a:custGeom>
                  <a:avLst/>
                  <a:gdLst>
                    <a:gd name="connsiteX0" fmla="*/ 0 w 943429"/>
                    <a:gd name="connsiteY0" fmla="*/ 336858 h 627258"/>
                    <a:gd name="connsiteX1" fmla="*/ 72572 w 943429"/>
                    <a:gd name="connsiteY1" fmla="*/ 148173 h 627258"/>
                    <a:gd name="connsiteX2" fmla="*/ 145143 w 943429"/>
                    <a:gd name="connsiteY2" fmla="*/ 32058 h 627258"/>
                    <a:gd name="connsiteX3" fmla="*/ 261257 w 943429"/>
                    <a:gd name="connsiteY3" fmla="*/ 3030 h 627258"/>
                    <a:gd name="connsiteX4" fmla="*/ 377372 w 943429"/>
                    <a:gd name="connsiteY4" fmla="*/ 90116 h 627258"/>
                    <a:gd name="connsiteX5" fmla="*/ 478972 w 943429"/>
                    <a:gd name="connsiteY5" fmla="*/ 336858 h 627258"/>
                    <a:gd name="connsiteX6" fmla="*/ 580572 w 943429"/>
                    <a:gd name="connsiteY6" fmla="*/ 554573 h 627258"/>
                    <a:gd name="connsiteX7" fmla="*/ 740229 w 943429"/>
                    <a:gd name="connsiteY7" fmla="*/ 627144 h 627258"/>
                    <a:gd name="connsiteX8" fmla="*/ 827314 w 943429"/>
                    <a:gd name="connsiteY8" fmla="*/ 569087 h 627258"/>
                    <a:gd name="connsiteX9" fmla="*/ 899886 w 943429"/>
                    <a:gd name="connsiteY9" fmla="*/ 482001 h 627258"/>
                    <a:gd name="connsiteX10" fmla="*/ 943429 w 943429"/>
                    <a:gd name="connsiteY10" fmla="*/ 322344 h 62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3429" h="627258">
                      <a:moveTo>
                        <a:pt x="0" y="336858"/>
                      </a:moveTo>
                      <a:cubicBezTo>
                        <a:pt x="24191" y="267915"/>
                        <a:pt x="48382" y="198973"/>
                        <a:pt x="72572" y="148173"/>
                      </a:cubicBezTo>
                      <a:cubicBezTo>
                        <a:pt x="96762" y="97373"/>
                        <a:pt x="113696" y="56248"/>
                        <a:pt x="145143" y="32058"/>
                      </a:cubicBezTo>
                      <a:cubicBezTo>
                        <a:pt x="176590" y="7868"/>
                        <a:pt x="222552" y="-6646"/>
                        <a:pt x="261257" y="3030"/>
                      </a:cubicBezTo>
                      <a:cubicBezTo>
                        <a:pt x="299962" y="12706"/>
                        <a:pt x="341086" y="34478"/>
                        <a:pt x="377372" y="90116"/>
                      </a:cubicBezTo>
                      <a:cubicBezTo>
                        <a:pt x="413658" y="145754"/>
                        <a:pt x="445105" y="259449"/>
                        <a:pt x="478972" y="336858"/>
                      </a:cubicBezTo>
                      <a:cubicBezTo>
                        <a:pt x="512839" y="414267"/>
                        <a:pt x="537029" y="506192"/>
                        <a:pt x="580572" y="554573"/>
                      </a:cubicBezTo>
                      <a:cubicBezTo>
                        <a:pt x="624115" y="602954"/>
                        <a:pt x="699105" y="624725"/>
                        <a:pt x="740229" y="627144"/>
                      </a:cubicBezTo>
                      <a:cubicBezTo>
                        <a:pt x="781353" y="629563"/>
                        <a:pt x="800705" y="593277"/>
                        <a:pt x="827314" y="569087"/>
                      </a:cubicBezTo>
                      <a:cubicBezTo>
                        <a:pt x="853923" y="544897"/>
                        <a:pt x="880534" y="523125"/>
                        <a:pt x="899886" y="482001"/>
                      </a:cubicBezTo>
                      <a:cubicBezTo>
                        <a:pt x="919239" y="440877"/>
                        <a:pt x="943429" y="322344"/>
                        <a:pt x="943429" y="322344"/>
                      </a:cubicBezTo>
                    </a:path>
                  </a:pathLst>
                </a:custGeom>
                <a:noFill/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4818743" y="1547475"/>
              <a:ext cx="1363311" cy="1594882"/>
              <a:chOff x="3838958" y="1822326"/>
              <a:chExt cx="1363311" cy="159488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3838958" y="2177144"/>
                <a:ext cx="718528" cy="1240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3842413" y="2510972"/>
                <a:ext cx="990844" cy="905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4557486" y="182232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33257" y="2187639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baseline="30000" dirty="0"/>
                  <a:t>-</a:t>
                </a: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4878225" y="1546959"/>
            <a:ext cx="3721494" cy="2906856"/>
            <a:chOff x="4950795" y="2374257"/>
            <a:chExt cx="3721494" cy="2906856"/>
          </a:xfrm>
        </p:grpSpPr>
        <p:sp>
          <p:nvSpPr>
            <p:cNvPr id="91" name="Freeform 90"/>
            <p:cNvSpPr/>
            <p:nvPr/>
          </p:nvSpPr>
          <p:spPr>
            <a:xfrm flipH="1">
              <a:off x="7410040" y="4573932"/>
              <a:ext cx="1262249" cy="233304"/>
            </a:xfrm>
            <a:custGeom>
              <a:avLst/>
              <a:gdLst>
                <a:gd name="connsiteX0" fmla="*/ 0 w 1262249"/>
                <a:gd name="connsiteY0" fmla="*/ 0 h 233304"/>
                <a:gd name="connsiteX1" fmla="*/ 754742 w 1262249"/>
                <a:gd name="connsiteY1" fmla="*/ 29029 h 233304"/>
                <a:gd name="connsiteX2" fmla="*/ 1190171 w 1262249"/>
                <a:gd name="connsiteY2" fmla="*/ 87086 h 233304"/>
                <a:gd name="connsiteX3" fmla="*/ 1248228 w 1262249"/>
                <a:gd name="connsiteY3" fmla="*/ 159657 h 233304"/>
                <a:gd name="connsiteX4" fmla="*/ 1045028 w 1262249"/>
                <a:gd name="connsiteY4" fmla="*/ 217714 h 233304"/>
                <a:gd name="connsiteX5" fmla="*/ 391885 w 1262249"/>
                <a:gd name="connsiteY5" fmla="*/ 232229 h 233304"/>
                <a:gd name="connsiteX6" fmla="*/ 14514 w 1262249"/>
                <a:gd name="connsiteY6" fmla="*/ 232229 h 23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9" h="233304">
                  <a:moveTo>
                    <a:pt x="0" y="0"/>
                  </a:moveTo>
                  <a:cubicBezTo>
                    <a:pt x="278190" y="7257"/>
                    <a:pt x="556380" y="14515"/>
                    <a:pt x="754742" y="29029"/>
                  </a:cubicBezTo>
                  <a:cubicBezTo>
                    <a:pt x="953104" y="43543"/>
                    <a:pt x="1107923" y="65315"/>
                    <a:pt x="1190171" y="87086"/>
                  </a:cubicBezTo>
                  <a:cubicBezTo>
                    <a:pt x="1272419" y="108857"/>
                    <a:pt x="1272419" y="137886"/>
                    <a:pt x="1248228" y="159657"/>
                  </a:cubicBezTo>
                  <a:cubicBezTo>
                    <a:pt x="1224038" y="181428"/>
                    <a:pt x="1187752" y="205619"/>
                    <a:pt x="1045028" y="217714"/>
                  </a:cubicBezTo>
                  <a:cubicBezTo>
                    <a:pt x="902304" y="229809"/>
                    <a:pt x="563637" y="229810"/>
                    <a:pt x="391885" y="232229"/>
                  </a:cubicBezTo>
                  <a:cubicBezTo>
                    <a:pt x="220133" y="234648"/>
                    <a:pt x="14514" y="232229"/>
                    <a:pt x="14514" y="232229"/>
                  </a:cubicBezTo>
                </a:path>
              </a:pathLst>
            </a:custGeom>
            <a:noFill/>
            <a:ln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7250255" y="4327191"/>
              <a:ext cx="1422034" cy="1940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410040" y="5002103"/>
              <a:ext cx="12622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7410040" y="5212559"/>
              <a:ext cx="12622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098126" y="4015914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126" y="4015914"/>
                  <a:ext cx="37484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062086" y="4705880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086" y="4705880"/>
                  <a:ext cx="37484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062086" y="4911781"/>
                  <a:ext cx="3763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086" y="4911781"/>
                  <a:ext cx="37632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910539" y="4521214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39" y="4521214"/>
                  <a:ext cx="38767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948169" y="4292467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8169" y="4292467"/>
                  <a:ext cx="37484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/>
            <p:nvPr/>
          </p:nvCxnSpPr>
          <p:spPr>
            <a:xfrm>
              <a:off x="5844916" y="4983407"/>
              <a:ext cx="1161142" cy="373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5827866" y="4521214"/>
              <a:ext cx="1422389" cy="202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6459019" y="4240267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019" y="4240267"/>
                  <a:ext cx="37484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6408437" y="4706612"/>
                  <a:ext cx="374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437" y="4706612"/>
                  <a:ext cx="37484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6393068" y="4495034"/>
                  <a:ext cx="3763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068" y="4495034"/>
                  <a:ext cx="37632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6" name="Group 105"/>
            <p:cNvGrpSpPr/>
            <p:nvPr/>
          </p:nvGrpSpPr>
          <p:grpSpPr>
            <a:xfrm rot="2833285" flipH="1">
              <a:off x="5930514" y="3833321"/>
              <a:ext cx="1550921" cy="168979"/>
              <a:chOff x="5967480" y="4379792"/>
              <a:chExt cx="1550921" cy="168979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491497" y="4379792"/>
                <a:ext cx="1026904" cy="168979"/>
                <a:chOff x="4934857" y="3072429"/>
                <a:chExt cx="3773716" cy="643342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4934857" y="3080471"/>
                  <a:ext cx="1886858" cy="635300"/>
                  <a:chOff x="4934857" y="3080471"/>
                  <a:chExt cx="1886858" cy="635300"/>
                </a:xfrm>
              </p:grpSpPr>
              <p:sp>
                <p:nvSpPr>
                  <p:cNvPr id="120" name="Freeform 119"/>
                  <p:cNvSpPr/>
                  <p:nvPr/>
                </p:nvSpPr>
                <p:spPr>
                  <a:xfrm>
                    <a:off x="4934857" y="3088513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>
                    <a:off x="5878286" y="3080471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6821715" y="3072429"/>
                  <a:ext cx="1886858" cy="635300"/>
                  <a:chOff x="4934857" y="3080471"/>
                  <a:chExt cx="1886858" cy="635300"/>
                </a:xfrm>
              </p:grpSpPr>
              <p:sp>
                <p:nvSpPr>
                  <p:cNvPr id="118" name="Freeform 117"/>
                  <p:cNvSpPr/>
                  <p:nvPr/>
                </p:nvSpPr>
                <p:spPr>
                  <a:xfrm>
                    <a:off x="4934857" y="3088513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 118"/>
                  <p:cNvSpPr/>
                  <p:nvPr/>
                </p:nvSpPr>
                <p:spPr>
                  <a:xfrm>
                    <a:off x="5878286" y="3080471"/>
                    <a:ext cx="943429" cy="627258"/>
                  </a:xfrm>
                  <a:custGeom>
                    <a:avLst/>
                    <a:gdLst>
                      <a:gd name="connsiteX0" fmla="*/ 0 w 943429"/>
                      <a:gd name="connsiteY0" fmla="*/ 336858 h 627258"/>
                      <a:gd name="connsiteX1" fmla="*/ 72572 w 943429"/>
                      <a:gd name="connsiteY1" fmla="*/ 148173 h 627258"/>
                      <a:gd name="connsiteX2" fmla="*/ 145143 w 943429"/>
                      <a:gd name="connsiteY2" fmla="*/ 32058 h 627258"/>
                      <a:gd name="connsiteX3" fmla="*/ 261257 w 943429"/>
                      <a:gd name="connsiteY3" fmla="*/ 3030 h 627258"/>
                      <a:gd name="connsiteX4" fmla="*/ 377372 w 943429"/>
                      <a:gd name="connsiteY4" fmla="*/ 90116 h 627258"/>
                      <a:gd name="connsiteX5" fmla="*/ 478972 w 943429"/>
                      <a:gd name="connsiteY5" fmla="*/ 336858 h 627258"/>
                      <a:gd name="connsiteX6" fmla="*/ 580572 w 943429"/>
                      <a:gd name="connsiteY6" fmla="*/ 554573 h 627258"/>
                      <a:gd name="connsiteX7" fmla="*/ 740229 w 943429"/>
                      <a:gd name="connsiteY7" fmla="*/ 627144 h 627258"/>
                      <a:gd name="connsiteX8" fmla="*/ 827314 w 943429"/>
                      <a:gd name="connsiteY8" fmla="*/ 569087 h 627258"/>
                      <a:gd name="connsiteX9" fmla="*/ 899886 w 943429"/>
                      <a:gd name="connsiteY9" fmla="*/ 482001 h 627258"/>
                      <a:gd name="connsiteX10" fmla="*/ 943429 w 943429"/>
                      <a:gd name="connsiteY10" fmla="*/ 322344 h 62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3429" h="627258">
                        <a:moveTo>
                          <a:pt x="0" y="336858"/>
                        </a:moveTo>
                        <a:cubicBezTo>
                          <a:pt x="24191" y="267915"/>
                          <a:pt x="48382" y="198973"/>
                          <a:pt x="72572" y="148173"/>
                        </a:cubicBezTo>
                        <a:cubicBezTo>
                          <a:pt x="96762" y="97373"/>
                          <a:pt x="113696" y="56248"/>
                          <a:pt x="145143" y="32058"/>
                        </a:cubicBezTo>
                        <a:cubicBezTo>
                          <a:pt x="176590" y="7868"/>
                          <a:pt x="222552" y="-6646"/>
                          <a:pt x="261257" y="3030"/>
                        </a:cubicBezTo>
                        <a:cubicBezTo>
                          <a:pt x="299962" y="12706"/>
                          <a:pt x="341086" y="34478"/>
                          <a:pt x="377372" y="90116"/>
                        </a:cubicBezTo>
                        <a:cubicBezTo>
                          <a:pt x="413658" y="145754"/>
                          <a:pt x="445105" y="259449"/>
                          <a:pt x="478972" y="336858"/>
                        </a:cubicBezTo>
                        <a:cubicBezTo>
                          <a:pt x="512839" y="414267"/>
                          <a:pt x="537029" y="506192"/>
                          <a:pt x="580572" y="554573"/>
                        </a:cubicBezTo>
                        <a:cubicBezTo>
                          <a:pt x="624115" y="602954"/>
                          <a:pt x="699105" y="624725"/>
                          <a:pt x="740229" y="627144"/>
                        </a:cubicBezTo>
                        <a:cubicBezTo>
                          <a:pt x="781353" y="629563"/>
                          <a:pt x="800705" y="593277"/>
                          <a:pt x="827314" y="569087"/>
                        </a:cubicBezTo>
                        <a:cubicBezTo>
                          <a:pt x="853923" y="544897"/>
                          <a:pt x="880534" y="523125"/>
                          <a:pt x="899886" y="482001"/>
                        </a:cubicBezTo>
                        <a:cubicBezTo>
                          <a:pt x="919239" y="440877"/>
                          <a:pt x="943429" y="322344"/>
                          <a:pt x="943429" y="322344"/>
                        </a:cubicBezTo>
                      </a:path>
                    </a:pathLst>
                  </a:custGeom>
                  <a:no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5967480" y="4380848"/>
                <a:ext cx="513452" cy="166867"/>
                <a:chOff x="4934857" y="3080471"/>
                <a:chExt cx="1886858" cy="635300"/>
              </a:xfrm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4934857" y="3088513"/>
                  <a:ext cx="943429" cy="627258"/>
                </a:xfrm>
                <a:custGeom>
                  <a:avLst/>
                  <a:gdLst>
                    <a:gd name="connsiteX0" fmla="*/ 0 w 943429"/>
                    <a:gd name="connsiteY0" fmla="*/ 336858 h 627258"/>
                    <a:gd name="connsiteX1" fmla="*/ 72572 w 943429"/>
                    <a:gd name="connsiteY1" fmla="*/ 148173 h 627258"/>
                    <a:gd name="connsiteX2" fmla="*/ 145143 w 943429"/>
                    <a:gd name="connsiteY2" fmla="*/ 32058 h 627258"/>
                    <a:gd name="connsiteX3" fmla="*/ 261257 w 943429"/>
                    <a:gd name="connsiteY3" fmla="*/ 3030 h 627258"/>
                    <a:gd name="connsiteX4" fmla="*/ 377372 w 943429"/>
                    <a:gd name="connsiteY4" fmla="*/ 90116 h 627258"/>
                    <a:gd name="connsiteX5" fmla="*/ 478972 w 943429"/>
                    <a:gd name="connsiteY5" fmla="*/ 336858 h 627258"/>
                    <a:gd name="connsiteX6" fmla="*/ 580572 w 943429"/>
                    <a:gd name="connsiteY6" fmla="*/ 554573 h 627258"/>
                    <a:gd name="connsiteX7" fmla="*/ 740229 w 943429"/>
                    <a:gd name="connsiteY7" fmla="*/ 627144 h 627258"/>
                    <a:gd name="connsiteX8" fmla="*/ 827314 w 943429"/>
                    <a:gd name="connsiteY8" fmla="*/ 569087 h 627258"/>
                    <a:gd name="connsiteX9" fmla="*/ 899886 w 943429"/>
                    <a:gd name="connsiteY9" fmla="*/ 482001 h 627258"/>
                    <a:gd name="connsiteX10" fmla="*/ 943429 w 943429"/>
                    <a:gd name="connsiteY10" fmla="*/ 322344 h 62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3429" h="627258">
                      <a:moveTo>
                        <a:pt x="0" y="336858"/>
                      </a:moveTo>
                      <a:cubicBezTo>
                        <a:pt x="24191" y="267915"/>
                        <a:pt x="48382" y="198973"/>
                        <a:pt x="72572" y="148173"/>
                      </a:cubicBezTo>
                      <a:cubicBezTo>
                        <a:pt x="96762" y="97373"/>
                        <a:pt x="113696" y="56248"/>
                        <a:pt x="145143" y="32058"/>
                      </a:cubicBezTo>
                      <a:cubicBezTo>
                        <a:pt x="176590" y="7868"/>
                        <a:pt x="222552" y="-6646"/>
                        <a:pt x="261257" y="3030"/>
                      </a:cubicBezTo>
                      <a:cubicBezTo>
                        <a:pt x="299962" y="12706"/>
                        <a:pt x="341086" y="34478"/>
                        <a:pt x="377372" y="90116"/>
                      </a:cubicBezTo>
                      <a:cubicBezTo>
                        <a:pt x="413658" y="145754"/>
                        <a:pt x="445105" y="259449"/>
                        <a:pt x="478972" y="336858"/>
                      </a:cubicBezTo>
                      <a:cubicBezTo>
                        <a:pt x="512839" y="414267"/>
                        <a:pt x="537029" y="506192"/>
                        <a:pt x="580572" y="554573"/>
                      </a:cubicBezTo>
                      <a:cubicBezTo>
                        <a:pt x="624115" y="602954"/>
                        <a:pt x="699105" y="624725"/>
                        <a:pt x="740229" y="627144"/>
                      </a:cubicBezTo>
                      <a:cubicBezTo>
                        <a:pt x="781353" y="629563"/>
                        <a:pt x="800705" y="593277"/>
                        <a:pt x="827314" y="569087"/>
                      </a:cubicBezTo>
                      <a:cubicBezTo>
                        <a:pt x="853923" y="544897"/>
                        <a:pt x="880534" y="523125"/>
                        <a:pt x="899886" y="482001"/>
                      </a:cubicBezTo>
                      <a:cubicBezTo>
                        <a:pt x="919239" y="440877"/>
                        <a:pt x="943429" y="322344"/>
                        <a:pt x="943429" y="322344"/>
                      </a:cubicBezTo>
                    </a:path>
                  </a:pathLst>
                </a:custGeom>
                <a:noFill/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5878286" y="3080471"/>
                  <a:ext cx="943429" cy="627258"/>
                </a:xfrm>
                <a:custGeom>
                  <a:avLst/>
                  <a:gdLst>
                    <a:gd name="connsiteX0" fmla="*/ 0 w 943429"/>
                    <a:gd name="connsiteY0" fmla="*/ 336858 h 627258"/>
                    <a:gd name="connsiteX1" fmla="*/ 72572 w 943429"/>
                    <a:gd name="connsiteY1" fmla="*/ 148173 h 627258"/>
                    <a:gd name="connsiteX2" fmla="*/ 145143 w 943429"/>
                    <a:gd name="connsiteY2" fmla="*/ 32058 h 627258"/>
                    <a:gd name="connsiteX3" fmla="*/ 261257 w 943429"/>
                    <a:gd name="connsiteY3" fmla="*/ 3030 h 627258"/>
                    <a:gd name="connsiteX4" fmla="*/ 377372 w 943429"/>
                    <a:gd name="connsiteY4" fmla="*/ 90116 h 627258"/>
                    <a:gd name="connsiteX5" fmla="*/ 478972 w 943429"/>
                    <a:gd name="connsiteY5" fmla="*/ 336858 h 627258"/>
                    <a:gd name="connsiteX6" fmla="*/ 580572 w 943429"/>
                    <a:gd name="connsiteY6" fmla="*/ 554573 h 627258"/>
                    <a:gd name="connsiteX7" fmla="*/ 740229 w 943429"/>
                    <a:gd name="connsiteY7" fmla="*/ 627144 h 627258"/>
                    <a:gd name="connsiteX8" fmla="*/ 827314 w 943429"/>
                    <a:gd name="connsiteY8" fmla="*/ 569087 h 627258"/>
                    <a:gd name="connsiteX9" fmla="*/ 899886 w 943429"/>
                    <a:gd name="connsiteY9" fmla="*/ 482001 h 627258"/>
                    <a:gd name="connsiteX10" fmla="*/ 943429 w 943429"/>
                    <a:gd name="connsiteY10" fmla="*/ 322344 h 62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3429" h="627258">
                      <a:moveTo>
                        <a:pt x="0" y="336858"/>
                      </a:moveTo>
                      <a:cubicBezTo>
                        <a:pt x="24191" y="267915"/>
                        <a:pt x="48382" y="198973"/>
                        <a:pt x="72572" y="148173"/>
                      </a:cubicBezTo>
                      <a:cubicBezTo>
                        <a:pt x="96762" y="97373"/>
                        <a:pt x="113696" y="56248"/>
                        <a:pt x="145143" y="32058"/>
                      </a:cubicBezTo>
                      <a:cubicBezTo>
                        <a:pt x="176590" y="7868"/>
                        <a:pt x="222552" y="-6646"/>
                        <a:pt x="261257" y="3030"/>
                      </a:cubicBezTo>
                      <a:cubicBezTo>
                        <a:pt x="299962" y="12706"/>
                        <a:pt x="341086" y="34478"/>
                        <a:pt x="377372" y="90116"/>
                      </a:cubicBezTo>
                      <a:cubicBezTo>
                        <a:pt x="413658" y="145754"/>
                        <a:pt x="445105" y="259449"/>
                        <a:pt x="478972" y="336858"/>
                      </a:cubicBezTo>
                      <a:cubicBezTo>
                        <a:pt x="512839" y="414267"/>
                        <a:pt x="537029" y="506192"/>
                        <a:pt x="580572" y="554573"/>
                      </a:cubicBezTo>
                      <a:cubicBezTo>
                        <a:pt x="624115" y="602954"/>
                        <a:pt x="699105" y="624725"/>
                        <a:pt x="740229" y="627144"/>
                      </a:cubicBezTo>
                      <a:cubicBezTo>
                        <a:pt x="781353" y="629563"/>
                        <a:pt x="800705" y="593277"/>
                        <a:pt x="827314" y="569087"/>
                      </a:cubicBezTo>
                      <a:cubicBezTo>
                        <a:pt x="853923" y="544897"/>
                        <a:pt x="880534" y="523125"/>
                        <a:pt x="899886" y="482001"/>
                      </a:cubicBezTo>
                      <a:cubicBezTo>
                        <a:pt x="919239" y="440877"/>
                        <a:pt x="943429" y="322344"/>
                        <a:pt x="943429" y="322344"/>
                      </a:cubicBezTo>
                    </a:path>
                  </a:pathLst>
                </a:custGeom>
                <a:noFill/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8" name="Straight Arrow Connector 107"/>
            <p:cNvCxnSpPr/>
            <p:nvPr/>
          </p:nvCxnSpPr>
          <p:spPr>
            <a:xfrm flipV="1">
              <a:off x="6179177" y="2374257"/>
              <a:ext cx="840541" cy="9744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19" idx="10"/>
            </p:cNvCxnSpPr>
            <p:nvPr/>
          </p:nvCxnSpPr>
          <p:spPr>
            <a:xfrm flipH="1" flipV="1">
              <a:off x="4950795" y="3216931"/>
              <a:ext cx="1228382" cy="13182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 flipH="1">
              <a:off x="6516529" y="239681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e’</a:t>
              </a:r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flipH="1">
              <a:off x="5005176" y="28810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5858576" y="4760517"/>
              <a:ext cx="1161142" cy="373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35429" y="5167086"/>
                <a:ext cx="3477280" cy="839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 </a:t>
                </a:r>
                <a:r>
                  <a:rPr lang="en-US" sz="2400" dirty="0" err="1" smtClean="0"/>
                  <a:t>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Drell</a:t>
                </a:r>
                <a:r>
                  <a:rPr lang="en-US" dirty="0" smtClean="0"/>
                  <a:t>-Yan probes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content of proton  </a:t>
                </a:r>
                <a:r>
                  <a:rPr lang="en-US" dirty="0" smtClean="0">
                    <a:sym typeface="Wingdings" panose="05000000000000000000" pitchFamily="2" charset="2"/>
                  </a:rPr>
                  <a:t>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</m:e>
                    </m:acc>
                    <m:r>
                      <a:rPr lang="en-US" sz="24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" y="5167086"/>
                <a:ext cx="3477280" cy="839140"/>
              </a:xfrm>
              <a:prstGeom prst="rect">
                <a:avLst/>
              </a:prstGeom>
              <a:blipFill rotWithShape="1">
                <a:blip r:embed="rId19"/>
                <a:stretch>
                  <a:fillRect l="-2102" t="-5109" r="-2452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426486" y="5167086"/>
                <a:ext cx="2911975" cy="839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 p</a:t>
                </a:r>
                <a:r>
                  <a:rPr lang="en-US" dirty="0"/>
                  <a:t> </a:t>
                </a:r>
                <a:r>
                  <a:rPr lang="en-US" dirty="0" smtClean="0"/>
                  <a:t>probes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production from proton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acc>
                    <m:r>
                      <a:rPr lang="en-US" sz="2400" b="0" i="0" smtClean="0">
                        <a:latin typeface="Cambria Math"/>
                        <a:sym typeface="Wingdings" panose="05000000000000000000" pitchFamily="2" charset="2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sym typeface="Wingdings" panose="05000000000000000000" pitchFamily="2" charset="2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86" y="5167086"/>
                <a:ext cx="2911975" cy="839140"/>
              </a:xfrm>
              <a:prstGeom prst="rect">
                <a:avLst/>
              </a:prstGeom>
              <a:blipFill rotWithShape="1">
                <a:blip r:embed="rId20"/>
                <a:stretch>
                  <a:fillRect l="-2720" t="-5109" r="-10042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4111536" y="5211965"/>
            <a:ext cx="1082348" cy="369332"/>
          </a:xfrm>
          <a:prstGeom prst="rect">
            <a:avLst/>
          </a:prstGeom>
          <a:solidFill>
            <a:srgbClr val="D2D1E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related ?</a:t>
            </a:r>
            <a:endParaRPr lang="en-US" dirty="0">
              <a:latin typeface="+mj-lt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3961677" y="5689601"/>
            <a:ext cx="1371600" cy="0"/>
          </a:xfrm>
          <a:prstGeom prst="straightConnector1">
            <a:avLst/>
          </a:prstGeom>
          <a:ln w="28575">
            <a:solidFill>
              <a:srgbClr val="4542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flipH="1">
                <a:off x="2536987" y="4182018"/>
                <a:ext cx="374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36987" y="4182018"/>
                <a:ext cx="374846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D2D1E1"/>
          </a:solidFill>
        </p:spPr>
        <p:txBody>
          <a:bodyPr/>
          <a:lstStyle/>
          <a:p>
            <a:r>
              <a:rPr lang="en-US" altLang="en-US" dirty="0" smtClean="0"/>
              <a:t>Future Studies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411029" cy="455385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acc>
                    <m:r>
                      <a:rPr lang="en-US" altLang="en-US" sz="2000" b="0" i="0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?  (our data show 0.74 +/- 0.18) from the proton</a:t>
                </a:r>
              </a:p>
              <a:p>
                <a:pPr lvl="1"/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study ratio of 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Wingdings" pitchFamily="2" charset="2"/>
                  </a:rPr>
                  <a:t>p</a:t>
                </a:r>
                <a:r>
                  <a:rPr lang="en-US" altLang="en-US" sz="20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0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p / </a:t>
                </a:r>
                <a:r>
                  <a:rPr lang="en-US" altLang="en-US" sz="2000" dirty="0" err="1" smtClean="0">
                    <a:solidFill>
                      <a:srgbClr val="0000CC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Wingdings" pitchFamily="2" charset="2"/>
                  </a:rPr>
                  <a:t>p</a:t>
                </a:r>
                <a:r>
                  <a:rPr lang="en-US" altLang="en-US" sz="2000" baseline="300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+</a:t>
                </a:r>
                <a:r>
                  <a:rPr lang="en-US" altLang="en-US" sz="20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n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 from  D</a:t>
                </a:r>
                <a:r>
                  <a:rPr lang="en-US" altLang="en-US" sz="20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2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target (equal u and d quarks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</a:p>
              <a:p>
                <a:pPr lvl="1"/>
                <a:endParaRPr lang="en-US" altLang="en-US" sz="2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b="0" dirty="0" smtClean="0">
                    <a:cs typeface="Times New Roman" panose="02020603050405020304" pitchFamily="18" charset="0"/>
                    <a:sym typeface="Wingdings" pitchFamily="2" charset="2"/>
                  </a:rPr>
                  <a:t>What role does angular momentum play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creation?</a:t>
                </a:r>
                <a:r>
                  <a:rPr lang="en-US" alt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*</a:t>
                </a:r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study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Wingdings" pitchFamily="2" charset="2"/>
                  </a:rPr>
                  <a:t>L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transferred polarization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in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K*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Wingdings" pitchFamily="2" charset="2"/>
                  </a:rPr>
                  <a:t>L</a:t>
                </a:r>
                <a:r>
                  <a:rPr lang="en-US" altLang="en-US" sz="2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final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states</a:t>
                </a:r>
              </a:p>
              <a:p>
                <a:pPr lvl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What other experiments can we do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</m:t>
                    </m:r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𝑝</m:t>
                    </m:r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→</m:t>
                    </m:r>
                    <m:sSup>
                      <m:sSupPr>
                        <m:ctrlP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altLang="en-US" sz="1800" i="1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𝑝𝑝</m:t>
                    </m:r>
                    <m:acc>
                      <m:accPr>
                        <m:chr m:val="̅"/>
                        <m:ctrlP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 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en-US" sz="1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altLang="en-US" sz="1800" i="1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𝐾</m:t>
                    </m:r>
                    <m:r>
                      <a:rPr lang="en-US" altLang="en-US" sz="1800" i="1" baseline="3000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+</m:t>
                    </m:r>
                    <m:r>
                      <a:rPr lang="en-US" altLang="en-US" sz="1800" i="1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𝐾</m:t>
                    </m:r>
                    <m:r>
                      <a:rPr lang="en-US" altLang="en-US" sz="1800" i="1" baseline="3000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−</m:t>
                    </m:r>
                  </m:oMath>
                </a14:m>
                <a:r>
                  <a:rPr lang="en-US" altLang="en-US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p      </a:t>
                </a:r>
                <a:r>
                  <a:rPr lang="en-US" altLang="en-US" sz="1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study ratio of 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𝑢𝑑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18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𝑢𝑑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en-US" sz="18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acc>
                  </m:oMath>
                </a14:m>
                <a:endParaRPr lang="en-US" altLang="en-US" sz="18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altLang="en-US" sz="16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</m:t>
                    </m:r>
                    <m:r>
                      <a:rPr lang="en-US" altLang="en-US" sz="16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𝑝</m:t>
                    </m:r>
                    <m:r>
                      <a:rPr lang="en-US" altLang="en-US" sz="1600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→</m:t>
                    </m:r>
                    <m:sSup>
                      <m:sSupPr>
                        <m:ctrlPr>
                          <a:rPr lang="en-US" alt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en-US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𝐾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600" dirty="0" smtClean="0">
                    <a:latin typeface="Symbol" panose="05050102010706020507" pitchFamily="18" charset="2"/>
                    <a:cs typeface="Times New Roman" panose="02020603050405020304" pitchFamily="18" charset="0"/>
                    <a:sym typeface="Wingdings" pitchFamily="2" charset="2"/>
                  </a:rPr>
                  <a:t>S</a:t>
                </a:r>
                <a:r>
                  <a:rPr lang="en-US" altLang="en-US" sz="1600" baseline="30000" dirty="0" smtClean="0">
                    <a:latin typeface="Symbol" panose="05050102010706020507" pitchFamily="18" charset="2"/>
                    <a:cs typeface="Times New Roman" panose="02020603050405020304" pitchFamily="18" charset="0"/>
                    <a:sym typeface="Wingdings" pitchFamily="2" charset="2"/>
                  </a:rPr>
                  <a:t>-</a:t>
                </a:r>
                <a:r>
                  <a:rPr lang="en-US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w</a:t>
                </a:r>
                <a:r>
                  <a:rPr lang="en-US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𝐾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from the decay of  a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𝑢𝑢</m:t>
                    </m:r>
                    <m:r>
                      <a:rPr lang="en-US" altLang="en-US" sz="16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ctrlPr>
                          <a:rPr lang="en-US" altLang="en-US" sz="16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16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altLang="en-US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𝑠</m:t>
                            </m:r>
                            <m:r>
                              <a:rPr lang="en-US" altLang="en-US" sz="1600" i="1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altLang="en-US" sz="16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altLang="en-US" sz="1600" b="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altLang="en-US" sz="1600" b="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tetraquark</a:t>
                </a:r>
                <a:endParaRPr lang="en-US" altLang="en-US" sz="16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endParaRPr lang="en-US" altLang="en-US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411029" cy="4553853"/>
              </a:xfrm>
              <a:blipFill rotWithShape="1">
                <a:blip r:embed="rId3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B33D62DB-CFE0-469A-9E7F-A021F39091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5208" y="5422636"/>
            <a:ext cx="754944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  <a:r>
              <a:rPr lang="en-US" sz="1600" dirty="0" smtClean="0">
                <a:latin typeface="Palatino Linotype" panose="02040502050505030304" pitchFamily="18" charset="0"/>
              </a:rPr>
              <a:t>  “On </a:t>
            </a:r>
            <a:r>
              <a:rPr lang="en-US" sz="1600" dirty="0">
                <a:latin typeface="Palatino Linotype" panose="02040502050505030304" pitchFamily="18" charset="0"/>
              </a:rPr>
              <a:t>the mechanism of open-flavor strong </a:t>
            </a:r>
            <a:r>
              <a:rPr lang="en-US" sz="1600" dirty="0" smtClean="0">
                <a:latin typeface="Palatino Linotype" panose="02040502050505030304" pitchFamily="18" charset="0"/>
              </a:rPr>
              <a:t>decays”, Phys</a:t>
            </a:r>
            <a:r>
              <a:rPr lang="en-US" sz="1600" dirty="0">
                <a:latin typeface="Palatino Linotype" panose="02040502050505030304" pitchFamily="18" charset="0"/>
              </a:rPr>
              <a:t>. Rev. D 54, 6811 (</a:t>
            </a:r>
            <a:r>
              <a:rPr lang="en-US" sz="1600" dirty="0" smtClean="0">
                <a:latin typeface="Palatino Linotype" panose="02040502050505030304" pitchFamily="18" charset="0"/>
              </a:rPr>
              <a:t>1996),</a:t>
            </a:r>
          </a:p>
          <a:p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</a:rPr>
              <a:t>    </a:t>
            </a:r>
            <a:r>
              <a:rPr lang="en-US" sz="1600" dirty="0" smtClean="0">
                <a:latin typeface="Palatino Linotype" panose="02040502050505030304" pitchFamily="18" charset="0"/>
              </a:rPr>
              <a:t>E</a:t>
            </a:r>
            <a:r>
              <a:rPr lang="en-US" sz="1600" dirty="0">
                <a:latin typeface="Palatino Linotype" panose="02040502050505030304" pitchFamily="18" charset="0"/>
              </a:rPr>
              <a:t>. S. </a:t>
            </a:r>
            <a:r>
              <a:rPr lang="en-US" sz="1600" dirty="0" err="1">
                <a:latin typeface="Palatino Linotype" panose="02040502050505030304" pitchFamily="18" charset="0"/>
              </a:rPr>
              <a:t>Ackleh</a:t>
            </a:r>
            <a:r>
              <a:rPr lang="en-US" sz="1600" dirty="0">
                <a:latin typeface="Palatino Linotype" panose="02040502050505030304" pitchFamily="18" charset="0"/>
              </a:rPr>
              <a:t>, </a:t>
            </a:r>
            <a:r>
              <a:rPr lang="en-US" sz="1600" dirty="0" smtClean="0">
                <a:latin typeface="Palatino Linotype" panose="02040502050505030304" pitchFamily="18" charset="0"/>
              </a:rPr>
              <a:t> T</a:t>
            </a:r>
            <a:r>
              <a:rPr lang="en-US" sz="1600" dirty="0">
                <a:latin typeface="Palatino Linotype" panose="02040502050505030304" pitchFamily="18" charset="0"/>
              </a:rPr>
              <a:t>. Barnes, </a:t>
            </a:r>
            <a:r>
              <a:rPr lang="en-US" sz="1600" dirty="0" smtClean="0">
                <a:latin typeface="Palatino Linotype" panose="02040502050505030304" pitchFamily="18" charset="0"/>
              </a:rPr>
              <a:t> E</a:t>
            </a:r>
            <a:r>
              <a:rPr lang="en-US" sz="1600" dirty="0">
                <a:latin typeface="Palatino Linotype" panose="02040502050505030304" pitchFamily="18" charset="0"/>
              </a:rPr>
              <a:t>. S. Swanson</a:t>
            </a:r>
          </a:p>
        </p:txBody>
      </p:sp>
    </p:spTree>
    <p:extLst>
      <p:ext uri="{BB962C8B-B14F-4D97-AF65-F5344CB8AC3E}">
        <p14:creationId xmlns:p14="http://schemas.microsoft.com/office/powerpoint/2010/main" val="33607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2D1E1"/>
          </a:solidFill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1"/>
                <a:ext cx="8542115" cy="4601028"/>
              </a:xfrm>
            </p:spPr>
            <p:txBody>
              <a:bodyPr/>
              <a:lstStyle/>
              <a:p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Can 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quark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dynamics explain 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low-energy phenomena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?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Wingdings" pitchFamily="2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sym typeface="Wingdings" pitchFamily="2" charset="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creation a universal phenomenon ? </a:t>
                </a:r>
              </a:p>
              <a:p>
                <a:pPr lvl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early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evidence says </a:t>
                </a:r>
                <a:r>
                  <a:rPr lang="en-US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yes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to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both</a:t>
                </a:r>
              </a:p>
              <a:p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What is the angular momentum dependence?</a:t>
                </a:r>
              </a:p>
              <a:p>
                <a:pPr lvl="1"/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it depends (different for induced and transferred polarization)</a:t>
                </a:r>
              </a:p>
              <a:p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What is the flavor dependence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acc>
                    <m:r>
                      <a:rPr lang="en-US" altLang="en-US" b="0" i="1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/</m:t>
                    </m:r>
                    <m:r>
                      <a:rPr lang="en-US" altLang="en-US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≈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0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.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3</m:t>
                    </m:r>
                  </m:oMath>
                </a14:m>
                <a:endPara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suppressed relative to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?   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(</m:t>
                    </m:r>
                    <m:r>
                      <a:rPr lang="en-US" altLang="en-US" b="0" i="1" dirty="0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.</m:t>
                    </m:r>
                    <m:r>
                      <a:rPr lang="en-US" altLang="en-US" b="0" i="1" dirty="0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74</m:t>
                    </m:r>
                    <m:r>
                      <a:rPr lang="en-US" altLang="en-US" b="0" i="1" dirty="0" smtClean="0">
                        <a:latin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± .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18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) ≠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1</m:t>
                    </m:r>
                    <m:r>
                      <a:rPr lang="en-US" alt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  <a:sym typeface="Wingdings" pitchFamily="2" charset="2"/>
                      </a:rPr>
                      <m:t>  ??</m:t>
                    </m:r>
                  </m:oMath>
                </a14:m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marL="571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n-US" dirty="0">
                    <a:solidFill>
                      <a:srgbClr val="0000CC"/>
                    </a:solidFill>
                  </a:rPr>
                  <a:t>Quark model can guide new experiments</a:t>
                </a:r>
              </a:p>
              <a:p>
                <a:pPr lvl="1"/>
                <a:endPara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1"/>
                <a:ext cx="8542115" cy="4601028"/>
              </a:xfrm>
              <a:blipFill rotWithShape="1">
                <a:blip r:embed="rId3"/>
                <a:stretch>
                  <a:fillRect l="-1213" t="-1325"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3914" y="63554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Exclusive Meson Production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smtClean="0"/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smtClean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97757" y="232228"/>
                <a:ext cx="8432800" cy="1118281"/>
              </a:xfrm>
              <a:solidFill>
                <a:srgbClr val="D2D1E1"/>
              </a:solidFill>
            </p:spPr>
            <p:txBody>
              <a:bodyPr/>
              <a:lstStyle/>
              <a:p>
                <a:pPr eaLnBrk="1" hangingPunct="1"/>
                <a:r>
                  <a:rPr lang="en-US" alt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Understanding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Creation</a:t>
                </a:r>
                <a:br>
                  <a:rPr lang="en-US" alt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4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757" y="232228"/>
                <a:ext cx="8432800" cy="1118281"/>
              </a:xfrm>
              <a:blipFill rotWithShape="1">
                <a:blip r:embed="rId3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1510166"/>
                <a:ext cx="8432800" cy="4439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Palatino Linotype" panose="02040502050505030304" pitchFamily="18" charset="0"/>
                  </a:rPr>
                  <a:t>Outline:</a:t>
                </a: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Palatino Linotype" panose="02040502050505030304" pitchFamily="18" charset="0"/>
                  </a:rPr>
                  <a:t> creation (‘kernel’ of the </a:t>
                </a:r>
                <a:r>
                  <a:rPr lang="en-US" sz="2000" dirty="0" err="1" smtClean="0">
                    <a:latin typeface="Palatino Linotype" panose="02040502050505030304" pitchFamily="18" charset="0"/>
                  </a:rPr>
                  <a:t>hadronization</a:t>
                </a:r>
                <a:r>
                  <a:rPr lang="en-US" sz="2000" dirty="0" smtClean="0">
                    <a:latin typeface="Palatino Linotype" panose="02040502050505030304" pitchFamily="18" charset="0"/>
                  </a:rPr>
                  <a:t> process)</a:t>
                </a: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Palatino Linotype" panose="02040502050505030304" pitchFamily="18" charset="0"/>
                  </a:rPr>
                  <a:t>Results on transferred polarization in </a:t>
                </a:r>
                <a:r>
                  <a:rPr lang="en-US" sz="2000" dirty="0" smtClean="0">
                    <a:latin typeface="Palatino Linotype" panose="02040502050505030304" pitchFamily="18" charset="0"/>
                  </a:rPr>
                  <a:t>electro-production </a:t>
                </a:r>
                <a:r>
                  <a:rPr lang="en-US" sz="2000" dirty="0" smtClean="0">
                    <a:latin typeface="Palatino Linotype" panose="02040502050505030304" pitchFamily="18" charset="0"/>
                  </a:rPr>
                  <a:t>of K</a:t>
                </a:r>
                <a:r>
                  <a:rPr lang="en-US" sz="2000" baseline="30000" dirty="0" smtClean="0">
                    <a:latin typeface="Palatino Linotype" panose="02040502050505030304" pitchFamily="18" charset="0"/>
                  </a:rPr>
                  <a:t>+</a:t>
                </a:r>
                <a:r>
                  <a:rPr lang="en-US" sz="2000" dirty="0" smtClean="0">
                    <a:latin typeface="Symbol" panose="05050102010706020507" pitchFamily="18" charset="2"/>
                  </a:rPr>
                  <a:t>L</a:t>
                </a:r>
              </a:p>
              <a:p>
                <a:pPr marL="1604772" lvl="3" indent="-342900">
                  <a:lnSpc>
                    <a:spcPts val="3500"/>
                  </a:lnSpc>
                  <a:buSzPct val="135000"/>
                  <a:buFontTx/>
                  <a:buChar char="-"/>
                </a:pPr>
                <a:r>
                  <a:rPr lang="en-US" sz="2000" dirty="0" smtClean="0">
                    <a:latin typeface="Palatino Linotype" panose="02040502050505030304" pitchFamily="18" charset="0"/>
                  </a:rPr>
                  <a:t>quark model explanation</a:t>
                </a: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Palatino Linotype" panose="02040502050505030304" pitchFamily="18" charset="0"/>
                  </a:rPr>
                  <a:t>Alternative explanation for the polarization</a:t>
                </a:r>
              </a:p>
              <a:p>
                <a:pPr marL="804672" lvl="2">
                  <a:lnSpc>
                    <a:spcPts val="3500"/>
                  </a:lnSpc>
                  <a:buSzPct val="135000"/>
                </a:pPr>
                <a:r>
                  <a:rPr lang="en-US" sz="2000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 study to distinguish models: ratios of exclusive production</a:t>
                </a:r>
                <a:endParaRPr lang="en-US" sz="2000" dirty="0" smtClean="0">
                  <a:latin typeface="Palatino Linotype" panose="02040502050505030304" pitchFamily="18" charset="0"/>
                </a:endParaRP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Quark model picture of exclusive production</a:t>
                </a: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Our experimental results on strangeness suppression</a:t>
                </a: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Further results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  <a:p>
                <a:pPr marL="548640" lvl="1" indent="-201168">
                  <a:lnSpc>
                    <a:spcPts val="3500"/>
                  </a:lnSpc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Ideas for future experiments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10166"/>
                <a:ext cx="8432800" cy="4439677"/>
              </a:xfrm>
              <a:prstGeom prst="rect">
                <a:avLst/>
              </a:prstGeom>
              <a:blipFill rotWithShape="1">
                <a:blip r:embed="rId4"/>
                <a:stretch>
                  <a:fillRect l="-723" t="-687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5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Jan. 22, 2015</a:t>
            </a: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Exclusive Meson Production Workshop</a:t>
            </a:r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34884" name="Text Box 36"/>
          <p:cNvSpPr txBox="1">
            <a:spLocks noChangeArrowheads="1"/>
          </p:cNvSpPr>
          <p:nvPr/>
        </p:nvSpPr>
        <p:spPr bwMode="auto">
          <a:xfrm>
            <a:off x="241300" y="5705475"/>
            <a:ext cx="3462338" cy="396875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prstClr val="black"/>
                </a:solidFill>
                <a:latin typeface="Bookman Old Style" pitchFamily="18" charset="0"/>
              </a:rPr>
              <a:t>Simpler in quark picture ?</a:t>
            </a:r>
          </a:p>
        </p:txBody>
      </p:sp>
      <p:sp>
        <p:nvSpPr>
          <p:cNvPr id="334878" name="Rectangle 30"/>
          <p:cNvSpPr>
            <a:spLocks noGrp="1" noChangeArrowheads="1"/>
          </p:cNvSpPr>
          <p:nvPr>
            <p:ph type="title"/>
          </p:nvPr>
        </p:nvSpPr>
        <p:spPr>
          <a:xfrm>
            <a:off x="203200" y="87313"/>
            <a:ext cx="3375025" cy="1020762"/>
          </a:xfrm>
          <a:solidFill>
            <a:srgbClr val="D2D1E1"/>
          </a:solidFill>
        </p:spPr>
        <p:txBody>
          <a:bodyPr/>
          <a:lstStyle/>
          <a:p>
            <a:r>
              <a:rPr lang="en-US" altLang="en-US" sz="3200" dirty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Palatino" pitchFamily="18" charset="0"/>
              </a:rPr>
              <a:t>Polarization</a:t>
            </a:r>
            <a:br>
              <a:rPr lang="en-US" altLang="en-US" sz="3200" dirty="0">
                <a:solidFill>
                  <a:srgbClr val="0000FF"/>
                </a:solidFill>
                <a:latin typeface="Palatino" pitchFamily="18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Palatino" pitchFamily="18" charset="0"/>
              </a:rPr>
              <a:t>Transfer</a:t>
            </a:r>
          </a:p>
        </p:txBody>
      </p:sp>
      <p:pic>
        <p:nvPicPr>
          <p:cNvPr id="334877" name="Picture 29" descr="dpol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2675" y="465138"/>
            <a:ext cx="5121275" cy="592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880" name="Text Box 32"/>
          <p:cNvSpPr txBox="1">
            <a:spLocks noChangeArrowheads="1"/>
          </p:cNvSpPr>
          <p:nvPr/>
        </p:nvSpPr>
        <p:spPr bwMode="auto">
          <a:xfrm>
            <a:off x="174625" y="1377950"/>
            <a:ext cx="33972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b="1">
                <a:solidFill>
                  <a:srgbClr val="FF3399"/>
                </a:solidFill>
                <a:latin typeface="Bookman Old Style" pitchFamily="18" charset="0"/>
              </a:rPr>
              <a:t> xyz system</a:t>
            </a:r>
          </a:p>
          <a:p>
            <a:pPr lvl="1"/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defined in electron plane</a:t>
            </a:r>
          </a:p>
          <a:p>
            <a:pPr lvl="1"/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z along </a:t>
            </a:r>
            <a:r>
              <a:rPr lang="en-US" altLang="en-US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 direction</a:t>
            </a:r>
          </a:p>
          <a:p>
            <a:pPr lvl="1"/>
            <a:endParaRPr lang="en-US" altLang="en-US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Bookman Old Style" pitchFamily="18" charset="0"/>
              </a:rPr>
              <a:t> Polarization transfer</a:t>
            </a:r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  <a:p>
            <a:pPr lvl="1"/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near maximal along z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  <a:latin typeface="Bookman Old Style" pitchFamily="18" charset="0"/>
              </a:rPr>
              <a:t>~ 75%</a:t>
            </a:r>
          </a:p>
          <a:p>
            <a:pPr lvl="1"/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~0 along x direction</a:t>
            </a:r>
          </a:p>
          <a:p>
            <a:pPr lvl="1"/>
            <a:endParaRPr lang="en-US" altLang="en-US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 Models are only “ok”</a:t>
            </a:r>
          </a:p>
          <a:p>
            <a:pPr lvl="1"/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but, </a:t>
            </a:r>
            <a:r>
              <a:rPr lang="en-US" altLang="en-US" b="1">
                <a:solidFill>
                  <a:prstClr val="black"/>
                </a:solidFill>
                <a:latin typeface="Bookman Old Style" pitchFamily="18" charset="0"/>
              </a:rPr>
              <a:t>not tuned</a:t>
            </a:r>
          </a:p>
          <a:p>
            <a:pPr lvl="1"/>
            <a:r>
              <a:rPr lang="en-US" altLang="en-US">
                <a:solidFill>
                  <a:prstClr val="black"/>
                </a:solidFill>
                <a:latin typeface="Bookman Old Style" pitchFamily="18" charset="0"/>
              </a:rPr>
              <a:t>sensitive to polarization</a:t>
            </a:r>
          </a:p>
          <a:p>
            <a:pPr lvl="1"/>
            <a:endParaRPr lang="en-US" altLang="en-US" sz="240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334882" name="Text Box 34"/>
          <p:cNvSpPr txBox="1">
            <a:spLocks noChangeArrowheads="1"/>
          </p:cNvSpPr>
          <p:nvPr/>
        </p:nvSpPr>
        <p:spPr bwMode="auto">
          <a:xfrm>
            <a:off x="4238625" y="5507038"/>
            <a:ext cx="1827213" cy="825500"/>
          </a:xfrm>
          <a:prstGeom prst="rect">
            <a:avLst/>
          </a:prstGeom>
          <a:solidFill>
            <a:srgbClr val="D2D1E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prstClr val="black"/>
                </a:solidFill>
                <a:latin typeface="Bookman Old Style" pitchFamily="18" charset="0"/>
              </a:rPr>
              <a:t>Carman et al,</a:t>
            </a:r>
          </a:p>
          <a:p>
            <a:r>
              <a:rPr lang="en-US" altLang="en-US" sz="1600" b="1" dirty="0">
                <a:solidFill>
                  <a:prstClr val="black"/>
                </a:solidFill>
                <a:latin typeface="Bookman Old Style" pitchFamily="18" charset="0"/>
              </a:rPr>
              <a:t>PRL90. 131804</a:t>
            </a:r>
          </a:p>
          <a:p>
            <a:r>
              <a:rPr lang="en-US" altLang="en-US" sz="1600" b="1" dirty="0">
                <a:solidFill>
                  <a:prstClr val="black"/>
                </a:solidFill>
                <a:latin typeface="Bookman Old Style" pitchFamily="18" charset="0"/>
              </a:rPr>
              <a:t>       (2003)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Mac Mestayer </a:t>
            </a:r>
            <a:fld id="{280989C7-8689-4F9F-8729-0D42F5D08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1160463" y="0"/>
            <a:ext cx="5907087" cy="801688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Bookman Old Style" pitchFamily="18" charset="0"/>
              </a:defRPr>
            </a:lvl1pPr>
            <a:lvl2pPr>
              <a:defRPr sz="3600">
                <a:solidFill>
                  <a:schemeClr val="tx2"/>
                </a:solidFill>
                <a:latin typeface="Bookman Old Style" pitchFamily="18" charset="0"/>
              </a:defRPr>
            </a:lvl2pPr>
            <a:lvl3pPr>
              <a:defRPr sz="3600">
                <a:solidFill>
                  <a:schemeClr val="tx2"/>
                </a:solidFill>
                <a:latin typeface="Bookman Old Style" pitchFamily="18" charset="0"/>
              </a:defRPr>
            </a:lvl3pPr>
            <a:lvl4pPr>
              <a:defRPr sz="3600">
                <a:solidFill>
                  <a:schemeClr val="tx2"/>
                </a:solidFill>
                <a:latin typeface="Bookman Old Style" pitchFamily="18" charset="0"/>
              </a:defRPr>
            </a:lvl4pPr>
            <a:lvl5pPr>
              <a:defRPr sz="36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altLang="en-US" dirty="0"/>
              <a:t>Induced </a:t>
            </a:r>
            <a:r>
              <a:rPr lang="en-US" altLang="en-US" dirty="0">
                <a:latin typeface="Symbol" pitchFamily="18" charset="2"/>
              </a:rPr>
              <a:t>L</a:t>
            </a:r>
            <a:r>
              <a:rPr lang="en-US" altLang="en-US" dirty="0"/>
              <a:t>,</a:t>
            </a:r>
            <a:r>
              <a:rPr lang="en-US" altLang="en-US" dirty="0">
                <a:latin typeface="Symbol" pitchFamily="18" charset="2"/>
              </a:rPr>
              <a:t>S</a:t>
            </a:r>
            <a:r>
              <a:rPr lang="en-US" altLang="en-US" baseline="30000" dirty="0"/>
              <a:t>0</a:t>
            </a:r>
            <a:r>
              <a:rPr lang="en-US" altLang="en-US" dirty="0"/>
              <a:t> Polarization</a:t>
            </a:r>
          </a:p>
        </p:txBody>
      </p:sp>
      <p:grpSp>
        <p:nvGrpSpPr>
          <p:cNvPr id="400389" name="Group 5"/>
          <p:cNvGrpSpPr>
            <a:grpSpLocks/>
          </p:cNvGrpSpPr>
          <p:nvPr/>
        </p:nvGrpSpPr>
        <p:grpSpPr bwMode="auto">
          <a:xfrm>
            <a:off x="2470150" y="823913"/>
            <a:ext cx="6196013" cy="5349875"/>
            <a:chOff x="1556" y="519"/>
            <a:chExt cx="3903" cy="3370"/>
          </a:xfrm>
        </p:grpSpPr>
        <p:pic>
          <p:nvPicPr>
            <p:cNvPr id="400390" name="Picture 6" descr="lamsigpol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519"/>
              <a:ext cx="3903" cy="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391" name="Line 7"/>
            <p:cNvSpPr>
              <a:spLocks noChangeShapeType="1"/>
            </p:cNvSpPr>
            <p:nvPr/>
          </p:nvSpPr>
          <p:spPr bwMode="auto">
            <a:xfrm>
              <a:off x="3877" y="1189"/>
              <a:ext cx="11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677863" y="1068388"/>
            <a:ext cx="3814762" cy="2376487"/>
          </a:xfrm>
          <a:prstGeom prst="rect">
            <a:avLst/>
          </a:prstGeom>
          <a:solidFill>
            <a:srgbClr val="FFFF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en-US" altLang="en-US" sz="2400">
                <a:latin typeface="Bookman Old Style" pitchFamily="18" charset="0"/>
              </a:rPr>
              <a:t> averaged over W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US" altLang="en-US" sz="2400">
                <a:latin typeface="Bookman Old Style" pitchFamily="18" charset="0"/>
              </a:rPr>
              <a:t> Pol(</a:t>
            </a:r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>
                <a:latin typeface="Bookman Old Style" pitchFamily="18" charset="0"/>
              </a:rPr>
              <a:t>)  ~  -Pol (</a:t>
            </a:r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>
                <a:latin typeface="Bookman Old Style" pitchFamily="18" charset="0"/>
              </a:rPr>
              <a:t>0</a:t>
            </a:r>
            <a:r>
              <a:rPr lang="en-US" altLang="en-US" sz="2400">
                <a:latin typeface="Bookman Old Style" pitchFamily="18" charset="0"/>
              </a:rPr>
              <a:t>)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US" altLang="en-US" sz="2400">
                <a:latin typeface="Bookman Old Style" pitchFamily="18" charset="0"/>
              </a:rPr>
              <a:t> common mechanism ?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US" altLang="en-US" sz="2400">
                <a:latin typeface="Bookman Old Style" pitchFamily="18" charset="0"/>
              </a:rPr>
              <a:t> s-quark polarization ?</a:t>
            </a:r>
            <a:r>
              <a:rPr lang="en-US" altLang="en-US">
                <a:latin typeface="Bookman Old Style" pitchFamily="18" charset="0"/>
              </a:rPr>
              <a:t> 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/>
        </p:nvSpPr>
        <p:spPr bwMode="auto">
          <a:xfrm>
            <a:off x="4572000" y="5711825"/>
            <a:ext cx="1509713" cy="581025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1600" dirty="0">
                <a:latin typeface="Bookman Old Style" pitchFamily="18" charset="0"/>
              </a:rPr>
              <a:t>J.W. McNabb</a:t>
            </a:r>
          </a:p>
          <a:p>
            <a:pPr algn="l"/>
            <a:r>
              <a:rPr lang="en-US" altLang="en-US" sz="1600" dirty="0">
                <a:latin typeface="Bookman Old Style" pitchFamily="18" charset="0"/>
              </a:rPr>
              <a:t>thesis, CMU</a:t>
            </a:r>
          </a:p>
        </p:txBody>
      </p:sp>
      <p:sp>
        <p:nvSpPr>
          <p:cNvPr id="400394" name="Freeform 10"/>
          <p:cNvSpPr>
            <a:spLocks/>
          </p:cNvSpPr>
          <p:nvPr/>
        </p:nvSpPr>
        <p:spPr bwMode="auto">
          <a:xfrm>
            <a:off x="2293938" y="3627438"/>
            <a:ext cx="2293937" cy="2759075"/>
          </a:xfrm>
          <a:custGeom>
            <a:avLst/>
            <a:gdLst>
              <a:gd name="T0" fmla="*/ 46 w 1445"/>
              <a:gd name="T1" fmla="*/ 0 h 1738"/>
              <a:gd name="T2" fmla="*/ 1436 w 1445"/>
              <a:gd name="T3" fmla="*/ 10 h 1738"/>
              <a:gd name="T4" fmla="*/ 1445 w 1445"/>
              <a:gd name="T5" fmla="*/ 1738 h 1738"/>
              <a:gd name="T6" fmla="*/ 0 w 1445"/>
              <a:gd name="T7" fmla="*/ 1719 h 1738"/>
              <a:gd name="T8" fmla="*/ 46 w 1445"/>
              <a:gd name="T9" fmla="*/ 0 h 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5" h="1738">
                <a:moveTo>
                  <a:pt x="46" y="0"/>
                </a:moveTo>
                <a:lnTo>
                  <a:pt x="1436" y="10"/>
                </a:lnTo>
                <a:lnTo>
                  <a:pt x="1445" y="1738"/>
                </a:lnTo>
                <a:lnTo>
                  <a:pt x="0" y="1719"/>
                </a:lnTo>
                <a:lnTo>
                  <a:pt x="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395" name="Group 11"/>
          <p:cNvGrpSpPr>
            <a:grpSpLocks/>
          </p:cNvGrpSpPr>
          <p:nvPr/>
        </p:nvGrpSpPr>
        <p:grpSpPr bwMode="auto">
          <a:xfrm>
            <a:off x="1279525" y="3625850"/>
            <a:ext cx="2640013" cy="2195513"/>
            <a:chOff x="806" y="2284"/>
            <a:chExt cx="1663" cy="1383"/>
          </a:xfrm>
        </p:grpSpPr>
        <p:grpSp>
          <p:nvGrpSpPr>
            <p:cNvPr id="400396" name="Group 12"/>
            <p:cNvGrpSpPr>
              <a:grpSpLocks/>
            </p:cNvGrpSpPr>
            <p:nvPr/>
          </p:nvGrpSpPr>
          <p:grpSpPr bwMode="auto">
            <a:xfrm>
              <a:off x="914" y="2530"/>
              <a:ext cx="953" cy="1137"/>
              <a:chOff x="1453" y="2320"/>
              <a:chExt cx="953" cy="1137"/>
            </a:xfrm>
          </p:grpSpPr>
          <p:grpSp>
            <p:nvGrpSpPr>
              <p:cNvPr id="400397" name="Group 13"/>
              <p:cNvGrpSpPr>
                <a:grpSpLocks/>
              </p:cNvGrpSpPr>
              <p:nvPr/>
            </p:nvGrpSpPr>
            <p:grpSpPr bwMode="auto">
              <a:xfrm rot="10800000">
                <a:off x="2214" y="2326"/>
                <a:ext cx="192" cy="381"/>
                <a:chOff x="649" y="2286"/>
                <a:chExt cx="192" cy="381"/>
              </a:xfrm>
            </p:grpSpPr>
            <p:sp>
              <p:nvSpPr>
                <p:cNvPr id="400398" name="Oval 14"/>
                <p:cNvSpPr>
                  <a:spLocks noChangeArrowheads="1"/>
                </p:cNvSpPr>
                <p:nvPr/>
              </p:nvSpPr>
              <p:spPr bwMode="auto">
                <a:xfrm>
                  <a:off x="649" y="2359"/>
                  <a:ext cx="192" cy="210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39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745" y="2286"/>
                  <a:ext cx="0" cy="3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00" name="Group 16"/>
              <p:cNvGrpSpPr>
                <a:grpSpLocks/>
              </p:cNvGrpSpPr>
              <p:nvPr/>
            </p:nvGrpSpPr>
            <p:grpSpPr bwMode="auto">
              <a:xfrm rot="10800000">
                <a:off x="1788" y="2320"/>
                <a:ext cx="192" cy="381"/>
                <a:chOff x="649" y="2286"/>
                <a:chExt cx="192" cy="381"/>
              </a:xfrm>
            </p:grpSpPr>
            <p:sp>
              <p:nvSpPr>
                <p:cNvPr id="400401" name="Oval 17"/>
                <p:cNvSpPr>
                  <a:spLocks noChangeArrowheads="1"/>
                </p:cNvSpPr>
                <p:nvPr/>
              </p:nvSpPr>
              <p:spPr bwMode="auto">
                <a:xfrm>
                  <a:off x="649" y="2359"/>
                  <a:ext cx="192" cy="210"/>
                </a:xfrm>
                <a:prstGeom prst="ellipse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0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45" y="2286"/>
                  <a:ext cx="0" cy="3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03" name="Group 19"/>
              <p:cNvGrpSpPr>
                <a:grpSpLocks/>
              </p:cNvGrpSpPr>
              <p:nvPr/>
            </p:nvGrpSpPr>
            <p:grpSpPr bwMode="auto">
              <a:xfrm>
                <a:off x="1453" y="2331"/>
                <a:ext cx="192" cy="381"/>
                <a:chOff x="649" y="2286"/>
                <a:chExt cx="192" cy="381"/>
              </a:xfrm>
            </p:grpSpPr>
            <p:sp>
              <p:nvSpPr>
                <p:cNvPr id="400404" name="Oval 20"/>
                <p:cNvSpPr>
                  <a:spLocks noChangeArrowheads="1"/>
                </p:cNvSpPr>
                <p:nvPr/>
              </p:nvSpPr>
              <p:spPr bwMode="auto">
                <a:xfrm>
                  <a:off x="649" y="2359"/>
                  <a:ext cx="192" cy="210"/>
                </a:xfrm>
                <a:prstGeom prst="ellipse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0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745" y="2286"/>
                  <a:ext cx="0" cy="3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06" name="Group 22"/>
              <p:cNvGrpSpPr>
                <a:grpSpLocks/>
              </p:cNvGrpSpPr>
              <p:nvPr/>
            </p:nvGrpSpPr>
            <p:grpSpPr bwMode="auto">
              <a:xfrm rot="10800000">
                <a:off x="2182" y="3043"/>
                <a:ext cx="192" cy="381"/>
                <a:chOff x="649" y="2286"/>
                <a:chExt cx="192" cy="381"/>
              </a:xfrm>
            </p:grpSpPr>
            <p:sp>
              <p:nvSpPr>
                <p:cNvPr id="400407" name="Oval 23"/>
                <p:cNvSpPr>
                  <a:spLocks noChangeArrowheads="1"/>
                </p:cNvSpPr>
                <p:nvPr/>
              </p:nvSpPr>
              <p:spPr bwMode="auto">
                <a:xfrm>
                  <a:off x="649" y="2359"/>
                  <a:ext cx="192" cy="210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0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745" y="2286"/>
                  <a:ext cx="0" cy="3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09" name="Group 25"/>
              <p:cNvGrpSpPr>
                <a:grpSpLocks/>
              </p:cNvGrpSpPr>
              <p:nvPr/>
            </p:nvGrpSpPr>
            <p:grpSpPr bwMode="auto">
              <a:xfrm>
                <a:off x="1806" y="3076"/>
                <a:ext cx="192" cy="381"/>
                <a:chOff x="649" y="2286"/>
                <a:chExt cx="192" cy="381"/>
              </a:xfrm>
            </p:grpSpPr>
            <p:sp>
              <p:nvSpPr>
                <p:cNvPr id="400410" name="Oval 26"/>
                <p:cNvSpPr>
                  <a:spLocks noChangeArrowheads="1"/>
                </p:cNvSpPr>
                <p:nvPr/>
              </p:nvSpPr>
              <p:spPr bwMode="auto">
                <a:xfrm>
                  <a:off x="649" y="2359"/>
                  <a:ext cx="192" cy="210"/>
                </a:xfrm>
                <a:prstGeom prst="ellipse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1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745" y="2286"/>
                  <a:ext cx="0" cy="3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412" name="Group 28"/>
              <p:cNvGrpSpPr>
                <a:grpSpLocks/>
              </p:cNvGrpSpPr>
              <p:nvPr/>
            </p:nvGrpSpPr>
            <p:grpSpPr bwMode="auto">
              <a:xfrm>
                <a:off x="1500" y="3063"/>
                <a:ext cx="192" cy="381"/>
                <a:chOff x="649" y="2286"/>
                <a:chExt cx="192" cy="381"/>
              </a:xfrm>
            </p:grpSpPr>
            <p:sp>
              <p:nvSpPr>
                <p:cNvPr id="400413" name="Oval 29"/>
                <p:cNvSpPr>
                  <a:spLocks noChangeArrowheads="1"/>
                </p:cNvSpPr>
                <p:nvPr/>
              </p:nvSpPr>
              <p:spPr bwMode="auto">
                <a:xfrm>
                  <a:off x="649" y="2359"/>
                  <a:ext cx="192" cy="210"/>
                </a:xfrm>
                <a:prstGeom prst="ellipse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41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45" y="2286"/>
                  <a:ext cx="0" cy="3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0415" name="Text Box 31"/>
            <p:cNvSpPr txBox="1">
              <a:spLocks noChangeArrowheads="1"/>
            </p:cNvSpPr>
            <p:nvPr/>
          </p:nvSpPr>
          <p:spPr bwMode="auto">
            <a:xfrm>
              <a:off x="806" y="2284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>
                  <a:latin typeface="Bookman Old Style" pitchFamily="18" charset="0"/>
                </a:rPr>
                <a:t>u   d      s</a:t>
              </a:r>
            </a:p>
          </p:txBody>
        </p:sp>
        <p:sp>
          <p:nvSpPr>
            <p:cNvPr id="400416" name="Text Box 32"/>
            <p:cNvSpPr txBox="1">
              <a:spLocks noChangeArrowheads="1"/>
            </p:cNvSpPr>
            <p:nvPr/>
          </p:nvSpPr>
          <p:spPr bwMode="auto">
            <a:xfrm>
              <a:off x="806" y="3002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>
                  <a:latin typeface="Bookman Old Style" pitchFamily="18" charset="0"/>
                </a:rPr>
                <a:t>u   d      s</a:t>
              </a:r>
            </a:p>
          </p:txBody>
        </p:sp>
        <p:sp>
          <p:nvSpPr>
            <p:cNvPr id="400417" name="Text Box 33"/>
            <p:cNvSpPr txBox="1">
              <a:spLocks noChangeArrowheads="1"/>
            </p:cNvSpPr>
            <p:nvPr/>
          </p:nvSpPr>
          <p:spPr bwMode="auto">
            <a:xfrm>
              <a:off x="2082" y="2522"/>
              <a:ext cx="382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600">
                  <a:latin typeface="Symbol" pitchFamily="18" charset="2"/>
                </a:rPr>
                <a:t>L</a:t>
              </a:r>
            </a:p>
            <a:p>
              <a:pPr algn="l"/>
              <a:endParaRPr lang="en-US" altLang="en-US" sz="3600">
                <a:latin typeface="Symbol" pitchFamily="18" charset="2"/>
              </a:endParaRPr>
            </a:p>
            <a:p>
              <a:pPr algn="l"/>
              <a:r>
                <a:rPr lang="en-US" altLang="en-US" sz="3600">
                  <a:latin typeface="Symbol" pitchFamily="18" charset="2"/>
                </a:rPr>
                <a:t>S</a:t>
              </a:r>
              <a:r>
                <a:rPr lang="en-US" altLang="en-US" sz="3600" baseline="30000">
                  <a:latin typeface="Symbol" pitchFamily="18" charset="2"/>
                </a:rPr>
                <a:t>0</a:t>
              </a:r>
            </a:p>
          </p:txBody>
        </p:sp>
        <p:sp>
          <p:nvSpPr>
            <p:cNvPr id="400418" name="Line 34"/>
            <p:cNvSpPr>
              <a:spLocks noChangeShapeType="1"/>
            </p:cNvSpPr>
            <p:nvPr/>
          </p:nvSpPr>
          <p:spPr bwMode="auto">
            <a:xfrm flipV="1">
              <a:off x="2469" y="2567"/>
              <a:ext cx="0" cy="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19" name="Line 35"/>
            <p:cNvSpPr>
              <a:spLocks noChangeShapeType="1"/>
            </p:cNvSpPr>
            <p:nvPr/>
          </p:nvSpPr>
          <p:spPr bwMode="auto">
            <a:xfrm>
              <a:off x="2469" y="3210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2288" y="274638"/>
            <a:ext cx="6140450" cy="715962"/>
          </a:xfrm>
          <a:solidFill>
            <a:srgbClr val="D2D1E1"/>
          </a:solidFill>
          <a:ln/>
        </p:spPr>
        <p:txBody>
          <a:bodyPr/>
          <a:lstStyle/>
          <a:p>
            <a:r>
              <a:rPr lang="en-US" altLang="en-US" sz="2800" dirty="0">
                <a:latin typeface="Palatino" pitchFamily="18" charset="0"/>
              </a:rPr>
              <a:t>Hyperon Induced Polarization</a:t>
            </a:r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622300" y="1930400"/>
            <a:ext cx="3214688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Bookman Old Style" pitchFamily="18" charset="0"/>
              </a:rPr>
              <a:t>Simple  Phenomenology</a:t>
            </a:r>
          </a:p>
          <a:p>
            <a:pPr algn="l">
              <a:spcBef>
                <a:spcPct val="50000"/>
              </a:spcBef>
            </a:pPr>
            <a:r>
              <a:rPr lang="en-US" altLang="en-US" sz="1800">
                <a:latin typeface="Symbol" pitchFamily="18" charset="2"/>
              </a:rPr>
              <a:t>L</a:t>
            </a:r>
            <a:r>
              <a:rPr lang="en-US" altLang="en-US" sz="1800">
                <a:latin typeface="Bookman Old Style" pitchFamily="18" charset="0"/>
              </a:rPr>
              <a:t> pol. ~ -</a:t>
            </a:r>
            <a:r>
              <a:rPr lang="en-US" altLang="en-US" sz="1800" b="1" i="1">
                <a:latin typeface="Bookman Old Style" pitchFamily="18" charset="0"/>
              </a:rPr>
              <a:t>n , </a:t>
            </a:r>
            <a:r>
              <a:rPr lang="en-US" altLang="en-US" sz="1800">
                <a:latin typeface="Bookman Old Style" pitchFamily="18" charset="0"/>
              </a:rPr>
              <a:t>fwd. kaons</a:t>
            </a:r>
            <a:r>
              <a:rPr lang="en-US" altLang="en-US" sz="1800" b="1" i="1">
                <a:latin typeface="Bookman Old Style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sz="1800">
                <a:latin typeface="Symbol" pitchFamily="18" charset="2"/>
              </a:rPr>
              <a:t>L</a:t>
            </a:r>
            <a:r>
              <a:rPr lang="en-US" altLang="en-US" sz="1800">
                <a:latin typeface="Bookman Old Style" pitchFamily="18" charset="0"/>
              </a:rPr>
              <a:t> pol. ~ +</a:t>
            </a:r>
            <a:r>
              <a:rPr lang="en-US" altLang="en-US" sz="1800" b="1" i="1">
                <a:latin typeface="Bookman Old Style" pitchFamily="18" charset="0"/>
              </a:rPr>
              <a:t>n, </a:t>
            </a:r>
            <a:r>
              <a:rPr lang="en-US" altLang="en-US" sz="1800">
                <a:latin typeface="Bookman Old Style" pitchFamily="18" charset="0"/>
              </a:rPr>
              <a:t>bck. kaons</a:t>
            </a:r>
          </a:p>
          <a:p>
            <a:pPr algn="l">
              <a:spcBef>
                <a:spcPct val="50000"/>
              </a:spcBef>
            </a:pPr>
            <a:r>
              <a:rPr lang="en-US" altLang="en-US" sz="1800">
                <a:latin typeface="Bookman Old Style" pitchFamily="18" charset="0"/>
              </a:rPr>
              <a:t>	</a:t>
            </a:r>
            <a:r>
              <a:rPr lang="en-US" altLang="en-US" sz="1800" b="1" i="1">
                <a:latin typeface="Bookman Old Style" pitchFamily="18" charset="0"/>
              </a:rPr>
              <a:t>n = q x K</a:t>
            </a:r>
          </a:p>
          <a:p>
            <a:pPr algn="l">
              <a:spcBef>
                <a:spcPct val="50000"/>
              </a:spcBef>
            </a:pPr>
            <a:r>
              <a:rPr lang="en-US" altLang="en-US" sz="1800">
                <a:latin typeface="Bookman Old Style" pitchFamily="18" charset="0"/>
              </a:rPr>
              <a:t>for forward kaons:</a:t>
            </a:r>
          </a:p>
          <a:p>
            <a:pPr lvl="1" algn="l"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latin typeface="Bookman Old Style" pitchFamily="18" charset="0"/>
              </a:rPr>
              <a:t>“K goes left”</a:t>
            </a:r>
          </a:p>
          <a:p>
            <a:pPr lvl="1" algn="l"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latin typeface="Wingdings 3" pitchFamily="18" charset="2"/>
              </a:rPr>
              <a:t>g</a:t>
            </a:r>
            <a:r>
              <a:rPr lang="en-US" altLang="en-US" sz="1800">
                <a:latin typeface="Bookman Old Style" pitchFamily="18" charset="0"/>
              </a:rPr>
              <a:t> “</a:t>
            </a:r>
            <a:r>
              <a:rPr lang="en-US" altLang="en-US" sz="1800">
                <a:latin typeface="Symbol" pitchFamily="18" charset="2"/>
              </a:rPr>
              <a:t>L</a:t>
            </a:r>
            <a:r>
              <a:rPr lang="en-US" altLang="en-US" sz="1800">
                <a:latin typeface="Bookman Old Style" pitchFamily="18" charset="0"/>
              </a:rPr>
              <a:t> polarized down”</a:t>
            </a:r>
          </a:p>
          <a:p>
            <a:pPr lvl="1" algn="l"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latin typeface="Bookman Old Style" pitchFamily="18" charset="0"/>
              </a:rPr>
              <a:t>“K goes right”</a:t>
            </a:r>
          </a:p>
          <a:p>
            <a:pPr lvl="1" algn="l"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latin typeface="Wingdings 3" pitchFamily="18" charset="2"/>
              </a:rPr>
              <a:t>g</a:t>
            </a:r>
            <a:r>
              <a:rPr lang="en-US" altLang="en-US" sz="1800">
                <a:latin typeface="Bookman Old Style" pitchFamily="18" charset="0"/>
              </a:rPr>
              <a:t> “</a:t>
            </a:r>
            <a:r>
              <a:rPr lang="en-US" altLang="en-US" sz="1800">
                <a:latin typeface="Symbol" pitchFamily="18" charset="2"/>
              </a:rPr>
              <a:t>L</a:t>
            </a:r>
            <a:r>
              <a:rPr lang="en-US" altLang="en-US" sz="1800">
                <a:latin typeface="Bookman Old Style" pitchFamily="18" charset="0"/>
              </a:rPr>
              <a:t> polarized up”</a:t>
            </a: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8226425" y="1582738"/>
            <a:ext cx="436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>
                <a:latin typeface="Bookman Old Style" pitchFamily="18" charset="0"/>
              </a:rPr>
              <a:t>p</a:t>
            </a:r>
          </a:p>
        </p:txBody>
      </p:sp>
      <p:sp>
        <p:nvSpPr>
          <p:cNvPr id="402439" name="Line 7"/>
          <p:cNvSpPr>
            <a:spLocks noChangeShapeType="1"/>
          </p:cNvSpPr>
          <p:nvPr/>
        </p:nvSpPr>
        <p:spPr bwMode="auto">
          <a:xfrm>
            <a:off x="4913313" y="2492375"/>
            <a:ext cx="4140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2440" name="Group 8"/>
          <p:cNvGrpSpPr>
            <a:grpSpLocks/>
          </p:cNvGrpSpPr>
          <p:nvPr/>
        </p:nvGrpSpPr>
        <p:grpSpPr bwMode="auto">
          <a:xfrm>
            <a:off x="5176838" y="1096963"/>
            <a:ext cx="3319462" cy="4699000"/>
            <a:chOff x="3261" y="691"/>
            <a:chExt cx="2091" cy="2960"/>
          </a:xfrm>
        </p:grpSpPr>
        <p:grpSp>
          <p:nvGrpSpPr>
            <p:cNvPr id="402441" name="Group 9"/>
            <p:cNvGrpSpPr>
              <a:grpSpLocks noChangeAspect="1"/>
            </p:cNvGrpSpPr>
            <p:nvPr/>
          </p:nvGrpSpPr>
          <p:grpSpPr bwMode="auto">
            <a:xfrm>
              <a:off x="3850" y="2133"/>
              <a:ext cx="143" cy="149"/>
              <a:chOff x="2410" y="1835"/>
              <a:chExt cx="311" cy="326"/>
            </a:xfrm>
          </p:grpSpPr>
          <p:sp>
            <p:nvSpPr>
              <p:cNvPr id="402442" name="Oval 10"/>
              <p:cNvSpPr>
                <a:spLocks noChangeAspect="1" noChangeArrowheads="1"/>
              </p:cNvSpPr>
              <p:nvPr/>
            </p:nvSpPr>
            <p:spPr bwMode="auto">
              <a:xfrm>
                <a:off x="2410" y="1835"/>
                <a:ext cx="311" cy="326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3" name="Line 11"/>
              <p:cNvSpPr>
                <a:spLocks noChangeAspect="1" noChangeShapeType="1"/>
              </p:cNvSpPr>
              <p:nvPr/>
            </p:nvSpPr>
            <p:spPr bwMode="auto">
              <a:xfrm>
                <a:off x="2472" y="1877"/>
                <a:ext cx="183" cy="2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44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2442" y="1899"/>
                <a:ext cx="240" cy="1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2445" name="Group 13"/>
            <p:cNvGrpSpPr>
              <a:grpSpLocks noChangeAspect="1"/>
            </p:cNvGrpSpPr>
            <p:nvPr/>
          </p:nvGrpSpPr>
          <p:grpSpPr bwMode="auto">
            <a:xfrm>
              <a:off x="3442" y="1170"/>
              <a:ext cx="772" cy="147"/>
              <a:chOff x="576" y="981"/>
              <a:chExt cx="1568" cy="1183"/>
            </a:xfrm>
          </p:grpSpPr>
          <p:sp>
            <p:nvSpPr>
              <p:cNvPr id="402446" name="Freeform 14"/>
              <p:cNvSpPr>
                <a:spLocks noChangeAspect="1"/>
              </p:cNvSpPr>
              <p:nvPr/>
            </p:nvSpPr>
            <p:spPr bwMode="auto">
              <a:xfrm>
                <a:off x="576" y="994"/>
                <a:ext cx="786" cy="1170"/>
              </a:xfrm>
              <a:custGeom>
                <a:avLst/>
                <a:gdLst>
                  <a:gd name="T0" fmla="*/ 0 w 4599"/>
                  <a:gd name="T1" fmla="*/ 588 h 1170"/>
                  <a:gd name="T2" fmla="*/ 576 w 4599"/>
                  <a:gd name="T3" fmla="*/ 3 h 1170"/>
                  <a:gd name="T4" fmla="*/ 1152 w 4599"/>
                  <a:gd name="T5" fmla="*/ 606 h 1170"/>
                  <a:gd name="T6" fmla="*/ 1728 w 4599"/>
                  <a:gd name="T7" fmla="*/ 1164 h 1170"/>
                  <a:gd name="T8" fmla="*/ 2295 w 4599"/>
                  <a:gd name="T9" fmla="*/ 569 h 1170"/>
                  <a:gd name="T10" fmla="*/ 2880 w 4599"/>
                  <a:gd name="T11" fmla="*/ 3 h 1170"/>
                  <a:gd name="T12" fmla="*/ 3438 w 4599"/>
                  <a:gd name="T13" fmla="*/ 579 h 1170"/>
                  <a:gd name="T14" fmla="*/ 4023 w 4599"/>
                  <a:gd name="T15" fmla="*/ 1164 h 1170"/>
                  <a:gd name="T16" fmla="*/ 4599 w 4599"/>
                  <a:gd name="T17" fmla="*/ 569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9" h="1170">
                    <a:moveTo>
                      <a:pt x="0" y="588"/>
                    </a:moveTo>
                    <a:cubicBezTo>
                      <a:pt x="192" y="294"/>
                      <a:pt x="384" y="0"/>
                      <a:pt x="576" y="3"/>
                    </a:cubicBezTo>
                    <a:cubicBezTo>
                      <a:pt x="768" y="6"/>
                      <a:pt x="960" y="413"/>
                      <a:pt x="1152" y="606"/>
                    </a:cubicBezTo>
                    <a:cubicBezTo>
                      <a:pt x="1344" y="799"/>
                      <a:pt x="1538" y="1170"/>
                      <a:pt x="1728" y="1164"/>
                    </a:cubicBezTo>
                    <a:cubicBezTo>
                      <a:pt x="1918" y="1158"/>
                      <a:pt x="2103" y="762"/>
                      <a:pt x="2295" y="569"/>
                    </a:cubicBezTo>
                    <a:cubicBezTo>
                      <a:pt x="2487" y="376"/>
                      <a:pt x="2690" y="1"/>
                      <a:pt x="2880" y="3"/>
                    </a:cubicBezTo>
                    <a:cubicBezTo>
                      <a:pt x="3070" y="5"/>
                      <a:pt x="3248" y="386"/>
                      <a:pt x="3438" y="579"/>
                    </a:cubicBezTo>
                    <a:cubicBezTo>
                      <a:pt x="3628" y="772"/>
                      <a:pt x="3830" y="1166"/>
                      <a:pt x="4023" y="1164"/>
                    </a:cubicBezTo>
                    <a:cubicBezTo>
                      <a:pt x="4216" y="1162"/>
                      <a:pt x="4500" y="668"/>
                      <a:pt x="4599" y="56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7" name="Freeform 15"/>
              <p:cNvSpPr>
                <a:spLocks noChangeAspect="1"/>
              </p:cNvSpPr>
              <p:nvPr/>
            </p:nvSpPr>
            <p:spPr bwMode="auto">
              <a:xfrm>
                <a:off x="1358" y="981"/>
                <a:ext cx="786" cy="1170"/>
              </a:xfrm>
              <a:custGeom>
                <a:avLst/>
                <a:gdLst>
                  <a:gd name="T0" fmla="*/ 0 w 4599"/>
                  <a:gd name="T1" fmla="*/ 588 h 1170"/>
                  <a:gd name="T2" fmla="*/ 576 w 4599"/>
                  <a:gd name="T3" fmla="*/ 3 h 1170"/>
                  <a:gd name="T4" fmla="*/ 1152 w 4599"/>
                  <a:gd name="T5" fmla="*/ 606 h 1170"/>
                  <a:gd name="T6" fmla="*/ 1728 w 4599"/>
                  <a:gd name="T7" fmla="*/ 1164 h 1170"/>
                  <a:gd name="T8" fmla="*/ 2295 w 4599"/>
                  <a:gd name="T9" fmla="*/ 569 h 1170"/>
                  <a:gd name="T10" fmla="*/ 2880 w 4599"/>
                  <a:gd name="T11" fmla="*/ 3 h 1170"/>
                  <a:gd name="T12" fmla="*/ 3438 w 4599"/>
                  <a:gd name="T13" fmla="*/ 579 h 1170"/>
                  <a:gd name="T14" fmla="*/ 4023 w 4599"/>
                  <a:gd name="T15" fmla="*/ 1164 h 1170"/>
                  <a:gd name="T16" fmla="*/ 4599 w 4599"/>
                  <a:gd name="T17" fmla="*/ 569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9" h="1170">
                    <a:moveTo>
                      <a:pt x="0" y="588"/>
                    </a:moveTo>
                    <a:cubicBezTo>
                      <a:pt x="192" y="294"/>
                      <a:pt x="384" y="0"/>
                      <a:pt x="576" y="3"/>
                    </a:cubicBezTo>
                    <a:cubicBezTo>
                      <a:pt x="768" y="6"/>
                      <a:pt x="960" y="413"/>
                      <a:pt x="1152" y="606"/>
                    </a:cubicBezTo>
                    <a:cubicBezTo>
                      <a:pt x="1344" y="799"/>
                      <a:pt x="1538" y="1170"/>
                      <a:pt x="1728" y="1164"/>
                    </a:cubicBezTo>
                    <a:cubicBezTo>
                      <a:pt x="1918" y="1158"/>
                      <a:pt x="2103" y="762"/>
                      <a:pt x="2295" y="569"/>
                    </a:cubicBezTo>
                    <a:cubicBezTo>
                      <a:pt x="2487" y="376"/>
                      <a:pt x="2690" y="1"/>
                      <a:pt x="2880" y="3"/>
                    </a:cubicBezTo>
                    <a:cubicBezTo>
                      <a:pt x="3070" y="5"/>
                      <a:pt x="3248" y="386"/>
                      <a:pt x="3438" y="579"/>
                    </a:cubicBezTo>
                    <a:cubicBezTo>
                      <a:pt x="3628" y="772"/>
                      <a:pt x="3830" y="1166"/>
                      <a:pt x="4023" y="1164"/>
                    </a:cubicBezTo>
                    <a:cubicBezTo>
                      <a:pt x="4216" y="1162"/>
                      <a:pt x="4500" y="668"/>
                      <a:pt x="4599" y="56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448" name="Line 16"/>
            <p:cNvSpPr>
              <a:spLocks noChangeShapeType="1"/>
            </p:cNvSpPr>
            <p:nvPr/>
          </p:nvSpPr>
          <p:spPr bwMode="auto">
            <a:xfrm flipH="1" flipV="1">
              <a:off x="4304" y="1364"/>
              <a:ext cx="76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 rot="-1259599">
              <a:off x="3478" y="2133"/>
              <a:ext cx="763" cy="194"/>
              <a:chOff x="4117" y="1160"/>
              <a:chExt cx="763" cy="194"/>
            </a:xfrm>
          </p:grpSpPr>
          <p:sp>
            <p:nvSpPr>
              <p:cNvPr id="402450" name="Line 18"/>
              <p:cNvSpPr>
                <a:spLocks noChangeShapeType="1"/>
              </p:cNvSpPr>
              <p:nvPr/>
            </p:nvSpPr>
            <p:spPr bwMode="auto">
              <a:xfrm flipH="1" flipV="1">
                <a:off x="4117" y="1160"/>
                <a:ext cx="76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51" name="Line 19"/>
              <p:cNvSpPr>
                <a:spLocks noChangeShapeType="1"/>
              </p:cNvSpPr>
              <p:nvPr/>
            </p:nvSpPr>
            <p:spPr bwMode="auto">
              <a:xfrm flipH="1" flipV="1">
                <a:off x="4117" y="1256"/>
                <a:ext cx="76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52" name="Line 20"/>
              <p:cNvSpPr>
                <a:spLocks noChangeShapeType="1"/>
              </p:cNvSpPr>
              <p:nvPr/>
            </p:nvSpPr>
            <p:spPr bwMode="auto">
              <a:xfrm flipH="1" flipV="1">
                <a:off x="4117" y="1352"/>
                <a:ext cx="76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453" name="Group 21"/>
            <p:cNvGrpSpPr>
              <a:grpSpLocks/>
            </p:cNvGrpSpPr>
            <p:nvPr/>
          </p:nvGrpSpPr>
          <p:grpSpPr bwMode="auto">
            <a:xfrm rot="9540401">
              <a:off x="4286" y="1875"/>
              <a:ext cx="763" cy="98"/>
              <a:chOff x="4317" y="1972"/>
              <a:chExt cx="763" cy="98"/>
            </a:xfrm>
          </p:grpSpPr>
          <p:sp>
            <p:nvSpPr>
              <p:cNvPr id="402454" name="Line 22"/>
              <p:cNvSpPr>
                <a:spLocks noChangeShapeType="1"/>
              </p:cNvSpPr>
              <p:nvPr/>
            </p:nvSpPr>
            <p:spPr bwMode="auto">
              <a:xfrm flipH="1" flipV="1">
                <a:off x="4317" y="1972"/>
                <a:ext cx="76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55" name="Line 23"/>
              <p:cNvSpPr>
                <a:spLocks noChangeShapeType="1"/>
              </p:cNvSpPr>
              <p:nvPr/>
            </p:nvSpPr>
            <p:spPr bwMode="auto">
              <a:xfrm flipH="1" flipV="1">
                <a:off x="4317" y="2068"/>
                <a:ext cx="76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456" name="Group 24"/>
            <p:cNvGrpSpPr>
              <a:grpSpLocks noChangeAspect="1"/>
            </p:cNvGrpSpPr>
            <p:nvPr/>
          </p:nvGrpSpPr>
          <p:grpSpPr bwMode="auto">
            <a:xfrm>
              <a:off x="3837" y="3043"/>
              <a:ext cx="159" cy="169"/>
              <a:chOff x="2569" y="2482"/>
              <a:chExt cx="311" cy="326"/>
            </a:xfrm>
          </p:grpSpPr>
          <p:sp>
            <p:nvSpPr>
              <p:cNvPr id="402457" name="Oval 25"/>
              <p:cNvSpPr>
                <a:spLocks noChangeAspect="1" noChangeArrowheads="1"/>
              </p:cNvSpPr>
              <p:nvPr/>
            </p:nvSpPr>
            <p:spPr bwMode="auto">
              <a:xfrm>
                <a:off x="2569" y="2482"/>
                <a:ext cx="311" cy="326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58" name="Oval 26"/>
              <p:cNvSpPr>
                <a:spLocks noChangeAspect="1" noChangeArrowheads="1"/>
              </p:cNvSpPr>
              <p:nvPr/>
            </p:nvSpPr>
            <p:spPr bwMode="auto">
              <a:xfrm>
                <a:off x="2700" y="261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459" name="Text Box 27"/>
            <p:cNvSpPr txBox="1">
              <a:spLocks noChangeArrowheads="1"/>
            </p:cNvSpPr>
            <p:nvPr/>
          </p:nvSpPr>
          <p:spPr bwMode="auto">
            <a:xfrm>
              <a:off x="5048" y="1089"/>
              <a:ext cx="19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altLang="en-US" sz="1400">
                  <a:latin typeface="Bookman Old Style" pitchFamily="18" charset="0"/>
                </a:rPr>
                <a:t>u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>
                  <a:latin typeface="Bookman Old Style" pitchFamily="18" charset="0"/>
                </a:rPr>
                <a:t>u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>
                  <a:latin typeface="Bookman Old Style" pitchFamily="18" charset="0"/>
                </a:rPr>
                <a:t>d</a:t>
              </a:r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3357" y="922"/>
              <a:ext cx="9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latin typeface="Bookman Old Style" pitchFamily="18" charset="0"/>
                </a:rPr>
                <a:t>real photon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4295" y="691"/>
              <a:ext cx="945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latin typeface="Bookman Old Style" pitchFamily="18" charset="0"/>
                </a:rPr>
                <a:t>unpolarized</a:t>
              </a:r>
            </a:p>
          </p:txBody>
        </p:sp>
        <p:sp>
          <p:nvSpPr>
            <p:cNvPr id="402462" name="Line 30"/>
            <p:cNvSpPr>
              <a:spLocks noChangeShapeType="1"/>
            </p:cNvSpPr>
            <p:nvPr/>
          </p:nvSpPr>
          <p:spPr bwMode="auto">
            <a:xfrm flipH="1">
              <a:off x="4318" y="922"/>
              <a:ext cx="137" cy="16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3" name="Line 31"/>
            <p:cNvSpPr>
              <a:spLocks noChangeShapeType="1"/>
            </p:cNvSpPr>
            <p:nvPr/>
          </p:nvSpPr>
          <p:spPr bwMode="auto">
            <a:xfrm flipH="1" flipV="1">
              <a:off x="4304" y="1257"/>
              <a:ext cx="76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4" name="Line 32"/>
            <p:cNvSpPr>
              <a:spLocks noChangeShapeType="1"/>
            </p:cNvSpPr>
            <p:nvPr/>
          </p:nvSpPr>
          <p:spPr bwMode="auto">
            <a:xfrm flipH="1" flipV="1">
              <a:off x="4304" y="1150"/>
              <a:ext cx="76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5" name="Text Box 33"/>
            <p:cNvSpPr txBox="1">
              <a:spLocks noChangeArrowheads="1"/>
            </p:cNvSpPr>
            <p:nvPr/>
          </p:nvSpPr>
          <p:spPr bwMode="auto">
            <a:xfrm>
              <a:off x="5071" y="1671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>
                  <a:latin typeface="Bookman Old Style" pitchFamily="18" charset="0"/>
                </a:rPr>
                <a:t>K</a:t>
              </a:r>
            </a:p>
          </p:txBody>
        </p:sp>
        <p:sp>
          <p:nvSpPr>
            <p:cNvPr id="402466" name="Text Box 34"/>
            <p:cNvSpPr txBox="1">
              <a:spLocks noChangeArrowheads="1"/>
            </p:cNvSpPr>
            <p:nvPr/>
          </p:nvSpPr>
          <p:spPr bwMode="auto">
            <a:xfrm>
              <a:off x="3261" y="2196"/>
              <a:ext cx="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>
                  <a:latin typeface="Symbol" pitchFamily="18" charset="2"/>
                </a:rPr>
                <a:t>L</a:t>
              </a:r>
            </a:p>
          </p:txBody>
        </p:sp>
        <p:grpSp>
          <p:nvGrpSpPr>
            <p:cNvPr id="402467" name="Group 35"/>
            <p:cNvGrpSpPr>
              <a:grpSpLocks/>
            </p:cNvGrpSpPr>
            <p:nvPr/>
          </p:nvGrpSpPr>
          <p:grpSpPr bwMode="auto">
            <a:xfrm>
              <a:off x="3288" y="2735"/>
              <a:ext cx="2064" cy="916"/>
              <a:chOff x="3261" y="2543"/>
              <a:chExt cx="2064" cy="916"/>
            </a:xfrm>
          </p:grpSpPr>
          <p:grpSp>
            <p:nvGrpSpPr>
              <p:cNvPr id="402468" name="Group 36"/>
              <p:cNvGrpSpPr>
                <a:grpSpLocks/>
              </p:cNvGrpSpPr>
              <p:nvPr/>
            </p:nvGrpSpPr>
            <p:grpSpPr bwMode="auto">
              <a:xfrm rot="1297690">
                <a:off x="3478" y="2825"/>
                <a:ext cx="763" cy="194"/>
                <a:chOff x="4117" y="1160"/>
                <a:chExt cx="763" cy="194"/>
              </a:xfrm>
            </p:grpSpPr>
            <p:sp>
              <p:nvSpPr>
                <p:cNvPr id="402469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4117" y="1160"/>
                  <a:ext cx="76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70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4117" y="1256"/>
                  <a:ext cx="76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71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4117" y="1352"/>
                  <a:ext cx="76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2472" name="Group 40"/>
              <p:cNvGrpSpPr>
                <a:grpSpLocks/>
              </p:cNvGrpSpPr>
              <p:nvPr/>
            </p:nvGrpSpPr>
            <p:grpSpPr bwMode="auto">
              <a:xfrm rot="12097690">
                <a:off x="4280" y="3195"/>
                <a:ext cx="763" cy="98"/>
                <a:chOff x="4317" y="1972"/>
                <a:chExt cx="763" cy="98"/>
              </a:xfrm>
            </p:grpSpPr>
            <p:sp>
              <p:nvSpPr>
                <p:cNvPr id="402473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4317" y="1972"/>
                  <a:ext cx="76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74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4317" y="2068"/>
                  <a:ext cx="76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2475" name="Text Box 43"/>
              <p:cNvSpPr txBox="1">
                <a:spLocks noChangeArrowheads="1"/>
              </p:cNvSpPr>
              <p:nvPr/>
            </p:nvSpPr>
            <p:spPr bwMode="auto">
              <a:xfrm>
                <a:off x="5071" y="3171"/>
                <a:ext cx="2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K</a:t>
                </a:r>
              </a:p>
            </p:txBody>
          </p:sp>
          <p:sp>
            <p:nvSpPr>
              <p:cNvPr id="402476" name="Text Box 44"/>
              <p:cNvSpPr txBox="1">
                <a:spLocks noChangeArrowheads="1"/>
              </p:cNvSpPr>
              <p:nvPr/>
            </p:nvSpPr>
            <p:spPr bwMode="auto">
              <a:xfrm>
                <a:off x="3261" y="2543"/>
                <a:ext cx="2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>
                    <a:latin typeface="Symbol" pitchFamily="18" charset="2"/>
                  </a:rPr>
                  <a:t>L</a:t>
                </a:r>
              </a:p>
            </p:txBody>
          </p:sp>
        </p:grpSp>
        <p:sp>
          <p:nvSpPr>
            <p:cNvPr id="402477" name="Arc 45"/>
            <p:cNvSpPr>
              <a:spLocks/>
            </p:cNvSpPr>
            <p:nvPr/>
          </p:nvSpPr>
          <p:spPr bwMode="auto">
            <a:xfrm flipV="1">
              <a:off x="4799" y="2197"/>
              <a:ext cx="448" cy="1000"/>
            </a:xfrm>
            <a:custGeom>
              <a:avLst/>
              <a:gdLst>
                <a:gd name="G0" fmla="+- 0 0 0"/>
                <a:gd name="G1" fmla="+- 19854 0 0"/>
                <a:gd name="G2" fmla="+- 21600 0 0"/>
                <a:gd name="T0" fmla="*/ 8508 w 21600"/>
                <a:gd name="T1" fmla="*/ 0 h 39239"/>
                <a:gd name="T2" fmla="*/ 9528 w 21600"/>
                <a:gd name="T3" fmla="*/ 39239 h 39239"/>
                <a:gd name="T4" fmla="*/ 0 w 21600"/>
                <a:gd name="T5" fmla="*/ 19854 h 39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239" fill="none" extrusionOk="0">
                  <a:moveTo>
                    <a:pt x="8507" y="0"/>
                  </a:moveTo>
                  <a:cubicBezTo>
                    <a:pt x="16450" y="3403"/>
                    <a:pt x="21600" y="11213"/>
                    <a:pt x="21600" y="19854"/>
                  </a:cubicBezTo>
                  <a:cubicBezTo>
                    <a:pt x="21600" y="28088"/>
                    <a:pt x="16918" y="35606"/>
                    <a:pt x="9527" y="39238"/>
                  </a:cubicBezTo>
                </a:path>
                <a:path w="21600" h="39239" stroke="0" extrusionOk="0">
                  <a:moveTo>
                    <a:pt x="8507" y="0"/>
                  </a:moveTo>
                  <a:cubicBezTo>
                    <a:pt x="16450" y="3403"/>
                    <a:pt x="21600" y="11213"/>
                    <a:pt x="21600" y="19854"/>
                  </a:cubicBezTo>
                  <a:cubicBezTo>
                    <a:pt x="21600" y="28088"/>
                    <a:pt x="16918" y="35606"/>
                    <a:pt x="9527" y="39238"/>
                  </a:cubicBezTo>
                  <a:lnTo>
                    <a:pt x="0" y="1985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8" name="Text Box 46"/>
            <p:cNvSpPr txBox="1">
              <a:spLocks noChangeArrowheads="1"/>
            </p:cNvSpPr>
            <p:nvPr/>
          </p:nvSpPr>
          <p:spPr bwMode="auto">
            <a:xfrm>
              <a:off x="4569" y="2329"/>
              <a:ext cx="335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latin typeface="Bookman Old Style" pitchFamily="18" charset="0"/>
                </a:rPr>
                <a:t>left</a:t>
              </a:r>
            </a:p>
          </p:txBody>
        </p:sp>
        <p:sp>
          <p:nvSpPr>
            <p:cNvPr id="402479" name="Text Box 47"/>
            <p:cNvSpPr txBox="1">
              <a:spLocks noChangeArrowheads="1"/>
            </p:cNvSpPr>
            <p:nvPr/>
          </p:nvSpPr>
          <p:spPr bwMode="auto">
            <a:xfrm>
              <a:off x="4523" y="2814"/>
              <a:ext cx="450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latin typeface="Bookman Old Style" pitchFamily="18" charset="0"/>
                </a:rPr>
                <a:t>right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967538" cy="715963"/>
          </a:xfrm>
          <a:solidFill>
            <a:srgbClr val="D2D1E1"/>
          </a:solidFill>
          <a:ln/>
        </p:spPr>
        <p:txBody>
          <a:bodyPr/>
          <a:lstStyle/>
          <a:p>
            <a:r>
              <a:rPr lang="en-US" altLang="en-US" sz="2800">
                <a:latin typeface="Palatino" pitchFamily="18" charset="0"/>
              </a:rPr>
              <a:t>Quark Spins in Induced Polarization</a:t>
            </a:r>
          </a:p>
        </p:txBody>
      </p:sp>
      <p:grpSp>
        <p:nvGrpSpPr>
          <p:cNvPr id="401416" name="Group 8"/>
          <p:cNvGrpSpPr>
            <a:grpSpLocks noChangeAspect="1"/>
          </p:cNvGrpSpPr>
          <p:nvPr/>
        </p:nvGrpSpPr>
        <p:grpSpPr bwMode="auto">
          <a:xfrm>
            <a:off x="4492625" y="4816475"/>
            <a:ext cx="227013" cy="236538"/>
            <a:chOff x="2410" y="1835"/>
            <a:chExt cx="311" cy="326"/>
          </a:xfrm>
        </p:grpSpPr>
        <p:sp>
          <p:nvSpPr>
            <p:cNvPr id="401417" name="Oval 9"/>
            <p:cNvSpPr>
              <a:spLocks noChangeAspect="1" noChangeArrowheads="1"/>
            </p:cNvSpPr>
            <p:nvPr/>
          </p:nvSpPr>
          <p:spPr bwMode="auto">
            <a:xfrm>
              <a:off x="2410" y="1835"/>
              <a:ext cx="311" cy="32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8" name="Line 10"/>
            <p:cNvSpPr>
              <a:spLocks noChangeAspect="1" noChangeShapeType="1"/>
            </p:cNvSpPr>
            <p:nvPr/>
          </p:nvSpPr>
          <p:spPr bwMode="auto">
            <a:xfrm>
              <a:off x="2472" y="1877"/>
              <a:ext cx="183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19" name="Line 11"/>
            <p:cNvSpPr>
              <a:spLocks noChangeAspect="1" noChangeShapeType="1"/>
            </p:cNvSpPr>
            <p:nvPr/>
          </p:nvSpPr>
          <p:spPr bwMode="auto">
            <a:xfrm flipV="1">
              <a:off x="2442" y="1899"/>
              <a:ext cx="24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420" name="Group 12"/>
          <p:cNvGrpSpPr>
            <a:grpSpLocks noChangeAspect="1"/>
          </p:cNvGrpSpPr>
          <p:nvPr/>
        </p:nvGrpSpPr>
        <p:grpSpPr bwMode="auto">
          <a:xfrm>
            <a:off x="3378200" y="5278438"/>
            <a:ext cx="228600" cy="236537"/>
            <a:chOff x="2410" y="1835"/>
            <a:chExt cx="311" cy="326"/>
          </a:xfrm>
        </p:grpSpPr>
        <p:sp>
          <p:nvSpPr>
            <p:cNvPr id="401421" name="Oval 13"/>
            <p:cNvSpPr>
              <a:spLocks noChangeAspect="1" noChangeArrowheads="1"/>
            </p:cNvSpPr>
            <p:nvPr/>
          </p:nvSpPr>
          <p:spPr bwMode="auto">
            <a:xfrm>
              <a:off x="2410" y="1835"/>
              <a:ext cx="311" cy="32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22" name="Line 14"/>
            <p:cNvSpPr>
              <a:spLocks noChangeAspect="1" noChangeShapeType="1"/>
            </p:cNvSpPr>
            <p:nvPr/>
          </p:nvSpPr>
          <p:spPr bwMode="auto">
            <a:xfrm>
              <a:off x="2472" y="1877"/>
              <a:ext cx="183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3" name="Line 15"/>
            <p:cNvSpPr>
              <a:spLocks noChangeAspect="1" noChangeShapeType="1"/>
            </p:cNvSpPr>
            <p:nvPr/>
          </p:nvSpPr>
          <p:spPr bwMode="auto">
            <a:xfrm flipV="1">
              <a:off x="2442" y="1899"/>
              <a:ext cx="24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1424" name="Line 16"/>
          <p:cNvSpPr>
            <a:spLocks noChangeAspect="1" noChangeShapeType="1"/>
          </p:cNvSpPr>
          <p:nvPr/>
        </p:nvSpPr>
        <p:spPr bwMode="auto">
          <a:xfrm flipH="1">
            <a:off x="2957513" y="5235575"/>
            <a:ext cx="979487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5" name="Line 17"/>
          <p:cNvSpPr>
            <a:spLocks noChangeAspect="1" noChangeShapeType="1"/>
          </p:cNvSpPr>
          <p:nvPr/>
        </p:nvSpPr>
        <p:spPr bwMode="auto">
          <a:xfrm flipH="1">
            <a:off x="2744788" y="54911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6" name="Line 18"/>
          <p:cNvSpPr>
            <a:spLocks noChangeAspect="1" noChangeShapeType="1"/>
          </p:cNvSpPr>
          <p:nvPr/>
        </p:nvSpPr>
        <p:spPr bwMode="auto">
          <a:xfrm flipH="1">
            <a:off x="2782888" y="56054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7" name="Line 19"/>
          <p:cNvSpPr>
            <a:spLocks noChangeAspect="1" noChangeShapeType="1"/>
          </p:cNvSpPr>
          <p:nvPr/>
        </p:nvSpPr>
        <p:spPr bwMode="auto">
          <a:xfrm flipV="1">
            <a:off x="4237038" y="4440238"/>
            <a:ext cx="1003300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8" name="Line 20"/>
          <p:cNvSpPr>
            <a:spLocks noChangeAspect="1" noChangeShapeType="1"/>
          </p:cNvSpPr>
          <p:nvPr/>
        </p:nvSpPr>
        <p:spPr bwMode="auto">
          <a:xfrm flipV="1">
            <a:off x="4110038" y="4729163"/>
            <a:ext cx="100330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1429" name="Group 21"/>
          <p:cNvGrpSpPr>
            <a:grpSpLocks noChangeAspect="1"/>
          </p:cNvGrpSpPr>
          <p:nvPr/>
        </p:nvGrpSpPr>
        <p:grpSpPr bwMode="auto">
          <a:xfrm>
            <a:off x="2811463" y="1252538"/>
            <a:ext cx="2359025" cy="1069975"/>
            <a:chOff x="677" y="999"/>
            <a:chExt cx="1978" cy="897"/>
          </a:xfrm>
        </p:grpSpPr>
        <p:grpSp>
          <p:nvGrpSpPr>
            <p:cNvPr id="401430" name="Group 22"/>
            <p:cNvGrpSpPr>
              <a:grpSpLocks noChangeAspect="1"/>
            </p:cNvGrpSpPr>
            <p:nvPr/>
          </p:nvGrpSpPr>
          <p:grpSpPr bwMode="auto">
            <a:xfrm>
              <a:off x="2089" y="1140"/>
              <a:ext cx="191" cy="198"/>
              <a:chOff x="2410" y="1835"/>
              <a:chExt cx="311" cy="326"/>
            </a:xfrm>
          </p:grpSpPr>
          <p:sp>
            <p:nvSpPr>
              <p:cNvPr id="401431" name="Oval 23"/>
              <p:cNvSpPr>
                <a:spLocks noChangeAspect="1" noChangeArrowheads="1"/>
              </p:cNvSpPr>
              <p:nvPr/>
            </p:nvSpPr>
            <p:spPr bwMode="auto">
              <a:xfrm>
                <a:off x="2410" y="1835"/>
                <a:ext cx="311" cy="326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32" name="Line 24"/>
              <p:cNvSpPr>
                <a:spLocks noChangeAspect="1" noChangeShapeType="1"/>
              </p:cNvSpPr>
              <p:nvPr/>
            </p:nvSpPr>
            <p:spPr bwMode="auto">
              <a:xfrm>
                <a:off x="2472" y="1877"/>
                <a:ext cx="183" cy="2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33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2442" y="1899"/>
                <a:ext cx="240" cy="1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1434" name="Group 26"/>
            <p:cNvGrpSpPr>
              <a:grpSpLocks noChangeAspect="1"/>
            </p:cNvGrpSpPr>
            <p:nvPr/>
          </p:nvGrpSpPr>
          <p:grpSpPr bwMode="auto">
            <a:xfrm>
              <a:off x="677" y="999"/>
              <a:ext cx="1028" cy="196"/>
              <a:chOff x="576" y="981"/>
              <a:chExt cx="1568" cy="1183"/>
            </a:xfrm>
          </p:grpSpPr>
          <p:sp>
            <p:nvSpPr>
              <p:cNvPr id="401435" name="Freeform 27"/>
              <p:cNvSpPr>
                <a:spLocks noChangeAspect="1"/>
              </p:cNvSpPr>
              <p:nvPr/>
            </p:nvSpPr>
            <p:spPr bwMode="auto">
              <a:xfrm>
                <a:off x="576" y="994"/>
                <a:ext cx="786" cy="1170"/>
              </a:xfrm>
              <a:custGeom>
                <a:avLst/>
                <a:gdLst>
                  <a:gd name="T0" fmla="*/ 0 w 4599"/>
                  <a:gd name="T1" fmla="*/ 588 h 1170"/>
                  <a:gd name="T2" fmla="*/ 576 w 4599"/>
                  <a:gd name="T3" fmla="*/ 3 h 1170"/>
                  <a:gd name="T4" fmla="*/ 1152 w 4599"/>
                  <a:gd name="T5" fmla="*/ 606 h 1170"/>
                  <a:gd name="T6" fmla="*/ 1728 w 4599"/>
                  <a:gd name="T7" fmla="*/ 1164 h 1170"/>
                  <a:gd name="T8" fmla="*/ 2295 w 4599"/>
                  <a:gd name="T9" fmla="*/ 569 h 1170"/>
                  <a:gd name="T10" fmla="*/ 2880 w 4599"/>
                  <a:gd name="T11" fmla="*/ 3 h 1170"/>
                  <a:gd name="T12" fmla="*/ 3438 w 4599"/>
                  <a:gd name="T13" fmla="*/ 579 h 1170"/>
                  <a:gd name="T14" fmla="*/ 4023 w 4599"/>
                  <a:gd name="T15" fmla="*/ 1164 h 1170"/>
                  <a:gd name="T16" fmla="*/ 4599 w 4599"/>
                  <a:gd name="T17" fmla="*/ 569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9" h="1170">
                    <a:moveTo>
                      <a:pt x="0" y="588"/>
                    </a:moveTo>
                    <a:cubicBezTo>
                      <a:pt x="192" y="294"/>
                      <a:pt x="384" y="0"/>
                      <a:pt x="576" y="3"/>
                    </a:cubicBezTo>
                    <a:cubicBezTo>
                      <a:pt x="768" y="6"/>
                      <a:pt x="960" y="413"/>
                      <a:pt x="1152" y="606"/>
                    </a:cubicBezTo>
                    <a:cubicBezTo>
                      <a:pt x="1344" y="799"/>
                      <a:pt x="1538" y="1170"/>
                      <a:pt x="1728" y="1164"/>
                    </a:cubicBezTo>
                    <a:cubicBezTo>
                      <a:pt x="1918" y="1158"/>
                      <a:pt x="2103" y="762"/>
                      <a:pt x="2295" y="569"/>
                    </a:cubicBezTo>
                    <a:cubicBezTo>
                      <a:pt x="2487" y="376"/>
                      <a:pt x="2690" y="1"/>
                      <a:pt x="2880" y="3"/>
                    </a:cubicBezTo>
                    <a:cubicBezTo>
                      <a:pt x="3070" y="5"/>
                      <a:pt x="3248" y="386"/>
                      <a:pt x="3438" y="579"/>
                    </a:cubicBezTo>
                    <a:cubicBezTo>
                      <a:pt x="3628" y="772"/>
                      <a:pt x="3830" y="1166"/>
                      <a:pt x="4023" y="1164"/>
                    </a:cubicBezTo>
                    <a:cubicBezTo>
                      <a:pt x="4216" y="1162"/>
                      <a:pt x="4500" y="668"/>
                      <a:pt x="4599" y="56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36" name="Freeform 28"/>
              <p:cNvSpPr>
                <a:spLocks noChangeAspect="1"/>
              </p:cNvSpPr>
              <p:nvPr/>
            </p:nvSpPr>
            <p:spPr bwMode="auto">
              <a:xfrm>
                <a:off x="1358" y="981"/>
                <a:ext cx="786" cy="1170"/>
              </a:xfrm>
              <a:custGeom>
                <a:avLst/>
                <a:gdLst>
                  <a:gd name="T0" fmla="*/ 0 w 4599"/>
                  <a:gd name="T1" fmla="*/ 588 h 1170"/>
                  <a:gd name="T2" fmla="*/ 576 w 4599"/>
                  <a:gd name="T3" fmla="*/ 3 h 1170"/>
                  <a:gd name="T4" fmla="*/ 1152 w 4599"/>
                  <a:gd name="T5" fmla="*/ 606 h 1170"/>
                  <a:gd name="T6" fmla="*/ 1728 w 4599"/>
                  <a:gd name="T7" fmla="*/ 1164 h 1170"/>
                  <a:gd name="T8" fmla="*/ 2295 w 4599"/>
                  <a:gd name="T9" fmla="*/ 569 h 1170"/>
                  <a:gd name="T10" fmla="*/ 2880 w 4599"/>
                  <a:gd name="T11" fmla="*/ 3 h 1170"/>
                  <a:gd name="T12" fmla="*/ 3438 w 4599"/>
                  <a:gd name="T13" fmla="*/ 579 h 1170"/>
                  <a:gd name="T14" fmla="*/ 4023 w 4599"/>
                  <a:gd name="T15" fmla="*/ 1164 h 1170"/>
                  <a:gd name="T16" fmla="*/ 4599 w 4599"/>
                  <a:gd name="T17" fmla="*/ 569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9" h="1170">
                    <a:moveTo>
                      <a:pt x="0" y="588"/>
                    </a:moveTo>
                    <a:cubicBezTo>
                      <a:pt x="192" y="294"/>
                      <a:pt x="384" y="0"/>
                      <a:pt x="576" y="3"/>
                    </a:cubicBezTo>
                    <a:cubicBezTo>
                      <a:pt x="768" y="6"/>
                      <a:pt x="960" y="413"/>
                      <a:pt x="1152" y="606"/>
                    </a:cubicBezTo>
                    <a:cubicBezTo>
                      <a:pt x="1344" y="799"/>
                      <a:pt x="1538" y="1170"/>
                      <a:pt x="1728" y="1164"/>
                    </a:cubicBezTo>
                    <a:cubicBezTo>
                      <a:pt x="1918" y="1158"/>
                      <a:pt x="2103" y="762"/>
                      <a:pt x="2295" y="569"/>
                    </a:cubicBezTo>
                    <a:cubicBezTo>
                      <a:pt x="2487" y="376"/>
                      <a:pt x="2690" y="1"/>
                      <a:pt x="2880" y="3"/>
                    </a:cubicBezTo>
                    <a:cubicBezTo>
                      <a:pt x="3070" y="5"/>
                      <a:pt x="3248" y="386"/>
                      <a:pt x="3438" y="579"/>
                    </a:cubicBezTo>
                    <a:cubicBezTo>
                      <a:pt x="3628" y="772"/>
                      <a:pt x="3830" y="1166"/>
                      <a:pt x="4023" y="1164"/>
                    </a:cubicBezTo>
                    <a:cubicBezTo>
                      <a:pt x="4216" y="1162"/>
                      <a:pt x="4500" y="668"/>
                      <a:pt x="4599" y="56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437" name="Line 29"/>
            <p:cNvSpPr>
              <a:spLocks noChangeAspect="1" noChangeShapeType="1"/>
            </p:cNvSpPr>
            <p:nvPr/>
          </p:nvSpPr>
          <p:spPr bwMode="auto">
            <a:xfrm flipH="1">
              <a:off x="1832" y="1571"/>
              <a:ext cx="823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8" name="Line 30"/>
            <p:cNvSpPr>
              <a:spLocks noChangeAspect="1" noChangeShapeType="1"/>
            </p:cNvSpPr>
            <p:nvPr/>
          </p:nvSpPr>
          <p:spPr bwMode="auto">
            <a:xfrm flipH="1">
              <a:off x="1783" y="1476"/>
              <a:ext cx="823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9" name="Line 31"/>
            <p:cNvSpPr>
              <a:spLocks noChangeAspect="1" noChangeShapeType="1"/>
            </p:cNvSpPr>
            <p:nvPr/>
          </p:nvSpPr>
          <p:spPr bwMode="auto">
            <a:xfrm flipH="1" flipV="1">
              <a:off x="1706" y="1106"/>
              <a:ext cx="913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1440" name="Line 32"/>
          <p:cNvSpPr>
            <a:spLocks noChangeShapeType="1"/>
          </p:cNvSpPr>
          <p:nvPr/>
        </p:nvSpPr>
        <p:spPr bwMode="auto">
          <a:xfrm>
            <a:off x="1392238" y="2598738"/>
            <a:ext cx="5864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41" name="Line 33"/>
          <p:cNvSpPr>
            <a:spLocks noChangeShapeType="1"/>
          </p:cNvSpPr>
          <p:nvPr/>
        </p:nvSpPr>
        <p:spPr bwMode="auto">
          <a:xfrm>
            <a:off x="1412875" y="4202113"/>
            <a:ext cx="5864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42" name="Text Box 34"/>
          <p:cNvSpPr txBox="1">
            <a:spLocks noChangeArrowheads="1"/>
          </p:cNvSpPr>
          <p:nvPr/>
        </p:nvSpPr>
        <p:spPr bwMode="auto">
          <a:xfrm>
            <a:off x="5083175" y="1541463"/>
            <a:ext cx="32226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d</a:t>
            </a:r>
          </a:p>
        </p:txBody>
      </p:sp>
      <p:sp>
        <p:nvSpPr>
          <p:cNvPr id="401443" name="Text Box 35"/>
          <p:cNvSpPr txBox="1">
            <a:spLocks noChangeArrowheads="1"/>
          </p:cNvSpPr>
          <p:nvPr/>
        </p:nvSpPr>
        <p:spPr bwMode="auto">
          <a:xfrm>
            <a:off x="5356225" y="1463675"/>
            <a:ext cx="404813" cy="519113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p</a:t>
            </a:r>
          </a:p>
        </p:txBody>
      </p:sp>
      <p:sp>
        <p:nvSpPr>
          <p:cNvPr id="401444" name="Text Box 36"/>
          <p:cNvSpPr txBox="1">
            <a:spLocks noChangeArrowheads="1"/>
          </p:cNvSpPr>
          <p:nvPr/>
        </p:nvSpPr>
        <p:spPr bwMode="auto">
          <a:xfrm>
            <a:off x="3644900" y="3032125"/>
            <a:ext cx="32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</p:txBody>
      </p:sp>
      <p:sp>
        <p:nvSpPr>
          <p:cNvPr id="401445" name="Text Box 37"/>
          <p:cNvSpPr txBox="1">
            <a:spLocks noChangeArrowheads="1"/>
          </p:cNvSpPr>
          <p:nvPr/>
        </p:nvSpPr>
        <p:spPr bwMode="auto">
          <a:xfrm>
            <a:off x="4059238" y="3444875"/>
            <a:ext cx="32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r>
              <a:rPr lang="en-US" altLang="en-US" sz="1600">
                <a:latin typeface="Bookman Old Style" pitchFamily="18" charset="0"/>
              </a:rPr>
              <a:t>d</a:t>
            </a:r>
          </a:p>
        </p:txBody>
      </p:sp>
      <p:sp>
        <p:nvSpPr>
          <p:cNvPr id="401446" name="Text Box 38"/>
          <p:cNvSpPr txBox="1">
            <a:spLocks noChangeArrowheads="1"/>
          </p:cNvSpPr>
          <p:nvPr/>
        </p:nvSpPr>
        <p:spPr bwMode="auto">
          <a:xfrm>
            <a:off x="3987800" y="4608513"/>
            <a:ext cx="32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</p:txBody>
      </p:sp>
      <p:grpSp>
        <p:nvGrpSpPr>
          <p:cNvPr id="401447" name="Group 39"/>
          <p:cNvGrpSpPr>
            <a:grpSpLocks/>
          </p:cNvGrpSpPr>
          <p:nvPr/>
        </p:nvGrpSpPr>
        <p:grpSpPr bwMode="auto">
          <a:xfrm>
            <a:off x="3875088" y="4903788"/>
            <a:ext cx="290512" cy="336550"/>
            <a:chOff x="2390" y="3023"/>
            <a:chExt cx="183" cy="212"/>
          </a:xfrm>
        </p:grpSpPr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2390" y="3023"/>
              <a:ext cx="1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Bookman Old Style" pitchFamily="18" charset="0"/>
                </a:rPr>
                <a:t>s</a:t>
              </a:r>
            </a:p>
          </p:txBody>
        </p:sp>
        <p:sp>
          <p:nvSpPr>
            <p:cNvPr id="401449" name="Line 41"/>
            <p:cNvSpPr>
              <a:spLocks noChangeShapeType="1"/>
            </p:cNvSpPr>
            <p:nvPr/>
          </p:nvSpPr>
          <p:spPr bwMode="auto">
            <a:xfrm>
              <a:off x="2454" y="3087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1450" name="Text Box 42"/>
          <p:cNvSpPr txBox="1">
            <a:spLocks noChangeArrowheads="1"/>
          </p:cNvSpPr>
          <p:nvPr/>
        </p:nvSpPr>
        <p:spPr bwMode="auto">
          <a:xfrm>
            <a:off x="3586163" y="4927600"/>
            <a:ext cx="290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s</a:t>
            </a:r>
          </a:p>
        </p:txBody>
      </p:sp>
      <p:sp>
        <p:nvSpPr>
          <p:cNvPr id="401451" name="Text Box 43"/>
          <p:cNvSpPr txBox="1">
            <a:spLocks noChangeArrowheads="1"/>
          </p:cNvSpPr>
          <p:nvPr/>
        </p:nvSpPr>
        <p:spPr bwMode="auto">
          <a:xfrm>
            <a:off x="3779838" y="5641975"/>
            <a:ext cx="428625" cy="519113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L</a:t>
            </a:r>
          </a:p>
        </p:txBody>
      </p:sp>
      <p:sp>
        <p:nvSpPr>
          <p:cNvPr id="401452" name="Text Box 44"/>
          <p:cNvSpPr txBox="1">
            <a:spLocks noChangeArrowheads="1"/>
          </p:cNvSpPr>
          <p:nvPr/>
        </p:nvSpPr>
        <p:spPr bwMode="auto">
          <a:xfrm>
            <a:off x="5213350" y="4173538"/>
            <a:ext cx="641350" cy="519112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K</a:t>
            </a:r>
            <a:r>
              <a:rPr lang="en-US" altLang="en-US" baseline="30000">
                <a:latin typeface="Bookman Old Style" pitchFamily="18" charset="0"/>
              </a:rPr>
              <a:t>+</a:t>
            </a:r>
          </a:p>
        </p:txBody>
      </p:sp>
      <p:sp>
        <p:nvSpPr>
          <p:cNvPr id="401453" name="Text Box 45"/>
          <p:cNvSpPr txBox="1">
            <a:spLocks noChangeArrowheads="1"/>
          </p:cNvSpPr>
          <p:nvPr/>
        </p:nvSpPr>
        <p:spPr bwMode="auto">
          <a:xfrm>
            <a:off x="5819775" y="896938"/>
            <a:ext cx="3035300" cy="1552575"/>
          </a:xfrm>
          <a:prstGeom prst="rect">
            <a:avLst/>
          </a:prstGeom>
          <a:solidFill>
            <a:srgbClr val="FFFF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u-quark polarized  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by spin-orbit force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“right-scatter”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      </a:t>
            </a:r>
            <a:r>
              <a:rPr lang="en-US" altLang="en-US" sz="2400">
                <a:latin typeface="Wingdings 3" pitchFamily="18" charset="2"/>
              </a:rPr>
              <a:t>g</a:t>
            </a:r>
            <a:r>
              <a:rPr lang="en-US" altLang="en-US" sz="2400">
                <a:latin typeface="Bookman Old Style" pitchFamily="18" charset="0"/>
              </a:rPr>
              <a:t>  “spin-down</a:t>
            </a:r>
            <a:r>
              <a:rPr lang="en-US" altLang="en-US" sz="2000">
                <a:latin typeface="Bookman Old Style" pitchFamily="18" charset="0"/>
              </a:rPr>
              <a:t>”</a:t>
            </a:r>
          </a:p>
        </p:txBody>
      </p:sp>
      <p:sp>
        <p:nvSpPr>
          <p:cNvPr id="401454" name="Line 46"/>
          <p:cNvSpPr>
            <a:spLocks noChangeShapeType="1"/>
          </p:cNvSpPr>
          <p:nvPr/>
        </p:nvSpPr>
        <p:spPr bwMode="auto">
          <a:xfrm flipH="1">
            <a:off x="4978400" y="1131888"/>
            <a:ext cx="873125" cy="21748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61" name="Line 53"/>
          <p:cNvSpPr>
            <a:spLocks noChangeAspect="1" noChangeShapeType="1"/>
          </p:cNvSpPr>
          <p:nvPr/>
        </p:nvSpPr>
        <p:spPr bwMode="auto">
          <a:xfrm flipV="1">
            <a:off x="3994150" y="2841625"/>
            <a:ext cx="100330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62" name="Line 54"/>
          <p:cNvSpPr>
            <a:spLocks noChangeAspect="1" noChangeShapeType="1"/>
          </p:cNvSpPr>
          <p:nvPr/>
        </p:nvSpPr>
        <p:spPr bwMode="auto">
          <a:xfrm flipH="1">
            <a:off x="2986088" y="3513138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63" name="Line 55"/>
          <p:cNvSpPr>
            <a:spLocks noChangeAspect="1" noChangeShapeType="1"/>
          </p:cNvSpPr>
          <p:nvPr/>
        </p:nvSpPr>
        <p:spPr bwMode="auto">
          <a:xfrm flipH="1">
            <a:off x="3046413" y="3659188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64" name="Text Box 56"/>
          <p:cNvSpPr txBox="1">
            <a:spLocks noChangeArrowheads="1"/>
          </p:cNvSpPr>
          <p:nvPr/>
        </p:nvSpPr>
        <p:spPr bwMode="auto">
          <a:xfrm>
            <a:off x="5670550" y="2787650"/>
            <a:ext cx="3440113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after absorption of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photon’s momentum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(helicity conservation)</a:t>
            </a:r>
          </a:p>
        </p:txBody>
      </p:sp>
      <p:sp>
        <p:nvSpPr>
          <p:cNvPr id="401465" name="Text Box 57"/>
          <p:cNvSpPr txBox="1">
            <a:spLocks noChangeArrowheads="1"/>
          </p:cNvSpPr>
          <p:nvPr/>
        </p:nvSpPr>
        <p:spPr bwMode="auto">
          <a:xfrm>
            <a:off x="784225" y="1014413"/>
            <a:ext cx="1941513" cy="822325"/>
          </a:xfrm>
          <a:prstGeom prst="rect">
            <a:avLst/>
          </a:prstGeom>
          <a:solidFill>
            <a:srgbClr val="FFFF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unpolarized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real photon</a:t>
            </a:r>
          </a:p>
        </p:txBody>
      </p:sp>
      <p:sp>
        <p:nvSpPr>
          <p:cNvPr id="401466" name="Text Box 58"/>
          <p:cNvSpPr txBox="1">
            <a:spLocks noChangeArrowheads="1"/>
          </p:cNvSpPr>
          <p:nvPr/>
        </p:nvSpPr>
        <p:spPr bwMode="auto">
          <a:xfrm>
            <a:off x="2438400" y="5653088"/>
            <a:ext cx="381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r>
              <a:rPr lang="en-US" altLang="en-US" sz="1600">
                <a:latin typeface="Bookman Old Style" pitchFamily="18" charset="0"/>
              </a:rPr>
              <a:t>d</a:t>
            </a:r>
          </a:p>
          <a:p>
            <a:endParaRPr lang="en-US" altLang="en-US" sz="1600">
              <a:latin typeface="Bookman Old Style" pitchFamily="18" charset="0"/>
            </a:endParaRPr>
          </a:p>
        </p:txBody>
      </p:sp>
      <p:grpSp>
        <p:nvGrpSpPr>
          <p:cNvPr id="401467" name="Group 59"/>
          <p:cNvGrpSpPr>
            <a:grpSpLocks/>
          </p:cNvGrpSpPr>
          <p:nvPr/>
        </p:nvGrpSpPr>
        <p:grpSpPr bwMode="auto">
          <a:xfrm>
            <a:off x="4984750" y="5019675"/>
            <a:ext cx="3902075" cy="822325"/>
            <a:chOff x="3140" y="3162"/>
            <a:chExt cx="2458" cy="518"/>
          </a:xfrm>
        </p:grpSpPr>
        <p:grpSp>
          <p:nvGrpSpPr>
            <p:cNvPr id="401468" name="Group 60"/>
            <p:cNvGrpSpPr>
              <a:grpSpLocks/>
            </p:cNvGrpSpPr>
            <p:nvPr/>
          </p:nvGrpSpPr>
          <p:grpSpPr bwMode="auto">
            <a:xfrm>
              <a:off x="3730" y="3162"/>
              <a:ext cx="1868" cy="518"/>
              <a:chOff x="3873" y="2723"/>
              <a:chExt cx="1868" cy="518"/>
            </a:xfrm>
          </p:grpSpPr>
          <p:sp>
            <p:nvSpPr>
              <p:cNvPr id="401469" name="Text Box 61"/>
              <p:cNvSpPr txBox="1">
                <a:spLocks noChangeArrowheads="1"/>
              </p:cNvSpPr>
              <p:nvPr/>
            </p:nvSpPr>
            <p:spPr bwMode="auto">
              <a:xfrm>
                <a:off x="3873" y="2723"/>
                <a:ext cx="1868" cy="518"/>
              </a:xfrm>
              <a:prstGeom prst="rect">
                <a:avLst/>
              </a:prstGeom>
              <a:solidFill>
                <a:srgbClr val="FFFF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  s spin selected </a:t>
                </a:r>
              </a:p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opposite u-quark’s</a:t>
                </a:r>
              </a:p>
            </p:txBody>
          </p:sp>
          <p:sp>
            <p:nvSpPr>
              <p:cNvPr id="401470" name="Line 62"/>
              <p:cNvSpPr>
                <a:spLocks noChangeShapeType="1"/>
              </p:cNvSpPr>
              <p:nvPr/>
            </p:nvSpPr>
            <p:spPr bwMode="auto">
              <a:xfrm>
                <a:off x="4065" y="2811"/>
                <a:ext cx="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471" name="Line 63"/>
            <p:cNvSpPr>
              <a:spLocks noChangeShapeType="1"/>
            </p:cNvSpPr>
            <p:nvPr/>
          </p:nvSpPr>
          <p:spPr bwMode="auto">
            <a:xfrm flipH="1" flipV="1">
              <a:off x="3140" y="3241"/>
              <a:ext cx="613" cy="1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472" name="Group 64"/>
          <p:cNvGrpSpPr>
            <a:grpSpLocks/>
          </p:cNvGrpSpPr>
          <p:nvPr/>
        </p:nvGrpSpPr>
        <p:grpSpPr bwMode="auto">
          <a:xfrm>
            <a:off x="219075" y="3733800"/>
            <a:ext cx="3059113" cy="1917700"/>
            <a:chOff x="138" y="2352"/>
            <a:chExt cx="1927" cy="1208"/>
          </a:xfrm>
          <a:solidFill>
            <a:srgbClr val="D2D1E1"/>
          </a:solidFill>
        </p:grpSpPr>
        <p:sp>
          <p:nvSpPr>
            <p:cNvPr id="401473" name="Line 65"/>
            <p:cNvSpPr>
              <a:spLocks noChangeShapeType="1"/>
            </p:cNvSpPr>
            <p:nvPr/>
          </p:nvSpPr>
          <p:spPr bwMode="auto">
            <a:xfrm>
              <a:off x="1737" y="3072"/>
              <a:ext cx="328" cy="219"/>
            </a:xfrm>
            <a:prstGeom prst="line">
              <a:avLst/>
            </a:prstGeom>
            <a:grp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474" name="Group 66"/>
            <p:cNvGrpSpPr>
              <a:grpSpLocks/>
            </p:cNvGrpSpPr>
            <p:nvPr/>
          </p:nvGrpSpPr>
          <p:grpSpPr bwMode="auto">
            <a:xfrm>
              <a:off x="138" y="2352"/>
              <a:ext cx="1615" cy="1208"/>
              <a:chOff x="202" y="1566"/>
              <a:chExt cx="1615" cy="1208"/>
            </a:xfrm>
            <a:grpFill/>
          </p:grpSpPr>
          <p:sp>
            <p:nvSpPr>
              <p:cNvPr id="401475" name="Text Box 67"/>
              <p:cNvSpPr txBox="1">
                <a:spLocks noChangeArrowheads="1"/>
              </p:cNvSpPr>
              <p:nvPr/>
            </p:nvSpPr>
            <p:spPr bwMode="auto">
              <a:xfrm>
                <a:off x="202" y="1566"/>
                <a:ext cx="1615" cy="120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US" sz="2400">
                    <a:latin typeface="Symbol" pitchFamily="18" charset="2"/>
                  </a:rPr>
                  <a:t>L</a:t>
                </a:r>
                <a:r>
                  <a:rPr lang="en-US" altLang="en-US" sz="2400">
                    <a:latin typeface="Bookman Old Style" pitchFamily="18" charset="0"/>
                  </a:rPr>
                  <a:t> polarization </a:t>
                </a:r>
              </a:p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“down” for K  going “left”</a:t>
                </a:r>
              </a:p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if s and s have</a:t>
                </a:r>
              </a:p>
              <a:p>
                <a:pPr algn="l"/>
                <a:r>
                  <a:rPr lang="en-US" altLang="en-US" sz="2400">
                    <a:solidFill>
                      <a:srgbClr val="0000FF"/>
                    </a:solidFill>
                    <a:latin typeface="Bookman Old Style" pitchFamily="18" charset="0"/>
                  </a:rPr>
                  <a:t>same</a:t>
                </a:r>
                <a:r>
                  <a:rPr lang="en-US" altLang="en-US" sz="2400">
                    <a:latin typeface="Bookman Old Style" pitchFamily="18" charset="0"/>
                  </a:rPr>
                  <a:t> spins!</a:t>
                </a:r>
              </a:p>
            </p:txBody>
          </p:sp>
          <p:sp>
            <p:nvSpPr>
              <p:cNvPr id="401476" name="Line 68"/>
              <p:cNvSpPr>
                <a:spLocks noChangeShapeType="1"/>
              </p:cNvSpPr>
              <p:nvPr/>
            </p:nvSpPr>
            <p:spPr bwMode="auto">
              <a:xfrm>
                <a:off x="1018" y="2330"/>
                <a:ext cx="6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1477" name="Group 69"/>
          <p:cNvGrpSpPr>
            <a:grpSpLocks noChangeAspect="1"/>
          </p:cNvGrpSpPr>
          <p:nvPr/>
        </p:nvGrpSpPr>
        <p:grpSpPr bwMode="auto">
          <a:xfrm>
            <a:off x="4376738" y="2946400"/>
            <a:ext cx="252412" cy="268288"/>
            <a:chOff x="2569" y="2482"/>
            <a:chExt cx="311" cy="326"/>
          </a:xfrm>
        </p:grpSpPr>
        <p:sp>
          <p:nvSpPr>
            <p:cNvPr id="401478" name="Oval 70"/>
            <p:cNvSpPr>
              <a:spLocks noChangeAspect="1" noChangeArrowheads="1"/>
            </p:cNvSpPr>
            <p:nvPr/>
          </p:nvSpPr>
          <p:spPr bwMode="auto">
            <a:xfrm>
              <a:off x="2569" y="2482"/>
              <a:ext cx="311" cy="32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79" name="Oval 71"/>
            <p:cNvSpPr>
              <a:spLocks noChangeAspect="1" noChangeArrowheads="1"/>
            </p:cNvSpPr>
            <p:nvPr/>
          </p:nvSpPr>
          <p:spPr bwMode="auto">
            <a:xfrm>
              <a:off x="2700" y="2619"/>
              <a:ext cx="56" cy="56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413" name="Group 5"/>
          <p:cNvGrpSpPr>
            <a:grpSpLocks noChangeAspect="1"/>
          </p:cNvGrpSpPr>
          <p:nvPr/>
        </p:nvGrpSpPr>
        <p:grpSpPr bwMode="auto">
          <a:xfrm>
            <a:off x="4689475" y="4446588"/>
            <a:ext cx="252413" cy="268287"/>
            <a:chOff x="2569" y="2482"/>
            <a:chExt cx="311" cy="326"/>
          </a:xfrm>
        </p:grpSpPr>
        <p:sp>
          <p:nvSpPr>
            <p:cNvPr id="401414" name="Oval 6"/>
            <p:cNvSpPr>
              <a:spLocks noChangeAspect="1" noChangeArrowheads="1"/>
            </p:cNvSpPr>
            <p:nvPr/>
          </p:nvSpPr>
          <p:spPr bwMode="auto">
            <a:xfrm>
              <a:off x="2569" y="2482"/>
              <a:ext cx="311" cy="32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5" name="Oval 7"/>
            <p:cNvSpPr>
              <a:spLocks noChangeAspect="1" noChangeArrowheads="1"/>
            </p:cNvSpPr>
            <p:nvPr/>
          </p:nvSpPr>
          <p:spPr bwMode="auto">
            <a:xfrm>
              <a:off x="2700" y="2619"/>
              <a:ext cx="56" cy="56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465138" y="179388"/>
            <a:ext cx="3276600" cy="1920875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en-US" sz="2000" dirty="0">
                <a:latin typeface="Bookman Old Style" pitchFamily="18" charset="0"/>
              </a:rPr>
              <a:t>Recent results on</a:t>
            </a:r>
          </a:p>
          <a:p>
            <a:pPr algn="l"/>
            <a:r>
              <a:rPr lang="en-US" altLang="en-US" sz="2000" dirty="0">
                <a:latin typeface="Bookman Old Style" pitchFamily="18" charset="0"/>
              </a:rPr>
              <a:t>polarization transfer</a:t>
            </a:r>
          </a:p>
          <a:p>
            <a:pPr algn="l"/>
            <a:r>
              <a:rPr lang="en-US" altLang="en-US" sz="2000" dirty="0">
                <a:latin typeface="Bookman Old Style" pitchFamily="18" charset="0"/>
              </a:rPr>
              <a:t>with circularly polarized</a:t>
            </a:r>
          </a:p>
          <a:p>
            <a:pPr algn="l"/>
            <a:r>
              <a:rPr lang="en-US" altLang="en-US" sz="2000" dirty="0">
                <a:latin typeface="Bookman Old Style" pitchFamily="18" charset="0"/>
              </a:rPr>
              <a:t>photons:</a:t>
            </a:r>
          </a:p>
          <a:p>
            <a:pPr algn="l"/>
            <a:endParaRPr lang="en-US" altLang="en-US" sz="2000" dirty="0">
              <a:latin typeface="Bookman Old Style" pitchFamily="18" charset="0"/>
            </a:endParaRPr>
          </a:p>
          <a:p>
            <a:r>
              <a:rPr lang="en-US" altLang="en-US" sz="2000" dirty="0">
                <a:latin typeface="Symbol" pitchFamily="18" charset="2"/>
              </a:rPr>
              <a:t>g</a:t>
            </a:r>
            <a:r>
              <a:rPr lang="en-US" altLang="en-US" sz="2000" dirty="0">
                <a:latin typeface="Bookman Old Style" pitchFamily="18" charset="0"/>
              </a:rPr>
              <a:t> p </a:t>
            </a:r>
            <a:r>
              <a:rPr lang="en-US" altLang="en-US" sz="2000" dirty="0">
                <a:latin typeface="Wingdings 3" pitchFamily="18" charset="2"/>
              </a:rPr>
              <a:t>g</a:t>
            </a:r>
            <a:r>
              <a:rPr lang="en-US" altLang="en-US" sz="2000" dirty="0">
                <a:latin typeface="Bookman Old Style" pitchFamily="18" charset="0"/>
              </a:rPr>
              <a:t> K</a:t>
            </a:r>
            <a:r>
              <a:rPr lang="en-US" altLang="en-US" sz="2000" baseline="30000" dirty="0">
                <a:latin typeface="Bookman Old Style" pitchFamily="18" charset="0"/>
              </a:rPr>
              <a:t>+</a:t>
            </a:r>
            <a:r>
              <a:rPr lang="en-US" altLang="en-US" sz="2000" dirty="0">
                <a:latin typeface="Bookman Old Style" pitchFamily="18" charset="0"/>
              </a:rPr>
              <a:t> </a:t>
            </a:r>
            <a:r>
              <a:rPr lang="en-US" altLang="en-US" sz="2000" dirty="0">
                <a:latin typeface="Symbol" pitchFamily="18" charset="2"/>
              </a:rPr>
              <a:t>L</a:t>
            </a:r>
            <a:endParaRPr lang="en-US" altLang="en-US" sz="2000" dirty="0">
              <a:latin typeface="Bookman Old Style" pitchFamily="18" charset="0"/>
            </a:endParaRP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>
            <a:off x="1430338" y="1768475"/>
            <a:ext cx="2174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552700" y="1768475"/>
            <a:ext cx="2174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51" name="Picture 11" descr="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36550"/>
            <a:ext cx="4624387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1177925" y="4676775"/>
            <a:ext cx="2435225" cy="100647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Bookman Old Style" pitchFamily="18" charset="0"/>
              </a:rPr>
              <a:t>C</a:t>
            </a:r>
            <a:r>
              <a:rPr lang="en-US" altLang="en-US" sz="2000" baseline="-25000">
                <a:latin typeface="Bookman Old Style" pitchFamily="18" charset="0"/>
              </a:rPr>
              <a:t>z</a:t>
            </a:r>
            <a:r>
              <a:rPr lang="en-US" altLang="en-US" sz="2000">
                <a:latin typeface="Bookman Old Style" pitchFamily="18" charset="0"/>
              </a:rPr>
              <a:t> plotted vs. cos</a:t>
            </a:r>
            <a:r>
              <a:rPr lang="en-US" altLang="en-US" sz="2000">
                <a:latin typeface="Symbol" pitchFamily="18" charset="2"/>
              </a:rPr>
              <a:t>q</a:t>
            </a:r>
          </a:p>
          <a:p>
            <a:pPr algn="l"/>
            <a:r>
              <a:rPr lang="en-US" altLang="en-US" sz="2000">
                <a:latin typeface="Bookman Old Style" pitchFamily="18" charset="0"/>
              </a:rPr>
              <a:t>different W bins</a:t>
            </a:r>
          </a:p>
          <a:p>
            <a:pPr algn="l"/>
            <a:endParaRPr lang="en-US" altLang="en-US" sz="2000">
              <a:latin typeface="Bookman Old Style" pitchFamily="18" charset="0"/>
            </a:endParaRPr>
          </a:p>
        </p:txBody>
      </p:sp>
      <p:pic>
        <p:nvPicPr>
          <p:cNvPr id="419858" name="Picture 18" descr="cz_clos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46313"/>
            <a:ext cx="3484563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9" name="AutoShape 19"/>
          <p:cNvSpPr>
            <a:spLocks noChangeArrowheads="1"/>
          </p:cNvSpPr>
          <p:nvPr/>
        </p:nvSpPr>
        <p:spPr bwMode="auto">
          <a:xfrm>
            <a:off x="3744913" y="4876800"/>
            <a:ext cx="2133600" cy="1481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0" name="Line 20"/>
          <p:cNvSpPr>
            <a:spLocks noChangeShapeType="1"/>
          </p:cNvSpPr>
          <p:nvPr/>
        </p:nvSpPr>
        <p:spPr bwMode="auto">
          <a:xfrm flipH="1" flipV="1">
            <a:off x="3482975" y="4265613"/>
            <a:ext cx="290513" cy="5826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1" name="Text Box 21"/>
          <p:cNvSpPr txBox="1">
            <a:spLocks noChangeArrowheads="1"/>
          </p:cNvSpPr>
          <p:nvPr/>
        </p:nvSpPr>
        <p:spPr bwMode="auto">
          <a:xfrm>
            <a:off x="8540750" y="1331913"/>
            <a:ext cx="398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Bookman Old Style" pitchFamily="18" charset="0"/>
              </a:rPr>
              <a:t> 1</a:t>
            </a:r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 flipH="1">
            <a:off x="8359775" y="15240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4" name="Text Box 24"/>
          <p:cNvSpPr txBox="1">
            <a:spLocks noChangeArrowheads="1"/>
          </p:cNvSpPr>
          <p:nvPr/>
        </p:nvSpPr>
        <p:spPr bwMode="auto">
          <a:xfrm>
            <a:off x="1200150" y="5691188"/>
            <a:ext cx="2297113" cy="701675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 dirty="0" err="1">
                <a:latin typeface="Bookman Old Style" pitchFamily="18" charset="0"/>
              </a:rPr>
              <a:t>C</a:t>
            </a:r>
            <a:r>
              <a:rPr lang="en-US" altLang="en-US" sz="2000" baseline="-25000" dirty="0" err="1">
                <a:latin typeface="Bookman Old Style" pitchFamily="18" charset="0"/>
              </a:rPr>
              <a:t>z</a:t>
            </a:r>
            <a:r>
              <a:rPr lang="en-US" altLang="en-US" sz="2000">
                <a:latin typeface="Bookman Old Style" pitchFamily="18" charset="0"/>
              </a:rPr>
              <a:t> is large except</a:t>
            </a:r>
          </a:p>
          <a:p>
            <a:pPr algn="l"/>
            <a:r>
              <a:rPr lang="en-US" altLang="en-US" sz="2000" dirty="0">
                <a:latin typeface="Bookman Old Style" pitchFamily="18" charset="0"/>
              </a:rPr>
              <a:t>at highest 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grpSp>
        <p:nvGrpSpPr>
          <p:cNvPr id="351288" name="Group 56"/>
          <p:cNvGrpSpPr>
            <a:grpSpLocks/>
          </p:cNvGrpSpPr>
          <p:nvPr/>
        </p:nvGrpSpPr>
        <p:grpSpPr bwMode="auto">
          <a:xfrm>
            <a:off x="4262438" y="552450"/>
            <a:ext cx="4286250" cy="2159000"/>
            <a:chOff x="1811" y="216"/>
            <a:chExt cx="2700" cy="1360"/>
          </a:xfrm>
        </p:grpSpPr>
        <p:grpSp>
          <p:nvGrpSpPr>
            <p:cNvPr id="351238" name="Group 6"/>
            <p:cNvGrpSpPr>
              <a:grpSpLocks/>
            </p:cNvGrpSpPr>
            <p:nvPr/>
          </p:nvGrpSpPr>
          <p:grpSpPr bwMode="auto">
            <a:xfrm>
              <a:off x="2380" y="771"/>
              <a:ext cx="584" cy="110"/>
              <a:chOff x="558" y="1562"/>
              <a:chExt cx="1421" cy="143"/>
            </a:xfrm>
          </p:grpSpPr>
          <p:sp>
            <p:nvSpPr>
              <p:cNvPr id="351236" name="Freeform 4"/>
              <p:cNvSpPr>
                <a:spLocks/>
              </p:cNvSpPr>
              <p:nvPr/>
            </p:nvSpPr>
            <p:spPr bwMode="auto">
              <a:xfrm>
                <a:off x="558" y="1562"/>
                <a:ext cx="713" cy="138"/>
              </a:xfrm>
              <a:custGeom>
                <a:avLst/>
                <a:gdLst>
                  <a:gd name="T0" fmla="*/ 0 w 4608"/>
                  <a:gd name="T1" fmla="*/ 587 h 1199"/>
                  <a:gd name="T2" fmla="*/ 585 w 4608"/>
                  <a:gd name="T3" fmla="*/ 1 h 1199"/>
                  <a:gd name="T4" fmla="*/ 1170 w 4608"/>
                  <a:gd name="T5" fmla="*/ 596 h 1199"/>
                  <a:gd name="T6" fmla="*/ 1755 w 4608"/>
                  <a:gd name="T7" fmla="*/ 1172 h 1199"/>
                  <a:gd name="T8" fmla="*/ 2322 w 4608"/>
                  <a:gd name="T9" fmla="*/ 577 h 1199"/>
                  <a:gd name="T10" fmla="*/ 2898 w 4608"/>
                  <a:gd name="T11" fmla="*/ 29 h 1199"/>
                  <a:gd name="T12" fmla="*/ 3474 w 4608"/>
                  <a:gd name="T13" fmla="*/ 587 h 1199"/>
                  <a:gd name="T14" fmla="*/ 4041 w 4608"/>
                  <a:gd name="T15" fmla="*/ 1199 h 1199"/>
                  <a:gd name="T16" fmla="*/ 4608 w 4608"/>
                  <a:gd name="T17" fmla="*/ 58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8" h="1199">
                    <a:moveTo>
                      <a:pt x="0" y="587"/>
                    </a:moveTo>
                    <a:cubicBezTo>
                      <a:pt x="195" y="293"/>
                      <a:pt x="390" y="0"/>
                      <a:pt x="585" y="1"/>
                    </a:cubicBezTo>
                    <a:cubicBezTo>
                      <a:pt x="780" y="2"/>
                      <a:pt x="975" y="401"/>
                      <a:pt x="1170" y="596"/>
                    </a:cubicBezTo>
                    <a:cubicBezTo>
                      <a:pt x="1365" y="791"/>
                      <a:pt x="1563" y="1175"/>
                      <a:pt x="1755" y="1172"/>
                    </a:cubicBezTo>
                    <a:cubicBezTo>
                      <a:pt x="1947" y="1169"/>
                      <a:pt x="2132" y="767"/>
                      <a:pt x="2322" y="577"/>
                    </a:cubicBezTo>
                    <a:cubicBezTo>
                      <a:pt x="2512" y="387"/>
                      <a:pt x="2706" y="27"/>
                      <a:pt x="2898" y="29"/>
                    </a:cubicBezTo>
                    <a:cubicBezTo>
                      <a:pt x="3090" y="31"/>
                      <a:pt x="3284" y="392"/>
                      <a:pt x="3474" y="587"/>
                    </a:cubicBezTo>
                    <a:cubicBezTo>
                      <a:pt x="3664" y="782"/>
                      <a:pt x="3852" y="1199"/>
                      <a:pt x="4041" y="1199"/>
                    </a:cubicBezTo>
                    <a:cubicBezTo>
                      <a:pt x="4230" y="1199"/>
                      <a:pt x="4419" y="893"/>
                      <a:pt x="4608" y="58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37" name="Freeform 5"/>
              <p:cNvSpPr>
                <a:spLocks/>
              </p:cNvSpPr>
              <p:nvPr/>
            </p:nvSpPr>
            <p:spPr bwMode="auto">
              <a:xfrm>
                <a:off x="1266" y="1567"/>
                <a:ext cx="713" cy="138"/>
              </a:xfrm>
              <a:custGeom>
                <a:avLst/>
                <a:gdLst>
                  <a:gd name="T0" fmla="*/ 0 w 4608"/>
                  <a:gd name="T1" fmla="*/ 587 h 1199"/>
                  <a:gd name="T2" fmla="*/ 585 w 4608"/>
                  <a:gd name="T3" fmla="*/ 1 h 1199"/>
                  <a:gd name="T4" fmla="*/ 1170 w 4608"/>
                  <a:gd name="T5" fmla="*/ 596 h 1199"/>
                  <a:gd name="T6" fmla="*/ 1755 w 4608"/>
                  <a:gd name="T7" fmla="*/ 1172 h 1199"/>
                  <a:gd name="T8" fmla="*/ 2322 w 4608"/>
                  <a:gd name="T9" fmla="*/ 577 h 1199"/>
                  <a:gd name="T10" fmla="*/ 2898 w 4608"/>
                  <a:gd name="T11" fmla="*/ 29 h 1199"/>
                  <a:gd name="T12" fmla="*/ 3474 w 4608"/>
                  <a:gd name="T13" fmla="*/ 587 h 1199"/>
                  <a:gd name="T14" fmla="*/ 4041 w 4608"/>
                  <a:gd name="T15" fmla="*/ 1199 h 1199"/>
                  <a:gd name="T16" fmla="*/ 4608 w 4608"/>
                  <a:gd name="T17" fmla="*/ 58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8" h="1199">
                    <a:moveTo>
                      <a:pt x="0" y="587"/>
                    </a:moveTo>
                    <a:cubicBezTo>
                      <a:pt x="195" y="293"/>
                      <a:pt x="390" y="0"/>
                      <a:pt x="585" y="1"/>
                    </a:cubicBezTo>
                    <a:cubicBezTo>
                      <a:pt x="780" y="2"/>
                      <a:pt x="975" y="401"/>
                      <a:pt x="1170" y="596"/>
                    </a:cubicBezTo>
                    <a:cubicBezTo>
                      <a:pt x="1365" y="791"/>
                      <a:pt x="1563" y="1175"/>
                      <a:pt x="1755" y="1172"/>
                    </a:cubicBezTo>
                    <a:cubicBezTo>
                      <a:pt x="1947" y="1169"/>
                      <a:pt x="2132" y="767"/>
                      <a:pt x="2322" y="577"/>
                    </a:cubicBezTo>
                    <a:cubicBezTo>
                      <a:pt x="2512" y="387"/>
                      <a:pt x="2706" y="27"/>
                      <a:pt x="2898" y="29"/>
                    </a:cubicBezTo>
                    <a:cubicBezTo>
                      <a:pt x="3090" y="31"/>
                      <a:pt x="3284" y="392"/>
                      <a:pt x="3474" y="587"/>
                    </a:cubicBezTo>
                    <a:cubicBezTo>
                      <a:pt x="3664" y="782"/>
                      <a:pt x="3852" y="1199"/>
                      <a:pt x="4041" y="1199"/>
                    </a:cubicBezTo>
                    <a:cubicBezTo>
                      <a:pt x="4230" y="1199"/>
                      <a:pt x="4419" y="893"/>
                      <a:pt x="4608" y="58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1239" name="Line 7"/>
            <p:cNvSpPr>
              <a:spLocks noChangeShapeType="1"/>
            </p:cNvSpPr>
            <p:nvPr/>
          </p:nvSpPr>
          <p:spPr bwMode="auto">
            <a:xfrm flipH="1">
              <a:off x="1811" y="831"/>
              <a:ext cx="569" cy="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40" name="Line 8"/>
            <p:cNvSpPr>
              <a:spLocks noChangeShapeType="1"/>
            </p:cNvSpPr>
            <p:nvPr/>
          </p:nvSpPr>
          <p:spPr bwMode="auto">
            <a:xfrm flipH="1" flipV="1">
              <a:off x="1858" y="324"/>
              <a:ext cx="529" cy="4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1263" name="Group 31"/>
            <p:cNvGrpSpPr>
              <a:grpSpLocks/>
            </p:cNvGrpSpPr>
            <p:nvPr/>
          </p:nvGrpSpPr>
          <p:grpSpPr bwMode="auto">
            <a:xfrm>
              <a:off x="2981" y="781"/>
              <a:ext cx="738" cy="62"/>
              <a:chOff x="2057" y="1541"/>
              <a:chExt cx="964" cy="96"/>
            </a:xfrm>
          </p:grpSpPr>
          <p:sp>
            <p:nvSpPr>
              <p:cNvPr id="351244" name="Line 12"/>
              <p:cNvSpPr>
                <a:spLocks noChangeShapeType="1"/>
              </p:cNvSpPr>
              <p:nvPr/>
            </p:nvSpPr>
            <p:spPr bwMode="auto">
              <a:xfrm flipH="1">
                <a:off x="2057" y="1637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H="1">
                <a:off x="2070" y="1541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>
              <a:off x="3003" y="908"/>
              <a:ext cx="7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47" name="Text Box 15"/>
            <p:cNvSpPr txBox="1">
              <a:spLocks noChangeArrowheads="1"/>
            </p:cNvSpPr>
            <p:nvPr/>
          </p:nvSpPr>
          <p:spPr bwMode="auto">
            <a:xfrm>
              <a:off x="3811" y="671"/>
              <a:ext cx="2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600">
                  <a:latin typeface="Bookman Old Style" pitchFamily="18" charset="0"/>
                </a:rPr>
                <a:t>p</a:t>
              </a:r>
            </a:p>
          </p:txBody>
        </p:sp>
        <p:sp>
          <p:nvSpPr>
            <p:cNvPr id="351248" name="Text Box 16"/>
            <p:cNvSpPr txBox="1">
              <a:spLocks noChangeArrowheads="1"/>
            </p:cNvSpPr>
            <p:nvPr/>
          </p:nvSpPr>
          <p:spPr bwMode="auto">
            <a:xfrm>
              <a:off x="2000" y="1172"/>
              <a:ext cx="26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600">
                  <a:latin typeface="Bookman Old Style" pitchFamily="18" charset="0"/>
                </a:rPr>
                <a:t>e</a:t>
              </a:r>
            </a:p>
          </p:txBody>
        </p:sp>
        <p:sp>
          <p:nvSpPr>
            <p:cNvPr id="351249" name="Text Box 17"/>
            <p:cNvSpPr txBox="1">
              <a:spLocks noChangeArrowheads="1"/>
            </p:cNvSpPr>
            <p:nvPr/>
          </p:nvSpPr>
          <p:spPr bwMode="auto">
            <a:xfrm>
              <a:off x="2095" y="216"/>
              <a:ext cx="32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600">
                  <a:latin typeface="Bookman Old Style" pitchFamily="18" charset="0"/>
                </a:rPr>
                <a:t>e’</a:t>
              </a:r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 flipV="1">
              <a:off x="1996" y="1084"/>
              <a:ext cx="164" cy="19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2100" y="530"/>
              <a:ext cx="172" cy="17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3" name="Line 21"/>
            <p:cNvSpPr>
              <a:spLocks noChangeShapeType="1"/>
            </p:cNvSpPr>
            <p:nvPr/>
          </p:nvSpPr>
          <p:spPr bwMode="auto">
            <a:xfrm>
              <a:off x="2498" y="813"/>
              <a:ext cx="302" cy="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4" name="Text Box 22"/>
            <p:cNvSpPr txBox="1">
              <a:spLocks noChangeArrowheads="1"/>
            </p:cNvSpPr>
            <p:nvPr/>
          </p:nvSpPr>
          <p:spPr bwMode="auto">
            <a:xfrm>
              <a:off x="3566" y="422"/>
              <a:ext cx="9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latin typeface="Bookman Old Style" pitchFamily="18" charset="0"/>
                </a:rPr>
                <a:t>unpolarized</a:t>
              </a:r>
            </a:p>
          </p:txBody>
        </p:sp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>
              <a:off x="3555" y="613"/>
              <a:ext cx="56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>
            <a:off x="4262438" y="4495800"/>
            <a:ext cx="3360737" cy="1811338"/>
            <a:chOff x="1617" y="2818"/>
            <a:chExt cx="2117" cy="1141"/>
          </a:xfrm>
        </p:grpSpPr>
        <p:grpSp>
          <p:nvGrpSpPr>
            <p:cNvPr id="351270" name="Group 38"/>
            <p:cNvGrpSpPr>
              <a:grpSpLocks/>
            </p:cNvGrpSpPr>
            <p:nvPr/>
          </p:nvGrpSpPr>
          <p:grpSpPr bwMode="auto">
            <a:xfrm rot="8804017">
              <a:off x="2690" y="3081"/>
              <a:ext cx="649" cy="125"/>
              <a:chOff x="2057" y="1541"/>
              <a:chExt cx="979" cy="196"/>
            </a:xfrm>
          </p:grpSpPr>
          <p:sp>
            <p:nvSpPr>
              <p:cNvPr id="351271" name="Line 39"/>
              <p:cNvSpPr>
                <a:spLocks noChangeShapeType="1"/>
              </p:cNvSpPr>
              <p:nvPr/>
            </p:nvSpPr>
            <p:spPr bwMode="auto">
              <a:xfrm flipH="1">
                <a:off x="2057" y="1637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2" name="Line 40"/>
              <p:cNvSpPr>
                <a:spLocks noChangeShapeType="1"/>
              </p:cNvSpPr>
              <p:nvPr/>
            </p:nvSpPr>
            <p:spPr bwMode="auto">
              <a:xfrm flipH="1">
                <a:off x="2070" y="1541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3" name="Line 41"/>
              <p:cNvSpPr>
                <a:spLocks noChangeShapeType="1"/>
              </p:cNvSpPr>
              <p:nvPr/>
            </p:nvSpPr>
            <p:spPr bwMode="auto">
              <a:xfrm flipH="1">
                <a:off x="2085" y="1737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74" name="Group 42"/>
            <p:cNvGrpSpPr>
              <a:grpSpLocks/>
            </p:cNvGrpSpPr>
            <p:nvPr/>
          </p:nvGrpSpPr>
          <p:grpSpPr bwMode="auto">
            <a:xfrm rot="19618568">
              <a:off x="2092" y="3495"/>
              <a:ext cx="639" cy="61"/>
              <a:chOff x="2057" y="1541"/>
              <a:chExt cx="964" cy="96"/>
            </a:xfrm>
          </p:grpSpPr>
          <p:sp>
            <p:nvSpPr>
              <p:cNvPr id="351275" name="Line 43"/>
              <p:cNvSpPr>
                <a:spLocks noChangeShapeType="1"/>
              </p:cNvSpPr>
              <p:nvPr/>
            </p:nvSpPr>
            <p:spPr bwMode="auto">
              <a:xfrm flipH="1">
                <a:off x="2057" y="1637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6" name="Line 44"/>
              <p:cNvSpPr>
                <a:spLocks noChangeShapeType="1"/>
              </p:cNvSpPr>
              <p:nvPr/>
            </p:nvSpPr>
            <p:spPr bwMode="auto">
              <a:xfrm flipH="1">
                <a:off x="2070" y="1541"/>
                <a:ext cx="95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1279" name="Text Box 47"/>
            <p:cNvSpPr txBox="1">
              <a:spLocks noChangeArrowheads="1"/>
            </p:cNvSpPr>
            <p:nvPr/>
          </p:nvSpPr>
          <p:spPr bwMode="auto">
            <a:xfrm>
              <a:off x="1617" y="3555"/>
              <a:ext cx="43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latin typeface="Bookman Old Style" pitchFamily="18" charset="0"/>
                </a:rPr>
                <a:t>K</a:t>
              </a:r>
              <a:r>
                <a:rPr lang="en-US" altLang="en-US" sz="3600" baseline="30000">
                  <a:latin typeface="Bookman Old Style" pitchFamily="18" charset="0"/>
                </a:rPr>
                <a:t>+</a:t>
              </a:r>
            </a:p>
          </p:txBody>
        </p:sp>
        <p:sp>
          <p:nvSpPr>
            <p:cNvPr id="351280" name="Text Box 48"/>
            <p:cNvSpPr txBox="1">
              <a:spLocks noChangeArrowheads="1"/>
            </p:cNvSpPr>
            <p:nvPr/>
          </p:nvSpPr>
          <p:spPr bwMode="auto">
            <a:xfrm>
              <a:off x="3420" y="2818"/>
              <a:ext cx="3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latin typeface="Symbol" pitchFamily="18" charset="2"/>
                </a:rPr>
                <a:t>L</a:t>
              </a:r>
            </a:p>
          </p:txBody>
        </p:sp>
      </p:grpSp>
      <p:grpSp>
        <p:nvGrpSpPr>
          <p:cNvPr id="351283" name="Group 51"/>
          <p:cNvGrpSpPr>
            <a:grpSpLocks/>
          </p:cNvGrpSpPr>
          <p:nvPr/>
        </p:nvGrpSpPr>
        <p:grpSpPr bwMode="auto">
          <a:xfrm>
            <a:off x="4262438" y="2551113"/>
            <a:ext cx="3624262" cy="2360612"/>
            <a:chOff x="1533" y="1959"/>
            <a:chExt cx="2283" cy="1487"/>
          </a:xfrm>
        </p:grpSpPr>
        <p:grpSp>
          <p:nvGrpSpPr>
            <p:cNvPr id="351277" name="Group 45"/>
            <p:cNvGrpSpPr>
              <a:grpSpLocks/>
            </p:cNvGrpSpPr>
            <p:nvPr/>
          </p:nvGrpSpPr>
          <p:grpSpPr bwMode="auto">
            <a:xfrm>
              <a:off x="1831" y="2481"/>
              <a:ext cx="1502" cy="567"/>
              <a:chOff x="2764" y="2161"/>
              <a:chExt cx="1502" cy="567"/>
            </a:xfrm>
          </p:grpSpPr>
          <p:grpSp>
            <p:nvGrpSpPr>
              <p:cNvPr id="351259" name="Group 27"/>
              <p:cNvGrpSpPr>
                <a:grpSpLocks/>
              </p:cNvGrpSpPr>
              <p:nvPr/>
            </p:nvGrpSpPr>
            <p:grpSpPr bwMode="auto">
              <a:xfrm rot="-1995983">
                <a:off x="2764" y="2610"/>
                <a:ext cx="775" cy="118"/>
                <a:chOff x="2057" y="1541"/>
                <a:chExt cx="979" cy="196"/>
              </a:xfrm>
            </p:grpSpPr>
            <p:sp>
              <p:nvSpPr>
                <p:cNvPr id="35126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057" y="1637"/>
                  <a:ext cx="95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070" y="1541"/>
                  <a:ext cx="95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085" y="1737"/>
                  <a:ext cx="95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264" name="Group 32"/>
              <p:cNvGrpSpPr>
                <a:grpSpLocks/>
              </p:cNvGrpSpPr>
              <p:nvPr/>
            </p:nvGrpSpPr>
            <p:grpSpPr bwMode="auto">
              <a:xfrm rot="8818568">
                <a:off x="3503" y="2161"/>
                <a:ext cx="763" cy="58"/>
                <a:chOff x="2057" y="1541"/>
                <a:chExt cx="964" cy="96"/>
              </a:xfrm>
            </p:grpSpPr>
            <p:sp>
              <p:nvSpPr>
                <p:cNvPr id="35126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057" y="1637"/>
                  <a:ext cx="95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070" y="1541"/>
                  <a:ext cx="95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1278" name="Text Box 46"/>
            <p:cNvSpPr txBox="1">
              <a:spLocks noChangeArrowheads="1"/>
            </p:cNvSpPr>
            <p:nvPr/>
          </p:nvSpPr>
          <p:spPr bwMode="auto">
            <a:xfrm>
              <a:off x="3378" y="1959"/>
              <a:ext cx="43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latin typeface="Bookman Old Style" pitchFamily="18" charset="0"/>
                </a:rPr>
                <a:t>K</a:t>
              </a:r>
              <a:r>
                <a:rPr lang="en-US" altLang="en-US" sz="3600" baseline="30000">
                  <a:latin typeface="Bookman Old Style" pitchFamily="18" charset="0"/>
                </a:rPr>
                <a:t>+</a:t>
              </a:r>
            </a:p>
          </p:txBody>
        </p:sp>
        <p:sp>
          <p:nvSpPr>
            <p:cNvPr id="351281" name="Text Box 49"/>
            <p:cNvSpPr txBox="1">
              <a:spLocks noChangeArrowheads="1"/>
            </p:cNvSpPr>
            <p:nvPr/>
          </p:nvSpPr>
          <p:spPr bwMode="auto">
            <a:xfrm>
              <a:off x="1533" y="3042"/>
              <a:ext cx="3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351284" name="Line 52"/>
          <p:cNvSpPr>
            <a:spLocks noChangeShapeType="1"/>
          </p:cNvSpPr>
          <p:nvPr/>
        </p:nvSpPr>
        <p:spPr bwMode="auto">
          <a:xfrm>
            <a:off x="6281738" y="5006975"/>
            <a:ext cx="479425" cy="95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85" name="Line 53"/>
          <p:cNvSpPr>
            <a:spLocks noChangeShapeType="1"/>
          </p:cNvSpPr>
          <p:nvPr/>
        </p:nvSpPr>
        <p:spPr bwMode="auto">
          <a:xfrm>
            <a:off x="5140325" y="4141788"/>
            <a:ext cx="479425" cy="95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7065963" y="3481388"/>
            <a:ext cx="82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-or-</a:t>
            </a:r>
          </a:p>
        </p:txBody>
      </p:sp>
      <p:sp>
        <p:nvSpPr>
          <p:cNvPr id="351290" name="Text Box 58"/>
          <p:cNvSpPr txBox="1">
            <a:spLocks noChangeArrowheads="1"/>
          </p:cNvSpPr>
          <p:nvPr/>
        </p:nvSpPr>
        <p:spPr bwMode="auto">
          <a:xfrm>
            <a:off x="661988" y="463550"/>
            <a:ext cx="2538412" cy="946150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itchFamily="18" charset="2"/>
              </a:rPr>
              <a:t>L</a:t>
            </a:r>
            <a:r>
              <a:rPr lang="en-US" altLang="en-US" dirty="0">
                <a:latin typeface="Bookman Old Style" pitchFamily="18" charset="0"/>
              </a:rPr>
              <a:t> </a:t>
            </a:r>
            <a:r>
              <a:rPr lang="en-US" altLang="en-US" dirty="0"/>
              <a:t>Polarization </a:t>
            </a:r>
          </a:p>
          <a:p>
            <a:r>
              <a:rPr lang="en-US" altLang="en-US" dirty="0"/>
              <a:t>Transfer</a:t>
            </a:r>
          </a:p>
        </p:txBody>
      </p:sp>
      <p:sp>
        <p:nvSpPr>
          <p:cNvPr id="351293" name="Text Box 61"/>
          <p:cNvSpPr txBox="1">
            <a:spLocks noChangeArrowheads="1"/>
          </p:cNvSpPr>
          <p:nvPr/>
        </p:nvSpPr>
        <p:spPr bwMode="auto">
          <a:xfrm>
            <a:off x="222250" y="3444875"/>
            <a:ext cx="3908425" cy="1979613"/>
          </a:xfrm>
          <a:prstGeom prst="rect">
            <a:avLst/>
          </a:prstGeom>
          <a:solidFill>
            <a:srgbClr val="D2D1E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Symbol" pitchFamily="18" charset="2"/>
              </a:rPr>
              <a:t>L</a:t>
            </a:r>
            <a:r>
              <a:rPr lang="en-US" altLang="en-US" sz="2400" dirty="0">
                <a:latin typeface="Bookman Old Style" pitchFamily="18" charset="0"/>
              </a:rPr>
              <a:t> polarized ~ </a:t>
            </a:r>
            <a:r>
              <a:rPr lang="en-US" altLang="en-US" sz="2400" dirty="0">
                <a:latin typeface="Symbol" pitchFamily="18" charset="2"/>
              </a:rPr>
              <a:t>g</a:t>
            </a:r>
            <a:r>
              <a:rPr lang="en-US" altLang="en-US" sz="2400" dirty="0">
                <a:latin typeface="Bookman Old Style" pitchFamily="18" charset="0"/>
              </a:rPr>
              <a:t> direction</a:t>
            </a:r>
          </a:p>
          <a:p>
            <a:pPr lvl="1" algn="l">
              <a:lnSpc>
                <a:spcPct val="150000"/>
              </a:lnSpc>
              <a:buFontTx/>
              <a:buChar char="•"/>
            </a:pPr>
            <a:r>
              <a:rPr lang="en-US" altLang="en-US" sz="2400" dirty="0">
                <a:latin typeface="Bookman Old Style" pitchFamily="18" charset="0"/>
              </a:rPr>
              <a:t>for all K</a:t>
            </a:r>
            <a:r>
              <a:rPr lang="en-US" altLang="en-US" sz="2400" baseline="30000" dirty="0">
                <a:latin typeface="Bookman Old Style" pitchFamily="18" charset="0"/>
              </a:rPr>
              <a:t>+</a:t>
            </a:r>
            <a:r>
              <a:rPr lang="en-US" altLang="en-US" sz="2400" dirty="0">
                <a:latin typeface="Bookman Old Style" pitchFamily="18" charset="0"/>
              </a:rPr>
              <a:t> angles</a:t>
            </a:r>
          </a:p>
          <a:p>
            <a:pPr lvl="1" algn="l">
              <a:lnSpc>
                <a:spcPct val="150000"/>
              </a:lnSpc>
              <a:buFontTx/>
              <a:buChar char="•"/>
            </a:pPr>
            <a:r>
              <a:rPr lang="en-US" altLang="en-US" sz="2400" dirty="0">
                <a:latin typeface="Bookman Old Style" pitchFamily="18" charset="0"/>
              </a:rPr>
              <a:t>for all W</a:t>
            </a:r>
          </a:p>
          <a:p>
            <a:pPr algn="l">
              <a:buFontTx/>
              <a:buChar char="•"/>
            </a:pPr>
            <a:endParaRPr lang="en-US" altLang="en-US" sz="1600" dirty="0">
              <a:latin typeface="Bookman Old Style" pitchFamily="18" charset="0"/>
            </a:endParaRPr>
          </a:p>
        </p:txBody>
      </p:sp>
      <p:sp>
        <p:nvSpPr>
          <p:cNvPr id="351296" name="Text Box 64"/>
          <p:cNvSpPr txBox="1">
            <a:spLocks noChangeArrowheads="1"/>
          </p:cNvSpPr>
          <p:nvPr/>
        </p:nvSpPr>
        <p:spPr bwMode="auto">
          <a:xfrm>
            <a:off x="606425" y="2117725"/>
            <a:ext cx="2898775" cy="94615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Bookman Old Style" pitchFamily="18" charset="0"/>
              </a:rPr>
              <a:t>      Simple</a:t>
            </a:r>
          </a:p>
          <a:p>
            <a:pPr algn="l"/>
            <a:r>
              <a:rPr lang="en-US" altLang="en-US">
                <a:latin typeface="Bookman Old Style" pitchFamily="18" charset="0"/>
              </a:rPr>
              <a:t>Phenomenology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3313" y="4135664"/>
            <a:ext cx="773611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The authors use </a:t>
            </a:r>
            <a:r>
              <a:rPr lang="en-US" sz="1600" dirty="0">
                <a:latin typeface="Palatino Linotype" panose="02040502050505030304" pitchFamily="18" charset="0"/>
              </a:rPr>
              <a:t>a simple non-relativistic quark model to deduce that the </a:t>
            </a:r>
            <a:r>
              <a:rPr lang="en-US" sz="1600" dirty="0" smtClean="0">
                <a:latin typeface="Palatino Linotype" panose="02040502050505030304" pitchFamily="18" charset="0"/>
              </a:rPr>
              <a:t>s-</a:t>
            </a:r>
            <a:r>
              <a:rPr lang="en-US" sz="1600" dirty="0" err="1" smtClean="0">
                <a:latin typeface="Palatino Linotype" panose="02040502050505030304" pitchFamily="18" charset="0"/>
              </a:rPr>
              <a:t>sbar</a:t>
            </a:r>
            <a:r>
              <a:rPr lang="en-US" sz="1600" dirty="0" smtClean="0">
                <a:latin typeface="Palatino Linotype" panose="02040502050505030304" pitchFamily="18" charset="0"/>
              </a:rPr>
              <a:t> pair are </a:t>
            </a:r>
            <a:r>
              <a:rPr lang="en-US" sz="1600" dirty="0">
                <a:latin typeface="Palatino Linotype" panose="02040502050505030304" pitchFamily="18" charset="0"/>
              </a:rPr>
              <a:t>created with spins anti-aligned, in disagreement with the </a:t>
            </a:r>
            <a:r>
              <a:rPr lang="en-US" sz="1600" dirty="0" smtClean="0">
                <a:latin typeface="Palatino Linotype" panose="02040502050505030304" pitchFamily="18" charset="0"/>
              </a:rPr>
              <a:t>standard 3P_0 </a:t>
            </a:r>
            <a:r>
              <a:rPr lang="en-US" sz="1600" dirty="0">
                <a:latin typeface="Palatino Linotype" panose="02040502050505030304" pitchFamily="18" charset="0"/>
              </a:rPr>
              <a:t>operator used in most calculations.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Although the model is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very simple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, and the authors are careful to point out that it could be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in error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, I believe that their results must have significant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implications for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quark pair production, and should provide guidance for theory.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313" y="1446639"/>
            <a:ext cx="7736115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Though important, this result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on its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own would likely be insufficient to merit publication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in Physical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Review Letters, as theoretical study of the new data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is needed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to reach specific conclusions. However the authors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have done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an excellent job of highlighting a second, more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qualitative result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of their spin-transfer data. </a:t>
            </a:r>
            <a:r>
              <a:rPr lang="en-US" sz="1600" dirty="0">
                <a:latin typeface="Palatino Linotype" panose="02040502050505030304" pitchFamily="18" charset="0"/>
              </a:rPr>
              <a:t>They have observed that </a:t>
            </a:r>
            <a:r>
              <a:rPr lang="en-US" sz="1600" dirty="0" smtClean="0">
                <a:latin typeface="Palatino Linotype" panose="02040502050505030304" pitchFamily="18" charset="0"/>
              </a:rPr>
              <a:t>the longitudinal </a:t>
            </a:r>
            <a:r>
              <a:rPr lang="en-US" sz="1600" dirty="0">
                <a:latin typeface="Palatino Linotype" panose="02040502050505030304" pitchFamily="18" charset="0"/>
              </a:rPr>
              <a:t>polarization </a:t>
            </a:r>
            <a:r>
              <a:rPr lang="en-US" sz="1600" dirty="0" smtClean="0">
                <a:latin typeface="Palatino Linotype" panose="02040502050505030304" pitchFamily="18" charset="0"/>
              </a:rPr>
              <a:t>…………….This </a:t>
            </a:r>
            <a:r>
              <a:rPr lang="en-US" sz="1600" dirty="0">
                <a:latin typeface="Palatino Linotype" panose="02040502050505030304" pitchFamily="18" charset="0"/>
              </a:rPr>
              <a:t>conclusion is</a:t>
            </a:r>
          </a:p>
          <a:p>
            <a:r>
              <a:rPr lang="en-US" sz="1600" dirty="0">
                <a:latin typeface="Palatino Linotype" panose="02040502050505030304" pitchFamily="18" charset="0"/>
              </a:rPr>
              <a:t>made in the context of the flux-tube model of the reaction and </a:t>
            </a:r>
            <a:r>
              <a:rPr lang="en-US" sz="1600" dirty="0" smtClean="0">
                <a:latin typeface="Palatino Linotype" panose="02040502050505030304" pitchFamily="18" charset="0"/>
              </a:rPr>
              <a:t>is somewhat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dependent </a:t>
            </a:r>
            <a:r>
              <a:rPr lang="en-US" sz="1600" dirty="0">
                <a:latin typeface="Palatino Linotype" panose="02040502050505030304" pitchFamily="18" charset="0"/>
              </a:rPr>
              <a:t>on the details of the Lambda spin </a:t>
            </a:r>
            <a:r>
              <a:rPr lang="en-US" sz="1600" dirty="0" smtClean="0">
                <a:latin typeface="Palatino Linotype" panose="02040502050505030304" pitchFamily="18" charset="0"/>
              </a:rPr>
              <a:t>structure,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but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provides a persuasive explanation of the simple structure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of the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polarization data.</a:t>
            </a:r>
            <a:r>
              <a:rPr lang="en-US" sz="1600" dirty="0">
                <a:latin typeface="Palatino Linotype" panose="02040502050505030304" pitchFamily="18" charset="0"/>
              </a:rPr>
              <a:t> I believe it is of sufficient </a:t>
            </a:r>
            <a:r>
              <a:rPr lang="en-US" sz="1600" dirty="0" smtClean="0">
                <a:latin typeface="Palatino Linotype" panose="02040502050505030304" pitchFamily="18" charset="0"/>
              </a:rPr>
              <a:t>general interest </a:t>
            </a:r>
            <a:r>
              <a:rPr lang="en-US" sz="1600" dirty="0">
                <a:latin typeface="Palatino Linotype" panose="02040502050505030304" pitchFamily="18" charset="0"/>
              </a:rPr>
              <a:t>to merit publication in PRL.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57" y="232228"/>
            <a:ext cx="8432800" cy="1118281"/>
          </a:xfrm>
          <a:solidFill>
            <a:srgbClr val="D2D1E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Quark model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physics conclusion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57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0"/>
            <a:ext cx="8229600" cy="876300"/>
          </a:xfrm>
          <a:solidFill>
            <a:srgbClr val="D2D1E1"/>
          </a:solidFill>
        </p:spPr>
        <p:txBody>
          <a:bodyPr/>
          <a:lstStyle/>
          <a:p>
            <a:r>
              <a:rPr lang="en-US" altLang="en-US" sz="2800" dirty="0">
                <a:latin typeface="Palatino" pitchFamily="18" charset="0"/>
              </a:rPr>
              <a:t>Lambda Polarization from other Experiments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135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Palatino" pitchFamily="18" charset="0"/>
              </a:rPr>
              <a:t>LEP experiments (ALEPH and OPAL): Z decay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 </a:t>
            </a: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>
                <a:latin typeface="Palatino" pitchFamily="18" charset="0"/>
              </a:rPr>
              <a:t> polarization = -0.3 for z&gt;0.3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s quark polarized in electro-weak decay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fully accounts for </a:t>
            </a: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>
                <a:latin typeface="Palatino" pitchFamily="18" charset="0"/>
              </a:rPr>
              <a:t> polarization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Wingdings 3" pitchFamily="18" charset="2"/>
              </a:rPr>
              <a:t>a</a:t>
            </a:r>
            <a:r>
              <a:rPr lang="en-US" altLang="en-US" sz="2000">
                <a:solidFill>
                  <a:srgbClr val="0000FF"/>
                </a:solidFill>
                <a:latin typeface="Palatino" pitchFamily="18" charset="0"/>
              </a:rPr>
              <a:t> static (CQM) quark model favored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Palatino" pitchFamily="18" charset="0"/>
              </a:rPr>
              <a:t>HERMES semi-inclusive </a:t>
            </a:r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>
                <a:latin typeface="Palatino" pitchFamily="18" charset="0"/>
              </a:rPr>
              <a:t> production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small value of polarization (~ 0.1)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Wingdings 3" pitchFamily="18" charset="2"/>
              </a:rPr>
              <a:t>a</a:t>
            </a:r>
            <a:r>
              <a:rPr lang="en-US" altLang="en-US" sz="2000">
                <a:solidFill>
                  <a:srgbClr val="0000FF"/>
                </a:solidFill>
                <a:latin typeface="Palatino" pitchFamily="18" charset="0"/>
              </a:rPr>
              <a:t> inconclusive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Wingdings 3" pitchFamily="18" charset="2"/>
              </a:rPr>
              <a:t>a</a:t>
            </a:r>
            <a:r>
              <a:rPr lang="en-US" altLang="en-US" sz="2000">
                <a:solidFill>
                  <a:srgbClr val="0000FF"/>
                </a:solidFill>
                <a:latin typeface="Palatino" pitchFamily="18" charset="0"/>
              </a:rPr>
              <a:t> exclusive polarizations larger than inclusive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Palatino" pitchFamily="18" charset="0"/>
              </a:rPr>
              <a:t>PP </a:t>
            </a:r>
            <a:r>
              <a:rPr lang="en-US" altLang="en-US" sz="2400">
                <a:latin typeface="Wingdings 3" pitchFamily="18" charset="2"/>
              </a:rPr>
              <a:t>a</a:t>
            </a:r>
            <a:r>
              <a:rPr lang="en-US" altLang="en-US" sz="2400">
                <a:latin typeface="Palatino" pitchFamily="18" charset="0"/>
              </a:rPr>
              <a:t> </a:t>
            </a:r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>
                <a:latin typeface="Palatino" pitchFamily="18" charset="0"/>
              </a:rPr>
              <a:t> (x) (CERN R608, several FERMILAB expts.)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polarization negative; increases with P</a:t>
            </a:r>
            <a:r>
              <a:rPr lang="en-US" altLang="en-US" sz="2000" baseline="-25000">
                <a:latin typeface="Palatino" pitchFamily="18" charset="0"/>
              </a:rPr>
              <a:t>T</a:t>
            </a:r>
            <a:r>
              <a:rPr lang="en-US" altLang="en-US" sz="2000">
                <a:latin typeface="Palatino" pitchFamily="18" charset="0"/>
              </a:rPr>
              <a:t> to 1. GeV/c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increases with X</a:t>
            </a:r>
            <a:r>
              <a:rPr lang="en-US" altLang="en-US" sz="2000" baseline="-25000">
                <a:latin typeface="Palatino" pitchFamily="18" charset="0"/>
              </a:rPr>
              <a:t>F</a:t>
            </a:r>
            <a:r>
              <a:rPr lang="en-US" altLang="en-US" sz="2000">
                <a:latin typeface="Palatino" pitchFamily="18" charset="0"/>
              </a:rPr>
              <a:t>; as large as -0.40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Palatino" pitchFamily="18" charset="0"/>
              </a:rPr>
              <a:t>PP </a:t>
            </a:r>
            <a:r>
              <a:rPr lang="en-US" altLang="en-US" sz="2400">
                <a:latin typeface="Wingdings 3" pitchFamily="18" charset="2"/>
              </a:rPr>
              <a:t>a</a:t>
            </a:r>
            <a:r>
              <a:rPr lang="en-US" altLang="en-US" sz="2400">
                <a:latin typeface="Palatino" pitchFamily="18" charset="0"/>
              </a:rPr>
              <a:t> </a:t>
            </a:r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>
                <a:latin typeface="Palatino" pitchFamily="18" charset="0"/>
              </a:rPr>
              <a:t> K</a:t>
            </a:r>
            <a:r>
              <a:rPr lang="en-US" altLang="en-US" sz="2400" baseline="30000">
                <a:latin typeface="Palatino" pitchFamily="18" charset="0"/>
              </a:rPr>
              <a:t>+</a:t>
            </a:r>
            <a:r>
              <a:rPr lang="en-US" altLang="en-US" sz="2400">
                <a:latin typeface="Palatino" pitchFamily="18" charset="0"/>
              </a:rPr>
              <a:t> P (CERN R608)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Palatino" pitchFamily="18" charset="0"/>
              </a:rPr>
              <a:t>polarization negative; as large as -0.64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Wingdings 3" pitchFamily="18" charset="2"/>
              </a:rPr>
              <a:t>a</a:t>
            </a:r>
            <a:r>
              <a:rPr lang="en-US" altLang="en-US" sz="2000">
                <a:solidFill>
                  <a:srgbClr val="0000FF"/>
                </a:solidFill>
                <a:latin typeface="Palatino" pitchFamily="18" charset="0"/>
              </a:rPr>
              <a:t> exclusive polarizations larger than for inclusive reactions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>
              <a:solidFill>
                <a:srgbClr val="0000FF"/>
              </a:solidFill>
              <a:latin typeface="Palatino" pitchFamily="18" charset="0"/>
            </a:endParaRP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7516813" y="1397000"/>
            <a:ext cx="1525587" cy="51752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Bookman Old Style" pitchFamily="18" charset="0"/>
              </a:rPr>
              <a:t>Phys. Lett. B</a:t>
            </a:r>
          </a:p>
          <a:p>
            <a:pPr algn="l"/>
            <a:r>
              <a:rPr lang="en-US" altLang="en-US" sz="1400" b="1">
                <a:latin typeface="Bookman Old Style" pitchFamily="18" charset="0"/>
              </a:rPr>
              <a:t>374</a:t>
            </a:r>
            <a:r>
              <a:rPr lang="en-US" altLang="en-US" sz="1400">
                <a:latin typeface="Bookman Old Style" pitchFamily="18" charset="0"/>
              </a:rPr>
              <a:t> (1996) 319</a:t>
            </a:r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7516813" y="2144713"/>
            <a:ext cx="1506537" cy="51752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Bookman Old Style" pitchFamily="18" charset="0"/>
              </a:rPr>
              <a:t>Eur. Phys. J. C</a:t>
            </a:r>
          </a:p>
          <a:p>
            <a:pPr algn="l"/>
            <a:r>
              <a:rPr lang="en-US" altLang="en-US" sz="1400" b="1">
                <a:latin typeface="Bookman Old Style" pitchFamily="18" charset="0"/>
              </a:rPr>
              <a:t>2</a:t>
            </a:r>
            <a:r>
              <a:rPr lang="en-US" altLang="en-US" sz="1400">
                <a:latin typeface="Bookman Old Style" pitchFamily="18" charset="0"/>
              </a:rPr>
              <a:t> (1998) 49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7516813" y="2994025"/>
            <a:ext cx="1627187" cy="51752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Bookman Old Style" pitchFamily="18" charset="0"/>
              </a:rPr>
              <a:t>Phys. Rev. D</a:t>
            </a:r>
          </a:p>
          <a:p>
            <a:pPr algn="l"/>
            <a:r>
              <a:rPr lang="en-US" altLang="en-US" sz="1400" b="1">
                <a:latin typeface="Bookman Old Style" pitchFamily="18" charset="0"/>
              </a:rPr>
              <a:t>64</a:t>
            </a:r>
            <a:r>
              <a:rPr lang="en-US" altLang="en-US" sz="1400">
                <a:latin typeface="Bookman Old Style" pitchFamily="18" charset="0"/>
              </a:rPr>
              <a:t> (2001) 11205</a:t>
            </a: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7516813" y="4422775"/>
            <a:ext cx="1525587" cy="51752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Bookman Old Style" pitchFamily="18" charset="0"/>
              </a:rPr>
              <a:t>Phys. Lett. B</a:t>
            </a:r>
          </a:p>
          <a:p>
            <a:pPr algn="l"/>
            <a:r>
              <a:rPr lang="en-US" altLang="en-US" sz="1400" b="1">
                <a:latin typeface="Bookman Old Style" pitchFamily="18" charset="0"/>
              </a:rPr>
              <a:t>185</a:t>
            </a:r>
            <a:r>
              <a:rPr lang="en-US" altLang="en-US" sz="1400">
                <a:latin typeface="Bookman Old Style" pitchFamily="18" charset="0"/>
              </a:rPr>
              <a:t> (1987) 209</a:t>
            </a:r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7516813" y="5099050"/>
            <a:ext cx="1525587" cy="51752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Bookman Old Style" pitchFamily="18" charset="0"/>
              </a:rPr>
              <a:t>Phys. Lett. B</a:t>
            </a:r>
          </a:p>
          <a:p>
            <a:pPr algn="l"/>
            <a:r>
              <a:rPr lang="en-US" altLang="en-US" sz="1400" b="1">
                <a:latin typeface="Bookman Old Style" pitchFamily="18" charset="0"/>
              </a:rPr>
              <a:t>283</a:t>
            </a:r>
            <a:r>
              <a:rPr lang="en-US" altLang="en-US" sz="1400">
                <a:latin typeface="Bookman Old Style" pitchFamily="18" charset="0"/>
              </a:rPr>
              <a:t> (1992) 155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8081962" cy="628650"/>
          </a:xfrm>
          <a:solidFill>
            <a:srgbClr val="D2D1E1"/>
          </a:solidFill>
        </p:spPr>
        <p:txBody>
          <a:bodyPr/>
          <a:lstStyle/>
          <a:p>
            <a:r>
              <a:rPr lang="en-US" altLang="en-US" sz="2800" dirty="0">
                <a:latin typeface="Palatino" pitchFamily="18" charset="0"/>
              </a:rPr>
              <a:t>Model for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L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Palatino" pitchFamily="18" charset="0"/>
              </a:rPr>
              <a:t>Polarization in Exclusive Production</a:t>
            </a:r>
            <a:r>
              <a:rPr lang="en-US" altLang="en-US" sz="2400" dirty="0"/>
              <a:t> </a:t>
            </a:r>
          </a:p>
        </p:txBody>
      </p:sp>
      <p:pic>
        <p:nvPicPr>
          <p:cNvPr id="285704" name="Picture 8" descr="liang_bor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113" y="887413"/>
            <a:ext cx="4718050" cy="3789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5730" name="Group 34"/>
          <p:cNvGrpSpPr>
            <a:grpSpLocks/>
          </p:cNvGrpSpPr>
          <p:nvPr/>
        </p:nvGrpSpPr>
        <p:grpSpPr bwMode="auto">
          <a:xfrm>
            <a:off x="2403475" y="1517650"/>
            <a:ext cx="3746500" cy="1290638"/>
            <a:chOff x="1537" y="1215"/>
            <a:chExt cx="2360" cy="813"/>
          </a:xfrm>
          <a:solidFill>
            <a:srgbClr val="D2D1E1"/>
          </a:solidFill>
        </p:grpSpPr>
        <p:sp>
          <p:nvSpPr>
            <p:cNvPr id="285714" name="Rectangle 18"/>
            <p:cNvSpPr>
              <a:spLocks noChangeArrowheads="1"/>
            </p:cNvSpPr>
            <p:nvPr/>
          </p:nvSpPr>
          <p:spPr bwMode="auto">
            <a:xfrm>
              <a:off x="3408" y="1215"/>
              <a:ext cx="489" cy="8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altLang="en-US" sz="1600">
                <a:latin typeface="Bookman Old Style" pitchFamily="18" charset="0"/>
              </a:endParaRPr>
            </a:p>
          </p:txBody>
        </p:sp>
        <p:sp>
          <p:nvSpPr>
            <p:cNvPr id="285718" name="Text Box 22"/>
            <p:cNvSpPr txBox="1">
              <a:spLocks noChangeArrowheads="1"/>
            </p:cNvSpPr>
            <p:nvPr/>
          </p:nvSpPr>
          <p:spPr bwMode="auto">
            <a:xfrm>
              <a:off x="3423" y="1618"/>
              <a:ext cx="356" cy="3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>
                  <a:latin typeface="Bookman Old Style" pitchFamily="18" charset="0"/>
                </a:rPr>
                <a:t>s(</a:t>
              </a:r>
              <a:r>
                <a:rPr lang="en-US" altLang="en-US" sz="1600">
                  <a:latin typeface="Wingdings 3" pitchFamily="18" charset="2"/>
                </a:rPr>
                <a:t>h</a:t>
              </a:r>
              <a:r>
                <a:rPr lang="en-US" altLang="en-US" sz="1600">
                  <a:latin typeface="Bookman Old Style" pitchFamily="18" charset="0"/>
                </a:rPr>
                <a:t>)</a:t>
              </a:r>
            </a:p>
            <a:p>
              <a:pPr algn="l"/>
              <a:r>
                <a:rPr lang="en-US" altLang="en-US" sz="1600">
                  <a:latin typeface="Bookman Old Style" pitchFamily="18" charset="0"/>
                </a:rPr>
                <a:t>u(</a:t>
              </a:r>
              <a:r>
                <a:rPr lang="en-US" altLang="en-US" sz="1600">
                  <a:latin typeface="Wingdings 3" pitchFamily="18" charset="2"/>
                </a:rPr>
                <a:t>i</a:t>
              </a:r>
              <a:r>
                <a:rPr lang="en-US" altLang="en-US" sz="1600"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285719" name="Line 23"/>
            <p:cNvSpPr>
              <a:spLocks noChangeShapeType="1"/>
            </p:cNvSpPr>
            <p:nvPr/>
          </p:nvSpPr>
          <p:spPr bwMode="auto">
            <a:xfrm>
              <a:off x="3483" y="1689"/>
              <a:ext cx="6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06" name="Line 10"/>
            <p:cNvSpPr>
              <a:spLocks noChangeShapeType="1"/>
            </p:cNvSpPr>
            <p:nvPr/>
          </p:nvSpPr>
          <p:spPr bwMode="auto">
            <a:xfrm flipV="1">
              <a:off x="2001" y="1386"/>
              <a:ext cx="14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V="1">
              <a:off x="1998" y="1455"/>
              <a:ext cx="14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08" name="Line 12"/>
            <p:cNvSpPr>
              <a:spLocks noChangeShapeType="1"/>
            </p:cNvSpPr>
            <p:nvPr/>
          </p:nvSpPr>
          <p:spPr bwMode="auto">
            <a:xfrm flipV="1">
              <a:off x="1998" y="1839"/>
              <a:ext cx="14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 flipV="1">
              <a:off x="2001" y="1647"/>
              <a:ext cx="73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10" name="Rectangle 14"/>
            <p:cNvSpPr>
              <a:spLocks noChangeArrowheads="1"/>
            </p:cNvSpPr>
            <p:nvPr/>
          </p:nvSpPr>
          <p:spPr bwMode="auto">
            <a:xfrm>
              <a:off x="2742" y="1512"/>
              <a:ext cx="138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2880" y="1521"/>
              <a:ext cx="54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12" name="Line 16"/>
            <p:cNvSpPr>
              <a:spLocks noChangeShapeType="1"/>
            </p:cNvSpPr>
            <p:nvPr/>
          </p:nvSpPr>
          <p:spPr bwMode="auto">
            <a:xfrm>
              <a:off x="2880" y="1770"/>
              <a:ext cx="54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17" name="Text Box 21"/>
            <p:cNvSpPr txBox="1">
              <a:spLocks noChangeArrowheads="1"/>
            </p:cNvSpPr>
            <p:nvPr/>
          </p:nvSpPr>
          <p:spPr bwMode="auto">
            <a:xfrm>
              <a:off x="3381" y="1259"/>
              <a:ext cx="509" cy="3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>
                  <a:latin typeface="Bookman Old Style" pitchFamily="18" charset="0"/>
                </a:rPr>
                <a:t> (ud)</a:t>
              </a:r>
              <a:r>
                <a:rPr lang="en-US" altLang="en-US" sz="1600" baseline="-25000">
                  <a:latin typeface="Bookman Old Style" pitchFamily="18" charset="0"/>
                </a:rPr>
                <a:t>0</a:t>
              </a:r>
            </a:p>
            <a:p>
              <a:pPr algn="l"/>
              <a:r>
                <a:rPr lang="en-US" altLang="en-US" sz="1600" baseline="-25000">
                  <a:latin typeface="Bookman Old Style" pitchFamily="18" charset="0"/>
                </a:rPr>
                <a:t> </a:t>
              </a:r>
              <a:r>
                <a:rPr lang="en-US" altLang="en-US" sz="1600">
                  <a:latin typeface="Bookman Old Style" pitchFamily="18" charset="0"/>
                </a:rPr>
                <a:t>s (</a:t>
              </a:r>
              <a:r>
                <a:rPr lang="en-US" altLang="en-US" sz="1600">
                  <a:latin typeface="Wingdings 3" pitchFamily="18" charset="2"/>
                </a:rPr>
                <a:t>i</a:t>
              </a:r>
              <a:r>
                <a:rPr lang="en-US" altLang="en-US" sz="1600"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285721" name="Oval 25"/>
            <p:cNvSpPr>
              <a:spLocks noChangeArrowheads="1"/>
            </p:cNvSpPr>
            <p:nvPr/>
          </p:nvSpPr>
          <p:spPr bwMode="auto">
            <a:xfrm>
              <a:off x="2394" y="1710"/>
              <a:ext cx="56" cy="78"/>
            </a:xfrm>
            <a:prstGeom prst="ellips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3" name="Text Box 27"/>
            <p:cNvSpPr txBox="1">
              <a:spLocks noChangeArrowheads="1"/>
            </p:cNvSpPr>
            <p:nvPr/>
          </p:nvSpPr>
          <p:spPr bwMode="auto">
            <a:xfrm>
              <a:off x="1537" y="1376"/>
              <a:ext cx="255" cy="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Bookman Old Style" pitchFamily="18" charset="0"/>
                </a:rPr>
                <a:t>p</a:t>
              </a:r>
            </a:p>
          </p:txBody>
        </p:sp>
      </p:grpSp>
      <p:grpSp>
        <p:nvGrpSpPr>
          <p:cNvPr id="285733" name="Group 37"/>
          <p:cNvGrpSpPr>
            <a:grpSpLocks/>
          </p:cNvGrpSpPr>
          <p:nvPr/>
        </p:nvGrpSpPr>
        <p:grpSpPr bwMode="auto">
          <a:xfrm>
            <a:off x="544513" y="3679825"/>
            <a:ext cx="8369300" cy="2566988"/>
            <a:chOff x="343" y="2318"/>
            <a:chExt cx="5272" cy="1617"/>
          </a:xfrm>
        </p:grpSpPr>
        <p:sp>
          <p:nvSpPr>
            <p:cNvPr id="285705" name="Text Box 9"/>
            <p:cNvSpPr txBox="1">
              <a:spLocks noChangeArrowheads="1"/>
            </p:cNvSpPr>
            <p:nvPr/>
          </p:nvSpPr>
          <p:spPr bwMode="auto">
            <a:xfrm>
              <a:off x="343" y="2318"/>
              <a:ext cx="5272" cy="1617"/>
            </a:xfrm>
            <a:prstGeom prst="rect">
              <a:avLst/>
            </a:prstGeom>
            <a:solidFill>
              <a:srgbClr val="FFFF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dirty="0">
                  <a:latin typeface="Bookman Old Style" pitchFamily="18" charset="0"/>
                </a:rPr>
                <a:t>Figure and caption from </a:t>
              </a:r>
              <a:r>
                <a:rPr lang="en-US" altLang="en-US" sz="1800" b="1" dirty="0">
                  <a:latin typeface="Bookman Old Style" pitchFamily="18" charset="0"/>
                </a:rPr>
                <a:t>Liang and </a:t>
              </a:r>
              <a:r>
                <a:rPr lang="en-US" altLang="en-US" sz="1800" b="1" dirty="0" err="1">
                  <a:latin typeface="Bookman Old Style" pitchFamily="18" charset="0"/>
                </a:rPr>
                <a:t>Boros</a:t>
              </a:r>
              <a:r>
                <a:rPr lang="en-US" altLang="en-US" sz="1800" dirty="0">
                  <a:latin typeface="Bookman Old Style" pitchFamily="18" charset="0"/>
                </a:rPr>
                <a:t>, Phys.Rev.</a:t>
              </a:r>
              <a:r>
                <a:rPr lang="en-US" altLang="en-US" sz="1800" b="1" dirty="0">
                  <a:latin typeface="Bookman Old Style" pitchFamily="18" charset="0"/>
                </a:rPr>
                <a:t>D61, </a:t>
              </a:r>
              <a:r>
                <a:rPr lang="en-US" altLang="en-US" sz="1800" dirty="0">
                  <a:latin typeface="Bookman Old Style" pitchFamily="18" charset="0"/>
                </a:rPr>
                <a:t>117503, 2000.</a:t>
              </a:r>
            </a:p>
            <a:p>
              <a:endParaRPr lang="en-US" altLang="en-US" sz="1800" dirty="0">
                <a:latin typeface="Bookman Old Style" pitchFamily="18" charset="0"/>
              </a:endParaRPr>
            </a:p>
            <a:p>
              <a:r>
                <a:rPr lang="en-US" altLang="en-US" sz="1800" dirty="0">
                  <a:latin typeface="Bookman Old Style" pitchFamily="18" charset="0"/>
                </a:rPr>
                <a:t>			Authors make three points:</a:t>
              </a:r>
            </a:p>
            <a:p>
              <a:pPr>
                <a:lnSpc>
                  <a:spcPct val="150000"/>
                </a:lnSpc>
                <a:buFontTx/>
                <a:buAutoNum type="arabicPeriod"/>
              </a:pPr>
              <a:r>
                <a:rPr lang="en-US" altLang="en-US" sz="1800" dirty="0">
                  <a:latin typeface="Bookman Old Style" pitchFamily="18" charset="0"/>
                </a:rPr>
                <a:t>u-quark is polarized</a:t>
              </a:r>
              <a:r>
                <a:rPr lang="en-US" altLang="en-US" sz="1800" b="1" dirty="0">
                  <a:latin typeface="Bookman Old Style" pitchFamily="18" charset="0"/>
                </a:rPr>
                <a:t> “down”</a:t>
              </a:r>
              <a:r>
                <a:rPr lang="en-US" altLang="en-US" sz="1800" dirty="0">
                  <a:latin typeface="Bookman Old Style" pitchFamily="18" charset="0"/>
                </a:rPr>
                <a:t> as it scatters </a:t>
              </a:r>
              <a:r>
                <a:rPr lang="en-US" altLang="en-US" sz="1800" b="1" dirty="0">
                  <a:latin typeface="Bookman Old Style" pitchFamily="18" charset="0"/>
                </a:rPr>
                <a:t>“right”</a:t>
              </a:r>
            </a:p>
            <a:p>
              <a:pPr lvl="1">
                <a:lnSpc>
                  <a:spcPct val="150000"/>
                </a:lnSpc>
              </a:pPr>
              <a:r>
                <a:rPr lang="en-US" altLang="en-US" sz="1800" dirty="0">
                  <a:latin typeface="Bookman Old Style" pitchFamily="18" charset="0"/>
                </a:rPr>
                <a:t>phenomenology explains single-spin asymmetry data</a:t>
              </a:r>
            </a:p>
            <a:p>
              <a:pPr>
                <a:lnSpc>
                  <a:spcPct val="150000"/>
                </a:lnSpc>
                <a:buFontTx/>
                <a:buAutoNum type="arabicPeriod"/>
              </a:pPr>
              <a:r>
                <a:rPr lang="en-US" altLang="en-US" sz="1800" dirty="0">
                  <a:latin typeface="Bookman Old Style" pitchFamily="18" charset="0"/>
                </a:rPr>
                <a:t>spin of</a:t>
              </a:r>
              <a:r>
                <a:rPr lang="en-US" altLang="en-US" sz="1800" b="1" dirty="0">
                  <a:latin typeface="Bookman Old Style" pitchFamily="18" charset="0"/>
                </a:rPr>
                <a:t> s-quark</a:t>
              </a:r>
              <a:r>
                <a:rPr lang="en-US" altLang="en-US" sz="1800" dirty="0">
                  <a:latin typeface="Bookman Old Style" pitchFamily="18" charset="0"/>
                </a:rPr>
                <a:t> is </a:t>
              </a:r>
              <a:r>
                <a:rPr lang="en-US" altLang="en-US" sz="1800" b="1" dirty="0">
                  <a:latin typeface="Bookman Old Style" pitchFamily="18" charset="0"/>
                </a:rPr>
                <a:t>opposite</a:t>
              </a:r>
              <a:r>
                <a:rPr lang="en-US" altLang="en-US" sz="1800" dirty="0">
                  <a:latin typeface="Bookman Old Style" pitchFamily="18" charset="0"/>
                </a:rPr>
                <a:t> that of </a:t>
              </a:r>
              <a:r>
                <a:rPr lang="en-US" altLang="en-US" sz="1800" b="1" dirty="0">
                  <a:latin typeface="Bookman Old Style" pitchFamily="18" charset="0"/>
                </a:rPr>
                <a:t>u-quark</a:t>
              </a:r>
              <a:r>
                <a:rPr lang="en-US" altLang="en-US" sz="1800" dirty="0">
                  <a:latin typeface="Bookman Old Style" pitchFamily="18" charset="0"/>
                </a:rPr>
                <a:t> to make spin-0 K</a:t>
              </a:r>
              <a:r>
                <a:rPr lang="en-US" altLang="en-US" sz="1800" baseline="30000" dirty="0">
                  <a:latin typeface="Bookman Old Style" pitchFamily="18" charset="0"/>
                </a:rPr>
                <a:t>+</a:t>
              </a:r>
              <a:r>
                <a:rPr lang="en-US" altLang="en-US" sz="1800" dirty="0">
                  <a:latin typeface="Bookman Old Style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Tx/>
                <a:buAutoNum type="arabicPeriod"/>
              </a:pPr>
              <a:r>
                <a:rPr lang="en-US" altLang="en-US" sz="1800" dirty="0">
                  <a:latin typeface="Bookman Old Style" pitchFamily="18" charset="0"/>
                </a:rPr>
                <a:t>spin of </a:t>
              </a:r>
              <a:r>
                <a:rPr lang="en-US" altLang="en-US" sz="1800" b="1" dirty="0">
                  <a:latin typeface="Bookman Old Style" pitchFamily="18" charset="0"/>
                </a:rPr>
                <a:t>s-quark</a:t>
              </a:r>
              <a:r>
                <a:rPr lang="en-US" altLang="en-US" sz="1800" dirty="0">
                  <a:latin typeface="Bookman Old Style" pitchFamily="18" charset="0"/>
                </a:rPr>
                <a:t> must be </a:t>
              </a:r>
              <a:r>
                <a:rPr lang="en-US" altLang="en-US" sz="1800" b="1" dirty="0">
                  <a:latin typeface="Bookman Old Style" pitchFamily="18" charset="0"/>
                </a:rPr>
                <a:t>opposite</a:t>
              </a:r>
              <a:r>
                <a:rPr lang="en-US" altLang="en-US" sz="1800" dirty="0">
                  <a:latin typeface="Bookman Old Style" pitchFamily="18" charset="0"/>
                </a:rPr>
                <a:t> that of </a:t>
              </a:r>
              <a:r>
                <a:rPr lang="en-US" altLang="en-US" sz="1800" b="1" dirty="0">
                  <a:latin typeface="Bookman Old Style" pitchFamily="18" charset="0"/>
                </a:rPr>
                <a:t>s</a:t>
              </a:r>
              <a:r>
                <a:rPr lang="en-US" altLang="en-US" sz="1800" dirty="0">
                  <a:latin typeface="Bookman Old Style" pitchFamily="18" charset="0"/>
                </a:rPr>
                <a:t> to </a:t>
              </a:r>
              <a:r>
                <a:rPr lang="en-US" altLang="en-US" sz="1800" b="1" dirty="0">
                  <a:latin typeface="Bookman Old Style" pitchFamily="18" charset="0"/>
                </a:rPr>
                <a:t>predict correct </a:t>
              </a:r>
              <a:r>
                <a:rPr lang="en-US" altLang="en-US" sz="1800" b="1" dirty="0">
                  <a:latin typeface="Symbol" pitchFamily="18" charset="2"/>
                </a:rPr>
                <a:t>L</a:t>
              </a:r>
              <a:r>
                <a:rPr lang="en-US" altLang="en-US" sz="1800" b="1" dirty="0">
                  <a:latin typeface="Bookman Old Style" pitchFamily="18" charset="0"/>
                </a:rPr>
                <a:t> spin</a:t>
              </a:r>
              <a:r>
                <a:rPr lang="en-US" altLang="en-US" sz="1800" dirty="0">
                  <a:latin typeface="Bookman Old Style" pitchFamily="18" charset="0"/>
                </a:rPr>
                <a:t>.</a:t>
              </a:r>
            </a:p>
          </p:txBody>
        </p:sp>
        <p:sp>
          <p:nvSpPr>
            <p:cNvPr id="285725" name="Line 29"/>
            <p:cNvSpPr>
              <a:spLocks noChangeShapeType="1"/>
            </p:cNvSpPr>
            <p:nvPr/>
          </p:nvSpPr>
          <p:spPr bwMode="auto">
            <a:xfrm>
              <a:off x="1141" y="3496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6" name="Line 30"/>
            <p:cNvSpPr>
              <a:spLocks noChangeShapeType="1"/>
            </p:cNvSpPr>
            <p:nvPr/>
          </p:nvSpPr>
          <p:spPr bwMode="auto">
            <a:xfrm flipV="1">
              <a:off x="3564" y="376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5734" name="Text Box 38"/>
          <p:cNvSpPr txBox="1">
            <a:spLocks noChangeArrowheads="1"/>
          </p:cNvSpPr>
          <p:nvPr/>
        </p:nvSpPr>
        <p:spPr bwMode="auto">
          <a:xfrm>
            <a:off x="5975350" y="1474788"/>
            <a:ext cx="428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Symbol" pitchFamily="18" charset="2"/>
              </a:rPr>
              <a:t>L</a:t>
            </a:r>
          </a:p>
        </p:txBody>
      </p:sp>
      <p:sp>
        <p:nvSpPr>
          <p:cNvPr id="285735" name="Text Box 39"/>
          <p:cNvSpPr txBox="1">
            <a:spLocks noChangeArrowheads="1"/>
          </p:cNvSpPr>
          <p:nvPr/>
        </p:nvSpPr>
        <p:spPr bwMode="auto">
          <a:xfrm>
            <a:off x="5975350" y="2184400"/>
            <a:ext cx="58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Bookman Old Style" pitchFamily="18" charset="0"/>
              </a:rPr>
              <a:t>K</a:t>
            </a:r>
            <a:r>
              <a:rPr lang="en-US" altLang="en-US" baseline="30000">
                <a:latin typeface="Bookman Old Style" pitchFamily="18" charset="0"/>
              </a:rPr>
              <a:t>+</a:t>
            </a:r>
          </a:p>
        </p:txBody>
      </p:sp>
      <p:sp>
        <p:nvSpPr>
          <p:cNvPr id="285736" name="Text Box 40"/>
          <p:cNvSpPr txBox="1">
            <a:spLocks noChangeArrowheads="1"/>
          </p:cNvSpPr>
          <p:nvPr/>
        </p:nvSpPr>
        <p:spPr bwMode="auto">
          <a:xfrm>
            <a:off x="3956050" y="935038"/>
            <a:ext cx="20574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p p </a:t>
            </a:r>
            <a:r>
              <a:rPr lang="en-US" altLang="en-US" sz="2400">
                <a:latin typeface="Wingdings 3" pitchFamily="18" charset="2"/>
              </a:rPr>
              <a:t>g</a:t>
            </a:r>
            <a:r>
              <a:rPr lang="en-US" altLang="en-US" sz="2400">
                <a:latin typeface="Bookman Old Style" pitchFamily="18" charset="0"/>
              </a:rPr>
              <a:t> p </a:t>
            </a:r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>
                <a:latin typeface="Bookman Old Style" pitchFamily="18" charset="0"/>
              </a:rPr>
              <a:t> K</a:t>
            </a:r>
            <a:r>
              <a:rPr lang="en-US" altLang="en-US" sz="2400" baseline="30000">
                <a:latin typeface="Bookman Old Style" pitchFamily="18" charset="0"/>
              </a:rPr>
              <a:t>+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dirty="0" smtClean="0"/>
                  <a:t>Hadronization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Creation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481" r="-1481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545110" y="1646117"/>
            <a:ext cx="2436471" cy="1839603"/>
            <a:chOff x="4271058" y="2546430"/>
            <a:chExt cx="3240912" cy="2361236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386805" y="3796496"/>
              <a:ext cx="439838" cy="983848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271058" y="2731625"/>
              <a:ext cx="555585" cy="1064871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4838218" y="3720758"/>
              <a:ext cx="927100" cy="174625"/>
              <a:chOff x="558" y="1562"/>
              <a:chExt cx="1421" cy="143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auto">
              <a:xfrm>
                <a:off x="558" y="1562"/>
                <a:ext cx="713" cy="138"/>
              </a:xfrm>
              <a:custGeom>
                <a:avLst/>
                <a:gdLst>
                  <a:gd name="T0" fmla="*/ 0 w 4608"/>
                  <a:gd name="T1" fmla="*/ 587 h 1199"/>
                  <a:gd name="T2" fmla="*/ 585 w 4608"/>
                  <a:gd name="T3" fmla="*/ 1 h 1199"/>
                  <a:gd name="T4" fmla="*/ 1170 w 4608"/>
                  <a:gd name="T5" fmla="*/ 596 h 1199"/>
                  <a:gd name="T6" fmla="*/ 1755 w 4608"/>
                  <a:gd name="T7" fmla="*/ 1172 h 1199"/>
                  <a:gd name="T8" fmla="*/ 2322 w 4608"/>
                  <a:gd name="T9" fmla="*/ 577 h 1199"/>
                  <a:gd name="T10" fmla="*/ 2898 w 4608"/>
                  <a:gd name="T11" fmla="*/ 29 h 1199"/>
                  <a:gd name="T12" fmla="*/ 3474 w 4608"/>
                  <a:gd name="T13" fmla="*/ 587 h 1199"/>
                  <a:gd name="T14" fmla="*/ 4041 w 4608"/>
                  <a:gd name="T15" fmla="*/ 1199 h 1199"/>
                  <a:gd name="T16" fmla="*/ 4608 w 4608"/>
                  <a:gd name="T17" fmla="*/ 58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8" h="1199">
                    <a:moveTo>
                      <a:pt x="0" y="587"/>
                    </a:moveTo>
                    <a:cubicBezTo>
                      <a:pt x="195" y="293"/>
                      <a:pt x="390" y="0"/>
                      <a:pt x="585" y="1"/>
                    </a:cubicBezTo>
                    <a:cubicBezTo>
                      <a:pt x="780" y="2"/>
                      <a:pt x="975" y="401"/>
                      <a:pt x="1170" y="596"/>
                    </a:cubicBezTo>
                    <a:cubicBezTo>
                      <a:pt x="1365" y="791"/>
                      <a:pt x="1563" y="1175"/>
                      <a:pt x="1755" y="1172"/>
                    </a:cubicBezTo>
                    <a:cubicBezTo>
                      <a:pt x="1947" y="1169"/>
                      <a:pt x="2132" y="767"/>
                      <a:pt x="2322" y="577"/>
                    </a:cubicBezTo>
                    <a:cubicBezTo>
                      <a:pt x="2512" y="387"/>
                      <a:pt x="2706" y="27"/>
                      <a:pt x="2898" y="29"/>
                    </a:cubicBezTo>
                    <a:cubicBezTo>
                      <a:pt x="3090" y="31"/>
                      <a:pt x="3284" y="392"/>
                      <a:pt x="3474" y="587"/>
                    </a:cubicBezTo>
                    <a:cubicBezTo>
                      <a:pt x="3664" y="782"/>
                      <a:pt x="3852" y="1199"/>
                      <a:pt x="4041" y="1199"/>
                    </a:cubicBezTo>
                    <a:cubicBezTo>
                      <a:pt x="4230" y="1199"/>
                      <a:pt x="4419" y="893"/>
                      <a:pt x="4608" y="58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1266" y="1567"/>
                <a:ext cx="713" cy="138"/>
              </a:xfrm>
              <a:custGeom>
                <a:avLst/>
                <a:gdLst>
                  <a:gd name="T0" fmla="*/ 0 w 4608"/>
                  <a:gd name="T1" fmla="*/ 587 h 1199"/>
                  <a:gd name="T2" fmla="*/ 585 w 4608"/>
                  <a:gd name="T3" fmla="*/ 1 h 1199"/>
                  <a:gd name="T4" fmla="*/ 1170 w 4608"/>
                  <a:gd name="T5" fmla="*/ 596 h 1199"/>
                  <a:gd name="T6" fmla="*/ 1755 w 4608"/>
                  <a:gd name="T7" fmla="*/ 1172 h 1199"/>
                  <a:gd name="T8" fmla="*/ 2322 w 4608"/>
                  <a:gd name="T9" fmla="*/ 577 h 1199"/>
                  <a:gd name="T10" fmla="*/ 2898 w 4608"/>
                  <a:gd name="T11" fmla="*/ 29 h 1199"/>
                  <a:gd name="T12" fmla="*/ 3474 w 4608"/>
                  <a:gd name="T13" fmla="*/ 587 h 1199"/>
                  <a:gd name="T14" fmla="*/ 4041 w 4608"/>
                  <a:gd name="T15" fmla="*/ 1199 h 1199"/>
                  <a:gd name="T16" fmla="*/ 4608 w 4608"/>
                  <a:gd name="T17" fmla="*/ 58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8" h="1199">
                    <a:moveTo>
                      <a:pt x="0" y="587"/>
                    </a:moveTo>
                    <a:cubicBezTo>
                      <a:pt x="195" y="293"/>
                      <a:pt x="390" y="0"/>
                      <a:pt x="585" y="1"/>
                    </a:cubicBezTo>
                    <a:cubicBezTo>
                      <a:pt x="780" y="2"/>
                      <a:pt x="975" y="401"/>
                      <a:pt x="1170" y="596"/>
                    </a:cubicBezTo>
                    <a:cubicBezTo>
                      <a:pt x="1365" y="791"/>
                      <a:pt x="1563" y="1175"/>
                      <a:pt x="1755" y="1172"/>
                    </a:cubicBezTo>
                    <a:cubicBezTo>
                      <a:pt x="1947" y="1169"/>
                      <a:pt x="2132" y="767"/>
                      <a:pt x="2322" y="577"/>
                    </a:cubicBezTo>
                    <a:cubicBezTo>
                      <a:pt x="2512" y="387"/>
                      <a:pt x="2706" y="27"/>
                      <a:pt x="2898" y="29"/>
                    </a:cubicBezTo>
                    <a:cubicBezTo>
                      <a:pt x="3090" y="31"/>
                      <a:pt x="3284" y="392"/>
                      <a:pt x="3474" y="587"/>
                    </a:cubicBezTo>
                    <a:cubicBezTo>
                      <a:pt x="3664" y="782"/>
                      <a:pt x="3852" y="1199"/>
                      <a:pt x="4041" y="1199"/>
                    </a:cubicBezTo>
                    <a:cubicBezTo>
                      <a:pt x="4230" y="1199"/>
                      <a:pt x="4419" y="893"/>
                      <a:pt x="4608" y="58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>
              <a:endCxn id="17" idx="8"/>
            </p:cNvCxnSpPr>
            <p:nvPr/>
          </p:nvCxnSpPr>
          <p:spPr>
            <a:xfrm flipH="1" flipV="1">
              <a:off x="5765318" y="3809367"/>
              <a:ext cx="357690" cy="1098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8"/>
            </p:cNvCxnSpPr>
            <p:nvPr/>
          </p:nvCxnSpPr>
          <p:spPr>
            <a:xfrm flipV="1">
              <a:off x="5765318" y="3264060"/>
              <a:ext cx="1746652" cy="545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532727" y="2558005"/>
              <a:ext cx="717602" cy="2349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671595" y="2558005"/>
              <a:ext cx="660319" cy="2349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6787487" y="2696901"/>
              <a:ext cx="648222" cy="598509"/>
            </a:xfrm>
            <a:custGeom>
              <a:avLst/>
              <a:gdLst>
                <a:gd name="connsiteX0" fmla="*/ 643460 w 648222"/>
                <a:gd name="connsiteY0" fmla="*/ 439838 h 598509"/>
                <a:gd name="connsiteX1" fmla="*/ 585586 w 648222"/>
                <a:gd name="connsiteY1" fmla="*/ 439838 h 598509"/>
                <a:gd name="connsiteX2" fmla="*/ 203622 w 648222"/>
                <a:gd name="connsiteY2" fmla="*/ 578734 h 598509"/>
                <a:gd name="connsiteX3" fmla="*/ 18427 w 648222"/>
                <a:gd name="connsiteY3" fmla="*/ 590309 h 598509"/>
                <a:gd name="connsiteX4" fmla="*/ 18427 w 648222"/>
                <a:gd name="connsiteY4" fmla="*/ 509286 h 598509"/>
                <a:gd name="connsiteX5" fmla="*/ 122599 w 648222"/>
                <a:gd name="connsiteY5" fmla="*/ 277793 h 598509"/>
                <a:gd name="connsiteX6" fmla="*/ 273070 w 648222"/>
                <a:gd name="connsiteY6" fmla="*/ 0 h 59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22" h="598509">
                  <a:moveTo>
                    <a:pt x="643460" y="439838"/>
                  </a:moveTo>
                  <a:cubicBezTo>
                    <a:pt x="651176" y="428263"/>
                    <a:pt x="658892" y="416689"/>
                    <a:pt x="585586" y="439838"/>
                  </a:cubicBezTo>
                  <a:cubicBezTo>
                    <a:pt x="512280" y="462987"/>
                    <a:pt x="298149" y="553655"/>
                    <a:pt x="203622" y="578734"/>
                  </a:cubicBezTo>
                  <a:cubicBezTo>
                    <a:pt x="109095" y="603813"/>
                    <a:pt x="49293" y="601884"/>
                    <a:pt x="18427" y="590309"/>
                  </a:cubicBezTo>
                  <a:cubicBezTo>
                    <a:pt x="-12439" y="578734"/>
                    <a:pt x="1065" y="561372"/>
                    <a:pt x="18427" y="509286"/>
                  </a:cubicBezTo>
                  <a:cubicBezTo>
                    <a:pt x="35789" y="457200"/>
                    <a:pt x="80159" y="362674"/>
                    <a:pt x="122599" y="277793"/>
                  </a:cubicBezTo>
                  <a:cubicBezTo>
                    <a:pt x="165039" y="192912"/>
                    <a:pt x="273070" y="0"/>
                    <a:pt x="273070" y="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22066" y="2546430"/>
              <a:ext cx="555585" cy="723521"/>
            </a:xfrm>
            <a:custGeom>
              <a:avLst/>
              <a:gdLst>
                <a:gd name="connsiteX0" fmla="*/ 497711 w 555585"/>
                <a:gd name="connsiteY0" fmla="*/ 0 h 723521"/>
                <a:gd name="connsiteX1" fmla="*/ 555585 w 555585"/>
                <a:gd name="connsiteY1" fmla="*/ 532436 h 723521"/>
                <a:gd name="connsiteX2" fmla="*/ 497711 w 555585"/>
                <a:gd name="connsiteY2" fmla="*/ 717631 h 723521"/>
                <a:gd name="connsiteX3" fmla="*/ 347240 w 555585"/>
                <a:gd name="connsiteY3" fmla="*/ 636608 h 723521"/>
                <a:gd name="connsiteX4" fmla="*/ 92597 w 555585"/>
                <a:gd name="connsiteY4" fmla="*/ 243069 h 723521"/>
                <a:gd name="connsiteX5" fmla="*/ 0 w 555585"/>
                <a:gd name="connsiteY5" fmla="*/ 23150 h 72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585" h="723521">
                  <a:moveTo>
                    <a:pt x="497711" y="0"/>
                  </a:moveTo>
                  <a:cubicBezTo>
                    <a:pt x="526648" y="206415"/>
                    <a:pt x="555585" y="412831"/>
                    <a:pt x="555585" y="532436"/>
                  </a:cubicBezTo>
                  <a:cubicBezTo>
                    <a:pt x="555585" y="652041"/>
                    <a:pt x="532435" y="700269"/>
                    <a:pt x="497711" y="717631"/>
                  </a:cubicBezTo>
                  <a:cubicBezTo>
                    <a:pt x="462987" y="734993"/>
                    <a:pt x="414759" y="715702"/>
                    <a:pt x="347240" y="636608"/>
                  </a:cubicBezTo>
                  <a:cubicBezTo>
                    <a:pt x="279721" y="557514"/>
                    <a:pt x="150470" y="345312"/>
                    <a:pt x="92597" y="243069"/>
                  </a:cubicBezTo>
                  <a:cubicBezTo>
                    <a:pt x="34724" y="140826"/>
                    <a:pt x="17362" y="81988"/>
                    <a:pt x="0" y="2315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47099" y="2558005"/>
              <a:ext cx="520860" cy="741904"/>
            </a:xfrm>
            <a:custGeom>
              <a:avLst/>
              <a:gdLst>
                <a:gd name="connsiteX0" fmla="*/ 520860 w 520860"/>
                <a:gd name="connsiteY0" fmla="*/ 115747 h 741904"/>
                <a:gd name="connsiteX1" fmla="*/ 266217 w 520860"/>
                <a:gd name="connsiteY1" fmla="*/ 613458 h 741904"/>
                <a:gd name="connsiteX2" fmla="*/ 150471 w 520860"/>
                <a:gd name="connsiteY2" fmla="*/ 740780 h 741904"/>
                <a:gd name="connsiteX3" fmla="*/ 69448 w 520860"/>
                <a:gd name="connsiteY3" fmla="*/ 567160 h 741904"/>
                <a:gd name="connsiteX4" fmla="*/ 11574 w 520860"/>
                <a:gd name="connsiteY4" fmla="*/ 231494 h 741904"/>
                <a:gd name="connsiteX5" fmla="*/ 0 w 520860"/>
                <a:gd name="connsiteY5" fmla="*/ 0 h 74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860" h="741904">
                  <a:moveTo>
                    <a:pt x="520860" y="115747"/>
                  </a:moveTo>
                  <a:cubicBezTo>
                    <a:pt x="424404" y="312516"/>
                    <a:pt x="327948" y="509286"/>
                    <a:pt x="266217" y="613458"/>
                  </a:cubicBezTo>
                  <a:cubicBezTo>
                    <a:pt x="204486" y="717630"/>
                    <a:pt x="183266" y="748496"/>
                    <a:pt x="150471" y="740780"/>
                  </a:cubicBezTo>
                  <a:cubicBezTo>
                    <a:pt x="117676" y="733064"/>
                    <a:pt x="92597" y="652041"/>
                    <a:pt x="69448" y="567160"/>
                  </a:cubicBezTo>
                  <a:cubicBezTo>
                    <a:pt x="46299" y="482279"/>
                    <a:pt x="23149" y="326021"/>
                    <a:pt x="11574" y="231494"/>
                  </a:cubicBezTo>
                  <a:cubicBezTo>
                    <a:pt x="-1" y="136967"/>
                    <a:pt x="-1" y="68483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Connector 79"/>
          <p:cNvCxnSpPr/>
          <p:nvPr/>
        </p:nvCxnSpPr>
        <p:spPr>
          <a:xfrm flipV="1">
            <a:off x="743259" y="2993796"/>
            <a:ext cx="439838" cy="98384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627512" y="1928925"/>
            <a:ext cx="555585" cy="106487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6"/>
          <p:cNvGrpSpPr>
            <a:grpSpLocks/>
          </p:cNvGrpSpPr>
          <p:nvPr/>
        </p:nvGrpSpPr>
        <p:grpSpPr bwMode="auto">
          <a:xfrm>
            <a:off x="1194672" y="2918058"/>
            <a:ext cx="927100" cy="174625"/>
            <a:chOff x="558" y="1562"/>
            <a:chExt cx="1421" cy="143"/>
          </a:xfrm>
        </p:grpSpPr>
        <p:sp>
          <p:nvSpPr>
            <p:cNvPr id="90" name="Freeform 4"/>
            <p:cNvSpPr>
              <a:spLocks/>
            </p:cNvSpPr>
            <p:nvPr/>
          </p:nvSpPr>
          <p:spPr bwMode="auto">
            <a:xfrm>
              <a:off x="558" y="1562"/>
              <a:ext cx="713" cy="138"/>
            </a:xfrm>
            <a:custGeom>
              <a:avLst/>
              <a:gdLst>
                <a:gd name="T0" fmla="*/ 0 w 4608"/>
                <a:gd name="T1" fmla="*/ 587 h 1199"/>
                <a:gd name="T2" fmla="*/ 585 w 4608"/>
                <a:gd name="T3" fmla="*/ 1 h 1199"/>
                <a:gd name="T4" fmla="*/ 1170 w 4608"/>
                <a:gd name="T5" fmla="*/ 596 h 1199"/>
                <a:gd name="T6" fmla="*/ 1755 w 4608"/>
                <a:gd name="T7" fmla="*/ 1172 h 1199"/>
                <a:gd name="T8" fmla="*/ 2322 w 4608"/>
                <a:gd name="T9" fmla="*/ 577 h 1199"/>
                <a:gd name="T10" fmla="*/ 2898 w 4608"/>
                <a:gd name="T11" fmla="*/ 29 h 1199"/>
                <a:gd name="T12" fmla="*/ 3474 w 4608"/>
                <a:gd name="T13" fmla="*/ 587 h 1199"/>
                <a:gd name="T14" fmla="*/ 4041 w 4608"/>
                <a:gd name="T15" fmla="*/ 1199 h 1199"/>
                <a:gd name="T16" fmla="*/ 4608 w 4608"/>
                <a:gd name="T17" fmla="*/ 587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" h="1199">
                  <a:moveTo>
                    <a:pt x="0" y="587"/>
                  </a:moveTo>
                  <a:cubicBezTo>
                    <a:pt x="195" y="293"/>
                    <a:pt x="390" y="0"/>
                    <a:pt x="585" y="1"/>
                  </a:cubicBezTo>
                  <a:cubicBezTo>
                    <a:pt x="780" y="2"/>
                    <a:pt x="975" y="401"/>
                    <a:pt x="1170" y="596"/>
                  </a:cubicBezTo>
                  <a:cubicBezTo>
                    <a:pt x="1365" y="791"/>
                    <a:pt x="1563" y="1175"/>
                    <a:pt x="1755" y="1172"/>
                  </a:cubicBezTo>
                  <a:cubicBezTo>
                    <a:pt x="1947" y="1169"/>
                    <a:pt x="2132" y="767"/>
                    <a:pt x="2322" y="577"/>
                  </a:cubicBezTo>
                  <a:cubicBezTo>
                    <a:pt x="2512" y="387"/>
                    <a:pt x="2706" y="27"/>
                    <a:pt x="2898" y="29"/>
                  </a:cubicBezTo>
                  <a:cubicBezTo>
                    <a:pt x="3090" y="31"/>
                    <a:pt x="3284" y="392"/>
                    <a:pt x="3474" y="587"/>
                  </a:cubicBezTo>
                  <a:cubicBezTo>
                    <a:pt x="3664" y="782"/>
                    <a:pt x="3852" y="1199"/>
                    <a:pt x="4041" y="1199"/>
                  </a:cubicBezTo>
                  <a:cubicBezTo>
                    <a:pt x="4230" y="1199"/>
                    <a:pt x="4419" y="893"/>
                    <a:pt x="4608" y="58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1266" y="1567"/>
              <a:ext cx="713" cy="138"/>
            </a:xfrm>
            <a:custGeom>
              <a:avLst/>
              <a:gdLst>
                <a:gd name="T0" fmla="*/ 0 w 4608"/>
                <a:gd name="T1" fmla="*/ 587 h 1199"/>
                <a:gd name="T2" fmla="*/ 585 w 4608"/>
                <a:gd name="T3" fmla="*/ 1 h 1199"/>
                <a:gd name="T4" fmla="*/ 1170 w 4608"/>
                <a:gd name="T5" fmla="*/ 596 h 1199"/>
                <a:gd name="T6" fmla="*/ 1755 w 4608"/>
                <a:gd name="T7" fmla="*/ 1172 h 1199"/>
                <a:gd name="T8" fmla="*/ 2322 w 4608"/>
                <a:gd name="T9" fmla="*/ 577 h 1199"/>
                <a:gd name="T10" fmla="*/ 2898 w 4608"/>
                <a:gd name="T11" fmla="*/ 29 h 1199"/>
                <a:gd name="T12" fmla="*/ 3474 w 4608"/>
                <a:gd name="T13" fmla="*/ 587 h 1199"/>
                <a:gd name="T14" fmla="*/ 4041 w 4608"/>
                <a:gd name="T15" fmla="*/ 1199 h 1199"/>
                <a:gd name="T16" fmla="*/ 4608 w 4608"/>
                <a:gd name="T17" fmla="*/ 587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" h="1199">
                  <a:moveTo>
                    <a:pt x="0" y="587"/>
                  </a:moveTo>
                  <a:cubicBezTo>
                    <a:pt x="195" y="293"/>
                    <a:pt x="390" y="0"/>
                    <a:pt x="585" y="1"/>
                  </a:cubicBezTo>
                  <a:cubicBezTo>
                    <a:pt x="780" y="2"/>
                    <a:pt x="975" y="401"/>
                    <a:pt x="1170" y="596"/>
                  </a:cubicBezTo>
                  <a:cubicBezTo>
                    <a:pt x="1365" y="791"/>
                    <a:pt x="1563" y="1175"/>
                    <a:pt x="1755" y="1172"/>
                  </a:cubicBezTo>
                  <a:cubicBezTo>
                    <a:pt x="1947" y="1169"/>
                    <a:pt x="2132" y="767"/>
                    <a:pt x="2322" y="577"/>
                  </a:cubicBezTo>
                  <a:cubicBezTo>
                    <a:pt x="2512" y="387"/>
                    <a:pt x="2706" y="27"/>
                    <a:pt x="2898" y="29"/>
                  </a:cubicBezTo>
                  <a:cubicBezTo>
                    <a:pt x="3090" y="31"/>
                    <a:pt x="3284" y="392"/>
                    <a:pt x="3474" y="587"/>
                  </a:cubicBezTo>
                  <a:cubicBezTo>
                    <a:pt x="3664" y="782"/>
                    <a:pt x="3852" y="1199"/>
                    <a:pt x="4041" y="1199"/>
                  </a:cubicBezTo>
                  <a:cubicBezTo>
                    <a:pt x="4230" y="1199"/>
                    <a:pt x="4419" y="893"/>
                    <a:pt x="4608" y="58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3" name="Straight Connector 82"/>
          <p:cNvCxnSpPr>
            <a:endCxn id="91" idx="8"/>
          </p:cNvCxnSpPr>
          <p:nvPr/>
        </p:nvCxnSpPr>
        <p:spPr>
          <a:xfrm flipH="1" flipV="1">
            <a:off x="2121772" y="3006667"/>
            <a:ext cx="357690" cy="109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91" idx="8"/>
          </p:cNvCxnSpPr>
          <p:nvPr/>
        </p:nvCxnSpPr>
        <p:spPr>
          <a:xfrm flipV="1">
            <a:off x="2121772" y="2461360"/>
            <a:ext cx="1746652" cy="545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1889181" y="1755305"/>
            <a:ext cx="717602" cy="2349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028049" y="1755305"/>
            <a:ext cx="660319" cy="2349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2121772" y="1719054"/>
            <a:ext cx="1746652" cy="710328"/>
            <a:chOff x="2187615" y="2095018"/>
            <a:chExt cx="1346370" cy="682906"/>
          </a:xfrm>
        </p:grpSpPr>
        <p:sp>
          <p:nvSpPr>
            <p:cNvPr id="94" name="Freeform 93"/>
            <p:cNvSpPr/>
            <p:nvPr/>
          </p:nvSpPr>
          <p:spPr>
            <a:xfrm>
              <a:off x="2187615" y="2199190"/>
              <a:ext cx="1296365" cy="578734"/>
            </a:xfrm>
            <a:custGeom>
              <a:avLst/>
              <a:gdLst>
                <a:gd name="connsiteX0" fmla="*/ 0 w 1296365"/>
                <a:gd name="connsiteY0" fmla="*/ 0 h 578734"/>
                <a:gd name="connsiteX1" fmla="*/ 613458 w 1296365"/>
                <a:gd name="connsiteY1" fmla="*/ 370390 h 578734"/>
                <a:gd name="connsiteX2" fmla="*/ 1296365 w 1296365"/>
                <a:gd name="connsiteY2" fmla="*/ 578734 h 57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365" h="578734">
                  <a:moveTo>
                    <a:pt x="0" y="0"/>
                  </a:moveTo>
                  <a:cubicBezTo>
                    <a:pt x="198698" y="136967"/>
                    <a:pt x="397397" y="273934"/>
                    <a:pt x="613458" y="370390"/>
                  </a:cubicBezTo>
                  <a:cubicBezTo>
                    <a:pt x="829519" y="466846"/>
                    <a:pt x="1062942" y="522790"/>
                    <a:pt x="1296365" y="5787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 rot="11007102">
              <a:off x="2237620" y="2110328"/>
              <a:ext cx="1296365" cy="578734"/>
            </a:xfrm>
            <a:custGeom>
              <a:avLst/>
              <a:gdLst>
                <a:gd name="connsiteX0" fmla="*/ 0 w 1296365"/>
                <a:gd name="connsiteY0" fmla="*/ 0 h 578734"/>
                <a:gd name="connsiteX1" fmla="*/ 613458 w 1296365"/>
                <a:gd name="connsiteY1" fmla="*/ 370390 h 578734"/>
                <a:gd name="connsiteX2" fmla="*/ 1296365 w 1296365"/>
                <a:gd name="connsiteY2" fmla="*/ 578734 h 57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365" h="578734">
                  <a:moveTo>
                    <a:pt x="0" y="0"/>
                  </a:moveTo>
                  <a:cubicBezTo>
                    <a:pt x="198698" y="136967"/>
                    <a:pt x="397397" y="273934"/>
                    <a:pt x="613458" y="370390"/>
                  </a:cubicBezTo>
                  <a:cubicBezTo>
                    <a:pt x="829519" y="466846"/>
                    <a:pt x="1062942" y="522790"/>
                    <a:pt x="1296365" y="5787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199190" y="2141316"/>
              <a:ext cx="1273215" cy="613459"/>
            </a:xfrm>
            <a:custGeom>
              <a:avLst/>
              <a:gdLst>
                <a:gd name="connsiteX0" fmla="*/ 0 w 1273215"/>
                <a:gd name="connsiteY0" fmla="*/ 0 h 613459"/>
                <a:gd name="connsiteX1" fmla="*/ 555585 w 1273215"/>
                <a:gd name="connsiteY1" fmla="*/ 300942 h 613459"/>
                <a:gd name="connsiteX2" fmla="*/ 1273215 w 1273215"/>
                <a:gd name="connsiteY2" fmla="*/ 613459 h 61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215" h="613459">
                  <a:moveTo>
                    <a:pt x="0" y="0"/>
                  </a:moveTo>
                  <a:cubicBezTo>
                    <a:pt x="171691" y="99349"/>
                    <a:pt x="343382" y="198699"/>
                    <a:pt x="555585" y="300942"/>
                  </a:cubicBezTo>
                  <a:cubicBezTo>
                    <a:pt x="767788" y="403185"/>
                    <a:pt x="1020501" y="508322"/>
                    <a:pt x="1273215" y="6134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245489" y="2095018"/>
              <a:ext cx="1226916" cy="625033"/>
            </a:xfrm>
            <a:custGeom>
              <a:avLst/>
              <a:gdLst>
                <a:gd name="connsiteX0" fmla="*/ 0 w 1226916"/>
                <a:gd name="connsiteY0" fmla="*/ 0 h 625033"/>
                <a:gd name="connsiteX1" fmla="*/ 706055 w 1226916"/>
                <a:gd name="connsiteY1" fmla="*/ 300941 h 625033"/>
                <a:gd name="connsiteX2" fmla="*/ 1226916 w 1226916"/>
                <a:gd name="connsiteY2" fmla="*/ 625033 h 62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6916" h="625033">
                  <a:moveTo>
                    <a:pt x="0" y="0"/>
                  </a:moveTo>
                  <a:cubicBezTo>
                    <a:pt x="250784" y="98384"/>
                    <a:pt x="501569" y="196769"/>
                    <a:pt x="706055" y="300941"/>
                  </a:cubicBezTo>
                  <a:cubicBezTo>
                    <a:pt x="910541" y="405113"/>
                    <a:pt x="1068728" y="515073"/>
                    <a:pt x="1226916" y="6250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233914" y="2118167"/>
              <a:ext cx="1204778" cy="628884"/>
            </a:xfrm>
            <a:custGeom>
              <a:avLst/>
              <a:gdLst>
                <a:gd name="connsiteX0" fmla="*/ 0 w 1204778"/>
                <a:gd name="connsiteY0" fmla="*/ 0 h 628884"/>
                <a:gd name="connsiteX1" fmla="*/ 393539 w 1204778"/>
                <a:gd name="connsiteY1" fmla="*/ 208344 h 628884"/>
                <a:gd name="connsiteX2" fmla="*/ 763929 w 1204778"/>
                <a:gd name="connsiteY2" fmla="*/ 358815 h 628884"/>
                <a:gd name="connsiteX3" fmla="*/ 1180618 w 1204778"/>
                <a:gd name="connsiteY3" fmla="*/ 613458 h 628884"/>
                <a:gd name="connsiteX4" fmla="*/ 1157468 w 1204778"/>
                <a:gd name="connsiteY4" fmla="*/ 601884 h 628884"/>
                <a:gd name="connsiteX5" fmla="*/ 1203767 w 1204778"/>
                <a:gd name="connsiteY5" fmla="*/ 625033 h 62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778" h="628884">
                  <a:moveTo>
                    <a:pt x="0" y="0"/>
                  </a:moveTo>
                  <a:cubicBezTo>
                    <a:pt x="133109" y="74271"/>
                    <a:pt x="266218" y="148542"/>
                    <a:pt x="393539" y="208344"/>
                  </a:cubicBezTo>
                  <a:cubicBezTo>
                    <a:pt x="520860" y="268146"/>
                    <a:pt x="632749" y="291296"/>
                    <a:pt x="763929" y="358815"/>
                  </a:cubicBezTo>
                  <a:cubicBezTo>
                    <a:pt x="895109" y="426334"/>
                    <a:pt x="1115028" y="572947"/>
                    <a:pt x="1180618" y="613458"/>
                  </a:cubicBezTo>
                  <a:cubicBezTo>
                    <a:pt x="1246208" y="653969"/>
                    <a:pt x="1157468" y="601884"/>
                    <a:pt x="1157468" y="601884"/>
                  </a:cubicBezTo>
                  <a:lnTo>
                    <a:pt x="1203767" y="62503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3804586" y="2217991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586" y="2217991"/>
                <a:ext cx="38767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1681431" y="1417638"/>
                <a:ext cx="522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431" y="1417638"/>
                <a:ext cx="52219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2282912" y="4047091"/>
                <a:ext cx="655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𝑢𝑢𝑑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12" y="4047091"/>
                <a:ext cx="65524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 rot="1279230">
            <a:off x="2573412" y="157088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flux tube</a:t>
            </a:r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650272" y="166663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</a:rPr>
                      <m:t>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72" y="1666633"/>
                <a:ext cx="38985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06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720104" y="38633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3694593" y="1902391"/>
            <a:ext cx="1950274" cy="658375"/>
            <a:chOff x="3648294" y="1948690"/>
            <a:chExt cx="1950274" cy="658375"/>
          </a:xfrm>
        </p:grpSpPr>
        <p:sp>
          <p:nvSpPr>
            <p:cNvPr id="109" name="Right Arrow 108"/>
            <p:cNvSpPr/>
            <p:nvPr/>
          </p:nvSpPr>
          <p:spPr>
            <a:xfrm rot="581521">
              <a:off x="3723045" y="1948690"/>
              <a:ext cx="1809858" cy="65837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 rot="494192">
              <a:off x="3648294" y="2091872"/>
              <a:ext cx="195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‘break’ flux-tube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39700" y="4044499"/>
            <a:ext cx="4924191" cy="2086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Palatino Linotype" panose="02040502050505030304" pitchFamily="18" charset="0"/>
              </a:rPr>
              <a:t>“the </a:t>
            </a:r>
            <a:r>
              <a:rPr lang="en-US" sz="1600" dirty="0">
                <a:latin typeface="Palatino Linotype" panose="02040502050505030304" pitchFamily="18" charset="0"/>
              </a:rPr>
              <a:t>keys to a qualitative understanding of strong QCD are identifying the effective degrees of freedom …..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	….. the effective degrees of freedom for strong QCD are valence constituent quarks and flux tubes.”  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		- </a:t>
            </a:r>
            <a:r>
              <a:rPr lang="en-US" sz="1600" dirty="0">
                <a:solidFill>
                  <a:srgbClr val="0000FF"/>
                </a:solidFill>
                <a:latin typeface="Palatino Linotype" panose="02040502050505030304" pitchFamily="18" charset="0"/>
              </a:rPr>
              <a:t>Nathan </a:t>
            </a:r>
            <a:r>
              <a:rPr lang="en-US" sz="1600" dirty="0" err="1">
                <a:solidFill>
                  <a:srgbClr val="0000FF"/>
                </a:solidFill>
                <a:latin typeface="Palatino Linotype" panose="02040502050505030304" pitchFamily="18" charset="0"/>
              </a:rPr>
              <a:t>Isgur</a:t>
            </a:r>
            <a:r>
              <a:rPr lang="en-US" sz="1600" dirty="0">
                <a:solidFill>
                  <a:srgbClr val="0000FF"/>
                </a:solidFill>
                <a:latin typeface="Palatino Linotype" panose="02040502050505030304" pitchFamily="18" charset="0"/>
              </a:rPr>
              <a:t>, “Why N*’s are </a:t>
            </a:r>
            <a:r>
              <a:rPr lang="en-US" sz="16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		Important</a:t>
            </a:r>
            <a:r>
              <a:rPr lang="en-US" sz="1600" dirty="0">
                <a:solidFill>
                  <a:srgbClr val="0000FF"/>
                </a:solidFill>
                <a:latin typeface="Palatino Linotype" panose="02040502050505030304" pitchFamily="18" charset="0"/>
              </a:rPr>
              <a:t>”, NSTAR2000 Conf.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>
              <a:latin typeface="Arial" charset="0"/>
            </a:endParaRPr>
          </a:p>
        </p:txBody>
      </p:sp>
      <p:sp>
        <p:nvSpPr>
          <p:cNvPr id="335935" name="Text Box 63"/>
          <p:cNvSpPr txBox="1">
            <a:spLocks noChangeArrowheads="1"/>
          </p:cNvSpPr>
          <p:nvPr/>
        </p:nvSpPr>
        <p:spPr bwMode="auto">
          <a:xfrm>
            <a:off x="260350" y="1423988"/>
            <a:ext cx="2308225" cy="15525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polarized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 electron</a:t>
            </a:r>
          </a:p>
          <a:p>
            <a:pPr algn="l"/>
            <a:r>
              <a:rPr lang="en-US" altLang="en-US" sz="2400">
                <a:latin typeface="Wingdings 3" pitchFamily="18" charset="2"/>
              </a:rPr>
              <a:t>g</a:t>
            </a:r>
            <a:r>
              <a:rPr lang="en-US" altLang="en-US" sz="2400">
                <a:latin typeface="Bookman Old Style" pitchFamily="18" charset="0"/>
              </a:rPr>
              <a:t> polarized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virtual photon</a:t>
            </a:r>
          </a:p>
        </p:txBody>
      </p:sp>
      <p:sp>
        <p:nvSpPr>
          <p:cNvPr id="33588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15963"/>
          </a:xfrm>
          <a:solidFill>
            <a:srgbClr val="D2D1E1"/>
          </a:solidFill>
          <a:ln/>
        </p:spPr>
        <p:txBody>
          <a:bodyPr/>
          <a:lstStyle/>
          <a:p>
            <a:r>
              <a:rPr lang="en-US" altLang="en-US" dirty="0">
                <a:latin typeface="Palatino" pitchFamily="18" charset="0"/>
              </a:rPr>
              <a:t>Quark Spins: Transferred Polarization</a:t>
            </a:r>
          </a:p>
        </p:txBody>
      </p:sp>
      <p:sp>
        <p:nvSpPr>
          <p:cNvPr id="335886" name="Line 14"/>
          <p:cNvSpPr>
            <a:spLocks noChangeAspect="1" noChangeShapeType="1"/>
          </p:cNvSpPr>
          <p:nvPr/>
        </p:nvSpPr>
        <p:spPr bwMode="auto">
          <a:xfrm flipV="1">
            <a:off x="3994150" y="2841625"/>
            <a:ext cx="100330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7" name="Line 15"/>
          <p:cNvSpPr>
            <a:spLocks noChangeAspect="1" noChangeShapeType="1"/>
          </p:cNvSpPr>
          <p:nvPr/>
        </p:nvSpPr>
        <p:spPr bwMode="auto">
          <a:xfrm flipH="1">
            <a:off x="2955925" y="3590925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0" name="Line 28"/>
          <p:cNvSpPr>
            <a:spLocks noChangeAspect="1" noChangeShapeType="1"/>
          </p:cNvSpPr>
          <p:nvPr/>
        </p:nvSpPr>
        <p:spPr bwMode="auto">
          <a:xfrm flipH="1">
            <a:off x="2957513" y="5235575"/>
            <a:ext cx="979487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1" name="Line 29"/>
          <p:cNvSpPr>
            <a:spLocks noChangeAspect="1" noChangeShapeType="1"/>
          </p:cNvSpPr>
          <p:nvPr/>
        </p:nvSpPr>
        <p:spPr bwMode="auto">
          <a:xfrm flipH="1">
            <a:off x="2744788" y="54911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2" name="Line 30"/>
          <p:cNvSpPr>
            <a:spLocks noChangeAspect="1" noChangeShapeType="1"/>
          </p:cNvSpPr>
          <p:nvPr/>
        </p:nvSpPr>
        <p:spPr bwMode="auto">
          <a:xfrm flipH="1">
            <a:off x="2782888" y="56054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3" name="Line 31"/>
          <p:cNvSpPr>
            <a:spLocks noChangeAspect="1" noChangeShapeType="1"/>
          </p:cNvSpPr>
          <p:nvPr/>
        </p:nvSpPr>
        <p:spPr bwMode="auto">
          <a:xfrm flipV="1">
            <a:off x="4237038" y="4440238"/>
            <a:ext cx="1003300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4" name="Line 32"/>
          <p:cNvSpPr>
            <a:spLocks noChangeAspect="1" noChangeShapeType="1"/>
          </p:cNvSpPr>
          <p:nvPr/>
        </p:nvSpPr>
        <p:spPr bwMode="auto">
          <a:xfrm flipV="1">
            <a:off x="4095750" y="4729163"/>
            <a:ext cx="100330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10" name="Group 38"/>
          <p:cNvGrpSpPr>
            <a:grpSpLocks noChangeAspect="1"/>
          </p:cNvGrpSpPr>
          <p:nvPr/>
        </p:nvGrpSpPr>
        <p:grpSpPr bwMode="auto">
          <a:xfrm>
            <a:off x="2811463" y="1252538"/>
            <a:ext cx="1225550" cy="233362"/>
            <a:chOff x="576" y="981"/>
            <a:chExt cx="1568" cy="1183"/>
          </a:xfrm>
        </p:grpSpPr>
        <p:sp>
          <p:nvSpPr>
            <p:cNvPr id="335911" name="Freeform 39"/>
            <p:cNvSpPr>
              <a:spLocks noChangeAspect="1"/>
            </p:cNvSpPr>
            <p:nvPr/>
          </p:nvSpPr>
          <p:spPr bwMode="auto">
            <a:xfrm>
              <a:off x="576" y="994"/>
              <a:ext cx="786" cy="1170"/>
            </a:xfrm>
            <a:custGeom>
              <a:avLst/>
              <a:gdLst>
                <a:gd name="T0" fmla="*/ 0 w 4599"/>
                <a:gd name="T1" fmla="*/ 588 h 1170"/>
                <a:gd name="T2" fmla="*/ 576 w 4599"/>
                <a:gd name="T3" fmla="*/ 3 h 1170"/>
                <a:gd name="T4" fmla="*/ 1152 w 4599"/>
                <a:gd name="T5" fmla="*/ 606 h 1170"/>
                <a:gd name="T6" fmla="*/ 1728 w 4599"/>
                <a:gd name="T7" fmla="*/ 1164 h 1170"/>
                <a:gd name="T8" fmla="*/ 2295 w 4599"/>
                <a:gd name="T9" fmla="*/ 569 h 1170"/>
                <a:gd name="T10" fmla="*/ 2880 w 4599"/>
                <a:gd name="T11" fmla="*/ 3 h 1170"/>
                <a:gd name="T12" fmla="*/ 3438 w 4599"/>
                <a:gd name="T13" fmla="*/ 579 h 1170"/>
                <a:gd name="T14" fmla="*/ 4023 w 4599"/>
                <a:gd name="T15" fmla="*/ 1164 h 1170"/>
                <a:gd name="T16" fmla="*/ 4599 w 4599"/>
                <a:gd name="T17" fmla="*/ 569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9" h="1170">
                  <a:moveTo>
                    <a:pt x="0" y="588"/>
                  </a:moveTo>
                  <a:cubicBezTo>
                    <a:pt x="192" y="294"/>
                    <a:pt x="384" y="0"/>
                    <a:pt x="576" y="3"/>
                  </a:cubicBezTo>
                  <a:cubicBezTo>
                    <a:pt x="768" y="6"/>
                    <a:pt x="960" y="413"/>
                    <a:pt x="1152" y="606"/>
                  </a:cubicBezTo>
                  <a:cubicBezTo>
                    <a:pt x="1344" y="799"/>
                    <a:pt x="1538" y="1170"/>
                    <a:pt x="1728" y="1164"/>
                  </a:cubicBezTo>
                  <a:cubicBezTo>
                    <a:pt x="1918" y="1158"/>
                    <a:pt x="2103" y="762"/>
                    <a:pt x="2295" y="569"/>
                  </a:cubicBezTo>
                  <a:cubicBezTo>
                    <a:pt x="2487" y="376"/>
                    <a:pt x="2690" y="1"/>
                    <a:pt x="2880" y="3"/>
                  </a:cubicBezTo>
                  <a:cubicBezTo>
                    <a:pt x="3070" y="5"/>
                    <a:pt x="3248" y="386"/>
                    <a:pt x="3438" y="579"/>
                  </a:cubicBezTo>
                  <a:cubicBezTo>
                    <a:pt x="3628" y="772"/>
                    <a:pt x="3830" y="1166"/>
                    <a:pt x="4023" y="1164"/>
                  </a:cubicBezTo>
                  <a:cubicBezTo>
                    <a:pt x="4216" y="1162"/>
                    <a:pt x="4500" y="668"/>
                    <a:pt x="4599" y="56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12" name="Freeform 40"/>
            <p:cNvSpPr>
              <a:spLocks noChangeAspect="1"/>
            </p:cNvSpPr>
            <p:nvPr/>
          </p:nvSpPr>
          <p:spPr bwMode="auto">
            <a:xfrm>
              <a:off x="1358" y="981"/>
              <a:ext cx="786" cy="1170"/>
            </a:xfrm>
            <a:custGeom>
              <a:avLst/>
              <a:gdLst>
                <a:gd name="T0" fmla="*/ 0 w 4599"/>
                <a:gd name="T1" fmla="*/ 588 h 1170"/>
                <a:gd name="T2" fmla="*/ 576 w 4599"/>
                <a:gd name="T3" fmla="*/ 3 h 1170"/>
                <a:gd name="T4" fmla="*/ 1152 w 4599"/>
                <a:gd name="T5" fmla="*/ 606 h 1170"/>
                <a:gd name="T6" fmla="*/ 1728 w 4599"/>
                <a:gd name="T7" fmla="*/ 1164 h 1170"/>
                <a:gd name="T8" fmla="*/ 2295 w 4599"/>
                <a:gd name="T9" fmla="*/ 569 h 1170"/>
                <a:gd name="T10" fmla="*/ 2880 w 4599"/>
                <a:gd name="T11" fmla="*/ 3 h 1170"/>
                <a:gd name="T12" fmla="*/ 3438 w 4599"/>
                <a:gd name="T13" fmla="*/ 579 h 1170"/>
                <a:gd name="T14" fmla="*/ 4023 w 4599"/>
                <a:gd name="T15" fmla="*/ 1164 h 1170"/>
                <a:gd name="T16" fmla="*/ 4599 w 4599"/>
                <a:gd name="T17" fmla="*/ 569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9" h="1170">
                  <a:moveTo>
                    <a:pt x="0" y="588"/>
                  </a:moveTo>
                  <a:cubicBezTo>
                    <a:pt x="192" y="294"/>
                    <a:pt x="384" y="0"/>
                    <a:pt x="576" y="3"/>
                  </a:cubicBezTo>
                  <a:cubicBezTo>
                    <a:pt x="768" y="6"/>
                    <a:pt x="960" y="413"/>
                    <a:pt x="1152" y="606"/>
                  </a:cubicBezTo>
                  <a:cubicBezTo>
                    <a:pt x="1344" y="799"/>
                    <a:pt x="1538" y="1170"/>
                    <a:pt x="1728" y="1164"/>
                  </a:cubicBezTo>
                  <a:cubicBezTo>
                    <a:pt x="1918" y="1158"/>
                    <a:pt x="2103" y="762"/>
                    <a:pt x="2295" y="569"/>
                  </a:cubicBezTo>
                  <a:cubicBezTo>
                    <a:pt x="2487" y="376"/>
                    <a:pt x="2690" y="1"/>
                    <a:pt x="2880" y="3"/>
                  </a:cubicBezTo>
                  <a:cubicBezTo>
                    <a:pt x="3070" y="5"/>
                    <a:pt x="3248" y="386"/>
                    <a:pt x="3438" y="579"/>
                  </a:cubicBezTo>
                  <a:cubicBezTo>
                    <a:pt x="3628" y="772"/>
                    <a:pt x="3830" y="1166"/>
                    <a:pt x="4023" y="1164"/>
                  </a:cubicBezTo>
                  <a:cubicBezTo>
                    <a:pt x="4216" y="1162"/>
                    <a:pt x="4500" y="668"/>
                    <a:pt x="4599" y="56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913" name="Line 41"/>
          <p:cNvSpPr>
            <a:spLocks noChangeAspect="1" noChangeShapeType="1"/>
          </p:cNvSpPr>
          <p:nvPr/>
        </p:nvSpPr>
        <p:spPr bwMode="auto">
          <a:xfrm flipH="1">
            <a:off x="4189413" y="19351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4" name="Line 42"/>
          <p:cNvSpPr>
            <a:spLocks noChangeAspect="1" noChangeShapeType="1"/>
          </p:cNvSpPr>
          <p:nvPr/>
        </p:nvSpPr>
        <p:spPr bwMode="auto">
          <a:xfrm flipH="1">
            <a:off x="4130675" y="1820863"/>
            <a:ext cx="981075" cy="388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5" name="Line 43"/>
          <p:cNvSpPr>
            <a:spLocks noChangeAspect="1" noChangeShapeType="1"/>
          </p:cNvSpPr>
          <p:nvPr/>
        </p:nvSpPr>
        <p:spPr bwMode="auto">
          <a:xfrm flipH="1" flipV="1">
            <a:off x="4038600" y="1379538"/>
            <a:ext cx="1089025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6" name="Line 44"/>
          <p:cNvSpPr>
            <a:spLocks noChangeShapeType="1"/>
          </p:cNvSpPr>
          <p:nvPr/>
        </p:nvSpPr>
        <p:spPr bwMode="auto">
          <a:xfrm>
            <a:off x="1392238" y="2598738"/>
            <a:ext cx="5864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7" name="Line 45"/>
          <p:cNvSpPr>
            <a:spLocks noChangeShapeType="1"/>
          </p:cNvSpPr>
          <p:nvPr/>
        </p:nvSpPr>
        <p:spPr bwMode="auto">
          <a:xfrm>
            <a:off x="1412875" y="4202113"/>
            <a:ext cx="5864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8" name="Text Box 46"/>
          <p:cNvSpPr txBox="1">
            <a:spLocks noChangeArrowheads="1"/>
          </p:cNvSpPr>
          <p:nvPr/>
        </p:nvSpPr>
        <p:spPr bwMode="auto">
          <a:xfrm>
            <a:off x="5083175" y="1541463"/>
            <a:ext cx="32226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d</a:t>
            </a:r>
          </a:p>
        </p:txBody>
      </p:sp>
      <p:sp>
        <p:nvSpPr>
          <p:cNvPr id="335919" name="Text Box 47"/>
          <p:cNvSpPr txBox="1">
            <a:spLocks noChangeArrowheads="1"/>
          </p:cNvSpPr>
          <p:nvPr/>
        </p:nvSpPr>
        <p:spPr bwMode="auto">
          <a:xfrm>
            <a:off x="5356225" y="1463675"/>
            <a:ext cx="404813" cy="519113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p</a:t>
            </a:r>
          </a:p>
        </p:txBody>
      </p:sp>
      <p:sp>
        <p:nvSpPr>
          <p:cNvPr id="335920" name="Text Box 48"/>
          <p:cNvSpPr txBox="1">
            <a:spLocks noChangeArrowheads="1"/>
          </p:cNvSpPr>
          <p:nvPr/>
        </p:nvSpPr>
        <p:spPr bwMode="auto">
          <a:xfrm>
            <a:off x="3644900" y="3032125"/>
            <a:ext cx="32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</p:txBody>
      </p:sp>
      <p:sp>
        <p:nvSpPr>
          <p:cNvPr id="335921" name="Text Box 49"/>
          <p:cNvSpPr txBox="1">
            <a:spLocks noChangeArrowheads="1"/>
          </p:cNvSpPr>
          <p:nvPr/>
        </p:nvSpPr>
        <p:spPr bwMode="auto">
          <a:xfrm>
            <a:off x="4059238" y="3368675"/>
            <a:ext cx="32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r>
              <a:rPr lang="en-US" altLang="en-US" sz="1600">
                <a:latin typeface="Bookman Old Style" pitchFamily="18" charset="0"/>
              </a:rPr>
              <a:t>d</a:t>
            </a:r>
          </a:p>
        </p:txBody>
      </p:sp>
      <p:sp>
        <p:nvSpPr>
          <p:cNvPr id="335922" name="Text Box 50"/>
          <p:cNvSpPr txBox="1">
            <a:spLocks noChangeArrowheads="1"/>
          </p:cNvSpPr>
          <p:nvPr/>
        </p:nvSpPr>
        <p:spPr bwMode="auto">
          <a:xfrm>
            <a:off x="3987800" y="4608513"/>
            <a:ext cx="32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</p:txBody>
      </p:sp>
      <p:grpSp>
        <p:nvGrpSpPr>
          <p:cNvPr id="335923" name="Group 51"/>
          <p:cNvGrpSpPr>
            <a:grpSpLocks/>
          </p:cNvGrpSpPr>
          <p:nvPr/>
        </p:nvGrpSpPr>
        <p:grpSpPr bwMode="auto">
          <a:xfrm>
            <a:off x="3875088" y="4903788"/>
            <a:ext cx="290512" cy="336550"/>
            <a:chOff x="2390" y="3023"/>
            <a:chExt cx="183" cy="212"/>
          </a:xfrm>
        </p:grpSpPr>
        <p:sp>
          <p:nvSpPr>
            <p:cNvPr id="335924" name="Text Box 52"/>
            <p:cNvSpPr txBox="1">
              <a:spLocks noChangeArrowheads="1"/>
            </p:cNvSpPr>
            <p:nvPr/>
          </p:nvSpPr>
          <p:spPr bwMode="auto">
            <a:xfrm>
              <a:off x="2390" y="3023"/>
              <a:ext cx="1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Bookman Old Style" pitchFamily="18" charset="0"/>
                </a:rPr>
                <a:t>s</a:t>
              </a:r>
            </a:p>
          </p:txBody>
        </p:sp>
        <p:sp>
          <p:nvSpPr>
            <p:cNvPr id="335925" name="Line 53"/>
            <p:cNvSpPr>
              <a:spLocks noChangeShapeType="1"/>
            </p:cNvSpPr>
            <p:nvPr/>
          </p:nvSpPr>
          <p:spPr bwMode="auto">
            <a:xfrm>
              <a:off x="2454" y="3087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926" name="Text Box 54"/>
          <p:cNvSpPr txBox="1">
            <a:spLocks noChangeArrowheads="1"/>
          </p:cNvSpPr>
          <p:nvPr/>
        </p:nvSpPr>
        <p:spPr bwMode="auto">
          <a:xfrm>
            <a:off x="3586163" y="4927600"/>
            <a:ext cx="290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s</a:t>
            </a:r>
          </a:p>
        </p:txBody>
      </p:sp>
      <p:sp>
        <p:nvSpPr>
          <p:cNvPr id="335927" name="Text Box 55"/>
          <p:cNvSpPr txBox="1">
            <a:spLocks noChangeArrowheads="1"/>
          </p:cNvSpPr>
          <p:nvPr/>
        </p:nvSpPr>
        <p:spPr bwMode="auto">
          <a:xfrm>
            <a:off x="3779838" y="5641975"/>
            <a:ext cx="428625" cy="519113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L</a:t>
            </a:r>
          </a:p>
        </p:txBody>
      </p:sp>
      <p:sp>
        <p:nvSpPr>
          <p:cNvPr id="335928" name="Text Box 56"/>
          <p:cNvSpPr txBox="1">
            <a:spLocks noChangeArrowheads="1"/>
          </p:cNvSpPr>
          <p:nvPr/>
        </p:nvSpPr>
        <p:spPr bwMode="auto">
          <a:xfrm>
            <a:off x="5213350" y="4173538"/>
            <a:ext cx="641350" cy="519112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K</a:t>
            </a:r>
            <a:r>
              <a:rPr lang="en-US" altLang="en-US" baseline="30000">
                <a:latin typeface="Bookman Old Style" pitchFamily="18" charset="0"/>
              </a:rPr>
              <a:t>+</a:t>
            </a:r>
          </a:p>
        </p:txBody>
      </p:sp>
      <p:sp>
        <p:nvSpPr>
          <p:cNvPr id="335929" name="Text Box 57"/>
          <p:cNvSpPr txBox="1">
            <a:spLocks noChangeArrowheads="1"/>
          </p:cNvSpPr>
          <p:nvPr/>
        </p:nvSpPr>
        <p:spPr bwMode="auto">
          <a:xfrm>
            <a:off x="5832475" y="854075"/>
            <a:ext cx="3035300" cy="1187450"/>
          </a:xfrm>
          <a:prstGeom prst="rect">
            <a:avLst/>
          </a:prstGeom>
          <a:solidFill>
            <a:srgbClr val="FFFF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u-quark polarized  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by photon’s spin: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helicity conserved</a:t>
            </a:r>
            <a:endParaRPr lang="en-US" altLang="en-US" sz="2000">
              <a:latin typeface="Bookman Old Style" pitchFamily="18" charset="0"/>
            </a:endParaRPr>
          </a:p>
        </p:txBody>
      </p:sp>
      <p:sp>
        <p:nvSpPr>
          <p:cNvPr id="335931" name="Text Box 59"/>
          <p:cNvSpPr txBox="1">
            <a:spLocks noChangeArrowheads="1"/>
          </p:cNvSpPr>
          <p:nvPr/>
        </p:nvSpPr>
        <p:spPr bwMode="auto">
          <a:xfrm>
            <a:off x="5873750" y="3033713"/>
            <a:ext cx="32702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after absorption of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photon’s momentum</a:t>
            </a:r>
          </a:p>
        </p:txBody>
      </p:sp>
      <p:sp>
        <p:nvSpPr>
          <p:cNvPr id="335936" name="Text Box 64"/>
          <p:cNvSpPr txBox="1">
            <a:spLocks noChangeArrowheads="1"/>
          </p:cNvSpPr>
          <p:nvPr/>
        </p:nvSpPr>
        <p:spPr bwMode="auto">
          <a:xfrm>
            <a:off x="2438400" y="5653088"/>
            <a:ext cx="381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r>
              <a:rPr lang="en-US" altLang="en-US" sz="1600">
                <a:latin typeface="Bookman Old Style" pitchFamily="18" charset="0"/>
              </a:rPr>
              <a:t>d</a:t>
            </a:r>
          </a:p>
          <a:p>
            <a:endParaRPr lang="en-US" altLang="en-US" sz="1600">
              <a:latin typeface="Bookman Old Style" pitchFamily="18" charset="0"/>
            </a:endParaRPr>
          </a:p>
        </p:txBody>
      </p:sp>
      <p:sp>
        <p:nvSpPr>
          <p:cNvPr id="335938" name="Line 66"/>
          <p:cNvSpPr>
            <a:spLocks noChangeShapeType="1"/>
          </p:cNvSpPr>
          <p:nvPr/>
        </p:nvSpPr>
        <p:spPr bwMode="auto">
          <a:xfrm flipV="1">
            <a:off x="1843088" y="1335088"/>
            <a:ext cx="973137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0" name="Line 68"/>
          <p:cNvSpPr>
            <a:spLocks noChangeAspect="1" noChangeShapeType="1"/>
          </p:cNvSpPr>
          <p:nvPr/>
        </p:nvSpPr>
        <p:spPr bwMode="auto">
          <a:xfrm flipH="1">
            <a:off x="3036888" y="37512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1" name="Line 69"/>
          <p:cNvSpPr>
            <a:spLocks noChangeShapeType="1"/>
          </p:cNvSpPr>
          <p:nvPr/>
        </p:nvSpPr>
        <p:spPr bwMode="auto">
          <a:xfrm flipH="1" flipV="1">
            <a:off x="1828800" y="798513"/>
            <a:ext cx="9874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2" name="Line 70"/>
          <p:cNvSpPr>
            <a:spLocks noChangeShapeType="1"/>
          </p:cNvSpPr>
          <p:nvPr/>
        </p:nvSpPr>
        <p:spPr bwMode="auto">
          <a:xfrm flipV="1">
            <a:off x="2076450" y="1625600"/>
            <a:ext cx="319088" cy="203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3" name="Line 71"/>
          <p:cNvSpPr>
            <a:spLocks noChangeShapeType="1"/>
          </p:cNvSpPr>
          <p:nvPr/>
        </p:nvSpPr>
        <p:spPr bwMode="auto">
          <a:xfrm flipH="1" flipV="1">
            <a:off x="2249488" y="1030288"/>
            <a:ext cx="377825" cy="21748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4" name="Line 72"/>
          <p:cNvSpPr>
            <a:spLocks noChangeShapeType="1"/>
          </p:cNvSpPr>
          <p:nvPr/>
        </p:nvSpPr>
        <p:spPr bwMode="auto">
          <a:xfrm flipV="1">
            <a:off x="3048000" y="1335088"/>
            <a:ext cx="71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5" name="Line 73"/>
          <p:cNvSpPr>
            <a:spLocks noChangeShapeType="1"/>
          </p:cNvSpPr>
          <p:nvPr/>
        </p:nvSpPr>
        <p:spPr bwMode="auto">
          <a:xfrm flipH="1" flipV="1">
            <a:off x="4368800" y="1481138"/>
            <a:ext cx="406400" cy="1301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6" name="Line 74"/>
          <p:cNvSpPr>
            <a:spLocks noChangeShapeType="1"/>
          </p:cNvSpPr>
          <p:nvPr/>
        </p:nvSpPr>
        <p:spPr bwMode="auto">
          <a:xfrm flipV="1">
            <a:off x="4224338" y="3019425"/>
            <a:ext cx="347662" cy="1587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7" name="Line 75"/>
          <p:cNvSpPr>
            <a:spLocks noChangeShapeType="1"/>
          </p:cNvSpPr>
          <p:nvPr/>
        </p:nvSpPr>
        <p:spPr bwMode="auto">
          <a:xfrm flipV="1">
            <a:off x="4572000" y="4594225"/>
            <a:ext cx="347663" cy="1587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8" name="Line 76"/>
          <p:cNvSpPr>
            <a:spLocks noChangeShapeType="1"/>
          </p:cNvSpPr>
          <p:nvPr/>
        </p:nvSpPr>
        <p:spPr bwMode="auto">
          <a:xfrm flipH="1">
            <a:off x="4137025" y="4976813"/>
            <a:ext cx="434975" cy="1603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9" name="Line 77"/>
          <p:cNvSpPr>
            <a:spLocks noChangeShapeType="1"/>
          </p:cNvSpPr>
          <p:nvPr/>
        </p:nvSpPr>
        <p:spPr bwMode="auto">
          <a:xfrm flipV="1">
            <a:off x="3454400" y="5268913"/>
            <a:ext cx="420688" cy="158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57" name="Group 85"/>
          <p:cNvGrpSpPr>
            <a:grpSpLocks/>
          </p:cNvGrpSpPr>
          <p:nvPr/>
        </p:nvGrpSpPr>
        <p:grpSpPr bwMode="auto">
          <a:xfrm>
            <a:off x="5159375" y="5019675"/>
            <a:ext cx="3727450" cy="822325"/>
            <a:chOff x="3250" y="3162"/>
            <a:chExt cx="2348" cy="518"/>
          </a:xfrm>
        </p:grpSpPr>
        <p:grpSp>
          <p:nvGrpSpPr>
            <p:cNvPr id="335932" name="Group 60"/>
            <p:cNvGrpSpPr>
              <a:grpSpLocks/>
            </p:cNvGrpSpPr>
            <p:nvPr/>
          </p:nvGrpSpPr>
          <p:grpSpPr bwMode="auto">
            <a:xfrm>
              <a:off x="3730" y="3162"/>
              <a:ext cx="1868" cy="518"/>
              <a:chOff x="3873" y="2723"/>
              <a:chExt cx="1868" cy="518"/>
            </a:xfrm>
          </p:grpSpPr>
          <p:sp>
            <p:nvSpPr>
              <p:cNvPr id="335933" name="Text Box 61"/>
              <p:cNvSpPr txBox="1">
                <a:spLocks noChangeArrowheads="1"/>
              </p:cNvSpPr>
              <p:nvPr/>
            </p:nvSpPr>
            <p:spPr bwMode="auto">
              <a:xfrm>
                <a:off x="3873" y="2723"/>
                <a:ext cx="1868" cy="518"/>
              </a:xfrm>
              <a:prstGeom prst="rect">
                <a:avLst/>
              </a:prstGeom>
              <a:solidFill>
                <a:srgbClr val="FFFF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  s spin selected </a:t>
                </a:r>
              </a:p>
              <a:p>
                <a:pPr algn="l"/>
                <a:r>
                  <a:rPr lang="en-US" altLang="en-US" sz="2400">
                    <a:latin typeface="Bookman Old Style" pitchFamily="18" charset="0"/>
                  </a:rPr>
                  <a:t>opposite u-quark’s</a:t>
                </a:r>
              </a:p>
            </p:txBody>
          </p:sp>
          <p:sp>
            <p:nvSpPr>
              <p:cNvPr id="335934" name="Line 62"/>
              <p:cNvSpPr>
                <a:spLocks noChangeShapeType="1"/>
              </p:cNvSpPr>
              <p:nvPr/>
            </p:nvSpPr>
            <p:spPr bwMode="auto">
              <a:xfrm>
                <a:off x="4065" y="2811"/>
                <a:ext cx="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5951" name="Line 79"/>
            <p:cNvSpPr>
              <a:spLocks noChangeShapeType="1"/>
            </p:cNvSpPr>
            <p:nvPr/>
          </p:nvSpPr>
          <p:spPr bwMode="auto">
            <a:xfrm flipH="1" flipV="1">
              <a:off x="3250" y="3278"/>
              <a:ext cx="494" cy="7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952" name="Line 80"/>
          <p:cNvSpPr>
            <a:spLocks noChangeShapeType="1"/>
          </p:cNvSpPr>
          <p:nvPr/>
        </p:nvSpPr>
        <p:spPr bwMode="auto">
          <a:xfrm flipH="1">
            <a:off x="4760913" y="1089025"/>
            <a:ext cx="1074737" cy="3333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58" name="Group 86"/>
          <p:cNvGrpSpPr>
            <a:grpSpLocks/>
          </p:cNvGrpSpPr>
          <p:nvPr/>
        </p:nvGrpSpPr>
        <p:grpSpPr bwMode="auto">
          <a:xfrm>
            <a:off x="260350" y="3910013"/>
            <a:ext cx="3302000" cy="1552575"/>
            <a:chOff x="164" y="2463"/>
            <a:chExt cx="2080" cy="978"/>
          </a:xfrm>
        </p:grpSpPr>
        <p:sp>
          <p:nvSpPr>
            <p:cNvPr id="335954" name="Line 82"/>
            <p:cNvSpPr>
              <a:spLocks noChangeShapeType="1"/>
            </p:cNvSpPr>
            <p:nvPr/>
          </p:nvSpPr>
          <p:spPr bwMode="auto">
            <a:xfrm>
              <a:off x="1861" y="3003"/>
              <a:ext cx="383" cy="1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5956" name="Group 84"/>
            <p:cNvGrpSpPr>
              <a:grpSpLocks/>
            </p:cNvGrpSpPr>
            <p:nvPr/>
          </p:nvGrpSpPr>
          <p:grpSpPr bwMode="auto">
            <a:xfrm>
              <a:off x="164" y="2463"/>
              <a:ext cx="1716" cy="978"/>
              <a:chOff x="164" y="2463"/>
              <a:chExt cx="1716" cy="978"/>
            </a:xfrm>
          </p:grpSpPr>
          <p:sp>
            <p:nvSpPr>
              <p:cNvPr id="335937" name="Text Box 65"/>
              <p:cNvSpPr txBox="1">
                <a:spLocks noChangeArrowheads="1"/>
              </p:cNvSpPr>
              <p:nvPr/>
            </p:nvSpPr>
            <p:spPr bwMode="auto">
              <a:xfrm>
                <a:off x="164" y="2463"/>
                <a:ext cx="1716" cy="978"/>
              </a:xfrm>
              <a:prstGeom prst="rect">
                <a:avLst/>
              </a:prstGeom>
              <a:solidFill>
                <a:srgbClr val="D2D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US" sz="2400" dirty="0">
                    <a:latin typeface="Symbol" pitchFamily="18" charset="2"/>
                  </a:rPr>
                  <a:t>L</a:t>
                </a:r>
                <a:r>
                  <a:rPr lang="en-US" altLang="en-US" sz="2400" dirty="0">
                    <a:latin typeface="Bookman Old Style" pitchFamily="18" charset="0"/>
                  </a:rPr>
                  <a:t> polarization 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in direction of </a:t>
                </a:r>
                <a:r>
                  <a:rPr lang="en-US" altLang="en-US" sz="2400" dirty="0">
                    <a:latin typeface="Symbol" pitchFamily="18" charset="2"/>
                  </a:rPr>
                  <a:t>g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if s and s have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Bookman Old Style" pitchFamily="18" charset="0"/>
                  </a:rPr>
                  <a:t>opposite</a:t>
                </a:r>
                <a:r>
                  <a:rPr lang="en-US" altLang="en-US" sz="2400" dirty="0">
                    <a:latin typeface="Bookman Old Style" pitchFamily="18" charset="0"/>
                  </a:rPr>
                  <a:t> spins !</a:t>
                </a:r>
              </a:p>
            </p:txBody>
          </p:sp>
          <p:sp>
            <p:nvSpPr>
              <p:cNvPr id="335955" name="Line 83"/>
              <p:cNvSpPr>
                <a:spLocks noChangeShapeType="1"/>
              </p:cNvSpPr>
              <p:nvPr/>
            </p:nvSpPr>
            <p:spPr bwMode="auto">
              <a:xfrm>
                <a:off x="1051" y="299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smtClean="0"/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smtClean="0"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9657"/>
            <a:ext cx="8432800" cy="1118281"/>
          </a:xfrm>
          <a:solidFill>
            <a:srgbClr val="D2D1E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describe exclusive production ?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hadrons or quarks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4" descr="had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593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quar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55" y="1447800"/>
            <a:ext cx="377031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57163" y="5201270"/>
            <a:ext cx="4202112" cy="915988"/>
          </a:xfrm>
          <a:prstGeom prst="rect">
            <a:avLst/>
          </a:prstGeom>
          <a:solidFill>
            <a:srgbClr val="DEE6FE"/>
          </a:solidFill>
          <a:ln w="38100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latin typeface="Bookman Old Style" pitchFamily="18" charset="0"/>
              </a:rPr>
              <a:t>Currents are mesons, baryons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Bookman Old Style" pitchFamily="18" charset="0"/>
              </a:rPr>
              <a:t>Not “elementary”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Bookman Old Style" pitchFamily="18" charset="0"/>
              </a:rPr>
              <a:t>Mature field; but many parameters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859338" y="5059100"/>
            <a:ext cx="3954929" cy="1200329"/>
          </a:xfrm>
          <a:prstGeom prst="rect">
            <a:avLst/>
          </a:prstGeom>
          <a:solidFill>
            <a:srgbClr val="DEE6FE"/>
          </a:solidFill>
          <a:ln w="38100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 smtClean="0">
                <a:latin typeface="Bookman Old Style" pitchFamily="18" charset="0"/>
              </a:rPr>
              <a:t>Currents are constituent quarks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Bookman Old Style" pitchFamily="18" charset="0"/>
              </a:rPr>
              <a:t>Not </a:t>
            </a:r>
            <a:r>
              <a:rPr lang="en-US" dirty="0">
                <a:latin typeface="Bookman Old Style" pitchFamily="18" charset="0"/>
              </a:rPr>
              <a:t>“elementary” either !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Bookman Old Style" pitchFamily="18" charset="0"/>
              </a:rPr>
              <a:t>Successes in meson decays; not</a:t>
            </a:r>
          </a:p>
          <a:p>
            <a:pPr>
              <a:defRPr/>
            </a:pPr>
            <a:r>
              <a:rPr lang="en-US" dirty="0" smtClean="0">
                <a:latin typeface="Bookman Old Style" pitchFamily="18" charset="0"/>
              </a:rPr>
              <a:t>    as much work </a:t>
            </a:r>
            <a:r>
              <a:rPr lang="en-US" dirty="0">
                <a:latin typeface="Bookman Old Style" pitchFamily="18" charset="0"/>
              </a:rPr>
              <a:t>on production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4687888" y="1277938"/>
            <a:ext cx="0" cy="50498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7808188" y="3236913"/>
            <a:ext cx="1031875" cy="4492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8523"/>
                <a:ext cx="8265886" cy="1299887"/>
              </a:xfrm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Strangeness Suppression of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Creation Observed in Exclusive Reactions </a:t>
                </a:r>
                <a:r>
                  <a:rPr lang="en-US" alt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8523"/>
                <a:ext cx="8265886" cy="129988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9" y="1719111"/>
            <a:ext cx="3810000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138986" y="5644975"/>
            <a:ext cx="6391064" cy="66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M.D. </a:t>
            </a:r>
            <a:r>
              <a:rPr lang="en-US" dirty="0" err="1" smtClean="0">
                <a:solidFill>
                  <a:schemeClr val="tx1"/>
                </a:solidFill>
              </a:rPr>
              <a:t>Mestayer</a:t>
            </a:r>
            <a:r>
              <a:rPr lang="en-US" dirty="0" smtClean="0">
                <a:solidFill>
                  <a:schemeClr val="tx1"/>
                </a:solidFill>
              </a:rPr>
              <a:t>, K. Park et al. (CLAS Collaboration) Phys. Rev. </a:t>
            </a:r>
            <a:r>
              <a:rPr lang="en-US" dirty="0" err="1" smtClean="0">
                <a:solidFill>
                  <a:schemeClr val="tx1"/>
                </a:solidFill>
              </a:rPr>
              <a:t>Lett</a:t>
            </a:r>
            <a:r>
              <a:rPr lang="en-US" b="1" dirty="0" smtClean="0">
                <a:solidFill>
                  <a:schemeClr val="tx1"/>
                </a:solidFill>
              </a:rPr>
              <a:t>. 113</a:t>
            </a:r>
            <a:r>
              <a:rPr lang="en-US" dirty="0" smtClean="0">
                <a:solidFill>
                  <a:schemeClr val="tx1"/>
                </a:solidFill>
              </a:rPr>
              <a:t>, 15204 (2014).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Published 10 October 2014</a:t>
            </a:r>
            <a:r>
              <a:rPr lang="en-US" dirty="0" smtClean="0">
                <a:solidFill>
                  <a:schemeClr val="tx1"/>
                </a:solidFill>
              </a:rPr>
              <a:t>  Illustration by </a:t>
            </a:r>
            <a:r>
              <a:rPr lang="sv-SE" sz="1600" dirty="0">
                <a:solidFill>
                  <a:srgbClr val="0000CC"/>
                </a:solidFill>
              </a:rPr>
              <a:t>Kandice </a:t>
            </a:r>
            <a:r>
              <a:rPr lang="sv-SE" sz="1600" dirty="0" smtClean="0">
                <a:solidFill>
                  <a:srgbClr val="0000CC"/>
                </a:solidFill>
              </a:rPr>
              <a:t>Carter, Joanna Korolyshyn</a:t>
            </a:r>
            <a:r>
              <a:rPr lang="sv-SE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058" y="2468092"/>
            <a:ext cx="4010628" cy="2046035"/>
          </a:xfrm>
          <a:solidFill>
            <a:srgbClr val="D2D1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PRL Editors' Suggestion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“Strange </a:t>
            </a:r>
            <a:r>
              <a:rPr lang="en-US" sz="1800" dirty="0">
                <a:solidFill>
                  <a:prstClr val="black"/>
                </a:solidFill>
              </a:rPr>
              <a:t>quark–anti-quark pairs are less likely to be produced in </a:t>
            </a:r>
            <a:r>
              <a:rPr lang="en-US" sz="1800" dirty="0" err="1">
                <a:solidFill>
                  <a:prstClr val="black"/>
                </a:solidFill>
              </a:rPr>
              <a:t>hadronic</a:t>
            </a:r>
            <a:r>
              <a:rPr lang="en-US" sz="1800" dirty="0">
                <a:solidFill>
                  <a:prstClr val="black"/>
                </a:solidFill>
              </a:rPr>
              <a:t> collisions than their light quark counterparts, providing insight into color confinement in </a:t>
            </a:r>
            <a:r>
              <a:rPr lang="en-US" sz="1800" dirty="0" smtClean="0">
                <a:solidFill>
                  <a:prstClr val="black"/>
                </a:solidFill>
              </a:rPr>
              <a:t>QCD.”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6937829" cy="1143000"/>
          </a:xfrm>
          <a:solidFill>
            <a:srgbClr val="D2D1E1"/>
          </a:solidFill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LUND Model of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electro-production)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6857" y="1803400"/>
                <a:ext cx="5043714" cy="4016829"/>
              </a:xfrm>
            </p:spPr>
            <p:txBody>
              <a:bodyPr/>
              <a:lstStyle/>
              <a:p>
                <a:r>
                  <a:rPr lang="en-US" sz="2000" dirty="0" smtClean="0"/>
                  <a:t>Virtual photon ‘knocks’ a quark out of the proton</a:t>
                </a:r>
              </a:p>
              <a:p>
                <a:r>
                  <a:rPr lang="en-US" sz="2000" dirty="0" smtClean="0"/>
                  <a:t>Quark </a:t>
                </a:r>
                <a:r>
                  <a:rPr lang="en-US" sz="2000" dirty="0" smtClean="0"/>
                  <a:t>recoils; stretching </a:t>
                </a:r>
                <a:r>
                  <a:rPr lang="en-US" sz="2000" dirty="0" smtClean="0"/>
                  <a:t>a ‘flux-tube’ </a:t>
                </a:r>
                <a:r>
                  <a:rPr lang="en-US" sz="2000" dirty="0" smtClean="0"/>
                  <a:t>with </a:t>
                </a:r>
                <a:r>
                  <a:rPr lang="en-US" sz="2000" dirty="0" smtClean="0"/>
                  <a:t>energy </a:t>
                </a:r>
                <a:r>
                  <a:rPr lang="en-US" sz="2000" dirty="0" smtClean="0"/>
                  <a:t>density ~ 1 GeV/</a:t>
                </a:r>
                <a:r>
                  <a:rPr lang="en-US" sz="2000" dirty="0" err="1" smtClean="0"/>
                  <a:t>fermi</a:t>
                </a:r>
                <a:endParaRPr lang="en-US" sz="2000" dirty="0" smtClean="0"/>
              </a:p>
              <a:p>
                <a:r>
                  <a:rPr lang="en-US" sz="2000" dirty="0" smtClean="0"/>
                  <a:t>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000" dirty="0" smtClean="0"/>
                  <a:t>  pair tunnels out of the potential energy well</a:t>
                </a:r>
              </a:p>
              <a:p>
                <a:r>
                  <a:rPr lang="en-US" sz="2000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 </a:t>
                </a:r>
                <a:r>
                  <a:rPr 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 the quark mass; 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is the flux-tube energy density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Ratio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0.3  :  1  :  1</m:t>
                    </m:r>
                  </m:oMath>
                </a14:m>
                <a:endPara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6857" y="1803400"/>
                <a:ext cx="5043714" cy="4016829"/>
              </a:xfrm>
              <a:blipFill rotWithShape="1">
                <a:blip r:embed="rId3"/>
                <a:stretch>
                  <a:fillRect l="-966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03157" y="2324867"/>
            <a:ext cx="2909825" cy="2555239"/>
            <a:chOff x="4271058" y="2546430"/>
            <a:chExt cx="3240912" cy="236123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386805" y="3796496"/>
              <a:ext cx="439838" cy="983848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4271058" y="2731625"/>
              <a:ext cx="555585" cy="1064871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4838218" y="3720758"/>
              <a:ext cx="927100" cy="174625"/>
              <a:chOff x="558" y="1562"/>
              <a:chExt cx="1421" cy="143"/>
            </a:xfrm>
          </p:grpSpPr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558" y="1562"/>
                <a:ext cx="713" cy="138"/>
              </a:xfrm>
              <a:custGeom>
                <a:avLst/>
                <a:gdLst>
                  <a:gd name="T0" fmla="*/ 0 w 4608"/>
                  <a:gd name="T1" fmla="*/ 587 h 1199"/>
                  <a:gd name="T2" fmla="*/ 585 w 4608"/>
                  <a:gd name="T3" fmla="*/ 1 h 1199"/>
                  <a:gd name="T4" fmla="*/ 1170 w 4608"/>
                  <a:gd name="T5" fmla="*/ 596 h 1199"/>
                  <a:gd name="T6" fmla="*/ 1755 w 4608"/>
                  <a:gd name="T7" fmla="*/ 1172 h 1199"/>
                  <a:gd name="T8" fmla="*/ 2322 w 4608"/>
                  <a:gd name="T9" fmla="*/ 577 h 1199"/>
                  <a:gd name="T10" fmla="*/ 2898 w 4608"/>
                  <a:gd name="T11" fmla="*/ 29 h 1199"/>
                  <a:gd name="T12" fmla="*/ 3474 w 4608"/>
                  <a:gd name="T13" fmla="*/ 587 h 1199"/>
                  <a:gd name="T14" fmla="*/ 4041 w 4608"/>
                  <a:gd name="T15" fmla="*/ 1199 h 1199"/>
                  <a:gd name="T16" fmla="*/ 4608 w 4608"/>
                  <a:gd name="T17" fmla="*/ 58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8" h="1199">
                    <a:moveTo>
                      <a:pt x="0" y="587"/>
                    </a:moveTo>
                    <a:cubicBezTo>
                      <a:pt x="195" y="293"/>
                      <a:pt x="390" y="0"/>
                      <a:pt x="585" y="1"/>
                    </a:cubicBezTo>
                    <a:cubicBezTo>
                      <a:pt x="780" y="2"/>
                      <a:pt x="975" y="401"/>
                      <a:pt x="1170" y="596"/>
                    </a:cubicBezTo>
                    <a:cubicBezTo>
                      <a:pt x="1365" y="791"/>
                      <a:pt x="1563" y="1175"/>
                      <a:pt x="1755" y="1172"/>
                    </a:cubicBezTo>
                    <a:cubicBezTo>
                      <a:pt x="1947" y="1169"/>
                      <a:pt x="2132" y="767"/>
                      <a:pt x="2322" y="577"/>
                    </a:cubicBezTo>
                    <a:cubicBezTo>
                      <a:pt x="2512" y="387"/>
                      <a:pt x="2706" y="27"/>
                      <a:pt x="2898" y="29"/>
                    </a:cubicBezTo>
                    <a:cubicBezTo>
                      <a:pt x="3090" y="31"/>
                      <a:pt x="3284" y="392"/>
                      <a:pt x="3474" y="587"/>
                    </a:cubicBezTo>
                    <a:cubicBezTo>
                      <a:pt x="3664" y="782"/>
                      <a:pt x="3852" y="1199"/>
                      <a:pt x="4041" y="1199"/>
                    </a:cubicBezTo>
                    <a:cubicBezTo>
                      <a:pt x="4230" y="1199"/>
                      <a:pt x="4419" y="893"/>
                      <a:pt x="4608" y="58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1266" y="1567"/>
                <a:ext cx="713" cy="138"/>
              </a:xfrm>
              <a:custGeom>
                <a:avLst/>
                <a:gdLst>
                  <a:gd name="T0" fmla="*/ 0 w 4608"/>
                  <a:gd name="T1" fmla="*/ 587 h 1199"/>
                  <a:gd name="T2" fmla="*/ 585 w 4608"/>
                  <a:gd name="T3" fmla="*/ 1 h 1199"/>
                  <a:gd name="T4" fmla="*/ 1170 w 4608"/>
                  <a:gd name="T5" fmla="*/ 596 h 1199"/>
                  <a:gd name="T6" fmla="*/ 1755 w 4608"/>
                  <a:gd name="T7" fmla="*/ 1172 h 1199"/>
                  <a:gd name="T8" fmla="*/ 2322 w 4608"/>
                  <a:gd name="T9" fmla="*/ 577 h 1199"/>
                  <a:gd name="T10" fmla="*/ 2898 w 4608"/>
                  <a:gd name="T11" fmla="*/ 29 h 1199"/>
                  <a:gd name="T12" fmla="*/ 3474 w 4608"/>
                  <a:gd name="T13" fmla="*/ 587 h 1199"/>
                  <a:gd name="T14" fmla="*/ 4041 w 4608"/>
                  <a:gd name="T15" fmla="*/ 1199 h 1199"/>
                  <a:gd name="T16" fmla="*/ 4608 w 4608"/>
                  <a:gd name="T17" fmla="*/ 58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8" h="1199">
                    <a:moveTo>
                      <a:pt x="0" y="587"/>
                    </a:moveTo>
                    <a:cubicBezTo>
                      <a:pt x="195" y="293"/>
                      <a:pt x="390" y="0"/>
                      <a:pt x="585" y="1"/>
                    </a:cubicBezTo>
                    <a:cubicBezTo>
                      <a:pt x="780" y="2"/>
                      <a:pt x="975" y="401"/>
                      <a:pt x="1170" y="596"/>
                    </a:cubicBezTo>
                    <a:cubicBezTo>
                      <a:pt x="1365" y="791"/>
                      <a:pt x="1563" y="1175"/>
                      <a:pt x="1755" y="1172"/>
                    </a:cubicBezTo>
                    <a:cubicBezTo>
                      <a:pt x="1947" y="1169"/>
                      <a:pt x="2132" y="767"/>
                      <a:pt x="2322" y="577"/>
                    </a:cubicBezTo>
                    <a:cubicBezTo>
                      <a:pt x="2512" y="387"/>
                      <a:pt x="2706" y="27"/>
                      <a:pt x="2898" y="29"/>
                    </a:cubicBezTo>
                    <a:cubicBezTo>
                      <a:pt x="3090" y="31"/>
                      <a:pt x="3284" y="392"/>
                      <a:pt x="3474" y="587"/>
                    </a:cubicBezTo>
                    <a:cubicBezTo>
                      <a:pt x="3664" y="782"/>
                      <a:pt x="3852" y="1199"/>
                      <a:pt x="4041" y="1199"/>
                    </a:cubicBezTo>
                    <a:cubicBezTo>
                      <a:pt x="4230" y="1199"/>
                      <a:pt x="4419" y="893"/>
                      <a:pt x="4608" y="587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2" name="Straight Connector 11"/>
            <p:cNvCxnSpPr>
              <a:endCxn id="20" idx="8"/>
            </p:cNvCxnSpPr>
            <p:nvPr/>
          </p:nvCxnSpPr>
          <p:spPr>
            <a:xfrm flipH="1" flipV="1">
              <a:off x="5765318" y="3809367"/>
              <a:ext cx="357690" cy="1098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8"/>
            </p:cNvCxnSpPr>
            <p:nvPr/>
          </p:nvCxnSpPr>
          <p:spPr>
            <a:xfrm flipV="1">
              <a:off x="5765318" y="3264060"/>
              <a:ext cx="1746652" cy="545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532727" y="2558005"/>
              <a:ext cx="717602" cy="2349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671595" y="2558005"/>
              <a:ext cx="660319" cy="2349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6787487" y="2696901"/>
              <a:ext cx="648222" cy="598509"/>
            </a:xfrm>
            <a:custGeom>
              <a:avLst/>
              <a:gdLst>
                <a:gd name="connsiteX0" fmla="*/ 643460 w 648222"/>
                <a:gd name="connsiteY0" fmla="*/ 439838 h 598509"/>
                <a:gd name="connsiteX1" fmla="*/ 585586 w 648222"/>
                <a:gd name="connsiteY1" fmla="*/ 439838 h 598509"/>
                <a:gd name="connsiteX2" fmla="*/ 203622 w 648222"/>
                <a:gd name="connsiteY2" fmla="*/ 578734 h 598509"/>
                <a:gd name="connsiteX3" fmla="*/ 18427 w 648222"/>
                <a:gd name="connsiteY3" fmla="*/ 590309 h 598509"/>
                <a:gd name="connsiteX4" fmla="*/ 18427 w 648222"/>
                <a:gd name="connsiteY4" fmla="*/ 509286 h 598509"/>
                <a:gd name="connsiteX5" fmla="*/ 122599 w 648222"/>
                <a:gd name="connsiteY5" fmla="*/ 277793 h 598509"/>
                <a:gd name="connsiteX6" fmla="*/ 273070 w 648222"/>
                <a:gd name="connsiteY6" fmla="*/ 0 h 59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22" h="598509">
                  <a:moveTo>
                    <a:pt x="643460" y="439838"/>
                  </a:moveTo>
                  <a:cubicBezTo>
                    <a:pt x="651176" y="428263"/>
                    <a:pt x="658892" y="416689"/>
                    <a:pt x="585586" y="439838"/>
                  </a:cubicBezTo>
                  <a:cubicBezTo>
                    <a:pt x="512280" y="462987"/>
                    <a:pt x="298149" y="553655"/>
                    <a:pt x="203622" y="578734"/>
                  </a:cubicBezTo>
                  <a:cubicBezTo>
                    <a:pt x="109095" y="603813"/>
                    <a:pt x="49293" y="601884"/>
                    <a:pt x="18427" y="590309"/>
                  </a:cubicBezTo>
                  <a:cubicBezTo>
                    <a:pt x="-12439" y="578734"/>
                    <a:pt x="1065" y="561372"/>
                    <a:pt x="18427" y="509286"/>
                  </a:cubicBezTo>
                  <a:cubicBezTo>
                    <a:pt x="35789" y="457200"/>
                    <a:pt x="80159" y="362674"/>
                    <a:pt x="122599" y="277793"/>
                  </a:cubicBezTo>
                  <a:cubicBezTo>
                    <a:pt x="165039" y="192912"/>
                    <a:pt x="273070" y="0"/>
                    <a:pt x="273070" y="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22066" y="2546430"/>
              <a:ext cx="555585" cy="723521"/>
            </a:xfrm>
            <a:custGeom>
              <a:avLst/>
              <a:gdLst>
                <a:gd name="connsiteX0" fmla="*/ 497711 w 555585"/>
                <a:gd name="connsiteY0" fmla="*/ 0 h 723521"/>
                <a:gd name="connsiteX1" fmla="*/ 555585 w 555585"/>
                <a:gd name="connsiteY1" fmla="*/ 532436 h 723521"/>
                <a:gd name="connsiteX2" fmla="*/ 497711 w 555585"/>
                <a:gd name="connsiteY2" fmla="*/ 717631 h 723521"/>
                <a:gd name="connsiteX3" fmla="*/ 347240 w 555585"/>
                <a:gd name="connsiteY3" fmla="*/ 636608 h 723521"/>
                <a:gd name="connsiteX4" fmla="*/ 92597 w 555585"/>
                <a:gd name="connsiteY4" fmla="*/ 243069 h 723521"/>
                <a:gd name="connsiteX5" fmla="*/ 0 w 555585"/>
                <a:gd name="connsiteY5" fmla="*/ 23150 h 72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585" h="723521">
                  <a:moveTo>
                    <a:pt x="497711" y="0"/>
                  </a:moveTo>
                  <a:cubicBezTo>
                    <a:pt x="526648" y="206415"/>
                    <a:pt x="555585" y="412831"/>
                    <a:pt x="555585" y="532436"/>
                  </a:cubicBezTo>
                  <a:cubicBezTo>
                    <a:pt x="555585" y="652041"/>
                    <a:pt x="532435" y="700269"/>
                    <a:pt x="497711" y="717631"/>
                  </a:cubicBezTo>
                  <a:cubicBezTo>
                    <a:pt x="462987" y="734993"/>
                    <a:pt x="414759" y="715702"/>
                    <a:pt x="347240" y="636608"/>
                  </a:cubicBezTo>
                  <a:cubicBezTo>
                    <a:pt x="279721" y="557514"/>
                    <a:pt x="150470" y="345312"/>
                    <a:pt x="92597" y="243069"/>
                  </a:cubicBezTo>
                  <a:cubicBezTo>
                    <a:pt x="34724" y="140826"/>
                    <a:pt x="17362" y="81988"/>
                    <a:pt x="0" y="2315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447099" y="2558005"/>
              <a:ext cx="520860" cy="741904"/>
            </a:xfrm>
            <a:custGeom>
              <a:avLst/>
              <a:gdLst>
                <a:gd name="connsiteX0" fmla="*/ 520860 w 520860"/>
                <a:gd name="connsiteY0" fmla="*/ 115747 h 741904"/>
                <a:gd name="connsiteX1" fmla="*/ 266217 w 520860"/>
                <a:gd name="connsiteY1" fmla="*/ 613458 h 741904"/>
                <a:gd name="connsiteX2" fmla="*/ 150471 w 520860"/>
                <a:gd name="connsiteY2" fmla="*/ 740780 h 741904"/>
                <a:gd name="connsiteX3" fmla="*/ 69448 w 520860"/>
                <a:gd name="connsiteY3" fmla="*/ 567160 h 741904"/>
                <a:gd name="connsiteX4" fmla="*/ 11574 w 520860"/>
                <a:gd name="connsiteY4" fmla="*/ 231494 h 741904"/>
                <a:gd name="connsiteX5" fmla="*/ 0 w 520860"/>
                <a:gd name="connsiteY5" fmla="*/ 0 h 74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860" h="741904">
                  <a:moveTo>
                    <a:pt x="520860" y="115747"/>
                  </a:moveTo>
                  <a:cubicBezTo>
                    <a:pt x="424404" y="312516"/>
                    <a:pt x="327948" y="509286"/>
                    <a:pt x="266217" y="613458"/>
                  </a:cubicBezTo>
                  <a:cubicBezTo>
                    <a:pt x="204486" y="717630"/>
                    <a:pt x="183266" y="748496"/>
                    <a:pt x="150471" y="740780"/>
                  </a:cubicBezTo>
                  <a:cubicBezTo>
                    <a:pt x="117676" y="733064"/>
                    <a:pt x="92597" y="652041"/>
                    <a:pt x="69448" y="567160"/>
                  </a:cubicBezTo>
                  <a:cubicBezTo>
                    <a:pt x="46299" y="482279"/>
                    <a:pt x="23149" y="326021"/>
                    <a:pt x="11574" y="231494"/>
                  </a:cubicBezTo>
                  <a:cubicBezTo>
                    <a:pt x="-1" y="136967"/>
                    <a:pt x="-1" y="68483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0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dirty="0" smtClean="0"/>
                  <a:t>Polarization Transfer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48" y="5855818"/>
            <a:ext cx="8495865" cy="373741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solidFill>
                  <a:srgbClr val="0000CC"/>
                </a:solidFill>
              </a:rPr>
              <a:t>Phys.Rev.Lett</a:t>
            </a:r>
            <a:r>
              <a:rPr lang="en-US" sz="1600" dirty="0">
                <a:solidFill>
                  <a:srgbClr val="0000CC"/>
                </a:solidFill>
              </a:rPr>
              <a:t>. </a:t>
            </a:r>
            <a:r>
              <a:rPr lang="en-US" sz="1600" dirty="0" smtClean="0">
                <a:solidFill>
                  <a:srgbClr val="0000CC"/>
                </a:solidFill>
              </a:rPr>
              <a:t>90, 131804 (2003), </a:t>
            </a:r>
            <a:r>
              <a:rPr lang="en-US" sz="1600" dirty="0" smtClean="0"/>
              <a:t>D.S. Carman, K. </a:t>
            </a:r>
            <a:r>
              <a:rPr lang="en-US" sz="1600" dirty="0" err="1" smtClean="0"/>
              <a:t>Joo</a:t>
            </a:r>
            <a:r>
              <a:rPr lang="en-US" sz="1600" dirty="0" smtClean="0"/>
              <a:t>, mm, B.A. </a:t>
            </a:r>
            <a:r>
              <a:rPr lang="en-US" sz="1600" dirty="0" err="1" smtClean="0"/>
              <a:t>Raue</a:t>
            </a:r>
            <a:r>
              <a:rPr lang="en-US" sz="1600" dirty="0" smtClean="0"/>
              <a:t> et al., (CLAS </a:t>
            </a:r>
            <a:r>
              <a:rPr lang="en-US" sz="1600" dirty="0" err="1" smtClean="0"/>
              <a:t>Collab</a:t>
            </a:r>
            <a:r>
              <a:rPr lang="en-US" sz="16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280989C7-8689-4F9F-8729-0D42F5D08F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9" y="1620380"/>
            <a:ext cx="4262701" cy="4043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4711" y="1886857"/>
                <a:ext cx="2785803" cy="120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transfer to </a:t>
                </a:r>
                <a:r>
                  <a:rPr lang="en-US" sz="24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large;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11" y="1886857"/>
                <a:ext cx="2785803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75" t="-4082" r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5152571" y="2104571"/>
            <a:ext cx="59508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7657" y="3879632"/>
            <a:ext cx="310697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quark spin dynamics explain this?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57513" y="4729163"/>
            <a:ext cx="2141537" cy="893762"/>
            <a:chOff x="2957513" y="4729163"/>
            <a:chExt cx="2141537" cy="893762"/>
          </a:xfrm>
        </p:grpSpPr>
        <p:sp>
          <p:nvSpPr>
            <p:cNvPr id="335900" name="Line 28"/>
            <p:cNvSpPr>
              <a:spLocks noChangeAspect="1" noChangeShapeType="1"/>
            </p:cNvSpPr>
            <p:nvPr/>
          </p:nvSpPr>
          <p:spPr bwMode="auto">
            <a:xfrm flipH="1">
              <a:off x="2957513" y="5235575"/>
              <a:ext cx="979487" cy="387350"/>
            </a:xfrm>
            <a:prstGeom prst="line">
              <a:avLst/>
            </a:prstGeom>
            <a:noFill/>
            <a:ln w="38100">
              <a:solidFill>
                <a:srgbClr val="FFA709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04" name="Line 32"/>
            <p:cNvSpPr>
              <a:spLocks noChangeAspect="1" noChangeShapeType="1"/>
            </p:cNvSpPr>
            <p:nvPr/>
          </p:nvSpPr>
          <p:spPr bwMode="auto">
            <a:xfrm flipV="1">
              <a:off x="4095750" y="4729163"/>
              <a:ext cx="1003300" cy="447675"/>
            </a:xfrm>
            <a:prstGeom prst="line">
              <a:avLst/>
            </a:prstGeom>
            <a:noFill/>
            <a:ln w="38100">
              <a:solidFill>
                <a:srgbClr val="FFA709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731130" y="4858159"/>
                  <a:ext cx="4730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130" y="4858159"/>
                  <a:ext cx="47307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9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Jan. 22, 2015</a:t>
            </a:r>
            <a:endParaRPr lang="en-US" alt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Exclusive Meson Production Workshop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35935" name="Text Box 63"/>
          <p:cNvSpPr txBox="1">
            <a:spLocks noChangeArrowheads="1"/>
          </p:cNvSpPr>
          <p:nvPr/>
        </p:nvSpPr>
        <p:spPr bwMode="auto">
          <a:xfrm>
            <a:off x="260350" y="1423988"/>
            <a:ext cx="2308225" cy="15525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polarized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 electron</a:t>
            </a:r>
          </a:p>
          <a:p>
            <a:pPr algn="l"/>
            <a:r>
              <a:rPr lang="en-US" altLang="en-US" sz="2400">
                <a:latin typeface="Wingdings 3" pitchFamily="18" charset="2"/>
              </a:rPr>
              <a:t>g</a:t>
            </a:r>
            <a:r>
              <a:rPr lang="en-US" altLang="en-US" sz="2400">
                <a:latin typeface="Bookman Old Style" pitchFamily="18" charset="0"/>
              </a:rPr>
              <a:t> polarized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virtual photon</a:t>
            </a:r>
          </a:p>
        </p:txBody>
      </p:sp>
      <p:sp>
        <p:nvSpPr>
          <p:cNvPr id="33588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15963"/>
          </a:xfrm>
          <a:solidFill>
            <a:srgbClr val="D2D1E1"/>
          </a:solidFill>
          <a:ln/>
        </p:spPr>
        <p:txBody>
          <a:bodyPr/>
          <a:lstStyle/>
          <a:p>
            <a:r>
              <a:rPr lang="en-US" altLang="en-US" dirty="0">
                <a:latin typeface="Palatino" pitchFamily="18" charset="0"/>
              </a:rPr>
              <a:t>Quark </a:t>
            </a:r>
            <a:r>
              <a:rPr lang="en-US" altLang="en-US" dirty="0" smtClean="0">
                <a:latin typeface="Palatino" pitchFamily="18" charset="0"/>
              </a:rPr>
              <a:t>Spins</a:t>
            </a:r>
            <a:r>
              <a:rPr lang="en-US" altLang="en-US" dirty="0" smtClean="0">
                <a:solidFill>
                  <a:srgbClr val="FF0000"/>
                </a:solidFill>
                <a:latin typeface="Palatino" pitchFamily="18" charset="0"/>
              </a:rPr>
              <a:t>*</a:t>
            </a:r>
            <a:r>
              <a:rPr lang="en-US" altLang="en-US" dirty="0" smtClean="0">
                <a:latin typeface="Palatino" pitchFamily="18" charset="0"/>
              </a:rPr>
              <a:t>: </a:t>
            </a:r>
            <a:r>
              <a:rPr lang="en-US" altLang="en-US" dirty="0">
                <a:latin typeface="Palatino" pitchFamily="18" charset="0"/>
              </a:rPr>
              <a:t>Transferred Polarization</a:t>
            </a:r>
          </a:p>
        </p:txBody>
      </p:sp>
      <p:sp>
        <p:nvSpPr>
          <p:cNvPr id="335886" name="Line 14"/>
          <p:cNvSpPr>
            <a:spLocks noChangeAspect="1" noChangeShapeType="1"/>
          </p:cNvSpPr>
          <p:nvPr/>
        </p:nvSpPr>
        <p:spPr bwMode="auto">
          <a:xfrm flipV="1">
            <a:off x="3994150" y="2841625"/>
            <a:ext cx="100330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7" name="Line 15"/>
          <p:cNvSpPr>
            <a:spLocks noChangeAspect="1" noChangeShapeType="1"/>
          </p:cNvSpPr>
          <p:nvPr/>
        </p:nvSpPr>
        <p:spPr bwMode="auto">
          <a:xfrm flipH="1">
            <a:off x="2955925" y="3590925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1" name="Line 29"/>
          <p:cNvSpPr>
            <a:spLocks noChangeAspect="1" noChangeShapeType="1"/>
          </p:cNvSpPr>
          <p:nvPr/>
        </p:nvSpPr>
        <p:spPr bwMode="auto">
          <a:xfrm flipH="1">
            <a:off x="2744788" y="54911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2" name="Line 30"/>
          <p:cNvSpPr>
            <a:spLocks noChangeAspect="1" noChangeShapeType="1"/>
          </p:cNvSpPr>
          <p:nvPr/>
        </p:nvSpPr>
        <p:spPr bwMode="auto">
          <a:xfrm flipH="1">
            <a:off x="2782888" y="56054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3" name="Line 31"/>
          <p:cNvSpPr>
            <a:spLocks noChangeAspect="1" noChangeShapeType="1"/>
          </p:cNvSpPr>
          <p:nvPr/>
        </p:nvSpPr>
        <p:spPr bwMode="auto">
          <a:xfrm flipV="1">
            <a:off x="4237038" y="4396696"/>
            <a:ext cx="1003300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10" name="Group 38"/>
          <p:cNvGrpSpPr>
            <a:grpSpLocks noChangeAspect="1"/>
          </p:cNvGrpSpPr>
          <p:nvPr/>
        </p:nvGrpSpPr>
        <p:grpSpPr bwMode="auto">
          <a:xfrm>
            <a:off x="2811463" y="1252538"/>
            <a:ext cx="1225550" cy="233362"/>
            <a:chOff x="576" y="981"/>
            <a:chExt cx="1568" cy="1183"/>
          </a:xfrm>
        </p:grpSpPr>
        <p:sp>
          <p:nvSpPr>
            <p:cNvPr id="335911" name="Freeform 39"/>
            <p:cNvSpPr>
              <a:spLocks noChangeAspect="1"/>
            </p:cNvSpPr>
            <p:nvPr/>
          </p:nvSpPr>
          <p:spPr bwMode="auto">
            <a:xfrm>
              <a:off x="576" y="994"/>
              <a:ext cx="786" cy="1170"/>
            </a:xfrm>
            <a:custGeom>
              <a:avLst/>
              <a:gdLst>
                <a:gd name="T0" fmla="*/ 0 w 4599"/>
                <a:gd name="T1" fmla="*/ 588 h 1170"/>
                <a:gd name="T2" fmla="*/ 576 w 4599"/>
                <a:gd name="T3" fmla="*/ 3 h 1170"/>
                <a:gd name="T4" fmla="*/ 1152 w 4599"/>
                <a:gd name="T5" fmla="*/ 606 h 1170"/>
                <a:gd name="T6" fmla="*/ 1728 w 4599"/>
                <a:gd name="T7" fmla="*/ 1164 h 1170"/>
                <a:gd name="T8" fmla="*/ 2295 w 4599"/>
                <a:gd name="T9" fmla="*/ 569 h 1170"/>
                <a:gd name="T10" fmla="*/ 2880 w 4599"/>
                <a:gd name="T11" fmla="*/ 3 h 1170"/>
                <a:gd name="T12" fmla="*/ 3438 w 4599"/>
                <a:gd name="T13" fmla="*/ 579 h 1170"/>
                <a:gd name="T14" fmla="*/ 4023 w 4599"/>
                <a:gd name="T15" fmla="*/ 1164 h 1170"/>
                <a:gd name="T16" fmla="*/ 4599 w 4599"/>
                <a:gd name="T17" fmla="*/ 569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9" h="1170">
                  <a:moveTo>
                    <a:pt x="0" y="588"/>
                  </a:moveTo>
                  <a:cubicBezTo>
                    <a:pt x="192" y="294"/>
                    <a:pt x="384" y="0"/>
                    <a:pt x="576" y="3"/>
                  </a:cubicBezTo>
                  <a:cubicBezTo>
                    <a:pt x="768" y="6"/>
                    <a:pt x="960" y="413"/>
                    <a:pt x="1152" y="606"/>
                  </a:cubicBezTo>
                  <a:cubicBezTo>
                    <a:pt x="1344" y="799"/>
                    <a:pt x="1538" y="1170"/>
                    <a:pt x="1728" y="1164"/>
                  </a:cubicBezTo>
                  <a:cubicBezTo>
                    <a:pt x="1918" y="1158"/>
                    <a:pt x="2103" y="762"/>
                    <a:pt x="2295" y="569"/>
                  </a:cubicBezTo>
                  <a:cubicBezTo>
                    <a:pt x="2487" y="376"/>
                    <a:pt x="2690" y="1"/>
                    <a:pt x="2880" y="3"/>
                  </a:cubicBezTo>
                  <a:cubicBezTo>
                    <a:pt x="3070" y="5"/>
                    <a:pt x="3248" y="386"/>
                    <a:pt x="3438" y="579"/>
                  </a:cubicBezTo>
                  <a:cubicBezTo>
                    <a:pt x="3628" y="772"/>
                    <a:pt x="3830" y="1166"/>
                    <a:pt x="4023" y="1164"/>
                  </a:cubicBezTo>
                  <a:cubicBezTo>
                    <a:pt x="4216" y="1162"/>
                    <a:pt x="4500" y="668"/>
                    <a:pt x="4599" y="56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12" name="Freeform 40"/>
            <p:cNvSpPr>
              <a:spLocks noChangeAspect="1"/>
            </p:cNvSpPr>
            <p:nvPr/>
          </p:nvSpPr>
          <p:spPr bwMode="auto">
            <a:xfrm>
              <a:off x="1358" y="981"/>
              <a:ext cx="786" cy="1170"/>
            </a:xfrm>
            <a:custGeom>
              <a:avLst/>
              <a:gdLst>
                <a:gd name="T0" fmla="*/ 0 w 4599"/>
                <a:gd name="T1" fmla="*/ 588 h 1170"/>
                <a:gd name="T2" fmla="*/ 576 w 4599"/>
                <a:gd name="T3" fmla="*/ 3 h 1170"/>
                <a:gd name="T4" fmla="*/ 1152 w 4599"/>
                <a:gd name="T5" fmla="*/ 606 h 1170"/>
                <a:gd name="T6" fmla="*/ 1728 w 4599"/>
                <a:gd name="T7" fmla="*/ 1164 h 1170"/>
                <a:gd name="T8" fmla="*/ 2295 w 4599"/>
                <a:gd name="T9" fmla="*/ 569 h 1170"/>
                <a:gd name="T10" fmla="*/ 2880 w 4599"/>
                <a:gd name="T11" fmla="*/ 3 h 1170"/>
                <a:gd name="T12" fmla="*/ 3438 w 4599"/>
                <a:gd name="T13" fmla="*/ 579 h 1170"/>
                <a:gd name="T14" fmla="*/ 4023 w 4599"/>
                <a:gd name="T15" fmla="*/ 1164 h 1170"/>
                <a:gd name="T16" fmla="*/ 4599 w 4599"/>
                <a:gd name="T17" fmla="*/ 569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9" h="1170">
                  <a:moveTo>
                    <a:pt x="0" y="588"/>
                  </a:moveTo>
                  <a:cubicBezTo>
                    <a:pt x="192" y="294"/>
                    <a:pt x="384" y="0"/>
                    <a:pt x="576" y="3"/>
                  </a:cubicBezTo>
                  <a:cubicBezTo>
                    <a:pt x="768" y="6"/>
                    <a:pt x="960" y="413"/>
                    <a:pt x="1152" y="606"/>
                  </a:cubicBezTo>
                  <a:cubicBezTo>
                    <a:pt x="1344" y="799"/>
                    <a:pt x="1538" y="1170"/>
                    <a:pt x="1728" y="1164"/>
                  </a:cubicBezTo>
                  <a:cubicBezTo>
                    <a:pt x="1918" y="1158"/>
                    <a:pt x="2103" y="762"/>
                    <a:pt x="2295" y="569"/>
                  </a:cubicBezTo>
                  <a:cubicBezTo>
                    <a:pt x="2487" y="376"/>
                    <a:pt x="2690" y="1"/>
                    <a:pt x="2880" y="3"/>
                  </a:cubicBezTo>
                  <a:cubicBezTo>
                    <a:pt x="3070" y="5"/>
                    <a:pt x="3248" y="386"/>
                    <a:pt x="3438" y="579"/>
                  </a:cubicBezTo>
                  <a:cubicBezTo>
                    <a:pt x="3628" y="772"/>
                    <a:pt x="3830" y="1166"/>
                    <a:pt x="4023" y="1164"/>
                  </a:cubicBezTo>
                  <a:cubicBezTo>
                    <a:pt x="4216" y="1162"/>
                    <a:pt x="4500" y="668"/>
                    <a:pt x="4599" y="56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913" name="Line 41"/>
          <p:cNvSpPr>
            <a:spLocks noChangeAspect="1" noChangeShapeType="1"/>
          </p:cNvSpPr>
          <p:nvPr/>
        </p:nvSpPr>
        <p:spPr bwMode="auto">
          <a:xfrm flipH="1">
            <a:off x="4189413" y="19351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4" name="Line 42"/>
          <p:cNvSpPr>
            <a:spLocks noChangeAspect="1" noChangeShapeType="1"/>
          </p:cNvSpPr>
          <p:nvPr/>
        </p:nvSpPr>
        <p:spPr bwMode="auto">
          <a:xfrm flipH="1">
            <a:off x="4130675" y="1820863"/>
            <a:ext cx="981075" cy="388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5" name="Line 43"/>
          <p:cNvSpPr>
            <a:spLocks noChangeAspect="1" noChangeShapeType="1"/>
          </p:cNvSpPr>
          <p:nvPr/>
        </p:nvSpPr>
        <p:spPr bwMode="auto">
          <a:xfrm flipH="1" flipV="1">
            <a:off x="4038600" y="1379538"/>
            <a:ext cx="1089025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6" name="Line 44"/>
          <p:cNvSpPr>
            <a:spLocks noChangeShapeType="1"/>
          </p:cNvSpPr>
          <p:nvPr/>
        </p:nvSpPr>
        <p:spPr bwMode="auto">
          <a:xfrm>
            <a:off x="1392238" y="2598738"/>
            <a:ext cx="5864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7" name="Line 45"/>
          <p:cNvSpPr>
            <a:spLocks noChangeShapeType="1"/>
          </p:cNvSpPr>
          <p:nvPr/>
        </p:nvSpPr>
        <p:spPr bwMode="auto">
          <a:xfrm>
            <a:off x="1412875" y="4202113"/>
            <a:ext cx="5864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18" name="Text Box 46"/>
          <p:cNvSpPr txBox="1">
            <a:spLocks noChangeArrowheads="1"/>
          </p:cNvSpPr>
          <p:nvPr/>
        </p:nvSpPr>
        <p:spPr bwMode="auto">
          <a:xfrm>
            <a:off x="5083175" y="1541463"/>
            <a:ext cx="32226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pPr>
              <a:lnSpc>
                <a:spcPct val="65000"/>
              </a:lnSpc>
            </a:pPr>
            <a:r>
              <a:rPr lang="en-US" altLang="en-US" sz="1600">
                <a:latin typeface="Bookman Old Style" pitchFamily="18" charset="0"/>
              </a:rPr>
              <a:t>d</a:t>
            </a:r>
          </a:p>
        </p:txBody>
      </p:sp>
      <p:sp>
        <p:nvSpPr>
          <p:cNvPr id="335919" name="Text Box 47"/>
          <p:cNvSpPr txBox="1">
            <a:spLocks noChangeArrowheads="1"/>
          </p:cNvSpPr>
          <p:nvPr/>
        </p:nvSpPr>
        <p:spPr bwMode="auto">
          <a:xfrm>
            <a:off x="5356225" y="1463675"/>
            <a:ext cx="404813" cy="519113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p</a:t>
            </a:r>
          </a:p>
        </p:txBody>
      </p:sp>
      <p:sp>
        <p:nvSpPr>
          <p:cNvPr id="335920" name="Text Box 48"/>
          <p:cNvSpPr txBox="1">
            <a:spLocks noChangeArrowheads="1"/>
          </p:cNvSpPr>
          <p:nvPr/>
        </p:nvSpPr>
        <p:spPr bwMode="auto">
          <a:xfrm>
            <a:off x="3644900" y="3032125"/>
            <a:ext cx="32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</p:txBody>
      </p:sp>
      <p:sp>
        <p:nvSpPr>
          <p:cNvPr id="335921" name="Text Box 49"/>
          <p:cNvSpPr txBox="1">
            <a:spLocks noChangeArrowheads="1"/>
          </p:cNvSpPr>
          <p:nvPr/>
        </p:nvSpPr>
        <p:spPr bwMode="auto">
          <a:xfrm>
            <a:off x="4059238" y="3368675"/>
            <a:ext cx="32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r>
              <a:rPr lang="en-US" altLang="en-US" sz="1600">
                <a:latin typeface="Bookman Old Style" pitchFamily="18" charset="0"/>
              </a:rPr>
              <a:t>d</a:t>
            </a:r>
          </a:p>
        </p:txBody>
      </p:sp>
      <p:sp>
        <p:nvSpPr>
          <p:cNvPr id="335922" name="Text Box 50"/>
          <p:cNvSpPr txBox="1">
            <a:spLocks noChangeArrowheads="1"/>
          </p:cNvSpPr>
          <p:nvPr/>
        </p:nvSpPr>
        <p:spPr bwMode="auto">
          <a:xfrm>
            <a:off x="3987800" y="4608513"/>
            <a:ext cx="32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</p:txBody>
      </p:sp>
      <p:sp>
        <p:nvSpPr>
          <p:cNvPr id="335926" name="Text Box 54"/>
          <p:cNvSpPr txBox="1">
            <a:spLocks noChangeArrowheads="1"/>
          </p:cNvSpPr>
          <p:nvPr/>
        </p:nvSpPr>
        <p:spPr bwMode="auto">
          <a:xfrm>
            <a:off x="3748213" y="489287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dirty="0">
              <a:latin typeface="Bookman Old Style" pitchFamily="18" charset="0"/>
            </a:endParaRPr>
          </a:p>
        </p:txBody>
      </p:sp>
      <p:sp>
        <p:nvSpPr>
          <p:cNvPr id="335927" name="Text Box 55"/>
          <p:cNvSpPr txBox="1">
            <a:spLocks noChangeArrowheads="1"/>
          </p:cNvSpPr>
          <p:nvPr/>
        </p:nvSpPr>
        <p:spPr bwMode="auto">
          <a:xfrm>
            <a:off x="3779838" y="5641975"/>
            <a:ext cx="428625" cy="519113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L</a:t>
            </a:r>
          </a:p>
        </p:txBody>
      </p:sp>
      <p:sp>
        <p:nvSpPr>
          <p:cNvPr id="335928" name="Text Box 56"/>
          <p:cNvSpPr txBox="1">
            <a:spLocks noChangeArrowheads="1"/>
          </p:cNvSpPr>
          <p:nvPr/>
        </p:nvSpPr>
        <p:spPr bwMode="auto">
          <a:xfrm>
            <a:off x="5213350" y="4173538"/>
            <a:ext cx="641350" cy="519112"/>
          </a:xfrm>
          <a:prstGeom prst="rect">
            <a:avLst/>
          </a:prstGeom>
          <a:solidFill>
            <a:srgbClr val="F5C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Bookman Old Style" pitchFamily="18" charset="0"/>
              </a:rPr>
              <a:t>K</a:t>
            </a:r>
            <a:r>
              <a:rPr lang="en-US" altLang="en-US" baseline="30000">
                <a:latin typeface="Bookman Old Style" pitchFamily="18" charset="0"/>
              </a:rPr>
              <a:t>+</a:t>
            </a:r>
          </a:p>
        </p:txBody>
      </p:sp>
      <p:sp>
        <p:nvSpPr>
          <p:cNvPr id="335929" name="Text Box 57"/>
          <p:cNvSpPr txBox="1">
            <a:spLocks noChangeArrowheads="1"/>
          </p:cNvSpPr>
          <p:nvPr/>
        </p:nvSpPr>
        <p:spPr bwMode="auto">
          <a:xfrm>
            <a:off x="5832475" y="854075"/>
            <a:ext cx="3035300" cy="1187450"/>
          </a:xfrm>
          <a:prstGeom prst="rect">
            <a:avLst/>
          </a:prstGeom>
          <a:solidFill>
            <a:srgbClr val="FFFFB3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Bookman Old Style" pitchFamily="18" charset="0"/>
              </a:rPr>
              <a:t>u-quark polarized  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by photon’s spin:</a:t>
            </a:r>
          </a:p>
          <a:p>
            <a:pPr algn="l"/>
            <a:r>
              <a:rPr lang="en-US" altLang="en-US" sz="2400">
                <a:latin typeface="Bookman Old Style" pitchFamily="18" charset="0"/>
              </a:rPr>
              <a:t>helicity conserved</a:t>
            </a:r>
            <a:endParaRPr lang="en-US" altLang="en-US" sz="2000">
              <a:latin typeface="Bookman Old Style" pitchFamily="18" charset="0"/>
            </a:endParaRPr>
          </a:p>
        </p:txBody>
      </p:sp>
      <p:sp>
        <p:nvSpPr>
          <p:cNvPr id="335931" name="Text Box 59"/>
          <p:cNvSpPr txBox="1">
            <a:spLocks noChangeArrowheads="1"/>
          </p:cNvSpPr>
          <p:nvPr/>
        </p:nvSpPr>
        <p:spPr bwMode="auto">
          <a:xfrm>
            <a:off x="5723275" y="3033713"/>
            <a:ext cx="3270250" cy="822325"/>
          </a:xfrm>
          <a:prstGeom prst="rect">
            <a:avLst/>
          </a:prstGeom>
          <a:solidFill>
            <a:srgbClr val="C3D1FD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Bookman Old Style" pitchFamily="18" charset="0"/>
              </a:rPr>
              <a:t>after absorption of</a:t>
            </a:r>
          </a:p>
          <a:p>
            <a:pPr algn="l"/>
            <a:r>
              <a:rPr lang="en-US" altLang="en-US" sz="2400" dirty="0">
                <a:latin typeface="Bookman Old Style" pitchFamily="18" charset="0"/>
              </a:rPr>
              <a:t>photon’s momentum</a:t>
            </a:r>
          </a:p>
        </p:txBody>
      </p:sp>
      <p:sp>
        <p:nvSpPr>
          <p:cNvPr id="335936" name="Text Box 64"/>
          <p:cNvSpPr txBox="1">
            <a:spLocks noChangeArrowheads="1"/>
          </p:cNvSpPr>
          <p:nvPr/>
        </p:nvSpPr>
        <p:spPr bwMode="auto">
          <a:xfrm>
            <a:off x="2438400" y="5653088"/>
            <a:ext cx="381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Bookman Old Style" pitchFamily="18" charset="0"/>
              </a:rPr>
              <a:t>u</a:t>
            </a:r>
          </a:p>
          <a:p>
            <a:r>
              <a:rPr lang="en-US" altLang="en-US" sz="1600">
                <a:latin typeface="Bookman Old Style" pitchFamily="18" charset="0"/>
              </a:rPr>
              <a:t>d</a:t>
            </a:r>
          </a:p>
          <a:p>
            <a:endParaRPr lang="en-US" altLang="en-US" sz="1600">
              <a:latin typeface="Bookman Old Style" pitchFamily="18" charset="0"/>
            </a:endParaRPr>
          </a:p>
        </p:txBody>
      </p:sp>
      <p:sp>
        <p:nvSpPr>
          <p:cNvPr id="335938" name="Line 66"/>
          <p:cNvSpPr>
            <a:spLocks noChangeShapeType="1"/>
          </p:cNvSpPr>
          <p:nvPr/>
        </p:nvSpPr>
        <p:spPr bwMode="auto">
          <a:xfrm flipV="1">
            <a:off x="1843088" y="1335088"/>
            <a:ext cx="973137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0" name="Line 68"/>
          <p:cNvSpPr>
            <a:spLocks noChangeAspect="1" noChangeShapeType="1"/>
          </p:cNvSpPr>
          <p:nvPr/>
        </p:nvSpPr>
        <p:spPr bwMode="auto">
          <a:xfrm flipH="1">
            <a:off x="3036888" y="3751263"/>
            <a:ext cx="981075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1" name="Line 69"/>
          <p:cNvSpPr>
            <a:spLocks noChangeShapeType="1"/>
          </p:cNvSpPr>
          <p:nvPr/>
        </p:nvSpPr>
        <p:spPr bwMode="auto">
          <a:xfrm flipH="1" flipV="1">
            <a:off x="1828800" y="798513"/>
            <a:ext cx="9874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2" name="Line 70"/>
          <p:cNvSpPr>
            <a:spLocks noChangeShapeType="1"/>
          </p:cNvSpPr>
          <p:nvPr/>
        </p:nvSpPr>
        <p:spPr bwMode="auto">
          <a:xfrm flipV="1">
            <a:off x="2076450" y="1422404"/>
            <a:ext cx="319088" cy="203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3" name="Line 71"/>
          <p:cNvSpPr>
            <a:spLocks noChangeShapeType="1"/>
          </p:cNvSpPr>
          <p:nvPr/>
        </p:nvSpPr>
        <p:spPr bwMode="auto">
          <a:xfrm flipH="1" flipV="1">
            <a:off x="2249488" y="885148"/>
            <a:ext cx="377825" cy="21748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4" name="Line 72"/>
          <p:cNvSpPr>
            <a:spLocks noChangeShapeType="1"/>
          </p:cNvSpPr>
          <p:nvPr/>
        </p:nvSpPr>
        <p:spPr bwMode="auto">
          <a:xfrm flipV="1">
            <a:off x="3048000" y="1160920"/>
            <a:ext cx="71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5" name="Line 73"/>
          <p:cNvSpPr>
            <a:spLocks noChangeShapeType="1"/>
          </p:cNvSpPr>
          <p:nvPr/>
        </p:nvSpPr>
        <p:spPr bwMode="auto">
          <a:xfrm flipH="1" flipV="1">
            <a:off x="4368800" y="1321484"/>
            <a:ext cx="406400" cy="1301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6" name="Line 74"/>
          <p:cNvSpPr>
            <a:spLocks noChangeShapeType="1"/>
          </p:cNvSpPr>
          <p:nvPr/>
        </p:nvSpPr>
        <p:spPr bwMode="auto">
          <a:xfrm flipV="1">
            <a:off x="4224338" y="2874285"/>
            <a:ext cx="347662" cy="1587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7" name="Line 75"/>
          <p:cNvSpPr>
            <a:spLocks noChangeShapeType="1"/>
          </p:cNvSpPr>
          <p:nvPr/>
        </p:nvSpPr>
        <p:spPr bwMode="auto">
          <a:xfrm flipV="1">
            <a:off x="4572000" y="4376515"/>
            <a:ext cx="347663" cy="1587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8" name="Line 76"/>
          <p:cNvSpPr>
            <a:spLocks noChangeShapeType="1"/>
          </p:cNvSpPr>
          <p:nvPr/>
        </p:nvSpPr>
        <p:spPr bwMode="auto">
          <a:xfrm flipH="1">
            <a:off x="4195081" y="4831673"/>
            <a:ext cx="434975" cy="1603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9" name="Line 77"/>
          <p:cNvSpPr>
            <a:spLocks noChangeShapeType="1"/>
          </p:cNvSpPr>
          <p:nvPr/>
        </p:nvSpPr>
        <p:spPr bwMode="auto">
          <a:xfrm flipV="1">
            <a:off x="3454400" y="5123773"/>
            <a:ext cx="420688" cy="158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57" name="Group 85"/>
          <p:cNvGrpSpPr>
            <a:grpSpLocks/>
          </p:cNvGrpSpPr>
          <p:nvPr/>
        </p:nvGrpSpPr>
        <p:grpSpPr bwMode="auto">
          <a:xfrm>
            <a:off x="5159375" y="5019675"/>
            <a:ext cx="3727450" cy="822325"/>
            <a:chOff x="3250" y="3162"/>
            <a:chExt cx="2348" cy="518"/>
          </a:xfrm>
        </p:grpSpPr>
        <p:grpSp>
          <p:nvGrpSpPr>
            <p:cNvPr id="335932" name="Group 60"/>
            <p:cNvGrpSpPr>
              <a:grpSpLocks/>
            </p:cNvGrpSpPr>
            <p:nvPr/>
          </p:nvGrpSpPr>
          <p:grpSpPr bwMode="auto">
            <a:xfrm>
              <a:off x="3730" y="3162"/>
              <a:ext cx="1868" cy="518"/>
              <a:chOff x="3873" y="2723"/>
              <a:chExt cx="1868" cy="518"/>
            </a:xfrm>
          </p:grpSpPr>
          <p:sp>
            <p:nvSpPr>
              <p:cNvPr id="335933" name="Text Box 61"/>
              <p:cNvSpPr txBox="1">
                <a:spLocks noChangeArrowheads="1"/>
              </p:cNvSpPr>
              <p:nvPr/>
            </p:nvSpPr>
            <p:spPr bwMode="auto">
              <a:xfrm>
                <a:off x="3873" y="2723"/>
                <a:ext cx="1868" cy="518"/>
              </a:xfrm>
              <a:prstGeom prst="rect">
                <a:avLst/>
              </a:prstGeom>
              <a:solidFill>
                <a:srgbClr val="FFFF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 s spin selected 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opposite u-quark’s</a:t>
                </a:r>
              </a:p>
            </p:txBody>
          </p:sp>
          <p:sp>
            <p:nvSpPr>
              <p:cNvPr id="335934" name="Line 62"/>
              <p:cNvSpPr>
                <a:spLocks noChangeShapeType="1"/>
              </p:cNvSpPr>
              <p:nvPr/>
            </p:nvSpPr>
            <p:spPr bwMode="auto">
              <a:xfrm>
                <a:off x="4065" y="2811"/>
                <a:ext cx="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5951" name="Line 79"/>
            <p:cNvSpPr>
              <a:spLocks noChangeShapeType="1"/>
            </p:cNvSpPr>
            <p:nvPr/>
          </p:nvSpPr>
          <p:spPr bwMode="auto">
            <a:xfrm flipH="1" flipV="1">
              <a:off x="3250" y="3278"/>
              <a:ext cx="494" cy="73"/>
            </a:xfrm>
            <a:prstGeom prst="line">
              <a:avLst/>
            </a:prstGeom>
            <a:noFill/>
            <a:ln w="76200">
              <a:solidFill>
                <a:srgbClr val="D2D1E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952" name="Line 80"/>
          <p:cNvSpPr>
            <a:spLocks noChangeShapeType="1"/>
          </p:cNvSpPr>
          <p:nvPr/>
        </p:nvSpPr>
        <p:spPr bwMode="auto">
          <a:xfrm flipH="1">
            <a:off x="4919662" y="1089025"/>
            <a:ext cx="915987" cy="290513"/>
          </a:xfrm>
          <a:prstGeom prst="line">
            <a:avLst/>
          </a:prstGeom>
          <a:noFill/>
          <a:ln w="76200">
            <a:solidFill>
              <a:srgbClr val="D1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58" name="Group 86"/>
          <p:cNvGrpSpPr>
            <a:grpSpLocks/>
          </p:cNvGrpSpPr>
          <p:nvPr/>
        </p:nvGrpSpPr>
        <p:grpSpPr bwMode="auto">
          <a:xfrm>
            <a:off x="260350" y="3910013"/>
            <a:ext cx="3302000" cy="1552575"/>
            <a:chOff x="164" y="2463"/>
            <a:chExt cx="2080" cy="978"/>
          </a:xfrm>
        </p:grpSpPr>
        <p:sp>
          <p:nvSpPr>
            <p:cNvPr id="335954" name="Line 82"/>
            <p:cNvSpPr>
              <a:spLocks noChangeShapeType="1"/>
            </p:cNvSpPr>
            <p:nvPr/>
          </p:nvSpPr>
          <p:spPr bwMode="auto">
            <a:xfrm>
              <a:off x="1861" y="3003"/>
              <a:ext cx="383" cy="128"/>
            </a:xfrm>
            <a:prstGeom prst="line">
              <a:avLst/>
            </a:prstGeom>
            <a:noFill/>
            <a:ln w="76200">
              <a:solidFill>
                <a:srgbClr val="D2D1E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5956" name="Group 84"/>
            <p:cNvGrpSpPr>
              <a:grpSpLocks/>
            </p:cNvGrpSpPr>
            <p:nvPr/>
          </p:nvGrpSpPr>
          <p:grpSpPr bwMode="auto">
            <a:xfrm>
              <a:off x="164" y="2463"/>
              <a:ext cx="1716" cy="978"/>
              <a:chOff x="164" y="2463"/>
              <a:chExt cx="1716" cy="978"/>
            </a:xfrm>
          </p:grpSpPr>
          <p:sp>
            <p:nvSpPr>
              <p:cNvPr id="335937" name="Text Box 65"/>
              <p:cNvSpPr txBox="1">
                <a:spLocks noChangeArrowheads="1"/>
              </p:cNvSpPr>
              <p:nvPr/>
            </p:nvSpPr>
            <p:spPr bwMode="auto">
              <a:xfrm>
                <a:off x="164" y="2463"/>
                <a:ext cx="1716" cy="978"/>
              </a:xfrm>
              <a:prstGeom prst="rect">
                <a:avLst/>
              </a:prstGeom>
              <a:solidFill>
                <a:srgbClr val="D2D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US" sz="2400" dirty="0">
                    <a:latin typeface="Symbol" pitchFamily="18" charset="2"/>
                  </a:rPr>
                  <a:t>L</a:t>
                </a:r>
                <a:r>
                  <a:rPr lang="en-US" altLang="en-US" sz="2400" dirty="0">
                    <a:latin typeface="Bookman Old Style" pitchFamily="18" charset="0"/>
                  </a:rPr>
                  <a:t> polarization 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in direction of </a:t>
                </a:r>
                <a:r>
                  <a:rPr lang="en-US" altLang="en-US" sz="2400" dirty="0">
                    <a:latin typeface="Symbol" pitchFamily="18" charset="2"/>
                  </a:rPr>
                  <a:t>g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if s and s have</a:t>
                </a:r>
              </a:p>
              <a:p>
                <a:pPr algn="l"/>
                <a:r>
                  <a:rPr lang="en-US" altLang="en-US" sz="2400" dirty="0">
                    <a:latin typeface="Bookman Old Style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Bookman Old Style" pitchFamily="18" charset="0"/>
                  </a:rPr>
                  <a:t>opposite</a:t>
                </a:r>
                <a:r>
                  <a:rPr lang="en-US" altLang="en-US" sz="2400" dirty="0">
                    <a:latin typeface="Bookman Old Style" pitchFamily="18" charset="0"/>
                  </a:rPr>
                  <a:t> spins !</a:t>
                </a:r>
              </a:p>
            </p:txBody>
          </p:sp>
          <p:sp>
            <p:nvSpPr>
              <p:cNvPr id="335955" name="Line 83"/>
              <p:cNvSpPr>
                <a:spLocks noChangeShapeType="1"/>
              </p:cNvSpPr>
              <p:nvPr/>
            </p:nvSpPr>
            <p:spPr bwMode="auto">
              <a:xfrm>
                <a:off x="1051" y="299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 Mestayer </a:t>
            </a:r>
            <a:fld id="{280989C7-8689-4F9F-8729-0D42F5D08F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3412" y="6320061"/>
            <a:ext cx="499903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* </a:t>
            </a:r>
            <a:r>
              <a:rPr lang="en-US" altLang="en-US" sz="1600" dirty="0" smtClean="0">
                <a:latin typeface="Palatino Linotype" panose="02040502050505030304" pitchFamily="18" charset="0"/>
              </a:rPr>
              <a:t>Phys.Rev.</a:t>
            </a:r>
            <a:r>
              <a:rPr lang="en-US" altLang="en-US" sz="1600" b="1" dirty="0" smtClean="0">
                <a:latin typeface="Palatino Linotype" panose="02040502050505030304" pitchFamily="18" charset="0"/>
              </a:rPr>
              <a:t>D61</a:t>
            </a:r>
            <a:r>
              <a:rPr lang="en-US" altLang="en-US" sz="1600" b="1" dirty="0">
                <a:latin typeface="Palatino Linotype" panose="02040502050505030304" pitchFamily="18" charset="0"/>
              </a:rPr>
              <a:t>, </a:t>
            </a:r>
            <a:r>
              <a:rPr lang="en-US" altLang="en-US" sz="1600" dirty="0" smtClean="0">
                <a:latin typeface="Palatino Linotype" panose="02040502050505030304" pitchFamily="18" charset="0"/>
              </a:rPr>
              <a:t>117503,(2000), </a:t>
            </a:r>
            <a:r>
              <a:rPr lang="en-US" altLang="en-US" sz="1400" dirty="0" err="1" smtClean="0">
                <a:latin typeface="Palatino Linotype" panose="02040502050505030304" pitchFamily="18" charset="0"/>
              </a:rPr>
              <a:t>ZuoTang</a:t>
            </a:r>
            <a:r>
              <a:rPr lang="en-US" altLang="en-US" sz="1400" dirty="0" smtClean="0">
                <a:latin typeface="Palatino Linotype" panose="02040502050505030304" pitchFamily="18" charset="0"/>
              </a:rPr>
              <a:t> Liang, </a:t>
            </a:r>
            <a:r>
              <a:rPr lang="en-US" altLang="en-US" sz="1400" dirty="0" err="1" smtClean="0">
                <a:latin typeface="Palatino Linotype" panose="02040502050505030304" pitchFamily="18" charset="0"/>
              </a:rPr>
              <a:t>C.Boros</a:t>
            </a:r>
            <a:r>
              <a:rPr lang="en-US" altLang="en-US" sz="1400" dirty="0" smtClean="0">
                <a:latin typeface="Palatino Linotype" panose="02040502050505030304" pitchFamily="18" charset="0"/>
              </a:rPr>
              <a:t> </a:t>
            </a:r>
            <a:endParaRPr lang="en-US" altLang="en-US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48" grpId="0" animBg="1"/>
      <p:bldP spid="3359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2312" y="262094"/>
                <a:ext cx="8229600" cy="1015163"/>
              </a:xfrm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sz="4000" dirty="0" smtClean="0">
                    <a:latin typeface="Symbol" panose="05050102010706020507" pitchFamily="18" charset="2"/>
                  </a:rPr>
                  <a:t>L</a:t>
                </a:r>
                <a:r>
                  <a:rPr lang="en-US" sz="4000" dirty="0" smtClean="0"/>
                  <a:t> – polarization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4000" dirty="0" smtClean="0"/>
                  <a:t> Spin State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312" y="262094"/>
                <a:ext cx="8229600" cy="1015163"/>
              </a:xfrm>
              <a:blipFill rotWithShape="1">
                <a:blip r:embed="rId3"/>
                <a:stretch>
                  <a:fillRect l="-74" r="-148" b="-10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4" y="1360962"/>
            <a:ext cx="4503460" cy="434133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2014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0370" y="6087152"/>
            <a:ext cx="29760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CERN Courier, June, 2003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667" y="5719570"/>
            <a:ext cx="46694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“</a:t>
            </a:r>
            <a:r>
              <a:rPr lang="en-US" dirty="0" err="1" smtClean="0">
                <a:latin typeface="Palatino Linotype" panose="02040502050505030304" pitchFamily="18" charset="0"/>
              </a:rPr>
              <a:t>Jlab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results put new spin on the </a:t>
            </a:r>
            <a:r>
              <a:rPr lang="en-US" dirty="0" smtClean="0">
                <a:latin typeface="Palatino Linotype" panose="02040502050505030304" pitchFamily="18" charset="0"/>
              </a:rPr>
              <a:t>vacuum”</a:t>
            </a:r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59184" y="1837436"/>
                <a:ext cx="385276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Palatino Linotype" panose="02040502050505030304" pitchFamily="18" charset="0"/>
                  </a:rPr>
                  <a:t>Simple quark reaction process:</a:t>
                </a:r>
              </a:p>
              <a:p>
                <a:endParaRPr lang="en-US" sz="2000" dirty="0" smtClean="0">
                  <a:latin typeface="Palatino Linotype" panose="02040502050505030304" pitchFamily="18" charset="0"/>
                </a:endParaRPr>
              </a:p>
              <a:p>
                <a:r>
                  <a:rPr lang="en-US" b="1" dirty="0" smtClean="0">
                    <a:latin typeface="Palatino Linotype" panose="02040502050505030304" pitchFamily="18" charset="0"/>
                  </a:rPr>
                  <a:t>Two-step process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polarized </a:t>
                </a:r>
                <a:r>
                  <a:rPr lang="en-US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polarized u-quark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scalar K</a:t>
                </a:r>
                <a:r>
                  <a:rPr lang="en-US" baseline="30000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+</a:t>
                </a: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  polarized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quark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observed </a:t>
                </a:r>
                <a:r>
                  <a:rPr lang="en-US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polarization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Palatino Linotype" panose="02040502050505030304" pitchFamily="18" charset="0"/>
                  </a:rPr>
                  <a:t>in spin-0 state </a:t>
                </a:r>
              </a:p>
              <a:p>
                <a:endParaRPr lang="en-US" dirty="0" smtClean="0">
                  <a:latin typeface="Palatino Linotype" panose="02040502050505030304" pitchFamily="18" charset="0"/>
                </a:endParaRPr>
              </a:p>
              <a:p>
                <a:pPr algn="ctr"/>
                <a:r>
                  <a:rPr lang="en-US" b="1" dirty="0" smtClean="0">
                    <a:latin typeface="Palatino Linotype" panose="02040502050505030304" pitchFamily="18" charset="0"/>
                  </a:rPr>
                  <a:t>??  Not consistent with </a:t>
                </a:r>
                <a:r>
                  <a:rPr lang="en-US" b="1" baseline="30000" dirty="0" smtClean="0">
                    <a:latin typeface="Palatino Linotype" panose="02040502050505030304" pitchFamily="18" charset="0"/>
                  </a:rPr>
                  <a:t>3</a:t>
                </a:r>
                <a:r>
                  <a:rPr lang="en-US" b="1" dirty="0" smtClean="0">
                    <a:latin typeface="Palatino Linotype" panose="02040502050505030304" pitchFamily="18" charset="0"/>
                  </a:rPr>
                  <a:t>P</a:t>
                </a:r>
                <a:r>
                  <a:rPr lang="en-US" b="1" baseline="-25000" dirty="0" smtClean="0">
                    <a:latin typeface="Palatino Linotype" panose="02040502050505030304" pitchFamily="18" charset="0"/>
                  </a:rPr>
                  <a:t>0    </a:t>
                </a:r>
                <a:r>
                  <a:rPr lang="en-US" b="1" dirty="0" smtClean="0">
                    <a:latin typeface="Palatino Linotype" panose="02040502050505030304" pitchFamily="18" charset="0"/>
                  </a:rPr>
                  <a:t>??</a:t>
                </a:r>
              </a:p>
              <a:p>
                <a:pPr algn="ctr"/>
                <a:endParaRPr lang="en-US" b="1" dirty="0" smtClean="0">
                  <a:latin typeface="Palatino Linotype" panose="02040502050505030304" pitchFamily="18" charset="0"/>
                </a:endParaRPr>
              </a:p>
              <a:p>
                <a:pPr marL="285750" indent="-285750">
                  <a:buFont typeface="Wingdings"/>
                  <a:buChar char="à"/>
                </a:pPr>
                <a:r>
                  <a:rPr lang="en-US" b="1" dirty="0" smtClean="0">
                    <a:solidFill>
                      <a:srgbClr val="0000CC"/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no response from theorists !! </a:t>
                </a:r>
                <a:endParaRPr lang="en-US" b="1" dirty="0" smtClean="0">
                  <a:solidFill>
                    <a:srgbClr val="FF0000"/>
                  </a:solidFill>
                  <a:latin typeface="Palatino Linotype" panose="02040502050505030304" pitchFamily="18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/>
                  <a:buChar char="à"/>
                </a:pPr>
                <a:endParaRPr lang="en-US" b="1" dirty="0">
                  <a:latin typeface="Palatino Linotype" panose="020405020505050303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84" y="1837436"/>
                <a:ext cx="3852761" cy="3477875"/>
              </a:xfrm>
              <a:prstGeom prst="rect">
                <a:avLst/>
              </a:prstGeom>
              <a:blipFill rotWithShape="1">
                <a:blip r:embed="rId5"/>
                <a:stretch>
                  <a:fillRect l="-1741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7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3731" cy="1143000"/>
          </a:xfrm>
          <a:solidFill>
            <a:srgbClr val="D2D1E1"/>
          </a:solidFill>
        </p:spPr>
        <p:txBody>
          <a:bodyPr/>
          <a:lstStyle/>
          <a:p>
            <a:r>
              <a:rPr lang="en-US" dirty="0" smtClean="0"/>
              <a:t>Polarization Transfer: Two Ideas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761560"/>
            <a:ext cx="3979670" cy="3871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65540" y="1534587"/>
                <a:ext cx="3935391" cy="383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Observation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n-US" b="1" dirty="0" smtClean="0">
                    <a:latin typeface="+mj-lt"/>
                  </a:rPr>
                  <a:t>:</a:t>
                </a:r>
              </a:p>
              <a:p>
                <a:r>
                  <a:rPr lang="en-US" dirty="0" smtClean="0">
                    <a:latin typeface="+mj-lt"/>
                  </a:rPr>
                  <a:t>Large (~100%) transfer of circular polarization from </a:t>
                </a:r>
                <a:r>
                  <a:rPr lang="en-US" b="1" dirty="0" smtClean="0">
                    <a:latin typeface="Symbol" panose="05050102010706020507" pitchFamily="18" charset="2"/>
                  </a:rPr>
                  <a:t>g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+mj-lt"/>
                  </a:rPr>
                  <a:t>to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latin typeface="Symbol" panose="05050102010706020507" pitchFamily="18" charset="2"/>
                  </a:rPr>
                  <a:t>L</a:t>
                </a:r>
                <a:endParaRPr lang="en-US" sz="1400" dirty="0"/>
              </a:p>
              <a:p>
                <a:endParaRPr lang="en-US" sz="1400" b="1" dirty="0" smtClean="0">
                  <a:latin typeface="+mj-lt"/>
                </a:endParaRPr>
              </a:p>
              <a:p>
                <a:r>
                  <a:rPr lang="en-US" b="1" dirty="0" smtClean="0">
                    <a:latin typeface="+mj-lt"/>
                  </a:rPr>
                  <a:t>Two Explanations :</a:t>
                </a:r>
                <a:endParaRPr lang="en-US" b="1" dirty="0">
                  <a:latin typeface="+mj-lt"/>
                </a:endParaRPr>
              </a:p>
              <a:p>
                <a:pPr marL="342900" indent="-342900">
                  <a:lnSpc>
                    <a:spcPts val="2800"/>
                  </a:lnSpc>
                  <a:buFont typeface="+mj-lt"/>
                  <a:buAutoNum type="arabicPeriod"/>
                </a:pPr>
                <a:r>
                  <a:rPr lang="en-US" dirty="0" smtClean="0">
                    <a:latin typeface="+mj-lt"/>
                  </a:rPr>
                  <a:t>Transfer to u-quark followed by spin-0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production.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+mj-lt"/>
                  </a:rPr>
                  <a:t>Direct transfer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spin.</a:t>
                </a:r>
                <a:endParaRPr lang="en-US" sz="1400" dirty="0"/>
              </a:p>
              <a:p>
                <a:endParaRPr lang="en-US" sz="1400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How to distinguish </a:t>
                </a:r>
                <a:r>
                  <a:rPr lang="en-US" dirty="0" smtClean="0">
                    <a:latin typeface="+mj-lt"/>
                  </a:rPr>
                  <a:t>??</a:t>
                </a:r>
                <a:endParaRPr lang="en-US" baseline="30000" dirty="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/>
                  <a:buChar char="à"/>
                </a:pP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  </a:t>
                </a:r>
                <a:r>
                  <a:rPr lang="en-US" sz="2000" dirty="0" smtClean="0">
                    <a:solidFill>
                      <a:srgbClr val="0000CC"/>
                    </a:solidFill>
                    <a:latin typeface="+mj-lt"/>
                    <a:sym typeface="Wingdings" panose="05000000000000000000" pitchFamily="2" charset="2"/>
                  </a:rPr>
                  <a:t>different relative couplings</a:t>
                </a:r>
                <a:r>
                  <a:rPr lang="en-US" dirty="0" smtClean="0">
                    <a:solidFill>
                      <a:srgbClr val="0000CC"/>
                    </a:solidFill>
                    <a:latin typeface="+mj-lt"/>
                    <a:sym typeface="Wingdings" panose="05000000000000000000" pitchFamily="2" charset="2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sym typeface="Wingdings" panose="05000000000000000000" pitchFamily="2" charset="2"/>
                      </a:rPr>
                      <m:t>         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sym typeface="Wingdings" panose="05000000000000000000" pitchFamily="2" charset="2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sym typeface="Wingdings" panose="05000000000000000000" pitchFamily="2" charset="2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40" y="1534587"/>
                <a:ext cx="3935391" cy="3834832"/>
              </a:xfrm>
              <a:prstGeom prst="rect">
                <a:avLst/>
              </a:prstGeom>
              <a:blipFill rotWithShape="1">
                <a:blip r:embed="rId4"/>
                <a:stretch>
                  <a:fillRect l="-1395" t="-795" b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5498" y="5633254"/>
            <a:ext cx="509934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*</a:t>
            </a:r>
            <a:r>
              <a:rPr lang="en-US" sz="1600" dirty="0" smtClean="0">
                <a:latin typeface="Palatino Linotype" panose="02040502050505030304" pitchFamily="18" charset="0"/>
              </a:rPr>
              <a:t> “Polarized </a:t>
            </a:r>
            <a:r>
              <a:rPr lang="en-US" sz="1600" dirty="0">
                <a:latin typeface="Palatino Linotype" panose="02040502050505030304" pitchFamily="18" charset="0"/>
              </a:rPr>
              <a:t>hyperons probe dynamics of quark </a:t>
            </a:r>
            <a:r>
              <a:rPr lang="en-US" sz="1600" dirty="0" smtClean="0">
                <a:latin typeface="Palatino Linotype" panose="02040502050505030304" pitchFamily="18" charset="0"/>
              </a:rPr>
              <a:t>spin”</a:t>
            </a:r>
          </a:p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CERN Courier, </a:t>
            </a:r>
            <a:r>
              <a:rPr lang="en-US" sz="1600" dirty="0">
                <a:latin typeface="Palatino Linotype" panose="02040502050505030304" pitchFamily="18" charset="0"/>
              </a:rPr>
              <a:t>Aug. </a:t>
            </a:r>
            <a:r>
              <a:rPr lang="en-US" sz="1600" dirty="0" smtClean="0">
                <a:latin typeface="Palatino Linotype" panose="02040502050505030304" pitchFamily="18" charset="0"/>
              </a:rPr>
              <a:t>2007- </a:t>
            </a:r>
            <a:r>
              <a:rPr lang="en-US" sz="1400" dirty="0" smtClean="0">
                <a:latin typeface="Palatino Linotype" panose="02040502050505030304" pitchFamily="18" charset="0"/>
              </a:rPr>
              <a:t>Carman, Lee, Schumacher, mm</a:t>
            </a:r>
            <a:endParaRPr lang="en-US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9075" y="158588"/>
                <a:ext cx="8229600" cy="1143000"/>
              </a:xfrm>
              <a:solidFill>
                <a:srgbClr val="D2D1E1"/>
              </a:solidFill>
            </p:spPr>
            <p:txBody>
              <a:bodyPr/>
              <a:lstStyle/>
              <a:p>
                <a:r>
                  <a:rPr lang="en-US" sz="3200" dirty="0" smtClean="0"/>
                  <a:t>Different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coupling</a:t>
                </a:r>
                <a:r>
                  <a:rPr lang="en-US" sz="3200" dirty="0" smtClean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3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different ratios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9075" y="158588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22,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Exclusive Meson Production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87E-E871-4E32-ADFF-3E3F4DB0AE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370300" y="4130472"/>
            <a:ext cx="2432304" cy="2084832"/>
            <a:chOff x="619166" y="4135258"/>
            <a:chExt cx="2432304" cy="2084832"/>
          </a:xfrm>
        </p:grpSpPr>
        <p:grpSp>
          <p:nvGrpSpPr>
            <p:cNvPr id="8" name="Group 7"/>
            <p:cNvGrpSpPr/>
            <p:nvPr/>
          </p:nvGrpSpPr>
          <p:grpSpPr>
            <a:xfrm>
              <a:off x="619166" y="4135258"/>
              <a:ext cx="2432304" cy="2084832"/>
              <a:chOff x="152400" y="3840480"/>
              <a:chExt cx="2712720" cy="225552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04568" y="4823785"/>
                <a:ext cx="1139648" cy="291215"/>
              </a:xfrm>
              <a:custGeom>
                <a:avLst/>
                <a:gdLst>
                  <a:gd name="connsiteX0" fmla="*/ 0 w 3166311"/>
                  <a:gd name="connsiteY0" fmla="*/ 162426 h 483268"/>
                  <a:gd name="connsiteX1" fmla="*/ 324852 w 3166311"/>
                  <a:gd name="connsiteY1" fmla="*/ 42110 h 483268"/>
                  <a:gd name="connsiteX2" fmla="*/ 709863 w 3166311"/>
                  <a:gd name="connsiteY2" fmla="*/ 415089 h 483268"/>
                  <a:gd name="connsiteX3" fmla="*/ 1034716 w 3166311"/>
                  <a:gd name="connsiteY3" fmla="*/ 90237 h 483268"/>
                  <a:gd name="connsiteX4" fmla="*/ 1383631 w 3166311"/>
                  <a:gd name="connsiteY4" fmla="*/ 475247 h 483268"/>
                  <a:gd name="connsiteX5" fmla="*/ 1756610 w 3166311"/>
                  <a:gd name="connsiteY5" fmla="*/ 138363 h 483268"/>
                  <a:gd name="connsiteX6" fmla="*/ 2165684 w 3166311"/>
                  <a:gd name="connsiteY6" fmla="*/ 415089 h 483268"/>
                  <a:gd name="connsiteX7" fmla="*/ 2466473 w 3166311"/>
                  <a:gd name="connsiteY7" fmla="*/ 162426 h 483268"/>
                  <a:gd name="connsiteX8" fmla="*/ 2719137 w 3166311"/>
                  <a:gd name="connsiteY8" fmla="*/ 354931 h 483268"/>
                  <a:gd name="connsiteX9" fmla="*/ 2983831 w 3166311"/>
                  <a:gd name="connsiteY9" fmla="*/ 138363 h 483268"/>
                  <a:gd name="connsiteX10" fmla="*/ 3140242 w 3166311"/>
                  <a:gd name="connsiteY10" fmla="*/ 282742 h 483268"/>
                  <a:gd name="connsiteX11" fmla="*/ 3140242 w 3166311"/>
                  <a:gd name="connsiteY11" fmla="*/ 270710 h 4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6311" h="483268">
                    <a:moveTo>
                      <a:pt x="0" y="162426"/>
                    </a:moveTo>
                    <a:cubicBezTo>
                      <a:pt x="103271" y="81213"/>
                      <a:pt x="206542" y="0"/>
                      <a:pt x="324852" y="42110"/>
                    </a:cubicBezTo>
                    <a:cubicBezTo>
                      <a:pt x="443162" y="84220"/>
                      <a:pt x="591552" y="407068"/>
                      <a:pt x="709863" y="415089"/>
                    </a:cubicBezTo>
                    <a:cubicBezTo>
                      <a:pt x="828174" y="423110"/>
                      <a:pt x="922421" y="80211"/>
                      <a:pt x="1034716" y="90237"/>
                    </a:cubicBezTo>
                    <a:cubicBezTo>
                      <a:pt x="1147011" y="100263"/>
                      <a:pt x="1263315" y="467226"/>
                      <a:pt x="1383631" y="475247"/>
                    </a:cubicBezTo>
                    <a:cubicBezTo>
                      <a:pt x="1503947" y="483268"/>
                      <a:pt x="1626268" y="148389"/>
                      <a:pt x="1756610" y="138363"/>
                    </a:cubicBezTo>
                    <a:cubicBezTo>
                      <a:pt x="1886952" y="128337"/>
                      <a:pt x="2047374" y="411079"/>
                      <a:pt x="2165684" y="415089"/>
                    </a:cubicBezTo>
                    <a:cubicBezTo>
                      <a:pt x="2283995" y="419100"/>
                      <a:pt x="2374231" y="172452"/>
                      <a:pt x="2466473" y="162426"/>
                    </a:cubicBezTo>
                    <a:cubicBezTo>
                      <a:pt x="2558715" y="152400"/>
                      <a:pt x="2632911" y="358942"/>
                      <a:pt x="2719137" y="354931"/>
                    </a:cubicBezTo>
                    <a:cubicBezTo>
                      <a:pt x="2805363" y="350921"/>
                      <a:pt x="2913647" y="150394"/>
                      <a:pt x="2983831" y="138363"/>
                    </a:cubicBezTo>
                    <a:cubicBezTo>
                      <a:pt x="3054015" y="126332"/>
                      <a:pt x="3114174" y="260684"/>
                      <a:pt x="3140242" y="282742"/>
                    </a:cubicBezTo>
                    <a:cubicBezTo>
                      <a:pt x="3166311" y="304800"/>
                      <a:pt x="3153276" y="287755"/>
                      <a:pt x="3140242" y="270710"/>
                    </a:cubicBezTo>
                  </a:path>
                </a:pathLst>
              </a:cu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1530241" y="4667593"/>
                <a:ext cx="553241" cy="2608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6200000" flipH="1">
                <a:off x="1699684" y="5051390"/>
                <a:ext cx="255342" cy="3018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35"/>
              <p:cNvGrpSpPr/>
              <p:nvPr/>
            </p:nvGrpSpPr>
            <p:grpSpPr>
              <a:xfrm>
                <a:off x="2268910" y="5333334"/>
                <a:ext cx="362099" cy="321425"/>
                <a:chOff x="5480957" y="3166324"/>
                <a:chExt cx="528910" cy="57552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5594277" y="3166324"/>
                  <a:ext cx="415590" cy="498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K</a:t>
                  </a:r>
                  <a:r>
                    <a:rPr lang="en-US" sz="2400" baseline="30000" dirty="0" smtClean="0"/>
                    <a:t>+</a:t>
                  </a:r>
                  <a:endParaRPr lang="en-US" sz="2400" baseline="30000" dirty="0"/>
                </a:p>
              </p:txBody>
            </p:sp>
            <p:sp>
              <p:nvSpPr>
                <p:cNvPr id="22" name="Right Brace 21"/>
                <p:cNvSpPr/>
                <p:nvPr/>
              </p:nvSpPr>
              <p:spPr>
                <a:xfrm>
                  <a:off x="5480957" y="3166324"/>
                  <a:ext cx="141514" cy="575524"/>
                </a:xfrm>
                <a:prstGeom prst="rightBrace">
                  <a:avLst/>
                </a:prstGeom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318046" y="3919383"/>
                <a:ext cx="251910" cy="278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L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4" name="Right Brace 13"/>
              <p:cNvSpPr/>
              <p:nvPr/>
            </p:nvSpPr>
            <p:spPr>
              <a:xfrm rot="19897554">
                <a:off x="2148031" y="4076103"/>
                <a:ext cx="96883" cy="321425"/>
              </a:xfrm>
              <a:prstGeom prst="rightBrac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endCxn id="9" idx="10"/>
              </p:cNvCxnSpPr>
              <p:nvPr/>
            </p:nvCxnSpPr>
            <p:spPr>
              <a:xfrm rot="5400000" flipH="1" flipV="1">
                <a:off x="759774" y="5180485"/>
                <a:ext cx="761380" cy="388739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11"/>
              </p:cNvCxnSpPr>
              <p:nvPr/>
            </p:nvCxnSpPr>
            <p:spPr>
              <a:xfrm>
                <a:off x="1334833" y="4986914"/>
                <a:ext cx="591268" cy="470731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692135" y="4709459"/>
                <a:ext cx="1446937" cy="73034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786860" y="4794573"/>
                <a:ext cx="1361823" cy="73034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/>
              <p:cNvSpPr/>
              <p:nvPr/>
            </p:nvSpPr>
            <p:spPr>
              <a:xfrm>
                <a:off x="152400" y="3840480"/>
                <a:ext cx="2712720" cy="225552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2140745" y="554938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u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39790" y="44451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d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44444" y="432472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u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2138870" y="4637306"/>
              <a:ext cx="360934" cy="1059394"/>
              <a:chOff x="1962719" y="2215613"/>
              <a:chExt cx="360934" cy="10593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1962720" y="2215613"/>
                    <a:ext cx="360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20" y="2215613"/>
                    <a:ext cx="360933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962719" y="2905675"/>
                    <a:ext cx="360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19" y="2905675"/>
                    <a:ext cx="360933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/>
          <p:cNvGrpSpPr/>
          <p:nvPr/>
        </p:nvGrpSpPr>
        <p:grpSpPr>
          <a:xfrm>
            <a:off x="3900874" y="4130472"/>
            <a:ext cx="2527024" cy="2084832"/>
            <a:chOff x="3514766" y="4135258"/>
            <a:chExt cx="2527024" cy="2084832"/>
          </a:xfrm>
        </p:grpSpPr>
        <p:grpSp>
          <p:nvGrpSpPr>
            <p:cNvPr id="23" name="Group 22"/>
            <p:cNvGrpSpPr/>
            <p:nvPr/>
          </p:nvGrpSpPr>
          <p:grpSpPr>
            <a:xfrm>
              <a:off x="3514766" y="4135258"/>
              <a:ext cx="2527024" cy="2084832"/>
              <a:chOff x="152400" y="3840480"/>
              <a:chExt cx="2818357" cy="2255520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4568" y="4823785"/>
                <a:ext cx="1139648" cy="291215"/>
              </a:xfrm>
              <a:custGeom>
                <a:avLst/>
                <a:gdLst>
                  <a:gd name="connsiteX0" fmla="*/ 0 w 3166311"/>
                  <a:gd name="connsiteY0" fmla="*/ 162426 h 483268"/>
                  <a:gd name="connsiteX1" fmla="*/ 324852 w 3166311"/>
                  <a:gd name="connsiteY1" fmla="*/ 42110 h 483268"/>
                  <a:gd name="connsiteX2" fmla="*/ 709863 w 3166311"/>
                  <a:gd name="connsiteY2" fmla="*/ 415089 h 483268"/>
                  <a:gd name="connsiteX3" fmla="*/ 1034716 w 3166311"/>
                  <a:gd name="connsiteY3" fmla="*/ 90237 h 483268"/>
                  <a:gd name="connsiteX4" fmla="*/ 1383631 w 3166311"/>
                  <a:gd name="connsiteY4" fmla="*/ 475247 h 483268"/>
                  <a:gd name="connsiteX5" fmla="*/ 1756610 w 3166311"/>
                  <a:gd name="connsiteY5" fmla="*/ 138363 h 483268"/>
                  <a:gd name="connsiteX6" fmla="*/ 2165684 w 3166311"/>
                  <a:gd name="connsiteY6" fmla="*/ 415089 h 483268"/>
                  <a:gd name="connsiteX7" fmla="*/ 2466473 w 3166311"/>
                  <a:gd name="connsiteY7" fmla="*/ 162426 h 483268"/>
                  <a:gd name="connsiteX8" fmla="*/ 2719137 w 3166311"/>
                  <a:gd name="connsiteY8" fmla="*/ 354931 h 483268"/>
                  <a:gd name="connsiteX9" fmla="*/ 2983831 w 3166311"/>
                  <a:gd name="connsiteY9" fmla="*/ 138363 h 483268"/>
                  <a:gd name="connsiteX10" fmla="*/ 3140242 w 3166311"/>
                  <a:gd name="connsiteY10" fmla="*/ 282742 h 483268"/>
                  <a:gd name="connsiteX11" fmla="*/ 3140242 w 3166311"/>
                  <a:gd name="connsiteY11" fmla="*/ 270710 h 4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6311" h="483268">
                    <a:moveTo>
                      <a:pt x="0" y="162426"/>
                    </a:moveTo>
                    <a:cubicBezTo>
                      <a:pt x="103271" y="81213"/>
                      <a:pt x="206542" y="0"/>
                      <a:pt x="324852" y="42110"/>
                    </a:cubicBezTo>
                    <a:cubicBezTo>
                      <a:pt x="443162" y="84220"/>
                      <a:pt x="591552" y="407068"/>
                      <a:pt x="709863" y="415089"/>
                    </a:cubicBezTo>
                    <a:cubicBezTo>
                      <a:pt x="828174" y="423110"/>
                      <a:pt x="922421" y="80211"/>
                      <a:pt x="1034716" y="90237"/>
                    </a:cubicBezTo>
                    <a:cubicBezTo>
                      <a:pt x="1147011" y="100263"/>
                      <a:pt x="1263315" y="467226"/>
                      <a:pt x="1383631" y="475247"/>
                    </a:cubicBezTo>
                    <a:cubicBezTo>
                      <a:pt x="1503947" y="483268"/>
                      <a:pt x="1626268" y="148389"/>
                      <a:pt x="1756610" y="138363"/>
                    </a:cubicBezTo>
                    <a:cubicBezTo>
                      <a:pt x="1886952" y="128337"/>
                      <a:pt x="2047374" y="411079"/>
                      <a:pt x="2165684" y="415089"/>
                    </a:cubicBezTo>
                    <a:cubicBezTo>
                      <a:pt x="2283995" y="419100"/>
                      <a:pt x="2374231" y="172452"/>
                      <a:pt x="2466473" y="162426"/>
                    </a:cubicBezTo>
                    <a:cubicBezTo>
                      <a:pt x="2558715" y="152400"/>
                      <a:pt x="2632911" y="358942"/>
                      <a:pt x="2719137" y="354931"/>
                    </a:cubicBezTo>
                    <a:cubicBezTo>
                      <a:pt x="2805363" y="350921"/>
                      <a:pt x="2913647" y="150394"/>
                      <a:pt x="2983831" y="138363"/>
                    </a:cubicBezTo>
                    <a:cubicBezTo>
                      <a:pt x="3054015" y="126332"/>
                      <a:pt x="3114174" y="260684"/>
                      <a:pt x="3140242" y="282742"/>
                    </a:cubicBezTo>
                    <a:cubicBezTo>
                      <a:pt x="3166311" y="304800"/>
                      <a:pt x="3153276" y="287755"/>
                      <a:pt x="3140242" y="270710"/>
                    </a:cubicBezTo>
                  </a:path>
                </a:pathLst>
              </a:cu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1530241" y="4667593"/>
                <a:ext cx="553241" cy="2608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1699684" y="5051390"/>
                <a:ext cx="255342" cy="3018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35"/>
              <p:cNvGrpSpPr/>
              <p:nvPr/>
            </p:nvGrpSpPr>
            <p:grpSpPr>
              <a:xfrm>
                <a:off x="2268918" y="5332865"/>
                <a:ext cx="701839" cy="499463"/>
                <a:chOff x="5480957" y="3166324"/>
                <a:chExt cx="1025158" cy="894545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763954" y="3166326"/>
                  <a:ext cx="742161" cy="8945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Symbol" pitchFamily="18" charset="2"/>
                    </a:rPr>
                    <a:t>p</a:t>
                  </a:r>
                  <a:r>
                    <a:rPr lang="en-US" sz="2400" baseline="30000" dirty="0" smtClean="0"/>
                    <a:t>+</a:t>
                  </a:r>
                  <a:endParaRPr lang="en-US" sz="2400" baseline="30000" dirty="0"/>
                </a:p>
              </p:txBody>
            </p:sp>
            <p:sp>
              <p:nvSpPr>
                <p:cNvPr id="37" name="Right Brace 36"/>
                <p:cNvSpPr/>
                <p:nvPr/>
              </p:nvSpPr>
              <p:spPr>
                <a:xfrm>
                  <a:off x="5480957" y="3166324"/>
                  <a:ext cx="141514" cy="575524"/>
                </a:xfrm>
                <a:prstGeom prst="rightBrace">
                  <a:avLst/>
                </a:prstGeom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318045" y="3919383"/>
                <a:ext cx="406190" cy="499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Palatino" pitchFamily="18" charset="0"/>
                  </a:rPr>
                  <a:t>n</a:t>
                </a:r>
                <a:endParaRPr lang="en-US" sz="2400" dirty="0">
                  <a:latin typeface="Palatino" pitchFamily="18" charset="0"/>
                </a:endParaRPr>
              </a:p>
            </p:txBody>
          </p:sp>
          <p:sp>
            <p:nvSpPr>
              <p:cNvPr id="29" name="Right Brace 28"/>
              <p:cNvSpPr/>
              <p:nvPr/>
            </p:nvSpPr>
            <p:spPr>
              <a:xfrm rot="19897554">
                <a:off x="2148031" y="4076103"/>
                <a:ext cx="96883" cy="321425"/>
              </a:xfrm>
              <a:prstGeom prst="rightBrac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4" idx="10"/>
              </p:cNvCxnSpPr>
              <p:nvPr/>
            </p:nvCxnSpPr>
            <p:spPr>
              <a:xfrm rot="5400000" flipH="1" flipV="1">
                <a:off x="759774" y="5180485"/>
                <a:ext cx="761380" cy="388739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11"/>
              </p:cNvCxnSpPr>
              <p:nvPr/>
            </p:nvCxnSpPr>
            <p:spPr>
              <a:xfrm>
                <a:off x="1334833" y="4986914"/>
                <a:ext cx="591268" cy="470731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692135" y="4709459"/>
                <a:ext cx="1446937" cy="73034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786860" y="4794573"/>
                <a:ext cx="1361823" cy="73034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152400" y="3840480"/>
                <a:ext cx="2712720" cy="225552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068963" y="4576242"/>
              <a:ext cx="389146" cy="1065486"/>
              <a:chOff x="1962719" y="2215613"/>
              <a:chExt cx="389146" cy="10654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1962720" y="2215613"/>
                    <a:ext cx="3891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20" y="2215613"/>
                    <a:ext cx="38914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1962719" y="2905675"/>
                    <a:ext cx="389145" cy="3754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19" y="2905675"/>
                    <a:ext cx="389145" cy="37542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269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6" name="Group 55"/>
          <p:cNvGrpSpPr/>
          <p:nvPr/>
        </p:nvGrpSpPr>
        <p:grpSpPr>
          <a:xfrm>
            <a:off x="6431169" y="4130472"/>
            <a:ext cx="2531000" cy="2084832"/>
            <a:chOff x="6407997" y="4135258"/>
            <a:chExt cx="2531000" cy="2084832"/>
          </a:xfrm>
        </p:grpSpPr>
        <p:grpSp>
          <p:nvGrpSpPr>
            <p:cNvPr id="38" name="Group 37"/>
            <p:cNvGrpSpPr/>
            <p:nvPr/>
          </p:nvGrpSpPr>
          <p:grpSpPr>
            <a:xfrm>
              <a:off x="6407997" y="4135258"/>
              <a:ext cx="2531000" cy="2084832"/>
              <a:chOff x="149758" y="3840480"/>
              <a:chExt cx="2822794" cy="2255520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204568" y="4823785"/>
                <a:ext cx="1139648" cy="291215"/>
              </a:xfrm>
              <a:custGeom>
                <a:avLst/>
                <a:gdLst>
                  <a:gd name="connsiteX0" fmla="*/ 0 w 3166311"/>
                  <a:gd name="connsiteY0" fmla="*/ 162426 h 483268"/>
                  <a:gd name="connsiteX1" fmla="*/ 324852 w 3166311"/>
                  <a:gd name="connsiteY1" fmla="*/ 42110 h 483268"/>
                  <a:gd name="connsiteX2" fmla="*/ 709863 w 3166311"/>
                  <a:gd name="connsiteY2" fmla="*/ 415089 h 483268"/>
                  <a:gd name="connsiteX3" fmla="*/ 1034716 w 3166311"/>
                  <a:gd name="connsiteY3" fmla="*/ 90237 h 483268"/>
                  <a:gd name="connsiteX4" fmla="*/ 1383631 w 3166311"/>
                  <a:gd name="connsiteY4" fmla="*/ 475247 h 483268"/>
                  <a:gd name="connsiteX5" fmla="*/ 1756610 w 3166311"/>
                  <a:gd name="connsiteY5" fmla="*/ 138363 h 483268"/>
                  <a:gd name="connsiteX6" fmla="*/ 2165684 w 3166311"/>
                  <a:gd name="connsiteY6" fmla="*/ 415089 h 483268"/>
                  <a:gd name="connsiteX7" fmla="*/ 2466473 w 3166311"/>
                  <a:gd name="connsiteY7" fmla="*/ 162426 h 483268"/>
                  <a:gd name="connsiteX8" fmla="*/ 2719137 w 3166311"/>
                  <a:gd name="connsiteY8" fmla="*/ 354931 h 483268"/>
                  <a:gd name="connsiteX9" fmla="*/ 2983831 w 3166311"/>
                  <a:gd name="connsiteY9" fmla="*/ 138363 h 483268"/>
                  <a:gd name="connsiteX10" fmla="*/ 3140242 w 3166311"/>
                  <a:gd name="connsiteY10" fmla="*/ 282742 h 483268"/>
                  <a:gd name="connsiteX11" fmla="*/ 3140242 w 3166311"/>
                  <a:gd name="connsiteY11" fmla="*/ 270710 h 4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6311" h="483268">
                    <a:moveTo>
                      <a:pt x="0" y="162426"/>
                    </a:moveTo>
                    <a:cubicBezTo>
                      <a:pt x="103271" y="81213"/>
                      <a:pt x="206542" y="0"/>
                      <a:pt x="324852" y="42110"/>
                    </a:cubicBezTo>
                    <a:cubicBezTo>
                      <a:pt x="443162" y="84220"/>
                      <a:pt x="591552" y="407068"/>
                      <a:pt x="709863" y="415089"/>
                    </a:cubicBezTo>
                    <a:cubicBezTo>
                      <a:pt x="828174" y="423110"/>
                      <a:pt x="922421" y="80211"/>
                      <a:pt x="1034716" y="90237"/>
                    </a:cubicBezTo>
                    <a:cubicBezTo>
                      <a:pt x="1147011" y="100263"/>
                      <a:pt x="1263315" y="467226"/>
                      <a:pt x="1383631" y="475247"/>
                    </a:cubicBezTo>
                    <a:cubicBezTo>
                      <a:pt x="1503947" y="483268"/>
                      <a:pt x="1626268" y="148389"/>
                      <a:pt x="1756610" y="138363"/>
                    </a:cubicBezTo>
                    <a:cubicBezTo>
                      <a:pt x="1886952" y="128337"/>
                      <a:pt x="2047374" y="411079"/>
                      <a:pt x="2165684" y="415089"/>
                    </a:cubicBezTo>
                    <a:cubicBezTo>
                      <a:pt x="2283995" y="419100"/>
                      <a:pt x="2374231" y="172452"/>
                      <a:pt x="2466473" y="162426"/>
                    </a:cubicBezTo>
                    <a:cubicBezTo>
                      <a:pt x="2558715" y="152400"/>
                      <a:pt x="2632911" y="358942"/>
                      <a:pt x="2719137" y="354931"/>
                    </a:cubicBezTo>
                    <a:cubicBezTo>
                      <a:pt x="2805363" y="350921"/>
                      <a:pt x="2913647" y="150394"/>
                      <a:pt x="2983831" y="138363"/>
                    </a:cubicBezTo>
                    <a:cubicBezTo>
                      <a:pt x="3054015" y="126332"/>
                      <a:pt x="3114174" y="260684"/>
                      <a:pt x="3140242" y="282742"/>
                    </a:cubicBezTo>
                    <a:cubicBezTo>
                      <a:pt x="3166311" y="304800"/>
                      <a:pt x="3153276" y="287755"/>
                      <a:pt x="3140242" y="270710"/>
                    </a:cubicBezTo>
                  </a:path>
                </a:pathLst>
              </a:cu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1530241" y="4667593"/>
                <a:ext cx="553241" cy="2608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6200000" flipH="1">
                <a:off x="1699684" y="5051390"/>
                <a:ext cx="255342" cy="3018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35"/>
              <p:cNvGrpSpPr/>
              <p:nvPr/>
            </p:nvGrpSpPr>
            <p:grpSpPr>
              <a:xfrm>
                <a:off x="2268900" y="5332867"/>
                <a:ext cx="703652" cy="499462"/>
                <a:chOff x="5480957" y="3166324"/>
                <a:chExt cx="1027811" cy="894542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5763992" y="3166325"/>
                  <a:ext cx="744776" cy="894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Symbol" pitchFamily="18" charset="2"/>
                    </a:rPr>
                    <a:t>p</a:t>
                  </a:r>
                  <a:r>
                    <a:rPr lang="en-US" sz="2400" baseline="30000" dirty="0" smtClean="0"/>
                    <a:t>0</a:t>
                  </a:r>
                  <a:endParaRPr lang="en-US" sz="2400" baseline="30000" dirty="0"/>
                </a:p>
              </p:txBody>
            </p:sp>
            <p:sp>
              <p:nvSpPr>
                <p:cNvPr id="52" name="Right Brace 51"/>
                <p:cNvSpPr/>
                <p:nvPr/>
              </p:nvSpPr>
              <p:spPr>
                <a:xfrm>
                  <a:off x="5480957" y="3166324"/>
                  <a:ext cx="141514" cy="575524"/>
                </a:xfrm>
                <a:prstGeom prst="rightBrace">
                  <a:avLst/>
                </a:prstGeom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318045" y="3919383"/>
                <a:ext cx="411555" cy="499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Palatino" pitchFamily="18" charset="0"/>
                  </a:rPr>
                  <a:t>p</a:t>
                </a:r>
                <a:endParaRPr lang="en-US" sz="2400" dirty="0">
                  <a:latin typeface="Palatino" pitchFamily="18" charset="0"/>
                </a:endParaRPr>
              </a:p>
            </p:txBody>
          </p:sp>
          <p:sp>
            <p:nvSpPr>
              <p:cNvPr id="44" name="Right Brace 43"/>
              <p:cNvSpPr/>
              <p:nvPr/>
            </p:nvSpPr>
            <p:spPr>
              <a:xfrm rot="19897554">
                <a:off x="2148031" y="4076103"/>
                <a:ext cx="96883" cy="321425"/>
              </a:xfrm>
              <a:prstGeom prst="rightBrac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endCxn id="39" idx="10"/>
              </p:cNvCxnSpPr>
              <p:nvPr/>
            </p:nvCxnSpPr>
            <p:spPr>
              <a:xfrm rot="5400000" flipH="1" flipV="1">
                <a:off x="759774" y="5180485"/>
                <a:ext cx="761380" cy="388739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9" idx="11"/>
              </p:cNvCxnSpPr>
              <p:nvPr/>
            </p:nvCxnSpPr>
            <p:spPr>
              <a:xfrm>
                <a:off x="1334833" y="4986914"/>
                <a:ext cx="591268" cy="470731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692135" y="4709459"/>
                <a:ext cx="1446937" cy="73034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786860" y="4794573"/>
                <a:ext cx="1361823" cy="730348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ounded Rectangle 48"/>
              <p:cNvSpPr/>
              <p:nvPr/>
            </p:nvSpPr>
            <p:spPr>
              <a:xfrm>
                <a:off x="149758" y="3840480"/>
                <a:ext cx="2712720" cy="225552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7953215" y="4586293"/>
              <a:ext cx="387671" cy="1059394"/>
              <a:chOff x="1962719" y="2215613"/>
              <a:chExt cx="387671" cy="10593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962720" y="2215613"/>
                    <a:ext cx="3876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20" y="2215613"/>
                    <a:ext cx="387670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1962719" y="2905675"/>
                    <a:ext cx="3876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19" y="2905675"/>
                    <a:ext cx="387670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1" name="TextBox 140"/>
          <p:cNvSpPr txBox="1"/>
          <p:nvPr/>
        </p:nvSpPr>
        <p:spPr>
          <a:xfrm>
            <a:off x="215381" y="6236150"/>
            <a:ext cx="858660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Strong Coupling</a:t>
            </a:r>
            <a:r>
              <a:rPr lang="en-US" dirty="0" smtClean="0">
                <a:latin typeface="Palatino Linotype" panose="02040502050505030304" pitchFamily="18" charset="0"/>
              </a:rPr>
              <a:t>:     </a:t>
            </a:r>
            <a:r>
              <a:rPr lang="en-US" sz="24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0.3                                1                                  1</a:t>
            </a:r>
            <a:endParaRPr lang="en-US" sz="24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74648" y="1374669"/>
            <a:ext cx="2432304" cy="2084832"/>
            <a:chOff x="653372" y="1508253"/>
            <a:chExt cx="2432304" cy="2084832"/>
          </a:xfrm>
        </p:grpSpPr>
        <p:grpSp>
          <p:nvGrpSpPr>
            <p:cNvPr id="63" name="Group 35"/>
            <p:cNvGrpSpPr/>
            <p:nvPr/>
          </p:nvGrpSpPr>
          <p:grpSpPr>
            <a:xfrm>
              <a:off x="2516376" y="2801640"/>
              <a:ext cx="379419" cy="383598"/>
              <a:chOff x="5480957" y="2998769"/>
              <a:chExt cx="618102" cy="74307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683469" y="2998769"/>
                <a:ext cx="415590" cy="498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K</a:t>
                </a:r>
                <a:r>
                  <a:rPr lang="en-US" sz="2400" baseline="30000" dirty="0" smtClean="0"/>
                  <a:t>+</a:t>
                </a:r>
                <a:endParaRPr lang="en-US" sz="2400" baseline="30000" dirty="0"/>
              </a:p>
            </p:txBody>
          </p:sp>
          <p:sp>
            <p:nvSpPr>
              <p:cNvPr id="66" name="Right Brace 65"/>
              <p:cNvSpPr/>
              <p:nvPr/>
            </p:nvSpPr>
            <p:spPr>
              <a:xfrm>
                <a:off x="5480957" y="3166324"/>
                <a:ext cx="141514" cy="575524"/>
              </a:xfrm>
              <a:prstGeom prst="rightBrac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2701796" y="1739681"/>
              <a:ext cx="225870" cy="2571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L</a:t>
              </a:r>
              <a:endParaRPr lang="en-US" sz="2400" dirty="0">
                <a:latin typeface="Symbol" pitchFamily="18" charset="2"/>
              </a:endParaRPr>
            </a:p>
          </p:txBody>
        </p:sp>
        <p:sp>
          <p:nvSpPr>
            <p:cNvPr id="68" name="Right Brace 67"/>
            <p:cNvSpPr/>
            <p:nvPr/>
          </p:nvSpPr>
          <p:spPr>
            <a:xfrm rot="19897554">
              <a:off x="2644424" y="1933309"/>
              <a:ext cx="86868" cy="297101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53372" y="1508253"/>
              <a:ext cx="2432304" cy="2084832"/>
            </a:xfrm>
            <a:prstGeom prst="round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 flipV="1">
              <a:off x="677261" y="2053103"/>
              <a:ext cx="1671937" cy="932711"/>
              <a:chOff x="693311" y="2872492"/>
              <a:chExt cx="3375479" cy="1242331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693311" y="3085143"/>
                <a:ext cx="1301845" cy="337164"/>
              </a:xfrm>
              <a:custGeom>
                <a:avLst/>
                <a:gdLst>
                  <a:gd name="connsiteX0" fmla="*/ 0 w 3166311"/>
                  <a:gd name="connsiteY0" fmla="*/ 162426 h 483268"/>
                  <a:gd name="connsiteX1" fmla="*/ 324852 w 3166311"/>
                  <a:gd name="connsiteY1" fmla="*/ 42110 h 483268"/>
                  <a:gd name="connsiteX2" fmla="*/ 709863 w 3166311"/>
                  <a:gd name="connsiteY2" fmla="*/ 415089 h 483268"/>
                  <a:gd name="connsiteX3" fmla="*/ 1034716 w 3166311"/>
                  <a:gd name="connsiteY3" fmla="*/ 90237 h 483268"/>
                  <a:gd name="connsiteX4" fmla="*/ 1383631 w 3166311"/>
                  <a:gd name="connsiteY4" fmla="*/ 475247 h 483268"/>
                  <a:gd name="connsiteX5" fmla="*/ 1756610 w 3166311"/>
                  <a:gd name="connsiteY5" fmla="*/ 138363 h 483268"/>
                  <a:gd name="connsiteX6" fmla="*/ 2165684 w 3166311"/>
                  <a:gd name="connsiteY6" fmla="*/ 415089 h 483268"/>
                  <a:gd name="connsiteX7" fmla="*/ 2466473 w 3166311"/>
                  <a:gd name="connsiteY7" fmla="*/ 162426 h 483268"/>
                  <a:gd name="connsiteX8" fmla="*/ 2719137 w 3166311"/>
                  <a:gd name="connsiteY8" fmla="*/ 354931 h 483268"/>
                  <a:gd name="connsiteX9" fmla="*/ 2983831 w 3166311"/>
                  <a:gd name="connsiteY9" fmla="*/ 138363 h 483268"/>
                  <a:gd name="connsiteX10" fmla="*/ 3140242 w 3166311"/>
                  <a:gd name="connsiteY10" fmla="*/ 282742 h 483268"/>
                  <a:gd name="connsiteX11" fmla="*/ 3140242 w 3166311"/>
                  <a:gd name="connsiteY11" fmla="*/ 270710 h 4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6311" h="483268">
                    <a:moveTo>
                      <a:pt x="0" y="162426"/>
                    </a:moveTo>
                    <a:cubicBezTo>
                      <a:pt x="103271" y="81213"/>
                      <a:pt x="206542" y="0"/>
                      <a:pt x="324852" y="42110"/>
                    </a:cubicBezTo>
                    <a:cubicBezTo>
                      <a:pt x="443162" y="84220"/>
                      <a:pt x="591552" y="407068"/>
                      <a:pt x="709863" y="415089"/>
                    </a:cubicBezTo>
                    <a:cubicBezTo>
                      <a:pt x="828174" y="423110"/>
                      <a:pt x="922421" y="80211"/>
                      <a:pt x="1034716" y="90237"/>
                    </a:cubicBezTo>
                    <a:cubicBezTo>
                      <a:pt x="1147011" y="100263"/>
                      <a:pt x="1263315" y="467226"/>
                      <a:pt x="1383631" y="475247"/>
                    </a:cubicBezTo>
                    <a:cubicBezTo>
                      <a:pt x="1503947" y="483268"/>
                      <a:pt x="1626268" y="148389"/>
                      <a:pt x="1756610" y="138363"/>
                    </a:cubicBezTo>
                    <a:cubicBezTo>
                      <a:pt x="1886952" y="128337"/>
                      <a:pt x="2047374" y="411079"/>
                      <a:pt x="2165684" y="415089"/>
                    </a:cubicBezTo>
                    <a:cubicBezTo>
                      <a:pt x="2283995" y="419100"/>
                      <a:pt x="2374231" y="172452"/>
                      <a:pt x="2466473" y="162426"/>
                    </a:cubicBezTo>
                    <a:cubicBezTo>
                      <a:pt x="2558715" y="152400"/>
                      <a:pt x="2632911" y="358942"/>
                      <a:pt x="2719137" y="354931"/>
                    </a:cubicBezTo>
                    <a:cubicBezTo>
                      <a:pt x="2805363" y="350921"/>
                      <a:pt x="2913647" y="150394"/>
                      <a:pt x="2983831" y="138363"/>
                    </a:cubicBezTo>
                    <a:cubicBezTo>
                      <a:pt x="3054015" y="126332"/>
                      <a:pt x="3114174" y="260684"/>
                      <a:pt x="3140242" y="282742"/>
                    </a:cubicBezTo>
                    <a:cubicBezTo>
                      <a:pt x="3166311" y="304800"/>
                      <a:pt x="3153276" y="287755"/>
                      <a:pt x="3140242" y="27071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6" name="Straight Arrow Connector 85"/>
              <p:cNvCxnSpPr>
                <a:stCxn id="85" idx="10"/>
              </p:cNvCxnSpPr>
              <p:nvPr/>
            </p:nvCxnSpPr>
            <p:spPr>
              <a:xfrm flipV="1">
                <a:off x="1984439" y="2872492"/>
                <a:ext cx="1863008" cy="4099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5" idx="10"/>
              </p:cNvCxnSpPr>
              <p:nvPr/>
            </p:nvCxnSpPr>
            <p:spPr>
              <a:xfrm>
                <a:off x="1984439" y="3282405"/>
                <a:ext cx="2084351" cy="54701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914654" y="3031980"/>
                <a:ext cx="2961917" cy="762467"/>
              </a:xfrm>
              <a:custGeom>
                <a:avLst/>
                <a:gdLst>
                  <a:gd name="connsiteX0" fmla="*/ 0 w 4078705"/>
                  <a:gd name="connsiteY0" fmla="*/ 1058779 h 1092869"/>
                  <a:gd name="connsiteX1" fmla="*/ 938463 w 4078705"/>
                  <a:gd name="connsiteY1" fmla="*/ 1070811 h 1092869"/>
                  <a:gd name="connsiteX2" fmla="*/ 1552073 w 4078705"/>
                  <a:gd name="connsiteY2" fmla="*/ 926432 h 1092869"/>
                  <a:gd name="connsiteX3" fmla="*/ 2322094 w 4078705"/>
                  <a:gd name="connsiteY3" fmla="*/ 457200 h 1092869"/>
                  <a:gd name="connsiteX4" fmla="*/ 4078705 w 4078705"/>
                  <a:gd name="connsiteY4" fmla="*/ 0 h 10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8705" h="1092869">
                    <a:moveTo>
                      <a:pt x="0" y="1058779"/>
                    </a:moveTo>
                    <a:cubicBezTo>
                      <a:pt x="339892" y="1075824"/>
                      <a:pt x="679784" y="1092869"/>
                      <a:pt x="938463" y="1070811"/>
                    </a:cubicBezTo>
                    <a:cubicBezTo>
                      <a:pt x="1197142" y="1048753"/>
                      <a:pt x="1321468" y="1028701"/>
                      <a:pt x="1552073" y="926432"/>
                    </a:cubicBezTo>
                    <a:cubicBezTo>
                      <a:pt x="1782678" y="824164"/>
                      <a:pt x="1900989" y="611605"/>
                      <a:pt x="2322094" y="457200"/>
                    </a:cubicBezTo>
                    <a:cubicBezTo>
                      <a:pt x="2743199" y="302795"/>
                      <a:pt x="4078705" y="0"/>
                      <a:pt x="4078705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14654" y="3829422"/>
                <a:ext cx="3119187" cy="142700"/>
              </a:xfrm>
              <a:custGeom>
                <a:avLst/>
                <a:gdLst>
                  <a:gd name="connsiteX0" fmla="*/ 0 w 4295274"/>
                  <a:gd name="connsiteY0" fmla="*/ 96253 h 204537"/>
                  <a:gd name="connsiteX1" fmla="*/ 1937085 w 4295274"/>
                  <a:gd name="connsiteY1" fmla="*/ 60158 h 204537"/>
                  <a:gd name="connsiteX2" fmla="*/ 2947737 w 4295274"/>
                  <a:gd name="connsiteY2" fmla="*/ 12032 h 204537"/>
                  <a:gd name="connsiteX3" fmla="*/ 3934327 w 4295274"/>
                  <a:gd name="connsiteY3" fmla="*/ 132347 h 204537"/>
                  <a:gd name="connsiteX4" fmla="*/ 4295274 w 4295274"/>
                  <a:gd name="connsiteY4" fmla="*/ 204537 h 204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274" h="204537">
                    <a:moveTo>
                      <a:pt x="0" y="96253"/>
                    </a:moveTo>
                    <a:lnTo>
                      <a:pt x="1937085" y="60158"/>
                    </a:lnTo>
                    <a:cubicBezTo>
                      <a:pt x="2428374" y="46121"/>
                      <a:pt x="2614863" y="0"/>
                      <a:pt x="2947737" y="12032"/>
                    </a:cubicBezTo>
                    <a:cubicBezTo>
                      <a:pt x="3280611" y="24064"/>
                      <a:pt x="3709738" y="100263"/>
                      <a:pt x="3934327" y="132347"/>
                    </a:cubicBezTo>
                    <a:cubicBezTo>
                      <a:pt x="4158916" y="164431"/>
                      <a:pt x="4227095" y="184484"/>
                      <a:pt x="4295274" y="20453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969990" y="3988911"/>
                <a:ext cx="3092975" cy="125912"/>
              </a:xfrm>
              <a:custGeom>
                <a:avLst/>
                <a:gdLst>
                  <a:gd name="connsiteX0" fmla="*/ 0 w 4259179"/>
                  <a:gd name="connsiteY0" fmla="*/ 48126 h 180474"/>
                  <a:gd name="connsiteX1" fmla="*/ 2610853 w 4259179"/>
                  <a:gd name="connsiteY1" fmla="*/ 0 h 180474"/>
                  <a:gd name="connsiteX2" fmla="*/ 3513222 w 4259179"/>
                  <a:gd name="connsiteY2" fmla="*/ 60158 h 180474"/>
                  <a:gd name="connsiteX3" fmla="*/ 4259179 w 4259179"/>
                  <a:gd name="connsiteY3" fmla="*/ 180474 h 1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9179" h="180474">
                    <a:moveTo>
                      <a:pt x="0" y="48126"/>
                    </a:moveTo>
                    <a:lnTo>
                      <a:pt x="2610853" y="0"/>
                    </a:lnTo>
                    <a:cubicBezTo>
                      <a:pt x="3196390" y="2005"/>
                      <a:pt x="3238501" y="30079"/>
                      <a:pt x="3513222" y="60158"/>
                    </a:cubicBezTo>
                    <a:cubicBezTo>
                      <a:pt x="3787943" y="90237"/>
                      <a:pt x="4259179" y="180474"/>
                      <a:pt x="4259179" y="180474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2192248" y="266732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u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66637" y="182213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u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19201" y="195016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d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190735" y="2171814"/>
              <a:ext cx="360934" cy="1059394"/>
              <a:chOff x="1962719" y="2215613"/>
              <a:chExt cx="360934" cy="10593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962720" y="2215613"/>
                    <a:ext cx="360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20" y="2215613"/>
                    <a:ext cx="360933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1962719" y="2905675"/>
                    <a:ext cx="360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19" y="2905675"/>
                    <a:ext cx="360933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5" name="Group 34"/>
          <p:cNvGrpSpPr/>
          <p:nvPr/>
        </p:nvGrpSpPr>
        <p:grpSpPr>
          <a:xfrm>
            <a:off x="6431169" y="1374669"/>
            <a:ext cx="2432304" cy="2084832"/>
            <a:chOff x="6444572" y="1508253"/>
            <a:chExt cx="2432304" cy="2084832"/>
          </a:xfrm>
        </p:grpSpPr>
        <p:sp>
          <p:nvSpPr>
            <p:cNvPr id="75" name="TextBox 74"/>
            <p:cNvSpPr txBox="1"/>
            <p:nvPr/>
          </p:nvSpPr>
          <p:spPr>
            <a:xfrm>
              <a:off x="8406298" y="3009625"/>
              <a:ext cx="4571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p</a:t>
              </a:r>
              <a:r>
                <a:rPr lang="en-US" sz="2400" baseline="30000" dirty="0" smtClean="0"/>
                <a:t>0</a:t>
              </a:r>
              <a:endParaRPr lang="en-US" sz="2400" baseline="30000" dirty="0"/>
            </a:p>
          </p:txBody>
        </p:sp>
        <p:sp>
          <p:nvSpPr>
            <p:cNvPr id="76" name="Right Brace 75"/>
            <p:cNvSpPr/>
            <p:nvPr/>
          </p:nvSpPr>
          <p:spPr>
            <a:xfrm>
              <a:off x="8391055" y="3094969"/>
              <a:ext cx="86867" cy="297023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10737" y="1995713"/>
              <a:ext cx="369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" pitchFamily="18" charset="0"/>
                </a:rPr>
                <a:t>p</a:t>
              </a:r>
              <a:endParaRPr lang="en-US" sz="2400" dirty="0">
                <a:latin typeface="Palatino" pitchFamily="18" charset="0"/>
              </a:endParaRPr>
            </a:p>
          </p:txBody>
        </p:sp>
        <p:sp>
          <p:nvSpPr>
            <p:cNvPr id="78" name="Right Brace 77"/>
            <p:cNvSpPr/>
            <p:nvPr/>
          </p:nvSpPr>
          <p:spPr>
            <a:xfrm rot="19897554">
              <a:off x="8307065" y="2164958"/>
              <a:ext cx="86868" cy="297101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444572" y="1508253"/>
              <a:ext cx="2432304" cy="2084832"/>
            </a:xfrm>
            <a:prstGeom prst="round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81"/>
            <p:cNvGrpSpPr/>
            <p:nvPr/>
          </p:nvGrpSpPr>
          <p:grpSpPr>
            <a:xfrm flipV="1">
              <a:off x="6468461" y="2260367"/>
              <a:ext cx="1671937" cy="932711"/>
              <a:chOff x="693311" y="2872492"/>
              <a:chExt cx="3375479" cy="1242331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693311" y="3085143"/>
                <a:ext cx="1301845" cy="337164"/>
              </a:xfrm>
              <a:custGeom>
                <a:avLst/>
                <a:gdLst>
                  <a:gd name="connsiteX0" fmla="*/ 0 w 3166311"/>
                  <a:gd name="connsiteY0" fmla="*/ 162426 h 483268"/>
                  <a:gd name="connsiteX1" fmla="*/ 324852 w 3166311"/>
                  <a:gd name="connsiteY1" fmla="*/ 42110 h 483268"/>
                  <a:gd name="connsiteX2" fmla="*/ 709863 w 3166311"/>
                  <a:gd name="connsiteY2" fmla="*/ 415089 h 483268"/>
                  <a:gd name="connsiteX3" fmla="*/ 1034716 w 3166311"/>
                  <a:gd name="connsiteY3" fmla="*/ 90237 h 483268"/>
                  <a:gd name="connsiteX4" fmla="*/ 1383631 w 3166311"/>
                  <a:gd name="connsiteY4" fmla="*/ 475247 h 483268"/>
                  <a:gd name="connsiteX5" fmla="*/ 1756610 w 3166311"/>
                  <a:gd name="connsiteY5" fmla="*/ 138363 h 483268"/>
                  <a:gd name="connsiteX6" fmla="*/ 2165684 w 3166311"/>
                  <a:gd name="connsiteY6" fmla="*/ 415089 h 483268"/>
                  <a:gd name="connsiteX7" fmla="*/ 2466473 w 3166311"/>
                  <a:gd name="connsiteY7" fmla="*/ 162426 h 483268"/>
                  <a:gd name="connsiteX8" fmla="*/ 2719137 w 3166311"/>
                  <a:gd name="connsiteY8" fmla="*/ 354931 h 483268"/>
                  <a:gd name="connsiteX9" fmla="*/ 2983831 w 3166311"/>
                  <a:gd name="connsiteY9" fmla="*/ 138363 h 483268"/>
                  <a:gd name="connsiteX10" fmla="*/ 3140242 w 3166311"/>
                  <a:gd name="connsiteY10" fmla="*/ 282742 h 483268"/>
                  <a:gd name="connsiteX11" fmla="*/ 3140242 w 3166311"/>
                  <a:gd name="connsiteY11" fmla="*/ 270710 h 4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6311" h="483268">
                    <a:moveTo>
                      <a:pt x="0" y="162426"/>
                    </a:moveTo>
                    <a:cubicBezTo>
                      <a:pt x="103271" y="81213"/>
                      <a:pt x="206542" y="0"/>
                      <a:pt x="324852" y="42110"/>
                    </a:cubicBezTo>
                    <a:cubicBezTo>
                      <a:pt x="443162" y="84220"/>
                      <a:pt x="591552" y="407068"/>
                      <a:pt x="709863" y="415089"/>
                    </a:cubicBezTo>
                    <a:cubicBezTo>
                      <a:pt x="828174" y="423110"/>
                      <a:pt x="922421" y="80211"/>
                      <a:pt x="1034716" y="90237"/>
                    </a:cubicBezTo>
                    <a:cubicBezTo>
                      <a:pt x="1147011" y="100263"/>
                      <a:pt x="1263315" y="467226"/>
                      <a:pt x="1383631" y="475247"/>
                    </a:cubicBezTo>
                    <a:cubicBezTo>
                      <a:pt x="1503947" y="483268"/>
                      <a:pt x="1626268" y="148389"/>
                      <a:pt x="1756610" y="138363"/>
                    </a:cubicBezTo>
                    <a:cubicBezTo>
                      <a:pt x="1886952" y="128337"/>
                      <a:pt x="2047374" y="411079"/>
                      <a:pt x="2165684" y="415089"/>
                    </a:cubicBezTo>
                    <a:cubicBezTo>
                      <a:pt x="2283995" y="419100"/>
                      <a:pt x="2374231" y="172452"/>
                      <a:pt x="2466473" y="162426"/>
                    </a:cubicBezTo>
                    <a:cubicBezTo>
                      <a:pt x="2558715" y="152400"/>
                      <a:pt x="2632911" y="358942"/>
                      <a:pt x="2719137" y="354931"/>
                    </a:cubicBezTo>
                    <a:cubicBezTo>
                      <a:pt x="2805363" y="350921"/>
                      <a:pt x="2913647" y="150394"/>
                      <a:pt x="2983831" y="138363"/>
                    </a:cubicBezTo>
                    <a:cubicBezTo>
                      <a:pt x="3054015" y="126332"/>
                      <a:pt x="3114174" y="260684"/>
                      <a:pt x="3140242" y="282742"/>
                    </a:cubicBezTo>
                    <a:cubicBezTo>
                      <a:pt x="3166311" y="304800"/>
                      <a:pt x="3153276" y="287755"/>
                      <a:pt x="3140242" y="27071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6" name="Straight Arrow Connector 105"/>
              <p:cNvCxnSpPr>
                <a:stCxn id="105" idx="10"/>
              </p:cNvCxnSpPr>
              <p:nvPr/>
            </p:nvCxnSpPr>
            <p:spPr>
              <a:xfrm flipV="1">
                <a:off x="1984439" y="2872492"/>
                <a:ext cx="1863008" cy="4099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stCxn id="105" idx="10"/>
              </p:cNvCxnSpPr>
              <p:nvPr/>
            </p:nvCxnSpPr>
            <p:spPr>
              <a:xfrm>
                <a:off x="1984439" y="3282405"/>
                <a:ext cx="2084351" cy="54701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Freeform 107"/>
              <p:cNvSpPr/>
              <p:nvPr/>
            </p:nvSpPr>
            <p:spPr>
              <a:xfrm>
                <a:off x="914654" y="3031980"/>
                <a:ext cx="2961917" cy="762467"/>
              </a:xfrm>
              <a:custGeom>
                <a:avLst/>
                <a:gdLst>
                  <a:gd name="connsiteX0" fmla="*/ 0 w 4078705"/>
                  <a:gd name="connsiteY0" fmla="*/ 1058779 h 1092869"/>
                  <a:gd name="connsiteX1" fmla="*/ 938463 w 4078705"/>
                  <a:gd name="connsiteY1" fmla="*/ 1070811 h 1092869"/>
                  <a:gd name="connsiteX2" fmla="*/ 1552073 w 4078705"/>
                  <a:gd name="connsiteY2" fmla="*/ 926432 h 1092869"/>
                  <a:gd name="connsiteX3" fmla="*/ 2322094 w 4078705"/>
                  <a:gd name="connsiteY3" fmla="*/ 457200 h 1092869"/>
                  <a:gd name="connsiteX4" fmla="*/ 4078705 w 4078705"/>
                  <a:gd name="connsiteY4" fmla="*/ 0 h 10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8705" h="1092869">
                    <a:moveTo>
                      <a:pt x="0" y="1058779"/>
                    </a:moveTo>
                    <a:cubicBezTo>
                      <a:pt x="339892" y="1075824"/>
                      <a:pt x="679784" y="1092869"/>
                      <a:pt x="938463" y="1070811"/>
                    </a:cubicBezTo>
                    <a:cubicBezTo>
                      <a:pt x="1197142" y="1048753"/>
                      <a:pt x="1321468" y="1028701"/>
                      <a:pt x="1552073" y="926432"/>
                    </a:cubicBezTo>
                    <a:cubicBezTo>
                      <a:pt x="1782678" y="824164"/>
                      <a:pt x="1900989" y="611605"/>
                      <a:pt x="2322094" y="457200"/>
                    </a:cubicBezTo>
                    <a:cubicBezTo>
                      <a:pt x="2743199" y="302795"/>
                      <a:pt x="4078705" y="0"/>
                      <a:pt x="4078705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914654" y="3829422"/>
                <a:ext cx="3119187" cy="142700"/>
              </a:xfrm>
              <a:custGeom>
                <a:avLst/>
                <a:gdLst>
                  <a:gd name="connsiteX0" fmla="*/ 0 w 4295274"/>
                  <a:gd name="connsiteY0" fmla="*/ 96253 h 204537"/>
                  <a:gd name="connsiteX1" fmla="*/ 1937085 w 4295274"/>
                  <a:gd name="connsiteY1" fmla="*/ 60158 h 204537"/>
                  <a:gd name="connsiteX2" fmla="*/ 2947737 w 4295274"/>
                  <a:gd name="connsiteY2" fmla="*/ 12032 h 204537"/>
                  <a:gd name="connsiteX3" fmla="*/ 3934327 w 4295274"/>
                  <a:gd name="connsiteY3" fmla="*/ 132347 h 204537"/>
                  <a:gd name="connsiteX4" fmla="*/ 4295274 w 4295274"/>
                  <a:gd name="connsiteY4" fmla="*/ 204537 h 204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274" h="204537">
                    <a:moveTo>
                      <a:pt x="0" y="96253"/>
                    </a:moveTo>
                    <a:lnTo>
                      <a:pt x="1937085" y="60158"/>
                    </a:lnTo>
                    <a:cubicBezTo>
                      <a:pt x="2428374" y="46121"/>
                      <a:pt x="2614863" y="0"/>
                      <a:pt x="2947737" y="12032"/>
                    </a:cubicBezTo>
                    <a:cubicBezTo>
                      <a:pt x="3280611" y="24064"/>
                      <a:pt x="3709738" y="100263"/>
                      <a:pt x="3934327" y="132347"/>
                    </a:cubicBezTo>
                    <a:cubicBezTo>
                      <a:pt x="4158916" y="164431"/>
                      <a:pt x="4227095" y="184484"/>
                      <a:pt x="4295274" y="20453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969990" y="3988911"/>
                <a:ext cx="3092975" cy="125912"/>
              </a:xfrm>
              <a:custGeom>
                <a:avLst/>
                <a:gdLst>
                  <a:gd name="connsiteX0" fmla="*/ 0 w 4259179"/>
                  <a:gd name="connsiteY0" fmla="*/ 48126 h 180474"/>
                  <a:gd name="connsiteX1" fmla="*/ 2610853 w 4259179"/>
                  <a:gd name="connsiteY1" fmla="*/ 0 h 180474"/>
                  <a:gd name="connsiteX2" fmla="*/ 3513222 w 4259179"/>
                  <a:gd name="connsiteY2" fmla="*/ 60158 h 180474"/>
                  <a:gd name="connsiteX3" fmla="*/ 4259179 w 4259179"/>
                  <a:gd name="connsiteY3" fmla="*/ 180474 h 1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9179" h="180474">
                    <a:moveTo>
                      <a:pt x="0" y="48126"/>
                    </a:moveTo>
                    <a:lnTo>
                      <a:pt x="2610853" y="0"/>
                    </a:lnTo>
                    <a:cubicBezTo>
                      <a:pt x="3196390" y="2005"/>
                      <a:pt x="3238501" y="30079"/>
                      <a:pt x="3513222" y="60158"/>
                    </a:cubicBezTo>
                    <a:cubicBezTo>
                      <a:pt x="3787943" y="90237"/>
                      <a:pt x="4259179" y="180474"/>
                      <a:pt x="4259179" y="180474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8048258" y="2325872"/>
              <a:ext cx="387671" cy="1059394"/>
              <a:chOff x="1962719" y="2215613"/>
              <a:chExt cx="387671" cy="10593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962720" y="2215613"/>
                    <a:ext cx="3876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20" y="2215613"/>
                    <a:ext cx="387670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1962719" y="2905675"/>
                    <a:ext cx="3876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19" y="2905675"/>
                    <a:ext cx="387670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0" name="Group 49"/>
          <p:cNvGrpSpPr/>
          <p:nvPr/>
        </p:nvGrpSpPr>
        <p:grpSpPr>
          <a:xfrm>
            <a:off x="3914948" y="1374669"/>
            <a:ext cx="2455724" cy="2084832"/>
            <a:chOff x="3548972" y="1508253"/>
            <a:chExt cx="2455724" cy="2084832"/>
          </a:xfrm>
        </p:grpSpPr>
        <p:sp>
          <p:nvSpPr>
            <p:cNvPr id="62" name="Rounded Rectangle 61"/>
            <p:cNvSpPr/>
            <p:nvPr/>
          </p:nvSpPr>
          <p:spPr>
            <a:xfrm>
              <a:off x="3548972" y="1508253"/>
              <a:ext cx="2432304" cy="2084832"/>
            </a:xfrm>
            <a:prstGeom prst="round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506413" y="2900609"/>
              <a:ext cx="498283" cy="512187"/>
              <a:chOff x="5200513" y="4227223"/>
              <a:chExt cx="498283" cy="46166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243223" y="4227223"/>
                <a:ext cx="455573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p</a:t>
                </a:r>
                <a:r>
                  <a:rPr lang="en-US" sz="2400" baseline="30000" dirty="0" smtClean="0"/>
                  <a:t>+</a:t>
                </a:r>
                <a:endParaRPr lang="en-US" sz="2400" baseline="30000" dirty="0"/>
              </a:p>
            </p:txBody>
          </p:sp>
          <p:sp>
            <p:nvSpPr>
              <p:cNvPr id="72" name="Right Brace 71"/>
              <p:cNvSpPr/>
              <p:nvPr/>
            </p:nvSpPr>
            <p:spPr>
              <a:xfrm>
                <a:off x="5200513" y="4309165"/>
                <a:ext cx="86867" cy="297022"/>
              </a:xfrm>
              <a:prstGeom prst="rightBrac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563905" y="192256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" pitchFamily="18" charset="0"/>
                </a:rPr>
                <a:t>n</a:t>
              </a:r>
              <a:endParaRPr lang="en-US" sz="2400" dirty="0">
                <a:latin typeface="Palatino" pitchFamily="18" charset="0"/>
              </a:endParaRPr>
            </a:p>
          </p:txBody>
        </p:sp>
        <p:sp>
          <p:nvSpPr>
            <p:cNvPr id="74" name="Right Brace 73"/>
            <p:cNvSpPr/>
            <p:nvPr/>
          </p:nvSpPr>
          <p:spPr>
            <a:xfrm rot="19897554">
              <a:off x="5509002" y="2079613"/>
              <a:ext cx="86868" cy="297101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1"/>
            <p:cNvGrpSpPr/>
            <p:nvPr/>
          </p:nvGrpSpPr>
          <p:grpSpPr>
            <a:xfrm flipV="1">
              <a:off x="3646013" y="2205503"/>
              <a:ext cx="1671937" cy="932711"/>
              <a:chOff x="693311" y="2872492"/>
              <a:chExt cx="3375479" cy="1242331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693311" y="3085143"/>
                <a:ext cx="1301845" cy="337164"/>
              </a:xfrm>
              <a:custGeom>
                <a:avLst/>
                <a:gdLst>
                  <a:gd name="connsiteX0" fmla="*/ 0 w 3166311"/>
                  <a:gd name="connsiteY0" fmla="*/ 162426 h 483268"/>
                  <a:gd name="connsiteX1" fmla="*/ 324852 w 3166311"/>
                  <a:gd name="connsiteY1" fmla="*/ 42110 h 483268"/>
                  <a:gd name="connsiteX2" fmla="*/ 709863 w 3166311"/>
                  <a:gd name="connsiteY2" fmla="*/ 415089 h 483268"/>
                  <a:gd name="connsiteX3" fmla="*/ 1034716 w 3166311"/>
                  <a:gd name="connsiteY3" fmla="*/ 90237 h 483268"/>
                  <a:gd name="connsiteX4" fmla="*/ 1383631 w 3166311"/>
                  <a:gd name="connsiteY4" fmla="*/ 475247 h 483268"/>
                  <a:gd name="connsiteX5" fmla="*/ 1756610 w 3166311"/>
                  <a:gd name="connsiteY5" fmla="*/ 138363 h 483268"/>
                  <a:gd name="connsiteX6" fmla="*/ 2165684 w 3166311"/>
                  <a:gd name="connsiteY6" fmla="*/ 415089 h 483268"/>
                  <a:gd name="connsiteX7" fmla="*/ 2466473 w 3166311"/>
                  <a:gd name="connsiteY7" fmla="*/ 162426 h 483268"/>
                  <a:gd name="connsiteX8" fmla="*/ 2719137 w 3166311"/>
                  <a:gd name="connsiteY8" fmla="*/ 354931 h 483268"/>
                  <a:gd name="connsiteX9" fmla="*/ 2983831 w 3166311"/>
                  <a:gd name="connsiteY9" fmla="*/ 138363 h 483268"/>
                  <a:gd name="connsiteX10" fmla="*/ 3140242 w 3166311"/>
                  <a:gd name="connsiteY10" fmla="*/ 282742 h 483268"/>
                  <a:gd name="connsiteX11" fmla="*/ 3140242 w 3166311"/>
                  <a:gd name="connsiteY11" fmla="*/ 270710 h 4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6311" h="483268">
                    <a:moveTo>
                      <a:pt x="0" y="162426"/>
                    </a:moveTo>
                    <a:cubicBezTo>
                      <a:pt x="103271" y="81213"/>
                      <a:pt x="206542" y="0"/>
                      <a:pt x="324852" y="42110"/>
                    </a:cubicBezTo>
                    <a:cubicBezTo>
                      <a:pt x="443162" y="84220"/>
                      <a:pt x="591552" y="407068"/>
                      <a:pt x="709863" y="415089"/>
                    </a:cubicBezTo>
                    <a:cubicBezTo>
                      <a:pt x="828174" y="423110"/>
                      <a:pt x="922421" y="80211"/>
                      <a:pt x="1034716" y="90237"/>
                    </a:cubicBezTo>
                    <a:cubicBezTo>
                      <a:pt x="1147011" y="100263"/>
                      <a:pt x="1263315" y="467226"/>
                      <a:pt x="1383631" y="475247"/>
                    </a:cubicBezTo>
                    <a:cubicBezTo>
                      <a:pt x="1503947" y="483268"/>
                      <a:pt x="1626268" y="148389"/>
                      <a:pt x="1756610" y="138363"/>
                    </a:cubicBezTo>
                    <a:cubicBezTo>
                      <a:pt x="1886952" y="128337"/>
                      <a:pt x="2047374" y="411079"/>
                      <a:pt x="2165684" y="415089"/>
                    </a:cubicBezTo>
                    <a:cubicBezTo>
                      <a:pt x="2283995" y="419100"/>
                      <a:pt x="2374231" y="172452"/>
                      <a:pt x="2466473" y="162426"/>
                    </a:cubicBezTo>
                    <a:cubicBezTo>
                      <a:pt x="2558715" y="152400"/>
                      <a:pt x="2632911" y="358942"/>
                      <a:pt x="2719137" y="354931"/>
                    </a:cubicBezTo>
                    <a:cubicBezTo>
                      <a:pt x="2805363" y="350921"/>
                      <a:pt x="2913647" y="150394"/>
                      <a:pt x="2983831" y="138363"/>
                    </a:cubicBezTo>
                    <a:cubicBezTo>
                      <a:pt x="3054015" y="126332"/>
                      <a:pt x="3114174" y="260684"/>
                      <a:pt x="3140242" y="282742"/>
                    </a:cubicBezTo>
                    <a:cubicBezTo>
                      <a:pt x="3166311" y="304800"/>
                      <a:pt x="3153276" y="287755"/>
                      <a:pt x="3140242" y="27071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6" name="Straight Arrow Connector 95"/>
              <p:cNvCxnSpPr>
                <a:stCxn id="95" idx="10"/>
              </p:cNvCxnSpPr>
              <p:nvPr/>
            </p:nvCxnSpPr>
            <p:spPr>
              <a:xfrm flipV="1">
                <a:off x="1984439" y="2872492"/>
                <a:ext cx="1863008" cy="4099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95" idx="10"/>
              </p:cNvCxnSpPr>
              <p:nvPr/>
            </p:nvCxnSpPr>
            <p:spPr>
              <a:xfrm>
                <a:off x="1984439" y="3282405"/>
                <a:ext cx="2084351" cy="54701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/>
              <p:cNvSpPr/>
              <p:nvPr/>
            </p:nvSpPr>
            <p:spPr>
              <a:xfrm>
                <a:off x="914654" y="3031980"/>
                <a:ext cx="2961917" cy="762467"/>
              </a:xfrm>
              <a:custGeom>
                <a:avLst/>
                <a:gdLst>
                  <a:gd name="connsiteX0" fmla="*/ 0 w 4078705"/>
                  <a:gd name="connsiteY0" fmla="*/ 1058779 h 1092869"/>
                  <a:gd name="connsiteX1" fmla="*/ 938463 w 4078705"/>
                  <a:gd name="connsiteY1" fmla="*/ 1070811 h 1092869"/>
                  <a:gd name="connsiteX2" fmla="*/ 1552073 w 4078705"/>
                  <a:gd name="connsiteY2" fmla="*/ 926432 h 1092869"/>
                  <a:gd name="connsiteX3" fmla="*/ 2322094 w 4078705"/>
                  <a:gd name="connsiteY3" fmla="*/ 457200 h 1092869"/>
                  <a:gd name="connsiteX4" fmla="*/ 4078705 w 4078705"/>
                  <a:gd name="connsiteY4" fmla="*/ 0 h 10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8705" h="1092869">
                    <a:moveTo>
                      <a:pt x="0" y="1058779"/>
                    </a:moveTo>
                    <a:cubicBezTo>
                      <a:pt x="339892" y="1075824"/>
                      <a:pt x="679784" y="1092869"/>
                      <a:pt x="938463" y="1070811"/>
                    </a:cubicBezTo>
                    <a:cubicBezTo>
                      <a:pt x="1197142" y="1048753"/>
                      <a:pt x="1321468" y="1028701"/>
                      <a:pt x="1552073" y="926432"/>
                    </a:cubicBezTo>
                    <a:cubicBezTo>
                      <a:pt x="1782678" y="824164"/>
                      <a:pt x="1900989" y="611605"/>
                      <a:pt x="2322094" y="457200"/>
                    </a:cubicBezTo>
                    <a:cubicBezTo>
                      <a:pt x="2743199" y="302795"/>
                      <a:pt x="4078705" y="0"/>
                      <a:pt x="4078705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914654" y="3829422"/>
                <a:ext cx="3119187" cy="142700"/>
              </a:xfrm>
              <a:custGeom>
                <a:avLst/>
                <a:gdLst>
                  <a:gd name="connsiteX0" fmla="*/ 0 w 4295274"/>
                  <a:gd name="connsiteY0" fmla="*/ 96253 h 204537"/>
                  <a:gd name="connsiteX1" fmla="*/ 1937085 w 4295274"/>
                  <a:gd name="connsiteY1" fmla="*/ 60158 h 204537"/>
                  <a:gd name="connsiteX2" fmla="*/ 2947737 w 4295274"/>
                  <a:gd name="connsiteY2" fmla="*/ 12032 h 204537"/>
                  <a:gd name="connsiteX3" fmla="*/ 3934327 w 4295274"/>
                  <a:gd name="connsiteY3" fmla="*/ 132347 h 204537"/>
                  <a:gd name="connsiteX4" fmla="*/ 4295274 w 4295274"/>
                  <a:gd name="connsiteY4" fmla="*/ 204537 h 204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5274" h="204537">
                    <a:moveTo>
                      <a:pt x="0" y="96253"/>
                    </a:moveTo>
                    <a:lnTo>
                      <a:pt x="1937085" y="60158"/>
                    </a:lnTo>
                    <a:cubicBezTo>
                      <a:pt x="2428374" y="46121"/>
                      <a:pt x="2614863" y="0"/>
                      <a:pt x="2947737" y="12032"/>
                    </a:cubicBezTo>
                    <a:cubicBezTo>
                      <a:pt x="3280611" y="24064"/>
                      <a:pt x="3709738" y="100263"/>
                      <a:pt x="3934327" y="132347"/>
                    </a:cubicBezTo>
                    <a:cubicBezTo>
                      <a:pt x="4158916" y="164431"/>
                      <a:pt x="4227095" y="184484"/>
                      <a:pt x="4295274" y="20453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969990" y="3988911"/>
                <a:ext cx="3092975" cy="125912"/>
              </a:xfrm>
              <a:custGeom>
                <a:avLst/>
                <a:gdLst>
                  <a:gd name="connsiteX0" fmla="*/ 0 w 4259179"/>
                  <a:gd name="connsiteY0" fmla="*/ 48126 h 180474"/>
                  <a:gd name="connsiteX1" fmla="*/ 2610853 w 4259179"/>
                  <a:gd name="connsiteY1" fmla="*/ 0 h 180474"/>
                  <a:gd name="connsiteX2" fmla="*/ 3513222 w 4259179"/>
                  <a:gd name="connsiteY2" fmla="*/ 60158 h 180474"/>
                  <a:gd name="connsiteX3" fmla="*/ 4259179 w 4259179"/>
                  <a:gd name="connsiteY3" fmla="*/ 180474 h 1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9179" h="180474">
                    <a:moveTo>
                      <a:pt x="0" y="48126"/>
                    </a:moveTo>
                    <a:lnTo>
                      <a:pt x="2610853" y="0"/>
                    </a:lnTo>
                    <a:cubicBezTo>
                      <a:pt x="3196390" y="2005"/>
                      <a:pt x="3238501" y="30079"/>
                      <a:pt x="3513222" y="60158"/>
                    </a:cubicBezTo>
                    <a:cubicBezTo>
                      <a:pt x="3787943" y="90237"/>
                      <a:pt x="4259179" y="180474"/>
                      <a:pt x="4259179" y="180474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208315" y="2268897"/>
              <a:ext cx="389146" cy="1065486"/>
              <a:chOff x="1962719" y="2215613"/>
              <a:chExt cx="389146" cy="10654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1962720" y="2215613"/>
                    <a:ext cx="3891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20" y="2215613"/>
                    <a:ext cx="389145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1962719" y="2905675"/>
                    <a:ext cx="389145" cy="3754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719" y="2905675"/>
                    <a:ext cx="389145" cy="375424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r="-26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2" name="TextBox 141"/>
          <p:cNvSpPr txBox="1"/>
          <p:nvPr/>
        </p:nvSpPr>
        <p:spPr>
          <a:xfrm>
            <a:off x="263462" y="3483251"/>
            <a:ext cx="858660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Photon Coupling</a:t>
            </a:r>
            <a:r>
              <a:rPr lang="en-US" dirty="0" smtClean="0">
                <a:latin typeface="Palatino Linotype" panose="02040502050505030304" pitchFamily="18" charset="0"/>
              </a:rPr>
              <a:t>:    </a:t>
            </a:r>
            <a:r>
              <a:rPr lang="en-US" sz="24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0.25                           0.25                               1</a:t>
            </a:r>
            <a:endParaRPr lang="en-US" sz="24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3815</Words>
  <Application>Microsoft Office PowerPoint</Application>
  <PresentationFormat>On-screen Show (4:3)</PresentationFormat>
  <Paragraphs>711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String Fragmentation in the Exclusive Limit Mac Mestayer</vt:lpstr>
      <vt:lpstr>Understanding qq ̅ Creation </vt:lpstr>
      <vt:lpstr>Hadronization and qq ̅ Creation</vt:lpstr>
      <vt:lpstr>LUND Model of Hadronization (for electro-production)</vt:lpstr>
      <vt:lpstr>Polarization Transfer in e ⃗p →K^+ Λ ⃗   </vt:lpstr>
      <vt:lpstr>Quark Spins*: Transferred Polarization</vt:lpstr>
      <vt:lpstr>L – polarization and qq ̅ Spin State</vt:lpstr>
      <vt:lpstr>Polarization Transfer: Two Ideas*</vt:lpstr>
      <vt:lpstr>Different coupling to qq ̅  different ratios</vt:lpstr>
      <vt:lpstr>Exclusive Baryon Meson Production - quark model picture </vt:lpstr>
      <vt:lpstr>Analysis in brief: (e1f  data)</vt:lpstr>
      <vt:lpstr>Fits to K+ L Corrected Yields</vt:lpstr>
      <vt:lpstr>Published Cross Section Ratios</vt:lpstr>
      <vt:lpstr>Extracting qq ̅ Ratios from Yield Ratios</vt:lpstr>
      <vt:lpstr>PRL Conclusions</vt:lpstr>
      <vt:lpstr>Drell-Yan  more d ̅ than u ̅ in proton …. related to uu ̅  / dd ̅ = 0.74 ±.18 ? </vt:lpstr>
      <vt:lpstr>Ratio of uu ̅  /dd ̅ =0.74 ±0.18</vt:lpstr>
      <vt:lpstr>Future Studies</vt:lpstr>
      <vt:lpstr>Conclusions</vt:lpstr>
      <vt:lpstr>Back-Up Slides</vt:lpstr>
      <vt:lpstr>L Polarization Transfer</vt:lpstr>
      <vt:lpstr>PowerPoint Presentation</vt:lpstr>
      <vt:lpstr>Hyperon Induced Polarization</vt:lpstr>
      <vt:lpstr>Quark Spins in Induced Polarization</vt:lpstr>
      <vt:lpstr>PowerPoint Presentation</vt:lpstr>
      <vt:lpstr>PowerPoint Presentation</vt:lpstr>
      <vt:lpstr>Quark model  physics conclusion  </vt:lpstr>
      <vt:lpstr>Lambda Polarization from other Experiments</vt:lpstr>
      <vt:lpstr>Model for L Polarization in Exclusive Production </vt:lpstr>
      <vt:lpstr>Quark Spins: Transferred Polarization</vt:lpstr>
      <vt:lpstr>How to describe exclusive production ? hadrons or quarks ?  </vt:lpstr>
      <vt:lpstr>Strangeness Suppression of qq ̅ Creation Observed in Exclusive Reactions *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Quark-pair Creation</dc:title>
  <dc:creator>bangdm</dc:creator>
  <cp:lastModifiedBy>mestayer</cp:lastModifiedBy>
  <cp:revision>313</cp:revision>
  <dcterms:created xsi:type="dcterms:W3CDTF">2009-02-13T15:19:50Z</dcterms:created>
  <dcterms:modified xsi:type="dcterms:W3CDTF">2015-01-21T21:51:11Z</dcterms:modified>
</cp:coreProperties>
</file>