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4"/>
  </p:notesMasterIdLst>
  <p:sldIdLst>
    <p:sldId id="284" r:id="rId2"/>
    <p:sldId id="631" r:id="rId3"/>
    <p:sldId id="479" r:id="rId4"/>
    <p:sldId id="601" r:id="rId5"/>
    <p:sldId id="608" r:id="rId6"/>
    <p:sldId id="520" r:id="rId7"/>
    <p:sldId id="532" r:id="rId8"/>
    <p:sldId id="606" r:id="rId9"/>
    <p:sldId id="469" r:id="rId10"/>
    <p:sldId id="458" r:id="rId11"/>
    <p:sldId id="598" r:id="rId12"/>
    <p:sldId id="599" r:id="rId13"/>
    <p:sldId id="449" r:id="rId14"/>
    <p:sldId id="600" r:id="rId15"/>
    <p:sldId id="641" r:id="rId16"/>
    <p:sldId id="640" r:id="rId17"/>
    <p:sldId id="625" r:id="rId18"/>
    <p:sldId id="521" r:id="rId19"/>
    <p:sldId id="348" r:id="rId20"/>
    <p:sldId id="557" r:id="rId21"/>
    <p:sldId id="559" r:id="rId22"/>
    <p:sldId id="613" r:id="rId23"/>
    <p:sldId id="614" r:id="rId24"/>
    <p:sldId id="615" r:id="rId25"/>
    <p:sldId id="616" r:id="rId26"/>
    <p:sldId id="450" r:id="rId27"/>
    <p:sldId id="451" r:id="rId28"/>
    <p:sldId id="588" r:id="rId29"/>
    <p:sldId id="617" r:id="rId30"/>
    <p:sldId id="593" r:id="rId31"/>
    <p:sldId id="594" r:id="rId32"/>
    <p:sldId id="620" r:id="rId33"/>
    <p:sldId id="603" r:id="rId34"/>
    <p:sldId id="604" r:id="rId35"/>
    <p:sldId id="589" r:id="rId36"/>
    <p:sldId id="621" r:id="rId37"/>
    <p:sldId id="595" r:id="rId38"/>
    <p:sldId id="630" r:id="rId39"/>
    <p:sldId id="551" r:id="rId40"/>
    <p:sldId id="633" r:id="rId41"/>
    <p:sldId id="634" r:id="rId42"/>
    <p:sldId id="635" r:id="rId43"/>
    <p:sldId id="624" r:id="rId44"/>
    <p:sldId id="531" r:id="rId45"/>
    <p:sldId id="597" r:id="rId46"/>
    <p:sldId id="637" r:id="rId47"/>
    <p:sldId id="636" r:id="rId48"/>
    <p:sldId id="629" r:id="rId49"/>
    <p:sldId id="464" r:id="rId50"/>
    <p:sldId id="540" r:id="rId51"/>
    <p:sldId id="554" r:id="rId52"/>
    <p:sldId id="522" r:id="rId53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A7C8C"/>
    <a:srgbClr val="9DBCB0"/>
    <a:srgbClr val="FCD450"/>
    <a:srgbClr val="93B1CC"/>
    <a:srgbClr val="B7AA9E"/>
    <a:srgbClr val="C4C18E"/>
    <a:srgbClr val="31AA1C"/>
    <a:srgbClr val="CF3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81" autoAdjust="0"/>
  </p:normalViewPr>
  <p:slideViewPr>
    <p:cSldViewPr snapToGrid="0">
      <p:cViewPr varScale="1">
        <p:scale>
          <a:sx n="85" d="100"/>
          <a:sy n="85" d="100"/>
        </p:scale>
        <p:origin x="619" y="67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5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3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48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12" Type="http://schemas.openxmlformats.org/officeDocument/2006/relationships/image" Target="../media/image47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11" Type="http://schemas.openxmlformats.org/officeDocument/2006/relationships/image" Target="../media/image46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42.wmf"/><Relationship Id="rId4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FE17CB-92B6-4055-B97C-BA9D1DC027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867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graded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" b="36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00038"/>
            <a:ext cx="2078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Merged_dropshadow_UniGene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3175"/>
            <a:ext cx="99060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0"/>
            <a:ext cx="274638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7425" y="1573213"/>
            <a:ext cx="6378575" cy="1057275"/>
          </a:xfrm>
          <a:noFill/>
        </p:spPr>
        <p:txBody>
          <a:bodyPr lIns="0" tIns="0" rIns="0" bIns="0" anchor="b"/>
          <a:lstStyle>
            <a:lvl1pPr algn="l">
              <a:defRPr sz="3600" b="1" smtClean="0">
                <a:solidFill>
                  <a:schemeClr val="tx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27425" y="2771775"/>
            <a:ext cx="6378575" cy="973138"/>
          </a:xfrm>
        </p:spPr>
        <p:txBody>
          <a:bodyPr/>
          <a:lstStyle>
            <a:lvl1pPr>
              <a:defRPr sz="3200" smtClean="0">
                <a:solidFill>
                  <a:srgbClr val="333333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20713" y="6453188"/>
            <a:ext cx="2311400" cy="1825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89238" y="6418263"/>
            <a:ext cx="4332287" cy="2524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24713" y="6442075"/>
            <a:ext cx="2311400" cy="203200"/>
          </a:xfrm>
        </p:spPr>
        <p:txBody>
          <a:bodyPr/>
          <a:lstStyle>
            <a:lvl1pPr algn="r">
              <a:defRPr sz="140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>
              <a:defRPr/>
            </a:pPr>
            <a:fld id="{19AA8765-7799-43E1-885A-F022F836DE8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67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2BC53-BFA9-4FA6-BFEF-683A6C0BC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9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AFB33-957A-4FD4-BFD2-13082E0B5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77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E4700-5090-42CE-9601-15FE56B8A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F5235-622F-4F2C-8FA0-EF390BC6F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3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A335D-5308-48CD-9973-8C7541507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9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10A26-D6FC-4DBF-B3AC-89AEB30F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1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41DA5-5E75-4A49-AA68-1791A28C5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35FDD-4121-4E41-8F7E-DD7D5B0CB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7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0"/>
            <a:ext cx="9906000" cy="6096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>
              <a:defRPr>
                <a:solidFill>
                  <a:schemeClr val="tx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42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060D4-96F0-4160-8043-A7C5552F7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A926C-23F4-407C-BD1A-26A37E524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7925" y="0"/>
            <a:ext cx="7458075" cy="609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9144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990600"/>
            <a:ext cx="9348787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10663" y="6570663"/>
            <a:ext cx="79533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23AC439-9F6B-4BB3-A19A-101C85CFB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7" name="Picture 7" descr="Logo transparen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00013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274638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30000"/>
        </a:spcBef>
        <a:spcAft>
          <a:spcPct val="0"/>
        </a:spcAft>
        <a:defRPr sz="2200">
          <a:solidFill>
            <a:schemeClr val="tx1"/>
          </a:solidFill>
          <a:latin typeface="+mn-lt"/>
          <a:cs typeface="+mn-cs"/>
        </a:defRPr>
      </a:lvl2pPr>
      <a:lvl3pPr marL="177800" indent="-174625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346075" indent="-166688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523875" indent="-176213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9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45.wmf"/><Relationship Id="rId3" Type="http://schemas.openxmlformats.org/officeDocument/2006/relationships/image" Target="../media/image49.jpeg"/><Relationship Id="rId21" Type="http://schemas.openxmlformats.org/officeDocument/2006/relationships/image" Target="../media/image43.wmf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41.wmf"/><Relationship Id="rId25" Type="http://schemas.openxmlformats.org/officeDocument/2006/relationships/oleObject" Target="../embeddings/oleObject11.bin"/><Relationship Id="rId3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8.wmf"/><Relationship Id="rId24" Type="http://schemas.openxmlformats.org/officeDocument/2006/relationships/image" Target="../media/image44.wmf"/><Relationship Id="rId32" Type="http://schemas.openxmlformats.org/officeDocument/2006/relationships/image" Target="../media/image48.wmf"/><Relationship Id="rId5" Type="http://schemas.openxmlformats.org/officeDocument/2006/relationships/image" Target="../media/image51.jpeg"/><Relationship Id="rId15" Type="http://schemas.openxmlformats.org/officeDocument/2006/relationships/image" Target="../media/image40.wmf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46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42.wmf"/><Relationship Id="rId31" Type="http://schemas.openxmlformats.org/officeDocument/2006/relationships/oleObject" Target="../embeddings/oleObject14.bin"/><Relationship Id="rId4" Type="http://schemas.openxmlformats.org/officeDocument/2006/relationships/image" Target="../media/image50.jpeg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21.bin"/><Relationship Id="rId18" Type="http://schemas.openxmlformats.org/officeDocument/2006/relationships/oleObject" Target="../embeddings/oleObject26.bin"/><Relationship Id="rId3" Type="http://schemas.openxmlformats.org/officeDocument/2006/relationships/oleObject" Target="../embeddings/oleObject15.bin"/><Relationship Id="rId21" Type="http://schemas.openxmlformats.org/officeDocument/2006/relationships/oleObject" Target="../embeddings/oleObject29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0.bin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27.bin"/><Relationship Id="rId4" Type="http://schemas.openxmlformats.org/officeDocument/2006/relationships/image" Target="../media/image42.wmf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30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503.05163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7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92.png"/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5.jp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0.png"/><Relationship Id="rId5" Type="http://schemas.openxmlformats.org/officeDocument/2006/relationships/image" Target="../media/image83.png"/><Relationship Id="rId15" Type="http://schemas.openxmlformats.org/officeDocument/2006/relationships/image" Target="../media/image94.png"/><Relationship Id="rId10" Type="http://schemas.openxmlformats.org/officeDocument/2006/relationships/image" Target="../media/image61.emf"/><Relationship Id="rId4" Type="http://schemas.openxmlformats.org/officeDocument/2006/relationships/image" Target="../media/image87.png"/><Relationship Id="rId9" Type="http://schemas.openxmlformats.org/officeDocument/2006/relationships/image" Target="../media/image28.emf"/><Relationship Id="rId1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7425" y="925513"/>
            <a:ext cx="6378575" cy="1704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r>
              <a:rPr lang="en-GB" b="0" dirty="0" smtClean="0"/>
              <a:t>Baryon Spectroscopy from </a:t>
            </a:r>
            <a:r>
              <a:rPr lang="en-GB" b="0" dirty="0" err="1" smtClean="0"/>
              <a:t>JLab</a:t>
            </a:r>
            <a:endParaRPr lang="en-GB" b="0" dirty="0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b="0" dirty="0"/>
              <a:t>D. G. Ireland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17 September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Hadron2015, Newport News, Virginia USA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dirty="0" smtClean="0"/>
              <a:t>N* </a:t>
            </a:r>
            <a:r>
              <a:rPr lang="en-US" dirty="0" err="1" smtClean="0"/>
              <a:t>photoproduction</a:t>
            </a:r>
            <a:r>
              <a:rPr lang="en-US" dirty="0" smtClean="0"/>
              <a:t> program at CLAS</a:t>
            </a:r>
            <a:endParaRPr lang="en-US" dirty="0">
              <a:ln>
                <a:solidFill>
                  <a:srgbClr val="0000FF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5570097"/>
              </p:ext>
            </p:extLst>
          </p:nvPr>
        </p:nvGraphicFramePr>
        <p:xfrm>
          <a:off x="959970" y="652929"/>
          <a:ext cx="8089898" cy="581062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60402"/>
                <a:gridCol w="412751"/>
                <a:gridCol w="412751"/>
                <a:gridCol w="536573"/>
                <a:gridCol w="454029"/>
                <a:gridCol w="426504"/>
                <a:gridCol w="550333"/>
                <a:gridCol w="509066"/>
                <a:gridCol w="412739"/>
                <a:gridCol w="577863"/>
                <a:gridCol w="495301"/>
                <a:gridCol w="495301"/>
                <a:gridCol w="495301"/>
                <a:gridCol w="412734"/>
                <a:gridCol w="412750"/>
                <a:gridCol w="412750"/>
                <a:gridCol w="412750"/>
              </a:tblGrid>
              <a:tr h="283122"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T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P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F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G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H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 marL="99060" marR="99060"/>
                </a:tc>
              </a:tr>
              <a:tr h="283122">
                <a:tc gridSpan="17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pη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’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pω/φ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Symbol" panose="05050102010706020507" pitchFamily="18" charset="2"/>
                          <a:cs typeface="Calibri"/>
                        </a:rPr>
                        <a:t>Npp</a:t>
                      </a:r>
                      <a:endParaRPr lang="en-US" sz="1400" b="1" dirty="0">
                        <a:latin typeface="Symbol" panose="05050102010706020507" pitchFamily="18" charset="2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</a:tr>
              <a:tr h="28520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Λ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</a:tr>
              <a:tr h="26921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+*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3122">
                <a:tc gridSpan="17">
                  <a:txBody>
                    <a:bodyPr/>
                    <a:lstStyle/>
                    <a:p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 marL="99060" marR="9906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baseline="0" dirty="0" err="1" smtClean="0">
                          <a:latin typeface="+mn-lt"/>
                          <a:cs typeface="Times New Roman"/>
                        </a:rPr>
                        <a:t>pρ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r>
                        <a:rPr lang="en-US" sz="1400" b="1" baseline="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Λ</a:t>
                      </a:r>
                      <a:endParaRPr lang="en-US" sz="1400" b="1" dirty="0">
                        <a:latin typeface="+mn-lt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</a:tr>
              <a:tr h="38925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0*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B411CF"/>
                        </a:solidFill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9060" marR="990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>
            <a:spLocks/>
          </p:cNvSpPr>
          <p:nvPr/>
        </p:nvSpPr>
        <p:spPr>
          <a:xfrm>
            <a:off x="5342910" y="1080623"/>
            <a:ext cx="3852331" cy="1761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2910" y="4533999"/>
            <a:ext cx="3863796" cy="89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4253" y="453399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Neutron targets</a:t>
            </a:r>
            <a:endParaRPr lang="en-US" sz="1800" dirty="0">
              <a:solidFill>
                <a:srgbClr val="800000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9124" y="1207958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Proton targets</a:t>
            </a:r>
            <a:endParaRPr lang="en-US" sz="1800" dirty="0">
              <a:solidFill>
                <a:srgbClr val="800000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3656" y="2102790"/>
            <a:ext cx="3432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Data taking completed May 18, 2012</a:t>
            </a:r>
            <a:endParaRPr lang="en-US" dirty="0">
              <a:solidFill>
                <a:srgbClr val="000090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4808" y="2414198"/>
            <a:ext cx="2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✔-</a:t>
            </a:r>
            <a:r>
              <a:rPr lang="en-US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published</a:t>
            </a:r>
            <a:r>
              <a:rPr lang="en-US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, </a:t>
            </a:r>
            <a:r>
              <a:rPr lang="en-US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✔-acquired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</p:spPr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15110"/>
      </p:ext>
    </p:extLst>
  </p:cSld>
  <p:clrMapOvr>
    <a:masterClrMapping/>
  </p:clrMapOvr>
  <p:transition advTm="1371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Channel: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GB" i="1">
                        <a:latin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</a:rPr>
                      <m:t>𝑝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r>
                  <a:rPr lang="en-GB" dirty="0"/>
                  <a:t>;Cross-section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r="-1231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6" y="828943"/>
            <a:ext cx="4046830" cy="5486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18" y="1726761"/>
            <a:ext cx="5062694" cy="36910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1850" y="6177108"/>
            <a:ext cx="4347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M. </a:t>
            </a:r>
            <a:r>
              <a:rPr lang="en-US" sz="1200" i="1" dirty="0" err="1" smtClean="0">
                <a:latin typeface="+mn-lt"/>
              </a:rPr>
              <a:t>Dugger</a:t>
            </a:r>
            <a:r>
              <a:rPr lang="en-US" sz="1200" b="0" i="1" dirty="0" smtClean="0">
                <a:latin typeface="+mn-lt"/>
              </a:rPr>
              <a:t> et al. (CLAS), Phys. </a:t>
            </a:r>
            <a:r>
              <a:rPr lang="en-US" sz="1200" b="0" i="1" dirty="0" smtClean="0">
                <a:latin typeface="Calibri"/>
                <a:cs typeface="Calibri"/>
              </a:rPr>
              <a:t>Rev. C </a:t>
            </a:r>
            <a:r>
              <a:rPr lang="en-US" sz="1200" i="1" dirty="0" smtClean="0">
                <a:latin typeface="Calibri"/>
                <a:cs typeface="Calibri"/>
              </a:rPr>
              <a:t>79</a:t>
            </a:r>
            <a:r>
              <a:rPr lang="en-US" sz="1200" b="0" i="1" dirty="0" smtClean="0">
                <a:latin typeface="Calibri"/>
                <a:cs typeface="Calibri"/>
              </a:rPr>
              <a:t>, 065206</a:t>
            </a:r>
            <a:r>
              <a:rPr lang="en-US" sz="1200" b="0" i="1" dirty="0" smtClean="0">
                <a:latin typeface="+mn-lt"/>
              </a:rPr>
              <a:t>, 2009</a:t>
            </a:r>
            <a:endParaRPr lang="en-US" sz="1200" b="0" i="1" dirty="0"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42445" y="914400"/>
            <a:ext cx="7178467" cy="1025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39140" y="914400"/>
            <a:ext cx="4221623" cy="1025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39140" y="1427147"/>
            <a:ext cx="4221623" cy="3307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0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Channel: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GB" i="1">
                        <a:latin typeface="Cambria Math"/>
                      </a:rPr>
                      <m:t>+</m:t>
                    </m:r>
                    <m:r>
                      <a:rPr lang="en-GB" i="1">
                        <a:latin typeface="Cambria Math"/>
                      </a:rPr>
                      <m:t>𝑝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→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𝑝</m:t>
                    </m:r>
                  </m:oMath>
                </a14:m>
                <a:r>
                  <a:rPr lang="en-GB" dirty="0"/>
                  <a:t>;Cross-section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r="-1231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3" y="888763"/>
            <a:ext cx="4861518" cy="5489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01" y="1370280"/>
            <a:ext cx="4608799" cy="4282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1850" y="6177108"/>
            <a:ext cx="4347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M. </a:t>
            </a:r>
            <a:r>
              <a:rPr lang="en-US" sz="1200" i="1" dirty="0" smtClean="0">
                <a:latin typeface="+mn-lt"/>
              </a:rPr>
              <a:t>Williams</a:t>
            </a:r>
            <a:r>
              <a:rPr lang="en-US" sz="1200" b="0" i="1" dirty="0" smtClean="0">
                <a:latin typeface="+mn-lt"/>
              </a:rPr>
              <a:t> et al. (CLAS), Phys. </a:t>
            </a:r>
            <a:r>
              <a:rPr lang="en-US" sz="1200" b="0" i="1" dirty="0" smtClean="0">
                <a:latin typeface="Calibri"/>
                <a:cs typeface="Calibri"/>
              </a:rPr>
              <a:t>Rev. C </a:t>
            </a:r>
            <a:r>
              <a:rPr lang="en-US" sz="1200" i="1" dirty="0" smtClean="0">
                <a:latin typeface="Calibri"/>
                <a:cs typeface="Calibri"/>
              </a:rPr>
              <a:t>80</a:t>
            </a:r>
            <a:r>
              <a:rPr lang="en-US" sz="1200" b="0" i="1" dirty="0" smtClean="0">
                <a:latin typeface="Calibri"/>
                <a:cs typeface="Calibri"/>
              </a:rPr>
              <a:t>, 065208</a:t>
            </a:r>
            <a:r>
              <a:rPr lang="en-US" sz="1200" b="0" i="1" dirty="0" smtClean="0">
                <a:latin typeface="+mn-lt"/>
              </a:rPr>
              <a:t>, 2009</a:t>
            </a:r>
            <a:endParaRPr lang="en-US" sz="12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0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l="50885" t="31638" r="7143" b="15638"/>
          <a:stretch>
            <a:fillRect/>
          </a:stretch>
        </p:blipFill>
        <p:spPr>
          <a:xfrm>
            <a:off x="5200650" y="1758981"/>
            <a:ext cx="4567767" cy="47075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F9D244A-B824-BC42-98D2-9BEC7439D87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cs typeface="Times New Roman"/>
              </a:rPr>
              <a:t>CLAS results  </a:t>
            </a:r>
            <a:r>
              <a:rPr lang="en-US" sz="4000" dirty="0" err="1" smtClean="0">
                <a:latin typeface="Times New Roman"/>
                <a:cs typeface="Times New Roman"/>
              </a:rPr>
              <a:t>γ</a:t>
            </a:r>
            <a:r>
              <a:rPr lang="en-US" sz="4000" dirty="0" err="1" smtClean="0"/>
              <a:t>p</a:t>
            </a:r>
            <a:r>
              <a:rPr lang="en-US" sz="4000" dirty="0" err="1" smtClean="0">
                <a:latin typeface="Times New Roman"/>
                <a:cs typeface="Times New Roman"/>
              </a:rPr>
              <a:t>→</a:t>
            </a:r>
            <a:r>
              <a:rPr lang="en-US" sz="4000" dirty="0" err="1" smtClean="0"/>
              <a:t>K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Λ</a:t>
            </a:r>
            <a:r>
              <a:rPr lang="en-US" sz="4000" dirty="0" smtClean="0"/>
              <a:t> </a:t>
            </a:r>
            <a:r>
              <a:rPr lang="en-US" sz="4000" dirty="0" smtClean="0">
                <a:latin typeface="Times New Roman"/>
                <a:cs typeface="Times New Roman"/>
              </a:rPr>
              <a:t>→</a:t>
            </a:r>
            <a:r>
              <a:rPr lang="en-US" sz="4000" dirty="0" smtClean="0"/>
              <a:t> </a:t>
            </a:r>
            <a:r>
              <a:rPr lang="en-US" sz="4000" dirty="0" err="1" smtClean="0"/>
              <a:t>K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pπ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-55033" y="1549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9039" t="23934" r="50379" b="15800"/>
          <a:stretch>
            <a:fillRect/>
          </a:stretch>
        </p:blipFill>
        <p:spPr>
          <a:xfrm>
            <a:off x="495300" y="1600200"/>
            <a:ext cx="4416425" cy="4508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6542" y="969517"/>
            <a:ext cx="6781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Bonn-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Gatchina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Coupled Channel Analysis, A.V. 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Anisovich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et al, </a:t>
            </a:r>
            <a:r>
              <a:rPr lang="en-US" dirty="0" smtClean="0">
                <a:solidFill>
                  <a:srgbClr val="0000FF"/>
                </a:solidFill>
              </a:rPr>
              <a:t>EPJ A48, 15 (2012)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7219" y="1288049"/>
            <a:ext cx="3894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(Includes nearly all new </a:t>
            </a:r>
            <a:r>
              <a:rPr lang="en-US" dirty="0" err="1" smtClean="0"/>
              <a:t>photoproduction</a:t>
            </a:r>
            <a:r>
              <a:rPr lang="en-US" dirty="0" smtClean="0"/>
              <a:t> data)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225" y="6189547"/>
            <a:ext cx="4347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M. McCracken et al. (CLAS), Phys. </a:t>
            </a:r>
            <a:r>
              <a:rPr lang="en-US" sz="1200" b="0" i="1" dirty="0" smtClean="0">
                <a:latin typeface="Calibri"/>
                <a:cs typeface="Calibri"/>
              </a:rPr>
              <a:t>Rev. C 81, 025201</a:t>
            </a:r>
            <a:r>
              <a:rPr lang="en-US" sz="1200" b="0" i="1" dirty="0" smtClean="0">
                <a:latin typeface="+mn-lt"/>
              </a:rPr>
              <a:t>, 2010</a:t>
            </a:r>
            <a:endParaRPr lang="en-US" sz="1200" b="0" i="1" dirty="0"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34583" t="69468" r="57941" b="23100"/>
          <a:stretch>
            <a:fillRect/>
          </a:stretch>
        </p:blipFill>
        <p:spPr>
          <a:xfrm>
            <a:off x="1238250" y="3733800"/>
            <a:ext cx="3467100" cy="23691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rcRect l="60746" t="59316" r="31669" b="33857"/>
          <a:stretch>
            <a:fillRect/>
          </a:stretch>
        </p:blipFill>
        <p:spPr>
          <a:xfrm>
            <a:off x="5675312" y="2971800"/>
            <a:ext cx="3405188" cy="2514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67959348"/>
      </p:ext>
    </p:extLst>
  </p:cSld>
  <p:clrMapOvr>
    <a:masterClrMapping/>
  </p:clrMapOvr>
  <p:transition advTm="59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9" y="1331362"/>
            <a:ext cx="8741682" cy="41952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Channel: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</a:rPr>
                      <m:t>𝑑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GB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 (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𝑛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GB" dirty="0" smtClean="0"/>
                  <a:t>;Cross-section</a:t>
                </a:r>
                <a:endParaRPr lang="en-GB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6000" r="-1231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84225" y="5986743"/>
            <a:ext cx="55994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1200" i="1" dirty="0" smtClean="0">
                <a:latin typeface="+mn-lt"/>
              </a:rPr>
              <a:t>W</a:t>
            </a:r>
            <a:r>
              <a:rPr lang="nb-NO" sz="1200" i="1" dirty="0">
                <a:latin typeface="+mn-lt"/>
              </a:rPr>
              <a:t>. Chen et </a:t>
            </a:r>
            <a:r>
              <a:rPr lang="nb-NO" sz="1200" i="1" dirty="0" smtClean="0">
                <a:latin typeface="+mn-lt"/>
              </a:rPr>
              <a:t>al. Phys</a:t>
            </a:r>
            <a:r>
              <a:rPr lang="nb-NO" sz="1200" i="1" dirty="0">
                <a:latin typeface="+mn-lt"/>
              </a:rPr>
              <a:t>. Rev. Lett. 103, </a:t>
            </a:r>
            <a:r>
              <a:rPr lang="nb-NO" sz="1200" i="1" dirty="0" smtClean="0">
                <a:latin typeface="+mn-lt"/>
              </a:rPr>
              <a:t>012301 (2009)</a:t>
            </a:r>
          </a:p>
          <a:p>
            <a:r>
              <a:rPr lang="en-GB" sz="1200" i="1" dirty="0"/>
              <a:t>W. Chen et al, </a:t>
            </a:r>
            <a:r>
              <a:rPr lang="en-GB" sz="1200" i="1" dirty="0" err="1"/>
              <a:t>Phys</a:t>
            </a:r>
            <a:r>
              <a:rPr lang="en-GB" sz="1200" i="1" dirty="0"/>
              <a:t> Rev C </a:t>
            </a:r>
            <a:r>
              <a:rPr lang="en-GB" sz="1200" b="1" dirty="0"/>
              <a:t>86</a:t>
            </a:r>
            <a:r>
              <a:rPr lang="en-GB" sz="1200" dirty="0"/>
              <a:t>, 015206 (2012</a:t>
            </a:r>
            <a:r>
              <a:rPr lang="en-GB" sz="1200" dirty="0" smtClean="0"/>
              <a:t>)</a:t>
            </a:r>
            <a:endParaRPr lang="nb-NO" sz="1200" i="1" dirty="0" smtClean="0">
              <a:latin typeface="+mn-lt"/>
            </a:endParaRPr>
          </a:p>
          <a:p>
            <a:r>
              <a:rPr lang="nb-NO" sz="1200" i="1" dirty="0" smtClean="0">
                <a:latin typeface="+mn-lt"/>
              </a:rPr>
              <a:t>Black data points: </a:t>
            </a:r>
            <a:r>
              <a:rPr lang="nb-NO" sz="1200" b="1" i="1" dirty="0" smtClean="0">
                <a:latin typeface="+mn-lt"/>
              </a:rPr>
              <a:t>Preliminary data (P. Mattione) </a:t>
            </a:r>
            <a:endParaRPr lang="en-US" sz="1200" b="1" i="1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82527" y="4443813"/>
            <a:ext cx="239282" cy="22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913263" y="4663154"/>
            <a:ext cx="239282" cy="22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2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Two-Fold </a:t>
            </a:r>
            <a:r>
              <a:rPr lang="en-GB" dirty="0" err="1">
                <a:latin typeface="Symbol" panose="05050102010706020507" pitchFamily="18" charset="2"/>
              </a:rPr>
              <a:t>p</a:t>
            </a:r>
            <a:r>
              <a:rPr lang="en-GB" baseline="30000" dirty="0" err="1"/>
              <a:t>+</a:t>
            </a:r>
            <a:r>
              <a:rPr lang="en-GB" dirty="0" err="1">
                <a:latin typeface="Symbol" panose="05050102010706020507" pitchFamily="18" charset="2"/>
              </a:rPr>
              <a:t>p</a:t>
            </a:r>
            <a:r>
              <a:rPr lang="en-GB" baseline="30000" dirty="0" err="1"/>
              <a:t>-</a:t>
            </a:r>
            <a:r>
              <a:rPr lang="en-GB" dirty="0" err="1"/>
              <a:t>p</a:t>
            </a:r>
            <a:r>
              <a:rPr lang="en-GB" dirty="0"/>
              <a:t> </a:t>
            </a:r>
            <a:r>
              <a:rPr lang="en-GB" dirty="0" smtClean="0"/>
              <a:t>Differential Cross Sections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51274"/>
            <a:ext cx="3383280" cy="338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44" y="848720"/>
            <a:ext cx="3383280" cy="3383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48720"/>
            <a:ext cx="3383280" cy="3383280"/>
          </a:xfrm>
          <a:prstGeom prst="rect">
            <a:avLst/>
          </a:prstGeom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81000" y="710497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8804" y="824494"/>
            <a:ext cx="127150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p</a:t>
            </a:r>
            <a:r>
              <a:rPr lang="en-US" sz="1200" b="1" baseline="30000" dirty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sz="1200" b="1" dirty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1200" b="1" baseline="30000" dirty="0">
                <a:solidFill>
                  <a:srgbClr val="000000"/>
                </a:solidFill>
                <a:cs typeface="Arial" pitchFamily="34" charset="0"/>
              </a:rPr>
              <a:t>++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 channel,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t</a:t>
            </a:r>
            <a:r>
              <a:rPr lang="en-US" sz="1200" b="1" baseline="-25000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pD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-exchange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263502" y="1397360"/>
            <a:ext cx="0" cy="234086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1688804" y="1368185"/>
            <a:ext cx="0" cy="234086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1497419" y="1286159"/>
            <a:ext cx="827136" cy="162420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953000" y="1368185"/>
            <a:ext cx="0" cy="234086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392478" y="1369928"/>
            <a:ext cx="0" cy="234086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440484" y="848721"/>
            <a:ext cx="1229824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p</a:t>
            </a:r>
            <a:r>
              <a:rPr lang="en-US" sz="1200" b="1" baseline="30000" dirty="0">
                <a:solidFill>
                  <a:srgbClr val="000000"/>
                </a:solidFill>
                <a:cs typeface="Arial" pitchFamily="34" charset="0"/>
              </a:rPr>
              <a:t>+</a:t>
            </a:r>
            <a:r>
              <a:rPr lang="en-US" sz="1200" b="1" dirty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1200" b="1" baseline="30000" dirty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0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 channel,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t</a:t>
            </a:r>
            <a:r>
              <a:rPr lang="en-US" sz="1200" b="1" baseline="-25000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pD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-exchange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5116033" y="1286159"/>
            <a:ext cx="827136" cy="162420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2553586" y="4232000"/>
            <a:ext cx="0" cy="220069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960306" y="4232000"/>
            <a:ext cx="0" cy="220069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636494" y="4870685"/>
            <a:ext cx="1231427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rp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 channel,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t</a:t>
            </a:r>
            <a:r>
              <a:rPr lang="en-US" sz="1200" b="1" baseline="-25000" dirty="0" err="1">
                <a:solidFill>
                  <a:srgbClr val="000000"/>
                </a:solidFill>
                <a:cs typeface="Arial" pitchFamily="34" charset="0"/>
              </a:rPr>
              <a:t>pp</a:t>
            </a:r>
            <a:r>
              <a:rPr lang="en-US" sz="1200" b="1" baseline="-25000" dirty="0">
                <a:solidFill>
                  <a:srgbClr val="000000"/>
                </a:solidFill>
                <a:cs typeface="Arial" pitchFamily="34" charset="0"/>
              </a:rPr>
              <a:t>’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-exchange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2730795" y="5332350"/>
            <a:ext cx="1484542" cy="67577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386424" y="824493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W=1.81 GeV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0273" y="799146"/>
            <a:ext cx="21513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srgbClr val="000000"/>
                </a:solidFill>
                <a:cs typeface="Arial" pitchFamily="34" charset="0"/>
              </a:rPr>
              <a:t>E.N. </a:t>
            </a:r>
            <a:r>
              <a:rPr lang="en-US" sz="1600" b="1" u="sng" dirty="0" err="1">
                <a:solidFill>
                  <a:srgbClr val="000000"/>
                </a:solidFill>
                <a:cs typeface="Arial" pitchFamily="34" charset="0"/>
              </a:rPr>
              <a:t>Golovach</a:t>
            </a:r>
            <a:r>
              <a:rPr lang="en-US" sz="1600" b="1" u="sng" dirty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Moscow State Univ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u="sng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41475" y="4747574"/>
            <a:ext cx="4200159" cy="1169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First preliminary results on nine one-fold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differential and 28 two-fold differential </a:t>
            </a:r>
            <a:r>
              <a:rPr lang="en-US" b="1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p</a:t>
            </a:r>
            <a:r>
              <a:rPr lang="en-US" b="1" baseline="30000" dirty="0" err="1">
                <a:solidFill>
                  <a:srgbClr val="000000"/>
                </a:solidFill>
                <a:cs typeface="Arial" pitchFamily="34" charset="0"/>
              </a:rPr>
              <a:t>+</a:t>
            </a:r>
            <a:r>
              <a:rPr lang="en-US" b="1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p</a:t>
            </a:r>
            <a:r>
              <a:rPr lang="en-US" b="1" baseline="30000" dirty="0" err="1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b="1" dirty="0" err="1">
                <a:solidFill>
                  <a:srgbClr val="000000"/>
                </a:solidFill>
                <a:cs typeface="Arial" pitchFamily="34" charset="0"/>
              </a:rPr>
              <a:t>p</a:t>
            </a:r>
            <a:endParaRPr lang="en-US" b="1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cs typeface="Arial" pitchFamily="34" charset="0"/>
              </a:rPr>
              <a:t>photoproduction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 cross sections have become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available from CLAS at W from 1.6 to 2.5 GeV collected in bins of 25 MeV size over W.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87856" y="1722476"/>
            <a:ext cx="2137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crossed cells with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substan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-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tial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 contributions from the  reaction phase space area  of zero acceptance were taken out, but can be restored in the future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analysis. </a:t>
            </a:r>
          </a:p>
        </p:txBody>
      </p:sp>
    </p:spTree>
    <p:extLst>
      <p:ext uri="{BB962C8B-B14F-4D97-AF65-F5344CB8AC3E}">
        <p14:creationId xmlns:p14="http://schemas.microsoft.com/office/powerpoint/2010/main" val="17986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Resonance </a:t>
            </a:r>
            <a:r>
              <a:rPr lang="en-GB" dirty="0" err="1" smtClean="0"/>
              <a:t>Photocouplings</a:t>
            </a:r>
            <a:endParaRPr lang="en-GB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45142" y="643354"/>
            <a:ext cx="9144000" cy="0"/>
          </a:xfrm>
          <a:prstGeom prst="line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3" y="1803387"/>
            <a:ext cx="4097523" cy="4029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533" y="1221137"/>
            <a:ext cx="384313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Fit of the CLAS data within the framework of the JM15: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96993"/>
              </p:ext>
            </p:extLst>
          </p:nvPr>
        </p:nvGraphicFramePr>
        <p:xfrm>
          <a:off x="4711652" y="780089"/>
          <a:ext cx="4599360" cy="50524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580"/>
                <a:gridCol w="1459113"/>
                <a:gridCol w="1555667"/>
              </a:tblGrid>
              <a:tr h="46881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Resonance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</a:t>
                      </a:r>
                      <a:r>
                        <a:rPr lang="en-US" sz="1100" b="1" baseline="-25000" dirty="0" smtClean="0"/>
                        <a:t>1/2</a:t>
                      </a:r>
                      <a:r>
                        <a:rPr lang="en-US" sz="1100" b="1" dirty="0" smtClean="0"/>
                        <a:t>, GeV</a:t>
                      </a:r>
                      <a:r>
                        <a:rPr lang="en-US" sz="1100" b="1" baseline="30000" dirty="0" smtClean="0"/>
                        <a:t>-1/2 </a:t>
                      </a:r>
                      <a:r>
                        <a:rPr lang="en-US" sz="1100" b="1" baseline="0" dirty="0" smtClean="0"/>
                        <a:t>*1000,</a:t>
                      </a:r>
                    </a:p>
                    <a:p>
                      <a:pPr algn="ctr"/>
                      <a:r>
                        <a:rPr lang="en-US" sz="1100" b="1" baseline="0" dirty="0" smtClean="0"/>
                        <a:t>JM15/RPP12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</a:t>
                      </a:r>
                      <a:r>
                        <a:rPr lang="en-US" sz="1100" b="1" baseline="-25000" dirty="0" smtClean="0"/>
                        <a:t>3/2</a:t>
                      </a:r>
                      <a:r>
                        <a:rPr lang="en-US" sz="1100" b="1" dirty="0" smtClean="0"/>
                        <a:t>, GeV</a:t>
                      </a:r>
                      <a:r>
                        <a:rPr lang="en-US" sz="1100" b="1" baseline="30000" dirty="0" smtClean="0"/>
                        <a:t>-1/2 </a:t>
                      </a:r>
                      <a:r>
                        <a:rPr lang="en-US" sz="1100" b="1" baseline="0" dirty="0" smtClean="0"/>
                        <a:t>*1000</a:t>
                      </a:r>
                    </a:p>
                    <a:p>
                      <a:pPr algn="ctr"/>
                      <a:r>
                        <a:rPr lang="en-US" sz="1100" b="1" baseline="0" dirty="0" smtClean="0"/>
                        <a:t>JM15/RPP12</a:t>
                      </a:r>
                      <a:endParaRPr lang="en-US" sz="1100" b="1" baseline="30000" dirty="0" smtClean="0"/>
                    </a:p>
                  </a:txBody>
                  <a:tcPr/>
                </a:tc>
              </a:tr>
              <a:tr h="468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N</a:t>
                      </a:r>
                      <a:r>
                        <a:rPr lang="en-US" sz="1400" b="1" dirty="0" smtClean="0"/>
                        <a:t>(1650)1/2</a:t>
                      </a:r>
                      <a:r>
                        <a:rPr lang="en-US" sz="1400" b="1" baseline="30000" dirty="0" smtClean="0"/>
                        <a:t>-</a:t>
                      </a:r>
                    </a:p>
                  </a:txBody>
                  <a:tcPr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63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 53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±16</a:t>
                      </a:r>
                    </a:p>
                  </a:txBody>
                  <a:tcPr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latin typeface="+mn-lt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N(1680)5/2</a:t>
                      </a:r>
                      <a:r>
                        <a:rPr lang="en-US" sz="1400" b="1" baseline="30000" dirty="0" smtClean="0"/>
                        <a:t>+</a:t>
                      </a:r>
                      <a:endParaRPr lang="en-US" sz="14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-29</a:t>
                      </a:r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±3</a:t>
                      </a:r>
                    </a:p>
                    <a:p>
                      <a:pPr algn="ctr"/>
                      <a:r>
                        <a:rPr lang="en-US" sz="1200" b="1" dirty="0" smtClean="0"/>
                        <a:t>-15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±6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133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±14</a:t>
                      </a:r>
                    </a:p>
                    <a:p>
                      <a:pPr algn="ctr"/>
                      <a:r>
                        <a:rPr lang="en-US" sz="1200" b="1" dirty="0" smtClean="0"/>
                        <a:t>133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±12</a:t>
                      </a:r>
                      <a:endParaRPr lang="en-US" sz="1200" b="1" dirty="0" smtClean="0"/>
                    </a:p>
                  </a:txBody>
                  <a:tcPr/>
                </a:tc>
              </a:tr>
              <a:tr h="4393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N(1700)3/2</a:t>
                      </a:r>
                      <a:r>
                        <a:rPr lang="en-US" sz="1400" b="1" baseline="300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-5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-18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30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±22</a:t>
                      </a:r>
                    </a:p>
                    <a:p>
                      <a:pPr algn="ctr"/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-2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±24</a:t>
                      </a:r>
                      <a:endParaRPr lang="en-US" sz="12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N’(1720)3/2</a:t>
                      </a:r>
                      <a:r>
                        <a:rPr lang="en-US" sz="1400" b="1" baseline="30000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40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N/A</a:t>
                      </a:r>
                      <a:endParaRPr lang="en-US" sz="1200" b="1" dirty="0" smtClean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-43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N/A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N(1720)3/2</a:t>
                      </a:r>
                      <a:r>
                        <a:rPr lang="en-US" sz="1400" b="1" baseline="30000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89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   97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±3</a:t>
                      </a:r>
                      <a:r>
                        <a:rPr lang="en-US" sz="1200" b="1" baseline="0" dirty="0" smtClean="0">
                          <a:latin typeface="+mn-lt"/>
                          <a:cs typeface="Arial"/>
                        </a:rPr>
                        <a:t> (*)</a:t>
                      </a:r>
                      <a:endParaRPr lang="en-US" sz="1200" b="1" dirty="0" smtClean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-35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  -39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±3(*)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dirty="0" smtClean="0"/>
                        <a:t>(1600)3/2</a:t>
                      </a:r>
                      <a:r>
                        <a:rPr lang="en-US" sz="1400" b="1" baseline="30000" dirty="0" smtClean="0"/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-26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-23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-19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±9</a:t>
                      </a:r>
                    </a:p>
                    <a:p>
                      <a:pPr algn="ctr"/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-9±21</a:t>
                      </a:r>
                      <a:endParaRPr lang="en-US" sz="12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dirty="0" smtClean="0"/>
                        <a:t>(1620)1/2</a:t>
                      </a:r>
                      <a:r>
                        <a:rPr lang="en-US" sz="1400" b="1" baseline="30000" dirty="0" smtClean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33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 27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dirty="0" smtClean="0"/>
                        <a:t>(1700)3/2</a:t>
                      </a:r>
                      <a:r>
                        <a:rPr lang="en-US" sz="1400" b="1" baseline="300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97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104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84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±11</a:t>
                      </a:r>
                    </a:p>
                    <a:p>
                      <a:pPr algn="ctr"/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85±22</a:t>
                      </a:r>
                      <a:endParaRPr lang="en-US" sz="12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dirty="0" smtClean="0"/>
                        <a:t>(1905)5/2</a:t>
                      </a:r>
                      <a:r>
                        <a:rPr lang="en-US" sz="1400" b="1" baseline="30000" dirty="0" smtClean="0"/>
                        <a:t>+</a:t>
                      </a:r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25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26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±11</a:t>
                      </a:r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-57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±10</a:t>
                      </a:r>
                    </a:p>
                    <a:p>
                      <a:pPr algn="ctr"/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-45±20</a:t>
                      </a:r>
                      <a:endParaRPr lang="en-US" sz="1200" b="1" dirty="0" smtClean="0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dirty="0" smtClean="0"/>
                        <a:t>(1950)7/2</a:t>
                      </a:r>
                      <a:r>
                        <a:rPr lang="en-US" sz="1400" b="1" baseline="30000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-68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-76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  <a:cs typeface="+mn-cs"/>
                        </a:rPr>
                        <a:t>-123</a:t>
                      </a:r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±20</a:t>
                      </a:r>
                    </a:p>
                    <a:p>
                      <a:pPr algn="ctr"/>
                      <a:r>
                        <a:rPr lang="en-US" sz="1200" b="1" dirty="0" smtClean="0">
                          <a:latin typeface="+mn-lt"/>
                          <a:cs typeface="Arial"/>
                        </a:rPr>
                        <a:t>-97±10</a:t>
                      </a:r>
                      <a:endParaRPr lang="en-US" sz="12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11652" y="5832524"/>
            <a:ext cx="373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(*)M.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Dugger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 et al.,  Phys. Rev. C76, 025211 (2007).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142" y="62158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Consistent results on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photocouplings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of resonances with masses above 1.6 GeV from analyses of N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  <a:cs typeface="Arial" pitchFamily="34" charset="0"/>
              </a:rPr>
              <a:t>p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and </a:t>
            </a:r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  <a:cs typeface="Arial" pitchFamily="34" charset="0"/>
              </a:rPr>
              <a:t>p</a:t>
            </a:r>
            <a:r>
              <a:rPr lang="en-US" b="1" baseline="30000" dirty="0" err="1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  <a:cs typeface="Arial" pitchFamily="34" charset="0"/>
              </a:rPr>
              <a:t>p</a:t>
            </a:r>
            <a:r>
              <a:rPr lang="en-US" b="1" baseline="30000" dirty="0" err="1">
                <a:solidFill>
                  <a:srgbClr val="FF0000"/>
                </a:solidFill>
                <a:cs typeface="Arial" pitchFamily="34" charset="0"/>
              </a:rPr>
              <a:t>-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p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channels demonstrate reliable extraction of these fundamental quantities. </a:t>
            </a:r>
          </a:p>
        </p:txBody>
      </p:sp>
    </p:spTree>
    <p:extLst>
      <p:ext uri="{BB962C8B-B14F-4D97-AF65-F5344CB8AC3E}">
        <p14:creationId xmlns:p14="http://schemas.microsoft.com/office/powerpoint/2010/main" val="43068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Interpreting results from one point of view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53" y="1908581"/>
            <a:ext cx="6000750" cy="36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praise of polarisation...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981200"/>
            <a:ext cx="7797800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0" y="5554133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…you’ll see more!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4953000" y="1981200"/>
            <a:ext cx="38989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0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906000" cy="609600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Kaon</a:t>
            </a:r>
            <a:r>
              <a:rPr lang="en-US" dirty="0" smtClean="0"/>
              <a:t> </a:t>
            </a:r>
            <a:r>
              <a:rPr lang="en-US" dirty="0" err="1" smtClean="0"/>
              <a:t>Photoproduction</a:t>
            </a:r>
            <a:endParaRPr lang="en-US" dirty="0" smtClean="0"/>
          </a:p>
        </p:txBody>
      </p:sp>
      <p:sp>
        <p:nvSpPr>
          <p:cNvPr id="2066" name="Line 6"/>
          <p:cNvSpPr>
            <a:spLocks noChangeAspect="1" noChangeShapeType="1"/>
          </p:cNvSpPr>
          <p:nvPr/>
        </p:nvSpPr>
        <p:spPr bwMode="auto">
          <a:xfrm>
            <a:off x="2911475" y="3005138"/>
            <a:ext cx="56403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7" name="Oval 7"/>
          <p:cNvSpPr>
            <a:spLocks noChangeAspect="1" noChangeArrowheads="1"/>
          </p:cNvSpPr>
          <p:nvPr/>
        </p:nvSpPr>
        <p:spPr bwMode="auto">
          <a:xfrm>
            <a:off x="4733925" y="5805488"/>
            <a:ext cx="320675" cy="320675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" name="Line 8"/>
          <p:cNvSpPr>
            <a:spLocks noChangeAspect="1" noChangeShapeType="1"/>
          </p:cNvSpPr>
          <p:nvPr/>
        </p:nvSpPr>
        <p:spPr bwMode="auto">
          <a:xfrm>
            <a:off x="2335213" y="4957763"/>
            <a:ext cx="2279650" cy="877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9" name="Line 9"/>
          <p:cNvSpPr>
            <a:spLocks noChangeAspect="1" noChangeShapeType="1"/>
          </p:cNvSpPr>
          <p:nvPr/>
        </p:nvSpPr>
        <p:spPr bwMode="auto">
          <a:xfrm>
            <a:off x="2273300" y="5326063"/>
            <a:ext cx="24987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0" name="Line 10"/>
          <p:cNvSpPr>
            <a:spLocks noChangeAspect="1" noChangeShapeType="1"/>
          </p:cNvSpPr>
          <p:nvPr/>
        </p:nvSpPr>
        <p:spPr bwMode="auto">
          <a:xfrm flipV="1">
            <a:off x="3789363" y="1563688"/>
            <a:ext cx="3509962" cy="30718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1" name="Line 11"/>
          <p:cNvSpPr>
            <a:spLocks noChangeAspect="1" noChangeShapeType="1"/>
          </p:cNvSpPr>
          <p:nvPr/>
        </p:nvSpPr>
        <p:spPr bwMode="auto">
          <a:xfrm flipH="1">
            <a:off x="4225925" y="3257550"/>
            <a:ext cx="1138238" cy="995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2" name="Text Box 12"/>
          <p:cNvSpPr txBox="1">
            <a:spLocks noChangeAspect="1" noChangeArrowheads="1"/>
          </p:cNvSpPr>
          <p:nvPr/>
        </p:nvSpPr>
        <p:spPr bwMode="auto">
          <a:xfrm>
            <a:off x="7747000" y="2443163"/>
            <a:ext cx="1038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latin typeface="Comic Sans MS" pitchFamily="66" charset="0"/>
              </a:rPr>
              <a:t>proton</a:t>
            </a:r>
          </a:p>
        </p:txBody>
      </p:sp>
      <p:sp>
        <p:nvSpPr>
          <p:cNvPr id="2073" name="Arc 13"/>
          <p:cNvSpPr>
            <a:spLocks noChangeAspect="1"/>
          </p:cNvSpPr>
          <p:nvPr/>
        </p:nvSpPr>
        <p:spPr bwMode="auto">
          <a:xfrm rot="3184936">
            <a:off x="3669507" y="5225256"/>
            <a:ext cx="420688" cy="390525"/>
          </a:xfrm>
          <a:custGeom>
            <a:avLst/>
            <a:gdLst>
              <a:gd name="T0" fmla="*/ 2147483647 w 19857"/>
              <a:gd name="T1" fmla="*/ 0 h 18393"/>
              <a:gd name="T2" fmla="*/ 2147483647 w 19857"/>
              <a:gd name="T3" fmla="*/ 2147483647 h 18393"/>
              <a:gd name="T4" fmla="*/ 0 w 19857"/>
              <a:gd name="T5" fmla="*/ 2147483647 h 18393"/>
              <a:gd name="T6" fmla="*/ 0 60000 65536"/>
              <a:gd name="T7" fmla="*/ 0 60000 65536"/>
              <a:gd name="T8" fmla="*/ 0 60000 65536"/>
              <a:gd name="T9" fmla="*/ 0 w 19857"/>
              <a:gd name="T10" fmla="*/ 0 h 18393"/>
              <a:gd name="T11" fmla="*/ 19857 w 19857"/>
              <a:gd name="T12" fmla="*/ 18393 h 183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57" h="18393" fill="none" extrusionOk="0">
                <a:moveTo>
                  <a:pt x="11325" y="-1"/>
                </a:moveTo>
                <a:cubicBezTo>
                  <a:pt x="15121" y="2337"/>
                  <a:pt x="18101" y="5792"/>
                  <a:pt x="19856" y="9891"/>
                </a:cubicBezTo>
              </a:path>
              <a:path w="19857" h="18393" stroke="0" extrusionOk="0">
                <a:moveTo>
                  <a:pt x="11325" y="-1"/>
                </a:moveTo>
                <a:cubicBezTo>
                  <a:pt x="15121" y="2337"/>
                  <a:pt x="18101" y="5792"/>
                  <a:pt x="19856" y="9891"/>
                </a:cubicBezTo>
                <a:lnTo>
                  <a:pt x="0" y="183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4" name="Arc 14"/>
          <p:cNvSpPr>
            <a:spLocks noChangeAspect="1"/>
          </p:cNvSpPr>
          <p:nvPr/>
        </p:nvSpPr>
        <p:spPr bwMode="auto">
          <a:xfrm rot="1118029">
            <a:off x="6288088" y="2381250"/>
            <a:ext cx="514350" cy="552450"/>
          </a:xfrm>
          <a:custGeom>
            <a:avLst/>
            <a:gdLst>
              <a:gd name="T0" fmla="*/ 2147483647 w 21600"/>
              <a:gd name="T1" fmla="*/ 0 h 23299"/>
              <a:gd name="T2" fmla="*/ 2147483647 w 21600"/>
              <a:gd name="T3" fmla="*/ 2147483647 h 23299"/>
              <a:gd name="T4" fmla="*/ 0 w 21600"/>
              <a:gd name="T5" fmla="*/ 2147483647 h 23299"/>
              <a:gd name="T6" fmla="*/ 0 60000 65536"/>
              <a:gd name="T7" fmla="*/ 0 60000 65536"/>
              <a:gd name="T8" fmla="*/ 0 60000 65536"/>
              <a:gd name="T9" fmla="*/ 0 w 21600"/>
              <a:gd name="T10" fmla="*/ 0 h 23299"/>
              <a:gd name="T11" fmla="*/ 21600 w 21600"/>
              <a:gd name="T12" fmla="*/ 23299 h 232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3299" fill="none" extrusionOk="0">
                <a:moveTo>
                  <a:pt x="2074" y="-1"/>
                </a:moveTo>
                <a:cubicBezTo>
                  <a:pt x="13148" y="1068"/>
                  <a:pt x="21600" y="10374"/>
                  <a:pt x="21600" y="21500"/>
                </a:cubicBezTo>
                <a:cubicBezTo>
                  <a:pt x="21600" y="22100"/>
                  <a:pt x="21574" y="22700"/>
                  <a:pt x="21524" y="23298"/>
                </a:cubicBezTo>
              </a:path>
              <a:path w="21600" h="23299" stroke="0" extrusionOk="0">
                <a:moveTo>
                  <a:pt x="2074" y="-1"/>
                </a:moveTo>
                <a:cubicBezTo>
                  <a:pt x="13148" y="1068"/>
                  <a:pt x="21600" y="10374"/>
                  <a:pt x="21600" y="21500"/>
                </a:cubicBezTo>
                <a:cubicBezTo>
                  <a:pt x="21600" y="22100"/>
                  <a:pt x="21574" y="22700"/>
                  <a:pt x="21524" y="23298"/>
                </a:cubicBezTo>
                <a:lnTo>
                  <a:pt x="0" y="215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5" name="Freeform 15"/>
          <p:cNvSpPr>
            <a:spLocks noChangeAspect="1"/>
          </p:cNvSpPr>
          <p:nvPr/>
        </p:nvSpPr>
        <p:spPr bwMode="auto">
          <a:xfrm>
            <a:off x="3035300" y="2819400"/>
            <a:ext cx="1862138" cy="293688"/>
          </a:xfrm>
          <a:custGeom>
            <a:avLst/>
            <a:gdLst>
              <a:gd name="T0" fmla="*/ 0 w 1632"/>
              <a:gd name="T1" fmla="*/ 2147483647 h 568"/>
              <a:gd name="T2" fmla="*/ 2147483647 w 1632"/>
              <a:gd name="T3" fmla="*/ 2147483647 h 568"/>
              <a:gd name="T4" fmla="*/ 2147483647 w 1632"/>
              <a:gd name="T5" fmla="*/ 2147483647 h 568"/>
              <a:gd name="T6" fmla="*/ 2147483647 w 1632"/>
              <a:gd name="T7" fmla="*/ 2147483647 h 568"/>
              <a:gd name="T8" fmla="*/ 2147483647 w 1632"/>
              <a:gd name="T9" fmla="*/ 2147483647 h 568"/>
              <a:gd name="T10" fmla="*/ 2147483647 w 1632"/>
              <a:gd name="T11" fmla="*/ 2147483647 h 568"/>
              <a:gd name="T12" fmla="*/ 2147483647 w 1632"/>
              <a:gd name="T13" fmla="*/ 2147483647 h 568"/>
              <a:gd name="T14" fmla="*/ 2147483647 w 1632"/>
              <a:gd name="T15" fmla="*/ 2147483647 h 568"/>
              <a:gd name="T16" fmla="*/ 2147483647 w 1632"/>
              <a:gd name="T17" fmla="*/ 2147483647 h 5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32"/>
              <a:gd name="T28" fmla="*/ 0 h 568"/>
              <a:gd name="T29" fmla="*/ 1632 w 1632"/>
              <a:gd name="T30" fmla="*/ 568 h 5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32" h="568">
                <a:moveTo>
                  <a:pt x="0" y="328"/>
                </a:moveTo>
                <a:cubicBezTo>
                  <a:pt x="88" y="164"/>
                  <a:pt x="176" y="0"/>
                  <a:pt x="240" y="40"/>
                </a:cubicBezTo>
                <a:cubicBezTo>
                  <a:pt x="304" y="80"/>
                  <a:pt x="312" y="568"/>
                  <a:pt x="384" y="568"/>
                </a:cubicBezTo>
                <a:cubicBezTo>
                  <a:pt x="456" y="568"/>
                  <a:pt x="600" y="40"/>
                  <a:pt x="672" y="40"/>
                </a:cubicBezTo>
                <a:cubicBezTo>
                  <a:pt x="744" y="40"/>
                  <a:pt x="752" y="568"/>
                  <a:pt x="816" y="568"/>
                </a:cubicBezTo>
                <a:cubicBezTo>
                  <a:pt x="880" y="568"/>
                  <a:pt x="984" y="40"/>
                  <a:pt x="1056" y="40"/>
                </a:cubicBezTo>
                <a:cubicBezTo>
                  <a:pt x="1128" y="40"/>
                  <a:pt x="1184" y="568"/>
                  <a:pt x="1248" y="568"/>
                </a:cubicBezTo>
                <a:cubicBezTo>
                  <a:pt x="1312" y="568"/>
                  <a:pt x="1376" y="72"/>
                  <a:pt x="1440" y="40"/>
                </a:cubicBezTo>
                <a:cubicBezTo>
                  <a:pt x="1504" y="8"/>
                  <a:pt x="1600" y="320"/>
                  <a:pt x="1632" y="376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6" name="Line 16"/>
          <p:cNvSpPr>
            <a:spLocks noChangeAspect="1" noChangeShapeType="1"/>
          </p:cNvSpPr>
          <p:nvPr/>
        </p:nvSpPr>
        <p:spPr bwMode="auto">
          <a:xfrm>
            <a:off x="4881563" y="3005138"/>
            <a:ext cx="1730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7" name="Line 17"/>
          <p:cNvSpPr>
            <a:spLocks noChangeAspect="1" noChangeShapeType="1"/>
          </p:cNvSpPr>
          <p:nvPr/>
        </p:nvSpPr>
        <p:spPr bwMode="auto">
          <a:xfrm flipH="1">
            <a:off x="6045200" y="3005138"/>
            <a:ext cx="17557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078" name="Group 18"/>
          <p:cNvGrpSpPr>
            <a:grpSpLocks noChangeAspect="1"/>
          </p:cNvGrpSpPr>
          <p:nvPr/>
        </p:nvGrpSpPr>
        <p:grpSpPr bwMode="auto">
          <a:xfrm>
            <a:off x="4464050" y="3544888"/>
            <a:ext cx="565150" cy="563562"/>
            <a:chOff x="1862" y="1708"/>
            <a:chExt cx="432" cy="432"/>
          </a:xfrm>
        </p:grpSpPr>
        <p:sp>
          <p:nvSpPr>
            <p:cNvPr id="2110" name="Oval 19"/>
            <p:cNvSpPr>
              <a:spLocks noChangeAspect="1" noChangeArrowheads="1"/>
            </p:cNvSpPr>
            <p:nvPr/>
          </p:nvSpPr>
          <p:spPr bwMode="auto">
            <a:xfrm>
              <a:off x="1862" y="1708"/>
              <a:ext cx="432" cy="432"/>
            </a:xfrm>
            <a:prstGeom prst="ellipse">
              <a:avLst/>
            </a:prstGeom>
            <a:blipFill>
              <a:blip r:embed="rId4"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1" name="AutoShape 20"/>
            <p:cNvSpPr>
              <a:spLocks noChangeAspect="1" noChangeArrowheads="1"/>
            </p:cNvSpPr>
            <p:nvPr/>
          </p:nvSpPr>
          <p:spPr bwMode="auto">
            <a:xfrm rot="5400000">
              <a:off x="2026" y="1718"/>
              <a:ext cx="103" cy="412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79" name="Group 21"/>
          <p:cNvGrpSpPr>
            <a:grpSpLocks noChangeAspect="1"/>
          </p:cNvGrpSpPr>
          <p:nvPr/>
        </p:nvGrpSpPr>
        <p:grpSpPr bwMode="auto">
          <a:xfrm rot="-2498013">
            <a:off x="5543550" y="1816100"/>
            <a:ext cx="627063" cy="627063"/>
            <a:chOff x="4416" y="768"/>
            <a:chExt cx="480" cy="480"/>
          </a:xfrm>
        </p:grpSpPr>
        <p:sp>
          <p:nvSpPr>
            <p:cNvPr id="2106" name="Oval 22"/>
            <p:cNvSpPr>
              <a:spLocks noChangeAspect="1" noChangeArrowheads="1"/>
            </p:cNvSpPr>
            <p:nvPr/>
          </p:nvSpPr>
          <p:spPr bwMode="auto">
            <a:xfrm>
              <a:off x="4451" y="1184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7" name="Line 23"/>
            <p:cNvSpPr>
              <a:spLocks noChangeAspect="1" noChangeShapeType="1"/>
            </p:cNvSpPr>
            <p:nvPr/>
          </p:nvSpPr>
          <p:spPr bwMode="auto">
            <a:xfrm rot="5400000" flipH="1">
              <a:off x="4248" y="98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2108" name="Line 24"/>
            <p:cNvSpPr>
              <a:spLocks noChangeAspect="1" noChangeShapeType="1"/>
            </p:cNvSpPr>
            <p:nvPr/>
          </p:nvSpPr>
          <p:spPr bwMode="auto">
            <a:xfrm rot="10800000" flipH="1">
              <a:off x="4464" y="120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2109" name="Oval 25"/>
            <p:cNvSpPr>
              <a:spLocks noChangeAspect="1" noChangeArrowheads="1"/>
            </p:cNvSpPr>
            <p:nvPr/>
          </p:nvSpPr>
          <p:spPr bwMode="auto">
            <a:xfrm>
              <a:off x="4416" y="1152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80" name="Line 26"/>
          <p:cNvSpPr>
            <a:spLocks noChangeAspect="1" noChangeShapeType="1"/>
          </p:cNvSpPr>
          <p:nvPr/>
        </p:nvSpPr>
        <p:spPr bwMode="auto">
          <a:xfrm rot="10800000" flipH="1">
            <a:off x="5895975" y="1803400"/>
            <a:ext cx="1125538" cy="9858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1" name="Oval 27"/>
          <p:cNvSpPr>
            <a:spLocks noChangeAspect="1" noChangeArrowheads="1"/>
          </p:cNvSpPr>
          <p:nvPr/>
        </p:nvSpPr>
        <p:spPr bwMode="auto">
          <a:xfrm>
            <a:off x="6546850" y="2003425"/>
            <a:ext cx="211138" cy="212725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2" name="Oval 28"/>
          <p:cNvSpPr>
            <a:spLocks noChangeAspect="1" noChangeArrowheads="1"/>
          </p:cNvSpPr>
          <p:nvPr/>
        </p:nvSpPr>
        <p:spPr bwMode="auto">
          <a:xfrm>
            <a:off x="8050213" y="2838450"/>
            <a:ext cx="323850" cy="32385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83" name="Group 29"/>
          <p:cNvGrpSpPr>
            <a:grpSpLocks noChangeAspect="1"/>
          </p:cNvGrpSpPr>
          <p:nvPr/>
        </p:nvGrpSpPr>
        <p:grpSpPr bwMode="auto">
          <a:xfrm>
            <a:off x="6597650" y="3194050"/>
            <a:ext cx="900113" cy="941388"/>
            <a:chOff x="3495" y="1440"/>
            <a:chExt cx="689" cy="720"/>
          </a:xfrm>
        </p:grpSpPr>
        <p:graphicFrame>
          <p:nvGraphicFramePr>
            <p:cNvPr id="2061" name="Object 30"/>
            <p:cNvGraphicFramePr>
              <a:graphicFrameLocks noChangeAspect="1"/>
            </p:cNvGraphicFramePr>
            <p:nvPr/>
          </p:nvGraphicFramePr>
          <p:xfrm>
            <a:off x="3936" y="1920"/>
            <a:ext cx="18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02" name="Equation" r:id="rId6" imgW="126720" imgH="164880" progId="Equation.DSMT4">
                    <p:embed/>
                  </p:oleObj>
                </mc:Choice>
                <mc:Fallback>
                  <p:oleObj name="Equation" r:id="rId6" imgW="126720" imgH="164880" progId="Equation.DSMT4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1920"/>
                          <a:ext cx="184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101" name="Group 31"/>
            <p:cNvGrpSpPr>
              <a:grpSpLocks noChangeAspect="1"/>
            </p:cNvGrpSpPr>
            <p:nvPr/>
          </p:nvGrpSpPr>
          <p:grpSpPr bwMode="auto">
            <a:xfrm>
              <a:off x="3704" y="1464"/>
              <a:ext cx="480" cy="480"/>
              <a:chOff x="4416" y="768"/>
              <a:chExt cx="480" cy="480"/>
            </a:xfrm>
          </p:grpSpPr>
          <p:sp>
            <p:nvSpPr>
              <p:cNvPr id="2102" name="Oval 32"/>
              <p:cNvSpPr>
                <a:spLocks noChangeAspect="1" noChangeArrowheads="1"/>
              </p:cNvSpPr>
              <p:nvPr/>
            </p:nvSpPr>
            <p:spPr bwMode="auto">
              <a:xfrm>
                <a:off x="4451" y="1184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" name="Line 33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4248" y="984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104" name="Line 34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4464" y="1200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105" name="Oval 35"/>
              <p:cNvSpPr>
                <a:spLocks noChangeAspect="1" noChangeArrowheads="1"/>
              </p:cNvSpPr>
              <p:nvPr/>
            </p:nvSpPr>
            <p:spPr bwMode="auto">
              <a:xfrm>
                <a:off x="4416" y="1152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062" name="Object 36"/>
            <p:cNvGraphicFramePr>
              <a:graphicFrameLocks noChangeAspect="1"/>
            </p:cNvGraphicFramePr>
            <p:nvPr/>
          </p:nvGraphicFramePr>
          <p:xfrm>
            <a:off x="3495" y="1749"/>
            <a:ext cx="203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03" name="Equation" r:id="rId8" imgW="139680" imgH="203040" progId="Equation.DSMT4">
                    <p:embed/>
                  </p:oleObj>
                </mc:Choice>
                <mc:Fallback>
                  <p:oleObj name="Equation" r:id="rId8" imgW="139680" imgH="203040" progId="Equation.DSMT4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5" y="1749"/>
                          <a:ext cx="203" cy="2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3" name="Object 37"/>
            <p:cNvGraphicFramePr>
              <a:graphicFrameLocks noChangeAspect="1"/>
            </p:cNvGraphicFramePr>
            <p:nvPr/>
          </p:nvGraphicFramePr>
          <p:xfrm>
            <a:off x="3504" y="1440"/>
            <a:ext cx="184" cy="2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04" name="Equation" r:id="rId10" imgW="126720" imgH="177480" progId="Equation.DSMT4">
                    <p:embed/>
                  </p:oleObj>
                </mc:Choice>
                <mc:Fallback>
                  <p:oleObj name="Equation" r:id="rId10" imgW="126720" imgH="177480" progId="Equation.DSMT4">
                    <p:embed/>
                    <p:pic>
                      <p:nvPicPr>
                        <p:cNvPr id="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1440"/>
                          <a:ext cx="184" cy="25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50" name="Object 38"/>
          <p:cNvGraphicFramePr>
            <a:graphicFrameLocks noChangeAspect="1"/>
          </p:cNvGraphicFramePr>
          <p:nvPr/>
        </p:nvGraphicFramePr>
        <p:xfrm>
          <a:off x="6208713" y="1690688"/>
          <a:ext cx="288925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" name="Equation" r:id="rId12" imgW="152280" imgH="164880" progId="Equation.DSMT4">
                  <p:embed/>
                </p:oleObj>
              </mc:Choice>
              <mc:Fallback>
                <p:oleObj name="Equation" r:id="rId12" imgW="152280" imgH="16488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713" y="1690688"/>
                        <a:ext cx="288925" cy="3127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9"/>
          <p:cNvGraphicFramePr>
            <a:graphicFrameLocks noChangeAspect="1"/>
          </p:cNvGraphicFramePr>
          <p:nvPr/>
        </p:nvGraphicFramePr>
        <p:xfrm>
          <a:off x="5394325" y="2443163"/>
          <a:ext cx="31273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6" name="Equation" r:id="rId14" imgW="164880" imgH="203040" progId="Equation.DSMT4">
                  <p:embed/>
                </p:oleObj>
              </mc:Choice>
              <mc:Fallback>
                <p:oleObj name="Equation" r:id="rId14" imgW="164880" imgH="20304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325" y="2443163"/>
                        <a:ext cx="312738" cy="384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0"/>
          <p:cNvGraphicFramePr>
            <a:graphicFrameLocks noChangeAspect="1"/>
          </p:cNvGraphicFramePr>
          <p:nvPr/>
        </p:nvGraphicFramePr>
        <p:xfrm>
          <a:off x="5192713" y="1752600"/>
          <a:ext cx="31432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7" name="Equation" r:id="rId16" imgW="164880" imgH="177480" progId="Equation.DSMT4">
                  <p:embed/>
                </p:oleObj>
              </mc:Choice>
              <mc:Fallback>
                <p:oleObj name="Equation" r:id="rId16" imgW="164880" imgH="17748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713" y="1752600"/>
                        <a:ext cx="314325" cy="338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41"/>
          <p:cNvGraphicFramePr>
            <a:graphicFrameLocks noChangeAspect="1"/>
          </p:cNvGraphicFramePr>
          <p:nvPr/>
        </p:nvGraphicFramePr>
        <p:xfrm>
          <a:off x="3551238" y="2414588"/>
          <a:ext cx="26511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" name="Equation" r:id="rId18" imgW="139680" imgH="203040" progId="Equation.DSMT4">
                  <p:embed/>
                </p:oleObj>
              </mc:Choice>
              <mc:Fallback>
                <p:oleObj name="Equation" r:id="rId18" imgW="139680" imgH="20304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238" y="2414588"/>
                        <a:ext cx="265112" cy="387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43"/>
          <p:cNvGraphicFramePr>
            <a:graphicFrameLocks noChangeAspect="1"/>
          </p:cNvGraphicFramePr>
          <p:nvPr/>
        </p:nvGraphicFramePr>
        <p:xfrm>
          <a:off x="3735388" y="3298825"/>
          <a:ext cx="51435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9" name="Equation" r:id="rId20" imgW="152280" imgH="203040" progId="Equation.DSMT4">
                  <p:embed/>
                </p:oleObj>
              </mc:Choice>
              <mc:Fallback>
                <p:oleObj name="Equation" r:id="rId20" imgW="152280" imgH="203040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5388" y="3298825"/>
                        <a:ext cx="514350" cy="690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4" name="Rectangle 44"/>
          <p:cNvSpPr>
            <a:spLocks noChangeAspect="1" noChangeArrowheads="1"/>
          </p:cNvSpPr>
          <p:nvPr/>
        </p:nvSpPr>
        <p:spPr bwMode="auto">
          <a:xfrm>
            <a:off x="2084388" y="4635500"/>
            <a:ext cx="3108325" cy="1693863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85" name="Group 45"/>
          <p:cNvGrpSpPr>
            <a:grpSpLocks noChangeAspect="1"/>
          </p:cNvGrpSpPr>
          <p:nvPr/>
        </p:nvGrpSpPr>
        <p:grpSpPr bwMode="auto">
          <a:xfrm>
            <a:off x="3009900" y="5043488"/>
            <a:ext cx="565150" cy="563562"/>
            <a:chOff x="1862" y="1708"/>
            <a:chExt cx="432" cy="432"/>
          </a:xfrm>
        </p:grpSpPr>
        <p:sp>
          <p:nvSpPr>
            <p:cNvPr id="2099" name="Oval 46"/>
            <p:cNvSpPr>
              <a:spLocks noChangeAspect="1" noChangeArrowheads="1"/>
            </p:cNvSpPr>
            <p:nvPr/>
          </p:nvSpPr>
          <p:spPr bwMode="auto">
            <a:xfrm>
              <a:off x="1862" y="1708"/>
              <a:ext cx="432" cy="432"/>
            </a:xfrm>
            <a:prstGeom prst="ellipse">
              <a:avLst/>
            </a:prstGeom>
            <a:blipFill>
              <a:blip r:embed="rId4"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0" name="AutoShape 47"/>
            <p:cNvSpPr>
              <a:spLocks noChangeAspect="1" noChangeArrowheads="1"/>
            </p:cNvSpPr>
            <p:nvPr/>
          </p:nvSpPr>
          <p:spPr bwMode="auto">
            <a:xfrm rot="5400000">
              <a:off x="2026" y="1718"/>
              <a:ext cx="103" cy="412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86" name="Group 48"/>
          <p:cNvGrpSpPr>
            <a:grpSpLocks noChangeAspect="1"/>
          </p:cNvGrpSpPr>
          <p:nvPr/>
        </p:nvGrpSpPr>
        <p:grpSpPr bwMode="auto">
          <a:xfrm>
            <a:off x="2243138" y="5364163"/>
            <a:ext cx="898525" cy="941387"/>
            <a:chOff x="3495" y="1440"/>
            <a:chExt cx="689" cy="720"/>
          </a:xfrm>
        </p:grpSpPr>
        <p:graphicFrame>
          <p:nvGraphicFramePr>
            <p:cNvPr id="2058" name="Object 49"/>
            <p:cNvGraphicFramePr>
              <a:graphicFrameLocks noChangeAspect="1"/>
            </p:cNvGraphicFramePr>
            <p:nvPr/>
          </p:nvGraphicFramePr>
          <p:xfrm>
            <a:off x="3936" y="1920"/>
            <a:ext cx="18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10" name="Equation" r:id="rId22" imgW="126720" imgH="164880" progId="Equation.DSMT4">
                    <p:embed/>
                  </p:oleObj>
                </mc:Choice>
                <mc:Fallback>
                  <p:oleObj name="Equation" r:id="rId22" imgW="126720" imgH="164880" progId="Equation.DSMT4">
                    <p:embed/>
                    <p:pic>
                      <p:nvPicPr>
                        <p:cNvPr id="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1920"/>
                          <a:ext cx="184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94" name="Group 50"/>
            <p:cNvGrpSpPr>
              <a:grpSpLocks noChangeAspect="1"/>
            </p:cNvGrpSpPr>
            <p:nvPr/>
          </p:nvGrpSpPr>
          <p:grpSpPr bwMode="auto">
            <a:xfrm>
              <a:off x="3704" y="1464"/>
              <a:ext cx="480" cy="480"/>
              <a:chOff x="4416" y="768"/>
              <a:chExt cx="480" cy="480"/>
            </a:xfrm>
          </p:grpSpPr>
          <p:sp>
            <p:nvSpPr>
              <p:cNvPr id="2095" name="Oval 51"/>
              <p:cNvSpPr>
                <a:spLocks noChangeAspect="1" noChangeArrowheads="1"/>
              </p:cNvSpPr>
              <p:nvPr/>
            </p:nvSpPr>
            <p:spPr bwMode="auto">
              <a:xfrm>
                <a:off x="4451" y="1184"/>
                <a:ext cx="27" cy="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6" name="Line 52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4248" y="984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097" name="Line 53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4464" y="1200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098" name="Oval 54"/>
              <p:cNvSpPr>
                <a:spLocks noChangeAspect="1" noChangeArrowheads="1"/>
              </p:cNvSpPr>
              <p:nvPr/>
            </p:nvSpPr>
            <p:spPr bwMode="auto">
              <a:xfrm>
                <a:off x="4416" y="1152"/>
                <a:ext cx="96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059" name="Object 55"/>
            <p:cNvGraphicFramePr>
              <a:graphicFrameLocks noChangeAspect="1"/>
            </p:cNvGraphicFramePr>
            <p:nvPr/>
          </p:nvGraphicFramePr>
          <p:xfrm>
            <a:off x="3495" y="1749"/>
            <a:ext cx="203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11" name="Equation" r:id="rId23" imgW="139680" imgH="203040" progId="Equation.DSMT4">
                    <p:embed/>
                  </p:oleObj>
                </mc:Choice>
                <mc:Fallback>
                  <p:oleObj name="Equation" r:id="rId23" imgW="139680" imgH="203040" progId="Equation.DSMT4">
                    <p:embed/>
                    <p:pic>
                      <p:nvPicPr>
                        <p:cNvPr id="0" name="Object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5" y="1749"/>
                          <a:ext cx="203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0" name="Object 56"/>
            <p:cNvGraphicFramePr>
              <a:graphicFrameLocks noChangeAspect="1"/>
            </p:cNvGraphicFramePr>
            <p:nvPr/>
          </p:nvGraphicFramePr>
          <p:xfrm>
            <a:off x="3504" y="1440"/>
            <a:ext cx="184" cy="2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12" name="Equation" r:id="rId25" imgW="126720" imgH="177480" progId="Equation.DSMT4">
                    <p:embed/>
                  </p:oleObj>
                </mc:Choice>
                <mc:Fallback>
                  <p:oleObj name="Equation" r:id="rId25" imgW="126720" imgH="177480" progId="Equation.DSMT4">
                    <p:embed/>
                    <p:pic>
                      <p:nvPicPr>
                        <p:cNvPr id="0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1440"/>
                          <a:ext cx="184" cy="2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87" name="Line 57"/>
          <p:cNvSpPr>
            <a:spLocks noChangeAspect="1" noChangeShapeType="1"/>
          </p:cNvSpPr>
          <p:nvPr/>
        </p:nvSpPr>
        <p:spPr bwMode="auto">
          <a:xfrm>
            <a:off x="4081463" y="5640388"/>
            <a:ext cx="655637" cy="252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8" name="Line 58"/>
          <p:cNvSpPr>
            <a:spLocks noChangeAspect="1" noChangeShapeType="1"/>
          </p:cNvSpPr>
          <p:nvPr/>
        </p:nvSpPr>
        <p:spPr bwMode="auto">
          <a:xfrm rot="10800000">
            <a:off x="2268538" y="4929188"/>
            <a:ext cx="655637" cy="250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9" name="Oval 59"/>
          <p:cNvSpPr>
            <a:spLocks noChangeAspect="1" noChangeArrowheads="1"/>
          </p:cNvSpPr>
          <p:nvPr/>
        </p:nvSpPr>
        <p:spPr bwMode="auto">
          <a:xfrm>
            <a:off x="2139950" y="4852988"/>
            <a:ext cx="103188" cy="10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5" name="Object 60"/>
          <p:cNvGraphicFramePr>
            <a:graphicFrameLocks noChangeAspect="1"/>
          </p:cNvGraphicFramePr>
          <p:nvPr/>
        </p:nvGraphicFramePr>
        <p:xfrm>
          <a:off x="2601913" y="4633913"/>
          <a:ext cx="3857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3" name="Equation" r:id="rId27" imgW="203040" imgH="203040" progId="Equation.DSMT4">
                  <p:embed/>
                </p:oleObj>
              </mc:Choice>
              <mc:Fallback>
                <p:oleObj name="Equation" r:id="rId27" imgW="203040" imgH="203040" progId="Equation.DSMT4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913" y="4633913"/>
                        <a:ext cx="3857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61"/>
          <p:cNvGraphicFramePr>
            <a:graphicFrameLocks noChangeAspect="1"/>
          </p:cNvGraphicFramePr>
          <p:nvPr/>
        </p:nvGraphicFramePr>
        <p:xfrm>
          <a:off x="4157663" y="5287963"/>
          <a:ext cx="4333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4" name="Equation" r:id="rId29" imgW="228600" imgH="241200" progId="Equation.DSMT4">
                  <p:embed/>
                </p:oleObj>
              </mc:Choice>
              <mc:Fallback>
                <p:oleObj name="Equation" r:id="rId29" imgW="228600" imgH="241200" progId="Equation.DSMT4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663" y="5287963"/>
                        <a:ext cx="4333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62"/>
          <p:cNvGraphicFramePr>
            <a:graphicFrameLocks noChangeAspect="1"/>
          </p:cNvGraphicFramePr>
          <p:nvPr/>
        </p:nvGraphicFramePr>
        <p:xfrm>
          <a:off x="6775450" y="2290763"/>
          <a:ext cx="625475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5" name="Equation" r:id="rId31" imgW="330120" imgH="253800" progId="Equation.DSMT4">
                  <p:embed/>
                </p:oleObj>
              </mc:Choice>
              <mc:Fallback>
                <p:oleObj name="Equation" r:id="rId31" imgW="330120" imgH="253800" progId="Equation.DSMT4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5450" y="2290763"/>
                        <a:ext cx="625475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0" name="Text Box 63"/>
          <p:cNvSpPr txBox="1">
            <a:spLocks noChangeAspect="1" noChangeArrowheads="1"/>
          </p:cNvSpPr>
          <p:nvPr/>
        </p:nvSpPr>
        <p:spPr bwMode="auto">
          <a:xfrm>
            <a:off x="3862388" y="5934075"/>
            <a:ext cx="1036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latin typeface="Comic Sans MS" pitchFamily="66" charset="0"/>
              </a:rPr>
              <a:t>proton</a:t>
            </a:r>
          </a:p>
        </p:txBody>
      </p:sp>
      <p:sp>
        <p:nvSpPr>
          <p:cNvPr id="2091" name="Text Box 64"/>
          <p:cNvSpPr txBox="1">
            <a:spLocks noChangeAspect="1" noChangeArrowheads="1"/>
          </p:cNvSpPr>
          <p:nvPr/>
        </p:nvSpPr>
        <p:spPr bwMode="auto">
          <a:xfrm>
            <a:off x="7226300" y="1554163"/>
            <a:ext cx="1035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latin typeface="Comic Sans MS" pitchFamily="66" charset="0"/>
              </a:rPr>
              <a:t>K</a:t>
            </a:r>
            <a:r>
              <a:rPr lang="en-US" sz="2800">
                <a:latin typeface="Comic Sans MS" pitchFamily="66" charset="0"/>
              </a:rPr>
              <a:t>+</a:t>
            </a:r>
          </a:p>
        </p:txBody>
      </p:sp>
      <p:sp>
        <p:nvSpPr>
          <p:cNvPr id="2092" name="Text Box 82"/>
          <p:cNvSpPr txBox="1">
            <a:spLocks noChangeArrowheads="1"/>
          </p:cNvSpPr>
          <p:nvPr/>
        </p:nvSpPr>
        <p:spPr bwMode="auto">
          <a:xfrm>
            <a:off x="5456238" y="5262563"/>
            <a:ext cx="302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Hyperon is self-analysing</a:t>
            </a:r>
          </a:p>
        </p:txBody>
      </p:sp>
      <p:pic>
        <p:nvPicPr>
          <p:cNvPr id="2093" name="Picture 11" descr="img120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6352"/>
          <a:stretch>
            <a:fillRect/>
          </a:stretch>
        </p:blipFill>
        <p:spPr bwMode="auto">
          <a:xfrm>
            <a:off x="1973263" y="1541463"/>
            <a:ext cx="16541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219"/>
            <a:ext cx="9906000" cy="585278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94" y="4323080"/>
            <a:ext cx="3429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Task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60" y="842757"/>
            <a:ext cx="1973580" cy="1973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69" y="805164"/>
            <a:ext cx="2560320" cy="2643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1174404" y="2329407"/>
            <a:ext cx="190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Nature (QCD)</a:t>
            </a:r>
            <a:endParaRPr lang="en-GB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2545" y="844186"/>
            <a:ext cx="1383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Reactions</a:t>
            </a:r>
            <a:endParaRPr lang="en-GB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7548" y="805164"/>
            <a:ext cx="2685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</a:t>
            </a:r>
            <a:r>
              <a:rPr lang="en-GB" sz="2000" b="1" dirty="0" smtClean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anifests itself in </a:t>
            </a:r>
            <a:endParaRPr lang="en-GB" sz="2000" b="1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1360" y="3731554"/>
            <a:ext cx="2440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</a:t>
            </a:r>
            <a:r>
              <a:rPr lang="en-GB" sz="2000" b="1" dirty="0" smtClean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 accessible to</a:t>
            </a:r>
            <a:endParaRPr lang="en-GB" sz="2000" b="1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2" y="4411975"/>
            <a:ext cx="4073433" cy="21082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60421" y="5870480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Theories</a:t>
            </a:r>
            <a:endParaRPr lang="en-GB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305" y="3938109"/>
            <a:ext cx="2807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help us understand</a:t>
            </a:r>
            <a:endParaRPr lang="en-GB" sz="2000" b="1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2074" y="5869305"/>
            <a:ext cx="1106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inspire</a:t>
            </a:r>
            <a:endParaRPr lang="en-GB" sz="2000" b="1" dirty="0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31341" y="1241036"/>
            <a:ext cx="1193205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27549" y="3054500"/>
            <a:ext cx="0" cy="66256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601701" y="5610829"/>
            <a:ext cx="1107140" cy="9181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9038030" y="3502017"/>
            <a:ext cx="8166" cy="84035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77194" y="4342374"/>
            <a:ext cx="201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Measurements</a:t>
            </a:r>
            <a:endParaRPr lang="en-GB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6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5" grpId="0"/>
      <p:bldP spid="16" grpId="0"/>
      <p:bldP spid="1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906000" cy="609600"/>
          </a:xfrm>
        </p:spPr>
        <p:txBody>
          <a:bodyPr/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Amplitudes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49400" y="1185863"/>
            <a:ext cx="7910513" cy="5116512"/>
            <a:chOff x="1549400" y="1185863"/>
            <a:chExt cx="7910513" cy="5116512"/>
          </a:xfrm>
        </p:grpSpPr>
        <p:sp>
          <p:nvSpPr>
            <p:cNvPr id="3092" name="Text Box 3"/>
            <p:cNvSpPr txBox="1">
              <a:spLocks noChangeArrowheads="1"/>
            </p:cNvSpPr>
            <p:nvPr/>
          </p:nvSpPr>
          <p:spPr bwMode="auto">
            <a:xfrm>
              <a:off x="5054600" y="1643063"/>
              <a:ext cx="4405313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2"/>
                  </a:solidFill>
                </a:rPr>
                <a:t>b</a:t>
              </a:r>
              <a:r>
                <a:rPr lang="en-US" sz="2800" baseline="-25000">
                  <a:solidFill>
                    <a:schemeClr val="tx2"/>
                  </a:solidFill>
                </a:rPr>
                <a:t>1</a:t>
              </a:r>
              <a:r>
                <a:rPr lang="en-US" sz="2800">
                  <a:solidFill>
                    <a:schemeClr val="tx2"/>
                  </a:solidFill>
                </a:rPr>
                <a:t> = &lt;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</a:t>
              </a:r>
              <a:r>
                <a:rPr lang="en-US" sz="2800">
                  <a:solidFill>
                    <a:schemeClr val="tx2"/>
                  </a:solidFill>
                </a:rPr>
                <a:t> | M |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</a:t>
              </a:r>
              <a:r>
                <a:rPr lang="en-US" sz="2800">
                  <a:solidFill>
                    <a:schemeClr val="tx2"/>
                  </a:solidFill>
                </a:rPr>
                <a:t>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&gt;</a:t>
              </a:r>
              <a:endParaRPr lang="en-US" sz="180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  <p:sp>
          <p:nvSpPr>
            <p:cNvPr id="3093" name="AutoShape 4"/>
            <p:cNvSpPr>
              <a:spLocks noChangeArrowheads="1"/>
            </p:cNvSpPr>
            <p:nvPr/>
          </p:nvSpPr>
          <p:spPr bwMode="auto">
            <a:xfrm flipH="1">
              <a:off x="3419475" y="1544638"/>
              <a:ext cx="123825" cy="231775"/>
            </a:xfrm>
            <a:prstGeom prst="upArrow">
              <a:avLst>
                <a:gd name="adj1" fmla="val 50000"/>
                <a:gd name="adj2" fmla="val 467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Line 5"/>
            <p:cNvSpPr>
              <a:spLocks noChangeShapeType="1"/>
            </p:cNvSpPr>
            <p:nvPr/>
          </p:nvSpPr>
          <p:spPr bwMode="auto">
            <a:xfrm flipV="1">
              <a:off x="2776538" y="1695450"/>
              <a:ext cx="88900" cy="793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095" name="AutoShape 6"/>
            <p:cNvSpPr>
              <a:spLocks noChangeArrowheads="1"/>
            </p:cNvSpPr>
            <p:nvPr/>
          </p:nvSpPr>
          <p:spPr bwMode="auto">
            <a:xfrm>
              <a:off x="2300288" y="2119313"/>
              <a:ext cx="123825" cy="231775"/>
            </a:xfrm>
            <a:prstGeom prst="upArrow">
              <a:avLst>
                <a:gd name="adj1" fmla="val 50000"/>
                <a:gd name="adj2" fmla="val 467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" name="Freeform 8"/>
            <p:cNvSpPr>
              <a:spLocks/>
            </p:cNvSpPr>
            <p:nvPr/>
          </p:nvSpPr>
          <p:spPr bwMode="auto">
            <a:xfrm>
              <a:off x="1876425" y="1663700"/>
              <a:ext cx="920750" cy="104775"/>
            </a:xfrm>
            <a:custGeom>
              <a:avLst/>
              <a:gdLst>
                <a:gd name="T0" fmla="*/ 0 w 1632"/>
                <a:gd name="T1" fmla="*/ 2147483647 h 568"/>
                <a:gd name="T2" fmla="*/ 2147483647 w 1632"/>
                <a:gd name="T3" fmla="*/ 2147483647 h 568"/>
                <a:gd name="T4" fmla="*/ 2147483647 w 1632"/>
                <a:gd name="T5" fmla="*/ 2147483647 h 568"/>
                <a:gd name="T6" fmla="*/ 2147483647 w 1632"/>
                <a:gd name="T7" fmla="*/ 2147483647 h 568"/>
                <a:gd name="T8" fmla="*/ 2147483647 w 1632"/>
                <a:gd name="T9" fmla="*/ 2147483647 h 568"/>
                <a:gd name="T10" fmla="*/ 2147483647 w 1632"/>
                <a:gd name="T11" fmla="*/ 2147483647 h 568"/>
                <a:gd name="T12" fmla="*/ 2147483647 w 1632"/>
                <a:gd name="T13" fmla="*/ 2147483647 h 568"/>
                <a:gd name="T14" fmla="*/ 2147483647 w 1632"/>
                <a:gd name="T15" fmla="*/ 2147483647 h 568"/>
                <a:gd name="T16" fmla="*/ 2147483647 w 1632"/>
                <a:gd name="T17" fmla="*/ 2147483647 h 5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2"/>
                <a:gd name="T28" fmla="*/ 0 h 568"/>
                <a:gd name="T29" fmla="*/ 1632 w 1632"/>
                <a:gd name="T30" fmla="*/ 568 h 5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2" h="568">
                  <a:moveTo>
                    <a:pt x="0" y="328"/>
                  </a:moveTo>
                  <a:cubicBezTo>
                    <a:pt x="88" y="164"/>
                    <a:pt x="176" y="0"/>
                    <a:pt x="240" y="40"/>
                  </a:cubicBezTo>
                  <a:cubicBezTo>
                    <a:pt x="304" y="80"/>
                    <a:pt x="312" y="568"/>
                    <a:pt x="384" y="568"/>
                  </a:cubicBezTo>
                  <a:cubicBezTo>
                    <a:pt x="456" y="568"/>
                    <a:pt x="600" y="40"/>
                    <a:pt x="672" y="40"/>
                  </a:cubicBezTo>
                  <a:cubicBezTo>
                    <a:pt x="744" y="40"/>
                    <a:pt x="752" y="568"/>
                    <a:pt x="816" y="568"/>
                  </a:cubicBezTo>
                  <a:cubicBezTo>
                    <a:pt x="880" y="568"/>
                    <a:pt x="984" y="40"/>
                    <a:pt x="1056" y="40"/>
                  </a:cubicBezTo>
                  <a:cubicBezTo>
                    <a:pt x="1128" y="40"/>
                    <a:pt x="1184" y="568"/>
                    <a:pt x="1248" y="568"/>
                  </a:cubicBezTo>
                  <a:cubicBezTo>
                    <a:pt x="1312" y="568"/>
                    <a:pt x="1376" y="72"/>
                    <a:pt x="1440" y="40"/>
                  </a:cubicBezTo>
                  <a:cubicBezTo>
                    <a:pt x="1504" y="8"/>
                    <a:pt x="1600" y="320"/>
                    <a:pt x="1632" y="376"/>
                  </a:cubicBezTo>
                </a:path>
              </a:pathLst>
            </a:custGeom>
            <a:noFill/>
            <a:ln w="28575" cmpd="sng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3074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5865755"/>
                </p:ext>
              </p:extLst>
            </p:nvPr>
          </p:nvGraphicFramePr>
          <p:xfrm>
            <a:off x="1549400" y="1539875"/>
            <a:ext cx="246063" cy="357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94" name="Equation" r:id="rId3" imgW="139680" imgH="203040" progId="Equation.DSMT4">
                    <p:embed/>
                  </p:oleObj>
                </mc:Choice>
                <mc:Fallback>
                  <p:oleObj name="Equation" r:id="rId3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9400" y="1539875"/>
                          <a:ext cx="246063" cy="3571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AutoShape 10"/>
            <p:cNvSpPr>
              <a:spLocks noChangeArrowheads="1"/>
            </p:cNvSpPr>
            <p:nvPr/>
          </p:nvSpPr>
          <p:spPr bwMode="auto">
            <a:xfrm>
              <a:off x="2332038" y="1389063"/>
              <a:ext cx="123825" cy="498475"/>
            </a:xfrm>
            <a:prstGeom prst="upArrow">
              <a:avLst>
                <a:gd name="adj1" fmla="val 50000"/>
                <a:gd name="adj2" fmla="val 100641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Line 11"/>
            <p:cNvSpPr>
              <a:spLocks noChangeShapeType="1"/>
            </p:cNvSpPr>
            <p:nvPr/>
          </p:nvSpPr>
          <p:spPr bwMode="auto">
            <a:xfrm flipH="1">
              <a:off x="3095625" y="1709738"/>
              <a:ext cx="793750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099" name="Line 12"/>
            <p:cNvSpPr>
              <a:spLocks noChangeShapeType="1"/>
            </p:cNvSpPr>
            <p:nvPr/>
          </p:nvSpPr>
          <p:spPr bwMode="auto">
            <a:xfrm flipH="1">
              <a:off x="1949450" y="2265363"/>
              <a:ext cx="79375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00" name="Line 13"/>
            <p:cNvSpPr>
              <a:spLocks noChangeShapeType="1"/>
            </p:cNvSpPr>
            <p:nvPr/>
          </p:nvSpPr>
          <p:spPr bwMode="auto">
            <a:xfrm>
              <a:off x="3100388" y="2273300"/>
              <a:ext cx="793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aphicFrame>
          <p:nvGraphicFramePr>
            <p:cNvPr id="307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6373450"/>
                </p:ext>
              </p:extLst>
            </p:nvPr>
          </p:nvGraphicFramePr>
          <p:xfrm>
            <a:off x="3951288" y="1598613"/>
            <a:ext cx="268287" cy="29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95" name="Equation" r:id="rId5" imgW="152280" imgH="164880" progId="Equation.DSMT4">
                    <p:embed/>
                  </p:oleObj>
                </mc:Choice>
                <mc:Fallback>
                  <p:oleObj name="Equation" r:id="rId5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1288" y="1598613"/>
                          <a:ext cx="268287" cy="2905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3563042"/>
                </p:ext>
              </p:extLst>
            </p:nvPr>
          </p:nvGraphicFramePr>
          <p:xfrm>
            <a:off x="3954463" y="2152650"/>
            <a:ext cx="290512" cy="290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96" name="Equation" r:id="rId7" imgW="164880" imgH="164880" progId="Equation.DSMT4">
                    <p:embed/>
                  </p:oleObj>
                </mc:Choice>
                <mc:Fallback>
                  <p:oleObj name="Equation" r:id="rId7" imgW="164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4463" y="2152650"/>
                          <a:ext cx="290512" cy="2905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7200732"/>
                </p:ext>
              </p:extLst>
            </p:nvPr>
          </p:nvGraphicFramePr>
          <p:xfrm>
            <a:off x="1568450" y="2097088"/>
            <a:ext cx="268288" cy="29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97" name="Equation" r:id="rId9" imgW="152280" imgH="164880" progId="Equation.DSMT4">
                    <p:embed/>
                  </p:oleObj>
                </mc:Choice>
                <mc:Fallback>
                  <p:oleObj name="Equation" r:id="rId9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8450" y="2097088"/>
                          <a:ext cx="268288" cy="2905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8673" name="Text Box 17"/>
            <p:cNvSpPr txBox="1">
              <a:spLocks noChangeArrowheads="1"/>
            </p:cNvSpPr>
            <p:nvPr/>
          </p:nvSpPr>
          <p:spPr bwMode="auto">
            <a:xfrm>
              <a:off x="4322763" y="1185863"/>
              <a:ext cx="760412" cy="143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}</a:t>
              </a:r>
              <a:endPara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102" name="AutoShape 19"/>
            <p:cNvSpPr>
              <a:spLocks noChangeArrowheads="1"/>
            </p:cNvSpPr>
            <p:nvPr/>
          </p:nvSpPr>
          <p:spPr bwMode="auto">
            <a:xfrm rot="10800000">
              <a:off x="3457575" y="2817813"/>
              <a:ext cx="123825" cy="231775"/>
            </a:xfrm>
            <a:prstGeom prst="upArrow">
              <a:avLst>
                <a:gd name="adj1" fmla="val 50000"/>
                <a:gd name="adj2" fmla="val 467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Line 20"/>
            <p:cNvSpPr>
              <a:spLocks noChangeShapeType="1"/>
            </p:cNvSpPr>
            <p:nvPr/>
          </p:nvSpPr>
          <p:spPr bwMode="auto">
            <a:xfrm flipV="1">
              <a:off x="2814638" y="2940050"/>
              <a:ext cx="88900" cy="793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04" name="AutoShape 21"/>
            <p:cNvSpPr>
              <a:spLocks noChangeArrowheads="1"/>
            </p:cNvSpPr>
            <p:nvPr/>
          </p:nvSpPr>
          <p:spPr bwMode="auto">
            <a:xfrm rot="10800000">
              <a:off x="2366963" y="3376613"/>
              <a:ext cx="123825" cy="231775"/>
            </a:xfrm>
            <a:prstGeom prst="upArrow">
              <a:avLst>
                <a:gd name="adj1" fmla="val 50000"/>
                <a:gd name="adj2" fmla="val 467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Freeform 23"/>
            <p:cNvSpPr>
              <a:spLocks/>
            </p:cNvSpPr>
            <p:nvPr/>
          </p:nvSpPr>
          <p:spPr bwMode="auto">
            <a:xfrm>
              <a:off x="1914525" y="2908300"/>
              <a:ext cx="920750" cy="104775"/>
            </a:xfrm>
            <a:custGeom>
              <a:avLst/>
              <a:gdLst>
                <a:gd name="T0" fmla="*/ 0 w 1632"/>
                <a:gd name="T1" fmla="*/ 2147483647 h 568"/>
                <a:gd name="T2" fmla="*/ 2147483647 w 1632"/>
                <a:gd name="T3" fmla="*/ 2147483647 h 568"/>
                <a:gd name="T4" fmla="*/ 2147483647 w 1632"/>
                <a:gd name="T5" fmla="*/ 2147483647 h 568"/>
                <a:gd name="T6" fmla="*/ 2147483647 w 1632"/>
                <a:gd name="T7" fmla="*/ 2147483647 h 568"/>
                <a:gd name="T8" fmla="*/ 2147483647 w 1632"/>
                <a:gd name="T9" fmla="*/ 2147483647 h 568"/>
                <a:gd name="T10" fmla="*/ 2147483647 w 1632"/>
                <a:gd name="T11" fmla="*/ 2147483647 h 568"/>
                <a:gd name="T12" fmla="*/ 2147483647 w 1632"/>
                <a:gd name="T13" fmla="*/ 2147483647 h 568"/>
                <a:gd name="T14" fmla="*/ 2147483647 w 1632"/>
                <a:gd name="T15" fmla="*/ 2147483647 h 568"/>
                <a:gd name="T16" fmla="*/ 2147483647 w 1632"/>
                <a:gd name="T17" fmla="*/ 2147483647 h 5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2"/>
                <a:gd name="T28" fmla="*/ 0 h 568"/>
                <a:gd name="T29" fmla="*/ 1632 w 1632"/>
                <a:gd name="T30" fmla="*/ 568 h 5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2" h="568">
                  <a:moveTo>
                    <a:pt x="0" y="328"/>
                  </a:moveTo>
                  <a:cubicBezTo>
                    <a:pt x="88" y="164"/>
                    <a:pt x="176" y="0"/>
                    <a:pt x="240" y="40"/>
                  </a:cubicBezTo>
                  <a:cubicBezTo>
                    <a:pt x="304" y="80"/>
                    <a:pt x="312" y="568"/>
                    <a:pt x="384" y="568"/>
                  </a:cubicBezTo>
                  <a:cubicBezTo>
                    <a:pt x="456" y="568"/>
                    <a:pt x="600" y="40"/>
                    <a:pt x="672" y="40"/>
                  </a:cubicBezTo>
                  <a:cubicBezTo>
                    <a:pt x="744" y="40"/>
                    <a:pt x="752" y="568"/>
                    <a:pt x="816" y="568"/>
                  </a:cubicBezTo>
                  <a:cubicBezTo>
                    <a:pt x="880" y="568"/>
                    <a:pt x="984" y="40"/>
                    <a:pt x="1056" y="40"/>
                  </a:cubicBezTo>
                  <a:cubicBezTo>
                    <a:pt x="1128" y="40"/>
                    <a:pt x="1184" y="568"/>
                    <a:pt x="1248" y="568"/>
                  </a:cubicBezTo>
                  <a:cubicBezTo>
                    <a:pt x="1312" y="568"/>
                    <a:pt x="1376" y="72"/>
                    <a:pt x="1440" y="40"/>
                  </a:cubicBezTo>
                  <a:cubicBezTo>
                    <a:pt x="1504" y="8"/>
                    <a:pt x="1600" y="320"/>
                    <a:pt x="1632" y="376"/>
                  </a:cubicBezTo>
                </a:path>
              </a:pathLst>
            </a:custGeom>
            <a:noFill/>
            <a:ln w="28575" cmpd="sng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3078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3010298"/>
                </p:ext>
              </p:extLst>
            </p:nvPr>
          </p:nvGraphicFramePr>
          <p:xfrm>
            <a:off x="1587500" y="2784475"/>
            <a:ext cx="246063" cy="357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98" name="Equation" r:id="rId11" imgW="139680" imgH="203040" progId="Equation.DSMT4">
                    <p:embed/>
                  </p:oleObj>
                </mc:Choice>
                <mc:Fallback>
                  <p:oleObj name="Equation" r:id="rId11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7500" y="2784475"/>
                          <a:ext cx="246063" cy="3571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06" name="AutoShape 25"/>
            <p:cNvSpPr>
              <a:spLocks noChangeArrowheads="1"/>
            </p:cNvSpPr>
            <p:nvPr/>
          </p:nvSpPr>
          <p:spPr bwMode="auto">
            <a:xfrm>
              <a:off x="2359025" y="2617788"/>
              <a:ext cx="123825" cy="498475"/>
            </a:xfrm>
            <a:prstGeom prst="upArrow">
              <a:avLst>
                <a:gd name="adj1" fmla="val 50000"/>
                <a:gd name="adj2" fmla="val 100641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Line 26"/>
            <p:cNvSpPr>
              <a:spLocks noChangeShapeType="1"/>
            </p:cNvSpPr>
            <p:nvPr/>
          </p:nvSpPr>
          <p:spPr bwMode="auto">
            <a:xfrm flipH="1">
              <a:off x="3133725" y="2954338"/>
              <a:ext cx="793750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08" name="Line 27"/>
            <p:cNvSpPr>
              <a:spLocks noChangeShapeType="1"/>
            </p:cNvSpPr>
            <p:nvPr/>
          </p:nvSpPr>
          <p:spPr bwMode="auto">
            <a:xfrm flipH="1">
              <a:off x="1987550" y="3509963"/>
              <a:ext cx="79375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09" name="Line 28"/>
            <p:cNvSpPr>
              <a:spLocks noChangeShapeType="1"/>
            </p:cNvSpPr>
            <p:nvPr/>
          </p:nvSpPr>
          <p:spPr bwMode="auto">
            <a:xfrm>
              <a:off x="3138488" y="3517900"/>
              <a:ext cx="793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aphicFrame>
          <p:nvGraphicFramePr>
            <p:cNvPr id="3079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1466153"/>
                </p:ext>
              </p:extLst>
            </p:nvPr>
          </p:nvGraphicFramePr>
          <p:xfrm>
            <a:off x="3989388" y="2843213"/>
            <a:ext cx="268287" cy="29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99" name="Equation" r:id="rId12" imgW="152280" imgH="164880" progId="Equation.DSMT4">
                    <p:embed/>
                  </p:oleObj>
                </mc:Choice>
                <mc:Fallback>
                  <p:oleObj name="Equation" r:id="rId12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9388" y="2843213"/>
                          <a:ext cx="268287" cy="2905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0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2617305"/>
                </p:ext>
              </p:extLst>
            </p:nvPr>
          </p:nvGraphicFramePr>
          <p:xfrm>
            <a:off x="3992563" y="3397250"/>
            <a:ext cx="290512" cy="290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0" name="Equation" r:id="rId13" imgW="164880" imgH="164880" progId="Equation.DSMT4">
                    <p:embed/>
                  </p:oleObj>
                </mc:Choice>
                <mc:Fallback>
                  <p:oleObj name="Equation" r:id="rId13" imgW="164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2563" y="3397250"/>
                          <a:ext cx="290512" cy="2905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0236272"/>
                </p:ext>
              </p:extLst>
            </p:nvPr>
          </p:nvGraphicFramePr>
          <p:xfrm>
            <a:off x="1606550" y="3341688"/>
            <a:ext cx="268288" cy="29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1" name="Equation" r:id="rId14" imgW="152280" imgH="164880" progId="Equation.DSMT4">
                    <p:embed/>
                  </p:oleObj>
                </mc:Choice>
                <mc:Fallback>
                  <p:oleObj name="Equation" r:id="rId14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6550" y="3341688"/>
                          <a:ext cx="268288" cy="2905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8688" name="Text Box 32"/>
            <p:cNvSpPr txBox="1">
              <a:spLocks noChangeArrowheads="1"/>
            </p:cNvSpPr>
            <p:nvPr/>
          </p:nvSpPr>
          <p:spPr bwMode="auto">
            <a:xfrm>
              <a:off x="4322763" y="2430463"/>
              <a:ext cx="760412" cy="143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}</a:t>
              </a:r>
              <a:endPara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111" name="AutoShape 34"/>
            <p:cNvSpPr>
              <a:spLocks noChangeArrowheads="1"/>
            </p:cNvSpPr>
            <p:nvPr/>
          </p:nvSpPr>
          <p:spPr bwMode="auto">
            <a:xfrm rot="10800000" flipH="1">
              <a:off x="3470275" y="4038600"/>
              <a:ext cx="123825" cy="231775"/>
            </a:xfrm>
            <a:prstGeom prst="upArrow">
              <a:avLst>
                <a:gd name="adj1" fmla="val 50000"/>
                <a:gd name="adj2" fmla="val 467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2" name="Line 35"/>
            <p:cNvSpPr>
              <a:spLocks noChangeShapeType="1"/>
            </p:cNvSpPr>
            <p:nvPr/>
          </p:nvSpPr>
          <p:spPr bwMode="auto">
            <a:xfrm flipV="1">
              <a:off x="2827338" y="4159250"/>
              <a:ext cx="88900" cy="793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13" name="AutoShape 36"/>
            <p:cNvSpPr>
              <a:spLocks noChangeArrowheads="1"/>
            </p:cNvSpPr>
            <p:nvPr/>
          </p:nvSpPr>
          <p:spPr bwMode="auto">
            <a:xfrm flipH="1">
              <a:off x="2338388" y="4581525"/>
              <a:ext cx="123825" cy="231775"/>
            </a:xfrm>
            <a:prstGeom prst="upArrow">
              <a:avLst>
                <a:gd name="adj1" fmla="val 50000"/>
                <a:gd name="adj2" fmla="val 467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4" name="Freeform 38"/>
            <p:cNvSpPr>
              <a:spLocks/>
            </p:cNvSpPr>
            <p:nvPr/>
          </p:nvSpPr>
          <p:spPr bwMode="auto">
            <a:xfrm>
              <a:off x="1927225" y="4127500"/>
              <a:ext cx="920750" cy="104775"/>
            </a:xfrm>
            <a:custGeom>
              <a:avLst/>
              <a:gdLst>
                <a:gd name="T0" fmla="*/ 0 w 1632"/>
                <a:gd name="T1" fmla="*/ 2147483647 h 568"/>
                <a:gd name="T2" fmla="*/ 2147483647 w 1632"/>
                <a:gd name="T3" fmla="*/ 2147483647 h 568"/>
                <a:gd name="T4" fmla="*/ 2147483647 w 1632"/>
                <a:gd name="T5" fmla="*/ 2147483647 h 568"/>
                <a:gd name="T6" fmla="*/ 2147483647 w 1632"/>
                <a:gd name="T7" fmla="*/ 2147483647 h 568"/>
                <a:gd name="T8" fmla="*/ 2147483647 w 1632"/>
                <a:gd name="T9" fmla="*/ 2147483647 h 568"/>
                <a:gd name="T10" fmla="*/ 2147483647 w 1632"/>
                <a:gd name="T11" fmla="*/ 2147483647 h 568"/>
                <a:gd name="T12" fmla="*/ 2147483647 w 1632"/>
                <a:gd name="T13" fmla="*/ 2147483647 h 568"/>
                <a:gd name="T14" fmla="*/ 2147483647 w 1632"/>
                <a:gd name="T15" fmla="*/ 2147483647 h 568"/>
                <a:gd name="T16" fmla="*/ 2147483647 w 1632"/>
                <a:gd name="T17" fmla="*/ 2147483647 h 5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2"/>
                <a:gd name="T28" fmla="*/ 0 h 568"/>
                <a:gd name="T29" fmla="*/ 1632 w 1632"/>
                <a:gd name="T30" fmla="*/ 568 h 5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2" h="568">
                  <a:moveTo>
                    <a:pt x="0" y="328"/>
                  </a:moveTo>
                  <a:cubicBezTo>
                    <a:pt x="88" y="164"/>
                    <a:pt x="176" y="0"/>
                    <a:pt x="240" y="40"/>
                  </a:cubicBezTo>
                  <a:cubicBezTo>
                    <a:pt x="304" y="80"/>
                    <a:pt x="312" y="568"/>
                    <a:pt x="384" y="568"/>
                  </a:cubicBezTo>
                  <a:cubicBezTo>
                    <a:pt x="456" y="568"/>
                    <a:pt x="600" y="40"/>
                    <a:pt x="672" y="40"/>
                  </a:cubicBezTo>
                  <a:cubicBezTo>
                    <a:pt x="744" y="40"/>
                    <a:pt x="752" y="568"/>
                    <a:pt x="816" y="568"/>
                  </a:cubicBezTo>
                  <a:cubicBezTo>
                    <a:pt x="880" y="568"/>
                    <a:pt x="984" y="40"/>
                    <a:pt x="1056" y="40"/>
                  </a:cubicBezTo>
                  <a:cubicBezTo>
                    <a:pt x="1128" y="40"/>
                    <a:pt x="1184" y="568"/>
                    <a:pt x="1248" y="568"/>
                  </a:cubicBezTo>
                  <a:cubicBezTo>
                    <a:pt x="1312" y="568"/>
                    <a:pt x="1376" y="72"/>
                    <a:pt x="1440" y="40"/>
                  </a:cubicBezTo>
                  <a:cubicBezTo>
                    <a:pt x="1504" y="8"/>
                    <a:pt x="1600" y="320"/>
                    <a:pt x="1632" y="376"/>
                  </a:cubicBezTo>
                </a:path>
              </a:pathLst>
            </a:custGeom>
            <a:noFill/>
            <a:ln w="28575" cmpd="sng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3082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1089564"/>
                </p:ext>
              </p:extLst>
            </p:nvPr>
          </p:nvGraphicFramePr>
          <p:xfrm>
            <a:off x="1600200" y="4003675"/>
            <a:ext cx="246063" cy="357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2" name="Equation" r:id="rId15" imgW="139680" imgH="203040" progId="Equation.DSMT4">
                    <p:embed/>
                  </p:oleObj>
                </mc:Choice>
                <mc:Fallback>
                  <p:oleObj name="Equation" r:id="rId15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200" y="4003675"/>
                          <a:ext cx="246063" cy="3571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15" name="AutoShape 40"/>
            <p:cNvSpPr>
              <a:spLocks noChangeArrowheads="1"/>
            </p:cNvSpPr>
            <p:nvPr/>
          </p:nvSpPr>
          <p:spPr bwMode="auto">
            <a:xfrm rot="18900000">
              <a:off x="2284413" y="3892550"/>
              <a:ext cx="123825" cy="498475"/>
            </a:xfrm>
            <a:prstGeom prst="upArrow">
              <a:avLst>
                <a:gd name="adj1" fmla="val 50000"/>
                <a:gd name="adj2" fmla="val 100641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6" name="Line 41"/>
            <p:cNvSpPr>
              <a:spLocks noChangeShapeType="1"/>
            </p:cNvSpPr>
            <p:nvPr/>
          </p:nvSpPr>
          <p:spPr bwMode="auto">
            <a:xfrm flipH="1">
              <a:off x="3146425" y="4173538"/>
              <a:ext cx="793750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17" name="Line 42"/>
            <p:cNvSpPr>
              <a:spLocks noChangeShapeType="1"/>
            </p:cNvSpPr>
            <p:nvPr/>
          </p:nvSpPr>
          <p:spPr bwMode="auto">
            <a:xfrm flipH="1">
              <a:off x="2000250" y="4729163"/>
              <a:ext cx="79375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18" name="Line 43"/>
            <p:cNvSpPr>
              <a:spLocks noChangeShapeType="1"/>
            </p:cNvSpPr>
            <p:nvPr/>
          </p:nvSpPr>
          <p:spPr bwMode="auto">
            <a:xfrm>
              <a:off x="3151188" y="4737100"/>
              <a:ext cx="793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aphicFrame>
          <p:nvGraphicFramePr>
            <p:cNvPr id="3083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8744360"/>
                </p:ext>
              </p:extLst>
            </p:nvPr>
          </p:nvGraphicFramePr>
          <p:xfrm>
            <a:off x="4002088" y="4062413"/>
            <a:ext cx="268287" cy="29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3" name="Equation" r:id="rId16" imgW="152280" imgH="164880" progId="Equation.DSMT4">
                    <p:embed/>
                  </p:oleObj>
                </mc:Choice>
                <mc:Fallback>
                  <p:oleObj name="Equation" r:id="rId16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2088" y="4062413"/>
                          <a:ext cx="268287" cy="2905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4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4811908"/>
                </p:ext>
              </p:extLst>
            </p:nvPr>
          </p:nvGraphicFramePr>
          <p:xfrm>
            <a:off x="4005263" y="4616450"/>
            <a:ext cx="290512" cy="290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4" name="Equation" r:id="rId17" imgW="164880" imgH="164880" progId="Equation.DSMT4">
                    <p:embed/>
                  </p:oleObj>
                </mc:Choice>
                <mc:Fallback>
                  <p:oleObj name="Equation" r:id="rId17" imgW="164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5263" y="4616450"/>
                          <a:ext cx="290512" cy="2905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5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9975784"/>
                </p:ext>
              </p:extLst>
            </p:nvPr>
          </p:nvGraphicFramePr>
          <p:xfrm>
            <a:off x="1619250" y="4560888"/>
            <a:ext cx="268288" cy="29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5" name="Equation" r:id="rId18" imgW="152280" imgH="164880" progId="Equation.DSMT4">
                    <p:embed/>
                  </p:oleObj>
                </mc:Choice>
                <mc:Fallback>
                  <p:oleObj name="Equation" r:id="rId18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250" y="4560888"/>
                          <a:ext cx="268288" cy="2905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8703" name="Text Box 47"/>
            <p:cNvSpPr txBox="1">
              <a:spLocks noChangeArrowheads="1"/>
            </p:cNvSpPr>
            <p:nvPr/>
          </p:nvSpPr>
          <p:spPr bwMode="auto">
            <a:xfrm>
              <a:off x="4322763" y="3649663"/>
              <a:ext cx="760412" cy="143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}</a:t>
              </a:r>
              <a:endPara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120" name="AutoShape 49"/>
            <p:cNvSpPr>
              <a:spLocks noChangeArrowheads="1"/>
            </p:cNvSpPr>
            <p:nvPr/>
          </p:nvSpPr>
          <p:spPr bwMode="auto">
            <a:xfrm>
              <a:off x="3497263" y="5256213"/>
              <a:ext cx="123825" cy="231775"/>
            </a:xfrm>
            <a:prstGeom prst="upArrow">
              <a:avLst>
                <a:gd name="adj1" fmla="val 50000"/>
                <a:gd name="adj2" fmla="val 467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1" name="Line 50"/>
            <p:cNvSpPr>
              <a:spLocks noChangeShapeType="1"/>
            </p:cNvSpPr>
            <p:nvPr/>
          </p:nvSpPr>
          <p:spPr bwMode="auto">
            <a:xfrm flipV="1">
              <a:off x="2840038" y="5378450"/>
              <a:ext cx="88900" cy="793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22" name="AutoShape 51"/>
            <p:cNvSpPr>
              <a:spLocks noChangeArrowheads="1"/>
            </p:cNvSpPr>
            <p:nvPr/>
          </p:nvSpPr>
          <p:spPr bwMode="auto">
            <a:xfrm rot="10800000" flipH="1">
              <a:off x="2351088" y="5816600"/>
              <a:ext cx="123825" cy="231775"/>
            </a:xfrm>
            <a:prstGeom prst="upArrow">
              <a:avLst>
                <a:gd name="adj1" fmla="val 50000"/>
                <a:gd name="adj2" fmla="val 467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" name="Freeform 53"/>
            <p:cNvSpPr>
              <a:spLocks/>
            </p:cNvSpPr>
            <p:nvPr/>
          </p:nvSpPr>
          <p:spPr bwMode="auto">
            <a:xfrm>
              <a:off x="1939925" y="5346700"/>
              <a:ext cx="920750" cy="104775"/>
            </a:xfrm>
            <a:custGeom>
              <a:avLst/>
              <a:gdLst>
                <a:gd name="T0" fmla="*/ 0 w 1632"/>
                <a:gd name="T1" fmla="*/ 2147483647 h 568"/>
                <a:gd name="T2" fmla="*/ 2147483647 w 1632"/>
                <a:gd name="T3" fmla="*/ 2147483647 h 568"/>
                <a:gd name="T4" fmla="*/ 2147483647 w 1632"/>
                <a:gd name="T5" fmla="*/ 2147483647 h 568"/>
                <a:gd name="T6" fmla="*/ 2147483647 w 1632"/>
                <a:gd name="T7" fmla="*/ 2147483647 h 568"/>
                <a:gd name="T8" fmla="*/ 2147483647 w 1632"/>
                <a:gd name="T9" fmla="*/ 2147483647 h 568"/>
                <a:gd name="T10" fmla="*/ 2147483647 w 1632"/>
                <a:gd name="T11" fmla="*/ 2147483647 h 568"/>
                <a:gd name="T12" fmla="*/ 2147483647 w 1632"/>
                <a:gd name="T13" fmla="*/ 2147483647 h 568"/>
                <a:gd name="T14" fmla="*/ 2147483647 w 1632"/>
                <a:gd name="T15" fmla="*/ 2147483647 h 568"/>
                <a:gd name="T16" fmla="*/ 2147483647 w 1632"/>
                <a:gd name="T17" fmla="*/ 2147483647 h 5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2"/>
                <a:gd name="T28" fmla="*/ 0 h 568"/>
                <a:gd name="T29" fmla="*/ 1632 w 1632"/>
                <a:gd name="T30" fmla="*/ 568 h 5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2" h="568">
                  <a:moveTo>
                    <a:pt x="0" y="328"/>
                  </a:moveTo>
                  <a:cubicBezTo>
                    <a:pt x="88" y="164"/>
                    <a:pt x="176" y="0"/>
                    <a:pt x="240" y="40"/>
                  </a:cubicBezTo>
                  <a:cubicBezTo>
                    <a:pt x="304" y="80"/>
                    <a:pt x="312" y="568"/>
                    <a:pt x="384" y="568"/>
                  </a:cubicBezTo>
                  <a:cubicBezTo>
                    <a:pt x="456" y="568"/>
                    <a:pt x="600" y="40"/>
                    <a:pt x="672" y="40"/>
                  </a:cubicBezTo>
                  <a:cubicBezTo>
                    <a:pt x="744" y="40"/>
                    <a:pt x="752" y="568"/>
                    <a:pt x="816" y="568"/>
                  </a:cubicBezTo>
                  <a:cubicBezTo>
                    <a:pt x="880" y="568"/>
                    <a:pt x="984" y="40"/>
                    <a:pt x="1056" y="40"/>
                  </a:cubicBezTo>
                  <a:cubicBezTo>
                    <a:pt x="1128" y="40"/>
                    <a:pt x="1184" y="568"/>
                    <a:pt x="1248" y="568"/>
                  </a:cubicBezTo>
                  <a:cubicBezTo>
                    <a:pt x="1312" y="568"/>
                    <a:pt x="1376" y="72"/>
                    <a:pt x="1440" y="40"/>
                  </a:cubicBezTo>
                  <a:cubicBezTo>
                    <a:pt x="1504" y="8"/>
                    <a:pt x="1600" y="320"/>
                    <a:pt x="1632" y="376"/>
                  </a:cubicBezTo>
                </a:path>
              </a:pathLst>
            </a:custGeom>
            <a:noFill/>
            <a:ln w="28575" cmpd="sng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3086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7942609"/>
                </p:ext>
              </p:extLst>
            </p:nvPr>
          </p:nvGraphicFramePr>
          <p:xfrm>
            <a:off x="1612900" y="5222875"/>
            <a:ext cx="246063" cy="357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6" name="Equation" r:id="rId19" imgW="139680" imgH="203040" progId="Equation.DSMT4">
                    <p:embed/>
                  </p:oleObj>
                </mc:Choice>
                <mc:Fallback>
                  <p:oleObj name="Equation" r:id="rId19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2900" y="5222875"/>
                          <a:ext cx="246063" cy="3571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24" name="AutoShape 55"/>
            <p:cNvSpPr>
              <a:spLocks noChangeArrowheads="1"/>
            </p:cNvSpPr>
            <p:nvPr/>
          </p:nvSpPr>
          <p:spPr bwMode="auto">
            <a:xfrm rot="18900000">
              <a:off x="2339975" y="5126038"/>
              <a:ext cx="123825" cy="498475"/>
            </a:xfrm>
            <a:prstGeom prst="upArrow">
              <a:avLst>
                <a:gd name="adj1" fmla="val 50000"/>
                <a:gd name="adj2" fmla="val 100641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5" name="Line 56"/>
            <p:cNvSpPr>
              <a:spLocks noChangeShapeType="1"/>
            </p:cNvSpPr>
            <p:nvPr/>
          </p:nvSpPr>
          <p:spPr bwMode="auto">
            <a:xfrm flipH="1">
              <a:off x="3159125" y="5392738"/>
              <a:ext cx="793750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26" name="Line 57"/>
            <p:cNvSpPr>
              <a:spLocks noChangeShapeType="1"/>
            </p:cNvSpPr>
            <p:nvPr/>
          </p:nvSpPr>
          <p:spPr bwMode="auto">
            <a:xfrm flipH="1">
              <a:off x="2012950" y="5948363"/>
              <a:ext cx="79375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27" name="Line 58"/>
            <p:cNvSpPr>
              <a:spLocks noChangeShapeType="1"/>
            </p:cNvSpPr>
            <p:nvPr/>
          </p:nvSpPr>
          <p:spPr bwMode="auto">
            <a:xfrm>
              <a:off x="3163888" y="5956300"/>
              <a:ext cx="7937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aphicFrame>
          <p:nvGraphicFramePr>
            <p:cNvPr id="3087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6290135"/>
                </p:ext>
              </p:extLst>
            </p:nvPr>
          </p:nvGraphicFramePr>
          <p:xfrm>
            <a:off x="4014788" y="5281613"/>
            <a:ext cx="268287" cy="29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7" name="Equation" r:id="rId20" imgW="152280" imgH="164880" progId="Equation.DSMT4">
                    <p:embed/>
                  </p:oleObj>
                </mc:Choice>
                <mc:Fallback>
                  <p:oleObj name="Equation" r:id="rId20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4788" y="5281613"/>
                          <a:ext cx="268287" cy="2905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8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9926353"/>
                </p:ext>
              </p:extLst>
            </p:nvPr>
          </p:nvGraphicFramePr>
          <p:xfrm>
            <a:off x="4017963" y="5835650"/>
            <a:ext cx="290512" cy="290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8" name="Equation" r:id="rId21" imgW="164880" imgH="164880" progId="Equation.DSMT4">
                    <p:embed/>
                  </p:oleObj>
                </mc:Choice>
                <mc:Fallback>
                  <p:oleObj name="Equation" r:id="rId21" imgW="164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963" y="5835650"/>
                          <a:ext cx="290512" cy="2905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9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3577718"/>
                </p:ext>
              </p:extLst>
            </p:nvPr>
          </p:nvGraphicFramePr>
          <p:xfrm>
            <a:off x="1631950" y="5780088"/>
            <a:ext cx="268288" cy="29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9" name="Equation" r:id="rId22" imgW="152280" imgH="164880" progId="Equation.DSMT4">
                    <p:embed/>
                  </p:oleObj>
                </mc:Choice>
                <mc:Fallback>
                  <p:oleObj name="Equation" r:id="rId22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1950" y="5780088"/>
                          <a:ext cx="268288" cy="2905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8718" name="Text Box 62"/>
            <p:cNvSpPr txBox="1">
              <a:spLocks noChangeArrowheads="1"/>
            </p:cNvSpPr>
            <p:nvPr/>
          </p:nvSpPr>
          <p:spPr bwMode="auto">
            <a:xfrm>
              <a:off x="4322763" y="4868863"/>
              <a:ext cx="760412" cy="143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}</a:t>
              </a:r>
              <a:endPara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129" name="Text Box 66"/>
            <p:cNvSpPr txBox="1">
              <a:spLocks noChangeArrowheads="1"/>
            </p:cNvSpPr>
            <p:nvPr/>
          </p:nvSpPr>
          <p:spPr bwMode="auto">
            <a:xfrm>
              <a:off x="5054600" y="2887663"/>
              <a:ext cx="440531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2"/>
                  </a:solidFill>
                </a:rPr>
                <a:t>b</a:t>
              </a:r>
              <a:r>
                <a:rPr lang="en-US" sz="2800" baseline="-25000">
                  <a:solidFill>
                    <a:schemeClr val="tx2"/>
                  </a:solidFill>
                </a:rPr>
                <a:t>2</a:t>
              </a:r>
              <a:r>
                <a:rPr lang="en-US" sz="2800">
                  <a:solidFill>
                    <a:schemeClr val="tx2"/>
                  </a:solidFill>
                </a:rPr>
                <a:t> = &lt;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</a:t>
              </a:r>
              <a:r>
                <a:rPr lang="en-US" sz="2800">
                  <a:solidFill>
                    <a:schemeClr val="tx2"/>
                  </a:solidFill>
                </a:rPr>
                <a:t> | M |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</a:t>
              </a:r>
              <a:r>
                <a:rPr lang="en-US" sz="2800">
                  <a:solidFill>
                    <a:schemeClr val="tx2"/>
                  </a:solidFill>
                </a:rPr>
                <a:t>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&gt;</a:t>
              </a:r>
              <a:endParaRPr lang="en-US" sz="280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  <p:sp>
          <p:nvSpPr>
            <p:cNvPr id="3130" name="Text Box 67"/>
            <p:cNvSpPr txBox="1">
              <a:spLocks noChangeArrowheads="1"/>
            </p:cNvSpPr>
            <p:nvPr/>
          </p:nvSpPr>
          <p:spPr bwMode="auto">
            <a:xfrm>
              <a:off x="5054600" y="4106863"/>
              <a:ext cx="4405313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2"/>
                  </a:solidFill>
                </a:rPr>
                <a:t>b</a:t>
              </a:r>
              <a:r>
                <a:rPr lang="en-US" sz="2800" baseline="-25000">
                  <a:solidFill>
                    <a:schemeClr val="tx2"/>
                  </a:solidFill>
                </a:rPr>
                <a:t>3</a:t>
              </a:r>
              <a:r>
                <a:rPr lang="en-US" sz="2800">
                  <a:solidFill>
                    <a:schemeClr val="tx2"/>
                  </a:solidFill>
                </a:rPr>
                <a:t> = &lt;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</a:t>
              </a:r>
              <a:r>
                <a:rPr lang="en-US" sz="2800">
                  <a:solidFill>
                    <a:schemeClr val="tx2"/>
                  </a:solidFill>
                </a:rPr>
                <a:t> | M |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‖</a:t>
              </a:r>
              <a:r>
                <a:rPr lang="en-US" sz="2800">
                  <a:solidFill>
                    <a:schemeClr val="tx2"/>
                  </a:solidFill>
                </a:rPr>
                <a:t> </a:t>
              </a:r>
              <a:r>
                <a:rPr lang="en-US" sz="2800">
                  <a:solidFill>
                    <a:schemeClr val="tx2"/>
                  </a:solidFill>
                  <a:sym typeface="Symbol" pitchFamily="18" charset="2"/>
                </a:rPr>
                <a:t>&gt;</a:t>
              </a:r>
              <a:endParaRPr lang="en-US" sz="280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  <p:sp>
          <p:nvSpPr>
            <p:cNvPr id="3131" name="Text Box 68"/>
            <p:cNvSpPr txBox="1">
              <a:spLocks noChangeArrowheads="1"/>
            </p:cNvSpPr>
            <p:nvPr/>
          </p:nvSpPr>
          <p:spPr bwMode="auto">
            <a:xfrm>
              <a:off x="5054600" y="5326063"/>
              <a:ext cx="4405313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tx2"/>
                  </a:solidFill>
                </a:rPr>
                <a:t>b</a:t>
              </a:r>
              <a:r>
                <a:rPr lang="en-US" sz="2800" baseline="-25000" dirty="0">
                  <a:solidFill>
                    <a:schemeClr val="tx2"/>
                  </a:solidFill>
                </a:rPr>
                <a:t>4</a:t>
              </a:r>
              <a:r>
                <a:rPr lang="en-US" sz="2800" dirty="0">
                  <a:solidFill>
                    <a:schemeClr val="tx2"/>
                  </a:solidFill>
                </a:rPr>
                <a:t> = &lt; </a:t>
              </a:r>
              <a:r>
                <a:rPr lang="en-US" sz="2800" dirty="0">
                  <a:solidFill>
                    <a:schemeClr val="tx2"/>
                  </a:solidFill>
                  <a:sym typeface="Symbol" pitchFamily="18" charset="2"/>
                </a:rPr>
                <a:t></a:t>
              </a:r>
              <a:r>
                <a:rPr lang="en-US" sz="2800" dirty="0">
                  <a:solidFill>
                    <a:schemeClr val="tx2"/>
                  </a:solidFill>
                </a:rPr>
                <a:t> | M | </a:t>
              </a:r>
              <a:r>
                <a:rPr lang="en-US" sz="2800" dirty="0">
                  <a:solidFill>
                    <a:schemeClr val="tx2"/>
                  </a:solidFill>
                  <a:sym typeface="Symbol" pitchFamily="18" charset="2"/>
                </a:rPr>
                <a:t>‖&gt;</a:t>
              </a:r>
              <a:endParaRPr lang="en-US" sz="2800" dirty="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Observables and Amplitudes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79" y="1012971"/>
            <a:ext cx="7762798" cy="55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Cross-section Formula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4" y="1472719"/>
            <a:ext cx="9244198" cy="40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Configurations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88" y="893991"/>
            <a:ext cx="7002979" cy="546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Configurations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73" y="1161354"/>
            <a:ext cx="7022930" cy="47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Recoil Polarization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88" y="893991"/>
            <a:ext cx="7002979" cy="54617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797" y="3708000"/>
            <a:ext cx="4132729" cy="304800"/>
          </a:xfrm>
          <a:prstGeom prst="rect">
            <a:avLst/>
          </a:prstGeom>
          <a:solidFill>
            <a:srgbClr val="FFFFCC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528000" y="3712376"/>
            <a:ext cx="197224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139999" y="3710188"/>
            <a:ext cx="261671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114376" y="3710188"/>
            <a:ext cx="291341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1570" r="51183" b="505"/>
          <a:stretch>
            <a:fillRect/>
          </a:stretch>
        </p:blipFill>
        <p:spPr>
          <a:xfrm>
            <a:off x="484810" y="1596383"/>
            <a:ext cx="4265083" cy="45415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F9D244A-B824-BC42-98D2-9BEC7439D8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cs typeface="Times New Roman"/>
              </a:rPr>
              <a:t>CLAS results  </a:t>
            </a:r>
            <a:r>
              <a:rPr lang="en-US" sz="4000" dirty="0" err="1" smtClean="0">
                <a:latin typeface="Times New Roman"/>
                <a:cs typeface="Times New Roman"/>
              </a:rPr>
              <a:t>γ</a:t>
            </a:r>
            <a:r>
              <a:rPr lang="en-US" sz="4000" dirty="0" err="1" smtClean="0"/>
              <a:t>p</a:t>
            </a:r>
            <a:r>
              <a:rPr lang="en-US" sz="4000" dirty="0" err="1" smtClean="0">
                <a:latin typeface="Times New Roman"/>
                <a:cs typeface="Times New Roman"/>
              </a:rPr>
              <a:t>→</a:t>
            </a:r>
            <a:r>
              <a:rPr lang="en-US" sz="4000" dirty="0" err="1" smtClean="0"/>
              <a:t>K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Λ</a:t>
            </a:r>
            <a:r>
              <a:rPr lang="en-US" sz="4000" dirty="0" smtClean="0"/>
              <a:t> </a:t>
            </a:r>
            <a:r>
              <a:rPr lang="en-US" sz="4000" dirty="0" smtClean="0">
                <a:latin typeface="Times New Roman"/>
                <a:cs typeface="Times New Roman"/>
              </a:rPr>
              <a:t>→</a:t>
            </a:r>
            <a:r>
              <a:rPr lang="en-US" sz="4000" dirty="0" smtClean="0"/>
              <a:t> </a:t>
            </a:r>
            <a:r>
              <a:rPr lang="en-US" sz="4000" dirty="0" err="1" smtClean="0"/>
              <a:t>K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pπ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-55033" y="1549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6542" y="969517"/>
            <a:ext cx="6781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Bonn-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Gatchina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Coupled Channel Analysis, A.V. 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Anisovich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et al, </a:t>
            </a:r>
            <a:r>
              <a:rPr lang="en-US" dirty="0" smtClean="0">
                <a:solidFill>
                  <a:srgbClr val="0000FF"/>
                </a:solidFill>
              </a:rPr>
              <a:t>EPJ A48, 15 (2012)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7219" y="1288049"/>
            <a:ext cx="3894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(Includes nearly all new </a:t>
            </a:r>
            <a:r>
              <a:rPr lang="en-US" dirty="0" err="1" smtClean="0"/>
              <a:t>photoproduction</a:t>
            </a:r>
            <a:r>
              <a:rPr lang="en-US" dirty="0" smtClean="0"/>
              <a:t> data)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51136" t="9804" r="6313" b="10458"/>
          <a:stretch>
            <a:fillRect/>
          </a:stretch>
        </p:blipFill>
        <p:spPr>
          <a:xfrm>
            <a:off x="4763651" y="1621286"/>
            <a:ext cx="4647048" cy="46444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Box 10"/>
          <p:cNvSpPr txBox="1"/>
          <p:nvPr/>
        </p:nvSpPr>
        <p:spPr>
          <a:xfrm>
            <a:off x="784225" y="6113347"/>
            <a:ext cx="4347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M. Mc </a:t>
            </a:r>
            <a:r>
              <a:rPr lang="en-US" sz="1200" b="0" i="1" dirty="0" err="1" smtClean="0">
                <a:latin typeface="+mn-lt"/>
              </a:rPr>
              <a:t>Cracken</a:t>
            </a:r>
            <a:r>
              <a:rPr lang="en-US" sz="1200" b="0" i="1" dirty="0" smtClean="0">
                <a:latin typeface="+mn-lt"/>
              </a:rPr>
              <a:t> et al. (CLAS), Phys. </a:t>
            </a:r>
            <a:r>
              <a:rPr lang="en-US" sz="1200" b="0" i="1" dirty="0" smtClean="0">
                <a:latin typeface="Calibri"/>
                <a:cs typeface="Calibri"/>
              </a:rPr>
              <a:t>Rev. C 81, 025201</a:t>
            </a:r>
            <a:r>
              <a:rPr lang="en-US" sz="1200" b="0" i="1" dirty="0" smtClean="0">
                <a:latin typeface="+mn-lt"/>
              </a:rPr>
              <a:t>, 2010</a:t>
            </a:r>
            <a:endParaRPr lang="en-US" sz="1200" b="0" i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4608" y="6137908"/>
            <a:ext cx="41275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+mn-lt"/>
              </a:rPr>
              <a:t>R</a:t>
            </a:r>
            <a:r>
              <a:rPr lang="en-US" sz="1200" b="0" i="1" dirty="0" smtClean="0">
                <a:latin typeface="+mn-lt"/>
              </a:rPr>
              <a:t>. Bradford et al. (CLAS), </a:t>
            </a:r>
            <a:r>
              <a:rPr lang="en-US" sz="1200" i="1" dirty="0" err="1" smtClean="0"/>
              <a:t>Phys.Rev</a:t>
            </a:r>
            <a:r>
              <a:rPr lang="en-US" sz="1200" i="1" dirty="0" smtClean="0"/>
              <a:t>. C75, 035205, 2007 </a:t>
            </a:r>
            <a:endParaRPr lang="en-US" sz="1200" i="1" dirty="0" smtClean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l="21804" t="73095" r="69258" b="15250"/>
          <a:stretch>
            <a:fillRect/>
          </a:stretch>
        </p:blipFill>
        <p:spPr>
          <a:xfrm>
            <a:off x="1073150" y="3657600"/>
            <a:ext cx="3467100" cy="2286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 l="54659" t="36915" r="32341" b="51141"/>
          <a:stretch>
            <a:fillRect/>
          </a:stretch>
        </p:blipFill>
        <p:spPr>
          <a:xfrm>
            <a:off x="5365750" y="2743200"/>
            <a:ext cx="4198257" cy="2057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90616434"/>
      </p:ext>
    </p:extLst>
  </p:cSld>
  <p:clrMapOvr>
    <a:masterClrMapping/>
  </p:clrMapOvr>
  <p:transition advTm="34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F9D244A-B824-BC42-98D2-9BEC7439D87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Evidence for new N* states and couplings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95315"/>
              </p:ext>
            </p:extLst>
          </p:nvPr>
        </p:nvGraphicFramePr>
        <p:xfrm>
          <a:off x="1222002" y="980281"/>
          <a:ext cx="7608355" cy="50022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0025"/>
                <a:gridCol w="1282807"/>
                <a:gridCol w="1386416"/>
                <a:gridCol w="1058053"/>
                <a:gridCol w="1143186"/>
                <a:gridCol w="1247868"/>
              </a:tblGrid>
              <a:tr h="608834">
                <a:tc>
                  <a:txBody>
                    <a:bodyPr/>
                    <a:lstStyle/>
                    <a:p>
                      <a:r>
                        <a:rPr lang="en-US" dirty="0" smtClean="0"/>
                        <a:t>State</a:t>
                      </a:r>
                    </a:p>
                    <a:p>
                      <a:r>
                        <a:rPr lang="en-US" dirty="0" err="1" smtClean="0"/>
                        <a:t>N((mass)J</a:t>
                      </a:r>
                      <a:r>
                        <a:rPr lang="en-US" baseline="30000" dirty="0" err="1" smtClean="0"/>
                        <a:t>P</a:t>
                      </a:r>
                      <a:endParaRPr lang="en-US" baseline="300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PDG 2010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PDG</a:t>
                      </a:r>
                      <a:r>
                        <a:rPr lang="en-US" baseline="0" dirty="0" smtClean="0"/>
                        <a:t> 2012</a:t>
                      </a:r>
                      <a:endParaRPr lang="en-US" dirty="0" smtClean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KΛ</a:t>
                      </a:r>
                    </a:p>
                    <a:p>
                      <a:pPr algn="ctr"/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KΣ</a:t>
                      </a:r>
                    </a:p>
                    <a:p>
                      <a:pPr algn="ctr"/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Nγ</a:t>
                      </a:r>
                    </a:p>
                  </a:txBody>
                  <a:tcPr marL="99060" marR="99060"/>
                </a:tc>
              </a:tr>
              <a:tr h="78278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N(1710)1/2</a:t>
                      </a:r>
                      <a:r>
                        <a:rPr lang="en-US" sz="1600" b="1" baseline="30000" dirty="0" smtClean="0"/>
                        <a:t>+</a:t>
                      </a:r>
                      <a:endParaRPr lang="en-US" sz="1600" b="1" baseline="300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***</a:t>
                      </a:r>
                    </a:p>
                    <a:p>
                      <a:pPr algn="ctr"/>
                      <a:r>
                        <a:rPr lang="en-US" sz="1600" b="0" dirty="0" smtClean="0"/>
                        <a:t>(not</a:t>
                      </a:r>
                      <a:r>
                        <a:rPr lang="en-US" sz="1600" b="0" baseline="0" dirty="0" smtClean="0"/>
                        <a:t> seen</a:t>
                      </a:r>
                      <a:r>
                        <a:rPr lang="en-US" sz="1600" b="0" dirty="0" smtClean="0"/>
                        <a:t> in GW analysis)</a:t>
                      </a:r>
                      <a:endParaRPr lang="en-US" sz="1600" b="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N(1880)1/2</a:t>
                      </a:r>
                      <a:r>
                        <a:rPr lang="en-US" sz="1600" b="1" baseline="30000" dirty="0" smtClean="0"/>
                        <a:t>+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N(1895)1/2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N(1900)3/2</a:t>
                      </a:r>
                      <a:r>
                        <a:rPr lang="en-US" sz="1600" b="1" baseline="30000" dirty="0" smtClean="0"/>
                        <a:t>+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**</a:t>
                      </a:r>
                      <a:endParaRPr lang="en-US" sz="16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N(1875)3/2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N(2150)3/2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N(2000)5/2</a:t>
                      </a:r>
                      <a:r>
                        <a:rPr lang="en-US" sz="1600" b="1" baseline="30000" dirty="0" smtClean="0"/>
                        <a:t>+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*</a:t>
                      </a:r>
                      <a:endParaRPr lang="en-US" sz="16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  <a:tr h="4517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N(2060)5/2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9818" y="6094270"/>
            <a:ext cx="6680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Bonn-</a:t>
            </a:r>
            <a:r>
              <a:rPr lang="en-US" sz="1400" dirty="0" err="1" smtClean="0"/>
              <a:t>Gatchina</a:t>
            </a:r>
            <a:r>
              <a:rPr lang="en-US" sz="1400" dirty="0" smtClean="0"/>
              <a:t> Analysis – A.V. </a:t>
            </a:r>
            <a:r>
              <a:rPr lang="en-US" sz="1400" dirty="0" err="1" smtClean="0"/>
              <a:t>Anisovich</a:t>
            </a:r>
            <a:r>
              <a:rPr lang="en-US" sz="1400" dirty="0" smtClean="0"/>
              <a:t> et al., EPJ A48, 15 (2012)</a:t>
            </a:r>
          </a:p>
          <a:p>
            <a:pPr algn="ctr"/>
            <a:r>
              <a:rPr lang="en-US" sz="1400" dirty="0" smtClean="0"/>
              <a:t>(First coupled-channel analysis that includes nearly all new </a:t>
            </a:r>
            <a:r>
              <a:rPr lang="en-US" sz="1400" dirty="0" err="1" smtClean="0"/>
              <a:t>photoproduction</a:t>
            </a:r>
            <a:r>
              <a:rPr lang="en-US" sz="1400" dirty="0" smtClean="0"/>
              <a:t> data) 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003674" y="874062"/>
            <a:ext cx="1430867" cy="5220208"/>
          </a:xfrm>
          <a:prstGeom prst="rect">
            <a:avLst/>
          </a:prstGeom>
          <a:noFill/>
          <a:ln w="28575" cap="flat" cmpd="sng" algn="ctr">
            <a:solidFill>
              <a:srgbClr val="4CE44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09897"/>
      </p:ext>
    </p:extLst>
  </p:cSld>
  <p:clrMapOvr>
    <a:masterClrMapping/>
  </p:clrMapOvr>
  <p:transition advTm="45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9C929C7-0559-4246-B733-76F1747C2764}" type="slidenum">
              <a:rPr lang="en-US" sz="1000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 sz="1000" smtClean="0">
              <a:solidFill>
                <a:srgbClr val="000000"/>
              </a:solidFill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Linearly Polarized Photons</a:t>
            </a:r>
          </a:p>
        </p:txBody>
      </p:sp>
      <p:pic>
        <p:nvPicPr>
          <p:cNvPr id="6" name="Content Placeholder 31" descr="stone.gif"/>
          <p:cNvPicPr>
            <a:picLocks noGrp="1" noChangeAspect="1"/>
          </p:cNvPicPr>
          <p:nvPr/>
        </p:nvPicPr>
        <p:blipFill>
          <a:blip r:embed="rId2"/>
          <a:srcRect t="-27132" b="-27132"/>
          <a:stretch>
            <a:fillRect/>
          </a:stretch>
        </p:blipFill>
        <p:spPr>
          <a:xfrm>
            <a:off x="3938888" y="1401871"/>
            <a:ext cx="2874804" cy="3980509"/>
          </a:xfrm>
          <a:prstGeom prst="rect">
            <a:avLst/>
          </a:prstGeom>
        </p:spPr>
      </p:pic>
      <p:pic>
        <p:nvPicPr>
          <p:cNvPr id="7" name="Content Placeholder 9" descr="goniometer.eps"/>
          <p:cNvPicPr>
            <a:picLocks noGrp="1"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xmlns:lc="http://schemas.openxmlformats.org/drawingml/2006/lockedCanvas" Requires="ma">
            <p:blipFill>
              <a:blip r:embed="rId3"/>
              <a:srcRect l="15592" t="14781" r="6445" b="36076"/>
              <a:stretch>
                <a:fillRect/>
              </a:stretch>
            </p:blipFill>
          </mc:Choice>
          <mc:Fallback>
            <p:blipFill>
              <a:blip r:embed="rId4"/>
              <a:srcRect l="15592" t="14781" r="6445" b="36076"/>
              <a:stretch>
                <a:fillRect/>
              </a:stretch>
            </p:blipFill>
          </mc:Fallback>
        </mc:AlternateContent>
        <p:spPr>
          <a:xfrm>
            <a:off x="698175" y="4005064"/>
            <a:ext cx="2579380" cy="200004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34" y="764704"/>
            <a:ext cx="2716411" cy="315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2195" y="2780929"/>
            <a:ext cx="2551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Diamond radiator mounted</a:t>
            </a:r>
          </a:p>
          <a:p>
            <a:pPr algn="ctr"/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on target ladder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11" name="Content Placeholder 11" descr="ladder_fig.gif"/>
          <p:cNvPicPr>
            <a:picLocks noGrp="1" noChangeAspect="1"/>
          </p:cNvPicPr>
          <p:nvPr/>
        </p:nvPicPr>
        <p:blipFill>
          <a:blip r:embed="rId6"/>
          <a:srcRect l="32727" t="55473" r="44931" b="25966"/>
          <a:stretch>
            <a:fillRect/>
          </a:stretch>
        </p:blipFill>
        <p:spPr>
          <a:xfrm>
            <a:off x="584515" y="980728"/>
            <a:ext cx="2806700" cy="166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601" y="6185141"/>
            <a:ext cx="2193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Radiator in goniometer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1512" y="4869160"/>
            <a:ext cx="2109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Alignment checked by</a:t>
            </a:r>
          </a:p>
          <a:p>
            <a:pPr algn="ctr"/>
            <a:r>
              <a:rPr lang="en-GB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o</a:t>
            </a:r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bserving symmetric </a:t>
            </a:r>
          </a:p>
          <a:p>
            <a:pPr algn="ctr"/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“Stonehenge Plot”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5052" y="3981049"/>
            <a:ext cx="2924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Polarization determined by fit to coherent bremsstrahlung spectrum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2626" y="6093296"/>
            <a:ext cx="3199979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Technique </a:t>
            </a:r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also</a:t>
            </a:r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used in </a:t>
            </a:r>
            <a:r>
              <a:rPr lang="en-GB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JLab</a:t>
            </a:r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Hall D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84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Linearly Polarized Photons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73" y="1161354"/>
            <a:ext cx="7022930" cy="4773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798" y="1260635"/>
            <a:ext cx="2832850" cy="304800"/>
          </a:xfrm>
          <a:prstGeom prst="rect">
            <a:avLst/>
          </a:prstGeom>
          <a:solidFill>
            <a:srgbClr val="FFFFCC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725224" y="1260635"/>
            <a:ext cx="197224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2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35" y="4538752"/>
            <a:ext cx="7646406" cy="1933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35" y="787628"/>
            <a:ext cx="7740956" cy="3751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6188" y="5401822"/>
            <a:ext cx="7200900" cy="6456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6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CLAS Results: Channel: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</a:rPr>
                      <m:t>𝑝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a:rPr lang="en-GB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𝑝</m:t>
                    </m:r>
                  </m:oMath>
                </a14:m>
                <a:r>
                  <a:rPr lang="en-GB" dirty="0"/>
                  <a:t>;Observable: </a:t>
                </a:r>
                <a:r>
                  <a:rPr lang="en-GB" dirty="0" smtClean="0">
                    <a:latin typeface="Symbol" panose="05050102010706020507" pitchFamily="18" charset="2"/>
                  </a:rPr>
                  <a:t>S</a:t>
                </a:r>
                <a:endParaRPr lang="en-GB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6000" r="-1231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25" y="603632"/>
            <a:ext cx="7920749" cy="6020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2407" y="5784002"/>
            <a:ext cx="4347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M. </a:t>
            </a:r>
            <a:r>
              <a:rPr lang="en-US" sz="1200" i="1" dirty="0" err="1" smtClean="0">
                <a:latin typeface="+mn-lt"/>
              </a:rPr>
              <a:t>Dugger</a:t>
            </a:r>
            <a:r>
              <a:rPr lang="en-US" sz="1200" b="0" i="1" dirty="0" smtClean="0">
                <a:latin typeface="+mn-lt"/>
              </a:rPr>
              <a:t> et al. (CLAS), Phys. </a:t>
            </a:r>
            <a:r>
              <a:rPr lang="en-US" sz="1200" b="0" i="1" dirty="0" smtClean="0">
                <a:latin typeface="Calibri"/>
                <a:cs typeface="Calibri"/>
              </a:rPr>
              <a:t>Rev. C </a:t>
            </a:r>
            <a:r>
              <a:rPr lang="en-US" sz="1200" i="1" dirty="0" smtClean="0">
                <a:latin typeface="Calibri"/>
                <a:cs typeface="Calibri"/>
              </a:rPr>
              <a:t>88</a:t>
            </a:r>
            <a:r>
              <a:rPr lang="en-US" sz="1200" b="0" i="1" dirty="0" smtClean="0">
                <a:latin typeface="Calibri"/>
                <a:cs typeface="Calibri"/>
              </a:rPr>
              <a:t>, 065203</a:t>
            </a:r>
            <a:r>
              <a:rPr lang="en-US" sz="1200" b="0" i="1" dirty="0" smtClean="0">
                <a:latin typeface="+mn-lt"/>
              </a:rPr>
              <a:t>, 2013</a:t>
            </a:r>
            <a:endParaRPr lang="en-US" sz="12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0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CLAS Results: Channel: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+</m:t>
                    </m:r>
                    <m:r>
                      <a:rPr lang="en-GB" i="1">
                        <a:latin typeface="Cambria Math"/>
                      </a:rPr>
                      <m:t>𝑝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r>
                  <a:rPr lang="en-GB" dirty="0"/>
                  <a:t>;Observable: </a:t>
                </a:r>
                <a:r>
                  <a:rPr lang="en-GB" dirty="0">
                    <a:latin typeface="Symbol" panose="05050102010706020507" pitchFamily="18" charset="2"/>
                  </a:rPr>
                  <a:t>S</a:t>
                </a:r>
                <a:endParaRPr lang="en-GB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6000" r="-1231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8" y="673463"/>
            <a:ext cx="7955664" cy="5950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2407" y="5784002"/>
            <a:ext cx="4347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M. </a:t>
            </a:r>
            <a:r>
              <a:rPr lang="en-US" sz="1200" i="1" dirty="0" err="1" smtClean="0">
                <a:latin typeface="+mn-lt"/>
              </a:rPr>
              <a:t>Dugger</a:t>
            </a:r>
            <a:r>
              <a:rPr lang="en-US" sz="1200" b="0" i="1" dirty="0" smtClean="0">
                <a:latin typeface="+mn-lt"/>
              </a:rPr>
              <a:t> et al. (CLAS), Phys. </a:t>
            </a:r>
            <a:r>
              <a:rPr lang="en-US" sz="1200" b="0" i="1" dirty="0" smtClean="0">
                <a:latin typeface="Calibri"/>
                <a:cs typeface="Calibri"/>
              </a:rPr>
              <a:t>Rev. C </a:t>
            </a:r>
            <a:r>
              <a:rPr lang="en-US" sz="1200" i="1" dirty="0" smtClean="0">
                <a:latin typeface="Calibri"/>
                <a:cs typeface="Calibri"/>
              </a:rPr>
              <a:t>88</a:t>
            </a:r>
            <a:r>
              <a:rPr lang="en-US" sz="1200" b="0" i="1" dirty="0" smtClean="0">
                <a:latin typeface="Calibri"/>
                <a:cs typeface="Calibri"/>
              </a:rPr>
              <a:t>, 065203</a:t>
            </a:r>
            <a:r>
              <a:rPr lang="en-US" sz="1200" b="0" i="1" dirty="0" smtClean="0">
                <a:latin typeface="+mn-lt"/>
              </a:rPr>
              <a:t>, 2013</a:t>
            </a:r>
            <a:endParaRPr lang="en-US" sz="12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0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Beam-Recoil Polarization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73" y="1161354"/>
            <a:ext cx="7022930" cy="4773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797" y="1565435"/>
            <a:ext cx="6562167" cy="304800"/>
          </a:xfrm>
          <a:prstGeom prst="rect">
            <a:avLst/>
          </a:prstGeom>
          <a:solidFill>
            <a:srgbClr val="FFFFCC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486062" y="1565435"/>
            <a:ext cx="228430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158415" y="1565435"/>
            <a:ext cx="228430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508038" y="1565435"/>
            <a:ext cx="228430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184439" y="1565435"/>
            <a:ext cx="228430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915577" y="1573199"/>
            <a:ext cx="228430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0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775118"/>
            <a:ext cx="9358920" cy="53819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CLAS Results: Channel: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+</m:t>
                    </m:r>
                    <m:r>
                      <a:rPr lang="en-GB" i="1">
                        <a:latin typeface="Cambria Math"/>
                      </a:rPr>
                      <m:t>𝑝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  <m:sup>
                        <m:r>
                          <a:rPr lang="en-GB" i="1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Λ</m:t>
                    </m:r>
                  </m:oMath>
                </a14:m>
                <a:r>
                  <a:rPr lang="en-GB" dirty="0"/>
                  <a:t>;Observable: </a:t>
                </a:r>
                <a:r>
                  <a:rPr lang="en-GB" dirty="0" smtClean="0"/>
                  <a:t>Ox</a:t>
                </a:r>
                <a:endParaRPr lang="en-GB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6000" r="-1231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255947" y="3085032"/>
            <a:ext cx="4093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3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774000"/>
            <a:ext cx="9358920" cy="53819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CLAS Results: Channel: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+</m:t>
                    </m:r>
                    <m:r>
                      <a:rPr lang="en-GB" i="1">
                        <a:latin typeface="Cambria Math"/>
                      </a:rPr>
                      <m:t>𝑝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  <m:sup>
                        <m:r>
                          <a:rPr lang="en-GB" i="1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/>
                  <a:t>;Observable: </a:t>
                </a:r>
                <a:r>
                  <a:rPr lang="en-GB" dirty="0">
                    <a:latin typeface="Symbol" panose="05050102010706020507" pitchFamily="18" charset="2"/>
                  </a:rPr>
                  <a:t>S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6000" r="-1231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255947" y="3085032"/>
            <a:ext cx="4093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BDE7BBE-27FF-4F91-93AE-4E3151E31207}" type="slidenum">
              <a:rPr lang="en-US" sz="1000" smtClean="0"/>
              <a:pPr eaLnBrk="1" hangingPunct="1"/>
              <a:t>34</a:t>
            </a:fld>
            <a:endParaRPr lang="en-US" sz="100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FROzen</a:t>
            </a:r>
            <a:r>
              <a:rPr lang="en-US" dirty="0" smtClean="0"/>
              <a:t> Spin Target (FROST)</a:t>
            </a:r>
          </a:p>
        </p:txBody>
      </p:sp>
      <p:pic>
        <p:nvPicPr>
          <p:cNvPr id="16391" name="Picture 7" descr="f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1576388"/>
            <a:ext cx="88503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97" descr="Precool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827213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250932" y="5538788"/>
            <a:ext cx="6798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Target can be longitudinally or transversely </a:t>
            </a:r>
            <a:r>
              <a:rPr lang="en-US" sz="2000" dirty="0" err="1">
                <a:solidFill>
                  <a:schemeClr val="tx2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polarised</a:t>
            </a:r>
            <a:endParaRPr lang="en-US" sz="2000" dirty="0">
              <a:solidFill>
                <a:schemeClr val="tx2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50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Polarization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88" y="893991"/>
            <a:ext cx="7002979" cy="54617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797" y="4017176"/>
            <a:ext cx="2447368" cy="304800"/>
          </a:xfrm>
          <a:prstGeom prst="rect">
            <a:avLst/>
          </a:prstGeom>
          <a:solidFill>
            <a:srgbClr val="FFFFCC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527999" y="4021552"/>
            <a:ext cx="197224" cy="304800"/>
          </a:xfrm>
          <a:prstGeom prst="ellipse">
            <a:avLst/>
          </a:prstGeom>
          <a:solidFill>
            <a:srgbClr val="DA7C8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5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CLAS Results: Channel: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acc>
                    <m:r>
                      <a:rPr lang="en-GB" b="0" i="1" smtClean="0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en-GB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r>
                  <a:rPr lang="en-GB" dirty="0" smtClean="0"/>
                  <a:t>;Observable: E</a:t>
                </a:r>
                <a:endParaRPr lang="en-GB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6000" r="-1231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7" y="1626190"/>
            <a:ext cx="8639003" cy="3825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4225" y="6189547"/>
            <a:ext cx="61459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S. </a:t>
            </a:r>
            <a:r>
              <a:rPr lang="en-US" sz="1200" i="1" dirty="0" err="1" smtClean="0">
                <a:latin typeface="+mn-lt"/>
              </a:rPr>
              <a:t>Strauch</a:t>
            </a:r>
            <a:r>
              <a:rPr lang="en-US" sz="1200" b="0" i="1" dirty="0" smtClean="0">
                <a:latin typeface="+mn-lt"/>
              </a:rPr>
              <a:t> et al. (CLAS), </a:t>
            </a:r>
            <a:r>
              <a:rPr lang="en-US" sz="1200" i="1" dirty="0">
                <a:latin typeface="+mn-lt"/>
                <a:hlinkClick r:id="rId4"/>
              </a:rPr>
              <a:t>http://</a:t>
            </a:r>
            <a:r>
              <a:rPr lang="en-US" sz="1200" i="1" dirty="0" smtClean="0">
                <a:latin typeface="+mn-lt"/>
                <a:hlinkClick r:id="rId4"/>
              </a:rPr>
              <a:t>arxiv.org/abs/1503.05163</a:t>
            </a:r>
            <a:r>
              <a:rPr lang="en-US" sz="1200" i="1" dirty="0" smtClean="0">
                <a:latin typeface="+mn-lt"/>
              </a:rPr>
              <a:t> , Phys. Lett. B </a:t>
            </a:r>
            <a:r>
              <a:rPr lang="nb-NO" sz="1200" i="1" dirty="0" smtClean="0">
                <a:latin typeface="+mn-lt"/>
              </a:rPr>
              <a:t>750</a:t>
            </a:r>
            <a:r>
              <a:rPr lang="nb-NO" sz="1200" i="1" dirty="0">
                <a:latin typeface="+mn-lt"/>
              </a:rPr>
              <a:t>, 53 (2015).</a:t>
            </a:r>
            <a:endParaRPr lang="en-US" sz="12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0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494419" y="1554721"/>
            <a:ext cx="3731329" cy="4801314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en-GB" sz="1800" dirty="0" smtClean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“</a:t>
            </a:r>
            <a:r>
              <a:rPr lang="en-GB" sz="18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When you can measure what you are speaking about, and express it in numbers, you know something about it, when you cannot express it in numbers, your knowledge is of a </a:t>
            </a:r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meagre </a:t>
            </a:r>
            <a:r>
              <a:rPr lang="en-GB" sz="18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and unsatisfactory kind; it may be the beginning of knowledge, but you have </a:t>
            </a:r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scarcely</a:t>
            </a:r>
            <a:r>
              <a:rPr lang="en-GB" sz="18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, in your thoughts advanced to the stage of science.”</a:t>
            </a:r>
          </a:p>
          <a:p>
            <a:endParaRPr lang="en-GB" sz="18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endParaRPr lang="en-GB" sz="18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r>
              <a:rPr lang="en-GB" sz="18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― William Thomson, 1st Baron Kelvin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6" y="1084730"/>
            <a:ext cx="4119788" cy="5489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88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But...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8" y="1843816"/>
            <a:ext cx="2606040" cy="2811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225" y="4858870"/>
            <a:ext cx="8271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Rockwell Extra Bold" panose="02060903040505020403" pitchFamily="18" charset="0"/>
              </a:rPr>
              <a:t>There is no such thing as a complete measurement!</a:t>
            </a:r>
            <a:endParaRPr lang="en-GB" sz="3200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Baryon Summary Table (PDG 2004)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</p:spPr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4" descr="baryon_summary_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00" y="1079999"/>
            <a:ext cx="55744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473763"/>
              </p:ext>
            </p:extLst>
          </p:nvPr>
        </p:nvGraphicFramePr>
        <p:xfrm>
          <a:off x="6883400" y="2116639"/>
          <a:ext cx="2624666" cy="2966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99067"/>
                <a:gridCol w="804333"/>
                <a:gridCol w="8212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Baryon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2004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D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L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X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W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other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82350" y="1244600"/>
            <a:ext cx="306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Number of 3- and 4-star</a:t>
            </a:r>
          </a:p>
          <a:p>
            <a:pPr algn="ctr"/>
            <a:r>
              <a:rPr lang="en-GB" sz="2000" b="1" dirty="0" smtClean="0"/>
              <a:t>Resonances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8665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Uncertainty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131515" y="1550476"/>
            <a:ext cx="5303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“Uncertainty is an uncomfortable position. But certainty is an absurd one</a:t>
            </a:r>
            <a:r>
              <a:rPr lang="en-GB" sz="24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.”</a:t>
            </a:r>
            <a:endParaRPr lang="en-GB" sz="24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r>
              <a:rPr lang="en-GB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― Voltaire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17" y="1285689"/>
            <a:ext cx="2540000" cy="287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68" y="3672168"/>
            <a:ext cx="472440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Required Accuracy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6" y="685335"/>
            <a:ext cx="5012168" cy="4750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4232" y="2091067"/>
            <a:ext cx="343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If X = Amplitudes; </a:t>
            </a:r>
          </a:p>
          <a:p>
            <a:r>
              <a:rPr lang="en-GB" sz="2000" dirty="0" smtClean="0"/>
              <a:t>Y= Observables,</a:t>
            </a:r>
          </a:p>
          <a:p>
            <a:endParaRPr lang="en-GB" sz="2000" dirty="0"/>
          </a:p>
          <a:p>
            <a:r>
              <a:rPr lang="en-GB" sz="2000" dirty="0" smtClean="0"/>
              <a:t>What accuracy of observables are required to distinguish amplitudes?</a:t>
            </a:r>
            <a:endParaRPr lang="en-GB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59955" y="4717001"/>
            <a:ext cx="6311152" cy="1793246"/>
            <a:chOff x="1048871" y="2366681"/>
            <a:chExt cx="7994683" cy="2420471"/>
          </a:xfrm>
        </p:grpSpPr>
        <p:sp>
          <p:nvSpPr>
            <p:cNvPr id="7" name="Oval 6"/>
            <p:cNvSpPr/>
            <p:nvPr/>
          </p:nvSpPr>
          <p:spPr>
            <a:xfrm>
              <a:off x="1048871" y="2535382"/>
              <a:ext cx="3024365" cy="211974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Amplitude Space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344391" y="2366681"/>
              <a:ext cx="3699163" cy="24204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Observable Space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4073236" y="3361460"/>
              <a:ext cx="1880754" cy="467590"/>
            </a:xfrm>
            <a:prstGeom prst="rightArrow">
              <a:avLst/>
            </a:prstGeom>
            <a:solidFill>
              <a:srgbClr val="FCD4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224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Box 3"/>
          <p:cNvSpPr txBox="1">
            <a:spLocks noChangeArrowheads="1"/>
          </p:cNvSpPr>
          <p:nvPr/>
        </p:nvSpPr>
        <p:spPr bwMode="auto">
          <a:xfrm>
            <a:off x="949325" y="1308100"/>
            <a:ext cx="8437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tx2"/>
                </a:solidFill>
              </a:rPr>
              <a:t>Assuming “perfect” differential cross section measurement </a:t>
            </a:r>
          </a:p>
          <a:p>
            <a:pPr eaLnBrk="1" hangingPunct="1"/>
            <a:r>
              <a:rPr lang="en-GB" sz="2000">
                <a:solidFill>
                  <a:schemeClr val="tx2"/>
                </a:solidFill>
              </a:rPr>
              <a:t>(one bin in W, </a:t>
            </a:r>
            <a:r>
              <a:rPr lang="en-GB" sz="2000">
                <a:solidFill>
                  <a:schemeClr val="tx2"/>
                </a:solidFill>
                <a:latin typeface="Symbol" pitchFamily="18" charset="2"/>
              </a:rPr>
              <a:t>q</a:t>
            </a:r>
            <a:r>
              <a:rPr lang="en-GB" sz="2000" baseline="-25000">
                <a:solidFill>
                  <a:schemeClr val="tx2"/>
                </a:solidFill>
              </a:rPr>
              <a:t>CM</a:t>
            </a:r>
            <a:r>
              <a:rPr lang="en-GB" sz="2000">
                <a:solidFill>
                  <a:schemeClr val="tx2"/>
                </a:solidFill>
              </a:rPr>
              <a:t>)</a:t>
            </a:r>
          </a:p>
          <a:p>
            <a:pPr eaLnBrk="1" hangingPunct="1"/>
            <a:endParaRPr lang="en-GB" sz="2000">
              <a:solidFill>
                <a:schemeClr val="tx2"/>
              </a:solidFill>
            </a:endParaRPr>
          </a:p>
          <a:p>
            <a:pPr eaLnBrk="1" hangingPunct="1"/>
            <a:r>
              <a:rPr lang="en-GB" sz="2000">
                <a:solidFill>
                  <a:schemeClr val="tx2"/>
                </a:solidFill>
              </a:rPr>
              <a:t>Rescale transversity amplitudes: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789238" y="2871788"/>
          <a:ext cx="3602037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Equation" r:id="rId3" imgW="1803240" imgH="507960" progId="Equation.3">
                  <p:embed/>
                </p:oleObj>
              </mc:Choice>
              <mc:Fallback>
                <p:oleObj name="Equation" r:id="rId3" imgW="18032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2871788"/>
                        <a:ext cx="3602037" cy="101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5"/>
          <p:cNvSpPr txBox="1">
            <a:spLocks noChangeArrowheads="1"/>
          </p:cNvSpPr>
          <p:nvPr/>
        </p:nvSpPr>
        <p:spPr bwMode="auto">
          <a:xfrm>
            <a:off x="971550" y="4351338"/>
            <a:ext cx="8369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tx2"/>
                </a:solidFill>
              </a:rPr>
              <a:t>... which leads to the constraint...</a:t>
            </a:r>
          </a:p>
          <a:p>
            <a:pPr eaLnBrk="1" hangingPunct="1"/>
            <a:endParaRPr lang="en-GB" sz="2000">
              <a:solidFill>
                <a:schemeClr val="tx2"/>
              </a:solidFill>
            </a:endParaRPr>
          </a:p>
        </p:txBody>
      </p:sp>
      <p:graphicFrame>
        <p:nvGraphicFramePr>
          <p:cNvPr id="4099" name="Object 4"/>
          <p:cNvGraphicFramePr>
            <a:graphicFrameLocks noChangeAspect="1"/>
          </p:cNvGraphicFramePr>
          <p:nvPr/>
        </p:nvGraphicFramePr>
        <p:xfrm>
          <a:off x="2947988" y="5273675"/>
          <a:ext cx="327183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Equation" r:id="rId5" imgW="1638000" imgH="279360" progId="Equation.3">
                  <p:embed/>
                </p:oleObj>
              </mc:Choice>
              <mc:Fallback>
                <p:oleObj name="Equation" r:id="rId5" imgW="16380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7988" y="5273675"/>
                        <a:ext cx="3271837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8b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870325"/>
            <a:ext cx="2857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Amplitude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40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“Distance” between models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84" y="1334750"/>
            <a:ext cx="5486411" cy="3657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6256421" y="5935215"/>
            <a:ext cx="240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J. </a:t>
            </a:r>
            <a:r>
              <a:rPr lang="en-GB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Nys</a:t>
            </a:r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, University of Gent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6" y="2357439"/>
            <a:ext cx="2857500" cy="22860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701450"/>
              </p:ext>
            </p:extLst>
          </p:nvPr>
        </p:nvGraphicFramePr>
        <p:xfrm>
          <a:off x="497505" y="1263148"/>
          <a:ext cx="327183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Equation" r:id="rId5" imgW="1638300" imgH="279400" progId="Equation.3">
                  <p:embed/>
                </p:oleObj>
              </mc:Choice>
              <mc:Fallback>
                <p:oleObj name="Equation" r:id="rId5" imgW="1638300" imgH="279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05" y="1263148"/>
                        <a:ext cx="3271837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3206" y="5214584"/>
            <a:ext cx="7408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Compute geodesics in amplitude space between points given by</a:t>
            </a:r>
          </a:p>
          <a:p>
            <a:pPr marL="285750" indent="-285750">
              <a:buFontTx/>
              <a:buChar char="-"/>
            </a:pPr>
            <a:r>
              <a:rPr lang="en-GB" sz="1800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Kaon</a:t>
            </a:r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-MAID</a:t>
            </a:r>
          </a:p>
          <a:p>
            <a:pPr marL="285750" indent="-285750">
              <a:buFontTx/>
              <a:buChar char="-"/>
            </a:pPr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RPR-2011</a:t>
            </a:r>
            <a:endParaRPr lang="en-GB" sz="18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408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Distributions of “distances”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1" y="914114"/>
            <a:ext cx="4755109" cy="5943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21" y="2434447"/>
            <a:ext cx="1219200" cy="1451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56421" y="5935215"/>
            <a:ext cx="240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J. </a:t>
            </a:r>
            <a:r>
              <a:rPr lang="en-GB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Nys</a:t>
            </a:r>
            <a:r>
              <a:rPr lang="en-GB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, University of Gent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052" y="2434447"/>
            <a:ext cx="3866147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Statistical sample in amplitude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Distances between different theories larger than distances within one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Work needed to translate measured accuracy to equivalent distance</a:t>
            </a:r>
          </a:p>
        </p:txBody>
      </p:sp>
    </p:spTree>
    <p:extLst>
      <p:ext uri="{BB962C8B-B14F-4D97-AF65-F5344CB8AC3E}">
        <p14:creationId xmlns:p14="http://schemas.microsoft.com/office/powerpoint/2010/main" val="37027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219"/>
            <a:ext cx="9906000" cy="585278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Outlook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0252" y="985241"/>
            <a:ext cx="9000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CLAS@JLab</a:t>
            </a: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has measured many </a:t>
            </a:r>
            <a:r>
              <a:rPr lang="en-GB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photoproduction</a:t>
            </a: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channels in N* resonance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 smtClean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Much more still to come,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Two-pion </a:t>
            </a:r>
            <a:r>
              <a:rPr lang="en-GB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photoproduction</a:t>
            </a:r>
            <a:endParaRPr lang="en-GB" sz="2000" b="1" dirty="0" smtClean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Finalised results from linearly polarized photon beams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Results from deuterium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More results from FROST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Results from </a:t>
            </a:r>
            <a:r>
              <a:rPr lang="en-GB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HDIce</a:t>
            </a:r>
            <a:endParaRPr lang="en-GB" sz="2000" b="1" dirty="0" smtClean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Electroproduction</a:t>
            </a: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also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Progress in N* physics needs: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Combined analyses of all relevant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Use of data from all sources (different labs)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Analysis of experimental and theoretical uncertainty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More hard work!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b="1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90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4" y="962829"/>
            <a:ext cx="9178206" cy="5422777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93" y="1257681"/>
            <a:ext cx="2968507" cy="20419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32" y="1375871"/>
            <a:ext cx="2374229" cy="18056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56" y="4411009"/>
            <a:ext cx="17145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6" y="1052028"/>
            <a:ext cx="2628378" cy="1792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CLAS-color-low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63" y="2278677"/>
            <a:ext cx="1672046" cy="8938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3" y="677079"/>
            <a:ext cx="1981200" cy="571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rcRect l="60746" t="59316" r="31669" b="33857"/>
          <a:stretch>
            <a:fillRect/>
          </a:stretch>
        </p:blipFill>
        <p:spPr>
          <a:xfrm>
            <a:off x="4779599" y="2301910"/>
            <a:ext cx="1522894" cy="1057366"/>
          </a:xfrm>
          <a:prstGeom prst="rect">
            <a:avLst/>
          </a:prstGeom>
          <a:solidFill>
            <a:schemeClr val="bg1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10"/>
          <a:srcRect l="54659" t="36915" r="32341" b="51141"/>
          <a:stretch>
            <a:fillRect/>
          </a:stretch>
        </p:blipFill>
        <p:spPr>
          <a:xfrm>
            <a:off x="8420771" y="1719331"/>
            <a:ext cx="1307429" cy="928219"/>
          </a:xfrm>
          <a:prstGeom prst="rect">
            <a:avLst/>
          </a:prstGeom>
          <a:solidFill>
            <a:srgbClr val="FFFFFF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16" y="1571763"/>
            <a:ext cx="1518809" cy="11060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39" y="2034822"/>
            <a:ext cx="1870454" cy="1078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313" y="2285360"/>
            <a:ext cx="1382889" cy="12843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11" y="2830593"/>
            <a:ext cx="2589955" cy="11472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30" y="4691525"/>
            <a:ext cx="1425286" cy="17819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7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4" y="3460347"/>
            <a:ext cx="1937385" cy="1491615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92" y="4306231"/>
            <a:ext cx="3055075" cy="158115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08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6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954616"/>
            <a:ext cx="3505200" cy="3390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spectra matter...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7" y="1089025"/>
            <a:ext cx="4419600" cy="2495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53667" y="3767667"/>
            <a:ext cx="3445933" cy="6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7" y="2800351"/>
            <a:ext cx="5930900" cy="3695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46" y="4648201"/>
            <a:ext cx="6095239" cy="15238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0438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Meson Photoproduction Cross Sections </a:t>
            </a:r>
          </a:p>
        </p:txBody>
      </p:sp>
      <p:sp>
        <p:nvSpPr>
          <p:cNvPr id="3174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E85808F-F93F-4301-89F1-5793D834D9C2}" type="slidenum">
              <a:rPr lang="en-US" sz="1000" smtClean="0"/>
              <a:pPr eaLnBrk="1" hangingPunct="1"/>
              <a:t>48</a:t>
            </a:fld>
            <a:endParaRPr lang="en-US" sz="1000" smtClean="0"/>
          </a:p>
        </p:txBody>
      </p:sp>
      <p:pic>
        <p:nvPicPr>
          <p:cNvPr id="31748" name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9" y="730175"/>
            <a:ext cx="7639425" cy="588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6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Baryon Summary Table (PDG 2014)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</p:spPr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999210"/>
              </p:ext>
            </p:extLst>
          </p:nvPr>
        </p:nvGraphicFramePr>
        <p:xfrm>
          <a:off x="6883400" y="2116639"/>
          <a:ext cx="2624666" cy="2966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99067"/>
                <a:gridCol w="804333"/>
                <a:gridCol w="8212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Baryon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2004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2014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D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L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X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panose="05050102010706020507" pitchFamily="18" charset="2"/>
                        </a:rPr>
                        <a:t>W</a:t>
                      </a:r>
                      <a:endParaRPr lang="en-GB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other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27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82350" y="1244600"/>
            <a:ext cx="306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Number of 3- and 4-star</a:t>
            </a:r>
          </a:p>
          <a:p>
            <a:pPr algn="ctr"/>
            <a:r>
              <a:rPr lang="en-GB" sz="2000" b="1" dirty="0" smtClean="0"/>
              <a:t>Resonances</a:t>
            </a:r>
            <a:endParaRPr lang="en-GB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46" y="1125731"/>
            <a:ext cx="532286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JLab</a:t>
            </a:r>
            <a:r>
              <a:rPr lang="en-GB" dirty="0" smtClean="0"/>
              <a:t> 12 </a:t>
            </a:r>
            <a:r>
              <a:rPr lang="en-GB" dirty="0" err="1" smtClean="0"/>
              <a:t>GeV</a:t>
            </a:r>
            <a:r>
              <a:rPr lang="en-GB" dirty="0" smtClean="0"/>
              <a:t> Upgrade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93" y="1340768"/>
            <a:ext cx="8167501" cy="5140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94" y="3328002"/>
            <a:ext cx="1981200" cy="57150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</p:spPr>
        <p:txBody>
          <a:bodyPr/>
          <a:lstStyle/>
          <a:p>
            <a:fld id="{7506F05C-9938-4154-ACC8-19866520F8CD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0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C9C3250-30CF-4FAE-BA66-A127D9DC236A}" type="slidenum">
              <a:rPr lang="en-US" sz="1000" smtClean="0"/>
              <a:pPr eaLnBrk="1" hangingPunct="1"/>
              <a:t>50</a:t>
            </a:fld>
            <a:endParaRPr lang="en-US" sz="1000" smtClean="0"/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Pseudoscalar</a:t>
            </a:r>
            <a:r>
              <a:rPr lang="en-US" dirty="0" smtClean="0"/>
              <a:t> Meson </a:t>
            </a:r>
            <a:r>
              <a:rPr lang="en-US" dirty="0" err="1" smtClean="0"/>
              <a:t>Photoproduction</a:t>
            </a:r>
            <a:endParaRPr lang="en-US" dirty="0" smtClean="0"/>
          </a:p>
        </p:txBody>
      </p:sp>
      <p:pic>
        <p:nvPicPr>
          <p:cNvPr id="18436" name="Picture 5" descr="cross-sec_bg-res_d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249363"/>
            <a:ext cx="90408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7531100" y="4198938"/>
            <a:ext cx="23749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i="1">
                <a:solidFill>
                  <a:srgbClr val="C00000"/>
                </a:solidFill>
              </a:rPr>
              <a:t>very high </a:t>
            </a:r>
          </a:p>
          <a:p>
            <a:pPr algn="ctr" eaLnBrk="1" hangingPunct="1"/>
            <a:r>
              <a:rPr lang="en-US" sz="2400" i="1">
                <a:solidFill>
                  <a:srgbClr val="C00000"/>
                </a:solidFill>
              </a:rPr>
              <a:t>momentum</a:t>
            </a:r>
          </a:p>
          <a:p>
            <a:pPr algn="ctr" eaLnBrk="1" hangingPunct="1"/>
            <a:r>
              <a:rPr lang="en-US" sz="2400" i="1">
                <a:solidFill>
                  <a:srgbClr val="C00000"/>
                </a:solidFill>
              </a:rPr>
              <a:t>transfer (pQCD)</a:t>
            </a:r>
          </a:p>
        </p:txBody>
      </p:sp>
    </p:spTree>
    <p:extLst>
      <p:ext uri="{BB962C8B-B14F-4D97-AF65-F5344CB8AC3E}">
        <p14:creationId xmlns:p14="http://schemas.microsoft.com/office/powerpoint/2010/main" val="6788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F9D244A-B824-BC42-98D2-9BEC7439D871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Evidence for new N* states and couplings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87" y="815975"/>
            <a:ext cx="59912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69089"/>
      </p:ext>
    </p:extLst>
  </p:cSld>
  <p:clrMapOvr>
    <a:masterClrMapping/>
  </p:clrMapOvr>
  <p:transition advTm="45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But...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0" y="932145"/>
            <a:ext cx="5487108" cy="37220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41" y="2214071"/>
            <a:ext cx="5487108" cy="32922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44" y="3172563"/>
            <a:ext cx="6110149" cy="316231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73589" y="1069676"/>
            <a:ext cx="2504212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wrap="none" rtlCol="0">
            <a:spAutoFit/>
          </a:bodyPr>
          <a:lstStyle/>
          <a:p>
            <a:r>
              <a:rPr lang="en-GB" dirty="0" smtClean="0"/>
              <a:t>Quark Model N* Resonances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720642" y="5506335"/>
            <a:ext cx="1160895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/>
        </p:spPr>
        <p:txBody>
          <a:bodyPr wrap="none" rtlCol="0">
            <a:spAutoFit/>
          </a:bodyPr>
          <a:lstStyle/>
          <a:p>
            <a:r>
              <a:rPr lang="en-GB" dirty="0" smtClean="0"/>
              <a:t>Lattice QCD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583521" y="2386642"/>
            <a:ext cx="2504212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wrap="none" rtlCol="0">
            <a:spAutoFit/>
          </a:bodyPr>
          <a:lstStyle/>
          <a:p>
            <a:r>
              <a:rPr lang="en-GB" dirty="0" smtClean="0"/>
              <a:t>Quark Model </a:t>
            </a:r>
            <a:r>
              <a:rPr lang="en-GB" dirty="0" smtClean="0">
                <a:latin typeface="Symbol" panose="05050102010706020507" pitchFamily="18" charset="2"/>
              </a:rPr>
              <a:t>D</a:t>
            </a:r>
            <a:r>
              <a:rPr lang="en-GB" dirty="0" smtClean="0"/>
              <a:t>* Resonances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1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874806-B4AA-465C-B63B-82B8DB04A815}" type="slidenum">
              <a:rPr lang="en-US" sz="1000" smtClean="0"/>
              <a:pPr eaLnBrk="1" hangingPunct="1"/>
              <a:t>6</a:t>
            </a:fld>
            <a:endParaRPr lang="en-US" sz="1000" smtClean="0"/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Resonance Hunting…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1231900" y="5661025"/>
            <a:ext cx="83058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2452" rIns="81639" bIns="42452"/>
          <a:lstStyle/>
          <a:p>
            <a:pPr marL="414338" indent="-309563" defTabSz="449263" eaLnBrk="0" hangingPunct="0">
              <a:lnSpc>
                <a:spcPct val="90000"/>
              </a:lnSpc>
              <a:spcBef>
                <a:spcPts val="600"/>
              </a:spcBef>
              <a:buSzPct val="44000"/>
              <a:buFontTx/>
              <a:buBlip>
                <a:blip r:embed="rId2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>
                <a:solidFill>
                  <a:srgbClr val="003C69"/>
                </a:solidFill>
              </a:rPr>
              <a:t>Mostly done with </a:t>
            </a:r>
            <a:r>
              <a:rPr lang="en-GB" sz="2400" dirty="0" err="1">
                <a:solidFill>
                  <a:srgbClr val="003C69"/>
                </a:solidFill>
                <a:latin typeface="Symbol" pitchFamily="18" charset="2"/>
              </a:rPr>
              <a:t>p</a:t>
            </a:r>
            <a:r>
              <a:rPr lang="en-GB" sz="2400" dirty="0" err="1">
                <a:solidFill>
                  <a:srgbClr val="003C69"/>
                </a:solidFill>
              </a:rPr>
              <a:t>N</a:t>
            </a:r>
            <a:r>
              <a:rPr lang="en-GB" sz="2400" dirty="0">
                <a:solidFill>
                  <a:srgbClr val="003C69"/>
                </a:solidFill>
              </a:rPr>
              <a:t> scattering</a:t>
            </a:r>
          </a:p>
          <a:p>
            <a:pPr marL="414338" indent="-309563" defTabSz="449263" eaLnBrk="0" hangingPunct="0">
              <a:lnSpc>
                <a:spcPct val="90000"/>
              </a:lnSpc>
              <a:spcBef>
                <a:spcPts val="600"/>
              </a:spcBef>
              <a:buSzPct val="44000"/>
              <a:buFontTx/>
              <a:buBlip>
                <a:blip r:embed="rId2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>
                <a:solidFill>
                  <a:srgbClr val="003C69"/>
                </a:solidFill>
              </a:rPr>
              <a:t>Missing resonances may decay through other channels</a:t>
            </a:r>
            <a:r>
              <a:rPr lang="en-GB" sz="2400" b="1" dirty="0">
                <a:solidFill>
                  <a:srgbClr val="003C69"/>
                </a:solidFill>
              </a:rPr>
              <a:t> 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385888" y="1025525"/>
            <a:ext cx="381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>
              <a:lnSpc>
                <a:spcPts val="24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2"/>
                </a:solidFill>
              </a:rPr>
              <a:t>Total Cross-sections</a:t>
            </a:r>
          </a:p>
          <a:p>
            <a:pPr eaLnBrk="1">
              <a:lnSpc>
                <a:spcPts val="24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2"/>
                </a:solidFill>
              </a:rPr>
              <a:t>+ differential cross-sections</a:t>
            </a:r>
          </a:p>
          <a:p>
            <a:pPr eaLnBrk="1">
              <a:lnSpc>
                <a:spcPts val="24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2"/>
                </a:solidFill>
              </a:rPr>
              <a:t>+ Partial Wave Analysis + ...</a:t>
            </a:r>
          </a:p>
        </p:txBody>
      </p:sp>
      <p:pic>
        <p:nvPicPr>
          <p:cNvPr id="17414" name="Picture 4" descr="four_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057400"/>
            <a:ext cx="5761038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" descr="deca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75" y="1212849"/>
            <a:ext cx="3779837" cy="43291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5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Jefferson Lab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120080" y="1124745"/>
            <a:ext cx="9633520" cy="5191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94" y="3328002"/>
            <a:ext cx="1981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</p:spPr>
        <p:txBody>
          <a:bodyPr/>
          <a:lstStyle/>
          <a:p>
            <a:fld id="{7506F05C-9938-4154-ACC8-19866520F8C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84323" name="Picture 3" descr="geant_c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57" y="1004084"/>
            <a:ext cx="5554927" cy="51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LAS-color-lo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6" y="1004084"/>
            <a:ext cx="2345021" cy="12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theme1.xml><?xml version="1.0" encoding="utf-8"?>
<a:theme xmlns:a="http://schemas.openxmlformats.org/drawingml/2006/main" name="standard12Slide">
  <a:themeElements>
    <a:clrScheme name="Default Design 1">
      <a:dk1>
        <a:srgbClr val="000000"/>
      </a:dk1>
      <a:lt1>
        <a:srgbClr val="FFFFFF"/>
      </a:lt1>
      <a:dk2>
        <a:srgbClr val="003C69"/>
      </a:dk2>
      <a:lt2>
        <a:srgbClr val="808080"/>
      </a:lt2>
      <a:accent1>
        <a:srgbClr val="1C598C"/>
      </a:accent1>
      <a:accent2>
        <a:srgbClr val="4386AF"/>
      </a:accent2>
      <a:accent3>
        <a:srgbClr val="FFFFFF"/>
      </a:accent3>
      <a:accent4>
        <a:srgbClr val="000000"/>
      </a:accent4>
      <a:accent5>
        <a:srgbClr val="ABB5C5"/>
      </a:accent5>
      <a:accent6>
        <a:srgbClr val="3C799E"/>
      </a:accent6>
      <a:hlink>
        <a:srgbClr val="92BCD6"/>
      </a:hlink>
      <a:folHlink>
        <a:srgbClr val="C5DBE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3C69"/>
        </a:dk2>
        <a:lt2>
          <a:srgbClr val="808080"/>
        </a:lt2>
        <a:accent1>
          <a:srgbClr val="1C598C"/>
        </a:accent1>
        <a:accent2>
          <a:srgbClr val="4386AF"/>
        </a:accent2>
        <a:accent3>
          <a:srgbClr val="FFFFFF"/>
        </a:accent3>
        <a:accent4>
          <a:srgbClr val="000000"/>
        </a:accent4>
        <a:accent5>
          <a:srgbClr val="ABB5C5"/>
        </a:accent5>
        <a:accent6>
          <a:srgbClr val="3C799E"/>
        </a:accent6>
        <a:hlink>
          <a:srgbClr val="92BCD6"/>
        </a:hlink>
        <a:folHlink>
          <a:srgbClr val="C5DBE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5A2669"/>
        </a:dk2>
        <a:lt2>
          <a:srgbClr val="808080"/>
        </a:lt2>
        <a:accent1>
          <a:srgbClr val="815595"/>
        </a:accent1>
        <a:accent2>
          <a:srgbClr val="A580B6"/>
        </a:accent2>
        <a:accent3>
          <a:srgbClr val="FFFFFF"/>
        </a:accent3>
        <a:accent4>
          <a:srgbClr val="000000"/>
        </a:accent4>
        <a:accent5>
          <a:srgbClr val="C1B4C8"/>
        </a:accent5>
        <a:accent6>
          <a:srgbClr val="9573A5"/>
        </a:accent6>
        <a:hlink>
          <a:srgbClr val="C6AFD1"/>
        </a:hlink>
        <a:folHlink>
          <a:srgbClr val="E3D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1">
        <a:dk1>
          <a:srgbClr val="000000"/>
        </a:dk1>
        <a:lt1>
          <a:srgbClr val="FFFFFF"/>
        </a:lt1>
        <a:dk2>
          <a:srgbClr val="003C69"/>
        </a:dk2>
        <a:lt2>
          <a:srgbClr val="808080"/>
        </a:lt2>
        <a:accent1>
          <a:srgbClr val="1C598C"/>
        </a:accent1>
        <a:accent2>
          <a:srgbClr val="4386AF"/>
        </a:accent2>
        <a:accent3>
          <a:srgbClr val="FFFFFF"/>
        </a:accent3>
        <a:accent4>
          <a:srgbClr val="000000"/>
        </a:accent4>
        <a:accent5>
          <a:srgbClr val="ABB5C5"/>
        </a:accent5>
        <a:accent6>
          <a:srgbClr val="3C799E"/>
        </a:accent6>
        <a:hlink>
          <a:srgbClr val="92BCD6"/>
        </a:hlink>
        <a:folHlink>
          <a:srgbClr val="C5DBE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2">
        <a:dk1>
          <a:srgbClr val="000000"/>
        </a:dk1>
        <a:lt1>
          <a:srgbClr val="FFFFFF"/>
        </a:lt1>
        <a:dk2>
          <a:srgbClr val="5A266A"/>
        </a:dk2>
        <a:lt2>
          <a:srgbClr val="808080"/>
        </a:lt2>
        <a:accent1>
          <a:srgbClr val="815595"/>
        </a:accent1>
        <a:accent2>
          <a:srgbClr val="A580B6"/>
        </a:accent2>
        <a:accent3>
          <a:srgbClr val="FFFFFF"/>
        </a:accent3>
        <a:accent4>
          <a:srgbClr val="000000"/>
        </a:accent4>
        <a:accent5>
          <a:srgbClr val="C1B4C8"/>
        </a:accent5>
        <a:accent6>
          <a:srgbClr val="9573A5"/>
        </a:accent6>
        <a:hlink>
          <a:srgbClr val="C6AFD1"/>
        </a:hlink>
        <a:folHlink>
          <a:srgbClr val="E3D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3">
        <a:dk1>
          <a:srgbClr val="000000"/>
        </a:dk1>
        <a:lt1>
          <a:srgbClr val="FFFFFF"/>
        </a:lt1>
        <a:dk2>
          <a:srgbClr val="693F58"/>
        </a:dk2>
        <a:lt2>
          <a:srgbClr val="808080"/>
        </a:lt2>
        <a:accent1>
          <a:srgbClr val="92587B"/>
        </a:accent1>
        <a:accent2>
          <a:srgbClr val="B88AA5"/>
        </a:accent2>
        <a:accent3>
          <a:srgbClr val="FFFFFF"/>
        </a:accent3>
        <a:accent4>
          <a:srgbClr val="000000"/>
        </a:accent4>
        <a:accent5>
          <a:srgbClr val="C7B4BF"/>
        </a:accent5>
        <a:accent6>
          <a:srgbClr val="A67D95"/>
        </a:accent6>
        <a:hlink>
          <a:srgbClr val="DEC8D5"/>
        </a:hlink>
        <a:folHlink>
          <a:srgbClr val="EFE5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4">
        <a:dk1>
          <a:srgbClr val="000000"/>
        </a:dk1>
        <a:lt1>
          <a:srgbClr val="FFFFFF"/>
        </a:lt1>
        <a:dk2>
          <a:srgbClr val="813C49"/>
        </a:dk2>
        <a:lt2>
          <a:srgbClr val="808080"/>
        </a:lt2>
        <a:accent1>
          <a:srgbClr val="A54D5E"/>
        </a:accent1>
        <a:accent2>
          <a:srgbClr val="BD717F"/>
        </a:accent2>
        <a:accent3>
          <a:srgbClr val="FFFFFF"/>
        </a:accent3>
        <a:accent4>
          <a:srgbClr val="000000"/>
        </a:accent4>
        <a:accent5>
          <a:srgbClr val="CFB2B6"/>
        </a:accent5>
        <a:accent6>
          <a:srgbClr val="AB6672"/>
        </a:accent6>
        <a:hlink>
          <a:srgbClr val="D8ACB4"/>
        </a:hlink>
        <a:folHlink>
          <a:srgbClr val="E9C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5">
        <a:dk1>
          <a:srgbClr val="000000"/>
        </a:dk1>
        <a:lt1>
          <a:srgbClr val="FFFFFF"/>
        </a:lt1>
        <a:dk2>
          <a:srgbClr val="433F6D"/>
        </a:dk2>
        <a:lt2>
          <a:srgbClr val="808080"/>
        </a:lt2>
        <a:accent1>
          <a:srgbClr val="5F5999"/>
        </a:accent1>
        <a:accent2>
          <a:srgbClr val="8B86B8"/>
        </a:accent2>
        <a:accent3>
          <a:srgbClr val="FFFFFF"/>
        </a:accent3>
        <a:accent4>
          <a:srgbClr val="000000"/>
        </a:accent4>
        <a:accent5>
          <a:srgbClr val="B6B5CA"/>
        </a:accent5>
        <a:accent6>
          <a:srgbClr val="7D79A6"/>
        </a:accent6>
        <a:hlink>
          <a:srgbClr val="C2C0DA"/>
        </a:hlink>
        <a:folHlink>
          <a:srgbClr val="D6D5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6">
        <a:dk1>
          <a:srgbClr val="000000"/>
        </a:dk1>
        <a:lt1>
          <a:srgbClr val="FFFFFF"/>
        </a:lt1>
        <a:dk2>
          <a:srgbClr val="20628D"/>
        </a:dk2>
        <a:lt2>
          <a:srgbClr val="808080"/>
        </a:lt2>
        <a:accent1>
          <a:srgbClr val="4A98B0"/>
        </a:accent1>
        <a:accent2>
          <a:srgbClr val="78B3C6"/>
        </a:accent2>
        <a:accent3>
          <a:srgbClr val="FFFFFF"/>
        </a:accent3>
        <a:accent4>
          <a:srgbClr val="000000"/>
        </a:accent4>
        <a:accent5>
          <a:srgbClr val="B1CAD4"/>
        </a:accent5>
        <a:accent6>
          <a:srgbClr val="6CA2B3"/>
        </a:accent6>
        <a:hlink>
          <a:srgbClr val="A1CAD7"/>
        </a:hlink>
        <a:folHlink>
          <a:srgbClr val="C4DE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7">
        <a:dk1>
          <a:srgbClr val="000000"/>
        </a:dk1>
        <a:lt1>
          <a:srgbClr val="FFFFFF"/>
        </a:lt1>
        <a:dk2>
          <a:srgbClr val="305C74"/>
        </a:dk2>
        <a:lt2>
          <a:srgbClr val="808080"/>
        </a:lt2>
        <a:accent1>
          <a:srgbClr val="4381A3"/>
        </a:accent1>
        <a:accent2>
          <a:srgbClr val="77AAC7"/>
        </a:accent2>
        <a:accent3>
          <a:srgbClr val="FFFFFF"/>
        </a:accent3>
        <a:accent4>
          <a:srgbClr val="000000"/>
        </a:accent4>
        <a:accent5>
          <a:srgbClr val="B0C1CE"/>
        </a:accent5>
        <a:accent6>
          <a:srgbClr val="6B9AB4"/>
        </a:accent6>
        <a:hlink>
          <a:srgbClr val="B8D3E2"/>
        </a:hlink>
        <a:folHlink>
          <a:srgbClr val="D6E5E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8">
        <a:dk1>
          <a:srgbClr val="000000"/>
        </a:dk1>
        <a:lt1>
          <a:srgbClr val="FFFFFF"/>
        </a:lt1>
        <a:dk2>
          <a:srgbClr val="40685B"/>
        </a:dk2>
        <a:lt2>
          <a:srgbClr val="808080"/>
        </a:lt2>
        <a:accent1>
          <a:srgbClr val="619D89"/>
        </a:accent1>
        <a:accent2>
          <a:srgbClr val="95BDB0"/>
        </a:accent2>
        <a:accent3>
          <a:srgbClr val="FFFFFF"/>
        </a:accent3>
        <a:accent4>
          <a:srgbClr val="000000"/>
        </a:accent4>
        <a:accent5>
          <a:srgbClr val="B7CCC4"/>
        </a:accent5>
        <a:accent6>
          <a:srgbClr val="87AB9F"/>
        </a:accent6>
        <a:hlink>
          <a:srgbClr val="CEE0DA"/>
        </a:hlink>
        <a:folHlink>
          <a:srgbClr val="DCE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12Slide 9">
        <a:dk1>
          <a:srgbClr val="000000"/>
        </a:dk1>
        <a:lt1>
          <a:srgbClr val="FFFFFF"/>
        </a:lt1>
        <a:dk2>
          <a:srgbClr val="8B4A1D"/>
        </a:dk2>
        <a:lt2>
          <a:srgbClr val="808080"/>
        </a:lt2>
        <a:accent1>
          <a:srgbClr val="A96B45"/>
        </a:accent1>
        <a:accent2>
          <a:srgbClr val="C79577"/>
        </a:accent2>
        <a:accent3>
          <a:srgbClr val="FFFFFF"/>
        </a:accent3>
        <a:accent4>
          <a:srgbClr val="000000"/>
        </a:accent4>
        <a:accent5>
          <a:srgbClr val="D1BAB0"/>
        </a:accent5>
        <a:accent6>
          <a:srgbClr val="B4876B"/>
        </a:accent6>
        <a:hlink>
          <a:srgbClr val="DEC2B0"/>
        </a:hlink>
        <a:folHlink>
          <a:srgbClr val="EAD9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HD:Users:margarete:Desktop:templates:FacultyPPTtemps:standard12Slide.pot</Template>
  <TotalTime>18257</TotalTime>
  <Words>1502</Words>
  <Application>Microsoft Office PowerPoint</Application>
  <PresentationFormat>A4 Paper (210x297 mm)</PresentationFormat>
  <Paragraphs>521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Meiryo</vt:lpstr>
      <vt:lpstr>Arial</vt:lpstr>
      <vt:lpstr>Calibri</vt:lpstr>
      <vt:lpstr>Cambria Math</vt:lpstr>
      <vt:lpstr>Comic Sans MS</vt:lpstr>
      <vt:lpstr>Rockwell Extra Bold</vt:lpstr>
      <vt:lpstr>StarSymbol</vt:lpstr>
      <vt:lpstr>Symbol</vt:lpstr>
      <vt:lpstr>Times New Roman</vt:lpstr>
      <vt:lpstr>Wingdings</vt:lpstr>
      <vt:lpstr>Zapf Dingbats</vt:lpstr>
      <vt:lpstr>standard12Slide</vt:lpstr>
      <vt:lpstr>Equation</vt:lpstr>
      <vt:lpstr>Baryon Spectroscopy from JLab</vt:lpstr>
      <vt:lpstr>Our Task</vt:lpstr>
      <vt:lpstr>PowerPoint Presentation</vt:lpstr>
      <vt:lpstr>Baryon Summary Table (PDG 2004)</vt:lpstr>
      <vt:lpstr>Baryon Summary Table (PDG 2014)</vt:lpstr>
      <vt:lpstr>But...</vt:lpstr>
      <vt:lpstr>Resonance Hunting…</vt:lpstr>
      <vt:lpstr>Jefferson Lab</vt:lpstr>
      <vt:lpstr>PowerPoint Presentation</vt:lpstr>
      <vt:lpstr>N* photoproduction program at CLAS</vt:lpstr>
      <vt:lpstr>Channel: γ+p→π^++n;Cross-section</vt:lpstr>
      <vt:lpstr>Channel: γ+p→ω+p;Cross-section</vt:lpstr>
      <vt:lpstr>CLAS results  γp→K+Λ → K+pπ- </vt:lpstr>
      <vt:lpstr>Channel: γ ⃗+d→π^-+p (n);Cross-section</vt:lpstr>
      <vt:lpstr>Two-Fold p+p-p Differential Cross Sections </vt:lpstr>
      <vt:lpstr>Resonance Photocouplings</vt:lpstr>
      <vt:lpstr>Interpreting results from one point of view</vt:lpstr>
      <vt:lpstr>In praise of polarisation...</vt:lpstr>
      <vt:lpstr>Example: Kaon Photoproduction</vt:lpstr>
      <vt:lpstr>Transversity Amplitudes</vt:lpstr>
      <vt:lpstr>Observables and Amplitudes</vt:lpstr>
      <vt:lpstr>Cross-section Formula</vt:lpstr>
      <vt:lpstr>Experimental Configurations</vt:lpstr>
      <vt:lpstr>Experimental Configurations</vt:lpstr>
      <vt:lpstr>Recoil Polarization</vt:lpstr>
      <vt:lpstr>CLAS results  γp→K+Λ → K+pπ- </vt:lpstr>
      <vt:lpstr>Evidence for new N* states and couplings</vt:lpstr>
      <vt:lpstr>Linearly Polarized Photons</vt:lpstr>
      <vt:lpstr>Linearly Polarized Photons</vt:lpstr>
      <vt:lpstr>CLAS Results: Channel: γ ⃗+p→π^0+p;Observable: S</vt:lpstr>
      <vt:lpstr>CLAS Results: Channel: γ ⃗+p→π^++n;Observable: S</vt:lpstr>
      <vt:lpstr>Beam-Recoil Polarization</vt:lpstr>
      <vt:lpstr>CLAS Results: Channel: γ ⃗+p→K^++Λ;Observable: Ox</vt:lpstr>
      <vt:lpstr>CLAS Results: Channel: γ ⃗+p→K^++Σ^0;Observable: S</vt:lpstr>
      <vt:lpstr>FROzen Spin Target (FROST)</vt:lpstr>
      <vt:lpstr>Target Polarization</vt:lpstr>
      <vt:lpstr>CLAS Results: Channel: γ ⃗+p ⃗→π^++n;Observable: E</vt:lpstr>
      <vt:lpstr>Measurement</vt:lpstr>
      <vt:lpstr>But...</vt:lpstr>
      <vt:lpstr>Uncertainty</vt:lpstr>
      <vt:lpstr>Required Accuracy</vt:lpstr>
      <vt:lpstr>Amplitude Analysis</vt:lpstr>
      <vt:lpstr>“Distance” between models</vt:lpstr>
      <vt:lpstr>Distributions of “distances”</vt:lpstr>
      <vt:lpstr>Summary and Outlook</vt:lpstr>
      <vt:lpstr>Conclusions</vt:lpstr>
      <vt:lpstr>PowerPoint Presentation</vt:lpstr>
      <vt:lpstr>Why spectra matter...</vt:lpstr>
      <vt:lpstr>Meson Photoproduction Cross Sections </vt:lpstr>
      <vt:lpstr>JLab 12 GeV Upgrade</vt:lpstr>
      <vt:lpstr>Pseudoscalar Meson Photoproduction</vt:lpstr>
      <vt:lpstr>Evidence for new N* states and couplings</vt:lpstr>
    </vt:vector>
  </TitlesOfParts>
  <Company>University of Glasgow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</dc:title>
  <dc:creator>Lynn Bell</dc:creator>
  <cp:lastModifiedBy>Dave Ireland</cp:lastModifiedBy>
  <cp:revision>400</cp:revision>
  <cp:lastPrinted>2007-12-20T16:37:02Z</cp:lastPrinted>
  <dcterms:created xsi:type="dcterms:W3CDTF">2008-05-15T08:37:03Z</dcterms:created>
  <dcterms:modified xsi:type="dcterms:W3CDTF">2015-09-17T16:44:55Z</dcterms:modified>
</cp:coreProperties>
</file>