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57" r:id="rId3"/>
    <p:sldId id="258" r:id="rId4"/>
    <p:sldId id="272" r:id="rId5"/>
    <p:sldId id="259" r:id="rId6"/>
    <p:sldId id="273" r:id="rId7"/>
    <p:sldId id="260" r:id="rId8"/>
    <p:sldId id="298" r:id="rId9"/>
    <p:sldId id="274" r:id="rId10"/>
    <p:sldId id="275" r:id="rId11"/>
    <p:sldId id="261" r:id="rId12"/>
    <p:sldId id="296" r:id="rId13"/>
    <p:sldId id="271" r:id="rId14"/>
    <p:sldId id="264" r:id="rId15"/>
    <p:sldId id="265" r:id="rId16"/>
    <p:sldId id="268" r:id="rId17"/>
    <p:sldId id="263" r:id="rId18"/>
    <p:sldId id="266" r:id="rId19"/>
    <p:sldId id="278" r:id="rId20"/>
    <p:sldId id="295" r:id="rId21"/>
    <p:sldId id="297" r:id="rId22"/>
    <p:sldId id="270" r:id="rId23"/>
    <p:sldId id="283" r:id="rId24"/>
    <p:sldId id="294" r:id="rId25"/>
    <p:sldId id="279" r:id="rId26"/>
    <p:sldId id="276" r:id="rId27"/>
    <p:sldId id="277" r:id="rId28"/>
    <p:sldId id="281" r:id="rId29"/>
    <p:sldId id="282" r:id="rId30"/>
    <p:sldId id="267" r:id="rId31"/>
    <p:sldId id="292" r:id="rId32"/>
    <p:sldId id="293" r:id="rId33"/>
    <p:sldId id="291" r:id="rId34"/>
    <p:sldId id="284" r:id="rId35"/>
    <p:sldId id="285" r:id="rId36"/>
    <p:sldId id="286" r:id="rId37"/>
    <p:sldId id="287" r:id="rId38"/>
    <p:sldId id="288" r:id="rId39"/>
    <p:sldId id="289"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48" autoAdjust="0"/>
    <p:restoredTop sz="89474" autoAdjust="0"/>
  </p:normalViewPr>
  <p:slideViewPr>
    <p:cSldViewPr snapToGrid="0" snapToObjects="1">
      <p:cViewPr>
        <p:scale>
          <a:sx n="121" d="100"/>
          <a:sy n="121" d="100"/>
        </p:scale>
        <p:origin x="-1008" y="-1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emf"/><Relationship Id="rId2" Type="http://schemas.openxmlformats.org/officeDocument/2006/relationships/image" Target="../media/image47.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76.emf"/><Relationship Id="rId5" Type="http://schemas.openxmlformats.org/officeDocument/2006/relationships/image" Target="../media/image77.emf"/><Relationship Id="rId1" Type="http://schemas.openxmlformats.org/officeDocument/2006/relationships/image" Target="../media/image73.emf"/><Relationship Id="rId2" Type="http://schemas.openxmlformats.org/officeDocument/2006/relationships/image" Target="../media/image74.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08.emf"/><Relationship Id="rId4" Type="http://schemas.openxmlformats.org/officeDocument/2006/relationships/image" Target="../media/image109.emf"/><Relationship Id="rId5" Type="http://schemas.openxmlformats.org/officeDocument/2006/relationships/image" Target="../media/image110.emf"/><Relationship Id="rId6" Type="http://schemas.openxmlformats.org/officeDocument/2006/relationships/image" Target="../media/image111.emf"/><Relationship Id="rId7" Type="http://schemas.openxmlformats.org/officeDocument/2006/relationships/image" Target="../media/image112.emf"/><Relationship Id="rId8" Type="http://schemas.openxmlformats.org/officeDocument/2006/relationships/image" Target="../media/image113.emf"/><Relationship Id="rId1" Type="http://schemas.openxmlformats.org/officeDocument/2006/relationships/image" Target="../media/image106.emf"/><Relationship Id="rId2" Type="http://schemas.openxmlformats.org/officeDocument/2006/relationships/image" Target="../media/image10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10F6B2-6119-3B4B-9983-A6C9A4044814}" type="datetimeFigureOut">
              <a:rPr lang="en-US" smtClean="0"/>
              <a:t>5/22/15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56DD29-C678-6440-9929-F0E4E7A52700}" type="slidenum">
              <a:rPr lang="en-US" smtClean="0"/>
              <a:t>‹#›</a:t>
            </a:fld>
            <a:endParaRPr lang="en-US"/>
          </a:p>
        </p:txBody>
      </p:sp>
    </p:spTree>
    <p:extLst>
      <p:ext uri="{BB962C8B-B14F-4D97-AF65-F5344CB8AC3E}">
        <p14:creationId xmlns:p14="http://schemas.microsoft.com/office/powerpoint/2010/main" val="12345444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TOPICS NOT DISCUSSED: gluon condensate/colored glass condensate;</a:t>
            </a:r>
            <a:r>
              <a:rPr lang="en-US" baseline="0" dirty="0" smtClean="0"/>
              <a:t> </a:t>
            </a:r>
            <a:r>
              <a:rPr lang="en-US" baseline="0" dirty="0" err="1" smtClean="0"/>
              <a:t>hadronization</a:t>
            </a:r>
            <a:r>
              <a:rPr lang="en-US" baseline="0" dirty="0" smtClean="0"/>
              <a:t>; color transparency, heavy ion collisions, shadowing</a:t>
            </a:r>
            <a:endParaRPr lang="en-US" dirty="0"/>
          </a:p>
        </p:txBody>
      </p:sp>
      <p:sp>
        <p:nvSpPr>
          <p:cNvPr id="4" name="Slide Number Placeholder 3"/>
          <p:cNvSpPr>
            <a:spLocks noGrp="1"/>
          </p:cNvSpPr>
          <p:nvPr>
            <p:ph type="sldNum" sz="quarter" idx="10"/>
          </p:nvPr>
        </p:nvSpPr>
        <p:spPr/>
        <p:txBody>
          <a:bodyPr/>
          <a:lstStyle/>
          <a:p>
            <a:fld id="{C456DD29-C678-6440-9929-F0E4E7A52700}" type="slidenum">
              <a:rPr lang="en-US" smtClean="0"/>
              <a:t>1</a:t>
            </a:fld>
            <a:endParaRPr lang="en-US"/>
          </a:p>
        </p:txBody>
      </p:sp>
    </p:spTree>
    <p:extLst>
      <p:ext uri="{BB962C8B-B14F-4D97-AF65-F5344CB8AC3E}">
        <p14:creationId xmlns:p14="http://schemas.microsoft.com/office/powerpoint/2010/main" val="3038322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EMC effect in D maybe 4% at x = 0.6, but overall</a:t>
            </a:r>
            <a:r>
              <a:rPr lang="en-US" baseline="0" dirty="0" smtClean="0"/>
              <a:t> nuclear uncertainty increases rapidly beyond that. F2d/F2p =R_EMC * (5  + 5 d/u) / (4  + 1 d/u) =&gt; </a:t>
            </a:r>
          </a:p>
          <a:p>
            <a:r>
              <a:rPr lang="en-US" baseline="0" dirty="0" smtClean="0"/>
              <a:t>d/u = (4*F2d/F2p  - 5 *R_EMC)/(5*R_EMC – F2d/F2p). </a:t>
            </a:r>
            <a:r>
              <a:rPr lang="en-US" baseline="0" dirty="0" err="1" smtClean="0"/>
              <a:t>IFd</a:t>
            </a:r>
            <a:r>
              <a:rPr lang="en-US" baseline="0" dirty="0" smtClean="0"/>
              <a:t>/u = 0.2 and R_EMC = 1 =&gt; F2d/F2p = 1/0.7 = 1.4. D d/u / </a:t>
            </a:r>
            <a:r>
              <a:rPr lang="en-US" baseline="0" dirty="0" err="1" smtClean="0"/>
              <a:t>dR_EMC</a:t>
            </a:r>
            <a:r>
              <a:rPr lang="en-US" baseline="0" dirty="0" smtClean="0"/>
              <a:t> = (d/u)*(-5/(4*F2d/F2d – 5*R_EMC) -5/(5*R_EMC – F2d/F2p)) = -42/25, so even a 6% uncertainty in R_EMC at higher x translates into a 0.1 uncertainty in d/u, which is what </a:t>
            </a:r>
            <a:r>
              <a:rPr lang="en-US" baseline="0" dirty="0" err="1" smtClean="0"/>
              <a:t>Melnitchouk</a:t>
            </a:r>
            <a:r>
              <a:rPr lang="en-US" baseline="0" dirty="0" smtClean="0"/>
              <a:t> et al find.</a:t>
            </a:r>
            <a:endParaRPr lang="en-US" dirty="0"/>
          </a:p>
        </p:txBody>
      </p:sp>
      <p:sp>
        <p:nvSpPr>
          <p:cNvPr id="4" name="Slide Number Placeholder 3"/>
          <p:cNvSpPr>
            <a:spLocks noGrp="1"/>
          </p:cNvSpPr>
          <p:nvPr>
            <p:ph type="sldNum" sz="quarter" idx="10"/>
          </p:nvPr>
        </p:nvSpPr>
        <p:spPr/>
        <p:txBody>
          <a:bodyPr/>
          <a:lstStyle/>
          <a:p>
            <a:fld id="{C456DD29-C678-6440-9929-F0E4E7A52700}" type="slidenum">
              <a:rPr lang="en-US" smtClean="0"/>
              <a:t>10</a:t>
            </a:fld>
            <a:endParaRPr lang="en-US"/>
          </a:p>
        </p:txBody>
      </p:sp>
    </p:spTree>
    <p:extLst>
      <p:ext uri="{BB962C8B-B14F-4D97-AF65-F5344CB8AC3E}">
        <p14:creationId xmlns:p14="http://schemas.microsoft.com/office/powerpoint/2010/main" val="3980490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a:t>
            </a:r>
            <a:r>
              <a:rPr lang="en-US" baseline="0" dirty="0" smtClean="0"/>
              <a:t> out shadowing, anti-shadowing, slope region and Fermi-enhancement for SECOND slide. 32 years ago…</a:t>
            </a:r>
            <a:endParaRPr lang="en-US" dirty="0"/>
          </a:p>
        </p:txBody>
      </p:sp>
      <p:sp>
        <p:nvSpPr>
          <p:cNvPr id="4" name="Slide Number Placeholder 3"/>
          <p:cNvSpPr>
            <a:spLocks noGrp="1"/>
          </p:cNvSpPr>
          <p:nvPr>
            <p:ph type="sldNum" sz="quarter" idx="10"/>
          </p:nvPr>
        </p:nvSpPr>
        <p:spPr/>
        <p:txBody>
          <a:bodyPr/>
          <a:lstStyle/>
          <a:p>
            <a:fld id="{C456DD29-C678-6440-9929-F0E4E7A52700}" type="slidenum">
              <a:rPr lang="en-US" smtClean="0"/>
              <a:t>11</a:t>
            </a:fld>
            <a:endParaRPr lang="en-US"/>
          </a:p>
        </p:txBody>
      </p:sp>
    </p:spTree>
    <p:extLst>
      <p:ext uri="{BB962C8B-B14F-4D97-AF65-F5344CB8AC3E}">
        <p14:creationId xmlns:p14="http://schemas.microsoft.com/office/powerpoint/2010/main" val="2713541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 </a:t>
            </a:r>
            <a:r>
              <a:rPr lang="en-US" dirty="0" err="1" smtClean="0"/>
              <a:t>Nocera</a:t>
            </a:r>
            <a:r>
              <a:rPr lang="en-US" dirty="0" smtClean="0"/>
              <a:t> talk</a:t>
            </a:r>
            <a:r>
              <a:rPr lang="en-US" baseline="0" dirty="0" smtClean="0"/>
              <a:t> at UTFSM: </a:t>
            </a:r>
            <a:r>
              <a:rPr lang="en-US" sz="1200" kern="1200" dirty="0" smtClean="0">
                <a:solidFill>
                  <a:schemeClr val="tx1"/>
                </a:solidFill>
                <a:effectLst/>
                <a:latin typeface="+mn-lt"/>
                <a:ea typeface="+mn-ea"/>
                <a:cs typeface="+mn-cs"/>
              </a:rPr>
              <a:t>Large differences among all nuclear PDF sets, depending on the data included (</a:t>
            </a:r>
            <a:r>
              <a:rPr lang="en-US" sz="1200" kern="1200" dirty="0" err="1" smtClean="0">
                <a:solidFill>
                  <a:schemeClr val="tx1"/>
                </a:solidFill>
                <a:effectLst/>
                <a:latin typeface="+mn-lt"/>
                <a:ea typeface="+mn-ea"/>
                <a:cs typeface="+mn-cs"/>
              </a:rPr>
              <a:t>Rg</a:t>
            </a:r>
            <a:r>
              <a:rPr lang="en-US" sz="1200" kern="1200" dirty="0" smtClean="0">
                <a:solidFill>
                  <a:schemeClr val="tx1"/>
                </a:solidFill>
                <a:effectLst/>
                <a:latin typeface="+mn-lt"/>
                <a:ea typeface="+mn-ea"/>
                <a:cs typeface="+mn-cs"/>
              </a:rPr>
              <a:t> is left almost unconstrained by DIS and DY data)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 </a:t>
            </a:r>
            <a:r>
              <a:rPr lang="en-US" sz="1200" kern="1200" dirty="0" err="1" smtClean="0">
                <a:solidFill>
                  <a:schemeClr val="tx1"/>
                </a:solidFill>
                <a:effectLst/>
                <a:latin typeface="+mn-lt"/>
                <a:ea typeface="+mn-ea"/>
                <a:cs typeface="+mn-cs"/>
              </a:rPr>
              <a:t>Melnitchouk</a:t>
            </a:r>
            <a:r>
              <a:rPr lang="en-US" sz="1200" kern="1200" baseline="0" dirty="0" smtClean="0">
                <a:solidFill>
                  <a:schemeClr val="tx1"/>
                </a:solidFill>
                <a:effectLst/>
                <a:latin typeface="+mn-lt"/>
                <a:ea typeface="+mn-ea"/>
                <a:cs typeface="+mn-cs"/>
              </a:rPr>
              <a:t> talk at Temple Town meeting</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C456DD29-C678-6440-9929-F0E4E7A52700}" type="slidenum">
              <a:rPr lang="en-US" smtClean="0"/>
              <a:t>12</a:t>
            </a:fld>
            <a:endParaRPr lang="en-US"/>
          </a:p>
        </p:txBody>
      </p:sp>
    </p:spTree>
    <p:extLst>
      <p:ext uri="{BB962C8B-B14F-4D97-AF65-F5344CB8AC3E}">
        <p14:creationId xmlns:p14="http://schemas.microsoft.com/office/powerpoint/2010/main" val="1691062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Effect is subtle – need</a:t>
            </a:r>
            <a:r>
              <a:rPr lang="en-US" baseline="0" dirty="0" smtClean="0"/>
              <a:t> to properly scale x to </a:t>
            </a:r>
            <a:r>
              <a:rPr lang="en-US" baseline="0" dirty="0" err="1" smtClean="0"/>
              <a:t>x_max</a:t>
            </a:r>
            <a:r>
              <a:rPr lang="en-US" baseline="0" dirty="0" smtClean="0"/>
              <a:t> = A – contribution from photons; FSI can reduce ratio further at lower Q2 (</a:t>
            </a:r>
            <a:r>
              <a:rPr lang="en-US" baseline="0" dirty="0" err="1" smtClean="0"/>
              <a:t>Cosyn+Sargsian</a:t>
            </a:r>
            <a:r>
              <a:rPr lang="en-US" baseline="0" dirty="0" smtClean="0"/>
              <a:t> et al) Non-zero FSI effect, too. F&amp;S claim only at truly high x &gt; 0.6 is there a strong EMC effect. </a:t>
            </a:r>
          </a:p>
          <a:p>
            <a:r>
              <a:rPr lang="en-US" baseline="0" dirty="0" smtClean="0"/>
              <a:t>However, this is somewhat cheating – while momentum conservation REQUIRES that the average quark z-momentum must be smaller in nuclei, that still doesn’t give you a MECHANISM to do it.</a:t>
            </a:r>
            <a:endParaRPr lang="en-US" dirty="0"/>
          </a:p>
        </p:txBody>
      </p:sp>
      <p:sp>
        <p:nvSpPr>
          <p:cNvPr id="4" name="Slide Number Placeholder 3"/>
          <p:cNvSpPr>
            <a:spLocks noGrp="1"/>
          </p:cNvSpPr>
          <p:nvPr>
            <p:ph type="sldNum" sz="quarter" idx="10"/>
          </p:nvPr>
        </p:nvSpPr>
        <p:spPr/>
        <p:txBody>
          <a:bodyPr/>
          <a:lstStyle/>
          <a:p>
            <a:fld id="{C456DD29-C678-6440-9929-F0E4E7A52700}" type="slidenum">
              <a:rPr lang="en-US" smtClean="0"/>
              <a:t>13</a:t>
            </a:fld>
            <a:endParaRPr lang="en-US"/>
          </a:p>
        </p:txBody>
      </p:sp>
    </p:spTree>
    <p:extLst>
      <p:ext uri="{BB962C8B-B14F-4D97-AF65-F5344CB8AC3E}">
        <p14:creationId xmlns:p14="http://schemas.microsoft.com/office/powerpoint/2010/main" val="222172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out the crucial 9Be</a:t>
            </a:r>
            <a:r>
              <a:rPr lang="en-US" baseline="0" dirty="0" smtClean="0"/>
              <a:t> point</a:t>
            </a:r>
          </a:p>
          <a:p>
            <a:r>
              <a:rPr lang="en-US" baseline="0" dirty="0" smtClean="0"/>
              <a:t>Bottom left is updated version with </a:t>
            </a:r>
            <a:r>
              <a:rPr lang="en-US" baseline="0" dirty="0" err="1" smtClean="0"/>
              <a:t>BONuS</a:t>
            </a:r>
            <a:r>
              <a:rPr lang="en-US" baseline="0" dirty="0" smtClean="0"/>
              <a:t> result for d included, plus corrections for </a:t>
            </a:r>
            <a:r>
              <a:rPr lang="en-US" baseline="0" dirty="0" err="1" smtClean="0"/>
              <a:t>Isospin</a:t>
            </a:r>
            <a:r>
              <a:rPr lang="en-US" baseline="0" dirty="0" smtClean="0"/>
              <a:t>, Coulomb effects, x normalized to A.</a:t>
            </a:r>
            <a:endParaRPr lang="en-US" dirty="0"/>
          </a:p>
        </p:txBody>
      </p:sp>
      <p:sp>
        <p:nvSpPr>
          <p:cNvPr id="4" name="Slide Number Placeholder 3"/>
          <p:cNvSpPr>
            <a:spLocks noGrp="1"/>
          </p:cNvSpPr>
          <p:nvPr>
            <p:ph type="sldNum" sz="quarter" idx="10"/>
          </p:nvPr>
        </p:nvSpPr>
        <p:spPr/>
        <p:txBody>
          <a:bodyPr/>
          <a:lstStyle/>
          <a:p>
            <a:fld id="{C456DD29-C678-6440-9929-F0E4E7A52700}" type="slidenum">
              <a:rPr lang="en-US" smtClean="0"/>
              <a:t>14</a:t>
            </a:fld>
            <a:endParaRPr lang="en-US"/>
          </a:p>
        </p:txBody>
      </p:sp>
    </p:spTree>
    <p:extLst>
      <p:ext uri="{BB962C8B-B14F-4D97-AF65-F5344CB8AC3E}">
        <p14:creationId xmlns:p14="http://schemas.microsoft.com/office/powerpoint/2010/main" val="3589912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s-IS" sz="1200" kern="1200" dirty="0" smtClean="0">
                <a:solidFill>
                  <a:schemeClr val="tx1"/>
                </a:solidFill>
                <a:effectLst/>
                <a:latin typeface="+mn-lt"/>
                <a:ea typeface="+mn-ea"/>
                <a:cs typeface="+mn-cs"/>
              </a:rPr>
              <a:t>S. A. Kulagin and R. Petti, Phys. Rev. C </a:t>
            </a:r>
            <a:r>
              <a:rPr lang="is-IS" sz="1200" b="1" kern="1200" dirty="0" smtClean="0">
                <a:solidFill>
                  <a:schemeClr val="tx1"/>
                </a:solidFill>
                <a:effectLst/>
                <a:latin typeface="+mn-lt"/>
                <a:ea typeface="+mn-ea"/>
                <a:cs typeface="+mn-cs"/>
              </a:rPr>
              <a:t>82</a:t>
            </a:r>
            <a:r>
              <a:rPr lang="is-IS" sz="1200" kern="1200" dirty="0" smtClean="0">
                <a:solidFill>
                  <a:schemeClr val="tx1"/>
                </a:solidFill>
                <a:effectLst/>
                <a:latin typeface="+mn-lt"/>
                <a:ea typeface="+mn-ea"/>
                <a:cs typeface="+mn-cs"/>
              </a:rPr>
              <a:t>, 054614 (2010).</a:t>
            </a:r>
            <a:br>
              <a:rPr lang="is-IS" sz="1200" kern="1200" dirty="0" smtClean="0">
                <a:solidFill>
                  <a:schemeClr val="tx1"/>
                </a:solidFill>
                <a:effectLst/>
                <a:latin typeface="+mn-lt"/>
                <a:ea typeface="+mn-ea"/>
                <a:cs typeface="+mn-cs"/>
              </a:rPr>
            </a:br>
            <a:r>
              <a:rPr lang="is-I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L.L. Frankfurt and M.I. </a:t>
            </a:r>
            <a:r>
              <a:rPr lang="en-US" sz="1200" kern="1200" dirty="0" err="1" smtClean="0">
                <a:solidFill>
                  <a:schemeClr val="tx1"/>
                </a:solidFill>
                <a:effectLst/>
                <a:latin typeface="+mn-lt"/>
                <a:ea typeface="+mn-ea"/>
                <a:cs typeface="+mn-cs"/>
              </a:rPr>
              <a:t>Strikman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Nucl.Phys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B250</a:t>
            </a:r>
            <a:r>
              <a:rPr lang="en-US" sz="1200" kern="1200" dirty="0" smtClean="0">
                <a:solidFill>
                  <a:schemeClr val="tx1"/>
                </a:solidFill>
                <a:effectLst/>
                <a:latin typeface="+mn-lt"/>
                <a:ea typeface="+mn-ea"/>
                <a:cs typeface="+mn-cs"/>
              </a:rPr>
              <a:t>, 143 (1985); and Phys. Rep. </a:t>
            </a:r>
            <a:r>
              <a:rPr lang="en-US" sz="1200" b="1" kern="1200" dirty="0" smtClean="0">
                <a:solidFill>
                  <a:schemeClr val="tx1"/>
                </a:solidFill>
                <a:effectLst/>
                <a:latin typeface="+mn-lt"/>
                <a:ea typeface="+mn-ea"/>
                <a:cs typeface="+mn-cs"/>
              </a:rPr>
              <a:t>160</a:t>
            </a:r>
            <a:r>
              <a:rPr lang="en-US" sz="1200" kern="1200" dirty="0" smtClean="0">
                <a:solidFill>
                  <a:schemeClr val="tx1"/>
                </a:solidFill>
                <a:effectLst/>
                <a:latin typeface="+mn-lt"/>
                <a:ea typeface="+mn-ea"/>
                <a:cs typeface="+mn-cs"/>
              </a:rPr>
              <a:t>, 235 (1988);</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arXive</a:t>
            </a:r>
            <a:r>
              <a:rPr lang="en-US" sz="1200" kern="1200" baseline="0" dirty="0" smtClean="0">
                <a:solidFill>
                  <a:schemeClr val="tx1"/>
                </a:solidFill>
                <a:effectLst/>
                <a:latin typeface="+mn-lt"/>
                <a:ea typeface="+mn-ea"/>
                <a:cs typeface="+mn-cs"/>
              </a:rPr>
              <a:t> 1203.5278. It is not that nucleons are more modified in SRC; only that SRC pick out nucleons with non-minimal </a:t>
            </a:r>
            <a:r>
              <a:rPr lang="en-US" sz="1200" kern="1200" baseline="0" dirty="0" err="1" smtClean="0">
                <a:solidFill>
                  <a:schemeClr val="tx1"/>
                </a:solidFill>
                <a:effectLst/>
                <a:latin typeface="+mn-lt"/>
                <a:ea typeface="+mn-ea"/>
                <a:cs typeface="+mn-cs"/>
              </a:rPr>
              <a:t>Fock</a:t>
            </a:r>
            <a:r>
              <a:rPr lang="en-US" sz="1200" kern="1200" baseline="0" dirty="0" smtClean="0">
                <a:solidFill>
                  <a:schemeClr val="tx1"/>
                </a:solidFill>
                <a:effectLst/>
                <a:latin typeface="+mn-lt"/>
                <a:ea typeface="+mn-ea"/>
                <a:cs typeface="+mn-cs"/>
              </a:rPr>
              <a:t> component (less high x)</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is-IS" dirty="0" smtClean="0"/>
          </a:p>
          <a:p>
            <a:endParaRPr lang="en-US" dirty="0"/>
          </a:p>
        </p:txBody>
      </p:sp>
      <p:sp>
        <p:nvSpPr>
          <p:cNvPr id="4" name="Slide Number Placeholder 3"/>
          <p:cNvSpPr>
            <a:spLocks noGrp="1"/>
          </p:cNvSpPr>
          <p:nvPr>
            <p:ph type="sldNum" sz="quarter" idx="10"/>
          </p:nvPr>
        </p:nvSpPr>
        <p:spPr/>
        <p:txBody>
          <a:bodyPr/>
          <a:lstStyle/>
          <a:p>
            <a:fld id="{C456DD29-C678-6440-9929-F0E4E7A52700}" type="slidenum">
              <a:rPr lang="en-US" smtClean="0"/>
              <a:t>15</a:t>
            </a:fld>
            <a:endParaRPr lang="en-US"/>
          </a:p>
        </p:txBody>
      </p:sp>
    </p:spTree>
    <p:extLst>
      <p:ext uri="{BB962C8B-B14F-4D97-AF65-F5344CB8AC3E}">
        <p14:creationId xmlns:p14="http://schemas.microsoft.com/office/powerpoint/2010/main" val="396946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s-IS" sz="1200" kern="1200" dirty="0" smtClean="0">
                <a:solidFill>
                  <a:schemeClr val="tx1"/>
                </a:solidFill>
                <a:effectLst/>
                <a:latin typeface="+mn-lt"/>
                <a:ea typeface="+mn-ea"/>
                <a:cs typeface="+mn-cs"/>
              </a:rPr>
              <a:t>S. A. Kulagin and R. Petti, Phys. Rev. C </a:t>
            </a:r>
            <a:r>
              <a:rPr lang="is-IS" sz="1200" b="1" kern="1200" dirty="0" smtClean="0">
                <a:solidFill>
                  <a:schemeClr val="tx1"/>
                </a:solidFill>
                <a:effectLst/>
                <a:latin typeface="+mn-lt"/>
                <a:ea typeface="+mn-ea"/>
                <a:cs typeface="+mn-cs"/>
              </a:rPr>
              <a:t>82</a:t>
            </a:r>
            <a:r>
              <a:rPr lang="is-IS" sz="1200" kern="1200" dirty="0" smtClean="0">
                <a:solidFill>
                  <a:schemeClr val="tx1"/>
                </a:solidFill>
                <a:effectLst/>
                <a:latin typeface="+mn-lt"/>
                <a:ea typeface="+mn-ea"/>
                <a:cs typeface="+mn-cs"/>
              </a:rPr>
              <a:t>, 054614 (2010).</a:t>
            </a:r>
            <a:br>
              <a:rPr lang="is-IS" sz="1200" kern="1200" dirty="0" smtClean="0">
                <a:solidFill>
                  <a:schemeClr val="tx1"/>
                </a:solidFill>
                <a:effectLst/>
                <a:latin typeface="+mn-lt"/>
                <a:ea typeface="+mn-ea"/>
                <a:cs typeface="+mn-cs"/>
              </a:rPr>
            </a:br>
            <a:r>
              <a:rPr lang="en-US" dirty="0" smtClean="0"/>
              <a:t>Note: EMC effect in D maybe 4% at x = 0.6, but overall</a:t>
            </a:r>
            <a:r>
              <a:rPr lang="en-US" baseline="0" dirty="0" smtClean="0"/>
              <a:t> nuclear uncertainty increases rapidly beyond that. F2d/F2p =R_EMC * (5  + 5 d/u) / (4  + 1 d/u) =&gt; </a:t>
            </a:r>
          </a:p>
          <a:p>
            <a:r>
              <a:rPr lang="en-US" baseline="0" dirty="0" smtClean="0"/>
              <a:t>d/u = (4*F2d/F2p  - 5 *R_EMC)/(5*R_EMC – F2d/F2p). </a:t>
            </a:r>
            <a:r>
              <a:rPr lang="en-US" baseline="0" dirty="0" err="1" smtClean="0"/>
              <a:t>IFd</a:t>
            </a:r>
            <a:r>
              <a:rPr lang="en-US" baseline="0" dirty="0" smtClean="0"/>
              <a:t>/u = 0.2 and R_EMC = 1 =&gt; F2d/F2p = 1/0.7 = 1.4. D d/u / </a:t>
            </a:r>
            <a:r>
              <a:rPr lang="en-US" baseline="0" dirty="0" err="1" smtClean="0"/>
              <a:t>dR_EMC</a:t>
            </a:r>
            <a:r>
              <a:rPr lang="en-US" baseline="0" dirty="0" smtClean="0"/>
              <a:t> = (d/u)*(-5/(4*F2d/F2d – 5*R_EMC) -5/(5*R_EMC – F2d/F2p)) = -42/25, so even a 6% uncertainty in R_EMC at higher x translates into a 0.1 uncertainty in d/u, which is what </a:t>
            </a:r>
            <a:r>
              <a:rPr lang="en-US" baseline="0" dirty="0" err="1" smtClean="0"/>
              <a:t>Melnitchouk</a:t>
            </a:r>
            <a:r>
              <a:rPr lang="en-US" baseline="0" dirty="0" smtClean="0"/>
              <a:t> et al find.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is-IS" dirty="0" smtClean="0"/>
          </a:p>
          <a:p>
            <a:endParaRPr lang="en-US" dirty="0"/>
          </a:p>
        </p:txBody>
      </p:sp>
      <p:sp>
        <p:nvSpPr>
          <p:cNvPr id="4" name="Slide Number Placeholder 3"/>
          <p:cNvSpPr>
            <a:spLocks noGrp="1"/>
          </p:cNvSpPr>
          <p:nvPr>
            <p:ph type="sldNum" sz="quarter" idx="10"/>
          </p:nvPr>
        </p:nvSpPr>
        <p:spPr/>
        <p:txBody>
          <a:bodyPr/>
          <a:lstStyle/>
          <a:p>
            <a:fld id="{C456DD29-C678-6440-9929-F0E4E7A52700}" type="slidenum">
              <a:rPr lang="en-US" smtClean="0"/>
              <a:t>16</a:t>
            </a:fld>
            <a:endParaRPr lang="en-US"/>
          </a:p>
        </p:txBody>
      </p:sp>
    </p:spTree>
    <p:extLst>
      <p:ext uri="{BB962C8B-B14F-4D97-AF65-F5344CB8AC3E}">
        <p14:creationId xmlns:p14="http://schemas.microsoft.com/office/powerpoint/2010/main" val="3443469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Coulomb</a:t>
            </a:r>
            <a:r>
              <a:rPr lang="en-US" baseline="0" dirty="0" smtClean="0"/>
              <a:t> Sum Rule! Still an open question. On the other hand, </a:t>
            </a:r>
            <a:r>
              <a:rPr lang="en-US" baseline="0" dirty="0" err="1" smtClean="0"/>
              <a:t>NucleAR</a:t>
            </a:r>
            <a:r>
              <a:rPr lang="en-US" baseline="0" dirty="0" smtClean="0"/>
              <a:t> form factors a bit of a red herring – charge is conserved and has to be smeared out SOMEHOW through the nuclear volume.</a:t>
            </a:r>
            <a:endParaRPr lang="en-US" dirty="0"/>
          </a:p>
        </p:txBody>
      </p:sp>
      <p:sp>
        <p:nvSpPr>
          <p:cNvPr id="4" name="Slide Number Placeholder 3"/>
          <p:cNvSpPr>
            <a:spLocks noGrp="1"/>
          </p:cNvSpPr>
          <p:nvPr>
            <p:ph type="sldNum" sz="quarter" idx="10"/>
          </p:nvPr>
        </p:nvSpPr>
        <p:spPr/>
        <p:txBody>
          <a:bodyPr/>
          <a:lstStyle/>
          <a:p>
            <a:fld id="{C456DD29-C678-6440-9929-F0E4E7A52700}" type="slidenum">
              <a:rPr lang="en-US" smtClean="0"/>
              <a:t>17</a:t>
            </a:fld>
            <a:endParaRPr lang="en-US"/>
          </a:p>
        </p:txBody>
      </p:sp>
    </p:spTree>
    <p:extLst>
      <p:ext uri="{BB962C8B-B14F-4D97-AF65-F5344CB8AC3E}">
        <p14:creationId xmlns:p14="http://schemas.microsoft.com/office/powerpoint/2010/main" val="1660415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Wed </a:t>
            </a:r>
            <a:r>
              <a:rPr lang="en-US" sz="1200" kern="1200" dirty="0" smtClean="0">
                <a:solidFill>
                  <a:schemeClr val="tx1"/>
                </a:solidFill>
                <a:latin typeface="+mn-lt"/>
                <a:ea typeface="+mn-ea"/>
                <a:cs typeface="+mn-cs"/>
              </a:rPr>
              <a:t>17:05 - Inclusive quasi-real </a:t>
            </a:r>
            <a:r>
              <a:rPr lang="en-US" sz="1200" kern="1200" dirty="0" err="1" smtClean="0">
                <a:solidFill>
                  <a:schemeClr val="tx1"/>
                </a:solidFill>
                <a:latin typeface="+mn-lt"/>
                <a:ea typeface="+mn-ea"/>
                <a:cs typeface="+mn-cs"/>
              </a:rPr>
              <a:t>photoproduction</a:t>
            </a:r>
            <a:r>
              <a:rPr lang="en-US" sz="1200" kern="1200" dirty="0" smtClean="0">
                <a:solidFill>
                  <a:schemeClr val="tx1"/>
                </a:solidFill>
                <a:latin typeface="+mn-lt"/>
                <a:ea typeface="+mn-ea"/>
                <a:cs typeface="+mn-cs"/>
              </a:rPr>
              <a:t> measurements at HERMES - Edward R. Kinney, incl. </a:t>
            </a:r>
            <a:r>
              <a:rPr lang="en-US" baseline="0" dirty="0" smtClean="0"/>
              <a:t>Lambda polarization and BEC in nuclei</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Thu 08:00 - </a:t>
            </a:r>
            <a:r>
              <a:rPr lang="en-US" baseline="0" dirty="0" err="1" smtClean="0"/>
              <a:t>Hadronic</a:t>
            </a:r>
            <a:r>
              <a:rPr lang="en-US" baseline="0" dirty="0" smtClean="0"/>
              <a:t> Physics and the Structure of Nucleons and Nuclei, incl. Eli </a:t>
            </a:r>
            <a:r>
              <a:rPr lang="en-US" baseline="0" dirty="0" err="1" smtClean="0"/>
              <a:t>Piasetzky</a:t>
            </a:r>
            <a:r>
              <a:rPr lang="en-US" baseline="0" dirty="0" smtClean="0"/>
              <a:t> and Or Hen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Fri 08:00 - Neutrino Masses and Neutrino Mixing, several talks incl. Minerva talk Friday morning</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Sat 15:20 - </a:t>
            </a:r>
            <a:r>
              <a:rPr lang="en-US" sz="1200" kern="1200" dirty="0" err="1" smtClean="0">
                <a:solidFill>
                  <a:schemeClr val="tx1"/>
                </a:solidFill>
                <a:latin typeface="+mn-lt"/>
                <a:ea typeface="+mn-ea"/>
                <a:cs typeface="+mn-cs"/>
              </a:rPr>
              <a:t>Hadronic</a:t>
            </a:r>
            <a:r>
              <a:rPr lang="en-US" sz="1200" kern="1200" dirty="0" smtClean="0">
                <a:solidFill>
                  <a:schemeClr val="tx1"/>
                </a:solidFill>
                <a:latin typeface="+mn-lt"/>
                <a:ea typeface="+mn-ea"/>
                <a:cs typeface="+mn-cs"/>
              </a:rPr>
              <a:t> Physics and the Structure of Nucleons and Nuclei - Douglas </a:t>
            </a:r>
            <a:r>
              <a:rPr lang="en-US" sz="1200" kern="1200" dirty="0" err="1" smtClean="0">
                <a:solidFill>
                  <a:schemeClr val="tx1"/>
                </a:solidFill>
                <a:latin typeface="+mn-lt"/>
                <a:ea typeface="+mn-ea"/>
                <a:cs typeface="+mn-cs"/>
              </a:rPr>
              <a:t>Higinbotham</a:t>
            </a:r>
            <a:r>
              <a:rPr lang="en-US" sz="1200" kern="1200" dirty="0" smtClean="0">
                <a:solidFill>
                  <a:schemeClr val="tx1"/>
                </a:solidFill>
                <a:latin typeface="+mn-lt"/>
                <a:ea typeface="+mn-ea"/>
                <a:cs typeface="+mn-cs"/>
              </a:rPr>
              <a:t> (Jefferson Lab)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Sun 08:25</a:t>
            </a:r>
            <a:r>
              <a:rPr lang="en-US" sz="1200" kern="1200" baseline="0" dirty="0" smtClean="0">
                <a:solidFill>
                  <a:schemeClr val="tx1"/>
                </a:solidFill>
                <a:latin typeface="+mn-lt"/>
                <a:ea typeface="+mn-ea"/>
                <a:cs typeface="+mn-cs"/>
              </a:rPr>
              <a:t> - </a:t>
            </a:r>
            <a:r>
              <a:rPr lang="en-US" sz="1200" kern="1200" dirty="0" smtClean="0">
                <a:solidFill>
                  <a:schemeClr val="tx1"/>
                </a:solidFill>
                <a:latin typeface="+mn-lt"/>
                <a:ea typeface="+mn-ea"/>
                <a:cs typeface="+mn-cs"/>
              </a:rPr>
              <a:t>First results from the </a:t>
            </a:r>
            <a:r>
              <a:rPr lang="en-US" sz="1200" kern="1200" dirty="0" err="1" smtClean="0">
                <a:solidFill>
                  <a:schemeClr val="tx1"/>
                </a:solidFill>
                <a:latin typeface="+mn-lt"/>
                <a:ea typeface="+mn-ea"/>
                <a:cs typeface="+mn-cs"/>
              </a:rPr>
              <a:t>SeaQuest</a:t>
            </a:r>
            <a:r>
              <a:rPr lang="en-US" sz="1200" kern="1200" dirty="0" smtClean="0">
                <a:solidFill>
                  <a:schemeClr val="tx1"/>
                </a:solidFill>
                <a:latin typeface="+mn-lt"/>
                <a:ea typeface="+mn-ea"/>
                <a:cs typeface="+mn-cs"/>
              </a:rPr>
              <a:t> experiment at </a:t>
            </a:r>
            <a:r>
              <a:rPr lang="en-US" sz="1200" kern="1200" dirty="0" err="1" smtClean="0">
                <a:solidFill>
                  <a:schemeClr val="tx1"/>
                </a:solidFill>
                <a:latin typeface="+mn-lt"/>
                <a:ea typeface="+mn-ea"/>
                <a:cs typeface="+mn-cs"/>
              </a:rPr>
              <a:t>Fermilab</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09:15</a:t>
            </a:r>
            <a:r>
              <a:rPr lang="en-US" sz="1200" kern="1200" baseline="0" dirty="0" smtClean="0">
                <a:solidFill>
                  <a:schemeClr val="tx1"/>
                </a:solidFill>
                <a:latin typeface="+mn-lt"/>
                <a:ea typeface="+mn-ea"/>
                <a:cs typeface="+mn-cs"/>
              </a:rPr>
              <a:t> - </a:t>
            </a:r>
            <a:r>
              <a:rPr lang="en-US" sz="1200" kern="1200" dirty="0" smtClean="0">
                <a:solidFill>
                  <a:schemeClr val="tx1"/>
                </a:solidFill>
                <a:latin typeface="+mn-lt"/>
                <a:ea typeface="+mn-ea"/>
                <a:cs typeface="+mn-cs"/>
              </a:rPr>
              <a:t>Experimental investigation of the structure functions of deuterium, carbon, aluminum, iron, and copper nuclei – </a:t>
            </a:r>
            <a:r>
              <a:rPr lang="en-US" sz="1200" kern="1200" dirty="0" err="1" smtClean="0">
                <a:solidFill>
                  <a:schemeClr val="tx1"/>
                </a:solidFill>
                <a:latin typeface="+mn-lt"/>
                <a:ea typeface="+mn-ea"/>
                <a:cs typeface="+mn-cs"/>
              </a:rPr>
              <a:t>Arie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Bodek</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456DD29-C678-6440-9929-F0E4E7A52700}" type="slidenum">
              <a:rPr lang="en-US" smtClean="0"/>
              <a:t>18</a:t>
            </a:fld>
            <a:endParaRPr lang="en-US"/>
          </a:p>
        </p:txBody>
      </p:sp>
    </p:spTree>
    <p:extLst>
      <p:ext uri="{BB962C8B-B14F-4D97-AF65-F5344CB8AC3E}">
        <p14:creationId xmlns:p14="http://schemas.microsoft.com/office/powerpoint/2010/main" val="1172378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also take data on nuclei in the EMC region above x = 0.3 Point to talk on Sunday</a:t>
            </a:r>
            <a:r>
              <a:rPr lang="en-US" baseline="0" dirty="0" smtClean="0"/>
              <a:t> morning</a:t>
            </a:r>
            <a:endParaRPr lang="en-US" dirty="0"/>
          </a:p>
        </p:txBody>
      </p:sp>
      <p:sp>
        <p:nvSpPr>
          <p:cNvPr id="4" name="Slide Number Placeholder 3"/>
          <p:cNvSpPr>
            <a:spLocks noGrp="1"/>
          </p:cNvSpPr>
          <p:nvPr>
            <p:ph type="sldNum" sz="quarter" idx="10"/>
          </p:nvPr>
        </p:nvSpPr>
        <p:spPr/>
        <p:txBody>
          <a:bodyPr/>
          <a:lstStyle/>
          <a:p>
            <a:fld id="{C456DD29-C678-6440-9929-F0E4E7A52700}" type="slidenum">
              <a:rPr lang="en-US" smtClean="0"/>
              <a:t>19</a:t>
            </a:fld>
            <a:endParaRPr lang="en-US"/>
          </a:p>
        </p:txBody>
      </p:sp>
    </p:spTree>
    <p:extLst>
      <p:ext uri="{BB962C8B-B14F-4D97-AF65-F5344CB8AC3E}">
        <p14:creationId xmlns:p14="http://schemas.microsoft.com/office/powerpoint/2010/main" val="2282483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Begin by defining terms!</a:t>
            </a:r>
            <a:endParaRPr lang="en-US" dirty="0"/>
          </a:p>
        </p:txBody>
      </p:sp>
      <p:sp>
        <p:nvSpPr>
          <p:cNvPr id="4" name="Slide Number Placeholder 3"/>
          <p:cNvSpPr>
            <a:spLocks noGrp="1"/>
          </p:cNvSpPr>
          <p:nvPr>
            <p:ph type="sldNum" sz="quarter" idx="10"/>
          </p:nvPr>
        </p:nvSpPr>
        <p:spPr/>
        <p:txBody>
          <a:bodyPr/>
          <a:lstStyle/>
          <a:p>
            <a:fld id="{C456DD29-C678-6440-9929-F0E4E7A52700}" type="slidenum">
              <a:rPr lang="en-US" smtClean="0"/>
              <a:t>2</a:t>
            </a:fld>
            <a:endParaRPr lang="en-US"/>
          </a:p>
        </p:txBody>
      </p:sp>
    </p:spTree>
    <p:extLst>
      <p:ext uri="{BB962C8B-B14F-4D97-AF65-F5344CB8AC3E}">
        <p14:creationId xmlns:p14="http://schemas.microsoft.com/office/powerpoint/2010/main" val="1382847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a:t>
            </a:r>
            <a:r>
              <a:rPr lang="en-US" baseline="0" dirty="0" smtClean="0"/>
              <a:t> also add to the World data set on EMC</a:t>
            </a:r>
            <a:endParaRPr lang="en-US" dirty="0"/>
          </a:p>
        </p:txBody>
      </p:sp>
      <p:sp>
        <p:nvSpPr>
          <p:cNvPr id="4" name="Slide Number Placeholder 3"/>
          <p:cNvSpPr>
            <a:spLocks noGrp="1"/>
          </p:cNvSpPr>
          <p:nvPr>
            <p:ph type="sldNum" sz="quarter" idx="10"/>
          </p:nvPr>
        </p:nvSpPr>
        <p:spPr/>
        <p:txBody>
          <a:bodyPr/>
          <a:lstStyle/>
          <a:p>
            <a:fld id="{C456DD29-C678-6440-9929-F0E4E7A52700}" type="slidenum">
              <a:rPr lang="en-US" smtClean="0"/>
              <a:t>20</a:t>
            </a:fld>
            <a:endParaRPr lang="en-US"/>
          </a:p>
        </p:txBody>
      </p:sp>
    </p:spTree>
    <p:extLst>
      <p:ext uri="{BB962C8B-B14F-4D97-AF65-F5344CB8AC3E}">
        <p14:creationId xmlns:p14="http://schemas.microsoft.com/office/powerpoint/2010/main" val="1406672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Quark Meson Coupling</a:t>
            </a:r>
            <a:r>
              <a:rPr lang="en-US" baseline="0" dirty="0" smtClean="0"/>
              <a:t> Model (really: </a:t>
            </a:r>
            <a:r>
              <a:rPr lang="en-US" sz="1200" dirty="0" err="1" smtClean="0"/>
              <a:t>Nambu-Jona-Lasinio</a:t>
            </a:r>
            <a:r>
              <a:rPr lang="en-US" sz="1200" dirty="0" smtClean="0"/>
              <a:t> model, scalar and vector mean field (affects lower components more strongly -&gt; spin effect). Strong enhancement in nuclear matter, partially offset by “weaker binding” of p</a:t>
            </a:r>
            <a:r>
              <a:rPr lang="en-US" sz="1200" baseline="-25000" dirty="0" smtClean="0"/>
              <a:t>3/2</a:t>
            </a:r>
            <a:r>
              <a:rPr lang="en-US" sz="1200" dirty="0" smtClean="0"/>
              <a:t> proton in</a:t>
            </a:r>
            <a:r>
              <a:rPr lang="en-US" sz="1200" baseline="30000" dirty="0" smtClean="0"/>
              <a:t> 7</a:t>
            </a:r>
            <a:r>
              <a:rPr lang="en-US" sz="1200" dirty="0" smtClean="0"/>
              <a:t>Li)</a:t>
            </a:r>
            <a:r>
              <a:rPr lang="en-US" sz="1200" baseline="0" dirty="0" smtClean="0"/>
              <a:t>. Slide from W. </a:t>
            </a:r>
            <a:r>
              <a:rPr lang="en-US" sz="1200" baseline="0" dirty="0" err="1" smtClean="0"/>
              <a:t>Melnitchouk’s</a:t>
            </a:r>
            <a:r>
              <a:rPr lang="en-US" sz="1200" baseline="0" dirty="0" smtClean="0"/>
              <a:t> talk at Temple</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C456DD29-C678-6440-9929-F0E4E7A52700}" type="slidenum">
              <a:rPr lang="en-US" smtClean="0"/>
              <a:t>21</a:t>
            </a:fld>
            <a:endParaRPr lang="en-US"/>
          </a:p>
        </p:txBody>
      </p:sp>
    </p:spTree>
    <p:extLst>
      <p:ext uri="{BB962C8B-B14F-4D97-AF65-F5344CB8AC3E}">
        <p14:creationId xmlns:p14="http://schemas.microsoft.com/office/powerpoint/2010/main" val="1344601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Quark Meson Coupling</a:t>
            </a:r>
            <a:r>
              <a:rPr lang="en-US" baseline="0" dirty="0" smtClean="0"/>
              <a:t> Model (really: </a:t>
            </a:r>
            <a:r>
              <a:rPr lang="en-US" sz="1200" dirty="0" err="1" smtClean="0"/>
              <a:t>Nambu-Jona-Lasinio</a:t>
            </a:r>
            <a:r>
              <a:rPr lang="en-US" sz="1200" dirty="0" smtClean="0"/>
              <a:t> model, scalar and vector mean field (affects lower components more strongly -&gt; spin effect). Strong enhancement in nuclear matter, partially offset by “weaker binding” of p</a:t>
            </a:r>
            <a:r>
              <a:rPr lang="en-US" sz="1200" baseline="-25000" dirty="0" smtClean="0"/>
              <a:t>3/2</a:t>
            </a:r>
            <a:r>
              <a:rPr lang="en-US" sz="1200" dirty="0" smtClean="0"/>
              <a:t> proton in</a:t>
            </a:r>
            <a:r>
              <a:rPr lang="en-US" sz="1200" baseline="30000" dirty="0" smtClean="0"/>
              <a:t> 7</a:t>
            </a:r>
            <a:r>
              <a:rPr lang="en-US" sz="1200" dirty="0" smtClean="0"/>
              <a:t>Li)</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Chiral Quark </a:t>
            </a:r>
            <a:r>
              <a:rPr lang="en-US" sz="1200" dirty="0" err="1" smtClean="0"/>
              <a:t>Soliton</a:t>
            </a:r>
            <a:r>
              <a:rPr lang="en-US" sz="1200" baseline="0" dirty="0" smtClean="0"/>
              <a:t> Model</a:t>
            </a:r>
          </a:p>
          <a:p>
            <a:r>
              <a:rPr lang="en-US" sz="1200" baseline="0" dirty="0" err="1" smtClean="0"/>
              <a:t>x-rescaling+modified</a:t>
            </a:r>
            <a:r>
              <a:rPr lang="en-US" sz="1200" baseline="0" dirty="0" smtClean="0"/>
              <a:t> sea scheme (MSS)</a:t>
            </a:r>
            <a:r>
              <a:rPr lang="en-US" dirty="0" smtClean="0"/>
              <a:t> H. </a:t>
            </a:r>
            <a:r>
              <a:rPr lang="en-US" dirty="0" err="1" smtClean="0"/>
              <a:t>Fanchiotti</a:t>
            </a:r>
            <a:r>
              <a:rPr lang="en-US" dirty="0" smtClean="0"/>
              <a:t>, et al.</a:t>
            </a:r>
          </a:p>
          <a:p>
            <a:r>
              <a:rPr lang="hu-HU" dirty="0" smtClean="0"/>
              <a:t>arXiv:1404.3047 (2014)</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C456DD29-C678-6440-9929-F0E4E7A52700}" type="slidenum">
              <a:rPr lang="en-US" smtClean="0"/>
              <a:t>22</a:t>
            </a:fld>
            <a:endParaRPr lang="en-US"/>
          </a:p>
        </p:txBody>
      </p:sp>
    </p:spTree>
    <p:extLst>
      <p:ext uri="{BB962C8B-B14F-4D97-AF65-F5344CB8AC3E}">
        <p14:creationId xmlns:p14="http://schemas.microsoft.com/office/powerpoint/2010/main" val="1344601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50 days with 11 </a:t>
            </a:r>
            <a:r>
              <a:rPr lang="en-US" dirty="0" err="1" smtClean="0"/>
              <a:t>GeV</a:t>
            </a:r>
            <a:r>
              <a:rPr lang="en-US" dirty="0" smtClean="0"/>
              <a:t> beam + 5 days calibration.</a:t>
            </a:r>
            <a:r>
              <a:rPr lang="en-US" baseline="0" dirty="0" smtClean="0"/>
              <a:t> Approved by PAC42 with “B+”</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C456DD29-C678-6440-9929-F0E4E7A52700}" type="slidenum">
              <a:rPr lang="en-US" smtClean="0"/>
              <a:t>23</a:t>
            </a:fld>
            <a:endParaRPr lang="en-US"/>
          </a:p>
        </p:txBody>
      </p:sp>
    </p:spTree>
    <p:extLst>
      <p:ext uri="{BB962C8B-B14F-4D97-AF65-F5344CB8AC3E}">
        <p14:creationId xmlns:p14="http://schemas.microsoft.com/office/powerpoint/2010/main" val="1344601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that can be used to get absolute F2n and therefore</a:t>
            </a:r>
            <a:r>
              <a:rPr lang="en-US" baseline="0" dirty="0" smtClean="0"/>
              <a:t> directly extract EMC effect = F2A / (Z*F2p + N*F2n), including for deuterium as shown earlier.</a:t>
            </a:r>
            <a:endParaRPr lang="en-US" dirty="0"/>
          </a:p>
        </p:txBody>
      </p:sp>
      <p:sp>
        <p:nvSpPr>
          <p:cNvPr id="4" name="Slide Number Placeholder 3"/>
          <p:cNvSpPr>
            <a:spLocks noGrp="1"/>
          </p:cNvSpPr>
          <p:nvPr>
            <p:ph type="sldNum" sz="quarter" idx="10"/>
          </p:nvPr>
        </p:nvSpPr>
        <p:spPr/>
        <p:txBody>
          <a:bodyPr/>
          <a:lstStyle/>
          <a:p>
            <a:fld id="{C456DD29-C678-6440-9929-F0E4E7A52700}" type="slidenum">
              <a:rPr lang="en-US" smtClean="0"/>
              <a:t>25</a:t>
            </a:fld>
            <a:endParaRPr lang="en-US"/>
          </a:p>
        </p:txBody>
      </p:sp>
    </p:spTree>
    <p:extLst>
      <p:ext uri="{BB962C8B-B14F-4D97-AF65-F5344CB8AC3E}">
        <p14:creationId xmlns:p14="http://schemas.microsoft.com/office/powerpoint/2010/main" val="4139054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Mention that Marathon uses a different approach: EMC-type effect largely cancels (if not strongly </a:t>
            </a:r>
            <a:r>
              <a:rPr lang="en-US" dirty="0" err="1" smtClean="0"/>
              <a:t>isospin</a:t>
            </a:r>
            <a:r>
              <a:rPr lang="en-US" dirty="0" smtClean="0"/>
              <a:t>-dependent),</a:t>
            </a:r>
            <a:r>
              <a:rPr lang="en-US" baseline="0" dirty="0" smtClean="0"/>
              <a:t> </a:t>
            </a:r>
            <a:r>
              <a:rPr lang="en-US" dirty="0" smtClean="0"/>
              <a:t>accesses SFs folded w/ Fermi; however, it will provide important data on</a:t>
            </a:r>
            <a:r>
              <a:rPr lang="en-US" baseline="0" dirty="0" smtClean="0"/>
              <a:t> </a:t>
            </a:r>
            <a:r>
              <a:rPr lang="en-US" baseline="0" dirty="0" err="1" smtClean="0"/>
              <a:t>isospin</a:t>
            </a:r>
            <a:r>
              <a:rPr lang="en-US" baseline="0" dirty="0" smtClean="0"/>
              <a:t>-dependence of EMC effect. Mention talk by </a:t>
            </a:r>
            <a:r>
              <a:rPr lang="en-US" baseline="0" dirty="0" err="1" smtClean="0"/>
              <a:t>Xiaochao</a:t>
            </a:r>
            <a:r>
              <a:rPr lang="en-US" baseline="0" dirty="0" smtClean="0"/>
              <a:t> Thursday morning.</a:t>
            </a:r>
            <a:endParaRPr lang="en-US" dirty="0"/>
          </a:p>
        </p:txBody>
      </p:sp>
      <p:sp>
        <p:nvSpPr>
          <p:cNvPr id="4" name="Slide Number Placeholder 3"/>
          <p:cNvSpPr>
            <a:spLocks noGrp="1"/>
          </p:cNvSpPr>
          <p:nvPr>
            <p:ph type="sldNum" sz="quarter" idx="10"/>
          </p:nvPr>
        </p:nvSpPr>
        <p:spPr/>
        <p:txBody>
          <a:bodyPr/>
          <a:lstStyle/>
          <a:p>
            <a:fld id="{C456DD29-C678-6440-9929-F0E4E7A52700}" type="slidenum">
              <a:rPr lang="en-US" smtClean="0"/>
              <a:t>26</a:t>
            </a:fld>
            <a:endParaRPr lang="en-US"/>
          </a:p>
        </p:txBody>
      </p:sp>
    </p:spTree>
    <p:extLst>
      <p:ext uri="{BB962C8B-B14F-4D97-AF65-F5344CB8AC3E}">
        <p14:creationId xmlns:p14="http://schemas.microsoft.com/office/powerpoint/2010/main" val="37108192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Curves: Top = off-shell (binding), middle = Q2 rescaling,</a:t>
            </a:r>
            <a:r>
              <a:rPr lang="en-US" baseline="0" dirty="0" smtClean="0"/>
              <a:t> bottom = PLC suppression model; all from </a:t>
            </a:r>
            <a:r>
              <a:rPr lang="en-US" sz="1200" kern="1200" dirty="0" smtClean="0">
                <a:solidFill>
                  <a:schemeClr val="tx1"/>
                </a:solidFill>
                <a:effectLst/>
                <a:latin typeface="+mn-lt"/>
                <a:ea typeface="+mn-ea"/>
                <a:cs typeface="+mn-cs"/>
              </a:rPr>
              <a:t>W. </a:t>
            </a:r>
            <a:r>
              <a:rPr lang="en-US" sz="1200" kern="1200" dirty="0" err="1" smtClean="0">
                <a:solidFill>
                  <a:schemeClr val="tx1"/>
                </a:solidFill>
                <a:effectLst/>
                <a:latin typeface="+mn-lt"/>
                <a:ea typeface="+mn-ea"/>
                <a:cs typeface="+mn-cs"/>
              </a:rPr>
              <a:t>Melnitchouk</a:t>
            </a:r>
            <a:r>
              <a:rPr lang="en-US" sz="1200" kern="1200" dirty="0" smtClean="0">
                <a:solidFill>
                  <a:schemeClr val="tx1"/>
                </a:solidFill>
                <a:effectLst/>
                <a:latin typeface="+mn-lt"/>
                <a:ea typeface="+mn-ea"/>
                <a:cs typeface="+mn-cs"/>
              </a:rPr>
              <a:t>, M. </a:t>
            </a:r>
            <a:r>
              <a:rPr lang="en-US" sz="1200" kern="1200" dirty="0" err="1" smtClean="0">
                <a:solidFill>
                  <a:schemeClr val="tx1"/>
                </a:solidFill>
                <a:effectLst/>
                <a:latin typeface="+mn-lt"/>
                <a:ea typeface="+mn-ea"/>
                <a:cs typeface="+mn-cs"/>
              </a:rPr>
              <a:t>Sargsian</a:t>
            </a:r>
            <a:r>
              <a:rPr lang="en-US" sz="1200" kern="1200" dirty="0" smtClean="0">
                <a:solidFill>
                  <a:schemeClr val="tx1"/>
                </a:solidFill>
                <a:effectLst/>
                <a:latin typeface="+mn-lt"/>
                <a:ea typeface="+mn-ea"/>
                <a:cs typeface="+mn-cs"/>
              </a:rPr>
              <a:t>, and M.I. </a:t>
            </a:r>
            <a:r>
              <a:rPr lang="en-US" sz="1200" kern="1200" dirty="0" err="1" smtClean="0">
                <a:solidFill>
                  <a:schemeClr val="tx1"/>
                </a:solidFill>
                <a:effectLst/>
                <a:latin typeface="+mn-lt"/>
                <a:ea typeface="+mn-ea"/>
                <a:cs typeface="+mn-cs"/>
              </a:rPr>
              <a:t>Strikman</a:t>
            </a:r>
            <a:r>
              <a:rPr lang="en-US" sz="1200" kern="1200" dirty="0" smtClean="0">
                <a:solidFill>
                  <a:schemeClr val="tx1"/>
                </a:solidFill>
                <a:effectLst/>
                <a:latin typeface="+mn-lt"/>
                <a:ea typeface="+mn-ea"/>
                <a:cs typeface="+mn-cs"/>
              </a:rPr>
              <a:t>, Z. Phys. </a:t>
            </a:r>
            <a:r>
              <a:rPr lang="en-US" sz="1200" b="1" kern="1200" dirty="0" smtClean="0">
                <a:solidFill>
                  <a:schemeClr val="tx1"/>
                </a:solidFill>
                <a:effectLst/>
                <a:latin typeface="+mn-lt"/>
                <a:ea typeface="+mn-ea"/>
                <a:cs typeface="+mn-cs"/>
              </a:rPr>
              <a:t>A359 </a:t>
            </a:r>
            <a:r>
              <a:rPr lang="en-US" sz="1200" kern="1200" dirty="0" smtClean="0">
                <a:solidFill>
                  <a:schemeClr val="tx1"/>
                </a:solidFill>
                <a:effectLst/>
                <a:latin typeface="+mn-lt"/>
                <a:ea typeface="+mn-ea"/>
                <a:cs typeface="+mn-cs"/>
              </a:rPr>
              <a:t>(1997) 99.</a:t>
            </a:r>
          </a:p>
          <a:p>
            <a:r>
              <a:rPr lang="en-US" sz="1200" kern="1200" dirty="0" smtClean="0">
                <a:solidFill>
                  <a:schemeClr val="tx1"/>
                </a:solidFill>
                <a:effectLst/>
                <a:latin typeface="+mn-lt"/>
                <a:ea typeface="+mn-ea"/>
                <a:cs typeface="+mn-cs"/>
              </a:rPr>
              <a:t>Based on Deeps (E6): </a:t>
            </a:r>
            <a:r>
              <a:rPr lang="en-US" sz="1200" kern="1200" dirty="0" err="1" smtClean="0">
                <a:solidFill>
                  <a:schemeClr val="tx1"/>
                </a:solidFill>
                <a:effectLst/>
                <a:latin typeface="+mn-lt"/>
                <a:ea typeface="+mn-ea"/>
                <a:cs typeface="+mn-cs"/>
              </a:rPr>
              <a:t>Klimenko</a:t>
            </a:r>
            <a:r>
              <a:rPr lang="en-US" sz="1200" kern="1200" dirty="0" smtClean="0">
                <a:solidFill>
                  <a:schemeClr val="tx1"/>
                </a:solidFill>
                <a:effectLst/>
                <a:latin typeface="+mn-lt"/>
                <a:ea typeface="+mn-ea"/>
                <a:cs typeface="+mn-cs"/>
              </a:rPr>
              <a:t> et al., PRC73 035212(2006)</a:t>
            </a:r>
            <a:endParaRPr lang="en-US" dirty="0"/>
          </a:p>
        </p:txBody>
      </p:sp>
      <p:sp>
        <p:nvSpPr>
          <p:cNvPr id="4" name="Slide Number Placeholder 3"/>
          <p:cNvSpPr>
            <a:spLocks noGrp="1"/>
          </p:cNvSpPr>
          <p:nvPr>
            <p:ph type="sldNum" sz="quarter" idx="10"/>
          </p:nvPr>
        </p:nvSpPr>
        <p:spPr/>
        <p:txBody>
          <a:bodyPr/>
          <a:lstStyle/>
          <a:p>
            <a:fld id="{C456DD29-C678-6440-9929-F0E4E7A52700}" type="slidenum">
              <a:rPr lang="en-US" smtClean="0"/>
              <a:t>27</a:t>
            </a:fld>
            <a:endParaRPr lang="en-US"/>
          </a:p>
        </p:txBody>
      </p:sp>
    </p:spTree>
    <p:extLst>
      <p:ext uri="{BB962C8B-B14F-4D97-AF65-F5344CB8AC3E}">
        <p14:creationId xmlns:p14="http://schemas.microsoft.com/office/powerpoint/2010/main" val="813821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Curves: Top = off-shell (binding), middle = Q2 rescaling,</a:t>
            </a:r>
            <a:r>
              <a:rPr lang="en-US" baseline="0" dirty="0" smtClean="0"/>
              <a:t> bottom = PLC suppression model; all from </a:t>
            </a:r>
            <a:r>
              <a:rPr lang="en-US" sz="1200" kern="1200" dirty="0" smtClean="0">
                <a:solidFill>
                  <a:schemeClr val="tx1"/>
                </a:solidFill>
                <a:effectLst/>
                <a:latin typeface="+mn-lt"/>
                <a:ea typeface="+mn-ea"/>
                <a:cs typeface="+mn-cs"/>
              </a:rPr>
              <a:t>W. </a:t>
            </a:r>
            <a:r>
              <a:rPr lang="en-US" sz="1200" kern="1200" dirty="0" err="1" smtClean="0">
                <a:solidFill>
                  <a:schemeClr val="tx1"/>
                </a:solidFill>
                <a:effectLst/>
                <a:latin typeface="+mn-lt"/>
                <a:ea typeface="+mn-ea"/>
                <a:cs typeface="+mn-cs"/>
              </a:rPr>
              <a:t>Melnitchouk</a:t>
            </a:r>
            <a:r>
              <a:rPr lang="en-US" sz="1200" kern="1200" dirty="0" smtClean="0">
                <a:solidFill>
                  <a:schemeClr val="tx1"/>
                </a:solidFill>
                <a:effectLst/>
                <a:latin typeface="+mn-lt"/>
                <a:ea typeface="+mn-ea"/>
                <a:cs typeface="+mn-cs"/>
              </a:rPr>
              <a:t>, M. </a:t>
            </a:r>
            <a:r>
              <a:rPr lang="en-US" sz="1200" kern="1200" dirty="0" err="1" smtClean="0">
                <a:solidFill>
                  <a:schemeClr val="tx1"/>
                </a:solidFill>
                <a:effectLst/>
                <a:latin typeface="+mn-lt"/>
                <a:ea typeface="+mn-ea"/>
                <a:cs typeface="+mn-cs"/>
              </a:rPr>
              <a:t>Sargsian</a:t>
            </a:r>
            <a:r>
              <a:rPr lang="en-US" sz="1200" kern="1200" dirty="0" smtClean="0">
                <a:solidFill>
                  <a:schemeClr val="tx1"/>
                </a:solidFill>
                <a:effectLst/>
                <a:latin typeface="+mn-lt"/>
                <a:ea typeface="+mn-ea"/>
                <a:cs typeface="+mn-cs"/>
              </a:rPr>
              <a:t>, and M.I. </a:t>
            </a:r>
            <a:r>
              <a:rPr lang="en-US" sz="1200" kern="1200" dirty="0" err="1" smtClean="0">
                <a:solidFill>
                  <a:schemeClr val="tx1"/>
                </a:solidFill>
                <a:effectLst/>
                <a:latin typeface="+mn-lt"/>
                <a:ea typeface="+mn-ea"/>
                <a:cs typeface="+mn-cs"/>
              </a:rPr>
              <a:t>Strikman</a:t>
            </a:r>
            <a:r>
              <a:rPr lang="en-US" sz="1200" kern="1200" dirty="0" smtClean="0">
                <a:solidFill>
                  <a:schemeClr val="tx1"/>
                </a:solidFill>
                <a:effectLst/>
                <a:latin typeface="+mn-lt"/>
                <a:ea typeface="+mn-ea"/>
                <a:cs typeface="+mn-cs"/>
              </a:rPr>
              <a:t>, Z. Phys. </a:t>
            </a:r>
            <a:r>
              <a:rPr lang="en-US" sz="1200" b="1" kern="1200" smtClean="0">
                <a:solidFill>
                  <a:schemeClr val="tx1"/>
                </a:solidFill>
                <a:effectLst/>
                <a:latin typeface="+mn-lt"/>
                <a:ea typeface="+mn-ea"/>
                <a:cs typeface="+mn-cs"/>
              </a:rPr>
              <a:t>A359 </a:t>
            </a:r>
            <a:r>
              <a:rPr lang="en-US" sz="1200" kern="1200" smtClean="0">
                <a:solidFill>
                  <a:schemeClr val="tx1"/>
                </a:solidFill>
                <a:effectLst/>
                <a:latin typeface="+mn-lt"/>
                <a:ea typeface="+mn-ea"/>
                <a:cs typeface="+mn-cs"/>
              </a:rPr>
              <a:t>(1997) 99.</a:t>
            </a:r>
            <a:br>
              <a:rPr lang="en-US" sz="1200" kern="1200" smtClean="0">
                <a:solidFill>
                  <a:schemeClr val="tx1"/>
                </a:solidFill>
                <a:effectLst/>
                <a:latin typeface="+mn-lt"/>
                <a:ea typeface="+mn-ea"/>
                <a:cs typeface="+mn-cs"/>
              </a:rPr>
            </a:br>
            <a:endParaRPr lang="en-US"/>
          </a:p>
        </p:txBody>
      </p:sp>
      <p:sp>
        <p:nvSpPr>
          <p:cNvPr id="4" name="Slide Number Placeholder 3"/>
          <p:cNvSpPr>
            <a:spLocks noGrp="1"/>
          </p:cNvSpPr>
          <p:nvPr>
            <p:ph type="sldNum" sz="quarter" idx="10"/>
          </p:nvPr>
        </p:nvSpPr>
        <p:spPr/>
        <p:txBody>
          <a:bodyPr/>
          <a:lstStyle/>
          <a:p>
            <a:fld id="{C456DD29-C678-6440-9929-F0E4E7A52700}" type="slidenum">
              <a:rPr lang="en-US" smtClean="0"/>
              <a:t>28</a:t>
            </a:fld>
            <a:endParaRPr lang="en-US"/>
          </a:p>
        </p:txBody>
      </p:sp>
    </p:spTree>
    <p:extLst>
      <p:ext uri="{BB962C8B-B14F-4D97-AF65-F5344CB8AC3E}">
        <p14:creationId xmlns:p14="http://schemas.microsoft.com/office/powerpoint/2010/main" val="813821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Information on gluon shadowing will also come from LHC – </a:t>
            </a:r>
            <a:r>
              <a:rPr lang="en-US" dirty="0" err="1" smtClean="0"/>
              <a:t>ultraperipheral</a:t>
            </a:r>
            <a:r>
              <a:rPr lang="en-US" dirty="0" smtClean="0"/>
              <a:t> collisions equivalent</a:t>
            </a:r>
            <a:r>
              <a:rPr lang="en-US" baseline="0" dirty="0" smtClean="0"/>
              <a:t> to gamma-nuclear IA</a:t>
            </a:r>
            <a:endParaRPr lang="en-US" dirty="0"/>
          </a:p>
        </p:txBody>
      </p:sp>
      <p:sp>
        <p:nvSpPr>
          <p:cNvPr id="4" name="Slide Number Placeholder 3"/>
          <p:cNvSpPr>
            <a:spLocks noGrp="1"/>
          </p:cNvSpPr>
          <p:nvPr>
            <p:ph type="sldNum" sz="quarter" idx="10"/>
          </p:nvPr>
        </p:nvSpPr>
        <p:spPr/>
        <p:txBody>
          <a:bodyPr/>
          <a:lstStyle/>
          <a:p>
            <a:fld id="{C456DD29-C678-6440-9929-F0E4E7A52700}" type="slidenum">
              <a:rPr lang="en-US" smtClean="0"/>
              <a:t>29</a:t>
            </a:fld>
            <a:endParaRPr lang="en-US"/>
          </a:p>
        </p:txBody>
      </p:sp>
    </p:spTree>
    <p:extLst>
      <p:ext uri="{BB962C8B-B14F-4D97-AF65-F5344CB8AC3E}">
        <p14:creationId xmlns:p14="http://schemas.microsoft.com/office/powerpoint/2010/main" val="1691062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a:t>
            </a:r>
            <a:r>
              <a:rPr lang="en-US" baseline="0" dirty="0" smtClean="0"/>
              <a:t> issue: We need to get away from a cartoon image where either the nuclear structure is oversimplified or the QCD structure of nucleons is ignored to a realistic if more complex picture of hadrons in the nuclear medium.</a:t>
            </a:r>
            <a:endParaRPr lang="en-US" dirty="0"/>
          </a:p>
        </p:txBody>
      </p:sp>
      <p:sp>
        <p:nvSpPr>
          <p:cNvPr id="4" name="Slide Number Placeholder 3"/>
          <p:cNvSpPr>
            <a:spLocks noGrp="1"/>
          </p:cNvSpPr>
          <p:nvPr>
            <p:ph type="sldNum" sz="quarter" idx="10"/>
          </p:nvPr>
        </p:nvSpPr>
        <p:spPr/>
        <p:txBody>
          <a:bodyPr/>
          <a:lstStyle/>
          <a:p>
            <a:fld id="{C456DD29-C678-6440-9929-F0E4E7A52700}" type="slidenum">
              <a:rPr lang="en-US" smtClean="0"/>
              <a:t>30</a:t>
            </a:fld>
            <a:endParaRPr lang="en-US"/>
          </a:p>
        </p:txBody>
      </p:sp>
    </p:spTree>
    <p:extLst>
      <p:ext uri="{BB962C8B-B14F-4D97-AF65-F5344CB8AC3E}">
        <p14:creationId xmlns:p14="http://schemas.microsoft.com/office/powerpoint/2010/main" val="1663317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out that only in the last case it makes even sense to ask “are nucleons modified</a:t>
            </a:r>
            <a:r>
              <a:rPr lang="en-US" baseline="0" dirty="0" smtClean="0"/>
              <a:t> in nuclei” – otherwise the question is “how come that nuclei look even close to being made up from nucleons?”</a:t>
            </a:r>
            <a:endParaRPr lang="en-US" dirty="0"/>
          </a:p>
        </p:txBody>
      </p:sp>
      <p:sp>
        <p:nvSpPr>
          <p:cNvPr id="4" name="Slide Number Placeholder 3"/>
          <p:cNvSpPr>
            <a:spLocks noGrp="1"/>
          </p:cNvSpPr>
          <p:nvPr>
            <p:ph type="sldNum" sz="quarter" idx="10"/>
          </p:nvPr>
        </p:nvSpPr>
        <p:spPr/>
        <p:txBody>
          <a:bodyPr/>
          <a:lstStyle/>
          <a:p>
            <a:fld id="{C456DD29-C678-6440-9929-F0E4E7A52700}" type="slidenum">
              <a:rPr lang="en-US" smtClean="0"/>
              <a:t>3</a:t>
            </a:fld>
            <a:endParaRPr lang="en-US"/>
          </a:p>
        </p:txBody>
      </p:sp>
    </p:spTree>
    <p:extLst>
      <p:ext uri="{BB962C8B-B14F-4D97-AF65-F5344CB8AC3E}">
        <p14:creationId xmlns:p14="http://schemas.microsoft.com/office/powerpoint/2010/main" val="1912895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a:t>
            </a:r>
            <a:r>
              <a:rPr lang="en-US" baseline="0" dirty="0" smtClean="0"/>
              <a:t> out shadowing, anti-shadowing, slope region and Fermi-enhancement</a:t>
            </a:r>
            <a:endParaRPr lang="en-US" dirty="0"/>
          </a:p>
        </p:txBody>
      </p:sp>
      <p:sp>
        <p:nvSpPr>
          <p:cNvPr id="4" name="Slide Number Placeholder 3"/>
          <p:cNvSpPr>
            <a:spLocks noGrp="1"/>
          </p:cNvSpPr>
          <p:nvPr>
            <p:ph type="sldNum" sz="quarter" idx="10"/>
          </p:nvPr>
        </p:nvSpPr>
        <p:spPr/>
        <p:txBody>
          <a:bodyPr/>
          <a:lstStyle/>
          <a:p>
            <a:fld id="{C456DD29-C678-6440-9929-F0E4E7A52700}" type="slidenum">
              <a:rPr lang="en-US" smtClean="0"/>
              <a:t>31</a:t>
            </a:fld>
            <a:endParaRPr lang="en-US"/>
          </a:p>
        </p:txBody>
      </p:sp>
    </p:spTree>
    <p:extLst>
      <p:ext uri="{BB962C8B-B14F-4D97-AF65-F5344CB8AC3E}">
        <p14:creationId xmlns:p14="http://schemas.microsoft.com/office/powerpoint/2010/main" val="27135418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Advantage: Detect A-1 intact =&gt; minimize FSI, fragmentation. Direct access</a:t>
            </a:r>
            <a:r>
              <a:rPr lang="en-US" baseline="0" dirty="0" smtClean="0"/>
              <a:t> to “off-shell-ness” by itself; NOT sensitive to “SRC”. Also, by comparing 3He and 3H, can measure difference between bound n and p.</a:t>
            </a:r>
            <a:endParaRPr lang="en-US" dirty="0"/>
          </a:p>
        </p:txBody>
      </p:sp>
      <p:sp>
        <p:nvSpPr>
          <p:cNvPr id="4" name="Slide Number Placeholder 3"/>
          <p:cNvSpPr>
            <a:spLocks noGrp="1"/>
          </p:cNvSpPr>
          <p:nvPr>
            <p:ph type="sldNum" sz="quarter" idx="10"/>
          </p:nvPr>
        </p:nvSpPr>
        <p:spPr/>
        <p:txBody>
          <a:bodyPr/>
          <a:lstStyle/>
          <a:p>
            <a:fld id="{C456DD29-C678-6440-9929-F0E4E7A52700}" type="slidenum">
              <a:rPr lang="en-US" smtClean="0"/>
              <a:t>33</a:t>
            </a:fld>
            <a:endParaRPr lang="en-US"/>
          </a:p>
        </p:txBody>
      </p:sp>
    </p:spTree>
    <p:extLst>
      <p:ext uri="{BB962C8B-B14F-4D97-AF65-F5344CB8AC3E}">
        <p14:creationId xmlns:p14="http://schemas.microsoft.com/office/powerpoint/2010/main" val="813821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Spell</a:t>
            </a:r>
            <a:r>
              <a:rPr lang="en-US" baseline="0" dirty="0" smtClean="0"/>
              <a:t> out “SIDIS”</a:t>
            </a:r>
            <a:endParaRPr lang="en-US" dirty="0"/>
          </a:p>
        </p:txBody>
      </p:sp>
      <p:sp>
        <p:nvSpPr>
          <p:cNvPr id="4" name="Slide Number Placeholder 3"/>
          <p:cNvSpPr>
            <a:spLocks noGrp="1"/>
          </p:cNvSpPr>
          <p:nvPr>
            <p:ph type="sldNum" sz="quarter" idx="10"/>
          </p:nvPr>
        </p:nvSpPr>
        <p:spPr/>
        <p:txBody>
          <a:bodyPr/>
          <a:lstStyle/>
          <a:p>
            <a:fld id="{4ED3ADA7-6965-E34D-B7DE-1832DA1B6C0F}" type="slidenum">
              <a:rPr lang="en-US" smtClean="0"/>
              <a:t>34</a:t>
            </a:fld>
            <a:endParaRPr lang="en-US"/>
          </a:p>
        </p:txBody>
      </p:sp>
    </p:spTree>
    <p:extLst>
      <p:ext uri="{BB962C8B-B14F-4D97-AF65-F5344CB8AC3E}">
        <p14:creationId xmlns:p14="http://schemas.microsoft.com/office/powerpoint/2010/main" val="2261496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out that TC</a:t>
            </a:r>
            <a:r>
              <a:rPr lang="en-US" baseline="0" dirty="0" smtClean="0"/>
              <a:t> can only occur in S=1 and therefore T=0 system, coupling S to D wave. Dominates momentum strength 300-600 MeV/c. EVEN THAT IS model-dependent (V18 vs. CD-Bonn). Issues: off-shell effects, D-state not observable (and NOT an </a:t>
            </a:r>
            <a:r>
              <a:rPr lang="en-US" baseline="0" dirty="0" err="1" smtClean="0"/>
              <a:t>eigenstate</a:t>
            </a:r>
            <a:r>
              <a:rPr lang="en-US" baseline="0" dirty="0" smtClean="0"/>
              <a:t> of the Hamiltonian -&gt; therefore it doesn’t make sense to talk about the properties of a “D-state nucleon”.), although D-state probability can be defined theoretically (just not directly measured). Deuteron atypically loosely bound – S-wave has </a:t>
            </a:r>
            <a:r>
              <a:rPr lang="en-US" baseline="0" dirty="0" err="1" smtClean="0"/>
              <a:t>p_RMS</a:t>
            </a:r>
            <a:r>
              <a:rPr lang="en-US" baseline="0" dirty="0" smtClean="0"/>
              <a:t> = 105 MeV/c , </a:t>
            </a:r>
            <a:r>
              <a:rPr lang="en-US" baseline="0" dirty="0" err="1" smtClean="0"/>
              <a:t>r_RMS</a:t>
            </a:r>
            <a:r>
              <a:rPr lang="en-US" baseline="0" dirty="0" smtClean="0"/>
              <a:t> = 4 fm. D-wave has </a:t>
            </a:r>
            <a:r>
              <a:rPr lang="en-US" baseline="0" dirty="0" err="1" smtClean="0"/>
              <a:t>r_RMS</a:t>
            </a:r>
            <a:r>
              <a:rPr lang="en-US" baseline="0" dirty="0" smtClean="0"/>
              <a:t> = 2.5 </a:t>
            </a:r>
            <a:r>
              <a:rPr lang="en-US" baseline="0" dirty="0" err="1" smtClean="0"/>
              <a:t>fm</a:t>
            </a:r>
            <a:r>
              <a:rPr lang="en-US" baseline="0" dirty="0" smtClean="0"/>
              <a:t>, </a:t>
            </a:r>
            <a:r>
              <a:rPr lang="en-US" baseline="0" dirty="0" err="1" smtClean="0"/>
              <a:t>p_RMS</a:t>
            </a:r>
            <a:r>
              <a:rPr lang="en-US" baseline="0" dirty="0" smtClean="0"/>
              <a:t> = 370 MeV/c. Clearly high-momentum, but not exactly SHORT range. Beyond that, rel. effects, super-large off-</a:t>
            </a:r>
            <a:r>
              <a:rPr lang="en-US" baseline="0" dirty="0" err="1" smtClean="0"/>
              <a:t>shellness</a:t>
            </a:r>
            <a:r>
              <a:rPr lang="en-US" baseline="0" dirty="0" smtClean="0"/>
              <a:t>, FSI, MEC, … hard to even fathom how to access this regime (also nucleons MUST loose their individuality at d &lt; 2r, and phase shifts become unreliable above pi threshold = 365 MeV/c or 284 MeV lab energy).</a:t>
            </a:r>
            <a:endParaRPr lang="en-US" dirty="0"/>
          </a:p>
        </p:txBody>
      </p:sp>
      <p:sp>
        <p:nvSpPr>
          <p:cNvPr id="4" name="Slide Number Placeholder 3"/>
          <p:cNvSpPr>
            <a:spLocks noGrp="1"/>
          </p:cNvSpPr>
          <p:nvPr>
            <p:ph type="sldNum" sz="quarter" idx="10"/>
          </p:nvPr>
        </p:nvSpPr>
        <p:spPr/>
        <p:txBody>
          <a:bodyPr/>
          <a:lstStyle/>
          <a:p>
            <a:fld id="{C456DD29-C678-6440-9929-F0E4E7A52700}" type="slidenum">
              <a:rPr lang="en-US" smtClean="0"/>
              <a:t>4</a:t>
            </a:fld>
            <a:endParaRPr lang="en-US"/>
          </a:p>
        </p:txBody>
      </p:sp>
    </p:spTree>
    <p:extLst>
      <p:ext uri="{BB962C8B-B14F-4D97-AF65-F5344CB8AC3E}">
        <p14:creationId xmlns:p14="http://schemas.microsoft.com/office/powerpoint/2010/main" val="3685551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a2 = probability</a:t>
            </a:r>
            <a:r>
              <a:rPr lang="en-US" baseline="0" dirty="0" smtClean="0"/>
              <a:t> of hitting something with high momentum in A / same probability in D</a:t>
            </a:r>
            <a:endParaRPr lang="en-US" dirty="0"/>
          </a:p>
        </p:txBody>
      </p:sp>
      <p:sp>
        <p:nvSpPr>
          <p:cNvPr id="4" name="Slide Number Placeholder 3"/>
          <p:cNvSpPr>
            <a:spLocks noGrp="1"/>
          </p:cNvSpPr>
          <p:nvPr>
            <p:ph type="sldNum" sz="quarter" idx="10"/>
          </p:nvPr>
        </p:nvSpPr>
        <p:spPr/>
        <p:txBody>
          <a:bodyPr/>
          <a:lstStyle/>
          <a:p>
            <a:fld id="{C456DD29-C678-6440-9929-F0E4E7A52700}" type="slidenum">
              <a:rPr lang="en-US" smtClean="0"/>
              <a:t>5</a:t>
            </a:fld>
            <a:endParaRPr lang="en-US"/>
          </a:p>
        </p:txBody>
      </p:sp>
    </p:spTree>
    <p:extLst>
      <p:ext uri="{BB962C8B-B14F-4D97-AF65-F5344CB8AC3E}">
        <p14:creationId xmlns:p14="http://schemas.microsoft.com/office/powerpoint/2010/main" val="2139260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Nearly</a:t>
            </a:r>
            <a:r>
              <a:rPr lang="en-US" baseline="0" dirty="0" smtClean="0"/>
              <a:t> all high-momentum nucleons are balanced by back-to-back opposite nucleon (</a:t>
            </a:r>
            <a:r>
              <a:rPr lang="en-US" baseline="0" dirty="0" err="1" smtClean="0"/>
              <a:t>np</a:t>
            </a:r>
            <a:r>
              <a:rPr lang="en-US" baseline="0" dirty="0" smtClean="0"/>
              <a:t> pairs); </a:t>
            </a:r>
            <a:r>
              <a:rPr lang="en-US" baseline="0" dirty="0" err="1" smtClean="0"/>
              <a:t>np</a:t>
            </a:r>
            <a:r>
              <a:rPr lang="en-US" baseline="0" dirty="0" smtClean="0"/>
              <a:t>/</a:t>
            </a:r>
            <a:r>
              <a:rPr lang="en-US" baseline="0" dirty="0" err="1" smtClean="0"/>
              <a:t>nn</a:t>
            </a:r>
            <a:r>
              <a:rPr lang="en-US" baseline="0" dirty="0" smtClean="0"/>
              <a:t> persists even in heavy, asymmetric nuclei. See talk by Or Hen yesterday</a:t>
            </a:r>
            <a:endParaRPr lang="en-US" dirty="0"/>
          </a:p>
        </p:txBody>
      </p:sp>
      <p:sp>
        <p:nvSpPr>
          <p:cNvPr id="4" name="Slide Number Placeholder 3"/>
          <p:cNvSpPr>
            <a:spLocks noGrp="1"/>
          </p:cNvSpPr>
          <p:nvPr>
            <p:ph type="sldNum" sz="quarter" idx="10"/>
          </p:nvPr>
        </p:nvSpPr>
        <p:spPr/>
        <p:txBody>
          <a:bodyPr/>
          <a:lstStyle/>
          <a:p>
            <a:fld id="{C456DD29-C678-6440-9929-F0E4E7A52700}" type="slidenum">
              <a:rPr lang="en-US" smtClean="0"/>
              <a:t>6</a:t>
            </a:fld>
            <a:endParaRPr lang="en-US"/>
          </a:p>
        </p:txBody>
      </p:sp>
    </p:spTree>
    <p:extLst>
      <p:ext uri="{BB962C8B-B14F-4D97-AF65-F5344CB8AC3E}">
        <p14:creationId xmlns:p14="http://schemas.microsoft.com/office/powerpoint/2010/main" val="383007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a:t>
            </a:r>
            <a:r>
              <a:rPr lang="en-US" baseline="0" dirty="0" smtClean="0"/>
              <a:t> of you have probably heard that joke about the Mafia in Sicily too many times. So here is a new version:</a:t>
            </a:r>
            <a:endParaRPr lang="en-US" dirty="0" smtClean="0"/>
          </a:p>
          <a:p>
            <a:r>
              <a:rPr lang="en-US" dirty="0" smtClean="0"/>
              <a:t>Nucleon</a:t>
            </a:r>
            <a:r>
              <a:rPr lang="en-US" baseline="0" dirty="0" smtClean="0"/>
              <a:t> modifications in nuclei are like the moose in Vail – we know they are here in principle.</a:t>
            </a:r>
          </a:p>
          <a:p>
            <a:r>
              <a:rPr lang="en-US" baseline="0" dirty="0" smtClean="0"/>
              <a:t>There are many theoretical papers, and some tantalizing indirect evidence. But many people want to see one with their own eyes to be convinced!</a:t>
            </a:r>
            <a:endParaRPr lang="en-US" dirty="0" smtClean="0"/>
          </a:p>
        </p:txBody>
      </p:sp>
      <p:sp>
        <p:nvSpPr>
          <p:cNvPr id="4" name="Slide Number Placeholder 3"/>
          <p:cNvSpPr>
            <a:spLocks noGrp="1"/>
          </p:cNvSpPr>
          <p:nvPr>
            <p:ph type="sldNum" sz="quarter" idx="10"/>
          </p:nvPr>
        </p:nvSpPr>
        <p:spPr/>
        <p:txBody>
          <a:bodyPr/>
          <a:lstStyle/>
          <a:p>
            <a:fld id="{C456DD29-C678-6440-9929-F0E4E7A52700}" type="slidenum">
              <a:rPr lang="en-US" smtClean="0"/>
              <a:t>7</a:t>
            </a:fld>
            <a:endParaRPr lang="en-US"/>
          </a:p>
        </p:txBody>
      </p:sp>
    </p:spTree>
    <p:extLst>
      <p:ext uri="{BB962C8B-B14F-4D97-AF65-F5344CB8AC3E}">
        <p14:creationId xmlns:p14="http://schemas.microsoft.com/office/powerpoint/2010/main" val="3980490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Lambshift</a:t>
            </a:r>
            <a:r>
              <a:rPr lang="en-US" baseline="0" dirty="0" smtClean="0"/>
              <a:t> – 4.372 µ</a:t>
            </a:r>
            <a:r>
              <a:rPr lang="en-US" baseline="0" dirty="0" err="1" smtClean="0"/>
              <a:t>eV</a:t>
            </a:r>
            <a:r>
              <a:rPr lang="en-US" baseline="0" dirty="0" smtClean="0"/>
              <a:t> lowering of 2p vs. 2s energy level (by 1/3 x 10-6 of binding energy) “3 Million times smaller”</a:t>
            </a:r>
            <a:endParaRPr lang="en-US" dirty="0"/>
          </a:p>
        </p:txBody>
      </p:sp>
      <p:sp>
        <p:nvSpPr>
          <p:cNvPr id="4" name="Slide Number Placeholder 3"/>
          <p:cNvSpPr>
            <a:spLocks noGrp="1"/>
          </p:cNvSpPr>
          <p:nvPr>
            <p:ph type="sldNum" sz="quarter" idx="10"/>
          </p:nvPr>
        </p:nvSpPr>
        <p:spPr/>
        <p:txBody>
          <a:bodyPr/>
          <a:lstStyle/>
          <a:p>
            <a:fld id="{C456DD29-C678-6440-9929-F0E4E7A52700}" type="slidenum">
              <a:rPr lang="en-US" smtClean="0"/>
              <a:t>8</a:t>
            </a:fld>
            <a:endParaRPr lang="en-US"/>
          </a:p>
        </p:txBody>
      </p:sp>
    </p:spTree>
    <p:extLst>
      <p:ext uri="{BB962C8B-B14F-4D97-AF65-F5344CB8AC3E}">
        <p14:creationId xmlns:p14="http://schemas.microsoft.com/office/powerpoint/2010/main" val="3980490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6DD29-C678-6440-9929-F0E4E7A52700}" type="slidenum">
              <a:rPr lang="en-US" smtClean="0"/>
              <a:t>9</a:t>
            </a:fld>
            <a:endParaRPr lang="en-US"/>
          </a:p>
        </p:txBody>
      </p:sp>
    </p:spTree>
    <p:extLst>
      <p:ext uri="{BB962C8B-B14F-4D97-AF65-F5344CB8AC3E}">
        <p14:creationId xmlns:p14="http://schemas.microsoft.com/office/powerpoint/2010/main" val="3980490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428A90-C031-4B47-8ED2-6621A4CAE656}" type="datetimeFigureOut">
              <a:rPr lang="en-US" smtClean="0"/>
              <a:t>5/22/15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3FE85-1E8B-9F40-97C9-6843B0D4BB9A}" type="slidenum">
              <a:rPr lang="en-US" smtClean="0"/>
              <a:t>‹#›</a:t>
            </a:fld>
            <a:endParaRPr lang="en-US"/>
          </a:p>
        </p:txBody>
      </p:sp>
    </p:spTree>
    <p:extLst>
      <p:ext uri="{BB962C8B-B14F-4D97-AF65-F5344CB8AC3E}">
        <p14:creationId xmlns:p14="http://schemas.microsoft.com/office/powerpoint/2010/main" val="61162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428A90-C031-4B47-8ED2-6621A4CAE656}" type="datetimeFigureOut">
              <a:rPr lang="en-US" smtClean="0"/>
              <a:t>5/22/15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3FE85-1E8B-9F40-97C9-6843B0D4BB9A}" type="slidenum">
              <a:rPr lang="en-US" smtClean="0"/>
              <a:t>‹#›</a:t>
            </a:fld>
            <a:endParaRPr lang="en-US"/>
          </a:p>
        </p:txBody>
      </p:sp>
    </p:spTree>
    <p:extLst>
      <p:ext uri="{BB962C8B-B14F-4D97-AF65-F5344CB8AC3E}">
        <p14:creationId xmlns:p14="http://schemas.microsoft.com/office/powerpoint/2010/main" val="394775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428A90-C031-4B47-8ED2-6621A4CAE656}" type="datetimeFigureOut">
              <a:rPr lang="en-US" smtClean="0"/>
              <a:t>5/22/15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3FE85-1E8B-9F40-97C9-6843B0D4BB9A}" type="slidenum">
              <a:rPr lang="en-US" smtClean="0"/>
              <a:t>‹#›</a:t>
            </a:fld>
            <a:endParaRPr lang="en-US"/>
          </a:p>
        </p:txBody>
      </p:sp>
    </p:spTree>
    <p:extLst>
      <p:ext uri="{BB962C8B-B14F-4D97-AF65-F5344CB8AC3E}">
        <p14:creationId xmlns:p14="http://schemas.microsoft.com/office/powerpoint/2010/main" val="1835853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428A90-C031-4B47-8ED2-6621A4CAE656}" type="datetimeFigureOut">
              <a:rPr lang="en-US" smtClean="0"/>
              <a:t>5/22/15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3FE85-1E8B-9F40-97C9-6843B0D4BB9A}" type="slidenum">
              <a:rPr lang="en-US" smtClean="0"/>
              <a:t>‹#›</a:t>
            </a:fld>
            <a:endParaRPr lang="en-US"/>
          </a:p>
        </p:txBody>
      </p:sp>
    </p:spTree>
    <p:extLst>
      <p:ext uri="{BB962C8B-B14F-4D97-AF65-F5344CB8AC3E}">
        <p14:creationId xmlns:p14="http://schemas.microsoft.com/office/powerpoint/2010/main" val="1563585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428A90-C031-4B47-8ED2-6621A4CAE656}" type="datetimeFigureOut">
              <a:rPr lang="en-US" smtClean="0"/>
              <a:t>5/22/15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3FE85-1E8B-9F40-97C9-6843B0D4BB9A}" type="slidenum">
              <a:rPr lang="en-US" smtClean="0"/>
              <a:t>‹#›</a:t>
            </a:fld>
            <a:endParaRPr lang="en-US"/>
          </a:p>
        </p:txBody>
      </p:sp>
    </p:spTree>
    <p:extLst>
      <p:ext uri="{BB962C8B-B14F-4D97-AF65-F5344CB8AC3E}">
        <p14:creationId xmlns:p14="http://schemas.microsoft.com/office/powerpoint/2010/main" val="1221278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428A90-C031-4B47-8ED2-6621A4CAE656}" type="datetimeFigureOut">
              <a:rPr lang="en-US" smtClean="0"/>
              <a:t>5/22/15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53FE85-1E8B-9F40-97C9-6843B0D4BB9A}" type="slidenum">
              <a:rPr lang="en-US" smtClean="0"/>
              <a:t>‹#›</a:t>
            </a:fld>
            <a:endParaRPr lang="en-US"/>
          </a:p>
        </p:txBody>
      </p:sp>
    </p:spTree>
    <p:extLst>
      <p:ext uri="{BB962C8B-B14F-4D97-AF65-F5344CB8AC3E}">
        <p14:creationId xmlns:p14="http://schemas.microsoft.com/office/powerpoint/2010/main" val="2737327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428A90-C031-4B47-8ED2-6621A4CAE656}" type="datetimeFigureOut">
              <a:rPr lang="en-US" smtClean="0"/>
              <a:t>5/22/15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53FE85-1E8B-9F40-97C9-6843B0D4BB9A}" type="slidenum">
              <a:rPr lang="en-US" smtClean="0"/>
              <a:t>‹#›</a:t>
            </a:fld>
            <a:endParaRPr lang="en-US"/>
          </a:p>
        </p:txBody>
      </p:sp>
    </p:spTree>
    <p:extLst>
      <p:ext uri="{BB962C8B-B14F-4D97-AF65-F5344CB8AC3E}">
        <p14:creationId xmlns:p14="http://schemas.microsoft.com/office/powerpoint/2010/main" val="2309703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428A90-C031-4B47-8ED2-6621A4CAE656}" type="datetimeFigureOut">
              <a:rPr lang="en-US" smtClean="0"/>
              <a:t>5/22/15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53FE85-1E8B-9F40-97C9-6843B0D4BB9A}" type="slidenum">
              <a:rPr lang="en-US" smtClean="0"/>
              <a:t>‹#›</a:t>
            </a:fld>
            <a:endParaRPr lang="en-US"/>
          </a:p>
        </p:txBody>
      </p:sp>
    </p:spTree>
    <p:extLst>
      <p:ext uri="{BB962C8B-B14F-4D97-AF65-F5344CB8AC3E}">
        <p14:creationId xmlns:p14="http://schemas.microsoft.com/office/powerpoint/2010/main" val="1214350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428A90-C031-4B47-8ED2-6621A4CAE656}" type="datetimeFigureOut">
              <a:rPr lang="en-US" smtClean="0"/>
              <a:t>5/22/15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53FE85-1E8B-9F40-97C9-6843B0D4BB9A}" type="slidenum">
              <a:rPr lang="en-US" smtClean="0"/>
              <a:t>‹#›</a:t>
            </a:fld>
            <a:endParaRPr lang="en-US"/>
          </a:p>
        </p:txBody>
      </p:sp>
    </p:spTree>
    <p:extLst>
      <p:ext uri="{BB962C8B-B14F-4D97-AF65-F5344CB8AC3E}">
        <p14:creationId xmlns:p14="http://schemas.microsoft.com/office/powerpoint/2010/main" val="2853938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428A90-C031-4B47-8ED2-6621A4CAE656}" type="datetimeFigureOut">
              <a:rPr lang="en-US" smtClean="0"/>
              <a:t>5/22/15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53FE85-1E8B-9F40-97C9-6843B0D4BB9A}" type="slidenum">
              <a:rPr lang="en-US" smtClean="0"/>
              <a:t>‹#›</a:t>
            </a:fld>
            <a:endParaRPr lang="en-US"/>
          </a:p>
        </p:txBody>
      </p:sp>
    </p:spTree>
    <p:extLst>
      <p:ext uri="{BB962C8B-B14F-4D97-AF65-F5344CB8AC3E}">
        <p14:creationId xmlns:p14="http://schemas.microsoft.com/office/powerpoint/2010/main" val="3476783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428A90-C031-4B47-8ED2-6621A4CAE656}" type="datetimeFigureOut">
              <a:rPr lang="en-US" smtClean="0"/>
              <a:t>5/22/15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53FE85-1E8B-9F40-97C9-6843B0D4BB9A}" type="slidenum">
              <a:rPr lang="en-US" smtClean="0"/>
              <a:t>‹#›</a:t>
            </a:fld>
            <a:endParaRPr lang="en-US"/>
          </a:p>
        </p:txBody>
      </p:sp>
    </p:spTree>
    <p:extLst>
      <p:ext uri="{BB962C8B-B14F-4D97-AF65-F5344CB8AC3E}">
        <p14:creationId xmlns:p14="http://schemas.microsoft.com/office/powerpoint/2010/main" val="40615207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428A90-C031-4B47-8ED2-6621A4CAE656}" type="datetimeFigureOut">
              <a:rPr lang="en-US" smtClean="0"/>
              <a:t>5/22/15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3FE85-1E8B-9F40-97C9-6843B0D4BB9A}" type="slidenum">
              <a:rPr lang="en-US" smtClean="0"/>
              <a:t>‹#›</a:t>
            </a:fld>
            <a:endParaRPr lang="en-US"/>
          </a:p>
        </p:txBody>
      </p:sp>
    </p:spTree>
    <p:extLst>
      <p:ext uri="{BB962C8B-B14F-4D97-AF65-F5344CB8AC3E}">
        <p14:creationId xmlns:p14="http://schemas.microsoft.com/office/powerpoint/2010/main" val="1925313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emf"/><Relationship Id="rId5" Type="http://schemas.openxmlformats.org/officeDocument/2006/relationships/image" Target="../media/image29.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31.emf"/><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oleObject" Target="../embeddings/oleObject1.bin"/><Relationship Id="rId8" Type="http://schemas.openxmlformats.org/officeDocument/2006/relationships/image" Target="../media/image30.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5" Type="http://schemas.openxmlformats.org/officeDocument/2006/relationships/image" Target="../media/image36.emf"/><Relationship Id="rId6"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5" Type="http://schemas.openxmlformats.org/officeDocument/2006/relationships/image" Target="../media/image40.png"/><Relationship Id="rId6" Type="http://schemas.openxmlformats.org/officeDocument/2006/relationships/image" Target="../media/image41.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emf"/><Relationship Id="rId6" Type="http://schemas.openxmlformats.org/officeDocument/2006/relationships/image" Target="../media/image45.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2.bin"/><Relationship Id="rId5" Type="http://schemas.openxmlformats.org/officeDocument/2006/relationships/image" Target="../media/image46.emf"/><Relationship Id="rId6" Type="http://schemas.openxmlformats.org/officeDocument/2006/relationships/oleObject" Target="../embeddings/oleObject3.bin"/><Relationship Id="rId7" Type="http://schemas.openxmlformats.org/officeDocument/2006/relationships/image" Target="../media/image47.emf"/><Relationship Id="rId8" Type="http://schemas.openxmlformats.org/officeDocument/2006/relationships/image" Target="../media/image48.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emf"/><Relationship Id="rId5"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emf"/><Relationship Id="rId5" Type="http://schemas.openxmlformats.org/officeDocument/2006/relationships/image" Target="../media/image53.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emf"/><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59.em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0.emf"/></Relationships>
</file>

<file path=ppt/slides/_rels/slide22.xml.rels><?xml version="1.0" encoding="UTF-8" standalone="yes"?>
<Relationships xmlns="http://schemas.openxmlformats.org/package/2006/relationships"><Relationship Id="rId3" Type="http://schemas.openxmlformats.org/officeDocument/2006/relationships/image" Target="../media/image61.emf"/><Relationship Id="rId4" Type="http://schemas.openxmlformats.org/officeDocument/2006/relationships/image" Target="../media/image62.emf"/><Relationship Id="rId5" Type="http://schemas.openxmlformats.org/officeDocument/2006/relationships/image" Target="../media/image63.emf"/><Relationship Id="rId6" Type="http://schemas.openxmlformats.org/officeDocument/2006/relationships/image" Target="../media/image64.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6.e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emf"/><Relationship Id="rId7" Type="http://schemas.openxmlformats.org/officeDocument/2006/relationships/image" Target="../media/image71.emf"/><Relationship Id="rId8" Type="http://schemas.openxmlformats.org/officeDocument/2006/relationships/image" Target="../media/image72.emf"/><Relationship Id="rId1" Type="http://schemas.openxmlformats.org/officeDocument/2006/relationships/slideLayout" Target="../slideLayouts/slideLayout2.xml"/><Relationship Id="rId2" Type="http://schemas.openxmlformats.org/officeDocument/2006/relationships/image" Target="../media/image550.png"/></Relationships>
</file>

<file path=ppt/slides/_rels/slide25.xml.rels><?xml version="1.0" encoding="UTF-8" standalone="yes"?>
<Relationships xmlns="http://schemas.openxmlformats.org/package/2006/relationships"><Relationship Id="rId11" Type="http://schemas.openxmlformats.org/officeDocument/2006/relationships/oleObject" Target="../embeddings/oleObject7.bin"/><Relationship Id="rId12" Type="http://schemas.openxmlformats.org/officeDocument/2006/relationships/image" Target="../media/image76.emf"/><Relationship Id="rId13" Type="http://schemas.openxmlformats.org/officeDocument/2006/relationships/oleObject" Target="../embeddings/oleObject8.bin"/><Relationship Id="rId14" Type="http://schemas.openxmlformats.org/officeDocument/2006/relationships/image" Target="../media/image77.emf"/><Relationship Id="rId15" Type="http://schemas.openxmlformats.org/officeDocument/2006/relationships/image" Target="../media/image79.png"/><Relationship Id="rId16" Type="http://schemas.openxmlformats.org/officeDocument/2006/relationships/image" Target="../media/image80.jpeg"/><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notesSlide" Target="../notesSlides/notesSlide24.xml"/><Relationship Id="rId4" Type="http://schemas.openxmlformats.org/officeDocument/2006/relationships/image" Target="../media/image78.png"/><Relationship Id="rId5" Type="http://schemas.openxmlformats.org/officeDocument/2006/relationships/oleObject" Target="../embeddings/oleObject4.bin"/><Relationship Id="rId6" Type="http://schemas.openxmlformats.org/officeDocument/2006/relationships/image" Target="../media/image73.emf"/><Relationship Id="rId7" Type="http://schemas.openxmlformats.org/officeDocument/2006/relationships/oleObject" Target="../embeddings/oleObject5.bin"/><Relationship Id="rId8" Type="http://schemas.openxmlformats.org/officeDocument/2006/relationships/image" Target="../media/image74.emf"/><Relationship Id="rId9" Type="http://schemas.openxmlformats.org/officeDocument/2006/relationships/oleObject" Target="../embeddings/oleObject6.bin"/><Relationship Id="rId10" Type="http://schemas.openxmlformats.org/officeDocument/2006/relationships/image" Target="../media/image75.emf"/></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em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em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88.emf"/><Relationship Id="rId4" Type="http://schemas.openxmlformats.org/officeDocument/2006/relationships/image" Target="../media/image89.emf"/><Relationship Id="rId5" Type="http://schemas.openxmlformats.org/officeDocument/2006/relationships/image" Target="../media/image90.em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png"/><Relationship Id="rId5" Type="http://schemas.openxmlformats.org/officeDocument/2006/relationships/image" Target="../media/image93.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JP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96.emf"/><Relationship Id="rId4" Type="http://schemas.openxmlformats.org/officeDocument/2006/relationships/image" Target="../media/image97.emf"/><Relationship Id="rId5" Type="http://schemas.openxmlformats.org/officeDocument/2006/relationships/image" Target="../media/image98.emf"/><Relationship Id="rId6" Type="http://schemas.openxmlformats.org/officeDocument/2006/relationships/image" Target="../media/image99.emf"/><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emf"/><Relationship Id="rId3" Type="http://schemas.openxmlformats.org/officeDocument/2006/relationships/image" Target="../media/image101.emf"/></Relationships>
</file>

<file path=ppt/slides/_rels/slide33.xml.rels><?xml version="1.0" encoding="UTF-8" standalone="yes"?>
<Relationships xmlns="http://schemas.openxmlformats.org/package/2006/relationships"><Relationship Id="rId3" Type="http://schemas.openxmlformats.org/officeDocument/2006/relationships/image" Target="../media/image102.emf"/><Relationship Id="rId4" Type="http://schemas.openxmlformats.org/officeDocument/2006/relationships/image" Target="../media/image103.emf"/><Relationship Id="rId5" Type="http://schemas.openxmlformats.org/officeDocument/2006/relationships/image" Target="../media/image104.emf"/><Relationship Id="rId6"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9" Type="http://schemas.openxmlformats.org/officeDocument/2006/relationships/oleObject" Target="../embeddings/oleObject11.bin"/><Relationship Id="rId20" Type="http://schemas.openxmlformats.org/officeDocument/2006/relationships/oleObject" Target="../embeddings/oleObject16.bin"/><Relationship Id="rId21" Type="http://schemas.openxmlformats.org/officeDocument/2006/relationships/image" Target="../media/image113.emf"/><Relationship Id="rId10" Type="http://schemas.openxmlformats.org/officeDocument/2006/relationships/image" Target="../media/image108.emf"/><Relationship Id="rId11" Type="http://schemas.openxmlformats.org/officeDocument/2006/relationships/oleObject" Target="../embeddings/oleObject12.bin"/><Relationship Id="rId12" Type="http://schemas.openxmlformats.org/officeDocument/2006/relationships/image" Target="../media/image109.emf"/><Relationship Id="rId13" Type="http://schemas.openxmlformats.org/officeDocument/2006/relationships/image" Target="../media/image115.png"/><Relationship Id="rId14" Type="http://schemas.openxmlformats.org/officeDocument/2006/relationships/oleObject" Target="../embeddings/oleObject13.bin"/><Relationship Id="rId15" Type="http://schemas.openxmlformats.org/officeDocument/2006/relationships/image" Target="../media/image110.emf"/><Relationship Id="rId16" Type="http://schemas.openxmlformats.org/officeDocument/2006/relationships/oleObject" Target="../embeddings/oleObject14.bin"/><Relationship Id="rId17" Type="http://schemas.openxmlformats.org/officeDocument/2006/relationships/image" Target="../media/image111.emf"/><Relationship Id="rId18" Type="http://schemas.openxmlformats.org/officeDocument/2006/relationships/oleObject" Target="../embeddings/oleObject15.bin"/><Relationship Id="rId19" Type="http://schemas.openxmlformats.org/officeDocument/2006/relationships/image" Target="../media/image112.emf"/><Relationship Id="rId1" Type="http://schemas.openxmlformats.org/officeDocument/2006/relationships/vmlDrawing" Target="../drawings/vmlDrawing4.vml"/><Relationship Id="rId2" Type="http://schemas.openxmlformats.org/officeDocument/2006/relationships/slideLayout" Target="../slideLayouts/slideLayout7.xml"/><Relationship Id="rId3" Type="http://schemas.openxmlformats.org/officeDocument/2006/relationships/notesSlide" Target="../notesSlides/notesSlide32.xml"/><Relationship Id="rId4" Type="http://schemas.openxmlformats.org/officeDocument/2006/relationships/image" Target="../media/image114.png"/><Relationship Id="rId5" Type="http://schemas.openxmlformats.org/officeDocument/2006/relationships/oleObject" Target="../embeddings/oleObject9.bin"/><Relationship Id="rId6" Type="http://schemas.openxmlformats.org/officeDocument/2006/relationships/image" Target="../media/image106.emf"/><Relationship Id="rId7" Type="http://schemas.openxmlformats.org/officeDocument/2006/relationships/oleObject" Target="../embeddings/oleObject10.bin"/><Relationship Id="rId8" Type="http://schemas.openxmlformats.org/officeDocument/2006/relationships/image" Target="../media/image107.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6.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7.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8.emf"/><Relationship Id="rId3" Type="http://schemas.openxmlformats.org/officeDocument/2006/relationships/image" Target="../media/image119.emf"/></Relationships>
</file>

<file path=ppt/slides/_rels/slide38.xml.rels><?xml version="1.0" encoding="UTF-8" standalone="yes"?>
<Relationships xmlns="http://schemas.openxmlformats.org/package/2006/relationships"><Relationship Id="rId3" Type="http://schemas.openxmlformats.org/officeDocument/2006/relationships/image" Target="../media/image121.emf"/><Relationship Id="rId4" Type="http://schemas.openxmlformats.org/officeDocument/2006/relationships/image" Target="../media/image122.emf"/><Relationship Id="rId1" Type="http://schemas.openxmlformats.org/officeDocument/2006/relationships/slideLayout" Target="../slideLayouts/slideLayout6.xml"/><Relationship Id="rId2" Type="http://schemas.openxmlformats.org/officeDocument/2006/relationships/image" Target="../media/image1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3.emf"/><Relationship Id="rId3" Type="http://schemas.openxmlformats.org/officeDocument/2006/relationships/image" Target="../media/image124.emf"/></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emf"/><Relationship Id="rId5" Type="http://schemas.openxmlformats.org/officeDocument/2006/relationships/image" Target="../media/image8.emf"/><Relationship Id="rId6" Type="http://schemas.openxmlformats.org/officeDocument/2006/relationships/image" Target="../media/image9.emf"/><Relationship Id="rId7" Type="http://schemas.openxmlformats.org/officeDocument/2006/relationships/image" Target="../media/image10.emf"/><Relationship Id="rId8" Type="http://schemas.openxmlformats.org/officeDocument/2006/relationships/image" Target="../media/image11.emf"/><Relationship Id="rId9" Type="http://schemas.openxmlformats.org/officeDocument/2006/relationships/image" Target="../media/image12.emf"/><Relationship Id="rId10" Type="http://schemas.openxmlformats.org/officeDocument/2006/relationships/image" Target="../media/image13.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emf"/><Relationship Id="rId5" Type="http://schemas.openxmlformats.org/officeDocument/2006/relationships/image" Target="../media/image19.emf"/><Relationship Id="rId6" Type="http://schemas.openxmlformats.org/officeDocument/2006/relationships/image" Target="../media/image16.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2.JPG"/><Relationship Id="rId6" Type="http://schemas.openxmlformats.org/officeDocument/2006/relationships/image" Target="../media/image23.JPG"/><Relationship Id="rId7"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7S_7642.JPG"/>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p:txBody>
          <a:bodyPr>
            <a:normAutofit fontScale="90000"/>
          </a:bodyPr>
          <a:lstStyle/>
          <a:p>
            <a:r>
              <a:rPr lang="en-US" dirty="0"/>
              <a:t>Modifications of Nucleons in Nuclei </a:t>
            </a:r>
            <a:r>
              <a:rPr lang="en-US" dirty="0" smtClean="0"/>
              <a:t/>
            </a:r>
            <a:br>
              <a:rPr lang="en-US" dirty="0" smtClean="0"/>
            </a:br>
            <a:endParaRPr lang="en-US" dirty="0"/>
          </a:p>
        </p:txBody>
      </p:sp>
      <p:sp>
        <p:nvSpPr>
          <p:cNvPr id="3" name="Subtitle 2"/>
          <p:cNvSpPr>
            <a:spLocks noGrp="1"/>
          </p:cNvSpPr>
          <p:nvPr>
            <p:ph type="subTitle" idx="1"/>
          </p:nvPr>
        </p:nvSpPr>
        <p:spPr/>
        <p:txBody>
          <a:bodyPr/>
          <a:lstStyle/>
          <a:p>
            <a:r>
              <a:rPr lang="en-US" dirty="0" smtClean="0">
                <a:solidFill>
                  <a:srgbClr val="000000"/>
                </a:solidFill>
              </a:rPr>
              <a:t>Sebastian Kuhn</a:t>
            </a:r>
          </a:p>
          <a:p>
            <a:r>
              <a:rPr lang="en-US" dirty="0" smtClean="0">
                <a:solidFill>
                  <a:srgbClr val="000000"/>
                </a:solidFill>
              </a:rPr>
              <a:t>Old Dominion University</a:t>
            </a:r>
          </a:p>
          <a:p>
            <a:r>
              <a:rPr lang="en-US" sz="2400" dirty="0" smtClean="0">
                <a:solidFill>
                  <a:srgbClr val="000000"/>
                </a:solidFill>
              </a:rPr>
              <a:t>Norfolk, Virginia, USA</a:t>
            </a:r>
            <a:endParaRPr lang="en-US" sz="2400" dirty="0">
              <a:solidFill>
                <a:srgbClr val="000000"/>
              </a:solidFill>
            </a:endParaRPr>
          </a:p>
        </p:txBody>
      </p:sp>
    </p:spTree>
    <p:extLst>
      <p:ext uri="{BB962C8B-B14F-4D97-AF65-F5344CB8AC3E}">
        <p14:creationId xmlns:p14="http://schemas.microsoft.com/office/powerpoint/2010/main" val="145514434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Are</a:t>
            </a:r>
            <a:r>
              <a:rPr lang="en-US" dirty="0" smtClean="0"/>
              <a:t> nucleons modified in nuclei?</a:t>
            </a:r>
            <a:endParaRPr lang="en-US" dirty="0"/>
          </a:p>
        </p:txBody>
      </p:sp>
      <p:sp>
        <p:nvSpPr>
          <p:cNvPr id="3" name="Content Placeholder 2"/>
          <p:cNvSpPr>
            <a:spLocks noGrp="1"/>
          </p:cNvSpPr>
          <p:nvPr>
            <p:ph idx="1"/>
          </p:nvPr>
        </p:nvSpPr>
        <p:spPr>
          <a:xfrm>
            <a:off x="457200" y="1600200"/>
            <a:ext cx="8229600" cy="4727778"/>
          </a:xfrm>
        </p:spPr>
        <p:txBody>
          <a:bodyPr>
            <a:normAutofit fontScale="92500" lnSpcReduction="20000"/>
          </a:bodyPr>
          <a:lstStyle/>
          <a:p>
            <a:r>
              <a:rPr lang="en-US" dirty="0"/>
              <a:t>Nucleons: </a:t>
            </a:r>
          </a:p>
          <a:p>
            <a:pPr lvl="1"/>
            <a:r>
              <a:rPr lang="en-US" dirty="0"/>
              <a:t>bound by up to nearly 1% of their mass!</a:t>
            </a:r>
          </a:p>
          <a:p>
            <a:pPr lvl="1"/>
            <a:r>
              <a:rPr lang="en-US" dirty="0"/>
              <a:t>very rich internal structure</a:t>
            </a:r>
          </a:p>
          <a:p>
            <a:pPr lvl="1"/>
            <a:r>
              <a:rPr lang="en-US" dirty="0"/>
              <a:t>Therefore somewhere in between atoms and molecules</a:t>
            </a:r>
            <a:r>
              <a:rPr lang="en-US" dirty="0" smtClean="0"/>
              <a:t>?</a:t>
            </a:r>
          </a:p>
          <a:p>
            <a:r>
              <a:rPr lang="en-US" dirty="0" smtClean="0"/>
              <a:t>Why do we care?</a:t>
            </a:r>
          </a:p>
          <a:p>
            <a:pPr lvl="1"/>
            <a:r>
              <a:rPr lang="en-US" dirty="0" smtClean="0"/>
              <a:t>Nuclei used as “nucleon targets” (e.g. D, </a:t>
            </a:r>
            <a:r>
              <a:rPr lang="en-US" baseline="30000" dirty="0" smtClean="0"/>
              <a:t>3</a:t>
            </a:r>
            <a:r>
              <a:rPr lang="en-US" dirty="0" smtClean="0"/>
              <a:t>He for n, heavier nuclei for DM detection, neutrinos -&gt; </a:t>
            </a:r>
            <a:r>
              <a:rPr lang="en-US" dirty="0" err="1" smtClean="0"/>
              <a:t>NuTeV</a:t>
            </a:r>
            <a:r>
              <a:rPr lang="en-US" dirty="0" smtClean="0"/>
              <a:t>!)</a:t>
            </a:r>
          </a:p>
          <a:p>
            <a:pPr lvl="1"/>
            <a:r>
              <a:rPr lang="en-US" dirty="0" smtClean="0"/>
              <a:t>Consequences for nuclear structure (from nuclei to neutron stars; Equation of State) and p/</a:t>
            </a:r>
            <a:r>
              <a:rPr lang="en-US" dirty="0" err="1" smtClean="0"/>
              <a:t>d+A</a:t>
            </a:r>
            <a:r>
              <a:rPr lang="en-US" dirty="0" smtClean="0"/>
              <a:t> colliders</a:t>
            </a:r>
          </a:p>
          <a:p>
            <a:pPr lvl="1"/>
            <a:r>
              <a:rPr lang="en-US" dirty="0" smtClean="0"/>
              <a:t>Necessary ingredient for a fundamental (QCD-based) understanding of nuclear binding</a:t>
            </a:r>
            <a:endParaRPr lang="en-US" dirty="0"/>
          </a:p>
        </p:txBody>
      </p:sp>
      <p:pic>
        <p:nvPicPr>
          <p:cNvPr id="4" name="Picture 3"/>
          <p:cNvPicPr>
            <a:picLocks noChangeAspect="1"/>
          </p:cNvPicPr>
          <p:nvPr/>
        </p:nvPicPr>
        <p:blipFill>
          <a:blip r:embed="rId3"/>
          <a:stretch>
            <a:fillRect/>
          </a:stretch>
        </p:blipFill>
        <p:spPr>
          <a:xfrm>
            <a:off x="0" y="772130"/>
            <a:ext cx="9144000" cy="5555848"/>
          </a:xfrm>
          <a:prstGeom prst="rect">
            <a:avLst/>
          </a:prstGeom>
        </p:spPr>
      </p:pic>
      <p:pic>
        <p:nvPicPr>
          <p:cNvPr id="5" name="Picture 4"/>
          <p:cNvPicPr>
            <a:picLocks noChangeAspect="1"/>
          </p:cNvPicPr>
          <p:nvPr/>
        </p:nvPicPr>
        <p:blipFill>
          <a:blip r:embed="rId4"/>
          <a:stretch>
            <a:fillRect/>
          </a:stretch>
        </p:blipFill>
        <p:spPr>
          <a:xfrm>
            <a:off x="0" y="0"/>
            <a:ext cx="9144000" cy="6858000"/>
          </a:xfrm>
          <a:prstGeom prst="rect">
            <a:avLst/>
          </a:prstGeom>
        </p:spPr>
      </p:pic>
      <p:pic>
        <p:nvPicPr>
          <p:cNvPr id="6" name="Picture 5"/>
          <p:cNvPicPr>
            <a:picLocks noChangeAspect="1"/>
          </p:cNvPicPr>
          <p:nvPr/>
        </p:nvPicPr>
        <p:blipFill>
          <a:blip r:embed="rId5"/>
          <a:stretch>
            <a:fillRect/>
          </a:stretch>
        </p:blipFill>
        <p:spPr>
          <a:xfrm>
            <a:off x="3248458" y="2204217"/>
            <a:ext cx="4108547" cy="2654284"/>
          </a:xfrm>
          <a:prstGeom prst="rect">
            <a:avLst/>
          </a:prstGeom>
        </p:spPr>
      </p:pic>
    </p:spTree>
    <p:extLst>
      <p:ext uri="{BB962C8B-B14F-4D97-AF65-F5344CB8AC3E}">
        <p14:creationId xmlns:p14="http://schemas.microsoft.com/office/powerpoint/2010/main" val="39772118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4"/>
                                        </p:tgtEl>
                                        <p:attrNameLst>
                                          <p:attrName>ppt_x</p:attrName>
                                        </p:attrNameLst>
                                      </p:cBhvr>
                                      <p:tavLst>
                                        <p:tav tm="0">
                                          <p:val>
                                            <p:strVal val="ppt_x"/>
                                          </p:val>
                                        </p:tav>
                                        <p:tav tm="100000">
                                          <p:val>
                                            <p:strVal val="ppt_x"/>
                                          </p:val>
                                        </p:tav>
                                      </p:tavLst>
                                    </p:anim>
                                    <p:anim calcmode="lin" valueType="num">
                                      <p:cBhvr additive="base">
                                        <p:cTn id="21" dur="500"/>
                                        <p:tgtEl>
                                          <p:spTgt spid="4"/>
                                        </p:tgtEl>
                                        <p:attrNameLst>
                                          <p:attrName>ppt_y</p:attrName>
                                        </p:attrNameLst>
                                      </p:cBhvr>
                                      <p:tavLst>
                                        <p:tav tm="0">
                                          <p:val>
                                            <p:strVal val="ppt_y"/>
                                          </p:val>
                                        </p:tav>
                                        <p:tav tm="100000">
                                          <p:val>
                                            <p:strVal val="1+ppt_h/2"/>
                                          </p:val>
                                        </p:tav>
                                      </p:tavLst>
                                    </p:anim>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p:tgtEl>
                                          <p:spTgt spid="6"/>
                                        </p:tgtEl>
                                        <p:attrNameLst>
                                          <p:attrName>ppt_y</p:attrName>
                                        </p:attrNameLst>
                                      </p:cBhvr>
                                      <p:tavLst>
                                        <p:tav tm="0">
                                          <p:val>
                                            <p:strVal val="#ppt_y+#ppt_h*1.125000"/>
                                          </p:val>
                                        </p:tav>
                                        <p:tav tm="100000">
                                          <p:val>
                                            <p:strVal val="#ppt_y"/>
                                          </p:val>
                                        </p:tav>
                                      </p:tavLst>
                                    </p:anim>
                                    <p:animEffect transition="in" filter="wipe(up)">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86146" y="1423592"/>
            <a:ext cx="7659895" cy="5422173"/>
          </a:xfrm>
          <a:prstGeom prst="rect">
            <a:avLst/>
          </a:prstGeom>
        </p:spPr>
      </p:pic>
      <p:sp>
        <p:nvSpPr>
          <p:cNvPr id="2" name="Title 1"/>
          <p:cNvSpPr>
            <a:spLocks noGrp="1"/>
          </p:cNvSpPr>
          <p:nvPr>
            <p:ph type="title"/>
          </p:nvPr>
        </p:nvSpPr>
        <p:spPr/>
        <p:txBody>
          <a:bodyPr/>
          <a:lstStyle/>
          <a:p>
            <a:r>
              <a:rPr lang="en-US" dirty="0" smtClean="0"/>
              <a:t>Experimental Evidence</a:t>
            </a:r>
            <a:endParaRPr lang="en-US" dirty="0"/>
          </a:p>
        </p:txBody>
      </p:sp>
      <p:grpSp>
        <p:nvGrpSpPr>
          <p:cNvPr id="18" name="Group 17"/>
          <p:cNvGrpSpPr/>
          <p:nvPr/>
        </p:nvGrpSpPr>
        <p:grpSpPr>
          <a:xfrm>
            <a:off x="-51294" y="1183816"/>
            <a:ext cx="9225731" cy="5384258"/>
            <a:chOff x="-51294" y="1183816"/>
            <a:chExt cx="9225731" cy="5384258"/>
          </a:xfrm>
        </p:grpSpPr>
        <p:grpSp>
          <p:nvGrpSpPr>
            <p:cNvPr id="17" name="Group 16"/>
            <p:cNvGrpSpPr/>
            <p:nvPr/>
          </p:nvGrpSpPr>
          <p:grpSpPr>
            <a:xfrm>
              <a:off x="-51294" y="1183816"/>
              <a:ext cx="9225731" cy="5384258"/>
              <a:chOff x="3200423" y="1526114"/>
              <a:chExt cx="8300836" cy="4876800"/>
            </a:xfrm>
          </p:grpSpPr>
          <p:pic>
            <p:nvPicPr>
              <p:cNvPr id="4" name="Picture 48"/>
              <p:cNvPicPr>
                <a:picLocks noChangeAspect="1" noChangeArrowheads="1"/>
              </p:cNvPicPr>
              <p:nvPr/>
            </p:nvPicPr>
            <p:blipFill>
              <a:blip r:embed="rId5">
                <a:extLst>
                  <a:ext uri="{28A0092B-C50C-407E-A947-70E740481C1C}">
                    <a14:useLocalDpi xmlns:a14="http://schemas.microsoft.com/office/drawing/2010/main" val="0"/>
                  </a:ext>
                </a:extLst>
              </a:blip>
              <a:srcRect l="-7265" r="-7265"/>
              <a:stretch>
                <a:fillRect/>
              </a:stretch>
            </p:blipFill>
            <p:spPr bwMode="auto">
              <a:xfrm>
                <a:off x="3200423" y="1526114"/>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453613" y="2384229"/>
                <a:ext cx="1301157" cy="646331"/>
              </a:xfrm>
              <a:prstGeom prst="rect">
                <a:avLst/>
              </a:prstGeom>
              <a:noFill/>
            </p:spPr>
            <p:txBody>
              <a:bodyPr wrap="none" rtlCol="0">
                <a:spAutoFit/>
              </a:bodyPr>
              <a:lstStyle/>
              <a:p>
                <a:r>
                  <a:rPr lang="en-US" dirty="0" smtClean="0"/>
                  <a:t>Anti-</a:t>
                </a:r>
              </a:p>
              <a:p>
                <a:r>
                  <a:rPr lang="en-US" dirty="0" smtClean="0"/>
                  <a:t>shadowing</a:t>
                </a:r>
                <a:endParaRPr lang="en-US" dirty="0"/>
              </a:p>
            </p:txBody>
          </p:sp>
          <p:cxnSp>
            <p:nvCxnSpPr>
              <p:cNvPr id="7" name="Straight Arrow Connector 6"/>
              <p:cNvCxnSpPr/>
              <p:nvPr/>
            </p:nvCxnSpPr>
            <p:spPr>
              <a:xfrm>
                <a:off x="9928471" y="3091270"/>
                <a:ext cx="422031" cy="76200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9754770" y="2444939"/>
                <a:ext cx="775047" cy="646331"/>
              </a:xfrm>
              <a:prstGeom prst="rect">
                <a:avLst/>
              </a:prstGeom>
              <a:noFill/>
            </p:spPr>
            <p:txBody>
              <a:bodyPr wrap="none" rtlCol="0">
                <a:spAutoFit/>
              </a:bodyPr>
              <a:lstStyle/>
              <a:p>
                <a:r>
                  <a:rPr lang="en-US" dirty="0" smtClean="0">
                    <a:solidFill>
                      <a:schemeClr val="tx2"/>
                    </a:solidFill>
                  </a:rPr>
                  <a:t>EMC</a:t>
                </a:r>
              </a:p>
              <a:p>
                <a:r>
                  <a:rPr lang="en-US" dirty="0" smtClean="0">
                    <a:solidFill>
                      <a:schemeClr val="tx2"/>
                    </a:solidFill>
                  </a:rPr>
                  <a:t>Slope</a:t>
                </a:r>
                <a:endParaRPr lang="en-US" dirty="0">
                  <a:solidFill>
                    <a:schemeClr val="tx2"/>
                  </a:solidFill>
                </a:endParaRPr>
              </a:p>
            </p:txBody>
          </p:sp>
          <p:sp>
            <p:nvSpPr>
              <p:cNvPr id="9" name="TextBox 8"/>
              <p:cNvSpPr txBox="1"/>
              <p:nvPr/>
            </p:nvSpPr>
            <p:spPr>
              <a:xfrm>
                <a:off x="10623758" y="1737899"/>
                <a:ext cx="877501" cy="646331"/>
              </a:xfrm>
              <a:prstGeom prst="rect">
                <a:avLst/>
              </a:prstGeom>
              <a:noFill/>
            </p:spPr>
            <p:txBody>
              <a:bodyPr wrap="none" rtlCol="0">
                <a:spAutoFit/>
              </a:bodyPr>
              <a:lstStyle/>
              <a:p>
                <a:r>
                  <a:rPr lang="en-US" dirty="0" smtClean="0"/>
                  <a:t>Fermi</a:t>
                </a:r>
              </a:p>
              <a:p>
                <a:r>
                  <a:rPr lang="en-US" dirty="0" smtClean="0"/>
                  <a:t>Motion</a:t>
                </a:r>
                <a:endParaRPr lang="en-US" dirty="0"/>
              </a:p>
            </p:txBody>
          </p:sp>
        </p:grpSp>
        <p:sp>
          <p:nvSpPr>
            <p:cNvPr id="5" name="TextBox 4"/>
            <p:cNvSpPr txBox="1"/>
            <p:nvPr/>
          </p:nvSpPr>
          <p:spPr>
            <a:xfrm>
              <a:off x="2164616" y="3753125"/>
              <a:ext cx="1326881" cy="369332"/>
            </a:xfrm>
            <a:prstGeom prst="rect">
              <a:avLst/>
            </a:prstGeom>
            <a:noFill/>
          </p:spPr>
          <p:txBody>
            <a:bodyPr wrap="none" rtlCol="0">
              <a:spAutoFit/>
            </a:bodyPr>
            <a:lstStyle/>
            <a:p>
              <a:r>
                <a:rPr lang="en-US" dirty="0" smtClean="0"/>
                <a:t>Shadowing</a:t>
              </a:r>
              <a:endParaRPr lang="en-US" dirty="0"/>
            </a:p>
          </p:txBody>
        </p:sp>
      </p:grpSp>
      <p:grpSp>
        <p:nvGrpSpPr>
          <p:cNvPr id="10" name="Group 9"/>
          <p:cNvGrpSpPr/>
          <p:nvPr/>
        </p:nvGrpSpPr>
        <p:grpSpPr>
          <a:xfrm>
            <a:off x="481260" y="1246686"/>
            <a:ext cx="8530525" cy="5689506"/>
            <a:chOff x="254821" y="1678483"/>
            <a:chExt cx="8197488" cy="4893264"/>
          </a:xfrm>
          <a:solidFill>
            <a:srgbClr val="FFFFFF"/>
          </a:solidFill>
        </p:grpSpPr>
        <p:grpSp>
          <p:nvGrpSpPr>
            <p:cNvPr id="11" name="Group 10"/>
            <p:cNvGrpSpPr>
              <a:grpSpLocks/>
            </p:cNvGrpSpPr>
            <p:nvPr/>
          </p:nvGrpSpPr>
          <p:grpSpPr bwMode="auto">
            <a:xfrm>
              <a:off x="254821" y="1678483"/>
              <a:ext cx="8197488" cy="4893264"/>
              <a:chOff x="704" y="1959"/>
              <a:chExt cx="3603" cy="2497"/>
            </a:xfrm>
            <a:grpFill/>
          </p:grpSpPr>
          <p:grpSp>
            <p:nvGrpSpPr>
              <p:cNvPr id="13" name="Group 12"/>
              <p:cNvGrpSpPr>
                <a:grpSpLocks/>
              </p:cNvGrpSpPr>
              <p:nvPr/>
            </p:nvGrpSpPr>
            <p:grpSpPr bwMode="auto">
              <a:xfrm>
                <a:off x="704" y="1959"/>
                <a:ext cx="3603" cy="2432"/>
                <a:chOff x="704" y="1863"/>
                <a:chExt cx="3603" cy="2432"/>
              </a:xfrm>
              <a:grpFill/>
            </p:grpSpPr>
            <p:pic>
              <p:nvPicPr>
                <p:cNvPr id="15" name="Picture 9" descr="emc_new_talk_n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 y="1863"/>
                  <a:ext cx="3491" cy="24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 name="Rectangle 10"/>
                <p:cNvSpPr>
                  <a:spLocks noChangeArrowheads="1"/>
                </p:cNvSpPr>
                <p:nvPr/>
              </p:nvSpPr>
              <p:spPr bwMode="auto">
                <a:xfrm>
                  <a:off x="704" y="2328"/>
                  <a:ext cx="360" cy="103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4" name="Rectangle 11"/>
              <p:cNvSpPr>
                <a:spLocks noChangeArrowheads="1"/>
              </p:cNvSpPr>
              <p:nvPr/>
            </p:nvSpPr>
            <p:spPr bwMode="auto">
              <a:xfrm>
                <a:off x="2536" y="4200"/>
                <a:ext cx="456" cy="25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n-US" i="1" dirty="0" smtClean="0"/>
                  <a:t>x</a:t>
                </a:r>
                <a:endParaRPr lang="en-US" i="1" dirty="0"/>
              </a:p>
            </p:txBody>
          </p:sp>
        </p:grpSp>
        <p:graphicFrame>
          <p:nvGraphicFramePr>
            <p:cNvPr id="12" name="Object 11"/>
            <p:cNvGraphicFramePr>
              <a:graphicFrameLocks noChangeAspect="1"/>
            </p:cNvGraphicFramePr>
            <p:nvPr>
              <p:extLst>
                <p:ext uri="{D42A27DB-BD31-4B8C-83A1-F6EECF244321}">
                  <p14:modId xmlns:p14="http://schemas.microsoft.com/office/powerpoint/2010/main" val="1352949321"/>
                </p:ext>
              </p:extLst>
            </p:nvPr>
          </p:nvGraphicFramePr>
          <p:xfrm>
            <a:off x="1792238" y="1779431"/>
            <a:ext cx="1481137" cy="896938"/>
          </p:xfrm>
          <a:graphic>
            <a:graphicData uri="http://schemas.openxmlformats.org/presentationml/2006/ole">
              <mc:AlternateContent xmlns:mc="http://schemas.openxmlformats.org/markup-compatibility/2006">
                <mc:Choice xmlns:v="urn:schemas-microsoft-com:vml" Requires="v">
                  <p:oleObj spid="_x0000_s1104" name="Equation" r:id="rId7" imgW="736600" imgH="444500" progId="Equation.3">
                    <p:embed/>
                  </p:oleObj>
                </mc:Choice>
                <mc:Fallback>
                  <p:oleObj name="Equation" r:id="rId7" imgW="736600" imgH="444500" progId="Equation.3">
                    <p:embed/>
                    <p:pic>
                      <p:nvPicPr>
                        <p:cNvPr id="0" name=""/>
                        <p:cNvPicPr/>
                        <p:nvPr/>
                      </p:nvPicPr>
                      <p:blipFill>
                        <a:blip r:embed="rId8"/>
                        <a:stretch>
                          <a:fillRect/>
                        </a:stretch>
                      </p:blipFill>
                      <p:spPr>
                        <a:xfrm>
                          <a:off x="1792238" y="1779431"/>
                          <a:ext cx="1481137" cy="896938"/>
                        </a:xfrm>
                        <a:prstGeom prst="rect">
                          <a:avLst/>
                        </a:prstGeom>
                      </p:spPr>
                    </p:pic>
                  </p:oleObj>
                </mc:Fallback>
              </mc:AlternateContent>
            </a:graphicData>
          </a:graphic>
        </p:graphicFrame>
      </p:grpSp>
    </p:spTree>
    <p:extLst>
      <p:ext uri="{BB962C8B-B14F-4D97-AF65-F5344CB8AC3E}">
        <p14:creationId xmlns:p14="http://schemas.microsoft.com/office/powerpoint/2010/main" val="1799487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1" y="274638"/>
            <a:ext cx="4748452" cy="1143000"/>
          </a:xfrm>
        </p:spPr>
        <p:txBody>
          <a:bodyPr/>
          <a:lstStyle/>
          <a:p>
            <a:r>
              <a:rPr lang="en-US" dirty="0" smtClean="0"/>
              <a:t>Nuclear PDF Fits</a:t>
            </a:r>
            <a:endParaRPr lang="en-US" baseline="30000" dirty="0"/>
          </a:p>
        </p:txBody>
      </p:sp>
      <p:pic>
        <p:nvPicPr>
          <p:cNvPr id="2" name="Picture 1"/>
          <p:cNvPicPr>
            <a:picLocks noChangeAspect="1"/>
          </p:cNvPicPr>
          <p:nvPr/>
        </p:nvPicPr>
        <p:blipFill>
          <a:blip r:embed="rId3"/>
          <a:stretch>
            <a:fillRect/>
          </a:stretch>
        </p:blipFill>
        <p:spPr>
          <a:xfrm>
            <a:off x="5205653" y="274638"/>
            <a:ext cx="3797300" cy="1308100"/>
          </a:xfrm>
          <a:prstGeom prst="rect">
            <a:avLst/>
          </a:prstGeom>
        </p:spPr>
      </p:pic>
      <p:grpSp>
        <p:nvGrpSpPr>
          <p:cNvPr id="8" name="Group 7"/>
          <p:cNvGrpSpPr/>
          <p:nvPr/>
        </p:nvGrpSpPr>
        <p:grpSpPr>
          <a:xfrm>
            <a:off x="0" y="1715201"/>
            <a:ext cx="9036424" cy="2661744"/>
            <a:chOff x="0" y="3153189"/>
            <a:chExt cx="8538625" cy="2294374"/>
          </a:xfrm>
        </p:grpSpPr>
        <p:pic>
          <p:nvPicPr>
            <p:cNvPr id="4" name="Picture 3"/>
            <p:cNvPicPr>
              <a:picLocks noChangeAspect="1"/>
            </p:cNvPicPr>
            <p:nvPr/>
          </p:nvPicPr>
          <p:blipFill>
            <a:blip r:embed="rId4"/>
            <a:stretch>
              <a:fillRect/>
            </a:stretch>
          </p:blipFill>
          <p:spPr>
            <a:xfrm>
              <a:off x="0" y="3153190"/>
              <a:ext cx="5608467" cy="2294373"/>
            </a:xfrm>
            <a:prstGeom prst="rect">
              <a:avLst/>
            </a:prstGeom>
          </p:spPr>
        </p:pic>
        <p:pic>
          <p:nvPicPr>
            <p:cNvPr id="5" name="Picture 4"/>
            <p:cNvPicPr>
              <a:picLocks noChangeAspect="1"/>
            </p:cNvPicPr>
            <p:nvPr/>
          </p:nvPicPr>
          <p:blipFill>
            <a:blip r:embed="rId5"/>
            <a:stretch>
              <a:fillRect/>
            </a:stretch>
          </p:blipFill>
          <p:spPr>
            <a:xfrm>
              <a:off x="5839363" y="3153189"/>
              <a:ext cx="2699262" cy="2294373"/>
            </a:xfrm>
            <a:prstGeom prst="rect">
              <a:avLst/>
            </a:prstGeom>
          </p:spPr>
        </p:pic>
      </p:grpSp>
      <p:sp>
        <p:nvSpPr>
          <p:cNvPr id="10" name="TextBox 9"/>
          <p:cNvSpPr txBox="1"/>
          <p:nvPr/>
        </p:nvSpPr>
        <p:spPr>
          <a:xfrm>
            <a:off x="83962" y="1282741"/>
            <a:ext cx="2428870" cy="461665"/>
          </a:xfrm>
          <a:prstGeom prst="rect">
            <a:avLst/>
          </a:prstGeom>
          <a:noFill/>
          <a:ln>
            <a:noFill/>
          </a:ln>
        </p:spPr>
        <p:txBody>
          <a:bodyPr wrap="none" rtlCol="0">
            <a:spAutoFit/>
          </a:bodyPr>
          <a:lstStyle/>
          <a:p>
            <a:r>
              <a:rPr lang="en-US" sz="1200" dirty="0" smtClean="0"/>
              <a:t>HKN: </a:t>
            </a:r>
            <a:r>
              <a:rPr lang="en-US" sz="1200" dirty="0"/>
              <a:t>M. Hirai, S. Kumano, </a:t>
            </a:r>
            <a:r>
              <a:rPr lang="en-US" sz="1200" dirty="0" smtClean="0"/>
              <a:t>and </a:t>
            </a:r>
          </a:p>
          <a:p>
            <a:r>
              <a:rPr lang="en-US" sz="1200" dirty="0"/>
              <a:t>T.-H. Nagai</a:t>
            </a:r>
            <a:r>
              <a:rPr lang="en-US" sz="1200" dirty="0" smtClean="0"/>
              <a:t>, Phys</a:t>
            </a:r>
            <a:r>
              <a:rPr lang="en-US" sz="1200" dirty="0"/>
              <a:t>. Rev. C 76, 065207</a:t>
            </a:r>
          </a:p>
        </p:txBody>
      </p:sp>
      <p:sp>
        <p:nvSpPr>
          <p:cNvPr id="11" name="TextBox 10"/>
          <p:cNvSpPr txBox="1"/>
          <p:nvPr/>
        </p:nvSpPr>
        <p:spPr>
          <a:xfrm>
            <a:off x="2512832" y="1301620"/>
            <a:ext cx="2419352" cy="461665"/>
          </a:xfrm>
          <a:prstGeom prst="rect">
            <a:avLst/>
          </a:prstGeom>
          <a:noFill/>
        </p:spPr>
        <p:txBody>
          <a:bodyPr wrap="none" rtlCol="0">
            <a:spAutoFit/>
          </a:bodyPr>
          <a:lstStyle/>
          <a:p>
            <a:r>
              <a:rPr lang="en-US" sz="1200" dirty="0" smtClean="0"/>
              <a:t>EPS</a:t>
            </a:r>
            <a:r>
              <a:rPr lang="en-US" sz="1200" dirty="0"/>
              <a:t>: K. J. </a:t>
            </a:r>
            <a:r>
              <a:rPr lang="en-US" sz="1200" dirty="0" err="1"/>
              <a:t>Eskola</a:t>
            </a:r>
            <a:r>
              <a:rPr lang="en-US" sz="1200" dirty="0"/>
              <a:t>, H. </a:t>
            </a:r>
            <a:r>
              <a:rPr lang="en-US" sz="1200" dirty="0" err="1" smtClean="0"/>
              <a:t>Paukkunen</a:t>
            </a:r>
            <a:r>
              <a:rPr lang="en-US" sz="1200" dirty="0" smtClean="0"/>
              <a:t/>
            </a:r>
            <a:br>
              <a:rPr lang="en-US" sz="1200" dirty="0" smtClean="0"/>
            </a:br>
            <a:r>
              <a:rPr lang="en-US" sz="1200" dirty="0"/>
              <a:t>C. A. </a:t>
            </a:r>
            <a:r>
              <a:rPr lang="en-US" sz="1200" dirty="0" smtClean="0"/>
              <a:t>Salgado, JHEP </a:t>
            </a:r>
            <a:r>
              <a:rPr lang="en-US" sz="1200" dirty="0"/>
              <a:t>0904 (2009) 065</a:t>
            </a:r>
          </a:p>
        </p:txBody>
      </p:sp>
      <p:sp>
        <p:nvSpPr>
          <p:cNvPr id="12" name="TextBox 11"/>
          <p:cNvSpPr txBox="1"/>
          <p:nvPr/>
        </p:nvSpPr>
        <p:spPr>
          <a:xfrm>
            <a:off x="2512832" y="1744406"/>
            <a:ext cx="3326552" cy="461665"/>
          </a:xfrm>
          <a:prstGeom prst="rect">
            <a:avLst/>
          </a:prstGeom>
          <a:noFill/>
          <a:ln>
            <a:solidFill>
              <a:srgbClr val="FFFFFF"/>
            </a:solidFill>
          </a:ln>
        </p:spPr>
        <p:txBody>
          <a:bodyPr wrap="none" rtlCol="0">
            <a:spAutoFit/>
          </a:bodyPr>
          <a:lstStyle/>
          <a:p>
            <a:r>
              <a:rPr lang="en-US" sz="1200" dirty="0" smtClean="0"/>
              <a:t>DSSZ: Daniel </a:t>
            </a:r>
            <a:r>
              <a:rPr lang="en-US" sz="1200" dirty="0"/>
              <a:t>de Florian, Rodolfo </a:t>
            </a:r>
            <a:r>
              <a:rPr lang="en-US" sz="1200" dirty="0" err="1"/>
              <a:t>Sassot</a:t>
            </a:r>
            <a:r>
              <a:rPr lang="en-US" sz="1200" dirty="0"/>
              <a:t>, </a:t>
            </a:r>
            <a:r>
              <a:rPr lang="en-US" sz="1200" dirty="0" err="1"/>
              <a:t>Pia</a:t>
            </a:r>
            <a:r>
              <a:rPr lang="en-US" sz="1200" dirty="0"/>
              <a:t> </a:t>
            </a:r>
            <a:r>
              <a:rPr lang="en-US" sz="1200" dirty="0" err="1" smtClean="0"/>
              <a:t>Zurita</a:t>
            </a:r>
            <a:r>
              <a:rPr lang="en-US" sz="1200" dirty="0" smtClean="0"/>
              <a:t>, </a:t>
            </a:r>
            <a:endParaRPr lang="en-US" sz="1200" dirty="0"/>
          </a:p>
          <a:p>
            <a:r>
              <a:rPr lang="en-US" sz="1200" dirty="0"/>
              <a:t>Marco </a:t>
            </a:r>
            <a:r>
              <a:rPr lang="en-US" sz="1200" dirty="0" err="1" smtClean="0"/>
              <a:t>Stratmann</a:t>
            </a:r>
            <a:r>
              <a:rPr lang="en-US" sz="1200" dirty="0" smtClean="0"/>
              <a:t>, Phys</a:t>
            </a:r>
            <a:r>
              <a:rPr lang="en-US" sz="1200" dirty="0"/>
              <a:t>. Rev. D 85, 074028</a:t>
            </a:r>
          </a:p>
        </p:txBody>
      </p:sp>
      <p:pic>
        <p:nvPicPr>
          <p:cNvPr id="6" name="Picture 5"/>
          <p:cNvPicPr>
            <a:picLocks noChangeAspect="1"/>
          </p:cNvPicPr>
          <p:nvPr/>
        </p:nvPicPr>
        <p:blipFill>
          <a:blip r:embed="rId6"/>
          <a:stretch>
            <a:fillRect/>
          </a:stretch>
        </p:blipFill>
        <p:spPr>
          <a:xfrm>
            <a:off x="0" y="4376944"/>
            <a:ext cx="9144000" cy="2481056"/>
          </a:xfrm>
          <a:prstGeom prst="rect">
            <a:avLst/>
          </a:prstGeom>
        </p:spPr>
      </p:pic>
      <p:sp>
        <p:nvSpPr>
          <p:cNvPr id="7" name="TextBox 6"/>
          <p:cNvSpPr txBox="1"/>
          <p:nvPr/>
        </p:nvSpPr>
        <p:spPr>
          <a:xfrm>
            <a:off x="7892439" y="4696099"/>
            <a:ext cx="777865" cy="369332"/>
          </a:xfrm>
          <a:prstGeom prst="rect">
            <a:avLst/>
          </a:prstGeom>
          <a:noFill/>
        </p:spPr>
        <p:txBody>
          <a:bodyPr wrap="none" rtlCol="0">
            <a:spAutoFit/>
          </a:bodyPr>
          <a:lstStyle/>
          <a:p>
            <a:r>
              <a:rPr lang="en-US" dirty="0" smtClean="0">
                <a:latin typeface="Symbol" charset="2"/>
                <a:cs typeface="Symbol" charset="2"/>
              </a:rPr>
              <a:t>n</a:t>
            </a:r>
            <a:r>
              <a:rPr lang="en-US" dirty="0" smtClean="0"/>
              <a:t> data</a:t>
            </a:r>
            <a:endParaRPr lang="en-US" dirty="0"/>
          </a:p>
        </p:txBody>
      </p:sp>
    </p:spTree>
    <p:extLst>
      <p:ext uri="{BB962C8B-B14F-4D97-AF65-F5344CB8AC3E}">
        <p14:creationId xmlns:p14="http://schemas.microsoft.com/office/powerpoint/2010/main" val="166538590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317"/>
            <a:ext cx="8229600" cy="1143000"/>
          </a:xfrm>
        </p:spPr>
        <p:txBody>
          <a:bodyPr/>
          <a:lstStyle/>
          <a:p>
            <a:r>
              <a:rPr lang="en-US" dirty="0" smtClean="0"/>
              <a:t>Recent Experimental Evidence</a:t>
            </a:r>
            <a:endParaRPr lang="en-US" dirty="0"/>
          </a:p>
        </p:txBody>
      </p:sp>
      <p:pic>
        <p:nvPicPr>
          <p:cNvPr id="4" name="Picture 3" descr="SEKretinaHD:Users:kuhn:Documents:DATA:DOE/Nuclear Group:NSAC:ChapterWriting:e03103_all_v3.eps"/>
          <p:cNvPicPr/>
          <p:nvPr/>
        </p:nvPicPr>
        <p:blipFill>
          <a:blip r:embed="rId3">
            <a:extLst>
              <a:ext uri="{28A0092B-C50C-407E-A947-70E740481C1C}">
                <a14:useLocalDpi xmlns:a14="http://schemas.microsoft.com/office/drawing/2010/main" val="0"/>
              </a:ext>
            </a:extLst>
          </a:blip>
          <a:srcRect/>
          <a:stretch>
            <a:fillRect/>
          </a:stretch>
        </p:blipFill>
        <p:spPr bwMode="auto">
          <a:xfrm>
            <a:off x="160004" y="3142464"/>
            <a:ext cx="4736886" cy="3715535"/>
          </a:xfrm>
          <a:prstGeom prst="rect">
            <a:avLst/>
          </a:prstGeom>
          <a:noFill/>
          <a:ln>
            <a:noFill/>
          </a:ln>
        </p:spPr>
      </p:pic>
      <p:pic>
        <p:nvPicPr>
          <p:cNvPr id="5" name="Picture 4"/>
          <p:cNvPicPr>
            <a:picLocks noChangeAspect="1"/>
          </p:cNvPicPr>
          <p:nvPr/>
        </p:nvPicPr>
        <p:blipFill>
          <a:blip r:embed="rId4"/>
          <a:stretch>
            <a:fillRect/>
          </a:stretch>
        </p:blipFill>
        <p:spPr>
          <a:xfrm>
            <a:off x="4896891" y="1131124"/>
            <a:ext cx="4123604" cy="318919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1931" y="1285617"/>
            <a:ext cx="3733800" cy="213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a:stretch>
            <a:fillRect/>
          </a:stretch>
        </p:blipFill>
        <p:spPr>
          <a:xfrm>
            <a:off x="6391595" y="4229100"/>
            <a:ext cx="2628900" cy="2628900"/>
          </a:xfrm>
          <a:prstGeom prst="rect">
            <a:avLst/>
          </a:prstGeom>
        </p:spPr>
      </p:pic>
    </p:spTree>
    <p:extLst>
      <p:ext uri="{BB962C8B-B14F-4D97-AF65-F5344CB8AC3E}">
        <p14:creationId xmlns:p14="http://schemas.microsoft.com/office/powerpoint/2010/main" val="33017315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15"/>
            <a:ext cx="8229600" cy="1143000"/>
          </a:xfrm>
        </p:spPr>
        <p:txBody>
          <a:bodyPr/>
          <a:lstStyle/>
          <a:p>
            <a:r>
              <a:rPr lang="en-US" dirty="0" smtClean="0"/>
              <a:t>An interesting connection</a:t>
            </a:r>
            <a:endParaRPr lang="en-US" dirty="0"/>
          </a:p>
        </p:txBody>
      </p:sp>
      <p:sp>
        <p:nvSpPr>
          <p:cNvPr id="3" name="Content Placeholder 2"/>
          <p:cNvSpPr>
            <a:spLocks noGrp="1"/>
          </p:cNvSpPr>
          <p:nvPr>
            <p:ph idx="1"/>
          </p:nvPr>
        </p:nvSpPr>
        <p:spPr>
          <a:xfrm>
            <a:off x="0" y="1600200"/>
            <a:ext cx="3246982" cy="2403215"/>
          </a:xfrm>
        </p:spPr>
        <p:txBody>
          <a:bodyPr>
            <a:normAutofit fontScale="85000" lnSpcReduction="20000"/>
          </a:bodyPr>
          <a:lstStyle/>
          <a:p>
            <a:r>
              <a:rPr lang="en-US" dirty="0" smtClean="0"/>
              <a:t>EMC vs. SRC</a:t>
            </a:r>
          </a:p>
          <a:p>
            <a:pPr lvl="1"/>
            <a:r>
              <a:rPr lang="en-US" dirty="0" smtClean="0"/>
              <a:t>Both due to high local density?</a:t>
            </a:r>
          </a:p>
          <a:p>
            <a:pPr lvl="1"/>
            <a:r>
              <a:rPr lang="en-US" dirty="0" smtClean="0"/>
              <a:t>EMC effect more pronounced in high-momentum/SRC nucleons?</a:t>
            </a:r>
            <a:endParaRPr lang="en-US" dirty="0"/>
          </a:p>
        </p:txBody>
      </p:sp>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46982" y="1285038"/>
            <a:ext cx="51054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3206" y="4616842"/>
            <a:ext cx="2590800" cy="222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p:cNvSpPr txBox="1">
            <a:spLocks noChangeArrowheads="1"/>
          </p:cNvSpPr>
          <p:nvPr/>
        </p:nvSpPr>
        <p:spPr bwMode="auto">
          <a:xfrm>
            <a:off x="7297840" y="5218266"/>
            <a:ext cx="170660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dirty="0"/>
              <a:t>Probability of a nucleon inside the nucleus to be in a “</a:t>
            </a:r>
            <a:r>
              <a:rPr lang="en-US" dirty="0" smtClean="0"/>
              <a:t>short-range” (tensor</a:t>
            </a:r>
            <a:r>
              <a:rPr lang="en-US" dirty="0"/>
              <a:t>) correlation (dominated by </a:t>
            </a:r>
            <a:r>
              <a:rPr lang="en-US" dirty="0" err="1"/>
              <a:t>pn</a:t>
            </a:r>
            <a:r>
              <a:rPr lang="en-US" dirty="0"/>
              <a:t> correlations 10:1)</a:t>
            </a:r>
          </a:p>
        </p:txBody>
      </p:sp>
      <p:pic>
        <p:nvPicPr>
          <p:cNvPr id="10" name="Picture 9"/>
          <p:cNvPicPr>
            <a:picLocks noChangeAspect="1"/>
          </p:cNvPicPr>
          <p:nvPr/>
        </p:nvPicPr>
        <p:blipFill>
          <a:blip r:embed="rId5"/>
          <a:stretch>
            <a:fillRect/>
          </a:stretch>
        </p:blipFill>
        <p:spPr>
          <a:xfrm>
            <a:off x="49776" y="4163657"/>
            <a:ext cx="3449550" cy="2299700"/>
          </a:xfrm>
          <a:prstGeom prst="rect">
            <a:avLst/>
          </a:prstGeom>
        </p:spPr>
      </p:pic>
      <p:pic>
        <p:nvPicPr>
          <p:cNvPr id="11" name="Picture 10"/>
          <p:cNvPicPr>
            <a:picLocks noChangeAspect="1"/>
          </p:cNvPicPr>
          <p:nvPr/>
        </p:nvPicPr>
        <p:blipFill>
          <a:blip r:embed="rId6"/>
          <a:stretch>
            <a:fillRect/>
          </a:stretch>
        </p:blipFill>
        <p:spPr>
          <a:xfrm>
            <a:off x="99967" y="6566335"/>
            <a:ext cx="2895600" cy="241300"/>
          </a:xfrm>
          <a:prstGeom prst="rect">
            <a:avLst/>
          </a:prstGeom>
        </p:spPr>
      </p:pic>
    </p:spTree>
    <p:extLst>
      <p:ext uri="{BB962C8B-B14F-4D97-AF65-F5344CB8AC3E}">
        <p14:creationId xmlns:p14="http://schemas.microsoft.com/office/powerpoint/2010/main" val="16740298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Explanations</a:t>
            </a:r>
            <a:endParaRPr lang="en-US" dirty="0"/>
          </a:p>
        </p:txBody>
      </p:sp>
      <p:sp>
        <p:nvSpPr>
          <p:cNvPr id="3" name="Content Placeholder 2"/>
          <p:cNvSpPr>
            <a:spLocks noGrp="1"/>
          </p:cNvSpPr>
          <p:nvPr>
            <p:ph idx="1"/>
          </p:nvPr>
        </p:nvSpPr>
        <p:spPr>
          <a:xfrm>
            <a:off x="457200" y="1462390"/>
            <a:ext cx="8229600" cy="3382545"/>
          </a:xfrm>
        </p:spPr>
        <p:txBody>
          <a:bodyPr>
            <a:normAutofit fontScale="77500" lnSpcReduction="20000"/>
          </a:bodyPr>
          <a:lstStyle/>
          <a:p>
            <a:r>
              <a:rPr lang="en-US" dirty="0" smtClean="0"/>
              <a:t>EMC ∝ </a:t>
            </a:r>
            <a:r>
              <a:rPr lang="en-US" i="1" dirty="0" smtClean="0"/>
              <a:t>A</a:t>
            </a:r>
            <a:r>
              <a:rPr lang="en-US" dirty="0" smtClean="0"/>
              <a:t>: ruled out by </a:t>
            </a:r>
            <a:r>
              <a:rPr lang="en-US" baseline="30000" dirty="0" smtClean="0"/>
              <a:t>4</a:t>
            </a:r>
            <a:r>
              <a:rPr lang="en-US" dirty="0" smtClean="0"/>
              <a:t>He</a:t>
            </a:r>
          </a:p>
          <a:p>
            <a:r>
              <a:rPr lang="en-US" dirty="0"/>
              <a:t>EMC ∝ </a:t>
            </a:r>
            <a:r>
              <a:rPr lang="en-US" dirty="0" smtClean="0"/>
              <a:t>average nuclear density: ruled out by </a:t>
            </a:r>
            <a:r>
              <a:rPr lang="en-US" baseline="30000" dirty="0" smtClean="0"/>
              <a:t>9</a:t>
            </a:r>
            <a:r>
              <a:rPr lang="en-US" dirty="0" smtClean="0"/>
              <a:t>Be</a:t>
            </a:r>
          </a:p>
          <a:p>
            <a:r>
              <a:rPr lang="en-US" dirty="0"/>
              <a:t>EMC ∝ </a:t>
            </a:r>
            <a:r>
              <a:rPr lang="en-US" dirty="0" smtClean="0"/>
              <a:t>local density. Consistent with binding models </a:t>
            </a:r>
            <a:br>
              <a:rPr lang="en-US" dirty="0" smtClean="0"/>
            </a:br>
            <a:r>
              <a:rPr lang="en-US" dirty="0" smtClean="0"/>
              <a:t>(e.g., quark-meson coupling; quarks rearrange them-</a:t>
            </a:r>
            <a:br>
              <a:rPr lang="en-US" dirty="0" smtClean="0"/>
            </a:br>
            <a:r>
              <a:rPr lang="en-US" dirty="0" smtClean="0"/>
              <a:t>selves inside nucleons due to scalar/vector field)</a:t>
            </a:r>
          </a:p>
          <a:p>
            <a:r>
              <a:rPr lang="en-US" dirty="0" smtClean="0"/>
              <a:t>EMC </a:t>
            </a:r>
            <a:r>
              <a:rPr lang="en-US" dirty="0"/>
              <a:t>∝ </a:t>
            </a:r>
            <a:r>
              <a:rPr lang="en-US" dirty="0" err="1" smtClean="0"/>
              <a:t>virtuality</a:t>
            </a:r>
            <a:r>
              <a:rPr lang="en-US" dirty="0" smtClean="0"/>
              <a:t> of struck nucleon </a:t>
            </a:r>
            <a:r>
              <a:rPr lang="en-US" baseline="30000" dirty="0" smtClean="0"/>
              <a:t>*)</a:t>
            </a:r>
            <a:r>
              <a:rPr lang="en-US" dirty="0" smtClean="0"/>
              <a:t> =&gt; mostly in high-momentum (SRC) nucleons. </a:t>
            </a:r>
          </a:p>
          <a:p>
            <a:r>
              <a:rPr lang="en-US" dirty="0" smtClean="0"/>
              <a:t>Nucleon swelling, </a:t>
            </a:r>
            <a:r>
              <a:rPr lang="en-US" i="1" dirty="0" smtClean="0"/>
              <a:t>x</a:t>
            </a:r>
            <a:r>
              <a:rPr lang="en-US" dirty="0" smtClean="0"/>
              <a:t> rescaling, </a:t>
            </a:r>
            <a:r>
              <a:rPr lang="en-US" i="1" dirty="0" smtClean="0"/>
              <a:t>Q</a:t>
            </a:r>
            <a:r>
              <a:rPr lang="en-US" baseline="30000" dirty="0" smtClean="0"/>
              <a:t>2</a:t>
            </a:r>
            <a:r>
              <a:rPr lang="en-US" dirty="0" smtClean="0"/>
              <a:t> rescaling,  pion enhancement, suppression of point-like configurations…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710578411"/>
              </p:ext>
            </p:extLst>
          </p:nvPr>
        </p:nvGraphicFramePr>
        <p:xfrm>
          <a:off x="920711" y="5684080"/>
          <a:ext cx="5002145" cy="738021"/>
        </p:xfrm>
        <a:graphic>
          <a:graphicData uri="http://schemas.openxmlformats.org/presentationml/2006/ole">
            <mc:AlternateContent xmlns:mc="http://schemas.openxmlformats.org/markup-compatibility/2006">
              <mc:Choice xmlns:v="urn:schemas-microsoft-com:vml" Requires="v">
                <p:oleObj spid="_x0000_s3208" name="Equation" r:id="rId4" imgW="3098800" imgH="457200" progId="Equation.3">
                  <p:embed/>
                </p:oleObj>
              </mc:Choice>
              <mc:Fallback>
                <p:oleObj name="Equation" r:id="rId4" imgW="3098800" imgH="457200" progId="Equation.3">
                  <p:embed/>
                  <p:pic>
                    <p:nvPicPr>
                      <p:cNvPr id="0" name=""/>
                      <p:cNvPicPr/>
                      <p:nvPr/>
                    </p:nvPicPr>
                    <p:blipFill>
                      <a:blip r:embed="rId5"/>
                      <a:stretch>
                        <a:fillRect/>
                      </a:stretch>
                    </p:blipFill>
                    <p:spPr>
                      <a:xfrm>
                        <a:off x="920711" y="5684080"/>
                        <a:ext cx="5002145" cy="738021"/>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927809073"/>
              </p:ext>
            </p:extLst>
          </p:nvPr>
        </p:nvGraphicFramePr>
        <p:xfrm>
          <a:off x="920711" y="4649732"/>
          <a:ext cx="5830888" cy="1068388"/>
        </p:xfrm>
        <a:graphic>
          <a:graphicData uri="http://schemas.openxmlformats.org/presentationml/2006/ole">
            <mc:AlternateContent xmlns:mc="http://schemas.openxmlformats.org/markup-compatibility/2006">
              <mc:Choice xmlns:v="urn:schemas-microsoft-com:vml" Requires="v">
                <p:oleObj spid="_x0000_s3209" name="Equation" r:id="rId6" imgW="4025900" imgH="736600" progId="Equation.3">
                  <p:embed/>
                </p:oleObj>
              </mc:Choice>
              <mc:Fallback>
                <p:oleObj name="Equation" r:id="rId6" imgW="4025900" imgH="736600" progId="Equation.3">
                  <p:embed/>
                  <p:pic>
                    <p:nvPicPr>
                      <p:cNvPr id="0" name=""/>
                      <p:cNvPicPr/>
                      <p:nvPr/>
                    </p:nvPicPr>
                    <p:blipFill>
                      <a:blip r:embed="rId7"/>
                      <a:stretch>
                        <a:fillRect/>
                      </a:stretch>
                    </p:blipFill>
                    <p:spPr>
                      <a:xfrm>
                        <a:off x="920711" y="4649732"/>
                        <a:ext cx="5830888" cy="1068388"/>
                      </a:xfrm>
                      <a:prstGeom prst="rect">
                        <a:avLst/>
                      </a:prstGeom>
                    </p:spPr>
                  </p:pic>
                </p:oleObj>
              </mc:Fallback>
            </mc:AlternateContent>
          </a:graphicData>
        </a:graphic>
      </p:graphicFrame>
      <p:pic>
        <p:nvPicPr>
          <p:cNvPr id="6" name="Picture 5"/>
          <p:cNvPicPr>
            <a:picLocks noChangeAspect="1"/>
          </p:cNvPicPr>
          <p:nvPr/>
        </p:nvPicPr>
        <p:blipFill>
          <a:blip r:embed="rId8"/>
          <a:stretch>
            <a:fillRect/>
          </a:stretch>
        </p:blipFill>
        <p:spPr>
          <a:xfrm>
            <a:off x="7823200" y="2155968"/>
            <a:ext cx="1320800" cy="1069371"/>
          </a:xfrm>
          <a:prstGeom prst="rect">
            <a:avLst/>
          </a:prstGeom>
        </p:spPr>
      </p:pic>
      <p:sp>
        <p:nvSpPr>
          <p:cNvPr id="7" name="Rectangle 6"/>
          <p:cNvSpPr/>
          <p:nvPr/>
        </p:nvSpPr>
        <p:spPr>
          <a:xfrm>
            <a:off x="611186" y="4706435"/>
            <a:ext cx="307972" cy="276999"/>
          </a:xfrm>
          <a:prstGeom prst="rect">
            <a:avLst/>
          </a:prstGeom>
        </p:spPr>
        <p:txBody>
          <a:bodyPr wrap="none">
            <a:spAutoFit/>
          </a:bodyPr>
          <a:lstStyle/>
          <a:p>
            <a:r>
              <a:rPr lang="en-US" baseline="30000" dirty="0"/>
              <a:t>*)</a:t>
            </a:r>
            <a:endParaRPr lang="en-US" dirty="0"/>
          </a:p>
        </p:txBody>
      </p:sp>
    </p:spTree>
    <p:extLst>
      <p:ext uri="{BB962C8B-B14F-4D97-AF65-F5344CB8AC3E}">
        <p14:creationId xmlns:p14="http://schemas.microsoft.com/office/powerpoint/2010/main" val="249215618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EMC-effect in the Deuteron?</a:t>
            </a:r>
            <a:endParaRPr lang="en-US" dirty="0"/>
          </a:p>
        </p:txBody>
      </p:sp>
      <p:pic>
        <p:nvPicPr>
          <p:cNvPr id="5" name="Picture 5"/>
          <p:cNvPicPr>
            <a:picLocks noChangeAspect="1"/>
          </p:cNvPicPr>
          <p:nvPr/>
        </p:nvPicPr>
        <p:blipFill rotWithShape="1">
          <a:blip r:embed="rId3">
            <a:extLst>
              <a:ext uri="{28A0092B-C50C-407E-A947-70E740481C1C}">
                <a14:useLocalDpi xmlns:a14="http://schemas.microsoft.com/office/drawing/2010/main" val="0"/>
              </a:ext>
            </a:extLst>
          </a:blip>
          <a:srcRect l="11874" t="1994" r="6532" b="30342"/>
          <a:stretch/>
        </p:blipFill>
        <p:spPr bwMode="auto">
          <a:xfrm>
            <a:off x="0" y="1199801"/>
            <a:ext cx="5271503" cy="328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4105148" y="3264340"/>
            <a:ext cx="5038852" cy="3543583"/>
          </a:xfrm>
          <a:prstGeom prst="rect">
            <a:avLst/>
          </a:prstGeom>
        </p:spPr>
      </p:pic>
      <p:sp>
        <p:nvSpPr>
          <p:cNvPr id="7" name="TextBox 6"/>
          <p:cNvSpPr txBox="1"/>
          <p:nvPr/>
        </p:nvSpPr>
        <p:spPr>
          <a:xfrm>
            <a:off x="195859" y="4370597"/>
            <a:ext cx="2603146" cy="584776"/>
          </a:xfrm>
          <a:prstGeom prst="rect">
            <a:avLst/>
          </a:prstGeom>
          <a:noFill/>
        </p:spPr>
        <p:txBody>
          <a:bodyPr wrap="none" rtlCol="0">
            <a:spAutoFit/>
          </a:bodyPr>
          <a:lstStyle/>
          <a:p>
            <a:r>
              <a:rPr lang="en-US" dirty="0" smtClean="0"/>
              <a:t>Predicted by theory…</a:t>
            </a:r>
            <a:br>
              <a:rPr lang="en-US" dirty="0" smtClean="0"/>
            </a:br>
            <a:r>
              <a:rPr lang="en-US" sz="1400" dirty="0" smtClean="0"/>
              <a:t>(W. </a:t>
            </a:r>
            <a:r>
              <a:rPr lang="en-US" sz="1400" dirty="0" err="1" smtClean="0"/>
              <a:t>Melnitchouk</a:t>
            </a:r>
            <a:r>
              <a:rPr lang="en-US" sz="1400" dirty="0" smtClean="0"/>
              <a:t>, private comm.)</a:t>
            </a:r>
            <a:endParaRPr lang="en-US" sz="1400" dirty="0"/>
          </a:p>
        </p:txBody>
      </p:sp>
      <p:sp>
        <p:nvSpPr>
          <p:cNvPr id="8" name="TextBox 7"/>
          <p:cNvSpPr txBox="1"/>
          <p:nvPr/>
        </p:nvSpPr>
        <p:spPr>
          <a:xfrm>
            <a:off x="5686039" y="2341010"/>
            <a:ext cx="3347105" cy="923330"/>
          </a:xfrm>
          <a:prstGeom prst="rect">
            <a:avLst/>
          </a:prstGeom>
          <a:noFill/>
        </p:spPr>
        <p:txBody>
          <a:bodyPr wrap="square" rtlCol="0">
            <a:spAutoFit/>
          </a:bodyPr>
          <a:lstStyle/>
          <a:p>
            <a:r>
              <a:rPr lang="en-US" dirty="0" smtClean="0"/>
              <a:t>…and first hints seen in </a:t>
            </a:r>
            <a:r>
              <a:rPr lang="en-US" dirty="0" err="1" smtClean="0"/>
              <a:t>BONuS</a:t>
            </a:r>
            <a:r>
              <a:rPr lang="en-US" dirty="0" smtClean="0"/>
              <a:t> experiment </a:t>
            </a:r>
            <a:br>
              <a:rPr lang="en-US" dirty="0" smtClean="0"/>
            </a:br>
            <a:r>
              <a:rPr lang="en-US" dirty="0" smtClean="0"/>
              <a:t>(K. </a:t>
            </a:r>
            <a:r>
              <a:rPr lang="en-US" dirty="0" err="1" smtClean="0"/>
              <a:t>Griffioen</a:t>
            </a:r>
            <a:r>
              <a:rPr lang="en-US" dirty="0" smtClean="0"/>
              <a:t>, to be published)</a:t>
            </a:r>
            <a:endParaRPr lang="en-US" dirty="0"/>
          </a:p>
        </p:txBody>
      </p:sp>
      <p:sp>
        <p:nvSpPr>
          <p:cNvPr id="4" name="TextBox 3"/>
          <p:cNvSpPr txBox="1"/>
          <p:nvPr/>
        </p:nvSpPr>
        <p:spPr>
          <a:xfrm>
            <a:off x="5271503" y="5132676"/>
            <a:ext cx="1529322" cy="369332"/>
          </a:xfrm>
          <a:prstGeom prst="rect">
            <a:avLst/>
          </a:prstGeom>
          <a:noFill/>
        </p:spPr>
        <p:txBody>
          <a:bodyPr wrap="none" rtlCol="0">
            <a:spAutoFit/>
          </a:bodyPr>
          <a:lstStyle/>
          <a:p>
            <a:r>
              <a:rPr lang="en-US" i="1" dirty="0" smtClean="0">
                <a:solidFill>
                  <a:srgbClr val="800000"/>
                </a:solidFill>
              </a:rPr>
              <a:t>PRELIMINARY</a:t>
            </a:r>
            <a:endParaRPr lang="en-US" i="1" dirty="0">
              <a:solidFill>
                <a:srgbClr val="800000"/>
              </a:solidFill>
            </a:endParaRPr>
          </a:p>
        </p:txBody>
      </p:sp>
      <p:pic>
        <p:nvPicPr>
          <p:cNvPr id="9" name="Picture 8"/>
          <p:cNvPicPr>
            <a:picLocks noChangeAspect="1"/>
          </p:cNvPicPr>
          <p:nvPr/>
        </p:nvPicPr>
        <p:blipFill>
          <a:blip r:embed="rId5"/>
          <a:stretch>
            <a:fillRect/>
          </a:stretch>
        </p:blipFill>
        <p:spPr>
          <a:xfrm>
            <a:off x="1651227" y="4961220"/>
            <a:ext cx="2453921" cy="1840441"/>
          </a:xfrm>
          <a:prstGeom prst="rect">
            <a:avLst/>
          </a:prstGeom>
        </p:spPr>
      </p:pic>
      <p:cxnSp>
        <p:nvCxnSpPr>
          <p:cNvPr id="10" name="Straight Arrow Connector 9"/>
          <p:cNvCxnSpPr/>
          <p:nvPr/>
        </p:nvCxnSpPr>
        <p:spPr>
          <a:xfrm>
            <a:off x="3368980" y="2854985"/>
            <a:ext cx="230896" cy="30859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498721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Experimental Evidence</a:t>
            </a:r>
            <a:endParaRPr lang="en-US" dirty="0"/>
          </a:p>
        </p:txBody>
      </p:sp>
      <p:sp>
        <p:nvSpPr>
          <p:cNvPr id="3" name="Content Placeholder 2"/>
          <p:cNvSpPr>
            <a:spLocks noGrp="1"/>
          </p:cNvSpPr>
          <p:nvPr>
            <p:ph idx="1"/>
          </p:nvPr>
        </p:nvSpPr>
        <p:spPr/>
        <p:txBody>
          <a:bodyPr/>
          <a:lstStyle/>
          <a:p>
            <a:r>
              <a:rPr lang="en-US" dirty="0" smtClean="0"/>
              <a:t>Form Factors for p in </a:t>
            </a:r>
            <a:r>
              <a:rPr lang="en-US" baseline="30000" dirty="0" smtClean="0"/>
              <a:t>4</a:t>
            </a:r>
            <a:r>
              <a:rPr lang="en-US" dirty="0" smtClean="0"/>
              <a:t>He at </a:t>
            </a:r>
            <a:r>
              <a:rPr lang="en-US" dirty="0" err="1" smtClean="0"/>
              <a:t>JLab</a:t>
            </a:r>
            <a:endParaRPr lang="en-US" dirty="0"/>
          </a:p>
        </p:txBody>
      </p:sp>
      <p:pic>
        <p:nvPicPr>
          <p:cNvPr id="4" name="Picture 3"/>
          <p:cNvPicPr>
            <a:picLocks noChangeAspect="1"/>
          </p:cNvPicPr>
          <p:nvPr/>
        </p:nvPicPr>
        <p:blipFill>
          <a:blip r:embed="rId3"/>
          <a:stretch>
            <a:fillRect/>
          </a:stretch>
        </p:blipFill>
        <p:spPr>
          <a:xfrm>
            <a:off x="598030" y="2263763"/>
            <a:ext cx="4267200" cy="3987800"/>
          </a:xfrm>
          <a:prstGeom prst="rect">
            <a:avLst/>
          </a:prstGeom>
        </p:spPr>
      </p:pic>
      <p:sp>
        <p:nvSpPr>
          <p:cNvPr id="5" name="TextBox 4"/>
          <p:cNvSpPr txBox="1"/>
          <p:nvPr/>
        </p:nvSpPr>
        <p:spPr>
          <a:xfrm>
            <a:off x="2238578" y="6251563"/>
            <a:ext cx="1412654" cy="369332"/>
          </a:xfrm>
          <a:prstGeom prst="rect">
            <a:avLst/>
          </a:prstGeom>
          <a:noFill/>
        </p:spPr>
        <p:txBody>
          <a:bodyPr wrap="none" rtlCol="0">
            <a:spAutoFit/>
          </a:bodyPr>
          <a:lstStyle/>
          <a:p>
            <a:r>
              <a:rPr lang="en-US" dirty="0" smtClean="0"/>
              <a:t>“p </a:t>
            </a:r>
            <a:r>
              <a:rPr lang="en-US" dirty="0" err="1" smtClean="0"/>
              <a:t>Virtuality</a:t>
            </a:r>
            <a:r>
              <a:rPr lang="en-US" dirty="0" smtClean="0"/>
              <a:t>”</a:t>
            </a:r>
            <a:endParaRPr lang="en-US" dirty="0"/>
          </a:p>
        </p:txBody>
      </p:sp>
      <p:sp>
        <p:nvSpPr>
          <p:cNvPr id="6" name="Rectangle 5"/>
          <p:cNvSpPr/>
          <p:nvPr/>
        </p:nvSpPr>
        <p:spPr>
          <a:xfrm>
            <a:off x="0" y="6355298"/>
            <a:ext cx="2198155" cy="502702"/>
          </a:xfrm>
          <a:prstGeom prst="rect">
            <a:avLst/>
          </a:prstGeom>
        </p:spPr>
        <p:txBody>
          <a:bodyPr wrap="square">
            <a:spAutoFit/>
          </a:bodyPr>
          <a:lstStyle/>
          <a:p>
            <a:r>
              <a:rPr lang="nb-NO" sz="2000" baseline="30000" dirty="0"/>
              <a:t>M. </a:t>
            </a:r>
            <a:r>
              <a:rPr lang="nb-NO" sz="2000" baseline="30000" dirty="0" err="1"/>
              <a:t>Paolone</a:t>
            </a:r>
            <a:r>
              <a:rPr lang="nb-NO" sz="2000" baseline="30000" dirty="0"/>
              <a:t>, et </a:t>
            </a:r>
            <a:r>
              <a:rPr lang="nb-NO" sz="2000" i="1" baseline="30000" dirty="0"/>
              <a:t>al</a:t>
            </a:r>
            <a:r>
              <a:rPr lang="nb-NO" sz="2000" baseline="30000" dirty="0"/>
              <a:t>., </a:t>
            </a:r>
            <a:r>
              <a:rPr lang="nb-NO" sz="2000" baseline="30000" dirty="0" err="1"/>
              <a:t>Phys</a:t>
            </a:r>
            <a:r>
              <a:rPr lang="nb-NO" sz="2000" baseline="30000" dirty="0"/>
              <a:t>. Rev. Lett. </a:t>
            </a:r>
            <a:r>
              <a:rPr lang="nb-NO" sz="2000" b="1" baseline="30000" dirty="0"/>
              <a:t>105</a:t>
            </a:r>
            <a:r>
              <a:rPr lang="nb-NO" sz="2000" baseline="30000" dirty="0"/>
              <a:t>, 072001 (2010).</a:t>
            </a:r>
            <a:endParaRPr lang="en-US" sz="2000" dirty="0"/>
          </a:p>
        </p:txBody>
      </p:sp>
      <p:sp>
        <p:nvSpPr>
          <p:cNvPr id="8" name="TextBox 7"/>
          <p:cNvSpPr txBox="1"/>
          <p:nvPr/>
        </p:nvSpPr>
        <p:spPr>
          <a:xfrm rot="16200000">
            <a:off x="-114034" y="3831358"/>
            <a:ext cx="1054796" cy="369332"/>
          </a:xfrm>
          <a:prstGeom prst="rect">
            <a:avLst/>
          </a:prstGeom>
          <a:noFill/>
        </p:spPr>
        <p:txBody>
          <a:bodyPr wrap="none" rtlCol="0">
            <a:spAutoFit/>
          </a:bodyPr>
          <a:lstStyle/>
          <a:p>
            <a:r>
              <a:rPr lang="en-US" dirty="0" smtClean="0"/>
              <a:t>∝ G</a:t>
            </a:r>
            <a:r>
              <a:rPr lang="en-US" baseline="-25000" dirty="0" smtClean="0"/>
              <a:t>E</a:t>
            </a:r>
            <a:r>
              <a:rPr lang="en-US" dirty="0" smtClean="0"/>
              <a:t>/G</a:t>
            </a:r>
            <a:r>
              <a:rPr lang="en-US" baseline="-25000" dirty="0" smtClean="0"/>
              <a:t>M</a:t>
            </a:r>
            <a:endParaRPr lang="en-US" dirty="0"/>
          </a:p>
        </p:txBody>
      </p:sp>
      <p:sp>
        <p:nvSpPr>
          <p:cNvPr id="9" name="TextBox 8"/>
          <p:cNvSpPr txBox="1"/>
          <p:nvPr/>
        </p:nvSpPr>
        <p:spPr>
          <a:xfrm>
            <a:off x="5006242" y="2239339"/>
            <a:ext cx="4137757" cy="584776"/>
          </a:xfrm>
          <a:prstGeom prst="rect">
            <a:avLst/>
          </a:prstGeom>
          <a:noFill/>
        </p:spPr>
        <p:txBody>
          <a:bodyPr wrap="square" rtlCol="0">
            <a:spAutoFit/>
          </a:bodyPr>
          <a:lstStyle/>
          <a:p>
            <a:r>
              <a:rPr lang="en-US" sz="1600" dirty="0" smtClean="0"/>
              <a:t>However, alternative explanations in standard nuclear models (incl. MEC, FSI etc.) exist</a:t>
            </a:r>
            <a:endParaRPr lang="en-US" sz="1600" dirty="0"/>
          </a:p>
        </p:txBody>
      </p:sp>
      <p:grpSp>
        <p:nvGrpSpPr>
          <p:cNvPr id="11" name="Group 10"/>
          <p:cNvGrpSpPr/>
          <p:nvPr/>
        </p:nvGrpSpPr>
        <p:grpSpPr>
          <a:xfrm>
            <a:off x="13811" y="2263763"/>
            <a:ext cx="5087564" cy="3987800"/>
            <a:chOff x="13811" y="2263763"/>
            <a:chExt cx="5087564" cy="3987800"/>
          </a:xfrm>
        </p:grpSpPr>
        <p:pic>
          <p:nvPicPr>
            <p:cNvPr id="7" name="Picture 6"/>
            <p:cNvPicPr>
              <a:picLocks noChangeAspect="1"/>
            </p:cNvPicPr>
            <p:nvPr/>
          </p:nvPicPr>
          <p:blipFill>
            <a:blip r:embed="rId4"/>
            <a:stretch>
              <a:fillRect/>
            </a:stretch>
          </p:blipFill>
          <p:spPr>
            <a:xfrm>
              <a:off x="13811" y="2263763"/>
              <a:ext cx="5087564" cy="3987800"/>
            </a:xfrm>
            <a:prstGeom prst="rect">
              <a:avLst/>
            </a:prstGeom>
          </p:spPr>
        </p:pic>
        <p:sp>
          <p:nvSpPr>
            <p:cNvPr id="10" name="TextBox 9"/>
            <p:cNvSpPr txBox="1"/>
            <p:nvPr/>
          </p:nvSpPr>
          <p:spPr>
            <a:xfrm>
              <a:off x="2967843" y="3724470"/>
              <a:ext cx="1897387" cy="461665"/>
            </a:xfrm>
            <a:prstGeom prst="rect">
              <a:avLst/>
            </a:prstGeom>
            <a:noFill/>
          </p:spPr>
          <p:txBody>
            <a:bodyPr wrap="square" rtlCol="0">
              <a:spAutoFit/>
            </a:bodyPr>
            <a:lstStyle/>
            <a:p>
              <a:r>
                <a:rPr lang="en-US" sz="1200" dirty="0" smtClean="0"/>
                <a:t>Proposed future measurement: E12-11-002</a:t>
              </a:r>
              <a:endParaRPr lang="en-US" sz="1200" dirty="0"/>
            </a:p>
          </p:txBody>
        </p:sp>
      </p:grpSp>
      <p:sp>
        <p:nvSpPr>
          <p:cNvPr id="12" name="Rectangle 11"/>
          <p:cNvSpPr/>
          <p:nvPr/>
        </p:nvSpPr>
        <p:spPr>
          <a:xfrm>
            <a:off x="5101375" y="5709992"/>
            <a:ext cx="4042625" cy="1107996"/>
          </a:xfrm>
          <a:prstGeom prst="rect">
            <a:avLst/>
          </a:prstGeom>
        </p:spPr>
        <p:txBody>
          <a:bodyPr wrap="square">
            <a:spAutoFit/>
          </a:bodyPr>
          <a:lstStyle/>
          <a:p>
            <a:r>
              <a:rPr lang="en-US" sz="1100" dirty="0" smtClean="0"/>
              <a:t>“One </a:t>
            </a:r>
            <a:r>
              <a:rPr lang="en-US" sz="1100" dirty="0"/>
              <a:t>would have expected that probing few-body systems at very high Q might have revealed a new role for quark degrees-of-freedom at short distances. Except for their implicit role in determining the effective forces and currents (as well as nucleon electromagnetic form factors), the models discussed in this review do not include any </a:t>
            </a:r>
            <a:r>
              <a:rPr lang="en-US" sz="1100" dirty="0" smtClean="0"/>
              <a:t>such effects.” </a:t>
            </a:r>
            <a:r>
              <a:rPr lang="en-US" sz="1100" dirty="0" err="1" smtClean="0"/>
              <a:t>Marcucci</a:t>
            </a:r>
            <a:r>
              <a:rPr lang="en-US" sz="1100" dirty="0"/>
              <a:t> et al., </a:t>
            </a:r>
            <a:r>
              <a:rPr lang="en-US" sz="1100" dirty="0" err="1" smtClean="0"/>
              <a:t>arXive</a:t>
            </a:r>
            <a:r>
              <a:rPr lang="en-US" sz="1100" dirty="0" smtClean="0"/>
              <a:t> 1504.05063 </a:t>
            </a:r>
            <a:endParaRPr lang="en-US" sz="1100" dirty="0"/>
          </a:p>
        </p:txBody>
      </p:sp>
      <p:pic>
        <p:nvPicPr>
          <p:cNvPr id="13" name="Picture 12"/>
          <p:cNvPicPr>
            <a:picLocks noChangeAspect="1"/>
          </p:cNvPicPr>
          <p:nvPr/>
        </p:nvPicPr>
        <p:blipFill>
          <a:blip r:embed="rId5"/>
          <a:stretch>
            <a:fillRect/>
          </a:stretch>
        </p:blipFill>
        <p:spPr>
          <a:xfrm>
            <a:off x="5101375" y="2852492"/>
            <a:ext cx="3695700" cy="2857500"/>
          </a:xfrm>
          <a:prstGeom prst="rect">
            <a:avLst/>
          </a:prstGeom>
        </p:spPr>
      </p:pic>
      <p:sp>
        <p:nvSpPr>
          <p:cNvPr id="14" name="TextBox 13"/>
          <p:cNvSpPr txBox="1"/>
          <p:nvPr/>
        </p:nvSpPr>
        <p:spPr>
          <a:xfrm>
            <a:off x="7241733" y="3159377"/>
            <a:ext cx="787395" cy="369332"/>
          </a:xfrm>
          <a:prstGeom prst="rect">
            <a:avLst/>
          </a:prstGeom>
          <a:noFill/>
        </p:spPr>
        <p:txBody>
          <a:bodyPr wrap="none" rtlCol="0">
            <a:spAutoFit/>
          </a:bodyPr>
          <a:lstStyle/>
          <a:p>
            <a:r>
              <a:rPr lang="en-US" baseline="30000" dirty="0" smtClean="0"/>
              <a:t>4</a:t>
            </a:r>
            <a:r>
              <a:rPr lang="en-US" dirty="0" smtClean="0"/>
              <a:t>He FF</a:t>
            </a:r>
            <a:endParaRPr lang="en-US" baseline="30000" dirty="0"/>
          </a:p>
        </p:txBody>
      </p:sp>
    </p:spTree>
    <p:extLst>
      <p:ext uri="{BB962C8B-B14F-4D97-AF65-F5344CB8AC3E}">
        <p14:creationId xmlns:p14="http://schemas.microsoft.com/office/powerpoint/2010/main" val="38466171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 of data to come</a:t>
            </a:r>
            <a:endParaRPr lang="en-US" dirty="0"/>
          </a:p>
        </p:txBody>
      </p:sp>
      <p:sp>
        <p:nvSpPr>
          <p:cNvPr id="3" name="Content Placeholder 2"/>
          <p:cNvSpPr>
            <a:spLocks noGrp="1"/>
          </p:cNvSpPr>
          <p:nvPr>
            <p:ph idx="1"/>
          </p:nvPr>
        </p:nvSpPr>
        <p:spPr>
          <a:xfrm>
            <a:off x="457199" y="1600200"/>
            <a:ext cx="8507875" cy="5180390"/>
          </a:xfrm>
        </p:spPr>
        <p:txBody>
          <a:bodyPr>
            <a:normAutofit fontScale="92500" lnSpcReduction="10000"/>
          </a:bodyPr>
          <a:lstStyle/>
          <a:p>
            <a:r>
              <a:rPr lang="en-US" dirty="0" err="1" smtClean="0"/>
              <a:t>JLab</a:t>
            </a:r>
            <a:r>
              <a:rPr lang="en-US" dirty="0" smtClean="0"/>
              <a:t> 6 </a:t>
            </a:r>
            <a:r>
              <a:rPr lang="en-US" dirty="0" err="1" smtClean="0"/>
              <a:t>GeV</a:t>
            </a:r>
            <a:r>
              <a:rPr lang="en-US" dirty="0" smtClean="0"/>
              <a:t>: </a:t>
            </a:r>
          </a:p>
          <a:p>
            <a:pPr lvl="1"/>
            <a:r>
              <a:rPr lang="en-US" dirty="0" smtClean="0"/>
              <a:t>E02-109/E04-001/E06-009: R</a:t>
            </a:r>
            <a:r>
              <a:rPr lang="en-US" baseline="-25000" dirty="0" smtClean="0"/>
              <a:t>A</a:t>
            </a:r>
            <a:r>
              <a:rPr lang="en-US" dirty="0" smtClean="0"/>
              <a:t>-R</a:t>
            </a:r>
            <a:r>
              <a:rPr lang="en-US" baseline="-25000" dirty="0" smtClean="0"/>
              <a:t>D</a:t>
            </a:r>
            <a:r>
              <a:rPr lang="en-US" dirty="0" smtClean="0"/>
              <a:t>, R</a:t>
            </a:r>
            <a:r>
              <a:rPr lang="en-US" baseline="-25000" dirty="0" smtClean="0"/>
              <a:t>D</a:t>
            </a:r>
            <a:r>
              <a:rPr lang="en-US" dirty="0" smtClean="0"/>
              <a:t>-</a:t>
            </a:r>
            <a:r>
              <a:rPr lang="en-US" dirty="0" err="1" smtClean="0"/>
              <a:t>R</a:t>
            </a:r>
            <a:r>
              <a:rPr lang="en-US" baseline="-25000" dirty="0" err="1" smtClean="0"/>
              <a:t>p</a:t>
            </a:r>
            <a:r>
              <a:rPr lang="en-US" dirty="0"/>
              <a:t> </a:t>
            </a:r>
            <a:r>
              <a:rPr lang="en-US" dirty="0" smtClean="0"/>
              <a:t>(res. region)</a:t>
            </a:r>
          </a:p>
          <a:p>
            <a:pPr lvl="1"/>
            <a:r>
              <a:rPr lang="en-US" dirty="0" smtClean="0"/>
              <a:t>CLAS: data mining initiative -&gt; tagged </a:t>
            </a:r>
            <a:r>
              <a:rPr lang="en-US" i="1" dirty="0" smtClean="0"/>
              <a:t>F</a:t>
            </a:r>
            <a:r>
              <a:rPr lang="en-US" baseline="-25000" dirty="0" smtClean="0"/>
              <a:t>2A</a:t>
            </a:r>
            <a:r>
              <a:rPr lang="en-US" dirty="0" smtClean="0"/>
              <a:t>/</a:t>
            </a:r>
            <a:r>
              <a:rPr lang="en-US" i="1" dirty="0" smtClean="0"/>
              <a:t>F</a:t>
            </a:r>
            <a:r>
              <a:rPr lang="en-US" baseline="-25000" dirty="0" smtClean="0"/>
              <a:t>2D</a:t>
            </a:r>
          </a:p>
          <a:p>
            <a:pPr lvl="1"/>
            <a:r>
              <a:rPr lang="en-US" dirty="0" smtClean="0"/>
              <a:t>GPDs in </a:t>
            </a:r>
            <a:r>
              <a:rPr lang="en-US" baseline="30000" dirty="0" smtClean="0"/>
              <a:t>4</a:t>
            </a:r>
            <a:r>
              <a:rPr lang="en-US" dirty="0" smtClean="0"/>
              <a:t>He (CLAS EG6)</a:t>
            </a:r>
          </a:p>
          <a:p>
            <a:r>
              <a:rPr lang="en-US" dirty="0" err="1" smtClean="0"/>
              <a:t>Miner</a:t>
            </a:r>
            <a:r>
              <a:rPr lang="en-US" dirty="0" err="1" smtClean="0">
                <a:latin typeface="Symbol" charset="2"/>
                <a:cs typeface="Symbol" charset="2"/>
              </a:rPr>
              <a:t>n</a:t>
            </a:r>
            <a:r>
              <a:rPr lang="en-US" dirty="0" err="1" smtClean="0"/>
              <a:t>a</a:t>
            </a:r>
            <a:r>
              <a:rPr lang="en-US" dirty="0" smtClean="0"/>
              <a:t>, </a:t>
            </a:r>
            <a:r>
              <a:rPr lang="en-US" dirty="0" err="1" smtClean="0"/>
              <a:t>Seaquest</a:t>
            </a:r>
            <a:endParaRPr lang="en-US" dirty="0" smtClean="0"/>
          </a:p>
          <a:p>
            <a:r>
              <a:rPr lang="en-US" dirty="0" smtClean="0"/>
              <a:t>In-medium FF experiments at Mainz </a:t>
            </a:r>
            <a:r>
              <a:rPr lang="en-US" sz="2200" dirty="0" smtClean="0"/>
              <a:t>(</a:t>
            </a:r>
            <a:r>
              <a:rPr lang="en-US" sz="2200" dirty="0" err="1" smtClean="0"/>
              <a:t>Piasetzky</a:t>
            </a:r>
            <a:r>
              <a:rPr lang="en-US" sz="2200" dirty="0" smtClean="0"/>
              <a:t> et al.)</a:t>
            </a:r>
            <a:endParaRPr lang="en-US" sz="3000" dirty="0" smtClean="0"/>
          </a:p>
          <a:p>
            <a:r>
              <a:rPr lang="en-US" dirty="0" err="1" smtClean="0"/>
              <a:t>JLab</a:t>
            </a:r>
            <a:r>
              <a:rPr lang="en-US" dirty="0" smtClean="0"/>
              <a:t> 12: EMC (F</a:t>
            </a:r>
            <a:r>
              <a:rPr lang="en-US" baseline="-25000" dirty="0" smtClean="0"/>
              <a:t>2</a:t>
            </a:r>
            <a:r>
              <a:rPr lang="en-US" dirty="0" smtClean="0"/>
              <a:t>, R), SRC (</a:t>
            </a:r>
            <a:r>
              <a:rPr lang="en-US" baseline="30000" dirty="0" smtClean="0"/>
              <a:t>3</a:t>
            </a:r>
            <a:r>
              <a:rPr lang="en-US" dirty="0" smtClean="0"/>
              <a:t>He, </a:t>
            </a:r>
            <a:r>
              <a:rPr lang="en-US" baseline="30000" dirty="0" smtClean="0"/>
              <a:t>3</a:t>
            </a:r>
            <a:r>
              <a:rPr lang="en-US" dirty="0" smtClean="0"/>
              <a:t>H,…), </a:t>
            </a:r>
            <a:r>
              <a:rPr lang="en-US" i="1" dirty="0" smtClean="0"/>
              <a:t>b</a:t>
            </a:r>
            <a:r>
              <a:rPr lang="en-US" baseline="-25000" dirty="0" smtClean="0"/>
              <a:t>1</a:t>
            </a:r>
            <a:r>
              <a:rPr lang="en-US" dirty="0" smtClean="0"/>
              <a:t>, pol. EMC, tagged (several), </a:t>
            </a:r>
            <a:r>
              <a:rPr lang="en-US" dirty="0" err="1" smtClean="0"/>
              <a:t>BONuS</a:t>
            </a:r>
            <a:r>
              <a:rPr lang="en-US" dirty="0" smtClean="0"/>
              <a:t> + Marathon, FF, GPDs, superfast quarks at x&gt;1,…</a:t>
            </a:r>
          </a:p>
          <a:p>
            <a:r>
              <a:rPr lang="en-US" dirty="0" smtClean="0"/>
              <a:t>EIC: sea/gluon PDFs, shadowing, anti-shadowing, tagged EMC effect,…</a:t>
            </a:r>
            <a:endParaRPr lang="en-US" dirty="0"/>
          </a:p>
        </p:txBody>
      </p:sp>
      <p:sp>
        <p:nvSpPr>
          <p:cNvPr id="4" name="TextBox 3"/>
          <p:cNvSpPr txBox="1"/>
          <p:nvPr/>
        </p:nvSpPr>
        <p:spPr>
          <a:xfrm rot="650542">
            <a:off x="4847499" y="2874236"/>
            <a:ext cx="1807809" cy="338554"/>
          </a:xfrm>
          <a:prstGeom prst="rect">
            <a:avLst/>
          </a:prstGeom>
          <a:noFill/>
        </p:spPr>
        <p:txBody>
          <a:bodyPr wrap="square" rtlCol="0">
            <a:spAutoFit/>
          </a:bodyPr>
          <a:lstStyle/>
          <a:p>
            <a:r>
              <a:rPr lang="en-US" sz="1600" dirty="0" smtClean="0"/>
              <a:t>Thu </a:t>
            </a:r>
            <a:r>
              <a:rPr lang="en-US" sz="1600" dirty="0"/>
              <a:t>08:</a:t>
            </a:r>
            <a:r>
              <a:rPr lang="en-US" sz="1600" dirty="0" smtClean="0"/>
              <a:t>25</a:t>
            </a:r>
            <a:r>
              <a:rPr lang="en-US" sz="1600" dirty="0"/>
              <a:t> </a:t>
            </a:r>
            <a:r>
              <a:rPr lang="en-US" sz="1600" dirty="0" smtClean="0"/>
              <a:t>- Or Hen</a:t>
            </a:r>
            <a:endParaRPr lang="en-US" sz="1600" dirty="0"/>
          </a:p>
        </p:txBody>
      </p:sp>
      <p:sp>
        <p:nvSpPr>
          <p:cNvPr id="5" name="TextBox 4"/>
          <p:cNvSpPr txBox="1"/>
          <p:nvPr/>
        </p:nvSpPr>
        <p:spPr>
          <a:xfrm>
            <a:off x="3883249" y="3369302"/>
            <a:ext cx="1731718" cy="584776"/>
          </a:xfrm>
          <a:prstGeom prst="rect">
            <a:avLst/>
          </a:prstGeom>
          <a:noFill/>
        </p:spPr>
        <p:txBody>
          <a:bodyPr wrap="square" rtlCol="0">
            <a:spAutoFit/>
          </a:bodyPr>
          <a:lstStyle/>
          <a:p>
            <a:r>
              <a:rPr lang="en-US" sz="1600" dirty="0" smtClean="0"/>
              <a:t>Fri 08</a:t>
            </a:r>
            <a:r>
              <a:rPr lang="en-US" sz="1600" dirty="0"/>
              <a:t>:</a:t>
            </a:r>
            <a:r>
              <a:rPr lang="en-US" sz="1600" dirty="0" smtClean="0"/>
              <a:t>25 </a:t>
            </a:r>
            <a:r>
              <a:rPr lang="en-US" sz="1600" dirty="0" err="1" smtClean="0"/>
              <a:t>MINERvA</a:t>
            </a:r>
            <a:r>
              <a:rPr lang="en-US" sz="1600" dirty="0" smtClean="0"/>
              <a:t> </a:t>
            </a:r>
            <a:r>
              <a:rPr lang="en-US" sz="1600" dirty="0"/>
              <a:t>- Aaron </a:t>
            </a:r>
            <a:r>
              <a:rPr lang="en-US" sz="1600" dirty="0" err="1" smtClean="0"/>
              <a:t>Mislivec</a:t>
            </a:r>
            <a:endParaRPr lang="en-US" sz="1600" dirty="0"/>
          </a:p>
        </p:txBody>
      </p:sp>
      <p:sp>
        <p:nvSpPr>
          <p:cNvPr id="6" name="TextBox 5"/>
          <p:cNvSpPr txBox="1"/>
          <p:nvPr/>
        </p:nvSpPr>
        <p:spPr>
          <a:xfrm rot="790605">
            <a:off x="7035374" y="1886057"/>
            <a:ext cx="2204005" cy="338554"/>
          </a:xfrm>
          <a:prstGeom prst="rect">
            <a:avLst/>
          </a:prstGeom>
          <a:noFill/>
        </p:spPr>
        <p:txBody>
          <a:bodyPr wrap="square" rtlCol="0">
            <a:spAutoFit/>
          </a:bodyPr>
          <a:lstStyle/>
          <a:p>
            <a:r>
              <a:rPr lang="en-US" sz="1600" dirty="0" smtClean="0"/>
              <a:t>Sun 09</a:t>
            </a:r>
            <a:r>
              <a:rPr lang="en-US" sz="1600" dirty="0"/>
              <a:t>:</a:t>
            </a:r>
            <a:r>
              <a:rPr lang="en-US" sz="1600" dirty="0" smtClean="0"/>
              <a:t>15 - </a:t>
            </a:r>
            <a:r>
              <a:rPr lang="en-US" sz="1600" dirty="0" err="1"/>
              <a:t>Arie</a:t>
            </a:r>
            <a:r>
              <a:rPr lang="en-US" sz="1600" dirty="0"/>
              <a:t> </a:t>
            </a:r>
            <a:r>
              <a:rPr lang="en-US" sz="1600" dirty="0" err="1" smtClean="0"/>
              <a:t>Bodek</a:t>
            </a:r>
            <a:endParaRPr lang="en-US" sz="1600" dirty="0"/>
          </a:p>
        </p:txBody>
      </p:sp>
      <p:sp>
        <p:nvSpPr>
          <p:cNvPr id="7" name="TextBox 6"/>
          <p:cNvSpPr txBox="1"/>
          <p:nvPr/>
        </p:nvSpPr>
        <p:spPr>
          <a:xfrm>
            <a:off x="5698929" y="3379798"/>
            <a:ext cx="1878652" cy="584776"/>
          </a:xfrm>
          <a:prstGeom prst="rect">
            <a:avLst/>
          </a:prstGeom>
          <a:noFill/>
        </p:spPr>
        <p:txBody>
          <a:bodyPr wrap="square" rtlCol="0">
            <a:spAutoFit/>
          </a:bodyPr>
          <a:lstStyle/>
          <a:p>
            <a:r>
              <a:rPr lang="en-US" sz="1600" dirty="0" smtClean="0"/>
              <a:t>Sun 08</a:t>
            </a:r>
            <a:r>
              <a:rPr lang="en-US" sz="1600" dirty="0"/>
              <a:t>:</a:t>
            </a:r>
            <a:r>
              <a:rPr lang="en-US" sz="1600" dirty="0" smtClean="0"/>
              <a:t>25 </a:t>
            </a:r>
            <a:r>
              <a:rPr lang="en-US" sz="1600" dirty="0" err="1" smtClean="0"/>
              <a:t>SeaQuest</a:t>
            </a:r>
            <a:r>
              <a:rPr lang="en-US" sz="1600" dirty="0" smtClean="0"/>
              <a:t> - </a:t>
            </a:r>
            <a:r>
              <a:rPr lang="en-US" sz="1600" dirty="0"/>
              <a:t>R. Evan </a:t>
            </a:r>
            <a:r>
              <a:rPr lang="en-US" sz="1600" dirty="0" smtClean="0"/>
              <a:t>McClellan</a:t>
            </a:r>
            <a:endParaRPr lang="en-US" sz="1600" dirty="0"/>
          </a:p>
        </p:txBody>
      </p:sp>
      <p:sp>
        <p:nvSpPr>
          <p:cNvPr id="8" name="TextBox 7"/>
          <p:cNvSpPr txBox="1"/>
          <p:nvPr/>
        </p:nvSpPr>
        <p:spPr>
          <a:xfrm>
            <a:off x="4943270" y="5334780"/>
            <a:ext cx="2882918" cy="338554"/>
          </a:xfrm>
          <a:prstGeom prst="rect">
            <a:avLst/>
          </a:prstGeom>
          <a:noFill/>
        </p:spPr>
        <p:txBody>
          <a:bodyPr wrap="square" rtlCol="0">
            <a:spAutoFit/>
          </a:bodyPr>
          <a:lstStyle/>
          <a:p>
            <a:r>
              <a:rPr lang="en-US" sz="1600" dirty="0" smtClean="0"/>
              <a:t>Sat </a:t>
            </a:r>
            <a:r>
              <a:rPr lang="en-US" sz="1600" dirty="0"/>
              <a:t>15:</a:t>
            </a:r>
            <a:r>
              <a:rPr lang="en-US" sz="1600" dirty="0" smtClean="0"/>
              <a:t>20 </a:t>
            </a:r>
            <a:r>
              <a:rPr lang="en-US" sz="1600" dirty="0"/>
              <a:t>- Douglas </a:t>
            </a:r>
            <a:r>
              <a:rPr lang="en-US" sz="1600" dirty="0" err="1" smtClean="0"/>
              <a:t>Higinbotham</a:t>
            </a:r>
            <a:endParaRPr lang="en-US" sz="1600" dirty="0"/>
          </a:p>
        </p:txBody>
      </p:sp>
    </p:spTree>
    <p:extLst>
      <p:ext uri="{BB962C8B-B14F-4D97-AF65-F5344CB8AC3E}">
        <p14:creationId xmlns:p14="http://schemas.microsoft.com/office/powerpoint/2010/main" val="308099396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6988" y="303213"/>
            <a:ext cx="9144000" cy="479425"/>
          </a:xfrm>
        </p:spPr>
        <p:txBody>
          <a:bodyPr/>
          <a:lstStyle/>
          <a:p>
            <a:r>
              <a:rPr lang="en-US" sz="2400" i="1">
                <a:latin typeface="Trebuchet MS" charset="0"/>
              </a:rPr>
              <a:t>Drell-Yan measurement of anti-quark distributions</a:t>
            </a:r>
          </a:p>
        </p:txBody>
      </p:sp>
      <p:pic>
        <p:nvPicPr>
          <p:cNvPr id="5" name="Picture 9" descr="dbub_e906_sl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138" y="1608138"/>
            <a:ext cx="3705225"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6363" y="5391150"/>
            <a:ext cx="3678237" cy="400050"/>
          </a:xfrm>
          <a:prstGeom prst="rect">
            <a:avLst/>
          </a:prstGeom>
          <a:noFill/>
        </p:spPr>
        <p:txBody>
          <a:bodyPr wrap="none">
            <a:spAutoFit/>
          </a:bodyPr>
          <a:lstStyle/>
          <a:p>
            <a:pPr>
              <a:defRPr/>
            </a:pPr>
            <a:r>
              <a:rPr lang="en-US" sz="2000" b="1" dirty="0">
                <a:solidFill>
                  <a:schemeClr val="bg2">
                    <a:lumMod val="10000"/>
                  </a:schemeClr>
                </a:solidFill>
                <a:latin typeface="Calibri" pitchFamily="34" charset="0"/>
                <a:ea typeface="+mn-ea"/>
              </a:rPr>
              <a:t>No model predicts </a:t>
            </a:r>
            <a:r>
              <a:rPr lang="en-US" sz="2000" b="1" dirty="0" err="1">
                <a:solidFill>
                  <a:schemeClr val="bg2">
                    <a:lumMod val="10000"/>
                  </a:schemeClr>
                </a:solidFill>
                <a:latin typeface="Calibri" pitchFamily="34" charset="0"/>
                <a:ea typeface="+mn-ea"/>
              </a:rPr>
              <a:t>dbar</a:t>
            </a:r>
            <a:r>
              <a:rPr lang="en-US" sz="2000" b="1" dirty="0">
                <a:solidFill>
                  <a:schemeClr val="bg2">
                    <a:lumMod val="10000"/>
                  </a:schemeClr>
                </a:solidFill>
                <a:latin typeface="Calibri" pitchFamily="34" charset="0"/>
                <a:ea typeface="+mn-ea"/>
              </a:rPr>
              <a:t>/</a:t>
            </a:r>
            <a:r>
              <a:rPr lang="en-US" sz="2000" b="1" dirty="0" err="1">
                <a:solidFill>
                  <a:schemeClr val="bg2">
                    <a:lumMod val="10000"/>
                  </a:schemeClr>
                </a:solidFill>
                <a:latin typeface="Calibri" pitchFamily="34" charset="0"/>
                <a:ea typeface="+mn-ea"/>
              </a:rPr>
              <a:t>ubar</a:t>
            </a:r>
            <a:r>
              <a:rPr lang="en-US" sz="2000" b="1" dirty="0">
                <a:solidFill>
                  <a:schemeClr val="bg2">
                    <a:lumMod val="10000"/>
                  </a:schemeClr>
                </a:solidFill>
                <a:latin typeface="Calibri" pitchFamily="34" charset="0"/>
                <a:ea typeface="+mn-ea"/>
              </a:rPr>
              <a:t> &lt;1.</a:t>
            </a:r>
          </a:p>
        </p:txBody>
      </p:sp>
      <p:cxnSp>
        <p:nvCxnSpPr>
          <p:cNvPr id="7" name="Straight Arrow Connector 6"/>
          <p:cNvCxnSpPr>
            <a:cxnSpLocks noChangeShapeType="1"/>
          </p:cNvCxnSpPr>
          <p:nvPr/>
        </p:nvCxnSpPr>
        <p:spPr bwMode="auto">
          <a:xfrm flipV="1">
            <a:off x="1447800" y="3810000"/>
            <a:ext cx="996950" cy="1497013"/>
          </a:xfrm>
          <a:prstGeom prst="straightConnector1">
            <a:avLst/>
          </a:prstGeom>
          <a:noFill/>
          <a:ln w="25400">
            <a:solidFill>
              <a:srgbClr val="80808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 name="TextBox 2"/>
          <p:cNvSpPr txBox="1">
            <a:spLocks noChangeArrowheads="1"/>
          </p:cNvSpPr>
          <p:nvPr/>
        </p:nvSpPr>
        <p:spPr bwMode="auto">
          <a:xfrm>
            <a:off x="106363" y="6488112"/>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r>
              <a:rPr lang="en-US" dirty="0" smtClean="0"/>
              <a:t>Now underway</a:t>
            </a:r>
            <a:endParaRPr lang="en-US" dirty="0"/>
          </a:p>
        </p:txBody>
      </p:sp>
      <p:pic>
        <p:nvPicPr>
          <p:cNvPr id="9" name="Picture 8" descr="d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295400"/>
            <a:ext cx="3262313"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7" descr="txp_fig"/>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106363" y="5948108"/>
            <a:ext cx="4204003" cy="442912"/>
          </a:xfrm>
          <a:prstGeom prst="rect">
            <a:avLst/>
          </a:prstGeom>
          <a:noFill/>
          <a:ln>
            <a:noFill/>
          </a:ln>
          <a:effectLst/>
          <a:extLst>
            <a:ext uri="{909E8E84-426E-40dd-AFC4-6F175D3DCCD1}">
              <a14:hiddenFill xmlns:a14="http://schemas.microsoft.com/office/drawing/2010/main">
                <a:solidFill>
                  <a:srgbClr val="FFBF56"/>
                </a:solidFill>
              </a14:hiddenFill>
            </a:ext>
            <a:ext uri="{91240B29-F687-4f45-9708-019B960494DF}">
              <a14:hiddenLine xmlns:a14="http://schemas.microsoft.com/office/drawing/2010/main" w="12700">
                <a:solidFill>
                  <a:srgbClr val="9900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 name="TextBox 11"/>
          <p:cNvSpPr txBox="1">
            <a:spLocks noChangeArrowheads="1"/>
          </p:cNvSpPr>
          <p:nvPr/>
        </p:nvSpPr>
        <p:spPr bwMode="auto">
          <a:xfrm>
            <a:off x="2982607" y="1037004"/>
            <a:ext cx="1185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kern="1200" dirty="0"/>
              <a:t>FNAL E906</a:t>
            </a:r>
          </a:p>
        </p:txBody>
      </p:sp>
      <p:pic>
        <p:nvPicPr>
          <p:cNvPr id="2" name="Picture 1"/>
          <p:cNvPicPr>
            <a:picLocks noChangeAspect="1"/>
          </p:cNvPicPr>
          <p:nvPr/>
        </p:nvPicPr>
        <p:blipFill>
          <a:blip r:embed="rId7"/>
          <a:stretch>
            <a:fillRect/>
          </a:stretch>
        </p:blipFill>
        <p:spPr>
          <a:xfrm>
            <a:off x="5188140" y="3531957"/>
            <a:ext cx="3408173" cy="3331413"/>
          </a:xfrm>
          <a:prstGeom prst="rect">
            <a:avLst/>
          </a:prstGeom>
        </p:spPr>
      </p:pic>
      <p:sp>
        <p:nvSpPr>
          <p:cNvPr id="11" name="TextBox 10"/>
          <p:cNvSpPr txBox="1"/>
          <p:nvPr/>
        </p:nvSpPr>
        <p:spPr>
          <a:xfrm>
            <a:off x="7000342" y="782638"/>
            <a:ext cx="2143658" cy="584776"/>
          </a:xfrm>
          <a:prstGeom prst="rect">
            <a:avLst/>
          </a:prstGeom>
          <a:noFill/>
        </p:spPr>
        <p:txBody>
          <a:bodyPr wrap="square" rtlCol="0">
            <a:spAutoFit/>
          </a:bodyPr>
          <a:lstStyle/>
          <a:p>
            <a:r>
              <a:rPr lang="en-US" sz="1600" dirty="0" smtClean="0"/>
              <a:t>Sun 08</a:t>
            </a:r>
            <a:r>
              <a:rPr lang="en-US" sz="1600" dirty="0"/>
              <a:t>:</a:t>
            </a:r>
            <a:r>
              <a:rPr lang="en-US" sz="1600" dirty="0" smtClean="0"/>
              <a:t>25 – </a:t>
            </a:r>
            <a:r>
              <a:rPr lang="en-US" sz="1600" dirty="0" err="1" smtClean="0"/>
              <a:t>SeaQuest</a:t>
            </a:r>
            <a:r>
              <a:rPr lang="en-US" sz="1600" dirty="0" smtClean="0"/>
              <a:t> - </a:t>
            </a:r>
            <a:r>
              <a:rPr lang="en-US" sz="1600" dirty="0"/>
              <a:t>R. Evan </a:t>
            </a:r>
            <a:r>
              <a:rPr lang="en-US" sz="1600" dirty="0" smtClean="0"/>
              <a:t>McClellan</a:t>
            </a:r>
            <a:endParaRPr lang="en-US" sz="1600" dirty="0"/>
          </a:p>
        </p:txBody>
      </p:sp>
    </p:spTree>
    <p:extLst>
      <p:ext uri="{BB962C8B-B14F-4D97-AF65-F5344CB8AC3E}">
        <p14:creationId xmlns:p14="http://schemas.microsoft.com/office/powerpoint/2010/main" val="219132544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7620000" y="2480575"/>
            <a:ext cx="1524000" cy="1663700"/>
          </a:xfrm>
          <a:prstGeom prst="rect">
            <a:avLst/>
          </a:prstGeom>
        </p:spPr>
      </p:pic>
      <p:sp>
        <p:nvSpPr>
          <p:cNvPr id="2" name="Title 1"/>
          <p:cNvSpPr>
            <a:spLocks noGrp="1"/>
          </p:cNvSpPr>
          <p:nvPr>
            <p:ph type="title"/>
          </p:nvPr>
        </p:nvSpPr>
        <p:spPr/>
        <p:txBody>
          <a:bodyPr>
            <a:normAutofit fontScale="90000"/>
          </a:bodyPr>
          <a:lstStyle/>
          <a:p>
            <a:r>
              <a:rPr lang="en-US" dirty="0" smtClean="0"/>
              <a:t>Definition of Terms:</a:t>
            </a:r>
            <a:br>
              <a:rPr lang="en-US" dirty="0" smtClean="0"/>
            </a:br>
            <a:r>
              <a:rPr lang="en-US" dirty="0" smtClean="0"/>
              <a:t>What are Nucleons?</a:t>
            </a:r>
            <a:endParaRPr lang="en-US" dirty="0"/>
          </a:p>
        </p:txBody>
      </p:sp>
      <p:sp>
        <p:nvSpPr>
          <p:cNvPr id="3" name="Content Placeholder 2"/>
          <p:cNvSpPr>
            <a:spLocks noGrp="1"/>
          </p:cNvSpPr>
          <p:nvPr>
            <p:ph idx="1"/>
          </p:nvPr>
        </p:nvSpPr>
        <p:spPr>
          <a:xfrm>
            <a:off x="457200" y="1600200"/>
            <a:ext cx="7328645" cy="4908527"/>
          </a:xfrm>
        </p:spPr>
        <p:txBody>
          <a:bodyPr>
            <a:normAutofit fontScale="85000" lnSpcReduction="20000"/>
          </a:bodyPr>
          <a:lstStyle/>
          <a:p>
            <a:r>
              <a:rPr lang="en-US" dirty="0" smtClean="0"/>
              <a:t>Stationary solutions of the QCD </a:t>
            </a:r>
            <a:r>
              <a:rPr lang="en-US" dirty="0" err="1" smtClean="0"/>
              <a:t>Lagrangian</a:t>
            </a:r>
            <a:r>
              <a:rPr lang="en-US" dirty="0" smtClean="0"/>
              <a:t> with </a:t>
            </a:r>
            <a:r>
              <a:rPr lang="en-US" i="1" dirty="0" smtClean="0"/>
              <a:t>A</a:t>
            </a:r>
            <a:r>
              <a:rPr lang="en-US" dirty="0" smtClean="0"/>
              <a:t> = 1, </a:t>
            </a:r>
            <a:r>
              <a:rPr lang="en-US" i="1" dirty="0" smtClean="0"/>
              <a:t>I</a:t>
            </a:r>
            <a:r>
              <a:rPr lang="en-US" dirty="0" smtClean="0"/>
              <a:t> = ½ ; </a:t>
            </a:r>
            <a:r>
              <a:rPr lang="en-US" i="1" dirty="0" smtClean="0"/>
              <a:t>S</a:t>
            </a:r>
            <a:r>
              <a:rPr lang="en-US" dirty="0" smtClean="0"/>
              <a:t> = </a:t>
            </a:r>
            <a:r>
              <a:rPr lang="en-US" i="1" dirty="0" smtClean="0"/>
              <a:t>B</a:t>
            </a:r>
            <a:r>
              <a:rPr lang="en-US" dirty="0" smtClean="0"/>
              <a:t> = </a:t>
            </a:r>
            <a:r>
              <a:rPr lang="en-US" i="1" dirty="0" smtClean="0"/>
              <a:t>C</a:t>
            </a:r>
            <a:r>
              <a:rPr lang="en-US" dirty="0" smtClean="0"/>
              <a:t> = </a:t>
            </a:r>
            <a:r>
              <a:rPr lang="en-US" i="1" dirty="0" smtClean="0"/>
              <a:t>T</a:t>
            </a:r>
            <a:r>
              <a:rPr lang="en-US" dirty="0" smtClean="0"/>
              <a:t> = 0 and </a:t>
            </a:r>
            <a:r>
              <a:rPr lang="en-US" i="1" dirty="0" smtClean="0"/>
              <a:t>s</a:t>
            </a:r>
            <a:r>
              <a:rPr lang="en-US" dirty="0" smtClean="0"/>
              <a:t> = ½</a:t>
            </a:r>
          </a:p>
          <a:p>
            <a:r>
              <a:rPr lang="en-US" dirty="0" smtClean="0"/>
              <a:t>Bound systems of 3 light valence quarks (</a:t>
            </a:r>
            <a:r>
              <a:rPr lang="en-US" i="1" dirty="0" err="1" smtClean="0"/>
              <a:t>uud</a:t>
            </a:r>
            <a:r>
              <a:rPr lang="en-US" dirty="0" smtClean="0"/>
              <a:t> or </a:t>
            </a:r>
            <a:r>
              <a:rPr lang="en-US" i="1" dirty="0" err="1" smtClean="0"/>
              <a:t>udd</a:t>
            </a:r>
            <a:r>
              <a:rPr lang="en-US" dirty="0" smtClean="0"/>
              <a:t>) and a large number of sea quarks (</a:t>
            </a:r>
            <a:r>
              <a:rPr lang="en-US" i="1" dirty="0" err="1" smtClean="0"/>
              <a:t>qq</a:t>
            </a:r>
            <a:r>
              <a:rPr lang="en-US" dirty="0" smtClean="0"/>
              <a:t>) and gluons</a:t>
            </a:r>
          </a:p>
          <a:p>
            <a:r>
              <a:rPr lang="en-US" dirty="0" smtClean="0"/>
              <a:t>Describable as a superposition of </a:t>
            </a:r>
            <a:r>
              <a:rPr lang="en-US" dirty="0" err="1" smtClean="0"/>
              <a:t>Fock</a:t>
            </a:r>
            <a:r>
              <a:rPr lang="en-US" dirty="0" smtClean="0"/>
              <a:t> states, including bare </a:t>
            </a:r>
            <a:r>
              <a:rPr lang="en-US" i="1" dirty="0" err="1" smtClean="0"/>
              <a:t>qqq</a:t>
            </a:r>
            <a:r>
              <a:rPr lang="en-US" dirty="0" smtClean="0"/>
              <a:t>, and excitations of the chiral condensate (“pion cloud”); </a:t>
            </a:r>
            <a:r>
              <a:rPr lang="en-US" dirty="0" err="1" smtClean="0"/>
              <a:t>solitons</a:t>
            </a:r>
            <a:endParaRPr lang="en-US" dirty="0" smtClean="0"/>
          </a:p>
          <a:p>
            <a:r>
              <a:rPr lang="en-US" dirty="0" smtClean="0"/>
              <a:t>Characterized by SFs, FFs, GPDs, WFs…</a:t>
            </a:r>
          </a:p>
          <a:p>
            <a:r>
              <a:rPr lang="en-US" dirty="0" smtClean="0"/>
              <a:t>…your definition here…</a:t>
            </a:r>
          </a:p>
          <a:p>
            <a:r>
              <a:rPr lang="en-US" dirty="0" smtClean="0"/>
              <a:t>Classical Nuclear Physics: </a:t>
            </a:r>
            <a:br>
              <a:rPr lang="en-US" dirty="0" smtClean="0"/>
            </a:br>
            <a:r>
              <a:rPr lang="en-US" dirty="0" smtClean="0"/>
              <a:t>“Structure-less” hard objects</a:t>
            </a:r>
            <a:endParaRPr lang="en-US" dirty="0"/>
          </a:p>
        </p:txBody>
      </p:sp>
      <p:cxnSp>
        <p:nvCxnSpPr>
          <p:cNvPr id="5" name="Straight Connector 4"/>
          <p:cNvCxnSpPr/>
          <p:nvPr/>
        </p:nvCxnSpPr>
        <p:spPr>
          <a:xfrm>
            <a:off x="6579333" y="2785003"/>
            <a:ext cx="24000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4"/>
          <a:stretch>
            <a:fillRect/>
          </a:stretch>
        </p:blipFill>
        <p:spPr>
          <a:xfrm>
            <a:off x="7423797" y="101498"/>
            <a:ext cx="1600200" cy="1625600"/>
          </a:xfrm>
          <a:prstGeom prst="rect">
            <a:avLst/>
          </a:prstGeom>
        </p:spPr>
      </p:pic>
      <p:grpSp>
        <p:nvGrpSpPr>
          <p:cNvPr id="7" name="Group 6"/>
          <p:cNvGrpSpPr/>
          <p:nvPr/>
        </p:nvGrpSpPr>
        <p:grpSpPr>
          <a:xfrm>
            <a:off x="5903733" y="4411225"/>
            <a:ext cx="3278957" cy="2387453"/>
            <a:chOff x="3364814" y="1905000"/>
            <a:chExt cx="6264211" cy="4948703"/>
          </a:xfrm>
        </p:grpSpPr>
        <p:pic>
          <p:nvPicPr>
            <p:cNvPr id="8"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905000"/>
              <a:ext cx="2209800" cy="904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1" name="Group 23"/>
            <p:cNvGrpSpPr>
              <a:grpSpLocks/>
            </p:cNvGrpSpPr>
            <p:nvPr/>
          </p:nvGrpSpPr>
          <p:grpSpPr bwMode="auto">
            <a:xfrm rot="2908470">
              <a:off x="6553200" y="3997325"/>
              <a:ext cx="1117600" cy="996950"/>
              <a:chOff x="3264" y="1440"/>
              <a:chExt cx="816" cy="768"/>
            </a:xfrm>
          </p:grpSpPr>
          <p:sp>
            <p:nvSpPr>
              <p:cNvPr id="40" name="Oval 24"/>
              <p:cNvSpPr>
                <a:spLocks noChangeArrowheads="1"/>
              </p:cNvSpPr>
              <p:nvPr/>
            </p:nvSpPr>
            <p:spPr bwMode="auto">
              <a:xfrm>
                <a:off x="3264" y="1440"/>
                <a:ext cx="816" cy="768"/>
              </a:xfrm>
              <a:prstGeom prst="ellipse">
                <a:avLst/>
              </a:prstGeom>
              <a:solidFill>
                <a:srgbClr val="FFCC66"/>
              </a:solidFill>
              <a:ln w="28575">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100"/>
              </a:p>
            </p:txBody>
          </p:sp>
          <p:sp>
            <p:nvSpPr>
              <p:cNvPr id="41" name="Oval 25"/>
              <p:cNvSpPr>
                <a:spLocks noChangeArrowheads="1"/>
              </p:cNvSpPr>
              <p:nvPr/>
            </p:nvSpPr>
            <p:spPr bwMode="auto">
              <a:xfrm rot="2531006">
                <a:off x="3760" y="1856"/>
                <a:ext cx="96" cy="96"/>
              </a:xfrm>
              <a:prstGeom prst="ellipse">
                <a:avLst/>
              </a:prstGeom>
              <a:solidFill>
                <a:srgbClr val="00CC00"/>
              </a:solidFill>
              <a:ln w="28575">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100"/>
              </a:p>
            </p:txBody>
          </p:sp>
          <p:sp>
            <p:nvSpPr>
              <p:cNvPr id="42" name="Oval 26"/>
              <p:cNvSpPr>
                <a:spLocks noChangeArrowheads="1"/>
              </p:cNvSpPr>
              <p:nvPr/>
            </p:nvSpPr>
            <p:spPr bwMode="auto">
              <a:xfrm rot="2531006">
                <a:off x="3456" y="1632"/>
                <a:ext cx="96" cy="96"/>
              </a:xfrm>
              <a:prstGeom prst="ellipse">
                <a:avLst/>
              </a:prstGeom>
              <a:solidFill>
                <a:schemeClr val="tx1"/>
              </a:solidFill>
              <a:ln w="28575">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100"/>
              </a:p>
            </p:txBody>
          </p:sp>
          <p:sp>
            <p:nvSpPr>
              <p:cNvPr id="43" name="Line 27"/>
              <p:cNvSpPr>
                <a:spLocks noChangeShapeType="1"/>
              </p:cNvSpPr>
              <p:nvPr/>
            </p:nvSpPr>
            <p:spPr bwMode="auto">
              <a:xfrm rot="2531006">
                <a:off x="3456" y="1536"/>
                <a:ext cx="96" cy="288"/>
              </a:xfrm>
              <a:prstGeom prst="line">
                <a:avLst/>
              </a:prstGeom>
              <a:noFill/>
              <a:ln w="28575">
                <a:solidFill>
                  <a:schemeClr val="bg2"/>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100"/>
              </a:p>
            </p:txBody>
          </p:sp>
          <p:sp>
            <p:nvSpPr>
              <p:cNvPr id="44" name="Line 28"/>
              <p:cNvSpPr>
                <a:spLocks noChangeShapeType="1"/>
              </p:cNvSpPr>
              <p:nvPr/>
            </p:nvSpPr>
            <p:spPr bwMode="auto">
              <a:xfrm rot="2531006">
                <a:off x="3760" y="1760"/>
                <a:ext cx="96" cy="288"/>
              </a:xfrm>
              <a:prstGeom prst="line">
                <a:avLst/>
              </a:prstGeom>
              <a:noFill/>
              <a:ln w="28575">
                <a:solidFill>
                  <a:schemeClr val="bg2"/>
                </a:solidFill>
                <a:round/>
                <a:headEnd type="triangle" w="med" len="me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100"/>
              </a:p>
            </p:txBody>
          </p:sp>
          <p:sp>
            <p:nvSpPr>
              <p:cNvPr id="45" name="Freeform 29"/>
              <p:cNvSpPr>
                <a:spLocks/>
              </p:cNvSpPr>
              <p:nvPr/>
            </p:nvSpPr>
            <p:spPr bwMode="auto">
              <a:xfrm rot="7904233">
                <a:off x="3595" y="1633"/>
                <a:ext cx="122" cy="336"/>
              </a:xfrm>
              <a:custGeom>
                <a:avLst/>
                <a:gdLst>
                  <a:gd name="T0" fmla="*/ 128 w 376"/>
                  <a:gd name="T1" fmla="*/ 40 h 584"/>
                  <a:gd name="T2" fmla="*/ 32 w 376"/>
                  <a:gd name="T3" fmla="*/ 184 h 584"/>
                  <a:gd name="T4" fmla="*/ 32 w 376"/>
                  <a:gd name="T5" fmla="*/ 376 h 584"/>
                  <a:gd name="T6" fmla="*/ 224 w 376"/>
                  <a:gd name="T7" fmla="*/ 568 h 584"/>
                  <a:gd name="T8" fmla="*/ 368 w 376"/>
                  <a:gd name="T9" fmla="*/ 280 h 584"/>
                  <a:gd name="T10" fmla="*/ 272 w 376"/>
                  <a:gd name="T11" fmla="*/ 40 h 584"/>
                  <a:gd name="T12" fmla="*/ 176 w 376"/>
                  <a:gd name="T13" fmla="*/ 40 h 584"/>
                </a:gdLst>
                <a:ahLst/>
                <a:cxnLst>
                  <a:cxn ang="0">
                    <a:pos x="T0" y="T1"/>
                  </a:cxn>
                  <a:cxn ang="0">
                    <a:pos x="T2" y="T3"/>
                  </a:cxn>
                  <a:cxn ang="0">
                    <a:pos x="T4" y="T5"/>
                  </a:cxn>
                  <a:cxn ang="0">
                    <a:pos x="T6" y="T7"/>
                  </a:cxn>
                  <a:cxn ang="0">
                    <a:pos x="T8" y="T9"/>
                  </a:cxn>
                  <a:cxn ang="0">
                    <a:pos x="T10" y="T11"/>
                  </a:cxn>
                  <a:cxn ang="0">
                    <a:pos x="T12" y="T13"/>
                  </a:cxn>
                </a:cxnLst>
                <a:rect l="0" t="0" r="r" b="b"/>
                <a:pathLst>
                  <a:path w="376" h="584">
                    <a:moveTo>
                      <a:pt x="128" y="40"/>
                    </a:moveTo>
                    <a:cubicBezTo>
                      <a:pt x="88" y="84"/>
                      <a:pt x="48" y="128"/>
                      <a:pt x="32" y="184"/>
                    </a:cubicBezTo>
                    <a:cubicBezTo>
                      <a:pt x="16" y="240"/>
                      <a:pt x="0" y="312"/>
                      <a:pt x="32" y="376"/>
                    </a:cubicBezTo>
                    <a:cubicBezTo>
                      <a:pt x="64" y="440"/>
                      <a:pt x="168" y="584"/>
                      <a:pt x="224" y="568"/>
                    </a:cubicBezTo>
                    <a:cubicBezTo>
                      <a:pt x="280" y="552"/>
                      <a:pt x="360" y="368"/>
                      <a:pt x="368" y="280"/>
                    </a:cubicBezTo>
                    <a:cubicBezTo>
                      <a:pt x="376" y="192"/>
                      <a:pt x="304" y="80"/>
                      <a:pt x="272" y="40"/>
                    </a:cubicBezTo>
                    <a:cubicBezTo>
                      <a:pt x="240" y="0"/>
                      <a:pt x="208" y="20"/>
                      <a:pt x="176" y="40"/>
                    </a:cubicBezTo>
                  </a:path>
                </a:pathLst>
              </a:custGeom>
              <a:gradFill rotWithShape="0">
                <a:gsLst>
                  <a:gs pos="0">
                    <a:srgbClr val="FFCC66"/>
                  </a:gs>
                  <a:gs pos="100000">
                    <a:srgbClr val="FFCC66">
                      <a:gamma/>
                      <a:shade val="46275"/>
                      <a:invGamma/>
                    </a:srgbClr>
                  </a:gs>
                </a:gsLst>
                <a:path path="rect">
                  <a:fillToRect l="50000" t="50000" r="50000" b="50000"/>
                </a:path>
              </a:gradFill>
              <a:ln w="2857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100"/>
              </a:p>
            </p:txBody>
          </p:sp>
        </p:grpSp>
        <p:sp>
          <p:nvSpPr>
            <p:cNvPr id="12" name="Oval 30"/>
            <p:cNvSpPr>
              <a:spLocks noChangeArrowheads="1"/>
            </p:cNvSpPr>
            <p:nvPr/>
          </p:nvSpPr>
          <p:spPr bwMode="auto">
            <a:xfrm>
              <a:off x="5410200" y="4191000"/>
              <a:ext cx="1604963" cy="1703388"/>
            </a:xfrm>
            <a:prstGeom prst="ellipse">
              <a:avLst/>
            </a:prstGeom>
            <a:solidFill>
              <a:srgbClr val="FF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100"/>
            </a:p>
          </p:txBody>
        </p:sp>
        <p:sp>
          <p:nvSpPr>
            <p:cNvPr id="13" name="Oval 31"/>
            <p:cNvSpPr>
              <a:spLocks noChangeArrowheads="1"/>
            </p:cNvSpPr>
            <p:nvPr/>
          </p:nvSpPr>
          <p:spPr bwMode="auto">
            <a:xfrm>
              <a:off x="5154613" y="3937000"/>
              <a:ext cx="1944687" cy="2182813"/>
            </a:xfrm>
            <a:prstGeom prst="ellipse">
              <a:avLst/>
            </a:prstGeom>
            <a:gradFill rotWithShape="0">
              <a:gsLst>
                <a:gs pos="0">
                  <a:schemeClr val="folHlink"/>
                </a:gs>
                <a:gs pos="100000">
                  <a:schemeClr val="folHlink">
                    <a:gamma/>
                    <a:tint val="33725"/>
                    <a:invGamma/>
                  </a:schemeClr>
                </a:gs>
              </a:gsLst>
              <a:path path="shape">
                <a:fillToRect l="50000" t="50000" r="50000" b="50000"/>
              </a:path>
            </a:gradFill>
            <a:ln w="28575">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schemeClr val="bg2"/>
                </a:solidFill>
                <a:latin typeface="Times New Roman" charset="0"/>
              </a:endParaRPr>
            </a:p>
          </p:txBody>
        </p:sp>
        <p:sp>
          <p:nvSpPr>
            <p:cNvPr id="14" name="Oval 32"/>
            <p:cNvSpPr>
              <a:spLocks noChangeArrowheads="1"/>
            </p:cNvSpPr>
            <p:nvPr/>
          </p:nvSpPr>
          <p:spPr bwMode="auto">
            <a:xfrm>
              <a:off x="6078538" y="4362450"/>
              <a:ext cx="146050" cy="160338"/>
            </a:xfrm>
            <a:prstGeom prst="ellipse">
              <a:avLst/>
            </a:prstGeom>
            <a:solidFill>
              <a:schemeClr val="bg1"/>
            </a:solidFill>
            <a:ln w="2857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schemeClr val="bg2"/>
                </a:solidFill>
                <a:latin typeface="Times New Roman" charset="0"/>
              </a:endParaRPr>
            </a:p>
          </p:txBody>
        </p:sp>
        <p:sp>
          <p:nvSpPr>
            <p:cNvPr id="15" name="Oval 33"/>
            <p:cNvSpPr>
              <a:spLocks noChangeArrowheads="1"/>
            </p:cNvSpPr>
            <p:nvPr/>
          </p:nvSpPr>
          <p:spPr bwMode="auto">
            <a:xfrm>
              <a:off x="6662738" y="5160963"/>
              <a:ext cx="146050" cy="160337"/>
            </a:xfrm>
            <a:prstGeom prst="ellipse">
              <a:avLst/>
            </a:prstGeom>
            <a:solidFill>
              <a:srgbClr val="00CC00"/>
            </a:solidFill>
            <a:ln w="2857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schemeClr val="bg2"/>
                </a:solidFill>
                <a:latin typeface="Times New Roman" charset="0"/>
              </a:endParaRPr>
            </a:p>
          </p:txBody>
        </p:sp>
        <p:sp>
          <p:nvSpPr>
            <p:cNvPr id="16" name="Oval 34"/>
            <p:cNvSpPr>
              <a:spLocks noChangeArrowheads="1"/>
            </p:cNvSpPr>
            <p:nvPr/>
          </p:nvSpPr>
          <p:spPr bwMode="auto">
            <a:xfrm>
              <a:off x="5592763" y="5375275"/>
              <a:ext cx="146050" cy="158750"/>
            </a:xfrm>
            <a:prstGeom prst="ellipse">
              <a:avLst/>
            </a:prstGeom>
            <a:solidFill>
              <a:schemeClr val="hlink"/>
            </a:solidFill>
            <a:ln w="2857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schemeClr val="bg2"/>
                </a:solidFill>
                <a:latin typeface="Times New Roman" charset="0"/>
              </a:endParaRPr>
            </a:p>
          </p:txBody>
        </p:sp>
        <p:sp>
          <p:nvSpPr>
            <p:cNvPr id="17" name="Freeform 35"/>
            <p:cNvSpPr>
              <a:spLocks/>
            </p:cNvSpPr>
            <p:nvPr/>
          </p:nvSpPr>
          <p:spPr bwMode="auto">
            <a:xfrm rot="359365">
              <a:off x="6030913" y="4468813"/>
              <a:ext cx="227012" cy="647700"/>
            </a:xfrm>
            <a:custGeom>
              <a:avLst/>
              <a:gdLst>
                <a:gd name="T0" fmla="*/ 128 w 376"/>
                <a:gd name="T1" fmla="*/ 40 h 584"/>
                <a:gd name="T2" fmla="*/ 32 w 376"/>
                <a:gd name="T3" fmla="*/ 184 h 584"/>
                <a:gd name="T4" fmla="*/ 32 w 376"/>
                <a:gd name="T5" fmla="*/ 376 h 584"/>
                <a:gd name="T6" fmla="*/ 224 w 376"/>
                <a:gd name="T7" fmla="*/ 568 h 584"/>
                <a:gd name="T8" fmla="*/ 368 w 376"/>
                <a:gd name="T9" fmla="*/ 280 h 584"/>
                <a:gd name="T10" fmla="*/ 272 w 376"/>
                <a:gd name="T11" fmla="*/ 40 h 584"/>
                <a:gd name="T12" fmla="*/ 176 w 376"/>
                <a:gd name="T13" fmla="*/ 40 h 584"/>
              </a:gdLst>
              <a:ahLst/>
              <a:cxnLst>
                <a:cxn ang="0">
                  <a:pos x="T0" y="T1"/>
                </a:cxn>
                <a:cxn ang="0">
                  <a:pos x="T2" y="T3"/>
                </a:cxn>
                <a:cxn ang="0">
                  <a:pos x="T4" y="T5"/>
                </a:cxn>
                <a:cxn ang="0">
                  <a:pos x="T6" y="T7"/>
                </a:cxn>
                <a:cxn ang="0">
                  <a:pos x="T8" y="T9"/>
                </a:cxn>
                <a:cxn ang="0">
                  <a:pos x="T10" y="T11"/>
                </a:cxn>
                <a:cxn ang="0">
                  <a:pos x="T12" y="T13"/>
                </a:cxn>
              </a:cxnLst>
              <a:rect l="0" t="0" r="r" b="b"/>
              <a:pathLst>
                <a:path w="376" h="584">
                  <a:moveTo>
                    <a:pt x="128" y="40"/>
                  </a:moveTo>
                  <a:cubicBezTo>
                    <a:pt x="88" y="84"/>
                    <a:pt x="48" y="128"/>
                    <a:pt x="32" y="184"/>
                  </a:cubicBezTo>
                  <a:cubicBezTo>
                    <a:pt x="16" y="240"/>
                    <a:pt x="0" y="312"/>
                    <a:pt x="32" y="376"/>
                  </a:cubicBezTo>
                  <a:cubicBezTo>
                    <a:pt x="64" y="440"/>
                    <a:pt x="168" y="584"/>
                    <a:pt x="224" y="568"/>
                  </a:cubicBezTo>
                  <a:cubicBezTo>
                    <a:pt x="280" y="552"/>
                    <a:pt x="360" y="368"/>
                    <a:pt x="368" y="280"/>
                  </a:cubicBezTo>
                  <a:cubicBezTo>
                    <a:pt x="376" y="192"/>
                    <a:pt x="304" y="80"/>
                    <a:pt x="272" y="40"/>
                  </a:cubicBezTo>
                  <a:cubicBezTo>
                    <a:pt x="240" y="0"/>
                    <a:pt x="208" y="20"/>
                    <a:pt x="176" y="40"/>
                  </a:cubicBezTo>
                </a:path>
              </a:pathLst>
            </a:custGeom>
            <a:gradFill rotWithShape="0">
              <a:gsLst>
                <a:gs pos="0">
                  <a:schemeClr val="accent1"/>
                </a:gs>
                <a:gs pos="100000">
                  <a:schemeClr val="accent1">
                    <a:gamma/>
                    <a:shade val="46275"/>
                    <a:invGamma/>
                  </a:schemeClr>
                </a:gs>
              </a:gsLst>
              <a:path path="rect">
                <a:fillToRect l="50000" t="50000" r="50000" b="50000"/>
              </a:path>
            </a:gradFill>
            <a:ln w="2857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100"/>
            </a:p>
          </p:txBody>
        </p:sp>
        <p:sp>
          <p:nvSpPr>
            <p:cNvPr id="18" name="Freeform 36"/>
            <p:cNvSpPr>
              <a:spLocks/>
            </p:cNvSpPr>
            <p:nvPr/>
          </p:nvSpPr>
          <p:spPr bwMode="auto">
            <a:xfrm rot="6054943">
              <a:off x="6299200" y="4830763"/>
              <a:ext cx="247650" cy="590550"/>
            </a:xfrm>
            <a:custGeom>
              <a:avLst/>
              <a:gdLst>
                <a:gd name="T0" fmla="*/ 128 w 376"/>
                <a:gd name="T1" fmla="*/ 40 h 584"/>
                <a:gd name="T2" fmla="*/ 32 w 376"/>
                <a:gd name="T3" fmla="*/ 184 h 584"/>
                <a:gd name="T4" fmla="*/ 32 w 376"/>
                <a:gd name="T5" fmla="*/ 376 h 584"/>
                <a:gd name="T6" fmla="*/ 224 w 376"/>
                <a:gd name="T7" fmla="*/ 568 h 584"/>
                <a:gd name="T8" fmla="*/ 368 w 376"/>
                <a:gd name="T9" fmla="*/ 280 h 584"/>
                <a:gd name="T10" fmla="*/ 272 w 376"/>
                <a:gd name="T11" fmla="*/ 40 h 584"/>
                <a:gd name="T12" fmla="*/ 176 w 376"/>
                <a:gd name="T13" fmla="*/ 40 h 584"/>
              </a:gdLst>
              <a:ahLst/>
              <a:cxnLst>
                <a:cxn ang="0">
                  <a:pos x="T0" y="T1"/>
                </a:cxn>
                <a:cxn ang="0">
                  <a:pos x="T2" y="T3"/>
                </a:cxn>
                <a:cxn ang="0">
                  <a:pos x="T4" y="T5"/>
                </a:cxn>
                <a:cxn ang="0">
                  <a:pos x="T6" y="T7"/>
                </a:cxn>
                <a:cxn ang="0">
                  <a:pos x="T8" y="T9"/>
                </a:cxn>
                <a:cxn ang="0">
                  <a:pos x="T10" y="T11"/>
                </a:cxn>
                <a:cxn ang="0">
                  <a:pos x="T12" y="T13"/>
                </a:cxn>
              </a:cxnLst>
              <a:rect l="0" t="0" r="r" b="b"/>
              <a:pathLst>
                <a:path w="376" h="584">
                  <a:moveTo>
                    <a:pt x="128" y="40"/>
                  </a:moveTo>
                  <a:cubicBezTo>
                    <a:pt x="88" y="84"/>
                    <a:pt x="48" y="128"/>
                    <a:pt x="32" y="184"/>
                  </a:cubicBezTo>
                  <a:cubicBezTo>
                    <a:pt x="16" y="240"/>
                    <a:pt x="0" y="312"/>
                    <a:pt x="32" y="376"/>
                  </a:cubicBezTo>
                  <a:cubicBezTo>
                    <a:pt x="64" y="440"/>
                    <a:pt x="168" y="584"/>
                    <a:pt x="224" y="568"/>
                  </a:cubicBezTo>
                  <a:cubicBezTo>
                    <a:pt x="280" y="552"/>
                    <a:pt x="360" y="368"/>
                    <a:pt x="368" y="280"/>
                  </a:cubicBezTo>
                  <a:cubicBezTo>
                    <a:pt x="376" y="192"/>
                    <a:pt x="304" y="80"/>
                    <a:pt x="272" y="40"/>
                  </a:cubicBezTo>
                  <a:cubicBezTo>
                    <a:pt x="240" y="0"/>
                    <a:pt x="208" y="20"/>
                    <a:pt x="176" y="40"/>
                  </a:cubicBezTo>
                </a:path>
              </a:pathLst>
            </a:custGeom>
            <a:gradFill rotWithShape="0">
              <a:gsLst>
                <a:gs pos="0">
                  <a:srgbClr val="FFCC66"/>
                </a:gs>
                <a:gs pos="100000">
                  <a:srgbClr val="FFCC66">
                    <a:gamma/>
                    <a:shade val="46275"/>
                    <a:invGamma/>
                  </a:srgbClr>
                </a:gs>
              </a:gsLst>
              <a:path path="rect">
                <a:fillToRect l="50000" t="50000" r="50000" b="50000"/>
              </a:path>
            </a:gradFill>
            <a:ln w="2857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100"/>
            </a:p>
          </p:txBody>
        </p:sp>
        <p:sp>
          <p:nvSpPr>
            <p:cNvPr id="19" name="Freeform 37"/>
            <p:cNvSpPr>
              <a:spLocks/>
            </p:cNvSpPr>
            <p:nvPr/>
          </p:nvSpPr>
          <p:spPr bwMode="auto">
            <a:xfrm rot="3112679">
              <a:off x="5813425" y="4937125"/>
              <a:ext cx="247650" cy="590550"/>
            </a:xfrm>
            <a:custGeom>
              <a:avLst/>
              <a:gdLst>
                <a:gd name="T0" fmla="*/ 128 w 376"/>
                <a:gd name="T1" fmla="*/ 40 h 584"/>
                <a:gd name="T2" fmla="*/ 32 w 376"/>
                <a:gd name="T3" fmla="*/ 184 h 584"/>
                <a:gd name="T4" fmla="*/ 32 w 376"/>
                <a:gd name="T5" fmla="*/ 376 h 584"/>
                <a:gd name="T6" fmla="*/ 224 w 376"/>
                <a:gd name="T7" fmla="*/ 568 h 584"/>
                <a:gd name="T8" fmla="*/ 368 w 376"/>
                <a:gd name="T9" fmla="*/ 280 h 584"/>
                <a:gd name="T10" fmla="*/ 272 w 376"/>
                <a:gd name="T11" fmla="*/ 40 h 584"/>
                <a:gd name="T12" fmla="*/ 176 w 376"/>
                <a:gd name="T13" fmla="*/ 40 h 584"/>
              </a:gdLst>
              <a:ahLst/>
              <a:cxnLst>
                <a:cxn ang="0">
                  <a:pos x="T0" y="T1"/>
                </a:cxn>
                <a:cxn ang="0">
                  <a:pos x="T2" y="T3"/>
                </a:cxn>
                <a:cxn ang="0">
                  <a:pos x="T4" y="T5"/>
                </a:cxn>
                <a:cxn ang="0">
                  <a:pos x="T6" y="T7"/>
                </a:cxn>
                <a:cxn ang="0">
                  <a:pos x="T8" y="T9"/>
                </a:cxn>
                <a:cxn ang="0">
                  <a:pos x="T10" y="T11"/>
                </a:cxn>
                <a:cxn ang="0">
                  <a:pos x="T12" y="T13"/>
                </a:cxn>
              </a:cxnLst>
              <a:rect l="0" t="0" r="r" b="b"/>
              <a:pathLst>
                <a:path w="376" h="584">
                  <a:moveTo>
                    <a:pt x="128" y="40"/>
                  </a:moveTo>
                  <a:cubicBezTo>
                    <a:pt x="88" y="84"/>
                    <a:pt x="48" y="128"/>
                    <a:pt x="32" y="184"/>
                  </a:cubicBezTo>
                  <a:cubicBezTo>
                    <a:pt x="16" y="240"/>
                    <a:pt x="0" y="312"/>
                    <a:pt x="32" y="376"/>
                  </a:cubicBezTo>
                  <a:cubicBezTo>
                    <a:pt x="64" y="440"/>
                    <a:pt x="168" y="584"/>
                    <a:pt x="224" y="568"/>
                  </a:cubicBezTo>
                  <a:cubicBezTo>
                    <a:pt x="280" y="552"/>
                    <a:pt x="360" y="368"/>
                    <a:pt x="368" y="280"/>
                  </a:cubicBezTo>
                  <a:cubicBezTo>
                    <a:pt x="376" y="192"/>
                    <a:pt x="304" y="80"/>
                    <a:pt x="272" y="40"/>
                  </a:cubicBezTo>
                  <a:cubicBezTo>
                    <a:pt x="240" y="0"/>
                    <a:pt x="208" y="20"/>
                    <a:pt x="176" y="40"/>
                  </a:cubicBezTo>
                </a:path>
              </a:pathLst>
            </a:custGeom>
            <a:gradFill rotWithShape="0">
              <a:gsLst>
                <a:gs pos="0">
                  <a:schemeClr val="hlink"/>
                </a:gs>
                <a:gs pos="100000">
                  <a:schemeClr val="hlink">
                    <a:gamma/>
                    <a:shade val="46275"/>
                    <a:invGamma/>
                  </a:schemeClr>
                </a:gs>
              </a:gsLst>
              <a:path path="rect">
                <a:fillToRect l="50000" t="50000" r="50000" b="50000"/>
              </a:path>
            </a:gradFill>
            <a:ln w="2857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100"/>
            </a:p>
          </p:txBody>
        </p:sp>
        <p:sp>
          <p:nvSpPr>
            <p:cNvPr id="20" name="Freeform 38"/>
            <p:cNvSpPr>
              <a:spLocks/>
            </p:cNvSpPr>
            <p:nvPr/>
          </p:nvSpPr>
          <p:spPr bwMode="auto">
            <a:xfrm>
              <a:off x="5932488" y="4629150"/>
              <a:ext cx="487362" cy="168275"/>
            </a:xfrm>
            <a:custGeom>
              <a:avLst/>
              <a:gdLst>
                <a:gd name="T0" fmla="*/ 0 w 480"/>
                <a:gd name="T1" fmla="*/ 0 h 152"/>
                <a:gd name="T2" fmla="*/ 96 w 480"/>
                <a:gd name="T3" fmla="*/ 96 h 152"/>
                <a:gd name="T4" fmla="*/ 288 w 480"/>
                <a:gd name="T5" fmla="*/ 144 h 152"/>
                <a:gd name="T6" fmla="*/ 480 w 480"/>
                <a:gd name="T7" fmla="*/ 48 h 152"/>
              </a:gdLst>
              <a:ahLst/>
              <a:cxnLst>
                <a:cxn ang="0">
                  <a:pos x="T0" y="T1"/>
                </a:cxn>
                <a:cxn ang="0">
                  <a:pos x="T2" y="T3"/>
                </a:cxn>
                <a:cxn ang="0">
                  <a:pos x="T4" y="T5"/>
                </a:cxn>
                <a:cxn ang="0">
                  <a:pos x="T6" y="T7"/>
                </a:cxn>
              </a:cxnLst>
              <a:rect l="0" t="0" r="r" b="b"/>
              <a:pathLst>
                <a:path w="480" h="152">
                  <a:moveTo>
                    <a:pt x="0" y="0"/>
                  </a:moveTo>
                  <a:cubicBezTo>
                    <a:pt x="24" y="36"/>
                    <a:pt x="48" y="72"/>
                    <a:pt x="96" y="96"/>
                  </a:cubicBezTo>
                  <a:cubicBezTo>
                    <a:pt x="144" y="120"/>
                    <a:pt x="224" y="152"/>
                    <a:pt x="288" y="144"/>
                  </a:cubicBezTo>
                  <a:cubicBezTo>
                    <a:pt x="352" y="136"/>
                    <a:pt x="456" y="64"/>
                    <a:pt x="480" y="48"/>
                  </a:cubicBezTo>
                </a:path>
              </a:pathLst>
            </a:custGeom>
            <a:noFill/>
            <a:ln w="28575" cap="flat" cmpd="sng">
              <a:solidFill>
                <a:schemeClr val="bg2"/>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100"/>
            </a:p>
          </p:txBody>
        </p:sp>
        <p:sp>
          <p:nvSpPr>
            <p:cNvPr id="21" name="Line 39"/>
            <p:cNvSpPr>
              <a:spLocks noChangeShapeType="1"/>
            </p:cNvSpPr>
            <p:nvPr/>
          </p:nvSpPr>
          <p:spPr bwMode="auto">
            <a:xfrm>
              <a:off x="6127750" y="4203700"/>
              <a:ext cx="47625" cy="373063"/>
            </a:xfrm>
            <a:prstGeom prst="line">
              <a:avLst/>
            </a:prstGeom>
            <a:noFill/>
            <a:ln w="28575">
              <a:solidFill>
                <a:schemeClr val="bg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100"/>
            </a:p>
          </p:txBody>
        </p:sp>
        <p:sp>
          <p:nvSpPr>
            <p:cNvPr id="22" name="Line 40"/>
            <p:cNvSpPr>
              <a:spLocks noChangeShapeType="1"/>
            </p:cNvSpPr>
            <p:nvPr/>
          </p:nvSpPr>
          <p:spPr bwMode="auto">
            <a:xfrm>
              <a:off x="5641975" y="5267325"/>
              <a:ext cx="47625" cy="373063"/>
            </a:xfrm>
            <a:prstGeom prst="line">
              <a:avLst/>
            </a:prstGeom>
            <a:noFill/>
            <a:ln w="285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100"/>
            </a:p>
          </p:txBody>
        </p:sp>
        <p:sp>
          <p:nvSpPr>
            <p:cNvPr id="23" name="Line 41"/>
            <p:cNvSpPr>
              <a:spLocks noChangeShapeType="1"/>
            </p:cNvSpPr>
            <p:nvPr/>
          </p:nvSpPr>
          <p:spPr bwMode="auto">
            <a:xfrm>
              <a:off x="6710363" y="5002213"/>
              <a:ext cx="49212" cy="373062"/>
            </a:xfrm>
            <a:prstGeom prst="line">
              <a:avLst/>
            </a:prstGeom>
            <a:noFill/>
            <a:ln w="28575">
              <a:solidFill>
                <a:schemeClr val="bg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100"/>
            </a:p>
          </p:txBody>
        </p:sp>
        <p:grpSp>
          <p:nvGrpSpPr>
            <p:cNvPr id="24" name="Group 42"/>
            <p:cNvGrpSpPr>
              <a:grpSpLocks/>
            </p:cNvGrpSpPr>
            <p:nvPr/>
          </p:nvGrpSpPr>
          <p:grpSpPr bwMode="auto">
            <a:xfrm rot="5381478">
              <a:off x="4608513" y="4264025"/>
              <a:ext cx="1117600" cy="996950"/>
              <a:chOff x="3264" y="1440"/>
              <a:chExt cx="816" cy="768"/>
            </a:xfrm>
          </p:grpSpPr>
          <p:sp>
            <p:nvSpPr>
              <p:cNvPr id="34" name="Oval 43"/>
              <p:cNvSpPr>
                <a:spLocks noChangeArrowheads="1"/>
              </p:cNvSpPr>
              <p:nvPr/>
            </p:nvSpPr>
            <p:spPr bwMode="auto">
              <a:xfrm>
                <a:off x="3264" y="1440"/>
                <a:ext cx="816" cy="768"/>
              </a:xfrm>
              <a:prstGeom prst="ellipse">
                <a:avLst/>
              </a:prstGeom>
              <a:solidFill>
                <a:srgbClr val="FFCC66"/>
              </a:solidFill>
              <a:ln w="28575">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100"/>
              </a:p>
            </p:txBody>
          </p:sp>
          <p:sp>
            <p:nvSpPr>
              <p:cNvPr id="35" name="Oval 44"/>
              <p:cNvSpPr>
                <a:spLocks noChangeArrowheads="1"/>
              </p:cNvSpPr>
              <p:nvPr/>
            </p:nvSpPr>
            <p:spPr bwMode="auto">
              <a:xfrm rot="2531006">
                <a:off x="3760" y="1856"/>
                <a:ext cx="96" cy="96"/>
              </a:xfrm>
              <a:prstGeom prst="ellipse">
                <a:avLst/>
              </a:prstGeom>
              <a:solidFill>
                <a:srgbClr val="00CC00"/>
              </a:solidFill>
              <a:ln w="28575">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100"/>
              </a:p>
            </p:txBody>
          </p:sp>
          <p:sp>
            <p:nvSpPr>
              <p:cNvPr id="36" name="Oval 45"/>
              <p:cNvSpPr>
                <a:spLocks noChangeArrowheads="1"/>
              </p:cNvSpPr>
              <p:nvPr/>
            </p:nvSpPr>
            <p:spPr bwMode="auto">
              <a:xfrm rot="2531006">
                <a:off x="3456" y="1632"/>
                <a:ext cx="96" cy="96"/>
              </a:xfrm>
              <a:prstGeom prst="ellipse">
                <a:avLst/>
              </a:prstGeom>
              <a:solidFill>
                <a:schemeClr val="tx1"/>
              </a:solidFill>
              <a:ln w="28575">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100"/>
              </a:p>
            </p:txBody>
          </p:sp>
          <p:sp>
            <p:nvSpPr>
              <p:cNvPr id="37" name="Line 46"/>
              <p:cNvSpPr>
                <a:spLocks noChangeShapeType="1"/>
              </p:cNvSpPr>
              <p:nvPr/>
            </p:nvSpPr>
            <p:spPr bwMode="auto">
              <a:xfrm rot="2531006">
                <a:off x="3456" y="1536"/>
                <a:ext cx="96" cy="288"/>
              </a:xfrm>
              <a:prstGeom prst="line">
                <a:avLst/>
              </a:prstGeom>
              <a:noFill/>
              <a:ln w="28575">
                <a:solidFill>
                  <a:schemeClr val="bg2"/>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100"/>
              </a:p>
            </p:txBody>
          </p:sp>
          <p:sp>
            <p:nvSpPr>
              <p:cNvPr id="38" name="Line 47"/>
              <p:cNvSpPr>
                <a:spLocks noChangeShapeType="1"/>
              </p:cNvSpPr>
              <p:nvPr/>
            </p:nvSpPr>
            <p:spPr bwMode="auto">
              <a:xfrm rot="2531006">
                <a:off x="3760" y="1760"/>
                <a:ext cx="96" cy="288"/>
              </a:xfrm>
              <a:prstGeom prst="line">
                <a:avLst/>
              </a:prstGeom>
              <a:noFill/>
              <a:ln w="28575">
                <a:solidFill>
                  <a:schemeClr val="bg2"/>
                </a:solidFill>
                <a:round/>
                <a:headEnd type="triangle" w="med" len="me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100"/>
              </a:p>
            </p:txBody>
          </p:sp>
          <p:sp>
            <p:nvSpPr>
              <p:cNvPr id="39" name="Freeform 48"/>
              <p:cNvSpPr>
                <a:spLocks/>
              </p:cNvSpPr>
              <p:nvPr/>
            </p:nvSpPr>
            <p:spPr bwMode="auto">
              <a:xfrm rot="7904233">
                <a:off x="3595" y="1633"/>
                <a:ext cx="122" cy="336"/>
              </a:xfrm>
              <a:custGeom>
                <a:avLst/>
                <a:gdLst>
                  <a:gd name="T0" fmla="*/ 128 w 376"/>
                  <a:gd name="T1" fmla="*/ 40 h 584"/>
                  <a:gd name="T2" fmla="*/ 32 w 376"/>
                  <a:gd name="T3" fmla="*/ 184 h 584"/>
                  <a:gd name="T4" fmla="*/ 32 w 376"/>
                  <a:gd name="T5" fmla="*/ 376 h 584"/>
                  <a:gd name="T6" fmla="*/ 224 w 376"/>
                  <a:gd name="T7" fmla="*/ 568 h 584"/>
                  <a:gd name="T8" fmla="*/ 368 w 376"/>
                  <a:gd name="T9" fmla="*/ 280 h 584"/>
                  <a:gd name="T10" fmla="*/ 272 w 376"/>
                  <a:gd name="T11" fmla="*/ 40 h 584"/>
                  <a:gd name="T12" fmla="*/ 176 w 376"/>
                  <a:gd name="T13" fmla="*/ 40 h 584"/>
                </a:gdLst>
                <a:ahLst/>
                <a:cxnLst>
                  <a:cxn ang="0">
                    <a:pos x="T0" y="T1"/>
                  </a:cxn>
                  <a:cxn ang="0">
                    <a:pos x="T2" y="T3"/>
                  </a:cxn>
                  <a:cxn ang="0">
                    <a:pos x="T4" y="T5"/>
                  </a:cxn>
                  <a:cxn ang="0">
                    <a:pos x="T6" y="T7"/>
                  </a:cxn>
                  <a:cxn ang="0">
                    <a:pos x="T8" y="T9"/>
                  </a:cxn>
                  <a:cxn ang="0">
                    <a:pos x="T10" y="T11"/>
                  </a:cxn>
                  <a:cxn ang="0">
                    <a:pos x="T12" y="T13"/>
                  </a:cxn>
                </a:cxnLst>
                <a:rect l="0" t="0" r="r" b="b"/>
                <a:pathLst>
                  <a:path w="376" h="584">
                    <a:moveTo>
                      <a:pt x="128" y="40"/>
                    </a:moveTo>
                    <a:cubicBezTo>
                      <a:pt x="88" y="84"/>
                      <a:pt x="48" y="128"/>
                      <a:pt x="32" y="184"/>
                    </a:cubicBezTo>
                    <a:cubicBezTo>
                      <a:pt x="16" y="240"/>
                      <a:pt x="0" y="312"/>
                      <a:pt x="32" y="376"/>
                    </a:cubicBezTo>
                    <a:cubicBezTo>
                      <a:pt x="64" y="440"/>
                      <a:pt x="168" y="584"/>
                      <a:pt x="224" y="568"/>
                    </a:cubicBezTo>
                    <a:cubicBezTo>
                      <a:pt x="280" y="552"/>
                      <a:pt x="360" y="368"/>
                      <a:pt x="368" y="280"/>
                    </a:cubicBezTo>
                    <a:cubicBezTo>
                      <a:pt x="376" y="192"/>
                      <a:pt x="304" y="80"/>
                      <a:pt x="272" y="40"/>
                    </a:cubicBezTo>
                    <a:cubicBezTo>
                      <a:pt x="240" y="0"/>
                      <a:pt x="208" y="20"/>
                      <a:pt x="176" y="40"/>
                    </a:cubicBezTo>
                  </a:path>
                </a:pathLst>
              </a:custGeom>
              <a:gradFill rotWithShape="0">
                <a:gsLst>
                  <a:gs pos="0">
                    <a:srgbClr val="FFCC66"/>
                  </a:gs>
                  <a:gs pos="100000">
                    <a:srgbClr val="FFCC66">
                      <a:gamma/>
                      <a:shade val="46275"/>
                      <a:invGamma/>
                    </a:srgbClr>
                  </a:gs>
                </a:gsLst>
                <a:path path="rect">
                  <a:fillToRect l="50000" t="50000" r="50000" b="50000"/>
                </a:path>
              </a:gradFill>
              <a:ln w="2857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z="1100"/>
              </a:p>
            </p:txBody>
          </p:sp>
        </p:grpSp>
        <p:sp>
          <p:nvSpPr>
            <p:cNvPr id="25" name="Text Box 49"/>
            <p:cNvSpPr txBox="1">
              <a:spLocks noChangeArrowheads="1"/>
            </p:cNvSpPr>
            <p:nvPr/>
          </p:nvSpPr>
          <p:spPr bwMode="auto">
            <a:xfrm>
              <a:off x="3462540" y="5533558"/>
              <a:ext cx="2306231" cy="6010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sz="1200">
                  <a:solidFill>
                    <a:schemeClr val="hlink"/>
                  </a:solidFill>
                  <a:latin typeface="Times New Roman" charset="0"/>
                </a:rPr>
                <a:t>valence quarks</a:t>
              </a:r>
              <a:endParaRPr lang="en-US">
                <a:solidFill>
                  <a:schemeClr val="hlink"/>
                </a:solidFill>
                <a:latin typeface="Times New Roman" charset="0"/>
              </a:endParaRPr>
            </a:p>
          </p:txBody>
        </p:sp>
        <p:sp>
          <p:nvSpPr>
            <p:cNvPr id="26" name="Text Box 50"/>
            <p:cNvSpPr txBox="1">
              <a:spLocks noChangeArrowheads="1"/>
            </p:cNvSpPr>
            <p:nvPr/>
          </p:nvSpPr>
          <p:spPr bwMode="auto">
            <a:xfrm>
              <a:off x="6586930" y="5274826"/>
              <a:ext cx="2721934" cy="6010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sz="1200" dirty="0">
                  <a:solidFill>
                    <a:schemeClr val="hlink"/>
                  </a:solidFill>
                  <a:latin typeface="Times New Roman" charset="0"/>
                </a:rPr>
                <a:t>sea </a:t>
              </a:r>
              <a:r>
                <a:rPr lang="en-US" sz="1200" dirty="0" smtClean="0">
                  <a:solidFill>
                    <a:schemeClr val="hlink"/>
                  </a:solidFill>
                  <a:latin typeface="Times New Roman" charset="0"/>
                </a:rPr>
                <a:t>quarks, gluons </a:t>
              </a:r>
              <a:endParaRPr lang="en-US" sz="1200" dirty="0">
                <a:solidFill>
                  <a:schemeClr val="hlink"/>
                </a:solidFill>
                <a:latin typeface="Times New Roman" charset="0"/>
              </a:endParaRPr>
            </a:p>
          </p:txBody>
        </p:sp>
        <p:sp>
          <p:nvSpPr>
            <p:cNvPr id="27" name="Text Box 51"/>
            <p:cNvSpPr txBox="1">
              <a:spLocks noChangeArrowheads="1"/>
            </p:cNvSpPr>
            <p:nvPr/>
          </p:nvSpPr>
          <p:spPr bwMode="auto">
            <a:xfrm>
              <a:off x="5776071" y="6252694"/>
              <a:ext cx="3852954" cy="6010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sz="1200" dirty="0">
                  <a:solidFill>
                    <a:schemeClr val="hlink"/>
                  </a:solidFill>
                  <a:latin typeface="Times New Roman" charset="0"/>
                </a:rPr>
                <a:t> orbital angular momentum</a:t>
              </a:r>
            </a:p>
          </p:txBody>
        </p:sp>
        <p:sp>
          <p:nvSpPr>
            <p:cNvPr id="28" name="Text Box 52"/>
            <p:cNvSpPr txBox="1">
              <a:spLocks noChangeArrowheads="1"/>
            </p:cNvSpPr>
            <p:nvPr/>
          </p:nvSpPr>
          <p:spPr bwMode="auto">
            <a:xfrm>
              <a:off x="3364814" y="6252694"/>
              <a:ext cx="1882557" cy="6010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sz="1200" dirty="0">
                  <a:solidFill>
                    <a:schemeClr val="hlink"/>
                  </a:solidFill>
                  <a:latin typeface="Times New Roman" charset="0"/>
                </a:rPr>
                <a:t>correlations</a:t>
              </a:r>
            </a:p>
          </p:txBody>
        </p:sp>
        <p:sp>
          <p:nvSpPr>
            <p:cNvPr id="29" name="Text Box 53"/>
            <p:cNvSpPr txBox="1">
              <a:spLocks noChangeArrowheads="1"/>
            </p:cNvSpPr>
            <p:nvPr/>
          </p:nvSpPr>
          <p:spPr bwMode="auto">
            <a:xfrm>
              <a:off x="4205116" y="3306306"/>
              <a:ext cx="1256053" cy="10016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sz="1200" dirty="0" smtClean="0">
                  <a:solidFill>
                    <a:schemeClr val="hlink"/>
                  </a:solidFill>
                  <a:latin typeface="Times New Roman" charset="0"/>
                </a:rPr>
                <a:t>Meson</a:t>
              </a:r>
            </a:p>
            <a:p>
              <a:pPr algn="ctr"/>
              <a:r>
                <a:rPr lang="en-US" sz="1200" dirty="0" smtClean="0">
                  <a:solidFill>
                    <a:schemeClr val="hlink"/>
                  </a:solidFill>
                  <a:latin typeface="Times New Roman" charset="0"/>
                </a:rPr>
                <a:t> </a:t>
              </a:r>
              <a:r>
                <a:rPr lang="en-US" sz="1200" dirty="0">
                  <a:solidFill>
                    <a:schemeClr val="hlink"/>
                  </a:solidFill>
                  <a:latin typeface="Times New Roman" charset="0"/>
                </a:rPr>
                <a:t>cloud</a:t>
              </a:r>
            </a:p>
          </p:txBody>
        </p:sp>
        <p:sp>
          <p:nvSpPr>
            <p:cNvPr id="30" name="Text Box 54"/>
            <p:cNvSpPr txBox="1">
              <a:spLocks noChangeArrowheads="1"/>
            </p:cNvSpPr>
            <p:nvPr/>
          </p:nvSpPr>
          <p:spPr bwMode="auto">
            <a:xfrm>
              <a:off x="6226861" y="3016816"/>
              <a:ext cx="3243476" cy="6010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sz="1200" dirty="0">
                  <a:solidFill>
                    <a:schemeClr val="hlink"/>
                  </a:solidFill>
                  <a:latin typeface="Times New Roman" charset="0"/>
                </a:rPr>
                <a:t>quark </a:t>
              </a:r>
              <a:r>
                <a:rPr lang="en-US" sz="1200" dirty="0" smtClean="0">
                  <a:solidFill>
                    <a:schemeClr val="hlink"/>
                  </a:solidFill>
                  <a:latin typeface="Times New Roman" charset="0"/>
                </a:rPr>
                <a:t>spin and motion</a:t>
              </a:r>
              <a:endParaRPr lang="en-US" sz="1200" dirty="0">
                <a:solidFill>
                  <a:schemeClr val="hlink"/>
                </a:solidFill>
                <a:latin typeface="Times New Roman" charset="0"/>
              </a:endParaRPr>
            </a:p>
          </p:txBody>
        </p:sp>
        <p:sp>
          <p:nvSpPr>
            <p:cNvPr id="31" name="Oval 56"/>
            <p:cNvSpPr>
              <a:spLocks noChangeArrowheads="1"/>
            </p:cNvSpPr>
            <p:nvPr/>
          </p:nvSpPr>
          <p:spPr bwMode="auto">
            <a:xfrm>
              <a:off x="4376984" y="3276600"/>
              <a:ext cx="3276600" cy="32004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100"/>
            </a:p>
          </p:txBody>
        </p:sp>
        <p:sp>
          <p:nvSpPr>
            <p:cNvPr id="32" name="Line 57"/>
            <p:cNvSpPr>
              <a:spLocks noChangeShapeType="1"/>
            </p:cNvSpPr>
            <p:nvPr/>
          </p:nvSpPr>
          <p:spPr bwMode="auto">
            <a:xfrm>
              <a:off x="5181600" y="2743200"/>
              <a:ext cx="228600" cy="685800"/>
            </a:xfrm>
            <a:prstGeom prst="line">
              <a:avLst/>
            </a:prstGeom>
            <a:noFill/>
            <a:ln w="38100">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100"/>
            </a:p>
          </p:txBody>
        </p:sp>
        <p:sp>
          <p:nvSpPr>
            <p:cNvPr id="33" name="Text Box 58"/>
            <p:cNvSpPr txBox="1">
              <a:spLocks noChangeArrowheads="1"/>
            </p:cNvSpPr>
            <p:nvPr/>
          </p:nvSpPr>
          <p:spPr bwMode="auto">
            <a:xfrm>
              <a:off x="5470526" y="2947988"/>
              <a:ext cx="381586" cy="567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sz="1100" dirty="0">
                <a:solidFill>
                  <a:srgbClr val="FF0000"/>
                </a:solidFill>
              </a:endParaRPr>
            </a:p>
          </p:txBody>
        </p:sp>
      </p:grpSp>
    </p:spTree>
    <p:extLst>
      <p:ext uri="{BB962C8B-B14F-4D97-AF65-F5344CB8AC3E}">
        <p14:creationId xmlns:p14="http://schemas.microsoft.com/office/powerpoint/2010/main" val="230252101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EMC experiments with 12 </a:t>
            </a:r>
            <a:r>
              <a:rPr lang="en-US" dirty="0" err="1" smtClean="0"/>
              <a:t>GeV</a:t>
            </a:r>
            <a:endParaRPr lang="en-US" dirty="0"/>
          </a:p>
        </p:txBody>
      </p:sp>
      <p:sp>
        <p:nvSpPr>
          <p:cNvPr id="3" name="Content Placeholder 2"/>
          <p:cNvSpPr>
            <a:spLocks noGrp="1"/>
          </p:cNvSpPr>
          <p:nvPr>
            <p:ph idx="1"/>
          </p:nvPr>
        </p:nvSpPr>
        <p:spPr>
          <a:xfrm>
            <a:off x="457200" y="1600200"/>
            <a:ext cx="4400786" cy="2844963"/>
          </a:xfrm>
        </p:spPr>
        <p:txBody>
          <a:bodyPr>
            <a:normAutofit/>
          </a:bodyPr>
          <a:lstStyle/>
          <a:p>
            <a:r>
              <a:rPr lang="en-US" sz="2800" dirty="0"/>
              <a:t>E12-14-</a:t>
            </a:r>
            <a:r>
              <a:rPr lang="en-US" sz="2800" dirty="0" smtClean="0"/>
              <a:t>002: Medium modifications </a:t>
            </a:r>
            <a:r>
              <a:rPr lang="en-US" sz="2800" dirty="0"/>
              <a:t>of </a:t>
            </a:r>
            <a:r>
              <a:rPr lang="en-US" sz="2800" i="1" dirty="0"/>
              <a:t>R</a:t>
            </a:r>
            <a:r>
              <a:rPr lang="en-US" sz="2800" dirty="0"/>
              <a:t> and of separated structure functions </a:t>
            </a:r>
            <a:endParaRPr lang="en-US" sz="2800" dirty="0" smtClean="0"/>
          </a:p>
          <a:p>
            <a:r>
              <a:rPr lang="en-US" sz="2800" dirty="0" smtClean="0"/>
              <a:t>E12-10-008: </a:t>
            </a:r>
            <a:r>
              <a:rPr lang="en-US" sz="2800" baseline="30000" dirty="0" smtClean="0"/>
              <a:t>3-4</a:t>
            </a:r>
            <a:r>
              <a:rPr lang="en-US" sz="2800" dirty="0" smtClean="0"/>
              <a:t>He, </a:t>
            </a:r>
            <a:r>
              <a:rPr lang="en-US" sz="2800" baseline="30000" dirty="0" smtClean="0"/>
              <a:t>6</a:t>
            </a:r>
            <a:r>
              <a:rPr lang="en-US" sz="2800" baseline="30000" dirty="0"/>
              <a:t>-7</a:t>
            </a:r>
            <a:r>
              <a:rPr lang="en-US" sz="2800" dirty="0" smtClean="0"/>
              <a:t>Li, </a:t>
            </a:r>
            <a:r>
              <a:rPr lang="en-US" sz="2800" baseline="30000" dirty="0"/>
              <a:t>10-11</a:t>
            </a:r>
            <a:r>
              <a:rPr lang="en-US" sz="2800" dirty="0" smtClean="0"/>
              <a:t>B, Be, C, </a:t>
            </a:r>
            <a:r>
              <a:rPr lang="en-US" sz="2800" baseline="30000" dirty="0"/>
              <a:t>40-48</a:t>
            </a:r>
            <a:r>
              <a:rPr lang="en-US" sz="2800" dirty="0" smtClean="0"/>
              <a:t>Ca, Cu</a:t>
            </a:r>
            <a:endParaRPr lang="en-US" sz="2800" dirty="0"/>
          </a:p>
          <a:p>
            <a:endParaRPr lang="en-US" sz="2800" dirty="0"/>
          </a:p>
        </p:txBody>
      </p:sp>
      <p:pic>
        <p:nvPicPr>
          <p:cNvPr id="4" name="Picture 3"/>
          <p:cNvPicPr>
            <a:picLocks noChangeAspect="1"/>
          </p:cNvPicPr>
          <p:nvPr/>
        </p:nvPicPr>
        <p:blipFill>
          <a:blip r:embed="rId3"/>
          <a:stretch>
            <a:fillRect/>
          </a:stretch>
        </p:blipFill>
        <p:spPr>
          <a:xfrm>
            <a:off x="4857986" y="1504186"/>
            <a:ext cx="3306385" cy="3067200"/>
          </a:xfrm>
          <a:prstGeom prst="rect">
            <a:avLst/>
          </a:prstGeom>
        </p:spPr>
      </p:pic>
      <p:pic>
        <p:nvPicPr>
          <p:cNvPr id="5" name="Picture 4"/>
          <p:cNvPicPr>
            <a:picLocks noChangeAspect="1"/>
          </p:cNvPicPr>
          <p:nvPr/>
        </p:nvPicPr>
        <p:blipFill>
          <a:blip r:embed="rId4"/>
          <a:stretch>
            <a:fillRect/>
          </a:stretch>
        </p:blipFill>
        <p:spPr>
          <a:xfrm>
            <a:off x="759229" y="4571386"/>
            <a:ext cx="6618460" cy="2278724"/>
          </a:xfrm>
          <a:prstGeom prst="rect">
            <a:avLst/>
          </a:prstGeom>
        </p:spPr>
      </p:pic>
      <p:cxnSp>
        <p:nvCxnSpPr>
          <p:cNvPr id="7" name="Straight Arrow Connector 6"/>
          <p:cNvCxnSpPr/>
          <p:nvPr/>
        </p:nvCxnSpPr>
        <p:spPr>
          <a:xfrm flipV="1">
            <a:off x="4152470" y="2731608"/>
            <a:ext cx="604728" cy="100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527583" y="4314127"/>
            <a:ext cx="1028039" cy="3427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3436874" y="4314127"/>
            <a:ext cx="90709" cy="2572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515576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61"/>
            <a:ext cx="8229600" cy="1143000"/>
          </a:xfrm>
        </p:spPr>
        <p:txBody>
          <a:bodyPr/>
          <a:lstStyle/>
          <a:p>
            <a:r>
              <a:rPr lang="en-US" dirty="0" err="1" smtClean="0"/>
              <a:t>Isospin</a:t>
            </a:r>
            <a:r>
              <a:rPr lang="en-US" dirty="0" smtClean="0"/>
              <a:t>-dependent EMC effect?</a:t>
            </a:r>
            <a:endParaRPr lang="en-US" dirty="0"/>
          </a:p>
        </p:txBody>
      </p:sp>
      <p:pic>
        <p:nvPicPr>
          <p:cNvPr id="3" name="Picture 2"/>
          <p:cNvPicPr>
            <a:picLocks noChangeAspect="1"/>
          </p:cNvPicPr>
          <p:nvPr/>
        </p:nvPicPr>
        <p:blipFill>
          <a:blip r:embed="rId3"/>
          <a:stretch>
            <a:fillRect/>
          </a:stretch>
        </p:blipFill>
        <p:spPr>
          <a:xfrm>
            <a:off x="0" y="1108339"/>
            <a:ext cx="9144000" cy="5749661"/>
          </a:xfrm>
          <a:prstGeom prst="rect">
            <a:avLst/>
          </a:prstGeom>
        </p:spPr>
      </p:pic>
    </p:spTree>
    <p:extLst>
      <p:ext uri="{BB962C8B-B14F-4D97-AF65-F5344CB8AC3E}">
        <p14:creationId xmlns:p14="http://schemas.microsoft.com/office/powerpoint/2010/main" val="366859641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227871" y="3898900"/>
            <a:ext cx="4826000" cy="2959100"/>
          </a:xfrm>
          <a:prstGeom prst="rect">
            <a:avLst/>
          </a:prstGeom>
        </p:spPr>
      </p:pic>
      <p:pic>
        <p:nvPicPr>
          <p:cNvPr id="3" name="Picture 2"/>
          <p:cNvPicPr>
            <a:picLocks noChangeAspect="1"/>
          </p:cNvPicPr>
          <p:nvPr/>
        </p:nvPicPr>
        <p:blipFill>
          <a:blip r:embed="rId4"/>
          <a:stretch>
            <a:fillRect/>
          </a:stretch>
        </p:blipFill>
        <p:spPr>
          <a:xfrm>
            <a:off x="0" y="1134620"/>
            <a:ext cx="4366030" cy="2818577"/>
          </a:xfrm>
          <a:prstGeom prst="rect">
            <a:avLst/>
          </a:prstGeom>
        </p:spPr>
      </p:pic>
      <p:sp>
        <p:nvSpPr>
          <p:cNvPr id="2" name="Title 1"/>
          <p:cNvSpPr>
            <a:spLocks noGrp="1"/>
          </p:cNvSpPr>
          <p:nvPr>
            <p:ph type="title"/>
          </p:nvPr>
        </p:nvSpPr>
        <p:spPr/>
        <p:txBody>
          <a:bodyPr/>
          <a:lstStyle/>
          <a:p>
            <a:r>
              <a:rPr lang="en-US" dirty="0" smtClean="0"/>
              <a:t>Polarized EMC effect?</a:t>
            </a:r>
            <a:endParaRPr lang="en-US" dirty="0"/>
          </a:p>
        </p:txBody>
      </p:sp>
      <p:sp>
        <p:nvSpPr>
          <p:cNvPr id="6" name="TextBox 5"/>
          <p:cNvSpPr txBox="1"/>
          <p:nvPr/>
        </p:nvSpPr>
        <p:spPr>
          <a:xfrm>
            <a:off x="2202467" y="1551389"/>
            <a:ext cx="819004" cy="461665"/>
          </a:xfrm>
          <a:prstGeom prst="rect">
            <a:avLst/>
          </a:prstGeom>
          <a:noFill/>
        </p:spPr>
        <p:txBody>
          <a:bodyPr wrap="none" rtlCol="0">
            <a:spAutoFit/>
          </a:bodyPr>
          <a:lstStyle/>
          <a:p>
            <a:r>
              <a:rPr lang="en-US" sz="2400" dirty="0" smtClean="0">
                <a:solidFill>
                  <a:srgbClr val="0000FF"/>
                </a:solidFill>
              </a:rPr>
              <a:t>QMC</a:t>
            </a:r>
            <a:endParaRPr lang="en-US" sz="2400" dirty="0">
              <a:solidFill>
                <a:srgbClr val="0000FF"/>
              </a:solidFill>
            </a:endParaRPr>
          </a:p>
        </p:txBody>
      </p:sp>
      <p:sp>
        <p:nvSpPr>
          <p:cNvPr id="7" name="Rectangle 6"/>
          <p:cNvSpPr/>
          <p:nvPr/>
        </p:nvSpPr>
        <p:spPr>
          <a:xfrm>
            <a:off x="1909817" y="4049105"/>
            <a:ext cx="1952441" cy="646331"/>
          </a:xfrm>
          <a:prstGeom prst="rect">
            <a:avLst/>
          </a:prstGeom>
          <a:solidFill>
            <a:schemeClr val="bg1"/>
          </a:solidFill>
        </p:spPr>
        <p:txBody>
          <a:bodyPr wrap="square">
            <a:spAutoFit/>
          </a:bodyPr>
          <a:lstStyle/>
          <a:p>
            <a:r>
              <a:rPr lang="en-US" sz="1200" dirty="0" smtClean="0"/>
              <a:t>I. </a:t>
            </a:r>
            <a:r>
              <a:rPr lang="en-US" sz="1200" dirty="0" err="1"/>
              <a:t>Cloët</a:t>
            </a:r>
            <a:r>
              <a:rPr lang="en-US" sz="1200" dirty="0"/>
              <a:t>, </a:t>
            </a:r>
            <a:r>
              <a:rPr lang="en-US" sz="1200" dirty="0" smtClean="0"/>
              <a:t>W. </a:t>
            </a:r>
            <a:r>
              <a:rPr lang="en-US" sz="1200" dirty="0" err="1"/>
              <a:t>Bentz</a:t>
            </a:r>
            <a:r>
              <a:rPr lang="en-US" sz="1200" dirty="0"/>
              <a:t>, </a:t>
            </a:r>
            <a:r>
              <a:rPr lang="en-US" sz="1200" dirty="0" smtClean="0"/>
              <a:t>A. </a:t>
            </a:r>
            <a:r>
              <a:rPr lang="en-US" sz="1200" dirty="0"/>
              <a:t>Thomas </a:t>
            </a:r>
            <a:r>
              <a:rPr lang="hu-HU" sz="1200" dirty="0"/>
              <a:t>Phys.Lett. B642, 210 (2006) </a:t>
            </a:r>
            <a:endParaRPr lang="en-US" sz="1200" dirty="0"/>
          </a:p>
        </p:txBody>
      </p:sp>
      <p:pic>
        <p:nvPicPr>
          <p:cNvPr id="8" name="Picture 7"/>
          <p:cNvPicPr>
            <a:picLocks noChangeAspect="1"/>
          </p:cNvPicPr>
          <p:nvPr/>
        </p:nvPicPr>
        <p:blipFill>
          <a:blip r:embed="rId5"/>
          <a:stretch>
            <a:fillRect/>
          </a:stretch>
        </p:blipFill>
        <p:spPr>
          <a:xfrm>
            <a:off x="5438269" y="1260451"/>
            <a:ext cx="3494070" cy="3375050"/>
          </a:xfrm>
          <a:prstGeom prst="rect">
            <a:avLst/>
          </a:prstGeom>
        </p:spPr>
      </p:pic>
      <p:sp>
        <p:nvSpPr>
          <p:cNvPr id="9" name="Rectangle 8"/>
          <p:cNvSpPr/>
          <p:nvPr/>
        </p:nvSpPr>
        <p:spPr>
          <a:xfrm>
            <a:off x="4759104" y="1302308"/>
            <a:ext cx="1287052" cy="646331"/>
          </a:xfrm>
          <a:prstGeom prst="rect">
            <a:avLst/>
          </a:prstGeom>
        </p:spPr>
        <p:txBody>
          <a:bodyPr wrap="square">
            <a:spAutoFit/>
          </a:bodyPr>
          <a:lstStyle/>
          <a:p>
            <a:r>
              <a:rPr lang="en-US" sz="1200" dirty="0" smtClean="0"/>
              <a:t>J. </a:t>
            </a:r>
            <a:r>
              <a:rPr lang="en-US" sz="1200" dirty="0"/>
              <a:t>Smith, </a:t>
            </a:r>
            <a:r>
              <a:rPr lang="en-US" sz="1200" dirty="0" smtClean="0"/>
              <a:t>J. </a:t>
            </a:r>
            <a:r>
              <a:rPr lang="en-US" sz="1200" dirty="0"/>
              <a:t>Miller </a:t>
            </a:r>
            <a:r>
              <a:rPr lang="en-US" sz="1200" dirty="0" smtClean="0"/>
              <a:t>Phys. Rev</a:t>
            </a:r>
            <a:r>
              <a:rPr lang="en-US" sz="1200" dirty="0"/>
              <a:t>. C 72, 022203(R) (2005)</a:t>
            </a:r>
          </a:p>
        </p:txBody>
      </p:sp>
      <p:pic>
        <p:nvPicPr>
          <p:cNvPr id="10" name="Picture 9"/>
          <p:cNvPicPr>
            <a:picLocks noChangeAspect="1"/>
          </p:cNvPicPr>
          <p:nvPr/>
        </p:nvPicPr>
        <p:blipFill>
          <a:blip r:embed="rId6"/>
          <a:stretch>
            <a:fillRect/>
          </a:stretch>
        </p:blipFill>
        <p:spPr>
          <a:xfrm>
            <a:off x="5544936" y="4635500"/>
            <a:ext cx="3378200" cy="2222500"/>
          </a:xfrm>
          <a:prstGeom prst="rect">
            <a:avLst/>
          </a:prstGeom>
        </p:spPr>
      </p:pic>
      <p:sp>
        <p:nvSpPr>
          <p:cNvPr id="11" name="Rectangle 10"/>
          <p:cNvSpPr/>
          <p:nvPr/>
        </p:nvSpPr>
        <p:spPr>
          <a:xfrm>
            <a:off x="6046156" y="5636463"/>
            <a:ext cx="1836795" cy="461665"/>
          </a:xfrm>
          <a:prstGeom prst="rect">
            <a:avLst/>
          </a:prstGeom>
        </p:spPr>
        <p:txBody>
          <a:bodyPr wrap="square">
            <a:spAutoFit/>
          </a:bodyPr>
          <a:lstStyle/>
          <a:p>
            <a:r>
              <a:rPr lang="en-US" sz="1200" dirty="0"/>
              <a:t>H. </a:t>
            </a:r>
            <a:r>
              <a:rPr lang="en-US" sz="1200" dirty="0" err="1"/>
              <a:t>Fanchiotti</a:t>
            </a:r>
            <a:r>
              <a:rPr lang="en-US" sz="1200" dirty="0"/>
              <a:t>, et al.</a:t>
            </a:r>
          </a:p>
          <a:p>
            <a:r>
              <a:rPr lang="hu-HU" sz="1200" dirty="0"/>
              <a:t>arXiv:1404.3047 (2014)</a:t>
            </a:r>
          </a:p>
        </p:txBody>
      </p:sp>
    </p:spTree>
    <p:extLst>
      <p:ext uri="{BB962C8B-B14F-4D97-AF65-F5344CB8AC3E}">
        <p14:creationId xmlns:p14="http://schemas.microsoft.com/office/powerpoint/2010/main" val="404875245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Polarized EMC effect?</a:t>
            </a:r>
            <a:endParaRPr lang="en-US" dirty="0"/>
          </a:p>
        </p:txBody>
      </p:sp>
      <p:pic>
        <p:nvPicPr>
          <p:cNvPr id="10" name="Picture 9"/>
          <p:cNvPicPr>
            <a:picLocks noChangeAspect="1"/>
          </p:cNvPicPr>
          <p:nvPr/>
        </p:nvPicPr>
        <p:blipFill>
          <a:blip r:embed="rId3"/>
          <a:stretch>
            <a:fillRect/>
          </a:stretch>
        </p:blipFill>
        <p:spPr>
          <a:xfrm>
            <a:off x="1" y="1400690"/>
            <a:ext cx="4523298" cy="4368060"/>
          </a:xfrm>
          <a:prstGeom prst="rect">
            <a:avLst/>
          </a:prstGeom>
        </p:spPr>
      </p:pic>
      <p:sp>
        <p:nvSpPr>
          <p:cNvPr id="3" name="Rectangle 2"/>
          <p:cNvSpPr/>
          <p:nvPr/>
        </p:nvSpPr>
        <p:spPr>
          <a:xfrm>
            <a:off x="2404561" y="4311178"/>
            <a:ext cx="1003512" cy="369332"/>
          </a:xfrm>
          <a:prstGeom prst="rect">
            <a:avLst/>
          </a:prstGeom>
        </p:spPr>
        <p:txBody>
          <a:bodyPr wrap="none">
            <a:spAutoFit/>
          </a:bodyPr>
          <a:lstStyle/>
          <a:p>
            <a:r>
              <a:rPr lang="en-US" dirty="0">
                <a:latin typeface="Symbol" charset="2"/>
                <a:cs typeface="Symbol" charset="2"/>
              </a:rPr>
              <a:t>Ds</a:t>
            </a:r>
            <a:r>
              <a:rPr lang="en-US" dirty="0"/>
              <a:t> Ratio</a:t>
            </a:r>
          </a:p>
        </p:txBody>
      </p:sp>
      <p:pic>
        <p:nvPicPr>
          <p:cNvPr id="11" name="Picture 10"/>
          <p:cNvPicPr>
            <a:picLocks noChangeAspect="1"/>
          </p:cNvPicPr>
          <p:nvPr/>
        </p:nvPicPr>
        <p:blipFill>
          <a:blip r:embed="rId4"/>
          <a:stretch>
            <a:fillRect/>
          </a:stretch>
        </p:blipFill>
        <p:spPr>
          <a:xfrm>
            <a:off x="4620701" y="1400690"/>
            <a:ext cx="4523298" cy="4368060"/>
          </a:xfrm>
          <a:prstGeom prst="rect">
            <a:avLst/>
          </a:prstGeom>
        </p:spPr>
      </p:pic>
      <p:sp>
        <p:nvSpPr>
          <p:cNvPr id="12" name="Rectangle 11"/>
          <p:cNvSpPr/>
          <p:nvPr/>
        </p:nvSpPr>
        <p:spPr>
          <a:xfrm>
            <a:off x="6281033" y="4311178"/>
            <a:ext cx="1017620" cy="369332"/>
          </a:xfrm>
          <a:prstGeom prst="rect">
            <a:avLst/>
          </a:prstGeom>
        </p:spPr>
        <p:txBody>
          <a:bodyPr wrap="none">
            <a:spAutoFit/>
          </a:bodyPr>
          <a:lstStyle/>
          <a:p>
            <a:r>
              <a:rPr lang="en-US" i="1" dirty="0"/>
              <a:t>A</a:t>
            </a:r>
            <a:r>
              <a:rPr lang="en-US" baseline="-25000" dirty="0"/>
              <a:t>||</a:t>
            </a:r>
            <a:r>
              <a:rPr lang="en-US" dirty="0"/>
              <a:t> Ratio</a:t>
            </a:r>
          </a:p>
        </p:txBody>
      </p:sp>
      <p:sp>
        <p:nvSpPr>
          <p:cNvPr id="13" name="TextBox 12"/>
          <p:cNvSpPr txBox="1"/>
          <p:nvPr/>
        </p:nvSpPr>
        <p:spPr>
          <a:xfrm>
            <a:off x="680997" y="6165528"/>
            <a:ext cx="6552846" cy="369332"/>
          </a:xfrm>
          <a:prstGeom prst="rect">
            <a:avLst/>
          </a:prstGeom>
          <a:noFill/>
        </p:spPr>
        <p:txBody>
          <a:bodyPr wrap="none" rtlCol="0">
            <a:spAutoFit/>
          </a:bodyPr>
          <a:lstStyle/>
          <a:p>
            <a:r>
              <a:rPr lang="en-US" dirty="0" smtClean="0"/>
              <a:t>E12-14-001 with CLAS12 at </a:t>
            </a:r>
            <a:r>
              <a:rPr lang="en-US" dirty="0" err="1" smtClean="0"/>
              <a:t>JLab</a:t>
            </a:r>
            <a:r>
              <a:rPr lang="en-US" dirty="0" smtClean="0"/>
              <a:t>: Ratio of </a:t>
            </a:r>
            <a:r>
              <a:rPr lang="en-US" i="1" dirty="0" smtClean="0"/>
              <a:t>g</a:t>
            </a:r>
            <a:r>
              <a:rPr lang="en-US" baseline="-25000" dirty="0" smtClean="0"/>
              <a:t>1 </a:t>
            </a:r>
            <a:r>
              <a:rPr lang="en-US" dirty="0" smtClean="0"/>
              <a:t>and </a:t>
            </a:r>
            <a:r>
              <a:rPr lang="en-US" i="1" dirty="0" smtClean="0"/>
              <a:t>A</a:t>
            </a:r>
            <a:r>
              <a:rPr lang="en-US" baseline="-25000" dirty="0" smtClean="0"/>
              <a:t>1</a:t>
            </a:r>
            <a:r>
              <a:rPr lang="en-US" dirty="0" smtClean="0"/>
              <a:t> for </a:t>
            </a:r>
            <a:r>
              <a:rPr lang="en-US" baseline="30000" dirty="0" smtClean="0"/>
              <a:t>7</a:t>
            </a:r>
            <a:r>
              <a:rPr lang="en-US" dirty="0" smtClean="0"/>
              <a:t>Li vs. free p </a:t>
            </a:r>
            <a:endParaRPr lang="en-US" dirty="0"/>
          </a:p>
        </p:txBody>
      </p:sp>
    </p:spTree>
    <p:extLst>
      <p:ext uri="{BB962C8B-B14F-4D97-AF65-F5344CB8AC3E}">
        <p14:creationId xmlns:p14="http://schemas.microsoft.com/office/powerpoint/2010/main" val="216927837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a:t>
            </a:r>
            <a:r>
              <a:rPr lang="en-US" baseline="-25000" dirty="0" smtClean="0"/>
              <a:t>1</a:t>
            </a:r>
            <a:r>
              <a:rPr lang="en-US" dirty="0" smtClean="0"/>
              <a:t> </a:t>
            </a:r>
            <a:r>
              <a:rPr lang="en-US" sz="3200" dirty="0" smtClean="0"/>
              <a:t>(See Fri </a:t>
            </a:r>
            <a:r>
              <a:rPr lang="en-US" sz="3100" dirty="0"/>
              <a:t>17:</a:t>
            </a:r>
            <a:r>
              <a:rPr lang="en-US" sz="3100" dirty="0" smtClean="0"/>
              <a:t>30 - </a:t>
            </a:r>
            <a:r>
              <a:rPr lang="en-US" sz="3100" dirty="0"/>
              <a:t>Elena </a:t>
            </a:r>
            <a:r>
              <a:rPr lang="en-US" sz="3100" dirty="0" smtClean="0"/>
              <a:t>Long) </a:t>
            </a:r>
            <a:r>
              <a:rPr lang="en-US" sz="3100" dirty="0"/>
              <a:t>	</a:t>
            </a:r>
            <a:endParaRPr lang="en-US" sz="3100" dirty="0"/>
          </a:p>
        </p:txBody>
      </p:sp>
      <mc:AlternateContent xmlns:mc="http://schemas.openxmlformats.org/markup-compatibility/2006" xmlns:a14="http://schemas.microsoft.com/office/drawing/2010/main">
        <mc:Choice Requires="a14">
          <p:sp>
            <p:nvSpPr>
              <p:cNvPr id="5" name="TextBox 4"/>
              <p:cNvSpPr txBox="1"/>
              <p:nvPr/>
            </p:nvSpPr>
            <p:spPr>
              <a:xfrm>
                <a:off x="233446" y="1602304"/>
                <a:ext cx="4300921" cy="430887"/>
              </a:xfrm>
              <a:prstGeom prst="rect">
                <a:avLst/>
              </a:prstGeom>
              <a:noFill/>
            </p:spPr>
            <p:txBody>
              <a:bodyPr wrap="none" lIns="0" tIns="0" rIns="0" bIns="0" rtlCol="0">
                <a:spAutoFit/>
              </a:bodyPr>
              <a:lstStyle/>
              <a:p>
                <a:r>
                  <a:rPr lang="en-US" sz="2800" dirty="0" smtClean="0"/>
                  <a:t>Tensor </a:t>
                </a:r>
                <a14:m>
                  <m:oMath xmlns=""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𝑃</m:t>
                        </m:r>
                      </m:e>
                      <m:sub>
                        <m:r>
                          <a:rPr lang="en-US" sz="2800" b="0" i="1" smtClean="0">
                            <a:latin typeface="Cambria Math" panose="02040503050406030204" pitchFamily="18" charset="0"/>
                          </a:rPr>
                          <m:t>𝑧𝑧</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m:t>
                        </m:r>
                        <m:r>
                          <a:rPr lang="en-US" sz="2800" b="0" i="1" smtClean="0">
                            <a:latin typeface="Cambria Math" panose="02040503050406030204" pitchFamily="18" charset="0"/>
                          </a:rPr>
                          <m:t>𝑝</m:t>
                        </m:r>
                      </m:e>
                      <m:sub>
                        <m:r>
                          <a:rPr lang="en-US" sz="2800" b="0" i="1" smtClean="0">
                            <a:latin typeface="Cambria Math" panose="02040503050406030204" pitchFamily="18" charset="0"/>
                          </a:rPr>
                          <m:t>+</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𝑝</m:t>
                        </m:r>
                      </m:e>
                      <m:sub>
                        <m:r>
                          <a:rPr lang="en-US" sz="2800" b="0" i="1" smtClean="0">
                            <a:latin typeface="Cambria Math" panose="02040503050406030204" pitchFamily="18" charset="0"/>
                          </a:rPr>
                          <m:t>−</m:t>
                        </m:r>
                      </m:sub>
                    </m:sSub>
                    <m:r>
                      <a:rPr lang="en-US" sz="2800" b="0" i="1" smtClean="0">
                        <a:latin typeface="Cambria Math" panose="02040503050406030204" pitchFamily="18" charset="0"/>
                      </a:rPr>
                      <m:t>)−2</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𝑝</m:t>
                        </m:r>
                      </m:e>
                      <m:sub>
                        <m:r>
                          <a:rPr lang="en-US" sz="2800" b="0" i="1" smtClean="0">
                            <a:latin typeface="Cambria Math" panose="02040503050406030204" pitchFamily="18" charset="0"/>
                          </a:rPr>
                          <m:t>0</m:t>
                        </m:r>
                      </m:sub>
                    </m:sSub>
                  </m:oMath>
                </a14:m>
                <a:endParaRPr lang="en-US" sz="2800" dirty="0"/>
              </a:p>
            </p:txBody>
          </p:sp>
        </mc:Choice>
        <mc:Fallback xmlns="">
          <p:sp>
            <p:nvSpPr>
              <p:cNvPr id="5" name="TextBox 4"/>
              <p:cNvSpPr txBox="1">
                <a:spLocks noRot="1" noChangeAspect="1" noMove="1" noResize="1" noEditPoints="1" noAdjustHandles="1" noChangeArrowheads="1" noChangeShapeType="1" noTextEdit="1"/>
              </p:cNvSpPr>
              <p:nvPr/>
            </p:nvSpPr>
            <p:spPr>
              <a:xfrm>
                <a:off x="233446" y="1602304"/>
                <a:ext cx="4300921" cy="430887"/>
              </a:xfrm>
              <a:prstGeom prst="rect">
                <a:avLst/>
              </a:prstGeom>
              <a:blipFill rotWithShape="1">
                <a:blip r:embed="rId2"/>
                <a:stretch>
                  <a:fillRect l="-567" t="-5556" b="-12500"/>
                </a:stretch>
              </a:blipFill>
            </p:spPr>
            <p:txBody>
              <a:bodyPr/>
              <a:lstStyle/>
              <a:p>
                <a:r>
                  <a:rPr lang="en-US">
                    <a:noFill/>
                  </a:rPr>
                  <a:t> </a:t>
                </a:r>
              </a:p>
            </p:txBody>
          </p:sp>
        </mc:Fallback>
      </mc:AlternateContent>
      <p:grpSp>
        <p:nvGrpSpPr>
          <p:cNvPr id="6" name="Group 5"/>
          <p:cNvGrpSpPr/>
          <p:nvPr/>
        </p:nvGrpSpPr>
        <p:grpSpPr>
          <a:xfrm>
            <a:off x="420062" y="2049640"/>
            <a:ext cx="3739439" cy="1015663"/>
            <a:chOff x="-101389" y="3223567"/>
            <a:chExt cx="3739439" cy="1015663"/>
          </a:xfrm>
        </p:grpSpPr>
        <p:sp>
          <p:nvSpPr>
            <p:cNvPr id="7" name="TextBox 6"/>
            <p:cNvSpPr txBox="1"/>
            <p:nvPr/>
          </p:nvSpPr>
          <p:spPr>
            <a:xfrm>
              <a:off x="-101389" y="3223567"/>
              <a:ext cx="3058851" cy="1015663"/>
            </a:xfrm>
            <a:prstGeom prst="rect">
              <a:avLst/>
            </a:prstGeom>
            <a:noFill/>
          </p:spPr>
          <p:txBody>
            <a:bodyPr wrap="none" rtlCol="0">
              <a:spAutoFit/>
            </a:bodyPr>
            <a:lstStyle/>
            <a:p>
              <a:r>
                <a:rPr lang="en-US" sz="6000" dirty="0" smtClean="0"/>
                <a:t>(    +    )-2</a:t>
              </a:r>
              <a:endParaRPr lang="en-US" sz="6000" dirty="0"/>
            </a:p>
          </p:txBody>
        </p:sp>
        <p:grpSp>
          <p:nvGrpSpPr>
            <p:cNvPr id="8" name="Group 7"/>
            <p:cNvGrpSpPr/>
            <p:nvPr/>
          </p:nvGrpSpPr>
          <p:grpSpPr>
            <a:xfrm>
              <a:off x="2843109" y="3460365"/>
              <a:ext cx="794941" cy="664117"/>
              <a:chOff x="4366236" y="4184062"/>
              <a:chExt cx="1704028" cy="1423596"/>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54080" r="8840"/>
              <a:stretch/>
            </p:blipFill>
            <p:spPr>
              <a:xfrm rot="2249605">
                <a:off x="4366236" y="4184062"/>
                <a:ext cx="1086903" cy="1423596"/>
              </a:xfrm>
              <a:prstGeom prst="rect">
                <a:avLst/>
              </a:prstGeom>
            </p:spPr>
          </p:pic>
          <p:sp>
            <p:nvSpPr>
              <p:cNvPr id="18" name="Up Arrow 17"/>
              <p:cNvSpPr/>
              <p:nvPr/>
            </p:nvSpPr>
            <p:spPr>
              <a:xfrm>
                <a:off x="5519419" y="4543476"/>
                <a:ext cx="254701" cy="6184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Up Arrow 18"/>
              <p:cNvSpPr/>
              <p:nvPr/>
            </p:nvSpPr>
            <p:spPr>
              <a:xfrm rot="10800000">
                <a:off x="5815563" y="4543476"/>
                <a:ext cx="254701" cy="6184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181450" y="3449606"/>
              <a:ext cx="705707" cy="669979"/>
              <a:chOff x="-74520" y="1810707"/>
              <a:chExt cx="1512748" cy="1436161"/>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r="54059"/>
              <a:stretch/>
            </p:blipFill>
            <p:spPr>
              <a:xfrm rot="2249605">
                <a:off x="-74520" y="1810707"/>
                <a:ext cx="1346657" cy="1423596"/>
              </a:xfrm>
              <a:prstGeom prst="rect">
                <a:avLst/>
              </a:prstGeom>
            </p:spPr>
          </p:pic>
          <p:sp>
            <p:nvSpPr>
              <p:cNvPr id="15" name="Up Arrow 14"/>
              <p:cNvSpPr/>
              <p:nvPr/>
            </p:nvSpPr>
            <p:spPr>
              <a:xfrm>
                <a:off x="1183527" y="1843945"/>
                <a:ext cx="254701" cy="6184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Up Arrow 15"/>
              <p:cNvSpPr/>
              <p:nvPr/>
            </p:nvSpPr>
            <p:spPr>
              <a:xfrm>
                <a:off x="1175448" y="2628392"/>
                <a:ext cx="254701" cy="6184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275570" y="3444859"/>
              <a:ext cx="705707" cy="669979"/>
              <a:chOff x="2163443" y="1822630"/>
              <a:chExt cx="1512748" cy="1436161"/>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54059"/>
              <a:stretch/>
            </p:blipFill>
            <p:spPr>
              <a:xfrm rot="2249605">
                <a:off x="2163443" y="1822630"/>
                <a:ext cx="1346657" cy="1423596"/>
              </a:xfrm>
              <a:prstGeom prst="rect">
                <a:avLst/>
              </a:prstGeom>
            </p:spPr>
          </p:pic>
          <p:sp>
            <p:nvSpPr>
              <p:cNvPr id="12" name="Up Arrow 11"/>
              <p:cNvSpPr/>
              <p:nvPr/>
            </p:nvSpPr>
            <p:spPr>
              <a:xfrm rot="10800000">
                <a:off x="3421490" y="1855868"/>
                <a:ext cx="254701" cy="6184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rot="10800000">
                <a:off x="3413411" y="2640315"/>
                <a:ext cx="254701" cy="6184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 name="Group 19"/>
          <p:cNvGrpSpPr/>
          <p:nvPr/>
        </p:nvGrpSpPr>
        <p:grpSpPr>
          <a:xfrm>
            <a:off x="4467085" y="1545892"/>
            <a:ext cx="4587933" cy="2644065"/>
            <a:chOff x="5756973" y="668978"/>
            <a:chExt cx="5752117" cy="3263184"/>
          </a:xfrm>
        </p:grpSpPr>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t="37611" b="23835"/>
            <a:stretch/>
          </p:blipFill>
          <p:spPr>
            <a:xfrm>
              <a:off x="5769603" y="668978"/>
              <a:ext cx="5726857" cy="2644065"/>
            </a:xfrm>
            <a:prstGeom prst="rect">
              <a:avLst/>
            </a:prstGeom>
          </p:spPr>
        </p:pic>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23065" t="90972"/>
            <a:stretch/>
          </p:blipFill>
          <p:spPr>
            <a:xfrm>
              <a:off x="7103165" y="3313043"/>
              <a:ext cx="4405925" cy="619119"/>
            </a:xfrm>
            <a:prstGeom prst="rect">
              <a:avLst/>
            </a:prstGeom>
          </p:spPr>
        </p:pic>
        <p:sp>
          <p:nvSpPr>
            <p:cNvPr id="23" name="Rectangle 22"/>
            <p:cNvSpPr/>
            <p:nvPr/>
          </p:nvSpPr>
          <p:spPr>
            <a:xfrm>
              <a:off x="5756973" y="3162866"/>
              <a:ext cx="328316" cy="459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277452" y="668978"/>
              <a:ext cx="587174" cy="459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p:cNvSpPr txBox="1"/>
          <p:nvPr/>
        </p:nvSpPr>
        <p:spPr>
          <a:xfrm>
            <a:off x="5936419" y="1232972"/>
            <a:ext cx="2585413" cy="369332"/>
          </a:xfrm>
          <a:prstGeom prst="rect">
            <a:avLst/>
          </a:prstGeom>
          <a:noFill/>
        </p:spPr>
        <p:txBody>
          <a:bodyPr wrap="none" rtlCol="0">
            <a:spAutoFit/>
          </a:bodyPr>
          <a:lstStyle/>
          <a:p>
            <a:r>
              <a:rPr lang="en-US" dirty="0" smtClean="0"/>
              <a:t>First Result from HERMES</a:t>
            </a:r>
            <a:endParaRPr lang="en-US" dirty="0"/>
          </a:p>
        </p:txBody>
      </p:sp>
      <p:sp>
        <p:nvSpPr>
          <p:cNvPr id="26" name="TextBox 25"/>
          <p:cNvSpPr txBox="1"/>
          <p:nvPr/>
        </p:nvSpPr>
        <p:spPr>
          <a:xfrm>
            <a:off x="5201900" y="4119399"/>
            <a:ext cx="3843044" cy="369332"/>
          </a:xfrm>
          <a:prstGeom prst="rect">
            <a:avLst/>
          </a:prstGeom>
          <a:noFill/>
        </p:spPr>
        <p:txBody>
          <a:bodyPr wrap="none" rtlCol="0">
            <a:spAutoFit/>
          </a:bodyPr>
          <a:lstStyle/>
          <a:p>
            <a:r>
              <a:rPr lang="en-US" dirty="0" smtClean="0"/>
              <a:t>Conventional Nuclear Models predict 0</a:t>
            </a:r>
            <a:endParaRPr lang="en-US" dirty="0"/>
          </a:p>
        </p:txBody>
      </p:sp>
      <p:grpSp>
        <p:nvGrpSpPr>
          <p:cNvPr id="27" name="Group 26"/>
          <p:cNvGrpSpPr/>
          <p:nvPr/>
        </p:nvGrpSpPr>
        <p:grpSpPr>
          <a:xfrm>
            <a:off x="278710" y="3850459"/>
            <a:ext cx="4198450" cy="2884745"/>
            <a:chOff x="8123190" y="3389498"/>
            <a:chExt cx="4082062" cy="2858083"/>
          </a:xfrm>
        </p:grpSpPr>
        <p:sp>
          <p:nvSpPr>
            <p:cNvPr id="28" name="Rectangle 27"/>
            <p:cNvSpPr/>
            <p:nvPr/>
          </p:nvSpPr>
          <p:spPr>
            <a:xfrm>
              <a:off x="8123190" y="3389498"/>
              <a:ext cx="4082062" cy="28580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1088" y="3481331"/>
              <a:ext cx="3987598" cy="2753282"/>
            </a:xfrm>
            <a:prstGeom prst="rect">
              <a:avLst/>
            </a:prstGeom>
          </p:spPr>
        </p:pic>
      </p:grpSp>
      <p:sp>
        <p:nvSpPr>
          <p:cNvPr id="30" name="TextBox 29"/>
          <p:cNvSpPr txBox="1"/>
          <p:nvPr/>
        </p:nvSpPr>
        <p:spPr>
          <a:xfrm>
            <a:off x="3329490" y="5513030"/>
            <a:ext cx="1147670" cy="338554"/>
          </a:xfrm>
          <a:prstGeom prst="rect">
            <a:avLst/>
          </a:prstGeom>
          <a:noFill/>
        </p:spPr>
        <p:txBody>
          <a:bodyPr wrap="none" rtlCol="0">
            <a:spAutoFit/>
          </a:bodyPr>
          <a:lstStyle/>
          <a:p>
            <a:r>
              <a:rPr lang="en-US" sz="1600" dirty="0" smtClean="0"/>
              <a:t>C12-13-011</a:t>
            </a:r>
            <a:endParaRPr lang="en-US" sz="1600" dirty="0"/>
          </a:p>
        </p:txBody>
      </p:sp>
      <p:pic>
        <p:nvPicPr>
          <p:cNvPr id="3" name="Picture 2"/>
          <p:cNvPicPr>
            <a:picLocks noChangeAspect="1"/>
          </p:cNvPicPr>
          <p:nvPr/>
        </p:nvPicPr>
        <p:blipFill>
          <a:blip r:embed="rId6"/>
          <a:stretch>
            <a:fillRect/>
          </a:stretch>
        </p:blipFill>
        <p:spPr>
          <a:xfrm>
            <a:off x="4043152" y="6464300"/>
            <a:ext cx="1371600" cy="393700"/>
          </a:xfrm>
          <a:prstGeom prst="rect">
            <a:avLst/>
          </a:prstGeom>
        </p:spPr>
      </p:pic>
      <p:pic>
        <p:nvPicPr>
          <p:cNvPr id="4" name="Picture 3"/>
          <p:cNvPicPr>
            <a:picLocks noChangeAspect="1"/>
          </p:cNvPicPr>
          <p:nvPr/>
        </p:nvPicPr>
        <p:blipFill>
          <a:blip r:embed="rId7"/>
          <a:stretch>
            <a:fillRect/>
          </a:stretch>
        </p:blipFill>
        <p:spPr>
          <a:xfrm>
            <a:off x="5730415" y="4595999"/>
            <a:ext cx="3116370" cy="832532"/>
          </a:xfrm>
          <a:prstGeom prst="rect">
            <a:avLst/>
          </a:prstGeom>
        </p:spPr>
      </p:pic>
      <p:pic>
        <p:nvPicPr>
          <p:cNvPr id="31" name="Picture 30"/>
          <p:cNvPicPr>
            <a:picLocks noChangeAspect="1"/>
          </p:cNvPicPr>
          <p:nvPr/>
        </p:nvPicPr>
        <p:blipFill>
          <a:blip r:embed="rId8"/>
          <a:stretch>
            <a:fillRect/>
          </a:stretch>
        </p:blipFill>
        <p:spPr>
          <a:xfrm>
            <a:off x="5540818" y="5428531"/>
            <a:ext cx="3454400" cy="863600"/>
          </a:xfrm>
          <a:prstGeom prst="rect">
            <a:avLst/>
          </a:prstGeom>
        </p:spPr>
      </p:pic>
    </p:spTree>
    <p:extLst>
      <p:ext uri="{BB962C8B-B14F-4D97-AF65-F5344CB8AC3E}">
        <p14:creationId xmlns:p14="http://schemas.microsoft.com/office/powerpoint/2010/main" val="13146193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Spectator Tagging</a:t>
            </a:r>
            <a:endParaRPr lang="en-US" dirty="0"/>
          </a:p>
        </p:txBody>
      </p:sp>
      <p:pic>
        <p:nvPicPr>
          <p:cNvPr id="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644650"/>
            <a:ext cx="338889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Rectangle 27"/>
          <p:cNvSpPr>
            <a:spLocks/>
          </p:cNvSpPr>
          <p:nvPr/>
        </p:nvSpPr>
        <p:spPr bwMode="auto">
          <a:xfrm>
            <a:off x="1516023" y="2999979"/>
            <a:ext cx="14986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a:lnSpc>
                <a:spcPct val="90000"/>
              </a:lnSpc>
              <a:spcBef>
                <a:spcPts val="738"/>
              </a:spcBef>
            </a:pPr>
            <a:r>
              <a:rPr lang="en-US" sz="1600" dirty="0">
                <a:solidFill>
                  <a:srgbClr val="028142"/>
                </a:solidFill>
                <a:cs typeface="Arial" charset="0"/>
                <a:sym typeface="Arial" charset="0"/>
              </a:rPr>
              <a:t>spectator </a:t>
            </a:r>
          </a:p>
        </p:txBody>
      </p:sp>
      <p:sp>
        <p:nvSpPr>
          <p:cNvPr id="6" name="Rectangle 5"/>
          <p:cNvSpPr txBox="1">
            <a:spLocks noChangeArrowheads="1"/>
          </p:cNvSpPr>
          <p:nvPr/>
        </p:nvSpPr>
        <p:spPr bwMode="auto">
          <a:xfrm>
            <a:off x="1066050" y="1334769"/>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lgn="ctr"/>
            <a:r>
              <a:rPr lang="en-US" sz="2400" dirty="0">
                <a:solidFill>
                  <a:schemeClr val="tx2"/>
                </a:solidFill>
                <a:ea typeface="Osaka" charset="0"/>
                <a:cs typeface="Osaka" charset="0"/>
              </a:rPr>
              <a:t>d(</a:t>
            </a:r>
            <a:r>
              <a:rPr lang="en-US" sz="2400" dirty="0" err="1">
                <a:solidFill>
                  <a:schemeClr val="tx2"/>
                </a:solidFill>
                <a:ea typeface="Osaka" charset="0"/>
                <a:cs typeface="Osaka" charset="0"/>
              </a:rPr>
              <a:t>e,e</a:t>
            </a:r>
            <a:r>
              <a:rPr lang="ja-JP" altLang="en-US" sz="2400" dirty="0">
                <a:solidFill>
                  <a:schemeClr val="tx2"/>
                </a:solidFill>
                <a:ea typeface="Osaka" charset="0"/>
                <a:cs typeface="Osaka" charset="0"/>
              </a:rPr>
              <a:t>’</a:t>
            </a:r>
            <a:r>
              <a:rPr lang="en-US" altLang="ja-JP" sz="2400" dirty="0" err="1">
                <a:solidFill>
                  <a:schemeClr val="tx2"/>
                </a:solidFill>
                <a:ea typeface="Osaka" charset="0"/>
                <a:cs typeface="Osaka" charset="0"/>
              </a:rPr>
              <a:t>p</a:t>
            </a:r>
            <a:r>
              <a:rPr lang="en-US" altLang="ja-JP" sz="2400" baseline="-6000" dirty="0" err="1">
                <a:solidFill>
                  <a:schemeClr val="tx2"/>
                </a:solidFill>
                <a:ea typeface="Osaka" charset="0"/>
                <a:cs typeface="Osaka" charset="0"/>
              </a:rPr>
              <a:t>s</a:t>
            </a:r>
            <a:r>
              <a:rPr lang="en-US" altLang="ja-JP" sz="2400" dirty="0">
                <a:solidFill>
                  <a:schemeClr val="tx2"/>
                </a:solidFill>
                <a:ea typeface="Osaka" charset="0"/>
                <a:cs typeface="Osaka" charset="0"/>
              </a:rPr>
              <a:t>)X</a:t>
            </a:r>
            <a:endParaRPr lang="en-US" sz="2400" dirty="0">
              <a:solidFill>
                <a:schemeClr val="tx2"/>
              </a:solidFill>
              <a:ea typeface="Osaka" charset="0"/>
              <a:cs typeface="Osaka" charset="0"/>
            </a:endParaRPr>
          </a:p>
        </p:txBody>
      </p:sp>
      <p:sp>
        <p:nvSpPr>
          <p:cNvPr id="7" name="Line 25"/>
          <p:cNvSpPr>
            <a:spLocks noChangeShapeType="1"/>
          </p:cNvSpPr>
          <p:nvPr/>
        </p:nvSpPr>
        <p:spPr bwMode="auto">
          <a:xfrm flipH="1">
            <a:off x="2919256" y="2016126"/>
            <a:ext cx="858200" cy="621958"/>
          </a:xfrm>
          <a:prstGeom prst="line">
            <a:avLst/>
          </a:prstGeom>
          <a:noFill/>
          <a:ln w="381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graphicFrame>
        <p:nvGraphicFramePr>
          <p:cNvPr id="8" name="Object 2"/>
          <p:cNvGraphicFramePr>
            <a:graphicFrameLocks noChangeAspect="1"/>
          </p:cNvGraphicFramePr>
          <p:nvPr>
            <p:extLst>
              <p:ext uri="{D42A27DB-BD31-4B8C-83A1-F6EECF244321}">
                <p14:modId xmlns:p14="http://schemas.microsoft.com/office/powerpoint/2010/main" val="3753239410"/>
              </p:ext>
            </p:extLst>
          </p:nvPr>
        </p:nvGraphicFramePr>
        <p:xfrm>
          <a:off x="1327150" y="3479608"/>
          <a:ext cx="2901950" cy="592138"/>
        </p:xfrm>
        <a:graphic>
          <a:graphicData uri="http://schemas.openxmlformats.org/presentationml/2006/ole">
            <mc:AlternateContent xmlns:mc="http://schemas.openxmlformats.org/markup-compatibility/2006">
              <mc:Choice xmlns:v="urn:schemas-microsoft-com:vml" Requires="v">
                <p:oleObj spid="_x0000_s2371" name="Equation" r:id="rId5" imgW="2120900" imgH="431800" progId="Equation.3">
                  <p:embed/>
                </p:oleObj>
              </mc:Choice>
              <mc:Fallback>
                <p:oleObj name="Equation" r:id="rId5" imgW="2120900" imgH="431800" progId="Equation.3">
                  <p:embed/>
                  <p:pic>
                    <p:nvPicPr>
                      <p:cNvPr id="0" name=""/>
                      <p:cNvPicPr>
                        <a:picLocks noChangeAspect="1" noChangeArrowheads="1"/>
                      </p:cNvPicPr>
                      <p:nvPr/>
                    </p:nvPicPr>
                    <p:blipFill>
                      <a:blip r:embed="rId6"/>
                      <a:srcRect/>
                      <a:stretch>
                        <a:fillRect/>
                      </a:stretch>
                    </p:blipFill>
                    <p:spPr bwMode="auto">
                      <a:xfrm>
                        <a:off x="1327150" y="3479608"/>
                        <a:ext cx="2901950" cy="592138"/>
                      </a:xfrm>
                      <a:prstGeom prst="rect">
                        <a:avLst/>
                      </a:prstGeom>
                      <a:noFill/>
                      <a:ln>
                        <a:noFill/>
                      </a:ln>
                      <a:effectLst/>
                      <a:extLst/>
                    </p:spPr>
                  </p:pic>
                </p:oleObj>
              </mc:Fallback>
            </mc:AlternateContent>
          </a:graphicData>
        </a:graphic>
      </p:graphicFrame>
      <p:graphicFrame>
        <p:nvGraphicFramePr>
          <p:cNvPr id="9" name="Object 3"/>
          <p:cNvGraphicFramePr>
            <a:graphicFrameLocks noChangeAspect="1"/>
          </p:cNvGraphicFramePr>
          <p:nvPr>
            <p:extLst>
              <p:ext uri="{D42A27DB-BD31-4B8C-83A1-F6EECF244321}">
                <p14:modId xmlns:p14="http://schemas.microsoft.com/office/powerpoint/2010/main" val="1138290481"/>
              </p:ext>
            </p:extLst>
          </p:nvPr>
        </p:nvGraphicFramePr>
        <p:xfrm>
          <a:off x="3777456" y="1644650"/>
          <a:ext cx="3113087" cy="371475"/>
        </p:xfrm>
        <a:graphic>
          <a:graphicData uri="http://schemas.openxmlformats.org/presentationml/2006/ole">
            <mc:AlternateContent xmlns:mc="http://schemas.openxmlformats.org/markup-compatibility/2006">
              <mc:Choice xmlns:v="urn:schemas-microsoft-com:vml" Requires="v">
                <p:oleObj spid="_x0000_s2372" name="Equation" r:id="rId7" imgW="2019300" imgH="241300" progId="Equation.3">
                  <p:embed/>
                </p:oleObj>
              </mc:Choice>
              <mc:Fallback>
                <p:oleObj name="Equation" r:id="rId7" imgW="2019300" imgH="241300" progId="Equation.3">
                  <p:embed/>
                  <p:pic>
                    <p:nvPicPr>
                      <p:cNvPr id="0" name=""/>
                      <p:cNvPicPr>
                        <a:picLocks noChangeAspect="1" noChangeArrowheads="1"/>
                      </p:cNvPicPr>
                      <p:nvPr/>
                    </p:nvPicPr>
                    <p:blipFill>
                      <a:blip r:embed="rId8"/>
                      <a:srcRect/>
                      <a:stretch>
                        <a:fillRect/>
                      </a:stretch>
                    </p:blipFill>
                    <p:spPr bwMode="auto">
                      <a:xfrm>
                        <a:off x="3777456" y="1644650"/>
                        <a:ext cx="3113087" cy="371475"/>
                      </a:xfrm>
                      <a:prstGeom prst="rect">
                        <a:avLst/>
                      </a:prstGeom>
                      <a:noFill/>
                      <a:ln>
                        <a:noFill/>
                      </a:ln>
                      <a:extLst/>
                    </p:spPr>
                  </p:pic>
                </p:oleObj>
              </mc:Fallback>
            </mc:AlternateContent>
          </a:graphicData>
        </a:graphic>
      </p:graphicFrame>
      <p:graphicFrame>
        <p:nvGraphicFramePr>
          <p:cNvPr id="10" name="Object 5"/>
          <p:cNvGraphicFramePr>
            <a:graphicFrameLocks noChangeAspect="1"/>
          </p:cNvGraphicFramePr>
          <p:nvPr>
            <p:extLst>
              <p:ext uri="{D42A27DB-BD31-4B8C-83A1-F6EECF244321}">
                <p14:modId xmlns:p14="http://schemas.microsoft.com/office/powerpoint/2010/main" val="2660713714"/>
              </p:ext>
            </p:extLst>
          </p:nvPr>
        </p:nvGraphicFramePr>
        <p:xfrm>
          <a:off x="4229100" y="2871353"/>
          <a:ext cx="4387850" cy="722313"/>
        </p:xfrm>
        <a:graphic>
          <a:graphicData uri="http://schemas.openxmlformats.org/presentationml/2006/ole">
            <mc:AlternateContent xmlns:mc="http://schemas.openxmlformats.org/markup-compatibility/2006">
              <mc:Choice xmlns:v="urn:schemas-microsoft-com:vml" Requires="v">
                <p:oleObj spid="_x0000_s2373" name="Equation" r:id="rId9" imgW="3162300" imgH="520700" progId="Equation.3">
                  <p:embed/>
                </p:oleObj>
              </mc:Choice>
              <mc:Fallback>
                <p:oleObj name="Equation" r:id="rId9" imgW="3162300" imgH="5207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29100" y="2871353"/>
                        <a:ext cx="4387850" cy="72231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1" name="Object 6"/>
          <p:cNvGraphicFramePr>
            <a:graphicFrameLocks noChangeAspect="1"/>
          </p:cNvGraphicFramePr>
          <p:nvPr>
            <p:extLst>
              <p:ext uri="{D42A27DB-BD31-4B8C-83A1-F6EECF244321}">
                <p14:modId xmlns:p14="http://schemas.microsoft.com/office/powerpoint/2010/main" val="2868476802"/>
              </p:ext>
            </p:extLst>
          </p:nvPr>
        </p:nvGraphicFramePr>
        <p:xfrm>
          <a:off x="4229100" y="2199840"/>
          <a:ext cx="2362200" cy="671513"/>
        </p:xfrm>
        <a:graphic>
          <a:graphicData uri="http://schemas.openxmlformats.org/presentationml/2006/ole">
            <mc:AlternateContent xmlns:mc="http://schemas.openxmlformats.org/markup-compatibility/2006">
              <mc:Choice xmlns:v="urn:schemas-microsoft-com:vml" Requires="v">
                <p:oleObj spid="_x0000_s2374" name="Equation" r:id="rId11" imgW="2590800" imgH="736600" progId="Equation.3">
                  <p:embed/>
                </p:oleObj>
              </mc:Choice>
              <mc:Fallback>
                <p:oleObj name="Equation" r:id="rId11" imgW="2590800" imgH="736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29100" y="2199840"/>
                        <a:ext cx="2362200" cy="6715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
          <p:cNvGraphicFramePr>
            <a:graphicFrameLocks noChangeAspect="1"/>
          </p:cNvGraphicFramePr>
          <p:nvPr>
            <p:extLst>
              <p:ext uri="{D42A27DB-BD31-4B8C-83A1-F6EECF244321}">
                <p14:modId xmlns:p14="http://schemas.microsoft.com/office/powerpoint/2010/main" val="1527880585"/>
              </p:ext>
            </p:extLst>
          </p:nvPr>
        </p:nvGraphicFramePr>
        <p:xfrm>
          <a:off x="7101306" y="1638042"/>
          <a:ext cx="1341438" cy="406400"/>
        </p:xfrm>
        <a:graphic>
          <a:graphicData uri="http://schemas.openxmlformats.org/presentationml/2006/ole">
            <mc:AlternateContent xmlns:mc="http://schemas.openxmlformats.org/markup-compatibility/2006">
              <mc:Choice xmlns:v="urn:schemas-microsoft-com:vml" Requires="v">
                <p:oleObj spid="_x0000_s2375" name="Equation" r:id="rId13" imgW="838200" imgH="254000" progId="Equation.3">
                  <p:embed/>
                </p:oleObj>
              </mc:Choice>
              <mc:Fallback>
                <p:oleObj name="Equation" r:id="rId13" imgW="838200" imgH="2540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01306" y="1638042"/>
                        <a:ext cx="134143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3" name="Group 5"/>
          <p:cNvGrpSpPr>
            <a:grpSpLocks/>
          </p:cNvGrpSpPr>
          <p:nvPr/>
        </p:nvGrpSpPr>
        <p:grpSpPr bwMode="auto">
          <a:xfrm>
            <a:off x="4460139" y="3693718"/>
            <a:ext cx="4288151" cy="3164282"/>
            <a:chOff x="4724400" y="3930162"/>
            <a:chExt cx="4114800" cy="2927838"/>
          </a:xfrm>
        </p:grpSpPr>
        <p:pic>
          <p:nvPicPr>
            <p:cNvPr id="14" name="Picture 3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24400" y="3930162"/>
              <a:ext cx="4114800" cy="292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 name="TextBox 3"/>
            <p:cNvSpPr txBox="1">
              <a:spLocks noChangeArrowheads="1"/>
            </p:cNvSpPr>
            <p:nvPr/>
          </p:nvSpPr>
          <p:spPr bwMode="auto">
            <a:xfrm>
              <a:off x="5181600" y="4343400"/>
              <a:ext cx="1924156" cy="284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400" i="1" dirty="0">
                  <a:solidFill>
                    <a:srgbClr val="FF0000"/>
                  </a:solidFill>
                </a:rPr>
                <a:t>D</a:t>
              </a:r>
              <a:r>
                <a:rPr lang="en-US" sz="1400" dirty="0">
                  <a:solidFill>
                    <a:srgbClr val="FF0000"/>
                  </a:solidFill>
                </a:rPr>
                <a:t>(</a:t>
              </a:r>
              <a:r>
                <a:rPr lang="en-US" sz="1400" i="1" dirty="0" err="1">
                  <a:solidFill>
                    <a:srgbClr val="FF0000"/>
                  </a:solidFill>
                </a:rPr>
                <a:t>e,e’p</a:t>
              </a:r>
              <a:r>
                <a:rPr lang="en-US" sz="1400" baseline="-25000" dirty="0" err="1">
                  <a:solidFill>
                    <a:srgbClr val="FF0000"/>
                  </a:solidFill>
                </a:rPr>
                <a:t>s</a:t>
              </a:r>
              <a:r>
                <a:rPr lang="en-US" sz="1400" dirty="0">
                  <a:solidFill>
                    <a:srgbClr val="FF0000"/>
                  </a:solidFill>
                </a:rPr>
                <a:t>)</a:t>
              </a:r>
              <a:r>
                <a:rPr lang="en-US" sz="1400" i="1" dirty="0" smtClean="0">
                  <a:solidFill>
                    <a:srgbClr val="FF0000"/>
                  </a:solidFill>
                </a:rPr>
                <a:t>X</a:t>
              </a:r>
              <a:r>
                <a:rPr lang="en-US" sz="1400" dirty="0" smtClean="0">
                  <a:solidFill>
                    <a:srgbClr val="FF0000"/>
                  </a:solidFill>
                </a:rPr>
                <a:t>:  </a:t>
              </a:r>
              <a:r>
                <a:rPr lang="en-US" sz="1400" dirty="0" err="1">
                  <a:solidFill>
                    <a:srgbClr val="FF0000"/>
                  </a:solidFill>
                </a:rPr>
                <a:t>Cts</a:t>
              </a:r>
              <a:r>
                <a:rPr lang="en-US" sz="1400" dirty="0">
                  <a:solidFill>
                    <a:srgbClr val="FF0000"/>
                  </a:solidFill>
                </a:rPr>
                <a:t> vs. </a:t>
              </a:r>
              <a:r>
                <a:rPr lang="en-US" sz="1400" i="1" dirty="0">
                  <a:solidFill>
                    <a:srgbClr val="FF0000"/>
                  </a:solidFill>
                </a:rPr>
                <a:t>W</a:t>
              </a:r>
              <a:r>
                <a:rPr lang="en-US" sz="1400" dirty="0">
                  <a:solidFill>
                    <a:srgbClr val="FF0000"/>
                  </a:solidFill>
                </a:rPr>
                <a:t>*</a:t>
              </a:r>
            </a:p>
          </p:txBody>
        </p:sp>
        <p:sp>
          <p:nvSpPr>
            <p:cNvPr id="16" name="TextBox 4"/>
            <p:cNvSpPr txBox="1">
              <a:spLocks noChangeArrowheads="1"/>
            </p:cNvSpPr>
            <p:nvPr/>
          </p:nvSpPr>
          <p:spPr bwMode="auto">
            <a:xfrm>
              <a:off x="7010400" y="5562600"/>
              <a:ext cx="1690790" cy="284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400" i="1" dirty="0"/>
                <a:t>D</a:t>
              </a:r>
              <a:r>
                <a:rPr lang="en-US" sz="1400" dirty="0"/>
                <a:t>(</a:t>
              </a:r>
              <a:r>
                <a:rPr lang="en-US" sz="1400" i="1" dirty="0" err="1"/>
                <a:t>e,e</a:t>
              </a:r>
              <a:r>
                <a:rPr lang="en-US" sz="1400" dirty="0"/>
                <a:t>’)</a:t>
              </a:r>
              <a:r>
                <a:rPr lang="en-US" sz="1400" i="1" dirty="0" smtClean="0"/>
                <a:t>X</a:t>
              </a:r>
              <a:r>
                <a:rPr lang="en-US" sz="1400" dirty="0" smtClean="0"/>
                <a:t>:  </a:t>
              </a:r>
              <a:r>
                <a:rPr lang="en-US" sz="1400" dirty="0" err="1" smtClean="0"/>
                <a:t>Cts</a:t>
              </a:r>
              <a:r>
                <a:rPr lang="en-US" sz="1400" dirty="0" smtClean="0"/>
                <a:t> </a:t>
              </a:r>
              <a:r>
                <a:rPr lang="en-US" sz="1400" dirty="0"/>
                <a:t>vs. W</a:t>
              </a:r>
            </a:p>
          </p:txBody>
        </p:sp>
      </p:grpSp>
      <p:pic>
        <p:nvPicPr>
          <p:cNvPr id="17" name="Picture 8" descr="P105036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4250323"/>
            <a:ext cx="3669977" cy="2607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2755173" y="4340487"/>
            <a:ext cx="839405" cy="369332"/>
          </a:xfrm>
          <a:prstGeom prst="rect">
            <a:avLst/>
          </a:prstGeom>
          <a:noFill/>
        </p:spPr>
        <p:txBody>
          <a:bodyPr wrap="none" rtlCol="0">
            <a:spAutoFit/>
          </a:bodyPr>
          <a:lstStyle/>
          <a:p>
            <a:r>
              <a:rPr lang="en-US" dirty="0" err="1" smtClean="0">
                <a:solidFill>
                  <a:schemeClr val="bg1"/>
                </a:solidFill>
              </a:rPr>
              <a:t>BONuS</a:t>
            </a:r>
            <a:endParaRPr lang="en-US" dirty="0">
              <a:solidFill>
                <a:schemeClr val="bg1"/>
              </a:solidFill>
            </a:endParaRPr>
          </a:p>
        </p:txBody>
      </p:sp>
    </p:spTree>
    <p:extLst>
      <p:ext uri="{BB962C8B-B14F-4D97-AF65-F5344CB8AC3E}">
        <p14:creationId xmlns:p14="http://schemas.microsoft.com/office/powerpoint/2010/main" val="151043784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Using tagging to suppress binding effects:</a:t>
            </a:r>
            <a:br>
              <a:rPr lang="en-US" dirty="0" smtClean="0"/>
            </a:br>
            <a:r>
              <a:rPr lang="en-US" sz="3600" i="1" dirty="0" err="1" smtClean="0"/>
              <a:t>p</a:t>
            </a:r>
            <a:r>
              <a:rPr lang="en-US" sz="3600" baseline="-25000" dirty="0" err="1" smtClean="0"/>
              <a:t>S</a:t>
            </a:r>
            <a:r>
              <a:rPr lang="en-US" sz="3600" dirty="0" smtClean="0"/>
              <a:t> &lt; 100 MeV/c, </a:t>
            </a:r>
            <a:r>
              <a:rPr lang="en-US" sz="3600" dirty="0" err="1" smtClean="0">
                <a:latin typeface="Symbol" charset="2"/>
                <a:cs typeface="Symbol" charset="2"/>
              </a:rPr>
              <a:t>q</a:t>
            </a:r>
            <a:r>
              <a:rPr lang="en-US" sz="3600" baseline="-25000" dirty="0" err="1" smtClean="0"/>
              <a:t>Sq</a:t>
            </a:r>
            <a:r>
              <a:rPr lang="en-US" sz="3600" dirty="0" smtClean="0"/>
              <a:t> &gt; 110</a:t>
            </a:r>
            <a:r>
              <a:rPr lang="en-US" sz="3600" baseline="30000" dirty="0" smtClean="0"/>
              <a:t>o</a:t>
            </a:r>
            <a:r>
              <a:rPr lang="en-US" sz="3600" dirty="0" smtClean="0"/>
              <a:t> </a:t>
            </a:r>
            <a:endParaRPr lang="en-US" sz="4000" dirty="0"/>
          </a:p>
        </p:txBody>
      </p:sp>
      <p:pic>
        <p:nvPicPr>
          <p:cNvPr id="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08" y="2310106"/>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126186" y="1940774"/>
            <a:ext cx="2309158" cy="369332"/>
          </a:xfrm>
          <a:prstGeom prst="rect">
            <a:avLst/>
          </a:prstGeom>
          <a:noFill/>
        </p:spPr>
        <p:txBody>
          <a:bodyPr wrap="none" rtlCol="0">
            <a:spAutoFit/>
          </a:bodyPr>
          <a:lstStyle/>
          <a:p>
            <a:r>
              <a:rPr lang="en-US" dirty="0" err="1" smtClean="0"/>
              <a:t>BoNuS</a:t>
            </a:r>
            <a:r>
              <a:rPr lang="en-US" dirty="0" smtClean="0"/>
              <a:t> 12 with CLAS12</a:t>
            </a:r>
            <a:endParaRPr lang="en-US" dirty="0"/>
          </a:p>
        </p:txBody>
      </p:sp>
      <p:sp>
        <p:nvSpPr>
          <p:cNvPr id="7" name="TextBox 6"/>
          <p:cNvSpPr txBox="1"/>
          <p:nvPr/>
        </p:nvSpPr>
        <p:spPr>
          <a:xfrm>
            <a:off x="5261553" y="1940772"/>
            <a:ext cx="3526994" cy="923330"/>
          </a:xfrm>
          <a:prstGeom prst="rect">
            <a:avLst/>
          </a:prstGeom>
          <a:noFill/>
        </p:spPr>
        <p:txBody>
          <a:bodyPr wrap="square" rtlCol="0">
            <a:spAutoFit/>
          </a:bodyPr>
          <a:lstStyle/>
          <a:p>
            <a:r>
              <a:rPr lang="en-US" dirty="0" smtClean="0"/>
              <a:t>MARATHON: </a:t>
            </a:r>
            <a:r>
              <a:rPr lang="en-US" baseline="30000" dirty="0" smtClean="0"/>
              <a:t>3</a:t>
            </a:r>
            <a:r>
              <a:rPr lang="en-US" dirty="0" smtClean="0"/>
              <a:t>H/</a:t>
            </a:r>
            <a:r>
              <a:rPr lang="en-US" baseline="30000" dirty="0" smtClean="0"/>
              <a:t>3</a:t>
            </a:r>
            <a:r>
              <a:rPr lang="en-US" dirty="0" smtClean="0"/>
              <a:t>He (Hall A)</a:t>
            </a:r>
          </a:p>
          <a:p>
            <a:r>
              <a:rPr lang="en-US" dirty="0" err="1" smtClean="0"/>
              <a:t>BONuS</a:t>
            </a:r>
            <a:r>
              <a:rPr lang="en-US" dirty="0" smtClean="0"/>
              <a:t>: spectator p tagging (Hall B)</a:t>
            </a:r>
          </a:p>
          <a:p>
            <a:r>
              <a:rPr lang="en-US" dirty="0" smtClean="0"/>
              <a:t>PVDIS: </a:t>
            </a:r>
            <a:r>
              <a:rPr lang="en-US" dirty="0" err="1" smtClean="0"/>
              <a:t>SoLID</a:t>
            </a:r>
            <a:r>
              <a:rPr lang="en-US" dirty="0" smtClean="0"/>
              <a:t> (Hall A)</a:t>
            </a:r>
            <a:endParaRPr lang="en-US" dirty="0"/>
          </a:p>
        </p:txBody>
      </p:sp>
      <p:pic>
        <p:nvPicPr>
          <p:cNvPr id="3" name="Picture 2"/>
          <p:cNvPicPr>
            <a:picLocks noChangeAspect="1"/>
          </p:cNvPicPr>
          <p:nvPr/>
        </p:nvPicPr>
        <p:blipFill>
          <a:blip r:embed="rId4"/>
          <a:stretch>
            <a:fillRect/>
          </a:stretch>
        </p:blipFill>
        <p:spPr>
          <a:xfrm>
            <a:off x="4389672" y="2864102"/>
            <a:ext cx="4754328" cy="3484604"/>
          </a:xfrm>
          <a:prstGeom prst="rect">
            <a:avLst/>
          </a:prstGeom>
        </p:spPr>
      </p:pic>
      <p:sp>
        <p:nvSpPr>
          <p:cNvPr id="8" name="TextBox 7"/>
          <p:cNvSpPr txBox="1"/>
          <p:nvPr/>
        </p:nvSpPr>
        <p:spPr>
          <a:xfrm>
            <a:off x="332041" y="6440976"/>
            <a:ext cx="4057631" cy="369332"/>
          </a:xfrm>
          <a:prstGeom prst="rect">
            <a:avLst/>
          </a:prstGeom>
          <a:noFill/>
        </p:spPr>
        <p:txBody>
          <a:bodyPr wrap="square" rtlCol="0">
            <a:spAutoFit/>
          </a:bodyPr>
          <a:lstStyle/>
          <a:p>
            <a:r>
              <a:rPr lang="en-US" dirty="0" err="1" smtClean="0"/>
              <a:t>p</a:t>
            </a:r>
            <a:r>
              <a:rPr lang="en-US" baseline="-25000" dirty="0" err="1" smtClean="0"/>
              <a:t>s</a:t>
            </a:r>
            <a:r>
              <a:rPr lang="en-US" dirty="0" smtClean="0"/>
              <a:t> &lt; 100 MeV/c	&gt; 110</a:t>
            </a:r>
            <a:r>
              <a:rPr lang="en-US" baseline="30000" dirty="0" smtClean="0"/>
              <a:t>o</a:t>
            </a:r>
            <a:r>
              <a:rPr lang="en-US" dirty="0" smtClean="0"/>
              <a:t> rel. to </a:t>
            </a:r>
            <a:r>
              <a:rPr lang="en-US" b="1" dirty="0" smtClean="0"/>
              <a:t>q</a:t>
            </a:r>
            <a:endParaRPr lang="en-US" b="1" dirty="0"/>
          </a:p>
        </p:txBody>
      </p:sp>
    </p:spTree>
    <p:extLst>
      <p:ext uri="{BB962C8B-B14F-4D97-AF65-F5344CB8AC3E}">
        <p14:creationId xmlns:p14="http://schemas.microsoft.com/office/powerpoint/2010/main" val="275971444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28" y="138187"/>
            <a:ext cx="9095972" cy="1143000"/>
          </a:xfrm>
        </p:spPr>
        <p:txBody>
          <a:bodyPr>
            <a:normAutofit fontScale="90000"/>
          </a:bodyPr>
          <a:lstStyle/>
          <a:p>
            <a:pPr algn="l"/>
            <a:r>
              <a:rPr lang="en-US" dirty="0"/>
              <a:t>Using tagging to </a:t>
            </a:r>
            <a:r>
              <a:rPr lang="en-US" b="1" dirty="0" smtClean="0"/>
              <a:t>enhance</a:t>
            </a:r>
            <a:r>
              <a:rPr lang="en-US" dirty="0" smtClean="0"/>
              <a:t> binding </a:t>
            </a:r>
            <a:r>
              <a:rPr lang="en-US" dirty="0"/>
              <a:t>effects:</a:t>
            </a:r>
            <a:br>
              <a:rPr lang="en-US" dirty="0"/>
            </a:br>
            <a:r>
              <a:rPr lang="en-US" sz="3600" i="1" dirty="0" err="1" smtClean="0"/>
              <a:t>p</a:t>
            </a:r>
            <a:r>
              <a:rPr lang="en-US" sz="3600" baseline="-25000" dirty="0" err="1" smtClean="0"/>
              <a:t>S</a:t>
            </a:r>
            <a:r>
              <a:rPr lang="en-US" sz="3600" dirty="0" smtClean="0"/>
              <a:t> &gt; 300 MeV/c -&gt; E12</a:t>
            </a:r>
            <a:r>
              <a:rPr lang="en-US" sz="3600" dirty="0"/>
              <a:t>-11-</a:t>
            </a:r>
            <a:r>
              <a:rPr lang="en-US" sz="3600" dirty="0" smtClean="0"/>
              <a:t>107</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91497" y="2124864"/>
            <a:ext cx="4834153" cy="4355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alphaModFix amt="44000"/>
            <a:extLst>
              <a:ext uri="{28A0092B-C50C-407E-A947-70E740481C1C}">
                <a14:useLocalDpi xmlns:a14="http://schemas.microsoft.com/office/drawing/2010/main" val="0"/>
              </a:ext>
            </a:extLst>
          </a:blip>
          <a:srcRect/>
          <a:stretch>
            <a:fillRect/>
          </a:stretch>
        </p:blipFill>
        <p:spPr bwMode="auto">
          <a:xfrm>
            <a:off x="441184" y="3052957"/>
            <a:ext cx="5340588" cy="3569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60232" y="3066722"/>
            <a:ext cx="4405923" cy="3737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66159" y="825797"/>
            <a:ext cx="3092328" cy="224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57764" y="1516006"/>
            <a:ext cx="3802468" cy="369332"/>
          </a:xfrm>
          <a:prstGeom prst="rect">
            <a:avLst/>
          </a:prstGeom>
          <a:noFill/>
        </p:spPr>
        <p:txBody>
          <a:bodyPr wrap="none" rtlCol="0">
            <a:spAutoFit/>
          </a:bodyPr>
          <a:lstStyle/>
          <a:p>
            <a:r>
              <a:rPr lang="en-US" dirty="0" smtClean="0"/>
              <a:t>O. Hen, L. Weinstein, S. </a:t>
            </a:r>
            <a:r>
              <a:rPr lang="en-US" dirty="0" err="1" smtClean="0"/>
              <a:t>Gilad</a:t>
            </a:r>
            <a:r>
              <a:rPr lang="en-US" dirty="0" smtClean="0"/>
              <a:t>, S. Wood</a:t>
            </a:r>
            <a:endParaRPr lang="en-US" dirty="0"/>
          </a:p>
        </p:txBody>
      </p:sp>
      <p:pic>
        <p:nvPicPr>
          <p:cNvPr id="6" name="Picture 5"/>
          <p:cNvPicPr>
            <a:picLocks noChangeAspect="1"/>
          </p:cNvPicPr>
          <p:nvPr/>
        </p:nvPicPr>
        <p:blipFill>
          <a:blip r:embed="rId7">
            <a:alphaModFix amt="56000"/>
          </a:blip>
          <a:stretch>
            <a:fillRect/>
          </a:stretch>
        </p:blipFill>
        <p:spPr>
          <a:xfrm>
            <a:off x="4403129" y="3215436"/>
            <a:ext cx="4863025" cy="4888671"/>
          </a:xfrm>
          <a:prstGeom prst="rect">
            <a:avLst/>
          </a:prstGeom>
        </p:spPr>
      </p:pic>
      <p:sp>
        <p:nvSpPr>
          <p:cNvPr id="11" name="TextBox 10"/>
          <p:cNvSpPr txBox="1"/>
          <p:nvPr/>
        </p:nvSpPr>
        <p:spPr>
          <a:xfrm>
            <a:off x="727802" y="2005537"/>
            <a:ext cx="4934163" cy="461665"/>
          </a:xfrm>
          <a:prstGeom prst="rect">
            <a:avLst/>
          </a:prstGeom>
          <a:noFill/>
        </p:spPr>
        <p:txBody>
          <a:bodyPr wrap="none" rtlCol="0">
            <a:spAutoFit/>
          </a:bodyPr>
          <a:lstStyle/>
          <a:p>
            <a:r>
              <a:rPr lang="en-US" sz="2400" dirty="0" smtClean="0"/>
              <a:t>D(</a:t>
            </a:r>
            <a:r>
              <a:rPr lang="en-US" sz="2400" dirty="0" err="1" smtClean="0"/>
              <a:t>e,e’p</a:t>
            </a:r>
            <a:r>
              <a:rPr lang="en-US" sz="2400" baseline="-25000" dirty="0" err="1" smtClean="0"/>
              <a:t>s</a:t>
            </a:r>
            <a:r>
              <a:rPr lang="en-US" sz="2400" dirty="0" smtClean="0"/>
              <a:t>)X with HMS/SHMS and “LAD”</a:t>
            </a:r>
          </a:p>
        </p:txBody>
      </p:sp>
    </p:spTree>
    <p:extLst>
      <p:ext uri="{BB962C8B-B14F-4D97-AF65-F5344CB8AC3E}">
        <p14:creationId xmlns:p14="http://schemas.microsoft.com/office/powerpoint/2010/main" val="20957994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896" y="274638"/>
            <a:ext cx="8763546" cy="1143000"/>
          </a:xfrm>
        </p:spPr>
        <p:txBody>
          <a:bodyPr>
            <a:normAutofit fontScale="90000"/>
          </a:bodyPr>
          <a:lstStyle/>
          <a:p>
            <a:pPr algn="l"/>
            <a:r>
              <a:rPr lang="en-US" dirty="0"/>
              <a:t>Using tagging to </a:t>
            </a:r>
            <a:r>
              <a:rPr lang="en-US" b="1" dirty="0"/>
              <a:t>enhance</a:t>
            </a:r>
            <a:r>
              <a:rPr lang="en-US" dirty="0"/>
              <a:t> binding </a:t>
            </a:r>
            <a:r>
              <a:rPr lang="en-US" dirty="0" smtClean="0"/>
              <a:t>effects: </a:t>
            </a:r>
            <a:r>
              <a:rPr lang="en-US" sz="3600" dirty="0" smtClean="0"/>
              <a:t>n tagging -&gt; Proposals to PAC43</a:t>
            </a:r>
            <a:endParaRPr lang="en-US" dirty="0"/>
          </a:p>
        </p:txBody>
      </p:sp>
      <p:pic>
        <p:nvPicPr>
          <p:cNvPr id="3" name="Picture 2"/>
          <p:cNvPicPr>
            <a:picLocks noChangeAspect="1"/>
          </p:cNvPicPr>
          <p:nvPr/>
        </p:nvPicPr>
        <p:blipFill>
          <a:blip r:embed="rId3"/>
          <a:stretch>
            <a:fillRect/>
          </a:stretch>
        </p:blipFill>
        <p:spPr>
          <a:xfrm>
            <a:off x="0" y="4321065"/>
            <a:ext cx="5930900" cy="2400300"/>
          </a:xfrm>
          <a:prstGeom prst="rect">
            <a:avLst/>
          </a:prstGeom>
        </p:spPr>
      </p:pic>
      <p:pic>
        <p:nvPicPr>
          <p:cNvPr id="6" name="Picture 5"/>
          <p:cNvPicPr>
            <a:picLocks noChangeAspect="1"/>
          </p:cNvPicPr>
          <p:nvPr/>
        </p:nvPicPr>
        <p:blipFill>
          <a:blip r:embed="rId4"/>
          <a:stretch>
            <a:fillRect/>
          </a:stretch>
        </p:blipFill>
        <p:spPr>
          <a:xfrm>
            <a:off x="5853700" y="930002"/>
            <a:ext cx="3290300" cy="2342938"/>
          </a:xfrm>
          <a:prstGeom prst="rect">
            <a:avLst/>
          </a:prstGeom>
        </p:spPr>
      </p:pic>
      <p:sp>
        <p:nvSpPr>
          <p:cNvPr id="7" name="TextBox 6"/>
          <p:cNvSpPr txBox="1"/>
          <p:nvPr/>
        </p:nvSpPr>
        <p:spPr>
          <a:xfrm>
            <a:off x="66600" y="2744201"/>
            <a:ext cx="6865281" cy="738664"/>
          </a:xfrm>
          <a:prstGeom prst="rect">
            <a:avLst/>
          </a:prstGeom>
          <a:noFill/>
        </p:spPr>
        <p:txBody>
          <a:bodyPr wrap="none" rtlCol="0">
            <a:spAutoFit/>
          </a:bodyPr>
          <a:lstStyle/>
          <a:p>
            <a:r>
              <a:rPr lang="en-US" sz="2400" dirty="0" smtClean="0"/>
              <a:t>D(</a:t>
            </a:r>
            <a:r>
              <a:rPr lang="en-US" sz="2400" dirty="0" err="1" smtClean="0"/>
              <a:t>e,e’n</a:t>
            </a:r>
            <a:r>
              <a:rPr lang="en-US" sz="2400" baseline="-25000" dirty="0" err="1" smtClean="0"/>
              <a:t>s</a:t>
            </a:r>
            <a:r>
              <a:rPr lang="en-US" sz="2400" dirty="0" smtClean="0"/>
              <a:t>)X with CLAS12 and “BAND”</a:t>
            </a:r>
          </a:p>
          <a:p>
            <a:r>
              <a:rPr lang="en-US" dirty="0" smtClean="0"/>
              <a:t>Advantage: Very far backwards spectators; free p SF is precisely known</a:t>
            </a:r>
          </a:p>
        </p:txBody>
      </p:sp>
      <p:pic>
        <p:nvPicPr>
          <p:cNvPr id="11" name="Picture 10"/>
          <p:cNvPicPr>
            <a:picLocks noChangeAspect="1"/>
          </p:cNvPicPr>
          <p:nvPr/>
        </p:nvPicPr>
        <p:blipFill>
          <a:blip r:embed="rId5"/>
          <a:stretch>
            <a:fillRect/>
          </a:stretch>
        </p:blipFill>
        <p:spPr>
          <a:xfrm>
            <a:off x="5676900" y="3482865"/>
            <a:ext cx="3467100" cy="3238500"/>
          </a:xfrm>
          <a:prstGeom prst="rect">
            <a:avLst/>
          </a:prstGeom>
        </p:spPr>
      </p:pic>
      <p:sp>
        <p:nvSpPr>
          <p:cNvPr id="4" name="TextBox 3"/>
          <p:cNvSpPr txBox="1"/>
          <p:nvPr/>
        </p:nvSpPr>
        <p:spPr>
          <a:xfrm>
            <a:off x="929469" y="1555185"/>
            <a:ext cx="4656550" cy="369332"/>
          </a:xfrm>
          <a:prstGeom prst="rect">
            <a:avLst/>
          </a:prstGeom>
          <a:noFill/>
        </p:spPr>
        <p:txBody>
          <a:bodyPr wrap="square" rtlCol="0">
            <a:spAutoFit/>
          </a:bodyPr>
          <a:lstStyle/>
          <a:p>
            <a:r>
              <a:rPr lang="en-US" dirty="0" err="1" smtClean="0"/>
              <a:t>O.Hen</a:t>
            </a:r>
            <a:r>
              <a:rPr lang="en-US" dirty="0" smtClean="0"/>
              <a:t>, L. Weinstein, E. </a:t>
            </a:r>
            <a:r>
              <a:rPr lang="en-US" dirty="0" err="1" smtClean="0"/>
              <a:t>Piasetzky</a:t>
            </a:r>
            <a:r>
              <a:rPr lang="en-US" dirty="0" smtClean="0"/>
              <a:t>, H. </a:t>
            </a:r>
            <a:r>
              <a:rPr lang="en-US" dirty="0" err="1" smtClean="0"/>
              <a:t>Hakobyan</a:t>
            </a:r>
            <a:endParaRPr lang="en-US" dirty="0"/>
          </a:p>
        </p:txBody>
      </p:sp>
    </p:spTree>
    <p:extLst>
      <p:ext uri="{BB962C8B-B14F-4D97-AF65-F5344CB8AC3E}">
        <p14:creationId xmlns:p14="http://schemas.microsoft.com/office/powerpoint/2010/main" val="172297887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645"/>
            <a:ext cx="4009194" cy="1143000"/>
          </a:xfrm>
        </p:spPr>
        <p:txBody>
          <a:bodyPr/>
          <a:lstStyle/>
          <a:p>
            <a:r>
              <a:rPr lang="en-US" dirty="0" err="1" smtClean="0"/>
              <a:t>E</a:t>
            </a:r>
            <a:r>
              <a:rPr lang="en-US" sz="2400" dirty="0" err="1" smtClean="0"/>
              <a:t>lectron</a:t>
            </a:r>
            <a:r>
              <a:rPr lang="en-US" dirty="0" err="1" smtClean="0"/>
              <a:t>I</a:t>
            </a:r>
            <a:r>
              <a:rPr lang="en-US" sz="2400" dirty="0" err="1" smtClean="0"/>
              <a:t>on</a:t>
            </a:r>
            <a:r>
              <a:rPr lang="en-US" dirty="0" err="1" smtClean="0"/>
              <a:t>C</a:t>
            </a:r>
            <a:r>
              <a:rPr lang="en-US" sz="2400" dirty="0" err="1" smtClean="0"/>
              <a:t>ollider</a:t>
            </a:r>
            <a:endParaRPr lang="en-US" sz="2400" dirty="0"/>
          </a:p>
        </p:txBody>
      </p:sp>
      <p:pic>
        <p:nvPicPr>
          <p:cNvPr id="3" name="Picture 2"/>
          <p:cNvPicPr>
            <a:picLocks noChangeAspect="1"/>
          </p:cNvPicPr>
          <p:nvPr/>
        </p:nvPicPr>
        <p:blipFill>
          <a:blip r:embed="rId3"/>
          <a:stretch>
            <a:fillRect/>
          </a:stretch>
        </p:blipFill>
        <p:spPr>
          <a:xfrm>
            <a:off x="5183028" y="732217"/>
            <a:ext cx="3657600" cy="3200400"/>
          </a:xfrm>
          <a:prstGeom prst="rect">
            <a:avLst/>
          </a:prstGeom>
        </p:spPr>
      </p:pic>
      <p:pic>
        <p:nvPicPr>
          <p:cNvPr id="4" name="Picture 3" descr="Macintosh HD:Users:jwq:Desktop:Screen shot 2012-07-30 at 1.30.29 AM.png"/>
          <p:cNvPicPr/>
          <p:nvPr/>
        </p:nvPicPr>
        <p:blipFill>
          <a:blip r:embed="rId4">
            <a:extLst>
              <a:ext uri="{28A0092B-C50C-407E-A947-70E740481C1C}">
                <a14:useLocalDpi xmlns:a14="http://schemas.microsoft.com/office/drawing/2010/main" val="0"/>
              </a:ext>
            </a:extLst>
          </a:blip>
          <a:srcRect/>
          <a:stretch>
            <a:fillRect/>
          </a:stretch>
        </p:blipFill>
        <p:spPr bwMode="auto">
          <a:xfrm>
            <a:off x="88088" y="1140773"/>
            <a:ext cx="4578402" cy="3052397"/>
          </a:xfrm>
          <a:prstGeom prst="rect">
            <a:avLst/>
          </a:prstGeom>
          <a:noFill/>
          <a:ln>
            <a:noFill/>
          </a:ln>
        </p:spPr>
      </p:pic>
      <p:pic>
        <p:nvPicPr>
          <p:cNvPr id="5" name="Picture 4"/>
          <p:cNvPicPr>
            <a:picLocks noChangeAspect="1"/>
          </p:cNvPicPr>
          <p:nvPr/>
        </p:nvPicPr>
        <p:blipFill>
          <a:blip r:embed="rId5"/>
          <a:stretch>
            <a:fillRect/>
          </a:stretch>
        </p:blipFill>
        <p:spPr>
          <a:xfrm>
            <a:off x="57385" y="4112532"/>
            <a:ext cx="7347181" cy="2745467"/>
          </a:xfrm>
          <a:prstGeom prst="rect">
            <a:avLst/>
          </a:prstGeom>
        </p:spPr>
      </p:pic>
      <p:sp>
        <p:nvSpPr>
          <p:cNvPr id="6" name="TextBox 5"/>
          <p:cNvSpPr txBox="1"/>
          <p:nvPr/>
        </p:nvSpPr>
        <p:spPr>
          <a:xfrm>
            <a:off x="8204151" y="3931101"/>
            <a:ext cx="939849" cy="600164"/>
          </a:xfrm>
          <a:prstGeom prst="rect">
            <a:avLst/>
          </a:prstGeom>
          <a:noFill/>
        </p:spPr>
        <p:txBody>
          <a:bodyPr wrap="square" rtlCol="0">
            <a:spAutoFit/>
          </a:bodyPr>
          <a:lstStyle/>
          <a:p>
            <a:r>
              <a:rPr lang="en-US" sz="1100" dirty="0" smtClean="0"/>
              <a:t>55 MeV off mass shell p = 220 MeV/c</a:t>
            </a:r>
            <a:endParaRPr lang="en-US" sz="1100" dirty="0"/>
          </a:p>
        </p:txBody>
      </p:sp>
      <p:cxnSp>
        <p:nvCxnSpPr>
          <p:cNvPr id="8" name="Straight Arrow Connector 7"/>
          <p:cNvCxnSpPr/>
          <p:nvPr/>
        </p:nvCxnSpPr>
        <p:spPr>
          <a:xfrm flipV="1">
            <a:off x="8587148" y="3638789"/>
            <a:ext cx="0" cy="3628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84779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Nuclei?</a:t>
            </a:r>
            <a:endParaRPr lang="en-US" dirty="0"/>
          </a:p>
        </p:txBody>
      </p:sp>
      <p:sp>
        <p:nvSpPr>
          <p:cNvPr id="3" name="Content Placeholder 2"/>
          <p:cNvSpPr>
            <a:spLocks noGrp="1"/>
          </p:cNvSpPr>
          <p:nvPr>
            <p:ph idx="1"/>
          </p:nvPr>
        </p:nvSpPr>
        <p:spPr>
          <a:xfrm>
            <a:off x="280008" y="1600200"/>
            <a:ext cx="8510232" cy="5052190"/>
          </a:xfrm>
        </p:spPr>
        <p:txBody>
          <a:bodyPr>
            <a:normAutofit fontScale="92500" lnSpcReduction="10000"/>
          </a:bodyPr>
          <a:lstStyle/>
          <a:p>
            <a:r>
              <a:rPr lang="en-US" dirty="0" smtClean="0"/>
              <a:t>Stationary solutions of the QCD </a:t>
            </a:r>
            <a:r>
              <a:rPr lang="en-US" dirty="0" err="1" smtClean="0"/>
              <a:t>Lagrangian</a:t>
            </a:r>
            <a:r>
              <a:rPr lang="en-US" dirty="0" smtClean="0"/>
              <a:t> with </a:t>
            </a:r>
            <a:r>
              <a:rPr lang="en-US" i="1" dirty="0" smtClean="0"/>
              <a:t>A</a:t>
            </a:r>
            <a:r>
              <a:rPr lang="en-US" dirty="0" smtClean="0"/>
              <a:t> = 2,3,… , </a:t>
            </a:r>
            <a:r>
              <a:rPr lang="en-US" i="1" dirty="0" smtClean="0"/>
              <a:t>I</a:t>
            </a:r>
            <a:r>
              <a:rPr lang="en-US" dirty="0" smtClean="0"/>
              <a:t> = 0,½,… ; </a:t>
            </a:r>
            <a:r>
              <a:rPr lang="en-US" i="1" dirty="0" smtClean="0"/>
              <a:t>S</a:t>
            </a:r>
            <a:r>
              <a:rPr lang="en-US" dirty="0" smtClean="0"/>
              <a:t> = </a:t>
            </a:r>
            <a:r>
              <a:rPr lang="en-US" i="1" dirty="0" smtClean="0"/>
              <a:t>B</a:t>
            </a:r>
            <a:r>
              <a:rPr lang="en-US" dirty="0" smtClean="0"/>
              <a:t> = </a:t>
            </a:r>
            <a:r>
              <a:rPr lang="en-US" i="1" dirty="0" smtClean="0"/>
              <a:t>C</a:t>
            </a:r>
            <a:r>
              <a:rPr lang="en-US" dirty="0" smtClean="0"/>
              <a:t> = </a:t>
            </a:r>
            <a:r>
              <a:rPr lang="en-US" i="1" dirty="0" smtClean="0"/>
              <a:t>T</a:t>
            </a:r>
            <a:r>
              <a:rPr lang="en-US" dirty="0" smtClean="0"/>
              <a:t> = 0 and </a:t>
            </a:r>
            <a:r>
              <a:rPr lang="en-US" i="1" dirty="0" smtClean="0"/>
              <a:t>s</a:t>
            </a:r>
            <a:r>
              <a:rPr lang="en-US" dirty="0" smtClean="0"/>
              <a:t> = 0, ½, 1…</a:t>
            </a:r>
          </a:p>
          <a:p>
            <a:r>
              <a:rPr lang="en-US" dirty="0" smtClean="0"/>
              <a:t>Bound systems of 3</a:t>
            </a:r>
            <a:r>
              <a:rPr lang="en-US" i="1" dirty="0" smtClean="0"/>
              <a:t>A</a:t>
            </a:r>
            <a:r>
              <a:rPr lang="en-US" dirty="0" smtClean="0"/>
              <a:t> light valence quarks (</a:t>
            </a:r>
            <a:r>
              <a:rPr lang="en-US" i="1" dirty="0" smtClean="0"/>
              <a:t>u</a:t>
            </a:r>
            <a:r>
              <a:rPr lang="en-US" dirty="0" smtClean="0"/>
              <a:t> and </a:t>
            </a:r>
            <a:r>
              <a:rPr lang="en-US" i="1" dirty="0" smtClean="0"/>
              <a:t>d</a:t>
            </a:r>
            <a:r>
              <a:rPr lang="en-US" dirty="0" smtClean="0"/>
              <a:t>) and a large number of sea quarks (</a:t>
            </a:r>
            <a:r>
              <a:rPr lang="en-US" i="1" dirty="0" err="1" smtClean="0"/>
              <a:t>qq</a:t>
            </a:r>
            <a:r>
              <a:rPr lang="en-US" dirty="0" smtClean="0"/>
              <a:t>) and gluons</a:t>
            </a:r>
          </a:p>
          <a:p>
            <a:r>
              <a:rPr lang="en-US" dirty="0" smtClean="0"/>
              <a:t>Describable as a superposition of </a:t>
            </a:r>
            <a:r>
              <a:rPr lang="en-US" dirty="0" err="1" smtClean="0"/>
              <a:t>Fock</a:t>
            </a:r>
            <a:r>
              <a:rPr lang="en-US" dirty="0" smtClean="0"/>
              <a:t> states, including </a:t>
            </a:r>
            <a:r>
              <a:rPr lang="en-US" i="1" dirty="0" smtClean="0"/>
              <a:t>A</a:t>
            </a:r>
            <a:r>
              <a:rPr lang="en-US" dirty="0" smtClean="0"/>
              <a:t> bare </a:t>
            </a:r>
            <a:r>
              <a:rPr lang="en-US" i="1" dirty="0" err="1" smtClean="0"/>
              <a:t>qqq</a:t>
            </a:r>
            <a:r>
              <a:rPr lang="en-US" i="1" dirty="0" smtClean="0"/>
              <a:t> </a:t>
            </a:r>
            <a:r>
              <a:rPr lang="en-US" dirty="0" smtClean="0"/>
              <a:t>clusters, and excitations of the chiral condensate (“pion cloud, sigma field…”)</a:t>
            </a:r>
          </a:p>
          <a:p>
            <a:r>
              <a:rPr lang="en-US" dirty="0" smtClean="0"/>
              <a:t>…</a:t>
            </a:r>
          </a:p>
          <a:p>
            <a:r>
              <a:rPr lang="en-US" sz="3900" dirty="0" smtClean="0"/>
              <a:t>(Structure-less) nucleons bound </a:t>
            </a:r>
            <a:br>
              <a:rPr lang="en-US" sz="3900" dirty="0" smtClean="0"/>
            </a:br>
            <a:r>
              <a:rPr lang="en-US" sz="3900" dirty="0" smtClean="0"/>
              <a:t>together by a potential?</a:t>
            </a:r>
          </a:p>
        </p:txBody>
      </p:sp>
      <p:cxnSp>
        <p:nvCxnSpPr>
          <p:cNvPr id="4" name="Straight Connector 3"/>
          <p:cNvCxnSpPr/>
          <p:nvPr/>
        </p:nvCxnSpPr>
        <p:spPr>
          <a:xfrm>
            <a:off x="6240171" y="3086035"/>
            <a:ext cx="24000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stretch>
            <a:fillRect/>
          </a:stretch>
        </p:blipFill>
        <p:spPr>
          <a:xfrm>
            <a:off x="7493572" y="4793211"/>
            <a:ext cx="1650427" cy="2064789"/>
          </a:xfrm>
          <a:prstGeom prst="rect">
            <a:avLst/>
          </a:prstGeom>
        </p:spPr>
      </p:pic>
    </p:spTree>
    <p:extLst>
      <p:ext uri="{BB962C8B-B14F-4D97-AF65-F5344CB8AC3E}">
        <p14:creationId xmlns:p14="http://schemas.microsoft.com/office/powerpoint/2010/main" val="385010535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Outlook</a:t>
            </a:r>
            <a:endParaRPr lang="en-US" dirty="0"/>
          </a:p>
        </p:txBody>
      </p:sp>
      <p:sp>
        <p:nvSpPr>
          <p:cNvPr id="3" name="Content Placeholder 2"/>
          <p:cNvSpPr>
            <a:spLocks noGrp="1"/>
          </p:cNvSpPr>
          <p:nvPr>
            <p:ph idx="1"/>
          </p:nvPr>
        </p:nvSpPr>
        <p:spPr/>
        <p:txBody>
          <a:bodyPr/>
          <a:lstStyle/>
          <a:p>
            <a:r>
              <a:rPr lang="en-US" dirty="0" smtClean="0"/>
              <a:t>30 years of data on the EMC effect – but no universally accepted theoretical description</a:t>
            </a:r>
          </a:p>
          <a:p>
            <a:r>
              <a:rPr lang="en-US" dirty="0" smtClean="0"/>
              <a:t>Recently entered era of high precision, calculable nuclei and new probes</a:t>
            </a:r>
          </a:p>
          <a:p>
            <a:r>
              <a:rPr lang="en-US" dirty="0" smtClean="0"/>
              <a:t>Rich experimental program at Jefferson Lab: Our best hope to finally figure it out</a:t>
            </a:r>
          </a:p>
          <a:p>
            <a:r>
              <a:rPr lang="en-US" dirty="0" smtClean="0"/>
              <a:t>Beyond: EIC can make significant contributions</a:t>
            </a:r>
          </a:p>
          <a:p>
            <a:endParaRPr lang="en-US" dirty="0"/>
          </a:p>
        </p:txBody>
      </p:sp>
      <p:pic>
        <p:nvPicPr>
          <p:cNvPr id="4" name="Picture 3" descr="Bullwinkle_mod_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66" y="-1416996"/>
            <a:ext cx="2450670" cy="1851280"/>
          </a:xfrm>
          <a:prstGeom prst="rect">
            <a:avLst/>
          </a:prstGeom>
        </p:spPr>
      </p:pic>
      <p:pic>
        <p:nvPicPr>
          <p:cNvPr id="5" name="Picture 4" descr="D7S_7751.JPG"/>
          <p:cNvPicPr>
            <a:picLocks noChangeAspect="1"/>
          </p:cNvPicPr>
          <p:nvPr/>
        </p:nvPicPr>
        <p:blipFill rotWithShape="1">
          <a:blip r:embed="rId4">
            <a:extLst>
              <a:ext uri="{28A0092B-C50C-407E-A947-70E740481C1C}">
                <a14:useLocalDpi xmlns:a14="http://schemas.microsoft.com/office/drawing/2010/main" val="0"/>
              </a:ext>
            </a:extLst>
          </a:blip>
          <a:srcRect l="-8196" r="1"/>
          <a:stretch/>
        </p:blipFill>
        <p:spPr>
          <a:xfrm>
            <a:off x="-1132697" y="0"/>
            <a:ext cx="10276697" cy="6851131"/>
          </a:xfrm>
          <a:prstGeom prst="rect">
            <a:avLst/>
          </a:prstGeom>
        </p:spPr>
      </p:pic>
    </p:spTree>
    <p:extLst>
      <p:ext uri="{BB962C8B-B14F-4D97-AF65-F5344CB8AC3E}">
        <p14:creationId xmlns:p14="http://schemas.microsoft.com/office/powerpoint/2010/main" val="29373553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72734E-6 -2.83465E-6 C 0.01234 0.00811 0.02467 0.01598 0.05002 0.08036 C 0.07538 0.14451 0.10525 0.25753 0.15145 0.38699 C 0.19782 0.51598 0.27006 0.85665 0.32772 0.85595 C 0.38503 0.85526 0.43193 0.47684 0.49618 0.3812 C 0.56062 0.28532 0.65318 0.23067 0.71397 0.28023 C 0.77458 0.33002 0.8371 0.57156 0.86072 0.68041 C 0.88451 0.78926 0.8701 0.86082 0.85586 0.93284 " pathEditMode="relative" rAng="0" ptsTypes="aaaaaaaA">
                                      <p:cBhvr>
                                        <p:cTn id="6" dur="2000" fill="hold"/>
                                        <p:tgtEl>
                                          <p:spTgt spid="4"/>
                                        </p:tgtEl>
                                        <p:attrNameLst>
                                          <p:attrName>ppt_x</p:attrName>
                                          <p:attrName>ppt_y</p:attrName>
                                        </p:attrNameLst>
                                      </p:cBhvr>
                                      <p:rCtr x="44217" y="46642"/>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5881940" cy="1143000"/>
          </a:xfrm>
        </p:spPr>
        <p:txBody>
          <a:bodyPr>
            <a:normAutofit fontScale="90000"/>
          </a:bodyPr>
          <a:lstStyle/>
          <a:p>
            <a:r>
              <a:rPr lang="en-US" sz="4900" dirty="0" smtClean="0"/>
              <a:t>Experimental Evidence </a:t>
            </a:r>
            <a:r>
              <a:rPr lang="en-US" dirty="0" smtClean="0"/>
              <a:t/>
            </a:r>
            <a:br>
              <a:rPr lang="en-US" dirty="0" smtClean="0"/>
            </a:br>
            <a:r>
              <a:rPr lang="en-US" sz="4000" dirty="0" smtClean="0"/>
              <a:t>– a different view</a:t>
            </a:r>
            <a:endParaRPr lang="en-US" sz="4000" dirty="0"/>
          </a:p>
        </p:txBody>
      </p:sp>
      <p:pic>
        <p:nvPicPr>
          <p:cNvPr id="17" name="Picture 16"/>
          <p:cNvPicPr>
            <a:picLocks noChangeAspect="1"/>
          </p:cNvPicPr>
          <p:nvPr/>
        </p:nvPicPr>
        <p:blipFill>
          <a:blip r:embed="rId3"/>
          <a:stretch>
            <a:fillRect/>
          </a:stretch>
        </p:blipFill>
        <p:spPr>
          <a:xfrm>
            <a:off x="191497" y="1733714"/>
            <a:ext cx="4154465" cy="4751335"/>
          </a:xfrm>
          <a:prstGeom prst="rect">
            <a:avLst/>
          </a:prstGeom>
        </p:spPr>
      </p:pic>
      <p:pic>
        <p:nvPicPr>
          <p:cNvPr id="3" name="Picture 2"/>
          <p:cNvPicPr>
            <a:picLocks noChangeAspect="1"/>
          </p:cNvPicPr>
          <p:nvPr/>
        </p:nvPicPr>
        <p:blipFill>
          <a:blip r:embed="rId4"/>
          <a:stretch>
            <a:fillRect/>
          </a:stretch>
        </p:blipFill>
        <p:spPr>
          <a:xfrm>
            <a:off x="5721559" y="4445000"/>
            <a:ext cx="3187700" cy="2413000"/>
          </a:xfrm>
          <a:prstGeom prst="rect">
            <a:avLst/>
          </a:prstGeom>
        </p:spPr>
      </p:pic>
      <p:pic>
        <p:nvPicPr>
          <p:cNvPr id="4" name="Picture 3"/>
          <p:cNvPicPr>
            <a:picLocks noChangeAspect="1"/>
          </p:cNvPicPr>
          <p:nvPr/>
        </p:nvPicPr>
        <p:blipFill>
          <a:blip r:embed="rId5"/>
          <a:stretch>
            <a:fillRect/>
          </a:stretch>
        </p:blipFill>
        <p:spPr>
          <a:xfrm>
            <a:off x="4551446" y="4563636"/>
            <a:ext cx="1170113" cy="319122"/>
          </a:xfrm>
          <a:prstGeom prst="rect">
            <a:avLst/>
          </a:prstGeom>
        </p:spPr>
      </p:pic>
      <p:sp>
        <p:nvSpPr>
          <p:cNvPr id="5" name="TextBox 4"/>
          <p:cNvSpPr txBox="1"/>
          <p:nvPr/>
        </p:nvSpPr>
        <p:spPr>
          <a:xfrm>
            <a:off x="4551446" y="5153668"/>
            <a:ext cx="1170113" cy="1569660"/>
          </a:xfrm>
          <a:prstGeom prst="rect">
            <a:avLst/>
          </a:prstGeom>
          <a:noFill/>
        </p:spPr>
        <p:txBody>
          <a:bodyPr wrap="square" rtlCol="0">
            <a:spAutoFit/>
          </a:bodyPr>
          <a:lstStyle/>
          <a:p>
            <a:r>
              <a:rPr lang="en-US" sz="1600" dirty="0" smtClean="0"/>
              <a:t>12 </a:t>
            </a:r>
            <a:r>
              <a:rPr lang="en-US" sz="1600" dirty="0" err="1" smtClean="0"/>
              <a:t>GeV</a:t>
            </a:r>
            <a:r>
              <a:rPr lang="en-US" sz="1600" dirty="0" smtClean="0"/>
              <a:t> experiment to measure superfast quarks at high Q</a:t>
            </a:r>
            <a:r>
              <a:rPr lang="en-US" sz="1600" baseline="30000" dirty="0" smtClean="0"/>
              <a:t>2</a:t>
            </a:r>
            <a:endParaRPr lang="en-US" sz="1600" baseline="30000" dirty="0"/>
          </a:p>
        </p:txBody>
      </p:sp>
      <p:pic>
        <p:nvPicPr>
          <p:cNvPr id="6" name="Picture 5"/>
          <p:cNvPicPr>
            <a:picLocks noChangeAspect="1"/>
          </p:cNvPicPr>
          <p:nvPr/>
        </p:nvPicPr>
        <p:blipFill>
          <a:blip r:embed="rId6"/>
          <a:stretch>
            <a:fillRect/>
          </a:stretch>
        </p:blipFill>
        <p:spPr>
          <a:xfrm>
            <a:off x="4207336" y="1480614"/>
            <a:ext cx="4936664" cy="3027362"/>
          </a:xfrm>
          <a:prstGeom prst="rect">
            <a:avLst/>
          </a:prstGeom>
        </p:spPr>
      </p:pic>
      <p:cxnSp>
        <p:nvCxnSpPr>
          <p:cNvPr id="8" name="Straight Connector 7"/>
          <p:cNvCxnSpPr/>
          <p:nvPr/>
        </p:nvCxnSpPr>
        <p:spPr>
          <a:xfrm flipV="1">
            <a:off x="3069167" y="5489222"/>
            <a:ext cx="0" cy="613834"/>
          </a:xfrm>
          <a:prstGeom prst="line">
            <a:avLst/>
          </a:prstGeom>
          <a:ln w="3175" cmpd="sng">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3020484" y="5489222"/>
            <a:ext cx="0" cy="613834"/>
          </a:xfrm>
          <a:prstGeom prst="line">
            <a:avLst/>
          </a:prstGeom>
          <a:ln w="31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504723" y="5737251"/>
            <a:ext cx="515762" cy="369332"/>
          </a:xfrm>
          <a:prstGeom prst="rect">
            <a:avLst/>
          </a:prstGeom>
          <a:noFill/>
        </p:spPr>
        <p:txBody>
          <a:bodyPr wrap="square" rtlCol="0">
            <a:spAutoFit/>
          </a:bodyPr>
          <a:lstStyle/>
          <a:p>
            <a:r>
              <a:rPr lang="en-US" dirty="0" smtClean="0"/>
              <a:t>2%</a:t>
            </a:r>
            <a:endParaRPr lang="en-US" dirty="0"/>
          </a:p>
        </p:txBody>
      </p:sp>
      <p:cxnSp>
        <p:nvCxnSpPr>
          <p:cNvPr id="12" name="Straight Arrow Connector 11"/>
          <p:cNvCxnSpPr>
            <a:endCxn id="9" idx="3"/>
          </p:cNvCxnSpPr>
          <p:nvPr/>
        </p:nvCxnSpPr>
        <p:spPr>
          <a:xfrm>
            <a:off x="2896306" y="5921917"/>
            <a:ext cx="124179" cy="0"/>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005798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645"/>
            <a:ext cx="8229600" cy="1143000"/>
          </a:xfrm>
        </p:spPr>
        <p:txBody>
          <a:bodyPr/>
          <a:lstStyle/>
          <a:p>
            <a:r>
              <a:rPr lang="en-US" dirty="0" smtClean="0"/>
              <a:t>Shadowing in D?</a:t>
            </a:r>
            <a:endParaRPr lang="en-US" dirty="0"/>
          </a:p>
        </p:txBody>
      </p:sp>
      <p:sp>
        <p:nvSpPr>
          <p:cNvPr id="4" name="TextBox 3"/>
          <p:cNvSpPr txBox="1"/>
          <p:nvPr/>
        </p:nvSpPr>
        <p:spPr>
          <a:xfrm>
            <a:off x="992515" y="1290083"/>
            <a:ext cx="7694285" cy="646331"/>
          </a:xfrm>
          <a:prstGeom prst="rect">
            <a:avLst/>
          </a:prstGeom>
          <a:noFill/>
        </p:spPr>
        <p:txBody>
          <a:bodyPr wrap="square" rtlCol="0">
            <a:spAutoFit/>
          </a:bodyPr>
          <a:lstStyle/>
          <a:p>
            <a:r>
              <a:rPr lang="en-US" dirty="0" smtClean="0"/>
              <a:t>Result of destructive interference among the amplitudes for the interaction with 1, 2, 3,… nucleons in the target</a:t>
            </a:r>
            <a:endParaRPr lang="en-US" dirty="0"/>
          </a:p>
        </p:txBody>
      </p:sp>
      <p:pic>
        <p:nvPicPr>
          <p:cNvPr id="5" name="Picture 4"/>
          <p:cNvPicPr>
            <a:picLocks noChangeAspect="1"/>
          </p:cNvPicPr>
          <p:nvPr/>
        </p:nvPicPr>
        <p:blipFill>
          <a:blip r:embed="rId2"/>
          <a:stretch>
            <a:fillRect/>
          </a:stretch>
        </p:blipFill>
        <p:spPr>
          <a:xfrm>
            <a:off x="365357" y="2190844"/>
            <a:ext cx="4699000" cy="2120900"/>
          </a:xfrm>
          <a:prstGeom prst="rect">
            <a:avLst/>
          </a:prstGeom>
        </p:spPr>
      </p:pic>
      <p:pic>
        <p:nvPicPr>
          <p:cNvPr id="6" name="Picture 5"/>
          <p:cNvPicPr>
            <a:picLocks noChangeAspect="1"/>
          </p:cNvPicPr>
          <p:nvPr/>
        </p:nvPicPr>
        <p:blipFill>
          <a:blip r:embed="rId3"/>
          <a:stretch>
            <a:fillRect/>
          </a:stretch>
        </p:blipFill>
        <p:spPr>
          <a:xfrm>
            <a:off x="5653078" y="1653621"/>
            <a:ext cx="3271348" cy="2680956"/>
          </a:xfrm>
          <a:prstGeom prst="rect">
            <a:avLst/>
          </a:prstGeom>
        </p:spPr>
      </p:pic>
      <p:sp>
        <p:nvSpPr>
          <p:cNvPr id="7" name="TextBox 6"/>
          <p:cNvSpPr txBox="1"/>
          <p:nvPr/>
        </p:nvSpPr>
        <p:spPr>
          <a:xfrm>
            <a:off x="1159063" y="4928991"/>
            <a:ext cx="7448240" cy="646331"/>
          </a:xfrm>
          <a:prstGeom prst="rect">
            <a:avLst/>
          </a:prstGeom>
          <a:noFill/>
        </p:spPr>
        <p:txBody>
          <a:bodyPr wrap="square" rtlCol="0">
            <a:spAutoFit/>
          </a:bodyPr>
          <a:lstStyle/>
          <a:p>
            <a:r>
              <a:rPr lang="en-US" dirty="0" smtClean="0"/>
              <a:t>Expected to increase with spectator momentum in tagged SFs</a:t>
            </a:r>
          </a:p>
          <a:p>
            <a:r>
              <a:rPr lang="en-US" dirty="0" smtClean="0"/>
              <a:t>Gives rise to 1% tensor asymmetry at small x</a:t>
            </a:r>
            <a:endParaRPr lang="en-US" dirty="0"/>
          </a:p>
        </p:txBody>
      </p:sp>
      <p:sp>
        <p:nvSpPr>
          <p:cNvPr id="8" name="TextBox 7"/>
          <p:cNvSpPr txBox="1"/>
          <p:nvPr/>
        </p:nvSpPr>
        <p:spPr>
          <a:xfrm>
            <a:off x="725674" y="6199037"/>
            <a:ext cx="2499545" cy="383030"/>
          </a:xfrm>
          <a:prstGeom prst="rect">
            <a:avLst/>
          </a:prstGeom>
          <a:noFill/>
        </p:spPr>
        <p:txBody>
          <a:bodyPr wrap="square" rtlCol="0">
            <a:spAutoFit/>
          </a:bodyPr>
          <a:lstStyle/>
          <a:p>
            <a:r>
              <a:rPr lang="en-US" dirty="0" smtClean="0"/>
              <a:t>Work by V. </a:t>
            </a:r>
            <a:r>
              <a:rPr lang="en-US" dirty="0" err="1" smtClean="0"/>
              <a:t>Guzey</a:t>
            </a:r>
            <a:endParaRPr lang="en-US" dirty="0"/>
          </a:p>
        </p:txBody>
      </p:sp>
    </p:spTree>
    <p:extLst>
      <p:ext uri="{BB962C8B-B14F-4D97-AF65-F5344CB8AC3E}">
        <p14:creationId xmlns:p14="http://schemas.microsoft.com/office/powerpoint/2010/main" val="3663537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408959" cy="1143000"/>
          </a:xfrm>
        </p:spPr>
        <p:txBody>
          <a:bodyPr>
            <a:normAutofit fontScale="90000"/>
          </a:bodyPr>
          <a:lstStyle/>
          <a:p>
            <a:r>
              <a:rPr lang="en-US" dirty="0" smtClean="0"/>
              <a:t>Tagged </a:t>
            </a:r>
            <a:r>
              <a:rPr lang="en-US" dirty="0"/>
              <a:t>EMC </a:t>
            </a:r>
            <a:r>
              <a:rPr lang="en-US" dirty="0" smtClean="0"/>
              <a:t>Effect</a:t>
            </a:r>
            <a:br>
              <a:rPr lang="en-US" dirty="0" smtClean="0"/>
            </a:br>
            <a:r>
              <a:rPr lang="en-US" dirty="0" smtClean="0"/>
              <a:t>Proposals to PAC44</a:t>
            </a:r>
            <a:endParaRPr lang="en-US" dirty="0"/>
          </a:p>
        </p:txBody>
      </p:sp>
      <p:pic>
        <p:nvPicPr>
          <p:cNvPr id="4" name="Picture 3"/>
          <p:cNvPicPr>
            <a:picLocks noChangeAspect="1"/>
          </p:cNvPicPr>
          <p:nvPr/>
        </p:nvPicPr>
        <p:blipFill>
          <a:blip r:embed="rId3"/>
          <a:stretch>
            <a:fillRect/>
          </a:stretch>
        </p:blipFill>
        <p:spPr>
          <a:xfrm>
            <a:off x="5628792" y="153277"/>
            <a:ext cx="3340100" cy="2324100"/>
          </a:xfrm>
          <a:prstGeom prst="rect">
            <a:avLst/>
          </a:prstGeom>
        </p:spPr>
      </p:pic>
      <p:pic>
        <p:nvPicPr>
          <p:cNvPr id="9" name="Picture 8"/>
          <p:cNvPicPr>
            <a:picLocks noChangeAspect="1"/>
          </p:cNvPicPr>
          <p:nvPr/>
        </p:nvPicPr>
        <p:blipFill>
          <a:blip r:embed="rId4"/>
          <a:stretch>
            <a:fillRect/>
          </a:stretch>
        </p:blipFill>
        <p:spPr>
          <a:xfrm>
            <a:off x="4565650" y="2765847"/>
            <a:ext cx="4578350" cy="4092153"/>
          </a:xfrm>
          <a:prstGeom prst="rect">
            <a:avLst/>
          </a:prstGeom>
        </p:spPr>
      </p:pic>
      <p:pic>
        <p:nvPicPr>
          <p:cNvPr id="10" name="Picture 9"/>
          <p:cNvPicPr>
            <a:picLocks noChangeAspect="1"/>
          </p:cNvPicPr>
          <p:nvPr/>
        </p:nvPicPr>
        <p:blipFill>
          <a:blip r:embed="rId5"/>
          <a:stretch>
            <a:fillRect/>
          </a:stretch>
        </p:blipFill>
        <p:spPr>
          <a:xfrm>
            <a:off x="209550" y="4038975"/>
            <a:ext cx="4356100" cy="2717800"/>
          </a:xfrm>
          <a:prstGeom prst="rect">
            <a:avLst/>
          </a:prstGeom>
        </p:spPr>
      </p:pic>
      <p:pic>
        <p:nvPicPr>
          <p:cNvPr id="14" name="Picture 13"/>
          <p:cNvPicPr>
            <a:picLocks noChangeAspect="1"/>
          </p:cNvPicPr>
          <p:nvPr/>
        </p:nvPicPr>
        <p:blipFill>
          <a:blip r:embed="rId6"/>
          <a:stretch>
            <a:fillRect/>
          </a:stretch>
        </p:blipFill>
        <p:spPr>
          <a:xfrm>
            <a:off x="0" y="2765847"/>
            <a:ext cx="9144000" cy="4092153"/>
          </a:xfrm>
          <a:prstGeom prst="rect">
            <a:avLst/>
          </a:prstGeom>
        </p:spPr>
      </p:pic>
      <p:sp>
        <p:nvSpPr>
          <p:cNvPr id="15" name="TextBox 14"/>
          <p:cNvSpPr txBox="1"/>
          <p:nvPr/>
        </p:nvSpPr>
        <p:spPr>
          <a:xfrm>
            <a:off x="1067510" y="1711624"/>
            <a:ext cx="4417280" cy="369332"/>
          </a:xfrm>
          <a:prstGeom prst="rect">
            <a:avLst/>
          </a:prstGeom>
          <a:noFill/>
        </p:spPr>
        <p:txBody>
          <a:bodyPr wrap="square" rtlCol="0">
            <a:spAutoFit/>
          </a:bodyPr>
          <a:lstStyle/>
          <a:p>
            <a:r>
              <a:rPr lang="en-US" dirty="0" smtClean="0"/>
              <a:t>N. </a:t>
            </a:r>
            <a:r>
              <a:rPr lang="en-US" dirty="0" err="1" smtClean="0"/>
              <a:t>Baltzel</a:t>
            </a:r>
            <a:r>
              <a:rPr lang="en-US" dirty="0" smtClean="0"/>
              <a:t>, R. </a:t>
            </a:r>
            <a:r>
              <a:rPr lang="en-US" dirty="0" err="1" smtClean="0"/>
              <a:t>Dupré</a:t>
            </a:r>
            <a:r>
              <a:rPr lang="en-US" dirty="0" smtClean="0"/>
              <a:t>, K. </a:t>
            </a:r>
            <a:r>
              <a:rPr lang="en-US" dirty="0" err="1" smtClean="0"/>
              <a:t>Hafidi</a:t>
            </a:r>
            <a:r>
              <a:rPr lang="en-US" dirty="0" smtClean="0"/>
              <a:t>, S. </a:t>
            </a:r>
            <a:r>
              <a:rPr lang="en-US" dirty="0" err="1" smtClean="0"/>
              <a:t>Stepanyan</a:t>
            </a:r>
            <a:endParaRPr lang="en-US" dirty="0"/>
          </a:p>
        </p:txBody>
      </p:sp>
    </p:spTree>
    <p:extLst>
      <p:ext uri="{BB962C8B-B14F-4D97-AF65-F5344CB8AC3E}">
        <p14:creationId xmlns:p14="http://schemas.microsoft.com/office/powerpoint/2010/main" val="482628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7200" y="1752600"/>
            <a:ext cx="7620000" cy="43735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buNone/>
            </a:pPr>
            <a:endParaRPr lang="en-US" sz="2400" dirty="0">
              <a:latin typeface="Arial" charset="0"/>
              <a:ea typeface="Osaka" charset="0"/>
              <a:cs typeface="Osaka" charset="0"/>
            </a:endParaRPr>
          </a:p>
        </p:txBody>
      </p:sp>
      <p:sp>
        <p:nvSpPr>
          <p:cNvPr id="4" name="TextBox 5"/>
          <p:cNvSpPr txBox="1">
            <a:spLocks noChangeArrowheads="1"/>
          </p:cNvSpPr>
          <p:nvPr/>
        </p:nvSpPr>
        <p:spPr bwMode="auto">
          <a:xfrm>
            <a:off x="533400" y="5791200"/>
            <a:ext cx="2286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400" dirty="0"/>
              <a:t>Traditional “1-D” Parton Distributions (PDFs)</a:t>
            </a:r>
            <a:r>
              <a:rPr lang="en-US" dirty="0"/>
              <a:t> </a:t>
            </a:r>
            <a:br>
              <a:rPr lang="en-US" dirty="0"/>
            </a:br>
            <a:r>
              <a:rPr lang="en-US" dirty="0" smtClean="0"/>
              <a:t>(integrated </a:t>
            </a:r>
            <a:r>
              <a:rPr lang="en-US" dirty="0"/>
              <a:t>over many variables) </a:t>
            </a:r>
          </a:p>
        </p:txBody>
      </p:sp>
      <p:pic>
        <p:nvPicPr>
          <p:cNvPr id="5" name="Picture 13" descr="fig02-2"/>
          <p:cNvPicPr>
            <a:picLocks noChangeAspect="1" noChangeArrowheads="1"/>
          </p:cNvPicPr>
          <p:nvPr/>
        </p:nvPicPr>
        <p:blipFill>
          <a:blip r:embed="rId4">
            <a:extLst>
              <a:ext uri="{28A0092B-C50C-407E-A947-70E740481C1C}">
                <a14:useLocalDpi xmlns:a14="http://schemas.microsoft.com/office/drawing/2010/main" val="0"/>
              </a:ext>
            </a:extLst>
          </a:blip>
          <a:srcRect l="7251" b="47865"/>
          <a:stretch>
            <a:fillRect/>
          </a:stretch>
        </p:blipFill>
        <p:spPr bwMode="auto">
          <a:xfrm>
            <a:off x="457200" y="2724150"/>
            <a:ext cx="256857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7"/>
          <p:cNvGraphicFramePr>
            <a:graphicFrameLocks noChangeAspect="1"/>
          </p:cNvGraphicFramePr>
          <p:nvPr/>
        </p:nvGraphicFramePr>
        <p:xfrm>
          <a:off x="304800" y="5348288"/>
          <a:ext cx="2814638" cy="477837"/>
        </p:xfrm>
        <a:graphic>
          <a:graphicData uri="http://schemas.openxmlformats.org/presentationml/2006/ole">
            <mc:AlternateContent xmlns:mc="http://schemas.openxmlformats.org/markup-compatibility/2006">
              <mc:Choice xmlns:v="urn:schemas-microsoft-com:vml" Requires="v">
                <p:oleObj spid="_x0000_s5552" name="Equation" r:id="rId5" imgW="1498600" imgH="254000" progId="Equation.3">
                  <p:embed/>
                </p:oleObj>
              </mc:Choice>
              <mc:Fallback>
                <p:oleObj name="Equation" r:id="rId5" imgW="1498600" imgH="254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5348288"/>
                        <a:ext cx="28146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p:nvSpPr>
        <p:spPr>
          <a:xfrm>
            <a:off x="757238" y="2881313"/>
            <a:ext cx="549275" cy="2889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Left Arrow 7"/>
          <p:cNvSpPr/>
          <p:nvPr/>
        </p:nvSpPr>
        <p:spPr>
          <a:xfrm rot="20190370">
            <a:off x="573088" y="4368800"/>
            <a:ext cx="649287" cy="393700"/>
          </a:xfrm>
          <a:prstGeom prst="leftArrow">
            <a:avLst>
              <a:gd name="adj1" fmla="val 50000"/>
              <a:gd name="adj2" fmla="val 61757"/>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p:cNvSpPr>
            <a:spLocks noChangeAspect="1"/>
          </p:cNvSpPr>
          <p:nvPr/>
        </p:nvSpPr>
        <p:spPr>
          <a:xfrm>
            <a:off x="208198" y="4443272"/>
            <a:ext cx="498003" cy="707886"/>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defRPr/>
            </a:pPr>
            <a:r>
              <a:rPr lang="en-US" sz="4000" b="1" dirty="0">
                <a:ln/>
                <a:solidFill>
                  <a:schemeClr val="accent3"/>
                </a:solidFill>
              </a:rPr>
              <a:t>p</a:t>
            </a:r>
          </a:p>
        </p:txBody>
      </p:sp>
      <p:cxnSp>
        <p:nvCxnSpPr>
          <p:cNvPr id="10" name="Straight Arrow Connector 9"/>
          <p:cNvCxnSpPr/>
          <p:nvPr/>
        </p:nvCxnSpPr>
        <p:spPr>
          <a:xfrm flipH="1">
            <a:off x="1143000" y="3078163"/>
            <a:ext cx="339725" cy="1222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11" name="Object 12"/>
          <p:cNvGraphicFramePr>
            <a:graphicFrameLocks noChangeAspect="1"/>
          </p:cNvGraphicFramePr>
          <p:nvPr/>
        </p:nvGraphicFramePr>
        <p:xfrm>
          <a:off x="811213" y="2792413"/>
          <a:ext cx="671512" cy="285750"/>
        </p:xfrm>
        <a:graphic>
          <a:graphicData uri="http://schemas.openxmlformats.org/presentationml/2006/ole">
            <mc:AlternateContent xmlns:mc="http://schemas.openxmlformats.org/markup-compatibility/2006">
              <mc:Choice xmlns:v="urn:schemas-microsoft-com:vml" Requires="v">
                <p:oleObj spid="_x0000_s5553" name="Equation" r:id="rId7" imgW="419100" imgH="177800" progId="Equation.3">
                  <p:embed/>
                </p:oleObj>
              </mc:Choice>
              <mc:Fallback>
                <p:oleObj name="Equation" r:id="rId7" imgW="419100" imgH="177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1213" y="2792413"/>
                        <a:ext cx="671512"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2" name="Group 13"/>
          <p:cNvGrpSpPr>
            <a:grpSpLocks/>
          </p:cNvGrpSpPr>
          <p:nvPr/>
        </p:nvGrpSpPr>
        <p:grpSpPr bwMode="auto">
          <a:xfrm rot="-1354979">
            <a:off x="1909763" y="4565650"/>
            <a:ext cx="820737" cy="431800"/>
            <a:chOff x="4201394" y="5124679"/>
            <a:chExt cx="821182" cy="432378"/>
          </a:xfrm>
        </p:grpSpPr>
        <p:sp>
          <p:nvSpPr>
            <p:cNvPr id="13" name="Curved Up Arrow 12"/>
            <p:cNvSpPr/>
            <p:nvPr/>
          </p:nvSpPr>
          <p:spPr>
            <a:xfrm>
              <a:off x="4601084" y="5234112"/>
              <a:ext cx="420916" cy="321104"/>
            </a:xfrm>
            <a:prstGeom prst="curved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4" name="Left Arrow 13"/>
            <p:cNvSpPr/>
            <p:nvPr/>
          </p:nvSpPr>
          <p:spPr>
            <a:xfrm>
              <a:off x="4201106" y="5124371"/>
              <a:ext cx="640109" cy="298850"/>
            </a:xfrm>
            <a:prstGeom prst="lef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5" name="Rectangle 14"/>
          <p:cNvSpPr/>
          <p:nvPr/>
        </p:nvSpPr>
        <p:spPr>
          <a:xfrm>
            <a:off x="1993507" y="4663502"/>
            <a:ext cx="555110" cy="707886"/>
          </a:xfrm>
          <a:prstGeom prst="rect">
            <a:avLst/>
          </a:prstGeom>
          <a:noFill/>
        </p:spPr>
        <p:txBody>
          <a:bodyPr wrap="none">
            <a:spAutoFit/>
          </a:bodyPr>
          <a:lstStyle/>
          <a:p>
            <a:pPr algn="ctr">
              <a:defRPr/>
            </a:pPr>
            <a:r>
              <a:rPr lang="en-US" sz="40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H</a:t>
            </a:r>
          </a:p>
        </p:txBody>
      </p:sp>
      <p:graphicFrame>
        <p:nvGraphicFramePr>
          <p:cNvPr id="16" name="Object 2"/>
          <p:cNvGraphicFramePr>
            <a:graphicFrameLocks noChangeAspect="1"/>
          </p:cNvGraphicFramePr>
          <p:nvPr>
            <p:extLst>
              <p:ext uri="{D42A27DB-BD31-4B8C-83A1-F6EECF244321}">
                <p14:modId xmlns:p14="http://schemas.microsoft.com/office/powerpoint/2010/main" val="854066808"/>
              </p:ext>
            </p:extLst>
          </p:nvPr>
        </p:nvGraphicFramePr>
        <p:xfrm>
          <a:off x="3679825" y="1729586"/>
          <a:ext cx="4397375" cy="603250"/>
        </p:xfrm>
        <a:graphic>
          <a:graphicData uri="http://schemas.openxmlformats.org/presentationml/2006/ole">
            <mc:AlternateContent xmlns:mc="http://schemas.openxmlformats.org/markup-compatibility/2006">
              <mc:Choice xmlns:v="urn:schemas-microsoft-com:vml" Requires="v">
                <p:oleObj spid="_x0000_s5554" name="Equation" r:id="rId9" imgW="2679700" imgH="368300" progId="Equation.3">
                  <p:embed/>
                </p:oleObj>
              </mc:Choice>
              <mc:Fallback>
                <p:oleObj name="Equation" r:id="rId9" imgW="2679700" imgH="368300" progId="Equation.3">
                  <p:embed/>
                  <p:pic>
                    <p:nvPicPr>
                      <p:cNvPr id="0" name=""/>
                      <p:cNvPicPr>
                        <a:picLocks noChangeAspect="1" noChangeArrowheads="1"/>
                      </p:cNvPicPr>
                      <p:nvPr/>
                    </p:nvPicPr>
                    <p:blipFill>
                      <a:blip r:embed="rId10"/>
                      <a:srcRect/>
                      <a:stretch>
                        <a:fillRect/>
                      </a:stretch>
                    </p:blipFill>
                    <p:spPr bwMode="auto">
                      <a:xfrm>
                        <a:off x="3679825" y="1729586"/>
                        <a:ext cx="4397375" cy="60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7" name="Text Box 5"/>
          <p:cNvSpPr txBox="1">
            <a:spLocks noChangeArrowheads="1"/>
          </p:cNvSpPr>
          <p:nvPr/>
        </p:nvSpPr>
        <p:spPr bwMode="auto">
          <a:xfrm>
            <a:off x="457200" y="1752600"/>
            <a:ext cx="4535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800" dirty="0">
                <a:latin typeface="+mn-lt"/>
              </a:rPr>
              <a:t>Parton model</a:t>
            </a:r>
            <a:r>
              <a:rPr lang="en-US" sz="1800" dirty="0" smtClean="0">
                <a:latin typeface="+mn-lt"/>
              </a:rPr>
              <a:t>: DIS can access</a:t>
            </a:r>
            <a:endParaRPr lang="en-US" sz="1800" dirty="0">
              <a:latin typeface="+mn-lt"/>
            </a:endParaRPr>
          </a:p>
        </p:txBody>
      </p:sp>
      <p:graphicFrame>
        <p:nvGraphicFramePr>
          <p:cNvPr id="18" name="Object 3"/>
          <p:cNvGraphicFramePr>
            <a:graphicFrameLocks noChangeAspect="1"/>
          </p:cNvGraphicFramePr>
          <p:nvPr>
            <p:extLst>
              <p:ext uri="{D42A27DB-BD31-4B8C-83A1-F6EECF244321}">
                <p14:modId xmlns:p14="http://schemas.microsoft.com/office/powerpoint/2010/main" val="1576596135"/>
              </p:ext>
            </p:extLst>
          </p:nvPr>
        </p:nvGraphicFramePr>
        <p:xfrm>
          <a:off x="3705038" y="2111375"/>
          <a:ext cx="5499100" cy="769938"/>
        </p:xfrm>
        <a:graphic>
          <a:graphicData uri="http://schemas.openxmlformats.org/presentationml/2006/ole">
            <mc:AlternateContent xmlns:mc="http://schemas.openxmlformats.org/markup-compatibility/2006">
              <mc:Choice xmlns:v="urn:schemas-microsoft-com:vml" Requires="v">
                <p:oleObj spid="_x0000_s5555" name="Equation" r:id="rId11" imgW="3441700" imgH="482600" progId="Equation.3">
                  <p:embed/>
                </p:oleObj>
              </mc:Choice>
              <mc:Fallback>
                <p:oleObj name="Equation" r:id="rId11" imgW="3441700" imgH="482600" progId="Equation.3">
                  <p:embed/>
                  <p:pic>
                    <p:nvPicPr>
                      <p:cNvPr id="0" name=""/>
                      <p:cNvPicPr>
                        <a:picLocks noChangeAspect="1" noChangeArrowheads="1"/>
                      </p:cNvPicPr>
                      <p:nvPr/>
                    </p:nvPicPr>
                    <p:blipFill>
                      <a:blip r:embed="rId12"/>
                      <a:srcRect/>
                      <a:stretch>
                        <a:fillRect/>
                      </a:stretch>
                    </p:blipFill>
                    <p:spPr bwMode="auto">
                      <a:xfrm>
                        <a:off x="3705038" y="2111375"/>
                        <a:ext cx="5499100" cy="769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9"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59059" y="3456201"/>
            <a:ext cx="4876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21"/>
          <p:cNvSpPr txBox="1">
            <a:spLocks noChangeArrowheads="1"/>
          </p:cNvSpPr>
          <p:nvPr/>
        </p:nvSpPr>
        <p:spPr bwMode="auto">
          <a:xfrm>
            <a:off x="3709161" y="2876890"/>
            <a:ext cx="5226697"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dirty="0" smtClean="0"/>
              <a:t>At finite Q</a:t>
            </a:r>
            <a:r>
              <a:rPr lang="en-US" sz="1600" baseline="30000" dirty="0" smtClean="0"/>
              <a:t>2</a:t>
            </a:r>
            <a:r>
              <a:rPr lang="en-US" sz="1600" dirty="0" smtClean="0"/>
              <a:t>: </a:t>
            </a:r>
            <a:r>
              <a:rPr lang="en-US" sz="1600" dirty="0" err="1"/>
              <a:t>pQCD</a:t>
            </a:r>
            <a:r>
              <a:rPr lang="en-US" sz="1600" dirty="0"/>
              <a:t> </a:t>
            </a:r>
            <a:r>
              <a:rPr lang="en-US" sz="1600" dirty="0" smtClean="0"/>
              <a:t>evolution (</a:t>
            </a:r>
            <a:r>
              <a:rPr lang="en-US" sz="1600" i="1" dirty="0" smtClean="0"/>
              <a:t>q</a:t>
            </a:r>
            <a:r>
              <a:rPr lang="en-US" sz="1600" dirty="0" smtClean="0"/>
              <a:t>(</a:t>
            </a:r>
            <a:r>
              <a:rPr lang="en-US" sz="1600" i="1" dirty="0" smtClean="0"/>
              <a:t>x</a:t>
            </a:r>
            <a:r>
              <a:rPr lang="en-US" sz="1600" dirty="0" smtClean="0"/>
              <a:t>,</a:t>
            </a:r>
            <a:r>
              <a:rPr lang="en-US" sz="1600" i="1" dirty="0" smtClean="0"/>
              <a:t>Q</a:t>
            </a:r>
            <a:r>
              <a:rPr lang="en-US" sz="1600" baseline="30000" dirty="0" smtClean="0"/>
              <a:t>2</a:t>
            </a:r>
            <a:r>
              <a:rPr lang="en-US" sz="1600" dirty="0" smtClean="0"/>
              <a:t>),</a:t>
            </a:r>
            <a:r>
              <a:rPr lang="en-US" sz="1600" dirty="0">
                <a:latin typeface="Symbol" charset="0"/>
                <a:cs typeface="Symbol" charset="0"/>
              </a:rPr>
              <a:t> </a:t>
            </a:r>
            <a:r>
              <a:rPr lang="en-US" sz="1600" dirty="0" err="1" smtClean="0">
                <a:latin typeface="Symbol" charset="0"/>
                <a:cs typeface="Symbol" charset="0"/>
              </a:rPr>
              <a:t>D</a:t>
            </a:r>
            <a:r>
              <a:rPr lang="en-US" sz="1600" i="1" dirty="0" err="1" smtClean="0"/>
              <a:t>q</a:t>
            </a:r>
            <a:r>
              <a:rPr lang="en-US" sz="1600" dirty="0" smtClean="0"/>
              <a:t>(</a:t>
            </a:r>
            <a:r>
              <a:rPr lang="en-US" sz="1600" i="1" dirty="0"/>
              <a:t>x</a:t>
            </a:r>
            <a:r>
              <a:rPr lang="en-US" sz="1600" dirty="0"/>
              <a:t>,</a:t>
            </a:r>
            <a:r>
              <a:rPr lang="en-US" sz="1600" i="1" dirty="0"/>
              <a:t>Q</a:t>
            </a:r>
            <a:r>
              <a:rPr lang="en-US" sz="1600" baseline="30000" dirty="0"/>
              <a:t>2</a:t>
            </a:r>
            <a:r>
              <a:rPr lang="en-US" sz="1600" dirty="0" smtClean="0"/>
              <a:t>)</a:t>
            </a:r>
            <a:r>
              <a:rPr lang="en-US" sz="1600" baseline="-25000" dirty="0"/>
              <a:t> </a:t>
            </a:r>
            <a:r>
              <a:rPr lang="en-US" sz="1600" dirty="0" smtClean="0"/>
              <a:t> ⇒ DGLAP equations),  and gluon radiation</a:t>
            </a:r>
            <a:endParaRPr lang="en-US" sz="1600" dirty="0"/>
          </a:p>
        </p:txBody>
      </p:sp>
      <p:sp>
        <p:nvSpPr>
          <p:cNvPr id="21" name="TextBox 20"/>
          <p:cNvSpPr txBox="1"/>
          <p:nvPr/>
        </p:nvSpPr>
        <p:spPr>
          <a:xfrm>
            <a:off x="3679825" y="5202238"/>
            <a:ext cx="5468464" cy="1508105"/>
          </a:xfrm>
          <a:prstGeom prst="rect">
            <a:avLst/>
          </a:prstGeom>
          <a:noFill/>
        </p:spPr>
        <p:txBody>
          <a:bodyPr wrap="none">
            <a:spAutoFit/>
          </a:bodyPr>
          <a:lstStyle/>
          <a:p>
            <a:pPr>
              <a:defRPr/>
            </a:pPr>
            <a:r>
              <a:rPr lang="en-US" sz="1600" dirty="0" smtClean="0"/>
              <a:t>Jefferson Lab kinematics</a:t>
            </a:r>
            <a:r>
              <a:rPr lang="en-US" sz="1600" dirty="0"/>
              <a:t>:                </a:t>
            </a:r>
            <a:r>
              <a:rPr lang="en-US" sz="1600" dirty="0" smtClean="0"/>
              <a:t>⇒ target mass effects,</a:t>
            </a:r>
          </a:p>
          <a:p>
            <a:pPr>
              <a:defRPr/>
            </a:pPr>
            <a:r>
              <a:rPr lang="en-US" sz="1600" dirty="0" smtClean="0"/>
              <a:t>higher twist contributions </a:t>
            </a:r>
            <a:r>
              <a:rPr lang="en-US" sz="1600" dirty="0"/>
              <a:t>and </a:t>
            </a:r>
            <a:r>
              <a:rPr lang="en-US" sz="1600" dirty="0" smtClean="0"/>
              <a:t>resonance excitations</a:t>
            </a:r>
            <a:br>
              <a:rPr lang="en-US" sz="1600" dirty="0" smtClean="0"/>
            </a:br>
            <a:endParaRPr lang="en-US" sz="1600" dirty="0"/>
          </a:p>
          <a:p>
            <a:pPr marL="285750" indent="-285750">
              <a:buFont typeface="Wingdings" charset="2"/>
              <a:buChar char="§"/>
              <a:defRPr/>
            </a:pPr>
            <a:r>
              <a:rPr lang="en-US" sz="1400" dirty="0"/>
              <a:t>Non-</a:t>
            </a:r>
            <a:r>
              <a:rPr lang="en-US" sz="1400" dirty="0" smtClean="0"/>
              <a:t>zero</a:t>
            </a:r>
            <a:r>
              <a:rPr lang="en-US" dirty="0" smtClean="0"/>
              <a:t/>
            </a:r>
            <a:br>
              <a:rPr lang="en-US" dirty="0" smtClean="0"/>
            </a:br>
            <a:endParaRPr lang="en-US" baseline="-25000" dirty="0"/>
          </a:p>
          <a:p>
            <a:pPr marL="285750" indent="-285750">
              <a:buFont typeface="Wingdings" charset="2"/>
              <a:buChar char="§"/>
              <a:defRPr/>
            </a:pPr>
            <a:r>
              <a:rPr lang="en-US" sz="1600" dirty="0"/>
              <a:t>Further </a:t>
            </a:r>
            <a:r>
              <a:rPr lang="en-US" sz="1600" i="1" dirty="0"/>
              <a:t>Q</a:t>
            </a:r>
            <a:r>
              <a:rPr lang="en-US" sz="1600" baseline="30000" dirty="0"/>
              <a:t>2</a:t>
            </a:r>
            <a:r>
              <a:rPr lang="en-US" sz="1600" dirty="0"/>
              <a:t>-dependence (power series in      )</a:t>
            </a:r>
          </a:p>
        </p:txBody>
      </p:sp>
      <p:graphicFrame>
        <p:nvGraphicFramePr>
          <p:cNvPr id="22" name="Object 23"/>
          <p:cNvGraphicFramePr>
            <a:graphicFrameLocks noChangeAspect="1"/>
          </p:cNvGraphicFramePr>
          <p:nvPr>
            <p:extLst>
              <p:ext uri="{D42A27DB-BD31-4B8C-83A1-F6EECF244321}">
                <p14:modId xmlns:p14="http://schemas.microsoft.com/office/powerpoint/2010/main" val="2804950319"/>
              </p:ext>
            </p:extLst>
          </p:nvPr>
        </p:nvGraphicFramePr>
        <p:xfrm>
          <a:off x="7735887" y="6209535"/>
          <a:ext cx="341313" cy="593725"/>
        </p:xfrm>
        <a:graphic>
          <a:graphicData uri="http://schemas.openxmlformats.org/presentationml/2006/ole">
            <mc:AlternateContent xmlns:mc="http://schemas.openxmlformats.org/markup-compatibility/2006">
              <mc:Choice xmlns:v="urn:schemas-microsoft-com:vml" Requires="v">
                <p:oleObj spid="_x0000_s5556" name="Equation" r:id="rId14" imgW="241300" imgH="419100" progId="Equation.3">
                  <p:embed/>
                </p:oleObj>
              </mc:Choice>
              <mc:Fallback>
                <p:oleObj name="Equation" r:id="rId14" imgW="241300" imgH="4191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35887" y="6209535"/>
                        <a:ext cx="341313"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TextBox 24"/>
          <p:cNvSpPr txBox="1">
            <a:spLocks noChangeArrowheads="1"/>
          </p:cNvSpPr>
          <p:nvPr/>
        </p:nvSpPr>
        <p:spPr bwMode="auto">
          <a:xfrm>
            <a:off x="3709162" y="4052679"/>
            <a:ext cx="2032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dirty="0"/>
              <a:t>⇒ access to gluons.</a:t>
            </a:r>
          </a:p>
        </p:txBody>
      </p:sp>
      <p:sp>
        <p:nvSpPr>
          <p:cNvPr id="24" name="TextBox 25"/>
          <p:cNvSpPr txBox="1">
            <a:spLocks noChangeArrowheads="1"/>
          </p:cNvSpPr>
          <p:nvPr/>
        </p:nvSpPr>
        <p:spPr bwMode="auto">
          <a:xfrm>
            <a:off x="3709162" y="4536449"/>
            <a:ext cx="491966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dirty="0"/>
              <a:t>SIDIS: </a:t>
            </a:r>
            <a:r>
              <a:rPr lang="en-US" sz="1600" dirty="0" smtClean="0"/>
              <a:t>Tag the flavor of the struck quark with the leading FS hadron </a:t>
            </a:r>
            <a:r>
              <a:rPr lang="en-US" sz="1600" dirty="0"/>
              <a:t>⇒ </a:t>
            </a:r>
            <a:r>
              <a:rPr lang="en-US" sz="1600" dirty="0" smtClean="0"/>
              <a:t>separate </a:t>
            </a:r>
            <a:r>
              <a:rPr lang="en-US" sz="1600" i="1" dirty="0" smtClean="0"/>
              <a:t>q</a:t>
            </a:r>
            <a:r>
              <a:rPr lang="en-US" sz="1600" baseline="-25000" dirty="0" smtClean="0"/>
              <a:t>i</a:t>
            </a:r>
            <a:r>
              <a:rPr lang="en-US" sz="1600" dirty="0"/>
              <a:t>(</a:t>
            </a:r>
            <a:r>
              <a:rPr lang="en-US" sz="1600" i="1" dirty="0"/>
              <a:t>x</a:t>
            </a:r>
            <a:r>
              <a:rPr lang="en-US" sz="1600" dirty="0"/>
              <a:t>,</a:t>
            </a:r>
            <a:r>
              <a:rPr lang="en-US" sz="1600" i="1" dirty="0"/>
              <a:t>Q</a:t>
            </a:r>
            <a:r>
              <a:rPr lang="en-US" sz="1600" baseline="30000" dirty="0"/>
              <a:t>2</a:t>
            </a:r>
            <a:r>
              <a:rPr lang="en-US" sz="1600" dirty="0"/>
              <a:t>), </a:t>
            </a:r>
            <a:r>
              <a:rPr lang="en-US" sz="1600" dirty="0" err="1" smtClean="0">
                <a:latin typeface="Symbol" charset="0"/>
                <a:cs typeface="Symbol" charset="0"/>
              </a:rPr>
              <a:t>D</a:t>
            </a:r>
            <a:r>
              <a:rPr lang="en-US" sz="1600" i="1" dirty="0" err="1" smtClean="0"/>
              <a:t>q</a:t>
            </a:r>
            <a:r>
              <a:rPr lang="en-US" sz="1600" baseline="-25000" dirty="0" err="1" smtClean="0"/>
              <a:t>i</a:t>
            </a:r>
            <a:r>
              <a:rPr lang="en-US" sz="1600" dirty="0"/>
              <a:t>(</a:t>
            </a:r>
            <a:r>
              <a:rPr lang="en-US" sz="1600" i="1" dirty="0"/>
              <a:t>x</a:t>
            </a:r>
            <a:r>
              <a:rPr lang="en-US" sz="1600" dirty="0"/>
              <a:t>,</a:t>
            </a:r>
            <a:r>
              <a:rPr lang="en-US" sz="1600" i="1" dirty="0"/>
              <a:t>Q</a:t>
            </a:r>
            <a:r>
              <a:rPr lang="en-US" sz="1600" baseline="30000" dirty="0"/>
              <a:t>2</a:t>
            </a:r>
            <a:r>
              <a:rPr lang="en-US" sz="1600" dirty="0"/>
              <a:t>)</a:t>
            </a:r>
            <a:endParaRPr lang="en-US" sz="1600" baseline="-25000" dirty="0"/>
          </a:p>
        </p:txBody>
      </p:sp>
      <p:sp>
        <p:nvSpPr>
          <p:cNvPr id="26" name="Title 1"/>
          <p:cNvSpPr txBox="1">
            <a:spLocks/>
          </p:cNvSpPr>
          <p:nvPr/>
        </p:nvSpPr>
        <p:spPr bwMode="auto">
          <a:xfrm>
            <a:off x="457200" y="0"/>
            <a:ext cx="59973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3600" dirty="0" smtClean="0">
                <a:solidFill>
                  <a:schemeClr val="tx2"/>
                </a:solidFill>
                <a:latin typeface="+mj-lt"/>
                <a:ea typeface="Osaka" charset="0"/>
                <a:cs typeface="Osaka" charset="0"/>
              </a:rPr>
              <a:t>Inclusive lepton scattering</a:t>
            </a:r>
            <a:endParaRPr lang="en-US" sz="3600" dirty="0">
              <a:solidFill>
                <a:schemeClr val="tx2"/>
              </a:solidFill>
              <a:latin typeface="+mj-lt"/>
              <a:ea typeface="Osaka" charset="0"/>
              <a:cs typeface="Osaka" charset="0"/>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1268925394"/>
              </p:ext>
            </p:extLst>
          </p:nvPr>
        </p:nvGraphicFramePr>
        <p:xfrm>
          <a:off x="6168838" y="5202238"/>
          <a:ext cx="786088" cy="314435"/>
        </p:xfrm>
        <a:graphic>
          <a:graphicData uri="http://schemas.openxmlformats.org/presentationml/2006/ole">
            <mc:AlternateContent xmlns:mc="http://schemas.openxmlformats.org/markup-compatibility/2006">
              <mc:Choice xmlns:v="urn:schemas-microsoft-com:vml" Requires="v">
                <p:oleObj spid="_x0000_s5557" name="Equation" r:id="rId16" imgW="571500" imgH="228600" progId="Equation.3">
                  <p:embed/>
                </p:oleObj>
              </mc:Choice>
              <mc:Fallback>
                <p:oleObj name="Equation" r:id="rId16" imgW="571500" imgH="228600" progId="Equation.3">
                  <p:embed/>
                  <p:pic>
                    <p:nvPicPr>
                      <p:cNvPr id="0" name=""/>
                      <p:cNvPicPr/>
                      <p:nvPr/>
                    </p:nvPicPr>
                    <p:blipFill>
                      <a:blip r:embed="rId17"/>
                      <a:stretch>
                        <a:fillRect/>
                      </a:stretch>
                    </p:blipFill>
                    <p:spPr>
                      <a:xfrm>
                        <a:off x="6168838" y="5202238"/>
                        <a:ext cx="786088" cy="314435"/>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688067146"/>
              </p:ext>
            </p:extLst>
          </p:nvPr>
        </p:nvGraphicFramePr>
        <p:xfrm>
          <a:off x="4873137" y="5830276"/>
          <a:ext cx="1933575" cy="568325"/>
        </p:xfrm>
        <a:graphic>
          <a:graphicData uri="http://schemas.openxmlformats.org/presentationml/2006/ole">
            <mc:AlternateContent xmlns:mc="http://schemas.openxmlformats.org/markup-compatibility/2006">
              <mc:Choice xmlns:v="urn:schemas-microsoft-com:vml" Requires="v">
                <p:oleObj spid="_x0000_s5558" name="Equation" r:id="rId18" imgW="1600200" imgH="469900" progId="Equation.3">
                  <p:embed/>
                </p:oleObj>
              </mc:Choice>
              <mc:Fallback>
                <p:oleObj name="Equation" r:id="rId18" imgW="1600200" imgH="469900" progId="Equation.3">
                  <p:embed/>
                  <p:pic>
                    <p:nvPicPr>
                      <p:cNvPr id="0" name=""/>
                      <p:cNvPicPr/>
                      <p:nvPr/>
                    </p:nvPicPr>
                    <p:blipFill>
                      <a:blip r:embed="rId19"/>
                      <a:stretch>
                        <a:fillRect/>
                      </a:stretch>
                    </p:blipFill>
                    <p:spPr>
                      <a:xfrm>
                        <a:off x="4873137" y="5830276"/>
                        <a:ext cx="1933575" cy="568325"/>
                      </a:xfrm>
                      <a:prstGeom prst="rect">
                        <a:avLst/>
                      </a:prstGeom>
                    </p:spPr>
                  </p:pic>
                </p:oleObj>
              </mc:Fallback>
            </mc:AlternateContent>
          </a:graphicData>
        </a:graphic>
      </p:graphicFrame>
      <p:graphicFrame>
        <p:nvGraphicFramePr>
          <p:cNvPr id="28" name="Object 3"/>
          <p:cNvGraphicFramePr>
            <a:graphicFrameLocks noChangeAspect="1"/>
          </p:cNvGraphicFramePr>
          <p:nvPr>
            <p:extLst>
              <p:ext uri="{D42A27DB-BD31-4B8C-83A1-F6EECF244321}">
                <p14:modId xmlns:p14="http://schemas.microsoft.com/office/powerpoint/2010/main" val="1422357973"/>
              </p:ext>
            </p:extLst>
          </p:nvPr>
        </p:nvGraphicFramePr>
        <p:xfrm>
          <a:off x="6826250" y="5891220"/>
          <a:ext cx="2213495" cy="339807"/>
        </p:xfrm>
        <a:graphic>
          <a:graphicData uri="http://schemas.openxmlformats.org/presentationml/2006/ole">
            <mc:AlternateContent xmlns:mc="http://schemas.openxmlformats.org/markup-compatibility/2006">
              <mc:Choice xmlns:v="urn:schemas-microsoft-com:vml" Requires="v">
                <p:oleObj spid="_x0000_s5559" name="Equation" r:id="rId20" imgW="1485900" imgH="228600" progId="Equation.3">
                  <p:embed/>
                </p:oleObj>
              </mc:Choice>
              <mc:Fallback>
                <p:oleObj name="Equation" r:id="rId20" imgW="1485900" imgH="228600" progId="Equation.3">
                  <p:embed/>
                  <p:pic>
                    <p:nvPicPr>
                      <p:cNvPr id="0" name=""/>
                      <p:cNvPicPr>
                        <a:picLocks noChangeAspect="1" noChangeArrowheads="1"/>
                      </p:cNvPicPr>
                      <p:nvPr/>
                    </p:nvPicPr>
                    <p:blipFill>
                      <a:blip r:embed="rId21"/>
                      <a:srcRect/>
                      <a:stretch>
                        <a:fillRect/>
                      </a:stretch>
                    </p:blipFill>
                    <p:spPr bwMode="auto">
                      <a:xfrm>
                        <a:off x="6826250" y="5891220"/>
                        <a:ext cx="2213495" cy="339807"/>
                      </a:xfrm>
                      <a:prstGeom prst="rect">
                        <a:avLst/>
                      </a:prstGeom>
                      <a:noFill/>
                      <a:ln>
                        <a:noFill/>
                      </a:ln>
                      <a:effectLst/>
                      <a:extLst/>
                    </p:spPr>
                  </p:pic>
                </p:oleObj>
              </mc:Fallback>
            </mc:AlternateContent>
          </a:graphicData>
        </a:graphic>
      </p:graphicFrame>
      <p:sp>
        <p:nvSpPr>
          <p:cNvPr id="29" name="Rectangle 28"/>
          <p:cNvSpPr/>
          <p:nvPr/>
        </p:nvSpPr>
        <p:spPr>
          <a:xfrm>
            <a:off x="7010400" y="2185690"/>
            <a:ext cx="1829725" cy="691200"/>
          </a:xfrm>
          <a:prstGeom prst="rect">
            <a:avLst/>
          </a:prstGeom>
          <a:noFill/>
          <a:ln w="28575"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3366FF"/>
                </a:solidFill>
              </a:ln>
            </a:endParaRPr>
          </a:p>
        </p:txBody>
      </p:sp>
      <p:sp>
        <p:nvSpPr>
          <p:cNvPr id="30" name="Slide Number Placeholder 29"/>
          <p:cNvSpPr>
            <a:spLocks noGrp="1"/>
          </p:cNvSpPr>
          <p:nvPr>
            <p:ph type="sldNum" sz="quarter" idx="12"/>
          </p:nvPr>
        </p:nvSpPr>
        <p:spPr/>
        <p:txBody>
          <a:bodyPr/>
          <a:lstStyle/>
          <a:p>
            <a:fld id="{5F990211-A8EF-7443-A00D-6E70407EB923}" type="slidenum">
              <a:rPr lang="en-US" smtClean="0"/>
              <a:t>34</a:t>
            </a:fld>
            <a:endParaRPr lang="en-US"/>
          </a:p>
        </p:txBody>
      </p:sp>
      <p:sp>
        <p:nvSpPr>
          <p:cNvPr id="31" name="Date Placeholder 30"/>
          <p:cNvSpPr>
            <a:spLocks noGrp="1"/>
          </p:cNvSpPr>
          <p:nvPr>
            <p:ph type="dt" sz="half" idx="10"/>
          </p:nvPr>
        </p:nvSpPr>
        <p:spPr/>
        <p:txBody>
          <a:bodyPr/>
          <a:lstStyle/>
          <a:p>
            <a:r>
              <a:rPr lang="en-US" smtClean="0"/>
              <a:t>Jefferson Lab PAC42 July 29, 2014</a:t>
            </a:r>
            <a:endParaRPr lang="en-US"/>
          </a:p>
        </p:txBody>
      </p:sp>
      <p:sp>
        <p:nvSpPr>
          <p:cNvPr id="32" name="Footer Placeholder 31"/>
          <p:cNvSpPr>
            <a:spLocks noGrp="1"/>
          </p:cNvSpPr>
          <p:nvPr>
            <p:ph type="ftr" sz="quarter" idx="11"/>
          </p:nvPr>
        </p:nvSpPr>
        <p:spPr/>
        <p:txBody>
          <a:bodyPr/>
          <a:lstStyle/>
          <a:p>
            <a:r>
              <a:rPr lang="en-US" smtClean="0"/>
              <a:t>Polarized EMC Effect - PR12-14-001</a:t>
            </a:r>
            <a:endParaRPr lang="en-US"/>
          </a:p>
        </p:txBody>
      </p:sp>
      <p:sp>
        <p:nvSpPr>
          <p:cNvPr id="33" name="TextBox 32"/>
          <p:cNvSpPr txBox="1"/>
          <p:nvPr/>
        </p:nvSpPr>
        <p:spPr>
          <a:xfrm>
            <a:off x="6189144" y="1452521"/>
            <a:ext cx="1531564" cy="369332"/>
          </a:xfrm>
          <a:prstGeom prst="rect">
            <a:avLst/>
          </a:prstGeom>
          <a:noFill/>
        </p:spPr>
        <p:txBody>
          <a:bodyPr wrap="none" rtlCol="0">
            <a:spAutoFit/>
          </a:bodyPr>
          <a:lstStyle/>
          <a:p>
            <a:r>
              <a:rPr lang="en-US" dirty="0" err="1" smtClean="0">
                <a:solidFill>
                  <a:srgbClr val="FF6600"/>
                </a:solidFill>
              </a:rPr>
              <a:t>Callan</a:t>
            </a:r>
            <a:r>
              <a:rPr lang="en-US" dirty="0" smtClean="0">
                <a:solidFill>
                  <a:srgbClr val="FF6600"/>
                </a:solidFill>
              </a:rPr>
              <a:t>-Gross</a:t>
            </a:r>
            <a:endParaRPr lang="en-US" dirty="0">
              <a:solidFill>
                <a:srgbClr val="FF6600"/>
              </a:solidFill>
            </a:endParaRPr>
          </a:p>
        </p:txBody>
      </p:sp>
      <p:sp>
        <p:nvSpPr>
          <p:cNvPr id="34" name="TextBox 33"/>
          <p:cNvSpPr txBox="1"/>
          <p:nvPr/>
        </p:nvSpPr>
        <p:spPr>
          <a:xfrm>
            <a:off x="7838985" y="1541520"/>
            <a:ext cx="1305015" cy="646331"/>
          </a:xfrm>
          <a:prstGeom prst="rect">
            <a:avLst/>
          </a:prstGeom>
          <a:noFill/>
        </p:spPr>
        <p:txBody>
          <a:bodyPr wrap="none" rtlCol="0">
            <a:spAutoFit/>
          </a:bodyPr>
          <a:lstStyle/>
          <a:p>
            <a:pPr algn="ctr"/>
            <a:r>
              <a:rPr lang="en-US" dirty="0" err="1" smtClean="0">
                <a:solidFill>
                  <a:srgbClr val="3366FF"/>
                </a:solidFill>
              </a:rPr>
              <a:t>Wandzura</a:t>
            </a:r>
            <a:r>
              <a:rPr lang="en-US" dirty="0" smtClean="0">
                <a:solidFill>
                  <a:srgbClr val="3366FF"/>
                </a:solidFill>
              </a:rPr>
              <a:t>-</a:t>
            </a:r>
          </a:p>
          <a:p>
            <a:pPr algn="ctr"/>
            <a:r>
              <a:rPr lang="en-US" dirty="0" err="1" smtClean="0">
                <a:solidFill>
                  <a:srgbClr val="3366FF"/>
                </a:solidFill>
              </a:rPr>
              <a:t>Wilczek</a:t>
            </a:r>
            <a:endParaRPr lang="en-US" dirty="0">
              <a:solidFill>
                <a:srgbClr val="3366FF"/>
              </a:solidFill>
            </a:endParaRPr>
          </a:p>
        </p:txBody>
      </p:sp>
      <p:sp>
        <p:nvSpPr>
          <p:cNvPr id="35" name="Rectangle 34"/>
          <p:cNvSpPr/>
          <p:nvPr/>
        </p:nvSpPr>
        <p:spPr>
          <a:xfrm>
            <a:off x="6117352" y="1775300"/>
            <a:ext cx="1700950" cy="345600"/>
          </a:xfrm>
          <a:prstGeom prst="rect">
            <a:avLst/>
          </a:prstGeom>
          <a:noFill/>
          <a:ln w="28575"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553870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Jefferson Lab PAC42 July 29, 2014</a:t>
            </a:r>
            <a:endParaRPr lang="en-US"/>
          </a:p>
        </p:txBody>
      </p:sp>
      <p:sp>
        <p:nvSpPr>
          <p:cNvPr id="3" name="Footer Placeholder 2"/>
          <p:cNvSpPr>
            <a:spLocks noGrp="1"/>
          </p:cNvSpPr>
          <p:nvPr>
            <p:ph type="ftr" sz="quarter" idx="11"/>
          </p:nvPr>
        </p:nvSpPr>
        <p:spPr/>
        <p:txBody>
          <a:bodyPr/>
          <a:lstStyle/>
          <a:p>
            <a:r>
              <a:rPr lang="en-US" smtClean="0"/>
              <a:t>Polarized EMC Effect - PR12-14-001</a:t>
            </a:r>
            <a:endParaRPr lang="en-US"/>
          </a:p>
        </p:txBody>
      </p:sp>
      <p:sp>
        <p:nvSpPr>
          <p:cNvPr id="4" name="Slide Number Placeholder 3"/>
          <p:cNvSpPr>
            <a:spLocks noGrp="1"/>
          </p:cNvSpPr>
          <p:nvPr>
            <p:ph type="sldNum" sz="quarter" idx="12"/>
          </p:nvPr>
        </p:nvSpPr>
        <p:spPr/>
        <p:txBody>
          <a:bodyPr/>
          <a:lstStyle/>
          <a:p>
            <a:fld id="{5F990211-A8EF-7443-A00D-6E70407EB923}" type="slidenum">
              <a:rPr lang="en-US" smtClean="0"/>
              <a:t>35</a:t>
            </a:fld>
            <a:endParaRPr lang="en-US"/>
          </a:p>
        </p:txBody>
      </p:sp>
      <p:pic>
        <p:nvPicPr>
          <p:cNvPr id="6" name="Picture 5"/>
          <p:cNvPicPr>
            <a:picLocks noChangeAspect="1"/>
          </p:cNvPicPr>
          <p:nvPr/>
        </p:nvPicPr>
        <p:blipFill>
          <a:blip r:embed="rId2"/>
          <a:stretch>
            <a:fillRect/>
          </a:stretch>
        </p:blipFill>
        <p:spPr>
          <a:xfrm>
            <a:off x="157428" y="385827"/>
            <a:ext cx="8784538" cy="6325212"/>
          </a:xfrm>
          <a:prstGeom prst="rect">
            <a:avLst/>
          </a:prstGeom>
        </p:spPr>
      </p:pic>
    </p:spTree>
    <p:extLst>
      <p:ext uri="{BB962C8B-B14F-4D97-AF65-F5344CB8AC3E}">
        <p14:creationId xmlns:p14="http://schemas.microsoft.com/office/powerpoint/2010/main" val="420809483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Jefferson Lab PAC42 July 29, 2014</a:t>
            </a:r>
            <a:endParaRPr lang="en-US"/>
          </a:p>
        </p:txBody>
      </p:sp>
      <p:sp>
        <p:nvSpPr>
          <p:cNvPr id="3" name="Footer Placeholder 2"/>
          <p:cNvSpPr>
            <a:spLocks noGrp="1"/>
          </p:cNvSpPr>
          <p:nvPr>
            <p:ph type="ftr" sz="quarter" idx="11"/>
          </p:nvPr>
        </p:nvSpPr>
        <p:spPr/>
        <p:txBody>
          <a:bodyPr/>
          <a:lstStyle/>
          <a:p>
            <a:r>
              <a:rPr lang="en-US" smtClean="0"/>
              <a:t>Polarized EMC Effect - PR12-14-001</a:t>
            </a:r>
            <a:endParaRPr lang="en-US"/>
          </a:p>
        </p:txBody>
      </p:sp>
      <p:sp>
        <p:nvSpPr>
          <p:cNvPr id="4" name="Slide Number Placeholder 3"/>
          <p:cNvSpPr>
            <a:spLocks noGrp="1"/>
          </p:cNvSpPr>
          <p:nvPr>
            <p:ph type="sldNum" sz="quarter" idx="12"/>
          </p:nvPr>
        </p:nvSpPr>
        <p:spPr/>
        <p:txBody>
          <a:bodyPr/>
          <a:lstStyle/>
          <a:p>
            <a:fld id="{5F990211-A8EF-7443-A00D-6E70407EB923}" type="slidenum">
              <a:rPr lang="en-US" smtClean="0"/>
              <a:t>36</a:t>
            </a:fld>
            <a:endParaRPr lang="en-US"/>
          </a:p>
        </p:txBody>
      </p:sp>
      <p:pic>
        <p:nvPicPr>
          <p:cNvPr id="5" name="Picture 4"/>
          <p:cNvPicPr>
            <a:picLocks noChangeAspect="1"/>
          </p:cNvPicPr>
          <p:nvPr/>
        </p:nvPicPr>
        <p:blipFill>
          <a:blip r:embed="rId2"/>
          <a:stretch>
            <a:fillRect/>
          </a:stretch>
        </p:blipFill>
        <p:spPr>
          <a:xfrm>
            <a:off x="541162" y="566798"/>
            <a:ext cx="8374361" cy="6089655"/>
          </a:xfrm>
          <a:prstGeom prst="rect">
            <a:avLst/>
          </a:prstGeom>
        </p:spPr>
      </p:pic>
    </p:spTree>
    <p:extLst>
      <p:ext uri="{BB962C8B-B14F-4D97-AF65-F5344CB8AC3E}">
        <p14:creationId xmlns:p14="http://schemas.microsoft.com/office/powerpoint/2010/main" val="386350634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Jefferson Lab PAC42 July 29, 2014</a:t>
            </a:r>
            <a:endParaRPr lang="en-US"/>
          </a:p>
        </p:txBody>
      </p:sp>
      <p:sp>
        <p:nvSpPr>
          <p:cNvPr id="3" name="Footer Placeholder 2"/>
          <p:cNvSpPr>
            <a:spLocks noGrp="1"/>
          </p:cNvSpPr>
          <p:nvPr>
            <p:ph type="ftr" sz="quarter" idx="11"/>
          </p:nvPr>
        </p:nvSpPr>
        <p:spPr/>
        <p:txBody>
          <a:bodyPr/>
          <a:lstStyle/>
          <a:p>
            <a:r>
              <a:rPr lang="en-US" smtClean="0"/>
              <a:t>Polarized EMC Effect - PR12-14-001</a:t>
            </a:r>
            <a:endParaRPr lang="en-US"/>
          </a:p>
        </p:txBody>
      </p:sp>
      <p:sp>
        <p:nvSpPr>
          <p:cNvPr id="4" name="Slide Number Placeholder 3"/>
          <p:cNvSpPr>
            <a:spLocks noGrp="1"/>
          </p:cNvSpPr>
          <p:nvPr>
            <p:ph type="sldNum" sz="quarter" idx="12"/>
          </p:nvPr>
        </p:nvSpPr>
        <p:spPr/>
        <p:txBody>
          <a:bodyPr/>
          <a:lstStyle/>
          <a:p>
            <a:fld id="{5F990211-A8EF-7443-A00D-6E70407EB923}" type="slidenum">
              <a:rPr lang="en-US" smtClean="0"/>
              <a:t>37</a:t>
            </a:fld>
            <a:endParaRPr lang="en-US"/>
          </a:p>
        </p:txBody>
      </p:sp>
      <p:pic>
        <p:nvPicPr>
          <p:cNvPr id="6" name="Picture 5"/>
          <p:cNvPicPr>
            <a:picLocks noChangeAspect="1"/>
          </p:cNvPicPr>
          <p:nvPr/>
        </p:nvPicPr>
        <p:blipFill>
          <a:blip r:embed="rId2"/>
          <a:stretch>
            <a:fillRect/>
          </a:stretch>
        </p:blipFill>
        <p:spPr>
          <a:xfrm>
            <a:off x="1970267" y="601711"/>
            <a:ext cx="6289944" cy="4748956"/>
          </a:xfrm>
          <a:prstGeom prst="rect">
            <a:avLst/>
          </a:prstGeom>
        </p:spPr>
      </p:pic>
      <p:sp>
        <p:nvSpPr>
          <p:cNvPr id="7" name="TextBox 6"/>
          <p:cNvSpPr txBox="1"/>
          <p:nvPr/>
        </p:nvSpPr>
        <p:spPr>
          <a:xfrm>
            <a:off x="457200" y="5409730"/>
            <a:ext cx="8228288" cy="1477328"/>
          </a:xfrm>
          <a:prstGeom prst="rect">
            <a:avLst/>
          </a:prstGeom>
          <a:noFill/>
        </p:spPr>
        <p:txBody>
          <a:bodyPr wrap="square" rtlCol="0">
            <a:spAutoFit/>
          </a:bodyPr>
          <a:lstStyle/>
          <a:p>
            <a:r>
              <a:rPr lang="en-US" b="1" dirty="0" err="1" smtClean="0"/>
              <a:t>Un</a:t>
            </a:r>
            <a:r>
              <a:rPr lang="en-US" dirty="0" err="1" smtClean="0"/>
              <a:t>polarized</a:t>
            </a:r>
            <a:r>
              <a:rPr lang="en-US" dirty="0" smtClean="0"/>
              <a:t> EMC effect in </a:t>
            </a:r>
            <a:r>
              <a:rPr lang="en-US" baseline="30000" dirty="0" smtClean="0"/>
              <a:t>7</a:t>
            </a:r>
            <a:r>
              <a:rPr lang="en-US" dirty="0" smtClean="0"/>
              <a:t>Li. The curves indexed with various numbers are the results from the same “Standard Nuclear Model” we used before, for 4 different Q</a:t>
            </a:r>
            <a:r>
              <a:rPr lang="en-US" baseline="30000" dirty="0" smtClean="0"/>
              <a:t>2</a:t>
            </a:r>
            <a:r>
              <a:rPr lang="en-US" dirty="0" smtClean="0"/>
              <a:t> bins (in the kinematics of the proposed measurement). The dark blue curve is from the QMC model by Thomas/</a:t>
            </a:r>
            <a:r>
              <a:rPr lang="en-US" dirty="0" err="1" smtClean="0"/>
              <a:t>Cloët</a:t>
            </a:r>
            <a:r>
              <a:rPr lang="en-US" dirty="0" smtClean="0"/>
              <a:t>/Benz. The small inset is for “no </a:t>
            </a:r>
            <a:r>
              <a:rPr lang="en-US" dirty="0" err="1" smtClean="0"/>
              <a:t>offshell</a:t>
            </a:r>
            <a:r>
              <a:rPr lang="en-US" dirty="0" smtClean="0"/>
              <a:t>” (Fermi motion only).</a:t>
            </a:r>
            <a:endParaRPr lang="en-US" dirty="0"/>
          </a:p>
        </p:txBody>
      </p:sp>
      <p:pic>
        <p:nvPicPr>
          <p:cNvPr id="5" name="Picture 4"/>
          <p:cNvPicPr>
            <a:picLocks noChangeAspect="1"/>
          </p:cNvPicPr>
          <p:nvPr/>
        </p:nvPicPr>
        <p:blipFill>
          <a:blip r:embed="rId3"/>
          <a:stretch>
            <a:fillRect/>
          </a:stretch>
        </p:blipFill>
        <p:spPr>
          <a:xfrm>
            <a:off x="0" y="347472"/>
            <a:ext cx="3079039" cy="2340260"/>
          </a:xfrm>
          <a:prstGeom prst="rect">
            <a:avLst/>
          </a:prstGeom>
        </p:spPr>
      </p:pic>
    </p:spTree>
    <p:extLst>
      <p:ext uri="{BB962C8B-B14F-4D97-AF65-F5344CB8AC3E}">
        <p14:creationId xmlns:p14="http://schemas.microsoft.com/office/powerpoint/2010/main" val="385327108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47472"/>
            <a:ext cx="8229600" cy="990600"/>
          </a:xfrm>
        </p:spPr>
        <p:txBody>
          <a:bodyPr/>
          <a:lstStyle/>
          <a:p>
            <a:r>
              <a:rPr lang="en-US" dirty="0" smtClean="0"/>
              <a:t>FSI (Example deuteron)</a:t>
            </a:r>
            <a:endParaRPr lang="en-US" dirty="0"/>
          </a:p>
        </p:txBody>
      </p:sp>
      <p:sp>
        <p:nvSpPr>
          <p:cNvPr id="2" name="Date Placeholder 1"/>
          <p:cNvSpPr>
            <a:spLocks noGrp="1"/>
          </p:cNvSpPr>
          <p:nvPr>
            <p:ph type="dt" sz="half" idx="10"/>
          </p:nvPr>
        </p:nvSpPr>
        <p:spPr/>
        <p:txBody>
          <a:bodyPr/>
          <a:lstStyle/>
          <a:p>
            <a:r>
              <a:rPr lang="en-US" smtClean="0"/>
              <a:t>Jefferson Lab PAC42 July 29, 2014</a:t>
            </a:r>
            <a:endParaRPr lang="en-US"/>
          </a:p>
        </p:txBody>
      </p:sp>
      <p:sp>
        <p:nvSpPr>
          <p:cNvPr id="3" name="Footer Placeholder 2"/>
          <p:cNvSpPr>
            <a:spLocks noGrp="1"/>
          </p:cNvSpPr>
          <p:nvPr>
            <p:ph type="ftr" sz="quarter" idx="11"/>
          </p:nvPr>
        </p:nvSpPr>
        <p:spPr/>
        <p:txBody>
          <a:bodyPr/>
          <a:lstStyle/>
          <a:p>
            <a:r>
              <a:rPr lang="en-US" smtClean="0"/>
              <a:t>Polarized EMC Effect - PR12-14-001</a:t>
            </a:r>
            <a:endParaRPr lang="en-US"/>
          </a:p>
        </p:txBody>
      </p:sp>
      <p:sp>
        <p:nvSpPr>
          <p:cNvPr id="4" name="Slide Number Placeholder 3"/>
          <p:cNvSpPr>
            <a:spLocks noGrp="1"/>
          </p:cNvSpPr>
          <p:nvPr>
            <p:ph type="sldNum" sz="quarter" idx="12"/>
          </p:nvPr>
        </p:nvSpPr>
        <p:spPr/>
        <p:txBody>
          <a:bodyPr/>
          <a:lstStyle/>
          <a:p>
            <a:fld id="{5F990211-A8EF-7443-A00D-6E70407EB923}" type="slidenum">
              <a:rPr lang="en-US" smtClean="0"/>
              <a:t>38</a:t>
            </a:fld>
            <a:endParaRPr lang="en-US"/>
          </a:p>
        </p:txBody>
      </p:sp>
      <p:pic>
        <p:nvPicPr>
          <p:cNvPr id="8" name="Picture 7"/>
          <p:cNvPicPr>
            <a:picLocks noChangeAspect="1"/>
          </p:cNvPicPr>
          <p:nvPr/>
        </p:nvPicPr>
        <p:blipFill>
          <a:blip r:embed="rId2"/>
          <a:stretch>
            <a:fillRect/>
          </a:stretch>
        </p:blipFill>
        <p:spPr>
          <a:xfrm>
            <a:off x="0" y="1849306"/>
            <a:ext cx="6409166" cy="4387442"/>
          </a:xfrm>
          <a:prstGeom prst="rect">
            <a:avLst/>
          </a:prstGeom>
        </p:spPr>
      </p:pic>
      <p:sp>
        <p:nvSpPr>
          <p:cNvPr id="9" name="TextBox 8"/>
          <p:cNvSpPr txBox="1"/>
          <p:nvPr/>
        </p:nvSpPr>
        <p:spPr>
          <a:xfrm>
            <a:off x="457200" y="1479974"/>
            <a:ext cx="1275034" cy="369332"/>
          </a:xfrm>
          <a:prstGeom prst="rect">
            <a:avLst/>
          </a:prstGeom>
          <a:noFill/>
        </p:spPr>
        <p:txBody>
          <a:bodyPr wrap="none" rtlCol="0">
            <a:spAutoFit/>
          </a:bodyPr>
          <a:lstStyle/>
          <a:p>
            <a:r>
              <a:rPr lang="en-US" dirty="0" smtClean="0"/>
              <a:t>D(</a:t>
            </a:r>
            <a:r>
              <a:rPr lang="en-US" dirty="0" err="1" smtClean="0"/>
              <a:t>e,e’p</a:t>
            </a:r>
            <a:r>
              <a:rPr lang="en-US" baseline="-25000" dirty="0" err="1" smtClean="0"/>
              <a:t>s</a:t>
            </a:r>
            <a:r>
              <a:rPr lang="en-US" dirty="0" smtClean="0"/>
              <a:t>)X</a:t>
            </a:r>
            <a:endParaRPr lang="en-US" dirty="0"/>
          </a:p>
        </p:txBody>
      </p:sp>
      <p:sp>
        <p:nvSpPr>
          <p:cNvPr id="10" name="TextBox 9"/>
          <p:cNvSpPr txBox="1"/>
          <p:nvPr/>
        </p:nvSpPr>
        <p:spPr>
          <a:xfrm>
            <a:off x="4512964" y="1479974"/>
            <a:ext cx="1120957" cy="369332"/>
          </a:xfrm>
          <a:prstGeom prst="rect">
            <a:avLst/>
          </a:prstGeom>
          <a:noFill/>
        </p:spPr>
        <p:txBody>
          <a:bodyPr wrap="none" rtlCol="0">
            <a:spAutoFit/>
          </a:bodyPr>
          <a:lstStyle/>
          <a:p>
            <a:r>
              <a:rPr lang="en-US" dirty="0" smtClean="0"/>
              <a:t>(</a:t>
            </a:r>
            <a:r>
              <a:rPr lang="en-US" dirty="0" err="1" smtClean="0"/>
              <a:t>BONuS</a:t>
            </a:r>
            <a:r>
              <a:rPr lang="en-US" dirty="0" smtClean="0"/>
              <a:t>)</a:t>
            </a:r>
            <a:endParaRPr lang="en-US" dirty="0"/>
          </a:p>
        </p:txBody>
      </p:sp>
      <p:pic>
        <p:nvPicPr>
          <p:cNvPr id="11" name="Picture 10"/>
          <p:cNvPicPr>
            <a:picLocks noChangeAspect="1"/>
          </p:cNvPicPr>
          <p:nvPr/>
        </p:nvPicPr>
        <p:blipFill>
          <a:blip r:embed="rId3"/>
          <a:stretch>
            <a:fillRect/>
          </a:stretch>
        </p:blipFill>
        <p:spPr>
          <a:xfrm>
            <a:off x="6134100" y="1849306"/>
            <a:ext cx="3009900" cy="3987800"/>
          </a:xfrm>
          <a:prstGeom prst="rect">
            <a:avLst/>
          </a:prstGeom>
        </p:spPr>
      </p:pic>
      <p:sp>
        <p:nvSpPr>
          <p:cNvPr id="12" name="Rectangle 11"/>
          <p:cNvSpPr/>
          <p:nvPr/>
        </p:nvSpPr>
        <p:spPr>
          <a:xfrm>
            <a:off x="7102299" y="1479974"/>
            <a:ext cx="1031239" cy="369332"/>
          </a:xfrm>
          <a:prstGeom prst="rect">
            <a:avLst/>
          </a:prstGeom>
        </p:spPr>
        <p:txBody>
          <a:bodyPr wrap="none">
            <a:spAutoFit/>
          </a:bodyPr>
          <a:lstStyle/>
          <a:p>
            <a:r>
              <a:rPr lang="en-US" dirty="0"/>
              <a:t>D(</a:t>
            </a:r>
            <a:r>
              <a:rPr lang="en-US" dirty="0" err="1"/>
              <a:t>e,e</a:t>
            </a:r>
            <a:r>
              <a:rPr lang="en-US" dirty="0" smtClean="0"/>
              <a:t>’)</a:t>
            </a:r>
            <a:r>
              <a:rPr lang="en-US" dirty="0"/>
              <a:t>X</a:t>
            </a:r>
          </a:p>
        </p:txBody>
      </p:sp>
      <p:pic>
        <p:nvPicPr>
          <p:cNvPr id="13" name="Picture 12"/>
          <p:cNvPicPr>
            <a:picLocks noChangeAspect="1"/>
          </p:cNvPicPr>
          <p:nvPr/>
        </p:nvPicPr>
        <p:blipFill>
          <a:blip r:embed="rId4"/>
          <a:stretch>
            <a:fillRect/>
          </a:stretch>
        </p:blipFill>
        <p:spPr>
          <a:xfrm rot="5400000">
            <a:off x="7385050" y="4470865"/>
            <a:ext cx="317500" cy="3073400"/>
          </a:xfrm>
          <a:prstGeom prst="rect">
            <a:avLst/>
          </a:prstGeom>
        </p:spPr>
      </p:pic>
    </p:spTree>
    <p:extLst>
      <p:ext uri="{BB962C8B-B14F-4D97-AF65-F5344CB8AC3E}">
        <p14:creationId xmlns:p14="http://schemas.microsoft.com/office/powerpoint/2010/main" val="176151132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Data with random variation</a:t>
            </a:r>
            <a:endParaRPr lang="en-US" dirty="0"/>
          </a:p>
        </p:txBody>
      </p:sp>
      <p:sp>
        <p:nvSpPr>
          <p:cNvPr id="2" name="Date Placeholder 1"/>
          <p:cNvSpPr>
            <a:spLocks noGrp="1"/>
          </p:cNvSpPr>
          <p:nvPr>
            <p:ph type="dt" sz="half" idx="10"/>
          </p:nvPr>
        </p:nvSpPr>
        <p:spPr/>
        <p:txBody>
          <a:bodyPr/>
          <a:lstStyle/>
          <a:p>
            <a:r>
              <a:rPr lang="en-US" smtClean="0"/>
              <a:t>Jefferson Lab PAC42 July 29, 2014</a:t>
            </a:r>
            <a:endParaRPr lang="en-US"/>
          </a:p>
        </p:txBody>
      </p:sp>
      <p:sp>
        <p:nvSpPr>
          <p:cNvPr id="3" name="Footer Placeholder 2"/>
          <p:cNvSpPr>
            <a:spLocks noGrp="1"/>
          </p:cNvSpPr>
          <p:nvPr>
            <p:ph type="ftr" sz="quarter" idx="11"/>
          </p:nvPr>
        </p:nvSpPr>
        <p:spPr/>
        <p:txBody>
          <a:bodyPr/>
          <a:lstStyle/>
          <a:p>
            <a:r>
              <a:rPr lang="en-US" smtClean="0"/>
              <a:t>Polarized EMC Effect - PR12-14-001</a:t>
            </a:r>
            <a:endParaRPr lang="en-US"/>
          </a:p>
        </p:txBody>
      </p:sp>
      <p:sp>
        <p:nvSpPr>
          <p:cNvPr id="4" name="Slide Number Placeholder 3"/>
          <p:cNvSpPr>
            <a:spLocks noGrp="1"/>
          </p:cNvSpPr>
          <p:nvPr>
            <p:ph type="sldNum" sz="quarter" idx="12"/>
          </p:nvPr>
        </p:nvSpPr>
        <p:spPr/>
        <p:txBody>
          <a:bodyPr/>
          <a:lstStyle/>
          <a:p>
            <a:fld id="{5F990211-A8EF-7443-A00D-6E70407EB923}" type="slidenum">
              <a:rPr lang="en-US" smtClean="0"/>
              <a:t>39</a:t>
            </a:fld>
            <a:endParaRPr lang="en-US"/>
          </a:p>
        </p:txBody>
      </p:sp>
      <p:pic>
        <p:nvPicPr>
          <p:cNvPr id="7" name="Picture 6"/>
          <p:cNvPicPr>
            <a:picLocks noChangeAspect="1"/>
          </p:cNvPicPr>
          <p:nvPr/>
        </p:nvPicPr>
        <p:blipFill>
          <a:blip r:embed="rId2"/>
          <a:stretch>
            <a:fillRect/>
          </a:stretch>
        </p:blipFill>
        <p:spPr>
          <a:xfrm>
            <a:off x="4764852" y="1737077"/>
            <a:ext cx="4379148" cy="4976170"/>
          </a:xfrm>
          <a:prstGeom prst="rect">
            <a:avLst/>
          </a:prstGeom>
        </p:spPr>
      </p:pic>
      <p:pic>
        <p:nvPicPr>
          <p:cNvPr id="9" name="Picture 8"/>
          <p:cNvPicPr>
            <a:picLocks noChangeAspect="1"/>
          </p:cNvPicPr>
          <p:nvPr/>
        </p:nvPicPr>
        <p:blipFill>
          <a:blip r:embed="rId3"/>
          <a:stretch>
            <a:fillRect/>
          </a:stretch>
        </p:blipFill>
        <p:spPr>
          <a:xfrm>
            <a:off x="0" y="1731561"/>
            <a:ext cx="4901289" cy="4981686"/>
          </a:xfrm>
          <a:prstGeom prst="rect">
            <a:avLst/>
          </a:prstGeom>
        </p:spPr>
      </p:pic>
    </p:spTree>
    <p:extLst>
      <p:ext uri="{BB962C8B-B14F-4D97-AF65-F5344CB8AC3E}">
        <p14:creationId xmlns:p14="http://schemas.microsoft.com/office/powerpoint/2010/main" val="33242400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6113377" y="4360174"/>
            <a:ext cx="2767606" cy="2544871"/>
          </a:xfrm>
          <a:prstGeom prst="rect">
            <a:avLst/>
          </a:prstGeom>
        </p:spPr>
      </p:pic>
      <p:sp>
        <p:nvSpPr>
          <p:cNvPr id="2" name="Title 1"/>
          <p:cNvSpPr>
            <a:spLocks noGrp="1"/>
          </p:cNvSpPr>
          <p:nvPr>
            <p:ph type="title"/>
          </p:nvPr>
        </p:nvSpPr>
        <p:spPr>
          <a:xfrm>
            <a:off x="-546100" y="9274"/>
            <a:ext cx="8229600" cy="1143000"/>
          </a:xfrm>
        </p:spPr>
        <p:txBody>
          <a:bodyPr/>
          <a:lstStyle/>
          <a:p>
            <a:r>
              <a:rPr lang="en-US" dirty="0" smtClean="0"/>
              <a:t>Nucleon-Nucleon Potentials</a:t>
            </a:r>
            <a:endParaRPr lang="en-US" dirty="0"/>
          </a:p>
        </p:txBody>
      </p:sp>
      <p:sp>
        <p:nvSpPr>
          <p:cNvPr id="3" name="Content Placeholder 2"/>
          <p:cNvSpPr>
            <a:spLocks noGrp="1"/>
          </p:cNvSpPr>
          <p:nvPr>
            <p:ph idx="1"/>
          </p:nvPr>
        </p:nvSpPr>
        <p:spPr>
          <a:xfrm>
            <a:off x="457200" y="1287876"/>
            <a:ext cx="8229600" cy="5260928"/>
          </a:xfrm>
        </p:spPr>
        <p:txBody>
          <a:bodyPr>
            <a:normAutofit fontScale="92500" lnSpcReduction="10000"/>
          </a:bodyPr>
          <a:lstStyle/>
          <a:p>
            <a:r>
              <a:rPr lang="en-US" dirty="0" smtClean="0"/>
              <a:t>OBE</a:t>
            </a:r>
            <a:br>
              <a:rPr lang="en-US" dirty="0" smtClean="0"/>
            </a:br>
            <a:endParaRPr lang="en-US" dirty="0" smtClean="0"/>
          </a:p>
          <a:p>
            <a:r>
              <a:rPr lang="en-US" dirty="0" smtClean="0"/>
              <a:t>Chiral                              …</a:t>
            </a:r>
            <a:br>
              <a:rPr lang="en-US" dirty="0" smtClean="0"/>
            </a:br>
            <a:r>
              <a:rPr lang="en-US" dirty="0" smtClean="0"/>
              <a:t>EFT</a:t>
            </a:r>
            <a:br>
              <a:rPr lang="en-US" dirty="0" smtClean="0"/>
            </a:br>
            <a:r>
              <a:rPr lang="en-US" dirty="0" smtClean="0"/>
              <a:t>Ultimately: (L)QCD!  </a:t>
            </a:r>
          </a:p>
          <a:p>
            <a:r>
              <a:rPr lang="en-US" dirty="0" smtClean="0"/>
              <a:t>Determined by phase shifts</a:t>
            </a:r>
            <a:br>
              <a:rPr lang="en-US" dirty="0" smtClean="0"/>
            </a:br>
            <a:endParaRPr lang="en-US" dirty="0" smtClean="0"/>
          </a:p>
          <a:p>
            <a:r>
              <a:rPr lang="en-US" dirty="0" smtClean="0"/>
              <a:t>Example: Deuteron bound state</a:t>
            </a:r>
          </a:p>
          <a:p>
            <a:pPr lvl="1"/>
            <a:r>
              <a:rPr lang="en-US" dirty="0" smtClean="0"/>
              <a:t>Tensor correlations</a:t>
            </a:r>
          </a:p>
          <a:p>
            <a:pPr lvl="1"/>
            <a:r>
              <a:rPr lang="en-US" dirty="0" smtClean="0"/>
              <a:t>High momentum components</a:t>
            </a:r>
          </a:p>
          <a:p>
            <a:pPr lvl="1"/>
            <a:r>
              <a:rPr lang="en-US" dirty="0" smtClean="0"/>
              <a:t>Short range (S-state) properties?</a:t>
            </a:r>
            <a:endParaRPr lang="en-US" dirty="0"/>
          </a:p>
        </p:txBody>
      </p:sp>
      <p:pic>
        <p:nvPicPr>
          <p:cNvPr id="4" name="Picture 3"/>
          <p:cNvPicPr>
            <a:picLocks noChangeAspect="1"/>
          </p:cNvPicPr>
          <p:nvPr/>
        </p:nvPicPr>
        <p:blipFill>
          <a:blip r:embed="rId4"/>
          <a:stretch>
            <a:fillRect/>
          </a:stretch>
        </p:blipFill>
        <p:spPr>
          <a:xfrm>
            <a:off x="1574800" y="1098335"/>
            <a:ext cx="1993900" cy="952500"/>
          </a:xfrm>
          <a:prstGeom prst="rect">
            <a:avLst/>
          </a:prstGeom>
        </p:spPr>
      </p:pic>
      <p:sp>
        <p:nvSpPr>
          <p:cNvPr id="5" name="TextBox 4"/>
          <p:cNvSpPr txBox="1"/>
          <p:nvPr/>
        </p:nvSpPr>
        <p:spPr>
          <a:xfrm>
            <a:off x="3568700" y="1600200"/>
            <a:ext cx="2707930" cy="369332"/>
          </a:xfrm>
          <a:prstGeom prst="rect">
            <a:avLst/>
          </a:prstGeom>
          <a:noFill/>
        </p:spPr>
        <p:txBody>
          <a:bodyPr wrap="none" rtlCol="0">
            <a:spAutoFit/>
          </a:bodyPr>
          <a:lstStyle/>
          <a:p>
            <a:r>
              <a:rPr lang="en-US" dirty="0" smtClean="0"/>
              <a:t>(CD Bonn, </a:t>
            </a:r>
            <a:r>
              <a:rPr lang="en-US" dirty="0" err="1" smtClean="0"/>
              <a:t>Machleidt</a:t>
            </a:r>
            <a:r>
              <a:rPr lang="en-US" dirty="0" smtClean="0"/>
              <a:t> 2000)</a:t>
            </a:r>
            <a:endParaRPr lang="en-US" dirty="0"/>
          </a:p>
        </p:txBody>
      </p:sp>
      <p:sp>
        <p:nvSpPr>
          <p:cNvPr id="7" name="TextBox 6"/>
          <p:cNvSpPr txBox="1"/>
          <p:nvPr/>
        </p:nvSpPr>
        <p:spPr>
          <a:xfrm>
            <a:off x="7498057" y="4417265"/>
            <a:ext cx="1601800" cy="923330"/>
          </a:xfrm>
          <a:prstGeom prst="rect">
            <a:avLst/>
          </a:prstGeom>
          <a:noFill/>
        </p:spPr>
        <p:txBody>
          <a:bodyPr wrap="square" rtlCol="0">
            <a:spAutoFit/>
          </a:bodyPr>
          <a:lstStyle/>
          <a:p>
            <a:r>
              <a:rPr lang="en-US" dirty="0" smtClean="0"/>
              <a:t>CD Bonn</a:t>
            </a:r>
          </a:p>
          <a:p>
            <a:r>
              <a:rPr lang="en-US" dirty="0" smtClean="0"/>
              <a:t>Argonne V18</a:t>
            </a:r>
            <a:br>
              <a:rPr lang="en-US" dirty="0" smtClean="0"/>
            </a:br>
            <a:r>
              <a:rPr lang="en-US" dirty="0" smtClean="0"/>
              <a:t>    Nijmegen I</a:t>
            </a:r>
            <a:endParaRPr lang="en-US" dirty="0"/>
          </a:p>
        </p:txBody>
      </p:sp>
      <p:cxnSp>
        <p:nvCxnSpPr>
          <p:cNvPr id="9" name="Straight Arrow Connector 8"/>
          <p:cNvCxnSpPr/>
          <p:nvPr/>
        </p:nvCxnSpPr>
        <p:spPr>
          <a:xfrm flipH="1">
            <a:off x="6968555" y="5174597"/>
            <a:ext cx="822448" cy="2558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6968555" y="4878078"/>
            <a:ext cx="547582" cy="1354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87511" y="4634392"/>
            <a:ext cx="547582" cy="947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8005940" y="5340590"/>
            <a:ext cx="856086" cy="369332"/>
          </a:xfrm>
          <a:prstGeom prst="rect">
            <a:avLst/>
          </a:prstGeom>
          <a:noFill/>
        </p:spPr>
        <p:txBody>
          <a:bodyPr wrap="none" rtlCol="0">
            <a:spAutoFit/>
          </a:bodyPr>
          <a:lstStyle/>
          <a:p>
            <a:r>
              <a:rPr lang="en-US" dirty="0" smtClean="0">
                <a:solidFill>
                  <a:srgbClr val="0000FF"/>
                </a:solidFill>
              </a:rPr>
              <a:t>S-wave</a:t>
            </a:r>
            <a:endParaRPr lang="en-US" dirty="0">
              <a:solidFill>
                <a:srgbClr val="0000FF"/>
              </a:solidFill>
            </a:endParaRPr>
          </a:p>
        </p:txBody>
      </p:sp>
      <p:sp>
        <p:nvSpPr>
          <p:cNvPr id="20" name="TextBox 19"/>
          <p:cNvSpPr txBox="1"/>
          <p:nvPr/>
        </p:nvSpPr>
        <p:spPr>
          <a:xfrm>
            <a:off x="6987511" y="6008318"/>
            <a:ext cx="892041" cy="369332"/>
          </a:xfrm>
          <a:prstGeom prst="rect">
            <a:avLst/>
          </a:prstGeom>
          <a:noFill/>
        </p:spPr>
        <p:txBody>
          <a:bodyPr wrap="none" rtlCol="0">
            <a:spAutoFit/>
          </a:bodyPr>
          <a:lstStyle/>
          <a:p>
            <a:r>
              <a:rPr lang="en-US" dirty="0" smtClean="0">
                <a:solidFill>
                  <a:srgbClr val="FF0000"/>
                </a:solidFill>
              </a:rPr>
              <a:t>D-wave</a:t>
            </a:r>
            <a:endParaRPr lang="en-US" dirty="0">
              <a:solidFill>
                <a:srgbClr val="FF0000"/>
              </a:solidFill>
            </a:endParaRPr>
          </a:p>
        </p:txBody>
      </p:sp>
      <p:pic>
        <p:nvPicPr>
          <p:cNvPr id="21" name="Picture 20"/>
          <p:cNvPicPr>
            <a:picLocks noChangeAspect="1"/>
          </p:cNvPicPr>
          <p:nvPr/>
        </p:nvPicPr>
        <p:blipFill>
          <a:blip r:embed="rId5"/>
          <a:stretch>
            <a:fillRect/>
          </a:stretch>
        </p:blipFill>
        <p:spPr>
          <a:xfrm>
            <a:off x="5449909" y="2757594"/>
            <a:ext cx="3598840" cy="1498667"/>
          </a:xfrm>
          <a:prstGeom prst="rect">
            <a:avLst/>
          </a:prstGeom>
        </p:spPr>
      </p:pic>
      <p:pic>
        <p:nvPicPr>
          <p:cNvPr id="22" name="Picture 21"/>
          <p:cNvPicPr>
            <a:picLocks noChangeAspect="1"/>
          </p:cNvPicPr>
          <p:nvPr/>
        </p:nvPicPr>
        <p:blipFill>
          <a:blip r:embed="rId6"/>
          <a:stretch>
            <a:fillRect/>
          </a:stretch>
        </p:blipFill>
        <p:spPr>
          <a:xfrm>
            <a:off x="1754752" y="2260600"/>
            <a:ext cx="901700" cy="774700"/>
          </a:xfrm>
          <a:prstGeom prst="rect">
            <a:avLst/>
          </a:prstGeom>
        </p:spPr>
      </p:pic>
      <p:pic>
        <p:nvPicPr>
          <p:cNvPr id="23" name="Picture 22"/>
          <p:cNvPicPr>
            <a:picLocks noChangeAspect="1"/>
          </p:cNvPicPr>
          <p:nvPr/>
        </p:nvPicPr>
        <p:blipFill>
          <a:blip r:embed="rId7"/>
          <a:stretch>
            <a:fillRect/>
          </a:stretch>
        </p:blipFill>
        <p:spPr>
          <a:xfrm>
            <a:off x="2666342" y="2175325"/>
            <a:ext cx="2070100" cy="1066800"/>
          </a:xfrm>
          <a:prstGeom prst="rect">
            <a:avLst/>
          </a:prstGeom>
        </p:spPr>
      </p:pic>
      <p:sp>
        <p:nvSpPr>
          <p:cNvPr id="24" name="TextBox 23"/>
          <p:cNvSpPr txBox="1"/>
          <p:nvPr/>
        </p:nvSpPr>
        <p:spPr>
          <a:xfrm>
            <a:off x="4877355" y="2165701"/>
            <a:ext cx="4326224" cy="338554"/>
          </a:xfrm>
          <a:prstGeom prst="rect">
            <a:avLst/>
          </a:prstGeom>
          <a:noFill/>
        </p:spPr>
        <p:txBody>
          <a:bodyPr wrap="none" rtlCol="0">
            <a:spAutoFit/>
          </a:bodyPr>
          <a:lstStyle/>
          <a:p>
            <a:r>
              <a:rPr lang="en-US" sz="1600" dirty="0" err="1" smtClean="0"/>
              <a:t>Entem&amp;Machleidt</a:t>
            </a:r>
            <a:r>
              <a:rPr lang="en-US" sz="1600" dirty="0" smtClean="0"/>
              <a:t>, 2008; </a:t>
            </a:r>
            <a:r>
              <a:rPr lang="en-US" sz="1600" dirty="0" err="1" smtClean="0"/>
              <a:t>Piarulli&amp;Schiavilla</a:t>
            </a:r>
            <a:r>
              <a:rPr lang="en-US" sz="1600" dirty="0" smtClean="0"/>
              <a:t> 2015</a:t>
            </a:r>
            <a:endParaRPr lang="en-US" sz="1600" dirty="0"/>
          </a:p>
        </p:txBody>
      </p:sp>
      <p:grpSp>
        <p:nvGrpSpPr>
          <p:cNvPr id="39" name="Group 38"/>
          <p:cNvGrpSpPr/>
          <p:nvPr/>
        </p:nvGrpSpPr>
        <p:grpSpPr>
          <a:xfrm>
            <a:off x="5906581" y="4353211"/>
            <a:ext cx="3296998" cy="2509120"/>
            <a:chOff x="5935663" y="4256261"/>
            <a:chExt cx="3296998" cy="2509120"/>
          </a:xfrm>
        </p:grpSpPr>
        <p:pic>
          <p:nvPicPr>
            <p:cNvPr id="34" name="Picture 33"/>
            <p:cNvPicPr>
              <a:picLocks noChangeAspect="1"/>
            </p:cNvPicPr>
            <p:nvPr/>
          </p:nvPicPr>
          <p:blipFill>
            <a:blip r:embed="rId8"/>
            <a:stretch>
              <a:fillRect/>
            </a:stretch>
          </p:blipFill>
          <p:spPr>
            <a:xfrm>
              <a:off x="5935663" y="4256261"/>
              <a:ext cx="2945320" cy="2509120"/>
            </a:xfrm>
            <a:prstGeom prst="rect">
              <a:avLst/>
            </a:prstGeom>
            <a:solidFill>
              <a:schemeClr val="bg1"/>
            </a:solidFill>
          </p:spPr>
        </p:pic>
        <p:sp>
          <p:nvSpPr>
            <p:cNvPr id="35" name="TextBox 34"/>
            <p:cNvSpPr txBox="1"/>
            <p:nvPr/>
          </p:nvSpPr>
          <p:spPr>
            <a:xfrm>
              <a:off x="7373964" y="4539619"/>
              <a:ext cx="1741601" cy="369332"/>
            </a:xfrm>
            <a:prstGeom prst="rect">
              <a:avLst/>
            </a:prstGeom>
            <a:noFill/>
          </p:spPr>
          <p:txBody>
            <a:bodyPr wrap="square" rtlCol="0">
              <a:spAutoFit/>
            </a:bodyPr>
            <a:lstStyle/>
            <a:p>
              <a:r>
                <a:rPr lang="en-US" dirty="0" err="1" smtClean="0">
                  <a:latin typeface="Symbol" charset="2"/>
                  <a:cs typeface="Symbol" charset="2"/>
                </a:rPr>
                <a:t>D</a:t>
              </a:r>
              <a:r>
                <a:rPr lang="en-US" dirty="0" err="1" smtClean="0"/>
                <a:t>Prob</a:t>
              </a:r>
              <a:r>
                <a:rPr lang="en-US" dirty="0" smtClean="0"/>
                <a:t>(</a:t>
              </a:r>
              <a:r>
                <a:rPr lang="en-US" i="1" dirty="0" smtClean="0"/>
                <a:t>p</a:t>
              </a:r>
              <a:r>
                <a:rPr lang="en-US" dirty="0" smtClean="0"/>
                <a:t>…</a:t>
              </a:r>
              <a:r>
                <a:rPr lang="en-US" i="1" dirty="0" err="1" smtClean="0"/>
                <a:t>p</a:t>
              </a:r>
              <a:r>
                <a:rPr lang="en-US" dirty="0" err="1" smtClean="0"/>
                <a:t>+</a:t>
              </a:r>
              <a:r>
                <a:rPr lang="en-US" dirty="0" err="1">
                  <a:latin typeface="Symbol" charset="2"/>
                  <a:cs typeface="Symbol" charset="2"/>
                </a:rPr>
                <a:t>D</a:t>
              </a:r>
              <a:r>
                <a:rPr lang="en-US" i="1" dirty="0" err="1" smtClean="0"/>
                <a:t>p</a:t>
              </a:r>
              <a:r>
                <a:rPr lang="en-US" dirty="0" smtClean="0"/>
                <a:t>)</a:t>
              </a:r>
              <a:endParaRPr lang="en-US" dirty="0"/>
            </a:p>
          </p:txBody>
        </p:sp>
        <p:sp>
          <p:nvSpPr>
            <p:cNvPr id="36" name="TextBox 35"/>
            <p:cNvSpPr txBox="1"/>
            <p:nvPr/>
          </p:nvSpPr>
          <p:spPr>
            <a:xfrm>
              <a:off x="8330714" y="6278843"/>
              <a:ext cx="901947" cy="369332"/>
            </a:xfrm>
            <a:prstGeom prst="rect">
              <a:avLst/>
            </a:prstGeom>
            <a:noFill/>
          </p:spPr>
          <p:txBody>
            <a:bodyPr wrap="none" rtlCol="0">
              <a:spAutoFit/>
            </a:bodyPr>
            <a:lstStyle/>
            <a:p>
              <a:r>
                <a:rPr lang="en-US" i="1" dirty="0" smtClean="0"/>
                <a:t>p</a:t>
              </a:r>
              <a:r>
                <a:rPr lang="en-US" dirty="0" smtClean="0"/>
                <a:t> [</a:t>
              </a:r>
              <a:r>
                <a:rPr lang="en-US" dirty="0" err="1" smtClean="0"/>
                <a:t>GeV</a:t>
              </a:r>
              <a:r>
                <a:rPr lang="en-US" dirty="0" smtClean="0"/>
                <a:t>]</a:t>
              </a:r>
              <a:endParaRPr lang="en-US" dirty="0"/>
            </a:p>
          </p:txBody>
        </p:sp>
        <p:sp>
          <p:nvSpPr>
            <p:cNvPr id="37" name="TextBox 36"/>
            <p:cNvSpPr txBox="1"/>
            <p:nvPr/>
          </p:nvSpPr>
          <p:spPr>
            <a:xfrm>
              <a:off x="6668350" y="4719688"/>
              <a:ext cx="290727" cy="369332"/>
            </a:xfrm>
            <a:prstGeom prst="rect">
              <a:avLst/>
            </a:prstGeom>
            <a:noFill/>
          </p:spPr>
          <p:txBody>
            <a:bodyPr wrap="none" rtlCol="0">
              <a:spAutoFit/>
            </a:bodyPr>
            <a:lstStyle/>
            <a:p>
              <a:r>
                <a:rPr lang="en-US" dirty="0" smtClean="0">
                  <a:solidFill>
                    <a:srgbClr val="3366FF"/>
                  </a:solidFill>
                </a:rPr>
                <a:t>S</a:t>
              </a:r>
              <a:endParaRPr lang="en-US" dirty="0">
                <a:solidFill>
                  <a:srgbClr val="3366FF"/>
                </a:solidFill>
              </a:endParaRPr>
            </a:p>
          </p:txBody>
        </p:sp>
        <p:sp>
          <p:nvSpPr>
            <p:cNvPr id="38" name="TextBox 37"/>
            <p:cNvSpPr txBox="1"/>
            <p:nvPr/>
          </p:nvSpPr>
          <p:spPr>
            <a:xfrm>
              <a:off x="6582857" y="6297799"/>
              <a:ext cx="326682" cy="369332"/>
            </a:xfrm>
            <a:prstGeom prst="rect">
              <a:avLst/>
            </a:prstGeom>
            <a:noFill/>
          </p:spPr>
          <p:txBody>
            <a:bodyPr wrap="none" rtlCol="0">
              <a:spAutoFit/>
            </a:bodyPr>
            <a:lstStyle/>
            <a:p>
              <a:r>
                <a:rPr lang="en-US" dirty="0" smtClean="0">
                  <a:solidFill>
                    <a:srgbClr val="FF0000"/>
                  </a:solidFill>
                </a:rPr>
                <a:t>D</a:t>
              </a:r>
              <a:endParaRPr lang="en-US" dirty="0">
                <a:solidFill>
                  <a:srgbClr val="FF0000"/>
                </a:solidFill>
              </a:endParaRPr>
            </a:p>
          </p:txBody>
        </p:sp>
      </p:grpSp>
      <p:pic>
        <p:nvPicPr>
          <p:cNvPr id="6" name="Picture 5"/>
          <p:cNvPicPr>
            <a:picLocks noChangeAspect="1"/>
          </p:cNvPicPr>
          <p:nvPr/>
        </p:nvPicPr>
        <p:blipFill>
          <a:blip r:embed="rId9"/>
          <a:stretch>
            <a:fillRect/>
          </a:stretch>
        </p:blipFill>
        <p:spPr>
          <a:xfrm>
            <a:off x="6929995" y="0"/>
            <a:ext cx="2192692" cy="2002023"/>
          </a:xfrm>
          <a:prstGeom prst="rect">
            <a:avLst/>
          </a:prstGeom>
        </p:spPr>
      </p:pic>
      <p:pic>
        <p:nvPicPr>
          <p:cNvPr id="8" name="Picture 7"/>
          <p:cNvPicPr>
            <a:picLocks noChangeAspect="1"/>
          </p:cNvPicPr>
          <p:nvPr/>
        </p:nvPicPr>
        <p:blipFill>
          <a:blip r:embed="rId10"/>
          <a:stretch>
            <a:fillRect/>
          </a:stretch>
        </p:blipFill>
        <p:spPr>
          <a:xfrm>
            <a:off x="873101" y="3545459"/>
            <a:ext cx="4296055" cy="3315627"/>
          </a:xfrm>
          <a:prstGeom prst="rect">
            <a:avLst/>
          </a:prstGeom>
        </p:spPr>
      </p:pic>
    </p:spTree>
    <p:extLst>
      <p:ext uri="{BB962C8B-B14F-4D97-AF65-F5344CB8AC3E}">
        <p14:creationId xmlns:p14="http://schemas.microsoft.com/office/powerpoint/2010/main" val="7812544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linds(horizont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97" y="0"/>
            <a:ext cx="8466794" cy="1143000"/>
          </a:xfrm>
        </p:spPr>
        <p:txBody>
          <a:bodyPr>
            <a:normAutofit fontScale="90000"/>
          </a:bodyPr>
          <a:lstStyle/>
          <a:p>
            <a:r>
              <a:rPr lang="en-US" dirty="0" smtClean="0"/>
              <a:t>Features of “nucleon models” for nuclei</a:t>
            </a:r>
            <a:endParaRPr lang="en-US" dirty="0"/>
          </a:p>
        </p:txBody>
      </p:sp>
      <p:sp>
        <p:nvSpPr>
          <p:cNvPr id="3" name="Content Placeholder 2"/>
          <p:cNvSpPr>
            <a:spLocks noGrp="1"/>
          </p:cNvSpPr>
          <p:nvPr>
            <p:ph idx="1"/>
          </p:nvPr>
        </p:nvSpPr>
        <p:spPr>
          <a:xfrm>
            <a:off x="357197" y="1059995"/>
            <a:ext cx="8613345" cy="4525963"/>
          </a:xfrm>
        </p:spPr>
        <p:txBody>
          <a:bodyPr/>
          <a:lstStyle/>
          <a:p>
            <a:r>
              <a:rPr lang="en-US" dirty="0" smtClean="0"/>
              <a:t>Mean field </a:t>
            </a:r>
            <a:r>
              <a:rPr lang="en-US" dirty="0"/>
              <a:t>potential  ↔ “</a:t>
            </a:r>
            <a:r>
              <a:rPr lang="en-US" dirty="0" smtClean="0"/>
              <a:t>Fermi motion”</a:t>
            </a:r>
          </a:p>
          <a:p>
            <a:r>
              <a:rPr lang="en-US" dirty="0" smtClean="0"/>
              <a:t>(Tensor) correlations ↔︎ High </a:t>
            </a:r>
            <a:r>
              <a:rPr lang="en-US" dirty="0" err="1" smtClean="0"/>
              <a:t>momen</a:t>
            </a:r>
            <a:r>
              <a:rPr lang="en-US" dirty="0" smtClean="0"/>
              <a:t>-</a:t>
            </a:r>
            <a:br>
              <a:rPr lang="en-US" dirty="0" smtClean="0"/>
            </a:br>
            <a:r>
              <a:rPr lang="en-US" dirty="0" smtClean="0"/>
              <a:t>tum components</a:t>
            </a:r>
          </a:p>
        </p:txBody>
      </p:sp>
      <p:pic>
        <p:nvPicPr>
          <p:cNvPr id="4" name="Picture 3"/>
          <p:cNvPicPr>
            <a:picLocks noChangeAspect="1"/>
          </p:cNvPicPr>
          <p:nvPr/>
        </p:nvPicPr>
        <p:blipFill>
          <a:blip r:embed="rId3"/>
          <a:stretch>
            <a:fillRect/>
          </a:stretch>
        </p:blipFill>
        <p:spPr>
          <a:xfrm>
            <a:off x="357197" y="2946101"/>
            <a:ext cx="3251200" cy="3429000"/>
          </a:xfrm>
          <a:prstGeom prst="rect">
            <a:avLst/>
          </a:prstGeom>
        </p:spPr>
      </p:pic>
      <p:pic>
        <p:nvPicPr>
          <p:cNvPr id="6" name="Picture 5"/>
          <p:cNvPicPr>
            <a:picLocks noChangeAspect="1"/>
          </p:cNvPicPr>
          <p:nvPr/>
        </p:nvPicPr>
        <p:blipFill>
          <a:blip r:embed="rId4"/>
          <a:stretch>
            <a:fillRect/>
          </a:stretch>
        </p:blipFill>
        <p:spPr>
          <a:xfrm>
            <a:off x="3608397" y="2539701"/>
            <a:ext cx="4838700" cy="3835400"/>
          </a:xfrm>
          <a:prstGeom prst="rect">
            <a:avLst/>
          </a:prstGeom>
        </p:spPr>
      </p:pic>
      <p:sp>
        <p:nvSpPr>
          <p:cNvPr id="7" name="TextBox 6"/>
          <p:cNvSpPr txBox="1"/>
          <p:nvPr/>
        </p:nvSpPr>
        <p:spPr>
          <a:xfrm>
            <a:off x="8447097" y="2715268"/>
            <a:ext cx="529181" cy="461665"/>
          </a:xfrm>
          <a:prstGeom prst="rect">
            <a:avLst/>
          </a:prstGeom>
          <a:noFill/>
        </p:spPr>
        <p:txBody>
          <a:bodyPr wrap="square" rtlCol="0">
            <a:spAutoFit/>
          </a:bodyPr>
          <a:lstStyle/>
          <a:p>
            <a:r>
              <a:rPr lang="en-US" sz="2400" dirty="0" smtClean="0"/>
              <a:t>a</a:t>
            </a:r>
            <a:r>
              <a:rPr lang="en-US" sz="2400" baseline="-25000" dirty="0" smtClean="0"/>
              <a:t>2</a:t>
            </a:r>
            <a:endParaRPr lang="en-US" sz="2400" baseline="-25000" dirty="0"/>
          </a:p>
        </p:txBody>
      </p:sp>
      <p:sp>
        <p:nvSpPr>
          <p:cNvPr id="5" name="TextBox 4"/>
          <p:cNvSpPr txBox="1"/>
          <p:nvPr/>
        </p:nvSpPr>
        <p:spPr>
          <a:xfrm>
            <a:off x="1238441" y="6488668"/>
            <a:ext cx="924389" cy="369332"/>
          </a:xfrm>
          <a:prstGeom prst="rect">
            <a:avLst/>
          </a:prstGeom>
          <a:noFill/>
        </p:spPr>
        <p:txBody>
          <a:bodyPr wrap="none" rtlCol="0">
            <a:spAutoFit/>
          </a:bodyPr>
          <a:lstStyle/>
          <a:p>
            <a:r>
              <a:rPr lang="en-US" dirty="0" smtClean="0"/>
              <a:t>A(</a:t>
            </a:r>
            <a:r>
              <a:rPr lang="en-US" dirty="0" err="1" smtClean="0"/>
              <a:t>e,e’p</a:t>
            </a:r>
            <a:r>
              <a:rPr lang="en-US" dirty="0" smtClean="0"/>
              <a:t>)</a:t>
            </a:r>
            <a:endParaRPr lang="en-US" dirty="0"/>
          </a:p>
        </p:txBody>
      </p:sp>
      <p:sp>
        <p:nvSpPr>
          <p:cNvPr id="9" name="TextBox 8"/>
          <p:cNvSpPr txBox="1"/>
          <p:nvPr/>
        </p:nvSpPr>
        <p:spPr>
          <a:xfrm>
            <a:off x="5861830" y="6520157"/>
            <a:ext cx="803112" cy="369332"/>
          </a:xfrm>
          <a:prstGeom prst="rect">
            <a:avLst/>
          </a:prstGeom>
          <a:noFill/>
        </p:spPr>
        <p:txBody>
          <a:bodyPr wrap="none" rtlCol="0">
            <a:spAutoFit/>
          </a:bodyPr>
          <a:lstStyle/>
          <a:p>
            <a:r>
              <a:rPr lang="en-US" dirty="0" smtClean="0"/>
              <a:t>A(</a:t>
            </a:r>
            <a:r>
              <a:rPr lang="en-US" dirty="0" err="1" smtClean="0"/>
              <a:t>e,e</a:t>
            </a:r>
            <a:r>
              <a:rPr lang="en-US" dirty="0" smtClean="0"/>
              <a:t>’)</a:t>
            </a:r>
            <a:endParaRPr lang="en-US" dirty="0"/>
          </a:p>
        </p:txBody>
      </p:sp>
      <p:pic>
        <p:nvPicPr>
          <p:cNvPr id="10" name="Picture 9"/>
          <p:cNvPicPr>
            <a:picLocks noChangeAspect="1"/>
          </p:cNvPicPr>
          <p:nvPr/>
        </p:nvPicPr>
        <p:blipFill rotWithShape="1">
          <a:blip r:embed="rId5"/>
          <a:srcRect r="23483" b="38048"/>
          <a:stretch/>
        </p:blipFill>
        <p:spPr>
          <a:xfrm>
            <a:off x="7599850" y="1271208"/>
            <a:ext cx="1376428" cy="1037575"/>
          </a:xfrm>
          <a:prstGeom prst="rect">
            <a:avLst/>
          </a:prstGeom>
        </p:spPr>
      </p:pic>
    </p:spTree>
    <p:extLst>
      <p:ext uri="{BB962C8B-B14F-4D97-AF65-F5344CB8AC3E}">
        <p14:creationId xmlns:p14="http://schemas.microsoft.com/office/powerpoint/2010/main" val="143695728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97" y="0"/>
            <a:ext cx="8466794" cy="1143000"/>
          </a:xfrm>
        </p:spPr>
        <p:txBody>
          <a:bodyPr>
            <a:normAutofit fontScale="90000"/>
          </a:bodyPr>
          <a:lstStyle/>
          <a:p>
            <a:r>
              <a:rPr lang="en-US" dirty="0" smtClean="0"/>
              <a:t>Features of “nucleon models” for nuclei</a:t>
            </a:r>
            <a:endParaRPr lang="en-US" dirty="0"/>
          </a:p>
        </p:txBody>
      </p:sp>
      <p:sp>
        <p:nvSpPr>
          <p:cNvPr id="3" name="Content Placeholder 2"/>
          <p:cNvSpPr>
            <a:spLocks noGrp="1"/>
          </p:cNvSpPr>
          <p:nvPr>
            <p:ph idx="1"/>
          </p:nvPr>
        </p:nvSpPr>
        <p:spPr>
          <a:xfrm>
            <a:off x="357197" y="1059995"/>
            <a:ext cx="8613345" cy="4525963"/>
          </a:xfrm>
        </p:spPr>
        <p:txBody>
          <a:bodyPr/>
          <a:lstStyle/>
          <a:p>
            <a:r>
              <a:rPr lang="en-US" dirty="0" smtClean="0"/>
              <a:t>Mean field </a:t>
            </a:r>
            <a:r>
              <a:rPr lang="en-US" dirty="0"/>
              <a:t>potential  ↔ “</a:t>
            </a:r>
            <a:r>
              <a:rPr lang="en-US" dirty="0" smtClean="0"/>
              <a:t>Fermi motion”</a:t>
            </a:r>
          </a:p>
          <a:p>
            <a:r>
              <a:rPr lang="en-US" dirty="0" smtClean="0"/>
              <a:t>(Tensor) correlations ↔︎ High </a:t>
            </a:r>
            <a:r>
              <a:rPr lang="en-US" dirty="0" err="1" smtClean="0"/>
              <a:t>momen</a:t>
            </a:r>
            <a:r>
              <a:rPr lang="en-US" dirty="0" smtClean="0"/>
              <a:t>-</a:t>
            </a:r>
            <a:br>
              <a:rPr lang="en-US" dirty="0" smtClean="0"/>
            </a:br>
            <a:r>
              <a:rPr lang="en-US" dirty="0" smtClean="0"/>
              <a:t>tum components</a:t>
            </a: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5171538" y="3474501"/>
            <a:ext cx="3972462" cy="3122471"/>
          </a:xfrm>
          <a:prstGeom prst="rect">
            <a:avLst/>
          </a:prstGeom>
          <a:noFill/>
          <a:ln>
            <a:noFill/>
          </a:ln>
        </p:spPr>
      </p:pic>
      <p:pic>
        <p:nvPicPr>
          <p:cNvPr id="6" name="Picture 5"/>
          <p:cNvPicPr>
            <a:picLocks noChangeAspect="1"/>
          </p:cNvPicPr>
          <p:nvPr/>
        </p:nvPicPr>
        <p:blipFill>
          <a:blip r:embed="rId4"/>
          <a:stretch>
            <a:fillRect/>
          </a:stretch>
        </p:blipFill>
        <p:spPr>
          <a:xfrm>
            <a:off x="101215" y="4975408"/>
            <a:ext cx="5461000" cy="1752600"/>
          </a:xfrm>
          <a:prstGeom prst="rect">
            <a:avLst/>
          </a:prstGeom>
        </p:spPr>
      </p:pic>
      <p:pic>
        <p:nvPicPr>
          <p:cNvPr id="4" name="Picture 3"/>
          <p:cNvPicPr>
            <a:picLocks noChangeAspect="1"/>
          </p:cNvPicPr>
          <p:nvPr/>
        </p:nvPicPr>
        <p:blipFill>
          <a:blip r:embed="rId5"/>
          <a:stretch>
            <a:fillRect/>
          </a:stretch>
        </p:blipFill>
        <p:spPr>
          <a:xfrm>
            <a:off x="616682" y="2659932"/>
            <a:ext cx="2962659" cy="2315476"/>
          </a:xfrm>
          <a:prstGeom prst="rect">
            <a:avLst/>
          </a:prstGeom>
        </p:spPr>
      </p:pic>
      <p:pic>
        <p:nvPicPr>
          <p:cNvPr id="7" name="Picture 6"/>
          <p:cNvPicPr>
            <a:picLocks noChangeAspect="1"/>
          </p:cNvPicPr>
          <p:nvPr/>
        </p:nvPicPr>
        <p:blipFill>
          <a:blip r:embed="rId6"/>
          <a:stretch>
            <a:fillRect/>
          </a:stretch>
        </p:blipFill>
        <p:spPr>
          <a:xfrm>
            <a:off x="7345138" y="1644282"/>
            <a:ext cx="1798862" cy="1674807"/>
          </a:xfrm>
          <a:prstGeom prst="rect">
            <a:avLst/>
          </a:prstGeom>
        </p:spPr>
      </p:pic>
    </p:spTree>
    <p:extLst>
      <p:ext uri="{BB962C8B-B14F-4D97-AF65-F5344CB8AC3E}">
        <p14:creationId xmlns:p14="http://schemas.microsoft.com/office/powerpoint/2010/main" val="69404164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7S_77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754" y="1616424"/>
            <a:ext cx="7862363" cy="5241575"/>
          </a:xfrm>
          <a:prstGeom prst="rect">
            <a:avLst/>
          </a:prstGeom>
        </p:spPr>
      </p:pic>
      <p:sp>
        <p:nvSpPr>
          <p:cNvPr id="2" name="Title 1"/>
          <p:cNvSpPr>
            <a:spLocks noGrp="1"/>
          </p:cNvSpPr>
          <p:nvPr>
            <p:ph type="title"/>
          </p:nvPr>
        </p:nvSpPr>
        <p:spPr>
          <a:xfrm>
            <a:off x="457200" y="33224"/>
            <a:ext cx="8229600" cy="1143000"/>
          </a:xfrm>
        </p:spPr>
        <p:txBody>
          <a:bodyPr/>
          <a:lstStyle/>
          <a:p>
            <a:r>
              <a:rPr lang="en-US" b="1" dirty="0" smtClean="0"/>
              <a:t>Are</a:t>
            </a:r>
            <a:r>
              <a:rPr lang="en-US" dirty="0" smtClean="0"/>
              <a:t> nucleons modified in nuclei?</a:t>
            </a:r>
            <a:endParaRPr lang="en-US" dirty="0"/>
          </a:p>
        </p:txBody>
      </p:sp>
      <p:grpSp>
        <p:nvGrpSpPr>
          <p:cNvPr id="14" name="Group 13"/>
          <p:cNvGrpSpPr/>
          <p:nvPr/>
        </p:nvGrpSpPr>
        <p:grpSpPr>
          <a:xfrm>
            <a:off x="0" y="1897081"/>
            <a:ext cx="9128776" cy="4960919"/>
            <a:chOff x="0" y="1897081"/>
            <a:chExt cx="9128776" cy="4960919"/>
          </a:xfrm>
        </p:grpSpPr>
        <p:pic>
          <p:nvPicPr>
            <p:cNvPr id="10" name="Picture 9" descr="D7S_771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23496"/>
              <a:ext cx="2898605" cy="4034504"/>
            </a:xfrm>
            <a:prstGeom prst="rect">
              <a:avLst/>
            </a:prstGeom>
          </p:spPr>
        </p:pic>
        <p:pic>
          <p:nvPicPr>
            <p:cNvPr id="11" name="Picture 10" descr="D7S_771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8605" y="1897081"/>
              <a:ext cx="3442107" cy="4667022"/>
            </a:xfrm>
            <a:prstGeom prst="rect">
              <a:avLst/>
            </a:prstGeom>
          </p:spPr>
        </p:pic>
        <p:pic>
          <p:nvPicPr>
            <p:cNvPr id="12" name="Picture 11" descr="D7S_771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0711" y="2498112"/>
              <a:ext cx="2788065" cy="3785334"/>
            </a:xfrm>
            <a:prstGeom prst="rect">
              <a:avLst/>
            </a:prstGeom>
          </p:spPr>
        </p:pic>
      </p:grpSp>
      <p:pic>
        <p:nvPicPr>
          <p:cNvPr id="8" name="Picture 7" descr="D7S_7683.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120106"/>
            <a:ext cx="9145509" cy="5737894"/>
          </a:xfrm>
          <a:prstGeom prst="rect">
            <a:avLst/>
          </a:prstGeom>
        </p:spPr>
      </p:pic>
    </p:spTree>
    <p:extLst>
      <p:ext uri="{BB962C8B-B14F-4D97-AF65-F5344CB8AC3E}">
        <p14:creationId xmlns:p14="http://schemas.microsoft.com/office/powerpoint/2010/main" val="39078129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Are</a:t>
            </a:r>
            <a:r>
              <a:rPr lang="en-US" dirty="0" smtClean="0"/>
              <a:t> nucleons modified in nuclei?</a:t>
            </a:r>
            <a:endParaRPr lang="en-US" dirty="0"/>
          </a:p>
        </p:txBody>
      </p:sp>
      <p:sp>
        <p:nvSpPr>
          <p:cNvPr id="3" name="Content Placeholder 2"/>
          <p:cNvSpPr>
            <a:spLocks noGrp="1"/>
          </p:cNvSpPr>
          <p:nvPr>
            <p:ph idx="1"/>
          </p:nvPr>
        </p:nvSpPr>
        <p:spPr>
          <a:xfrm>
            <a:off x="457200" y="1600201"/>
            <a:ext cx="8229600" cy="3309592"/>
          </a:xfrm>
        </p:spPr>
        <p:txBody>
          <a:bodyPr>
            <a:normAutofit fontScale="92500" lnSpcReduction="20000"/>
          </a:bodyPr>
          <a:lstStyle/>
          <a:p>
            <a:r>
              <a:rPr lang="en-US" dirty="0" smtClean="0"/>
              <a:t>Are </a:t>
            </a:r>
            <a:r>
              <a:rPr lang="en-US" b="1" dirty="0" smtClean="0"/>
              <a:t>electrons </a:t>
            </a:r>
            <a:r>
              <a:rPr lang="en-US" dirty="0" smtClean="0"/>
              <a:t>modified in </a:t>
            </a:r>
            <a:r>
              <a:rPr lang="en-US" b="1" dirty="0" smtClean="0"/>
              <a:t>atoms</a:t>
            </a:r>
            <a:r>
              <a:rPr lang="en-US" dirty="0" smtClean="0"/>
              <a:t>? </a:t>
            </a:r>
          </a:p>
          <a:p>
            <a:pPr lvl="1"/>
            <a:r>
              <a:rPr lang="en-US" dirty="0" smtClean="0"/>
              <a:t>Binding energy = ½ </a:t>
            </a:r>
            <a:r>
              <a:rPr lang="en-US" dirty="0" smtClean="0">
                <a:latin typeface="Symbol" charset="2"/>
                <a:cs typeface="Symbol" charset="2"/>
              </a:rPr>
              <a:t>a</a:t>
            </a:r>
            <a:r>
              <a:rPr lang="en-US" baseline="30000" dirty="0" smtClean="0"/>
              <a:t>2</a:t>
            </a:r>
            <a:r>
              <a:rPr lang="en-US" dirty="0" smtClean="0"/>
              <a:t> times mass – only 0.0027%</a:t>
            </a:r>
          </a:p>
          <a:p>
            <a:pPr lvl="1"/>
            <a:r>
              <a:rPr lang="en-US" dirty="0" smtClean="0"/>
              <a:t>Classical picture: Unchanged electron in electrostatic potential of nucleus – good to amazing accuracy</a:t>
            </a:r>
          </a:p>
          <a:p>
            <a:pPr lvl="1"/>
            <a:r>
              <a:rPr lang="en-US" dirty="0" smtClean="0"/>
              <a:t>But in QED: Electrons </a:t>
            </a:r>
            <a:r>
              <a:rPr lang="en-US" b="1" dirty="0" smtClean="0"/>
              <a:t>do</a:t>
            </a:r>
            <a:r>
              <a:rPr lang="en-US" dirty="0" smtClean="0"/>
              <a:t> have structure…</a:t>
            </a:r>
            <a:br>
              <a:rPr lang="en-US" dirty="0" smtClean="0"/>
            </a:br>
            <a:endParaRPr lang="en-US" dirty="0" smtClean="0"/>
          </a:p>
          <a:p>
            <a:pPr lvl="1"/>
            <a:r>
              <a:rPr lang="en-US" dirty="0" smtClean="0"/>
              <a:t>…and therefore </a:t>
            </a:r>
            <a:r>
              <a:rPr lang="en-US" b="1" dirty="0" smtClean="0"/>
              <a:t>are</a:t>
            </a:r>
            <a:r>
              <a:rPr lang="en-US" dirty="0" smtClean="0"/>
              <a:t> “modified” in atoms </a:t>
            </a:r>
            <a:br>
              <a:rPr lang="en-US" dirty="0" smtClean="0"/>
            </a:br>
            <a:r>
              <a:rPr lang="en-US" sz="2200" dirty="0" smtClean="0"/>
              <a:t/>
            </a:r>
            <a:br>
              <a:rPr lang="en-US" sz="2200" dirty="0" smtClean="0"/>
            </a:br>
            <a:endParaRPr lang="en-US" dirty="0"/>
          </a:p>
        </p:txBody>
      </p:sp>
      <p:pic>
        <p:nvPicPr>
          <p:cNvPr id="4" name="Picture 3" descr="img_0.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0176" y="4206769"/>
            <a:ext cx="1843800" cy="2453522"/>
          </a:xfrm>
          <a:prstGeom prst="rect">
            <a:avLst/>
          </a:prstGeom>
        </p:spPr>
      </p:pic>
      <p:pic>
        <p:nvPicPr>
          <p:cNvPr id="5" name="Picture 4" descr="557px-Electron_self_energy_loop.sv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0204" y="2772703"/>
            <a:ext cx="1742570" cy="1692514"/>
          </a:xfrm>
          <a:prstGeom prst="rect">
            <a:avLst/>
          </a:prstGeom>
        </p:spPr>
      </p:pic>
      <p:sp>
        <p:nvSpPr>
          <p:cNvPr id="6" name="Right Arrow 5"/>
          <p:cNvSpPr/>
          <p:nvPr/>
        </p:nvSpPr>
        <p:spPr>
          <a:xfrm>
            <a:off x="7000192" y="3360245"/>
            <a:ext cx="650018" cy="11000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rot="1762238">
            <a:off x="4956308" y="4483155"/>
            <a:ext cx="1316910" cy="1108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050410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Are</a:t>
            </a:r>
            <a:r>
              <a:rPr lang="en-US" dirty="0" smtClean="0"/>
              <a:t> nucleons modified in nuclei?</a:t>
            </a:r>
            <a:endParaRPr lang="en-US" dirty="0"/>
          </a:p>
        </p:txBody>
      </p:sp>
      <p:sp>
        <p:nvSpPr>
          <p:cNvPr id="3" name="Content Placeholder 2"/>
          <p:cNvSpPr>
            <a:spLocks noGrp="1"/>
          </p:cNvSpPr>
          <p:nvPr>
            <p:ph idx="1"/>
          </p:nvPr>
        </p:nvSpPr>
        <p:spPr>
          <a:xfrm>
            <a:off x="457200" y="1600200"/>
            <a:ext cx="8229600" cy="3856067"/>
          </a:xfrm>
        </p:spPr>
        <p:txBody>
          <a:bodyPr>
            <a:normAutofit fontScale="92500"/>
          </a:bodyPr>
          <a:lstStyle/>
          <a:p>
            <a:r>
              <a:rPr lang="en-US" dirty="0" smtClean="0"/>
              <a:t>Are </a:t>
            </a:r>
            <a:r>
              <a:rPr lang="en-US" b="1" dirty="0" smtClean="0"/>
              <a:t>atoms </a:t>
            </a:r>
            <a:r>
              <a:rPr lang="en-US" dirty="0" smtClean="0"/>
              <a:t>modified in </a:t>
            </a:r>
            <a:r>
              <a:rPr lang="en-US" b="1" dirty="0" smtClean="0"/>
              <a:t>molecules</a:t>
            </a:r>
            <a:r>
              <a:rPr lang="en-US" dirty="0" smtClean="0"/>
              <a:t>? </a:t>
            </a:r>
          </a:p>
          <a:p>
            <a:pPr lvl="1"/>
            <a:r>
              <a:rPr lang="en-US" dirty="0" smtClean="0"/>
              <a:t>Obviously!</a:t>
            </a:r>
          </a:p>
          <a:p>
            <a:pPr lvl="1"/>
            <a:r>
              <a:rPr lang="en-US" dirty="0" smtClean="0"/>
              <a:t>QM picture: Atoms are deformed or even share electrons to form molecules</a:t>
            </a:r>
          </a:p>
          <a:p>
            <a:pPr lvl="1"/>
            <a:r>
              <a:rPr lang="en-US" dirty="0" smtClean="0"/>
              <a:t>Clearly, electron distributions in space and momentum space are strongly modified</a:t>
            </a:r>
          </a:p>
          <a:p>
            <a:pPr lvl="1"/>
            <a:r>
              <a:rPr lang="en-US" dirty="0" smtClean="0"/>
              <a:t>Binding energy a good fraction of atomic binding energy (H</a:t>
            </a:r>
            <a:r>
              <a:rPr lang="en-US" baseline="-25000" dirty="0" smtClean="0"/>
              <a:t>2</a:t>
            </a:r>
            <a:r>
              <a:rPr lang="en-US" dirty="0" smtClean="0"/>
              <a:t> binding energy </a:t>
            </a:r>
            <a:r>
              <a:rPr lang="en-US" baseline="30000" dirty="0" smtClean="0"/>
              <a:t>1</a:t>
            </a:r>
            <a:r>
              <a:rPr lang="en-US" dirty="0" smtClean="0"/>
              <a:t>/</a:t>
            </a:r>
            <a:r>
              <a:rPr lang="en-US" baseline="-25000" dirty="0" smtClean="0"/>
              <a:t>3</a:t>
            </a:r>
            <a:r>
              <a:rPr lang="en-US" dirty="0" smtClean="0"/>
              <a:t> of electron binding in H)</a:t>
            </a:r>
          </a:p>
        </p:txBody>
      </p:sp>
    </p:spTree>
    <p:extLst>
      <p:ext uri="{BB962C8B-B14F-4D97-AF65-F5344CB8AC3E}">
        <p14:creationId xmlns:p14="http://schemas.microsoft.com/office/powerpoint/2010/main" val="3287520976"/>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article}\pagestyle{empty}&#10;\usepackage{colordvi}&#10;\newcommand{\qbar}{\bar q}&#10;\begin{document}&#10;\textBlue&#10;\begin{eqnarray*}&#10;\frac{d^2\sigma}{d x_1 d x_2} = \frac{4\pi\alpha^2}{9 x_1 x_2}\frac{1}{s}&#10;   \displaystyle\sum e^2\left[\qbar_{t}(x_t)q_{b}(x_b) + q_{t}(x_t) \qbar_{b}(x_b)\right]&#10;\end{eqnarray*}&#10;&#10;\end{document}&#10;"/>
  <p:tag name="EXTERNALNAME" val="txp_fig"/>
  <p:tag name="BLEND" val="False"/>
  <p:tag name="TRANSPARENT" val="False"/>
  <p:tag name="KEEPFILES" val="False"/>
  <p:tag name="DEBUGPAUSE" val="False"/>
  <p:tag name="RESOLUTION" val="600"/>
  <p:tag name="TIMEOUT" val="(none)"/>
  <p:tag name="BOXWIDTH" val="692"/>
  <p:tag name="BOXHEIGHT" val="305"/>
  <p:tag name="BOXFONT" val="12"/>
  <p:tag name="BOXWRAP" val="False"/>
  <p:tag name="WORKAROUNDTRANSPARENCYBUG" val="False"/>
  <p:tag name="ALLOWFONTSUBSTITUTION" val="False"/>
  <p:tag name="BITMAPFORMAT" val="bmp256"/>
  <p:tag name="ORIGWIDTH" val="228"/>
  <p:tag name="PICTUREFILESIZE" val="3810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3261</TotalTime>
  <Words>3436</Words>
  <Application>Microsoft Macintosh PowerPoint</Application>
  <PresentationFormat>On-screen Show (4:3)</PresentationFormat>
  <Paragraphs>309</Paragraphs>
  <Slides>39</Slides>
  <Notes>32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Office Theme</vt:lpstr>
      <vt:lpstr>Equation</vt:lpstr>
      <vt:lpstr>Modifications of Nucleons in Nuclei  </vt:lpstr>
      <vt:lpstr>Definition of Terms: What are Nucleons?</vt:lpstr>
      <vt:lpstr>What are Nuclei?</vt:lpstr>
      <vt:lpstr>Nucleon-Nucleon Potentials</vt:lpstr>
      <vt:lpstr>Features of “nucleon models” for nuclei</vt:lpstr>
      <vt:lpstr>Features of “nucleon models” for nuclei</vt:lpstr>
      <vt:lpstr>Are nucleons modified in nuclei?</vt:lpstr>
      <vt:lpstr>Are nucleons modified in nuclei?</vt:lpstr>
      <vt:lpstr>Are nucleons modified in nuclei?</vt:lpstr>
      <vt:lpstr>Are nucleons modified in nuclei?</vt:lpstr>
      <vt:lpstr>Experimental Evidence</vt:lpstr>
      <vt:lpstr>Nuclear PDF Fits</vt:lpstr>
      <vt:lpstr>Recent Experimental Evidence</vt:lpstr>
      <vt:lpstr>An interesting connection</vt:lpstr>
      <vt:lpstr>Possible Explanations</vt:lpstr>
      <vt:lpstr>EMC-effect in the Deuteron?</vt:lpstr>
      <vt:lpstr>Further Experimental Evidence</vt:lpstr>
      <vt:lpstr>List of data to come</vt:lpstr>
      <vt:lpstr>Drell-Yan measurement of anti-quark distributions</vt:lpstr>
      <vt:lpstr>EMC experiments with 12 GeV</vt:lpstr>
      <vt:lpstr>Isospin-dependent EMC effect?</vt:lpstr>
      <vt:lpstr>Polarized EMC effect?</vt:lpstr>
      <vt:lpstr>Polarized EMC effect?</vt:lpstr>
      <vt:lpstr>b1 (See Fri 17:30 - Elena Long)  </vt:lpstr>
      <vt:lpstr>Spectator Tagging</vt:lpstr>
      <vt:lpstr>Using tagging to suppress binding effects: pS &lt; 100 MeV/c, qSq &gt; 110o </vt:lpstr>
      <vt:lpstr>Using tagging to enhance binding effects: pS &gt; 300 MeV/c -&gt; E12-11-107</vt:lpstr>
      <vt:lpstr>Using tagging to enhance binding effects: n tagging -&gt; Proposals to PAC43</vt:lpstr>
      <vt:lpstr>ElectronIonCollider</vt:lpstr>
      <vt:lpstr>Summary and Outlook</vt:lpstr>
      <vt:lpstr>Experimental Evidence  – a different view</vt:lpstr>
      <vt:lpstr>Shadowing in D?</vt:lpstr>
      <vt:lpstr>Tagged EMC Effect Proposals to PAC44</vt:lpstr>
      <vt:lpstr>PowerPoint Presentation</vt:lpstr>
      <vt:lpstr>PowerPoint Presentation</vt:lpstr>
      <vt:lpstr>PowerPoint Presentation</vt:lpstr>
      <vt:lpstr>PowerPoint Presentation</vt:lpstr>
      <vt:lpstr>FSI (Example deuteron)</vt:lpstr>
      <vt:lpstr>Data with random variation</vt:lpstr>
    </vt:vector>
  </TitlesOfParts>
  <Company>Old Dominion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Modifications of Nucleons in Nuclei  </dc:title>
  <dc:creator>Sebastian Kuhn</dc:creator>
  <cp:lastModifiedBy>Sebastian Kuhn</cp:lastModifiedBy>
  <cp:revision>115</cp:revision>
  <dcterms:created xsi:type="dcterms:W3CDTF">2015-03-27T20:17:28Z</dcterms:created>
  <dcterms:modified xsi:type="dcterms:W3CDTF">2015-05-22T19:33:14Z</dcterms:modified>
</cp:coreProperties>
</file>