
<file path=[Content_Types].xml><?xml version="1.0" encoding="utf-8"?>
<Types xmlns="http://schemas.openxmlformats.org/package/2006/content-types">
  <Override PartName="/_rels/.rels" ContentType="application/vnd.openxmlformats-package.relationships+xml"/>
  <Override PartName="/ppt/_rels/presentation.xml.rels" ContentType="application/vnd.openxmlformats-package.relationships+xml"/>
  <Override PartName="/ppt/notesSlides/_rels/notesSlide74.xml.rels" ContentType="application/vnd.openxmlformats-package.relationships+xml"/>
  <Override PartName="/ppt/notesSlides/_rels/notesSlide72.xml.rels" ContentType="application/vnd.openxmlformats-package.relationships+xml"/>
  <Override PartName="/ppt/notesSlides/_rels/notesSlide69.xml.rels" ContentType="application/vnd.openxmlformats-package.relationships+xml"/>
  <Override PartName="/ppt/notesSlides/_rels/notesSlide62.xml.rels" ContentType="application/vnd.openxmlformats-package.relationships+xml"/>
  <Override PartName="/ppt/notesSlides/_rels/notesSlide61.xml.rels" ContentType="application/vnd.openxmlformats-package.relationships+xml"/>
  <Override PartName="/ppt/notesSlides/_rels/notesSlide45.xml.rels" ContentType="application/vnd.openxmlformats-package.relationships+xml"/>
  <Override PartName="/ppt/notesSlides/_rels/notesSlide41.xml.rels" ContentType="application/vnd.openxmlformats-package.relationships+xml"/>
  <Override PartName="/ppt/notesSlides/_rels/notesSlide33.xml.rels" ContentType="application/vnd.openxmlformats-package.relationships+xml"/>
  <Override PartName="/ppt/notesSlides/_rels/notesSlide32.xml.rels" ContentType="application/vnd.openxmlformats-package.relationships+xml"/>
  <Override PartName="/ppt/notesSlides/_rels/notesSlide30.xml.rels" ContentType="application/vnd.openxmlformats-package.relationships+xml"/>
  <Override PartName="/ppt/notesSlides/_rels/notesSlide59.xml.rels" ContentType="application/vnd.openxmlformats-package.relationships+xml"/>
  <Override PartName="/ppt/notesSlides/_rels/notesSlide28.xml.rels" ContentType="application/vnd.openxmlformats-package.relationships+xml"/>
  <Override PartName="/ppt/notesSlides/_rels/notesSlide27.xml.rels" ContentType="application/vnd.openxmlformats-package.relationships+xml"/>
  <Override PartName="/ppt/notesSlides/_rels/notesSlide26.xml.rels" ContentType="application/vnd.openxmlformats-package.relationships+xml"/>
  <Override PartName="/ppt/notesSlides/_rels/notesSlide47.xml.rels" ContentType="application/vnd.openxmlformats-package.relationships+xml"/>
  <Override PartName="/ppt/notesSlides/_rels/notesSlide25.xml.rels" ContentType="application/vnd.openxmlformats-package.relationships+xml"/>
  <Override PartName="/ppt/notesSlides/_rels/notesSlide39.xml.rels" ContentType="application/vnd.openxmlformats-package.relationships+xml"/>
  <Override PartName="/ppt/notesSlides/_rels/notesSlide20.xml.rels" ContentType="application/vnd.openxmlformats-package.relationships+xml"/>
  <Override PartName="/ppt/notesSlides/_rels/notesSlide16.xml.rels" ContentType="application/vnd.openxmlformats-package.relationships+xml"/>
  <Override PartName="/ppt/notesSlides/_rels/notesSlide15.xml.rels" ContentType="application/vnd.openxmlformats-package.relationships+xml"/>
  <Override PartName="/ppt/notesSlides/_rels/notesSlide21.xml.rels" ContentType="application/vnd.openxmlformats-package.relationships+xml"/>
  <Override PartName="/ppt/notesSlides/_rels/notesSlide12.xml.rels" ContentType="application/vnd.openxmlformats-package.relationships+xml"/>
  <Override PartName="/ppt/notesSlides/_rels/notesSlide19.xml.rels" ContentType="application/vnd.openxmlformats-package.relationships+xml"/>
  <Override PartName="/ppt/notesSlides/_rels/notesSlide14.xml.rels" ContentType="application/vnd.openxmlformats-package.relationships+xml"/>
  <Override PartName="/ppt/notesSlides/_rels/notesSlide56.xml.rels" ContentType="application/vnd.openxmlformats-package.relationships+xml"/>
  <Override PartName="/ppt/notesSlides/_rels/notesSlide11.xml.rels" ContentType="application/vnd.openxmlformats-package.relationships+xml"/>
  <Override PartName="/ppt/notesSlides/_rels/notesSlide51.xml.rels" ContentType="application/vnd.openxmlformats-package.relationships+xml"/>
  <Override PartName="/ppt/notesSlides/_rels/notesSlide10.xml.rels" ContentType="application/vnd.openxmlformats-package.relationships+xml"/>
  <Override PartName="/ppt/notesSlides/_rels/notesSlide60.xml.rels" ContentType="application/vnd.openxmlformats-package.relationships+xml"/>
  <Override PartName="/ppt/notesSlides/_rels/notesSlide6.xml.rels" ContentType="application/vnd.openxmlformats-package.relationships+xml"/>
  <Override PartName="/ppt/notesSlides/_rels/notesSlide5.xml.rels" ContentType="application/vnd.openxmlformats-package.relationships+xml"/>
  <Override PartName="/ppt/notesSlides/_rels/notesSlide35.xml.rels" ContentType="application/vnd.openxmlformats-package.relationships+xml"/>
  <Override PartName="/ppt/notesSlides/_rels/notesSlide4.xml.rels" ContentType="application/vnd.openxmlformats-package.relationships+xml"/>
  <Override PartName="/ppt/notesSlides/_rels/notesSlide3.xml.rels" ContentType="application/vnd.openxmlformats-package.relationships+xml"/>
  <Override PartName="/ppt/notesSlides/_rels/notesSlide58.xml.rels" ContentType="application/vnd.openxmlformats-package.relationships+xml"/>
  <Override PartName="/ppt/notesSlides/_rels/notesSlide66.xml.rels" ContentType="application/vnd.openxmlformats-package.relationships+xml"/>
  <Override PartName="/ppt/notesSlides/_rels/notesSlide1.xml.rels" ContentType="application/vnd.openxmlformats-package.relationships+xml"/>
  <Override PartName="/ppt/notesSlides/_rels/notesSlide46.xml.rels" ContentType="application/vnd.openxmlformats-package.relationships+xml"/>
  <Override PartName="/ppt/notesSlides/_rels/notesSlide8.xml.rels" ContentType="application/vnd.openxmlformats-package.relationships+xml"/>
  <Override PartName="/ppt/notesSlides/_rels/notesSlide34.xml.rels" ContentType="application/vnd.openxmlformats-package.relationships+xml"/>
  <Override PartName="/ppt/notesSlides/notesSlide74.xml" ContentType="application/vnd.openxmlformats-officedocument.presentationml.notesSlide+xml"/>
  <Override PartName="/ppt/notesSlides/notesSlide72.xml" ContentType="application/vnd.openxmlformats-officedocument.presentationml.notesSlide+xml"/>
  <Override PartName="/ppt/notesSlides/notesSlide66.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0.xml" ContentType="application/vnd.openxmlformats-officedocument.presentationml.notesSlide+xml"/>
  <Override PartName="/ppt/notesSlides/notesSlide58.xml" ContentType="application/vnd.openxmlformats-officedocument.presentationml.notesSlide+xml"/>
  <Override PartName="/ppt/notesSlides/notesSlide46.xml" ContentType="application/vnd.openxmlformats-officedocument.presentationml.notesSlide+xml"/>
  <Override PartName="/ppt/notesSlides/notesSlide45.xml" ContentType="application/vnd.openxmlformats-officedocument.presentationml.notesSlide+xml"/>
  <Override PartName="/ppt/notesSlides/notesSlide51.xml" ContentType="application/vnd.openxmlformats-officedocument.presentationml.notesSlide+xml"/>
  <Override PartName="/ppt/notesSlides/notesSlide41.xml" ContentType="application/vnd.openxmlformats-officedocument.presentationml.notesSlide+xml"/>
  <Override PartName="/ppt/notesSlides/notesSlide34.xml" ContentType="application/vnd.openxmlformats-officedocument.presentationml.notesSlide+xml"/>
  <Override PartName="/ppt/notesSlides/notesSlide56.xml" ContentType="application/vnd.openxmlformats-officedocument.presentationml.notesSlide+xml"/>
  <Override PartName="/ppt/notesSlides/notesSlide32.xml" ContentType="application/vnd.openxmlformats-officedocument.presentationml.notesSlide+xml"/>
  <Override PartName="/ppt/notesSlides/notesSlide30.xml" ContentType="application/vnd.openxmlformats-officedocument.presentationml.notesSlide+xml"/>
  <Override PartName="/ppt/notesSlides/notesSlide28.xml" ContentType="application/vnd.openxmlformats-officedocument.presentationml.notesSlide+xml"/>
  <Override PartName="/ppt/notesSlides/notesSlide35.xml" ContentType="application/vnd.openxmlformats-officedocument.presentationml.notesSlide+xml"/>
  <Override PartName="/ppt/notesSlides/notesSlide39.xml" ContentType="application/vnd.openxmlformats-officedocument.presentationml.notesSlide+xml"/>
  <Override PartName="/ppt/notesSlides/notesSlide27.xml" ContentType="application/vnd.openxmlformats-officedocument.presentationml.notesSlide+xml"/>
  <Override PartName="/ppt/notesSlides/notesSlide21.xml" ContentType="application/vnd.openxmlformats-officedocument.presentationml.notesSlide+xml"/>
  <Override PartName="/ppt/notesSlides/notesSlide47.xml" ContentType="application/vnd.openxmlformats-officedocument.presentationml.notesSlide+xml"/>
  <Override PartName="/ppt/notesSlides/notesSlide20.xml" ContentType="application/vnd.openxmlformats-officedocument.presentationml.notesSlide+xml"/>
  <Override PartName="/ppt/notesSlides/notesSlide26.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25.xml" ContentType="application/vnd.openxmlformats-officedocument.presentationml.notesSlide+xml"/>
  <Override PartName="/ppt/notesSlides/notesSlide3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9.xml" ContentType="application/vnd.openxmlformats-officedocument.presentationml.notesSlide+xml"/>
  <Override PartName="/ppt/notesSlides/notesSlide10.xml" ContentType="application/vnd.openxmlformats-officedocument.presentationml.notesSlide+xml"/>
  <Override PartName="/ppt/notesSlides/notesSlide69.xml" ContentType="application/vnd.openxmlformats-officedocument.presentationml.notesSlide+xml"/>
  <Override PartName="/ppt/notesSlides/notesSlide5.xml" ContentType="application/vnd.openxmlformats-officedocument.presentationml.notesSlide+xml"/>
  <Override PartName="/ppt/notesSlides/notesSlide8.xml" ContentType="application/vnd.openxmlformats-officedocument.presentationml.notesSlide+xml"/>
  <Override PartName="/ppt/notesSlides/notesSlide59.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6.xml" ContentType="application/vnd.openxmlformats-officedocument.presentationml.notesSlide+xml"/>
  <Override PartName="/ppt/notesSlides/notesSlide1.xml" ContentType="application/vnd.openxmlformats-officedocument.presentationml.notesSlide+xml"/>
  <Override PartName="/ppt/slides/slide74.xml" ContentType="application/vnd.openxmlformats-officedocument.presentationml.slide+xml"/>
  <Override PartName="/ppt/slides/slide70.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66.xml" ContentType="application/vnd.openxmlformats-officedocument.presentationml.slide+xml"/>
  <Override PartName="/ppt/slides/slide63.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0.xml" ContentType="application/vnd.openxmlformats-officedocument.presentationml.slide+xml"/>
  <Override PartName="/ppt/slides/slide58.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slides/slide51.xml" ContentType="application/vnd.openxmlformats-officedocument.presentationml.slide+xml"/>
  <Override PartName="/ppt/slides/slide72.xml" ContentType="application/vnd.openxmlformats-officedocument.presentationml.slide+xml"/>
  <Override PartName="/ppt/slides/slide44.xml" ContentType="application/vnd.openxmlformats-officedocument.presentationml.slide+xml"/>
  <Override PartName="/ppt/slides/slide6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71.xml" ContentType="application/vnd.openxmlformats-officedocument.presentationml.slide+xml"/>
  <Override PartName="/ppt/slides/slide33.xml" ContentType="application/vnd.openxmlformats-officedocument.presentationml.slide+xml"/>
  <Override PartName="/ppt/slides/slide61.xml" ContentType="application/vnd.openxmlformats-officedocument.presentationml.slide+xml"/>
  <Override PartName="/ppt/slides/_rels/slide65.xml.rels" ContentType="application/vnd.openxmlformats-package.relationships+xml"/>
  <Override PartName="/ppt/slides/_rels/slide62.xml.rels" ContentType="application/vnd.openxmlformats-package.relationships+xml"/>
  <Override PartName="/ppt/slides/_rels/slide60.xml.rels" ContentType="application/vnd.openxmlformats-package.relationships+xml"/>
  <Override PartName="/ppt/slides/_rels/slide59.xml.rels" ContentType="application/vnd.openxmlformats-package.relationships+xml"/>
  <Override PartName="/ppt/slides/_rels/slide72.xml.rels" ContentType="application/vnd.openxmlformats-package.relationships+xml"/>
  <Override PartName="/ppt/slides/_rels/slide57.xml.rels" ContentType="application/vnd.openxmlformats-package.relationships+xml"/>
  <Override PartName="/ppt/slides/_rels/slide56.xml.rels" ContentType="application/vnd.openxmlformats-package.relationships+xml"/>
  <Override PartName="/ppt/slides/_rels/slide54.xml.rels" ContentType="application/vnd.openxmlformats-package.relationships+xml"/>
  <Override PartName="/ppt/slides/_rels/slide53.xml.rels" ContentType="application/vnd.openxmlformats-package.relationships+xml"/>
  <Override PartName="/ppt/slides/_rels/slide64.xml.rels" ContentType="application/vnd.openxmlformats-package.relationships+xml"/>
  <Override PartName="/ppt/slides/_rels/slide69.xml.rels" ContentType="application/vnd.openxmlformats-package.relationships+xml"/>
  <Override PartName="/ppt/slides/_rels/slide52.xml.rels" ContentType="application/vnd.openxmlformats-package.relationships+xml"/>
  <Override PartName="/ppt/slides/_rels/slide49.xml.rels" ContentType="application/vnd.openxmlformats-package.relationships+xml"/>
  <Override PartName="/ppt/slides/_rels/slide47.xml.rels" ContentType="application/vnd.openxmlformats-package.relationships+xml"/>
  <Override PartName="/ppt/slides/_rels/slide44.xml.rels" ContentType="application/vnd.openxmlformats-package.relationships+xml"/>
  <Override PartName="/ppt/slides/_rels/slide42.xml.rels" ContentType="application/vnd.openxmlformats-package.relationships+xml"/>
  <Override PartName="/ppt/slides/_rels/slide41.xml.rels" ContentType="application/vnd.openxmlformats-package.relationships+xml"/>
  <Override PartName="/ppt/slides/_rels/slide40.xml.rels" ContentType="application/vnd.openxmlformats-package.relationships+xml"/>
  <Override PartName="/ppt/slides/_rels/slide39.xml.rels" ContentType="application/vnd.openxmlformats-package.relationships+xml"/>
  <Override PartName="/ppt/slides/_rels/slide70.xml.rels" ContentType="application/vnd.openxmlformats-package.relationships+xml"/>
  <Override PartName="/ppt/slides/_rels/slide36.xml.rels" ContentType="application/vnd.openxmlformats-package.relationships+xml"/>
  <Override PartName="/ppt/slides/_rels/slide50.xml.rels" ContentType="application/vnd.openxmlformats-package.relationships+xml"/>
  <Override PartName="/ppt/slides/_rels/slide38.xml.rels" ContentType="application/vnd.openxmlformats-package.relationships+xml"/>
  <Override PartName="/ppt/slides/_rels/slide35.xml.rels" ContentType="application/vnd.openxmlformats-package.relationships+xml"/>
  <Override PartName="/ppt/slides/_rels/slide68.xml.rels" ContentType="application/vnd.openxmlformats-package.relationships+xml"/>
  <Override PartName="/ppt/slides/_rels/slide32.xml.rels" ContentType="application/vnd.openxmlformats-package.relationships+xml"/>
  <Override PartName="/ppt/slides/_rels/slide51.xml.rels" ContentType="application/vnd.openxmlformats-package.relationships+xml"/>
  <Override PartName="/ppt/slides/_rels/slide29.xml.rels" ContentType="application/vnd.openxmlformats-package.relationships+xml"/>
  <Override PartName="/ppt/slides/_rels/slide31.xml.rels" ContentType="application/vnd.openxmlformats-package.relationships+xml"/>
  <Override PartName="/ppt/slides/_rels/slide61.xml.rels" ContentType="application/vnd.openxmlformats-package.relationships+xml"/>
  <Override PartName="/ppt/slides/_rels/slide24.xml.rels" ContentType="application/vnd.openxmlformats-package.relationships+xml"/>
  <Override PartName="/ppt/slides/_rels/slide28.xml.rels" ContentType="application/vnd.openxmlformats-package.relationships+xml"/>
  <Override PartName="/ppt/slides/_rels/slide23.xml.rels" ContentType="application/vnd.openxmlformats-package.relationships+xml"/>
  <Override PartName="/ppt/slides/_rels/slide26.xml.rels" ContentType="application/vnd.openxmlformats-package.relationships+xml"/>
  <Override PartName="/ppt/slides/_rels/slide48.xml.rels" ContentType="application/vnd.openxmlformats-package.relationships+xml"/>
  <Override PartName="/ppt/slides/_rels/slide21.xml.rels" ContentType="application/vnd.openxmlformats-package.relationships+xml"/>
  <Override PartName="/ppt/slides/_rels/slide46.xml.rels" ContentType="application/vnd.openxmlformats-package.relationships+xml"/>
  <Override PartName="/ppt/slides/_rels/slide19.xml.rels" ContentType="application/vnd.openxmlformats-package.relationships+xml"/>
  <Override PartName="/ppt/slides/_rels/slide18.xml.rels" ContentType="application/vnd.openxmlformats-package.relationships+xml"/>
  <Override PartName="/ppt/slides/_rels/slide14.xml.rels" ContentType="application/vnd.openxmlformats-package.relationships+xml"/>
  <Override PartName="/ppt/slides/_rels/slide63.xml.rels" ContentType="application/vnd.openxmlformats-package.relationships+xml"/>
  <Override PartName="/ppt/slides/_rels/slide25.xml.rels" ContentType="application/vnd.openxmlformats-package.relationships+xml"/>
  <Override PartName="/ppt/slides/_rels/slide13.xml.rels" ContentType="application/vnd.openxmlformats-package.relationships+xml"/>
  <Override PartName="/ppt/slides/_rels/slide74.xml.rels" ContentType="application/vnd.openxmlformats-package.relationships+xml"/>
  <Override PartName="/ppt/slides/_rels/slide73.xml.rels" ContentType="application/vnd.openxmlformats-package.relationships+xml"/>
  <Override PartName="/ppt/slides/_rels/slide27.xml.rels" ContentType="application/vnd.openxmlformats-package.relationships+xml"/>
  <Override PartName="/ppt/slides/_rels/slide12.xml.rels" ContentType="application/vnd.openxmlformats-package.relationships+xml"/>
  <Override PartName="/ppt/slides/_rels/slide67.xml.rels" ContentType="application/vnd.openxmlformats-package.relationships+xml"/>
  <Override PartName="/ppt/slides/_rels/slide66.xml.rels" ContentType="application/vnd.openxmlformats-package.relationships+xml"/>
  <Override PartName="/ppt/slides/_rels/slide20.xml.rels" ContentType="application/vnd.openxmlformats-package.relationships+xml"/>
  <Override PartName="/ppt/slides/_rels/slide15.xml.rels" ContentType="application/vnd.openxmlformats-package.relationships+xml"/>
  <Override PartName="/ppt/slides/_rels/slide30.xml.rels" ContentType="application/vnd.openxmlformats-package.relationships+xml"/>
  <Override PartName="/ppt/slides/_rels/slide45.xml.rels" ContentType="application/vnd.openxmlformats-package.relationships+xml"/>
  <Override PartName="/ppt/slides/_rels/slide11.xml.rels" ContentType="application/vnd.openxmlformats-package.relationships+xml"/>
  <Override PartName="/ppt/slides/_rels/slide9.xml.rels" ContentType="application/vnd.openxmlformats-package.relationships+xml"/>
  <Override PartName="/ppt/slides/_rels/slide8.xml.rels" ContentType="application/vnd.openxmlformats-package.relationships+xml"/>
  <Override PartName="/ppt/slides/_rels/slide16.xml.rels" ContentType="application/vnd.openxmlformats-package.relationships+xml"/>
  <Override PartName="/ppt/slides/_rels/slide22.xml.rels" ContentType="application/vnd.openxmlformats-package.relationships+xml"/>
  <Override PartName="/ppt/slides/_rels/slide10.xml.rels" ContentType="application/vnd.openxmlformats-package.relationships+xml"/>
  <Override PartName="/ppt/slides/_rels/slide7.xml.rels" ContentType="application/vnd.openxmlformats-package.relationships+xml"/>
  <Override PartName="/ppt/slides/_rels/slide58.xml.rels" ContentType="application/vnd.openxmlformats-package.relationships+xml"/>
  <Override PartName="/ppt/slides/_rels/slide71.xml.rels" ContentType="application/vnd.openxmlformats-package.relationships+xml"/>
  <Override PartName="/ppt/slides/_rels/slide5.xml.rels" ContentType="application/vnd.openxmlformats-package.relationships+xml"/>
  <Override PartName="/ppt/slides/_rels/slide37.xml.rels" ContentType="application/vnd.openxmlformats-package.relationships+xml"/>
  <Override PartName="/ppt/slides/_rels/slide17.xml.rels" ContentType="application/vnd.openxmlformats-package.relationships+xml"/>
  <Override PartName="/ppt/slides/_rels/slide4.xml.rels" ContentType="application/vnd.openxmlformats-package.relationships+xml"/>
  <Override PartName="/ppt/slides/_rels/slide43.xml.rels" ContentType="application/vnd.openxmlformats-package.relationships+xml"/>
  <Override PartName="/ppt/slides/_rels/slide3.xml.rels" ContentType="application/vnd.openxmlformats-package.relationships+xml"/>
  <Override PartName="/ppt/slides/_rels/slide6.xml.rels" ContentType="application/vnd.openxmlformats-package.relationships+xml"/>
  <Override PartName="/ppt/slides/_rels/slide33.xml.rels" ContentType="application/vnd.openxmlformats-package.relationships+xml"/>
  <Override PartName="/ppt/slides/_rels/slide55.xml.rels" ContentType="application/vnd.openxmlformats-package.relationships+xml"/>
  <Override PartName="/ppt/slides/_rels/slide2.xml.rels" ContentType="application/vnd.openxmlformats-package.relationships+xml"/>
  <Override PartName="/ppt/slides/_rels/slide34.xml.rels" ContentType="application/vnd.openxmlformats-package.relationships+xml"/>
  <Override PartName="/ppt/slides/_rels/slide1.xml.rels" ContentType="application/vnd.openxmlformats-package.relationships+xml"/>
  <Override PartName="/ppt/slides/slide32.xml" ContentType="application/vnd.openxmlformats-officedocument.presentationml.slide+xml"/>
  <Override PartName="/ppt/slides/slide59.xml" ContentType="application/vnd.openxmlformats-officedocument.presentationml.slide+xml"/>
  <Override PartName="/ppt/slides/slide29.xml" ContentType="application/vnd.openxmlformats-officedocument.presentationml.slide+xml"/>
  <Override PartName="/ppt/slides/slide25.xml" ContentType="application/vnd.openxmlformats-officedocument.presentationml.slide+xml"/>
  <Override PartName="/ppt/slides/slide30.xml" ContentType="application/vnd.openxmlformats-officedocument.presentationml.slide+xml"/>
  <Override PartName="/ppt/slides/slide21.xml" ContentType="application/vnd.openxmlformats-officedocument.presentationml.slide+xml"/>
  <Override PartName="/ppt/slides/slide45.xml" ContentType="application/vnd.openxmlformats-officedocument.presentationml.slide+xml"/>
  <Override PartName="/ppt/slides/slide20.xml" ContentType="application/vnd.openxmlformats-officedocument.presentationml.slide+xml"/>
  <Override PartName="/ppt/slides/slide57.xml" ContentType="application/vnd.openxmlformats-officedocument.presentationml.slide+xml"/>
  <Override PartName="/ppt/slides/slide4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52.xml" ContentType="application/vnd.openxmlformats-officedocument.presentationml.slide+xml"/>
  <Override PartName="/ppt/slides/slide23.xml" ContentType="application/vnd.openxmlformats-officedocument.presentationml.slide+xml"/>
  <Override PartName="/ppt/slides/slide26.xml" ContentType="application/vnd.openxmlformats-officedocument.presentationml.slide+xml"/>
  <Override PartName="/ppt/slides/slide67.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3.xml" ContentType="application/vnd.openxmlformats-officedocument.presentationml.slide+xml"/>
  <Override PartName="/ppt/slides/slide62.xml" ContentType="application/vnd.openxmlformats-officedocument.presentationml.slide+xml"/>
  <Override PartName="/ppt/slides/slide11.xml" ContentType="application/vnd.openxmlformats-officedocument.presentationml.slide+xml"/>
  <Override PartName="/ppt/slides/slide53.xml" ContentType="application/vnd.openxmlformats-officedocument.presentationml.slide+xml"/>
  <Override PartName="/ppt/slides/slide28.xml" ContentType="application/vnd.openxmlformats-officedocument.presentationml.slide+xml"/>
  <Override PartName="/ppt/slides/slide10.xml" ContentType="application/vnd.openxmlformats-officedocument.presentationml.slide+xml"/>
  <Override PartName="/ppt/slides/slide65.xml" ContentType="application/vnd.openxmlformats-officedocument.presentationml.slide+xml"/>
  <Override PartName="/ppt/slides/slide60.xml" ContentType="application/vnd.openxmlformats-officedocument.presentationml.slide+xml"/>
  <Override PartName="/ppt/slides/slide22.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3.xml" ContentType="application/vnd.openxmlformats-officedocument.presentationml.slide+xml"/>
  <Override PartName="/ppt/slides/slide34.xml" ContentType="application/vnd.openxmlformats-officedocument.presentationml.slide+xml"/>
  <Override PartName="/ppt/slides/slide7.xml" ContentType="application/vnd.openxmlformats-officedocument.presentationml.slide+xml"/>
  <Override PartName="/ppt/slides/slide24.xml" ContentType="application/vnd.openxmlformats-officedocument.presentationml.slide+xml"/>
  <Override PartName="/ppt/slides/slide5.xml" ContentType="application/vnd.openxmlformats-officedocument.presentationml.slide+xml"/>
  <Override PartName="/ppt/slides/slide14.xml" ContentType="application/vnd.openxmlformats-officedocument.presentationml.slide+xml"/>
  <Override PartName="/ppt/slides/slide31.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7.xml" ContentType="application/vnd.openxmlformats-officedocument.presentationml.slide+xml"/>
  <Override PartName="/ppt/slides/slide2.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1.xml" ContentType="application/vnd.openxmlformats-officedocument.presentationml.slide+xml"/>
  <Override PartName="/ppt/notesMasters/_rels/notesMaster1.xml.rels" ContentType="application/vnd.openxmlformats-package.relationships+xml"/>
  <Override PartName="/ppt/notesMasters/notesMaster1.xml" ContentType="application/vnd.openxmlformats-officedocument.presentationml.notesMaster+xml"/>
  <Override PartName="/ppt/slideLayouts/slideLayout24.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3.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2.xml" ContentType="application/vnd.openxmlformats-officedocument.presentationml.slideLayout+xml"/>
  <Override PartName="/ppt/slideLayouts/slideLayout9.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15.xml" ContentType="application/vnd.openxmlformats-officedocument.presentationml.slideLayout+xml"/>
  <Override PartName="/ppt/slideLayouts/_rels/slideLayout23.xml.rels" ContentType="application/vnd.openxmlformats-package.relationships+xml"/>
  <Override PartName="/ppt/slideLayouts/_rels/slideLayout22.xml.rels" ContentType="application/vnd.openxmlformats-package.relationships+xml"/>
  <Override PartName="/ppt/slideLayouts/_rels/slideLayout20.xml.rels" ContentType="application/vnd.openxmlformats-package.relationships+xml"/>
  <Override PartName="/ppt/slideLayouts/_rels/slideLayout19.xml.rels" ContentType="application/vnd.openxmlformats-package.relationships+xml"/>
  <Override PartName="/ppt/slideLayouts/_rels/slideLayout21.xml.rels" ContentType="application/vnd.openxmlformats-package.relationships+xml"/>
  <Override PartName="/ppt/slideLayouts/_rels/slideLayout18.xml.rels" ContentType="application/vnd.openxmlformats-package.relationships+xml"/>
  <Override PartName="/ppt/slideLayouts/_rels/slideLayout17.xml.rels" ContentType="application/vnd.openxmlformats-package.relationships+xml"/>
  <Override PartName="/ppt/slideLayouts/_rels/slideLayout16.xml.rels" ContentType="application/vnd.openxmlformats-package.relationships+xml"/>
  <Override PartName="/ppt/slideLayouts/_rels/slideLayout14.xml.rels" ContentType="application/vnd.openxmlformats-package.relationships+xml"/>
  <Override PartName="/ppt/slideLayouts/_rels/slideLayout13.xml.rels" ContentType="application/vnd.openxmlformats-package.relationships+xml"/>
  <Override PartName="/ppt/slideLayouts/_rels/slideLayout15.xml.rels" ContentType="application/vnd.openxmlformats-package.relationships+xml"/>
  <Override PartName="/ppt/slideLayouts/_rels/slideLayout11.xml.rels" ContentType="application/vnd.openxmlformats-package.relationships+xml"/>
  <Override PartName="/ppt/slideLayouts/_rels/slideLayout9.xml.rels" ContentType="application/vnd.openxmlformats-package.relationships+xml"/>
  <Override PartName="/ppt/slideLayouts/_rels/slideLayout8.xml.rels" ContentType="application/vnd.openxmlformats-package.relationships+xml"/>
  <Override PartName="/ppt/slideLayouts/_rels/slideLayout7.xml.rels" ContentType="application/vnd.openxmlformats-package.relationships+xml"/>
  <Override PartName="/ppt/slideLayouts/_rels/slideLayout5.xml.rels" ContentType="application/vnd.openxmlformats-package.relationships+xml"/>
  <Override PartName="/ppt/slideLayouts/_rels/slideLayout24.xml.rels" ContentType="application/vnd.openxmlformats-package.relationships+xml"/>
  <Override PartName="/ppt/slideLayouts/_rels/slideLayout4.xml.rels" ContentType="application/vnd.openxmlformats-package.relationships+xml"/>
  <Override PartName="/ppt/slideLayouts/_rels/slideLayout3.xml.rels" ContentType="application/vnd.openxmlformats-package.relationships+xml"/>
  <Override PartName="/ppt/slideLayouts/_rels/slideLayout10.xml.rels" ContentType="application/vnd.openxmlformats-package.relationships+xml"/>
  <Override PartName="/ppt/slideLayouts/_rels/slideLayout2.xml.rels" ContentType="application/vnd.openxmlformats-package.relationships+xml"/>
  <Override PartName="/ppt/slideLayouts/_rels/slideLayout6.xml.rels" ContentType="application/vnd.openxmlformats-package.relationships+xml"/>
  <Override PartName="/ppt/slideLayouts/_rels/slideLayout12.xml.rels" ContentType="application/vnd.openxmlformats-package.relationships+xml"/>
  <Override PartName="/ppt/slideLayouts/_rels/slideLayout1.xml.rels" ContentType="application/vnd.openxmlformats-package.relationships+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3.xml" ContentType="application/vnd.openxmlformats-officedocument.presentationml.slideLayout+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media/image460.png" ContentType="image/png"/>
  <Override PartName="/ppt/media/image458.wmf" ContentType="image/x-wmf"/>
  <Override PartName="/ppt/media/image457.png" ContentType="image/png"/>
  <Override PartName="/ppt/media/image455.png" ContentType="image/png"/>
  <Override PartName="/ppt/media/image453.png" ContentType="image/png"/>
  <Override PartName="/ppt/media/image448.png" ContentType="image/png"/>
  <Override PartName="/ppt/media/image447.png" ContentType="image/png"/>
  <Override PartName="/ppt/media/image444.png" ContentType="image/png"/>
  <Override PartName="/ppt/media/image443.png" ContentType="image/png"/>
  <Override PartName="/ppt/media/image442.png" ContentType="image/png"/>
  <Override PartName="/ppt/media/image438.png" ContentType="image/png"/>
  <Override PartName="/ppt/media/image439.png" ContentType="image/png"/>
  <Override PartName="/ppt/media/image436.png" ContentType="image/png"/>
  <Override PartName="/ppt/media/image433.png" ContentType="image/png"/>
  <Override PartName="/ppt/media/image432.png" ContentType="image/png"/>
  <Override PartName="/ppt/media/image430.png" ContentType="image/png"/>
  <Override PartName="/ppt/media/image427.png" ContentType="image/png"/>
  <Override PartName="/ppt/media/image426.png" ContentType="image/png"/>
  <Override PartName="/ppt/media/image425.png" ContentType="image/png"/>
  <Override PartName="/ppt/media/image423.png" ContentType="image/png"/>
  <Override PartName="/ppt/media/image421.png" ContentType="image/png"/>
  <Override PartName="/ppt/media/image419.png" ContentType="image/png"/>
  <Override PartName="/ppt/media/image418.png" ContentType="image/png"/>
  <Override PartName="/ppt/media/image417.wmf" ContentType="image/x-wmf"/>
  <Override PartName="/ppt/media/image416.wmf" ContentType="image/x-wmf"/>
  <Override PartName="/ppt/media/image415.png" ContentType="image/png"/>
  <Override PartName="/ppt/media/image414.png" ContentType="image/png"/>
  <Override PartName="/ppt/media/image410.png" ContentType="image/png"/>
  <Override PartName="/ppt/media/image408.png" ContentType="image/png"/>
  <Override PartName="/ppt/media/image407.png" ContentType="image/png"/>
  <Override PartName="/ppt/media/image405.png" ContentType="image/png"/>
  <Override PartName="/ppt/media/image404.wmf" ContentType="image/x-wmf"/>
  <Override PartName="/ppt/media/image402.wmf" ContentType="image/x-wmf"/>
  <Override PartName="/ppt/media/image401.wmf" ContentType="image/x-wmf"/>
  <Override PartName="/ppt/media/image400.png" ContentType="image/png"/>
  <Override PartName="/ppt/media/image396.png" ContentType="image/png"/>
  <Override PartName="/ppt/media/image391.wmf" ContentType="image/x-wmf"/>
  <Override PartName="/ppt/media/image390.wmf" ContentType="image/x-wmf"/>
  <Override PartName="/ppt/media/image389.wmf" ContentType="image/x-wmf"/>
  <Override PartName="/ppt/media/image387.png" ContentType="image/png"/>
  <Override PartName="/ppt/media/image386.png" ContentType="image/png"/>
  <Override PartName="/ppt/media/image383.png" ContentType="image/png"/>
  <Override PartName="/ppt/media/image394.png" ContentType="image/png"/>
  <Override PartName="/ppt/media/image380.png" ContentType="image/png"/>
  <Override PartName="/ppt/media/image379.png" ContentType="image/png"/>
  <Override PartName="/ppt/media/image375.png" ContentType="image/png"/>
  <Override PartName="/ppt/media/image369.png" ContentType="image/png"/>
  <Override PartName="/ppt/media/image366.wmf" ContentType="image/x-wmf"/>
  <Override PartName="/ppt/media/image365.png" ContentType="image/png"/>
  <Override PartName="/ppt/media/image398.wmf" ContentType="image/x-wmf"/>
  <Override PartName="/ppt/media/image364.png" ContentType="image/png"/>
  <Override PartName="/ppt/media/image363.png" ContentType="image/png"/>
  <Override PartName="/ppt/media/image362.png" ContentType="image/png"/>
  <Override PartName="/ppt/media/image356.png" ContentType="image/png"/>
  <Override PartName="/ppt/media/image360.png" ContentType="image/png"/>
  <Override PartName="/ppt/media/image354.png" ContentType="image/png"/>
  <Override PartName="/ppt/media/image351.wmf" ContentType="image/x-wmf"/>
  <Override PartName="/ppt/media/image393.wmf" ContentType="image/x-wmf"/>
  <Override PartName="/ppt/media/image350.png" ContentType="image/png"/>
  <Override PartName="/ppt/media/image348.png" ContentType="image/png"/>
  <Override PartName="/ppt/media/image346.png" ContentType="image/png"/>
  <Override PartName="/ppt/media/image345.png" ContentType="image/png"/>
  <Override PartName="/ppt/media/image344.wmf" ContentType="image/x-wmf"/>
  <Override PartName="/ppt/media/image343.png" ContentType="image/png"/>
  <Override PartName="/ppt/media/image378.png" ContentType="image/png"/>
  <Override PartName="/ppt/media/image342.png" ContentType="image/png"/>
  <Override PartName="/ppt/media/image341.png" ContentType="image/png"/>
  <Override PartName="/ppt/media/image339.png" ContentType="image/png"/>
  <Override PartName="/ppt/media/image337.png" ContentType="image/png"/>
  <Override PartName="/ppt/media/image335.jpeg" ContentType="image/jpeg"/>
  <Override PartName="/ppt/media/image333.png" ContentType="image/png"/>
  <Override PartName="/ppt/media/image332.wmf" ContentType="image/x-wmf"/>
  <Override PartName="/ppt/media/image358.png" ContentType="image/png"/>
  <Override PartName="/ppt/media/image330.png" ContentType="image/png"/>
  <Override PartName="/ppt/media/image329.png" ContentType="image/png"/>
  <Override PartName="/ppt/media/image327.png" ContentType="image/png"/>
  <Override PartName="/ppt/media/image440.png" ContentType="image/png"/>
  <Override PartName="/ppt/media/image326.wmf" ContentType="image/x-wmf"/>
  <Override PartName="/ppt/media/image324.wmf" ContentType="image/x-wmf"/>
  <Override PartName="/ppt/media/image320.wmf" ContentType="image/x-wmf"/>
  <Override PartName="/ppt/media/image318.wmf" ContentType="image/x-wmf"/>
  <Override PartName="/ppt/media/image317.wmf" ContentType="image/x-wmf"/>
  <Override PartName="/ppt/media/image340.png" ContentType="image/png"/>
  <Override PartName="/ppt/media/image316.png" ContentType="image/png"/>
  <Override PartName="/ppt/media/image314.wmf" ContentType="image/x-wmf"/>
  <Override PartName="/ppt/media/image313.wmf" ContentType="image/x-wmf"/>
  <Override PartName="/ppt/media/image312.wmf" ContentType="image/x-wmf"/>
  <Override PartName="/ppt/media/image309.png" ContentType="image/png"/>
  <Override PartName="/ppt/media/image422.png" ContentType="image/png"/>
  <Override PartName="/ppt/media/image308.jpeg" ContentType="image/jpeg"/>
  <Override PartName="/ppt/media/image454.png" ContentType="image/png"/>
  <Override PartName="/ppt/media/image305.png" ContentType="image/png"/>
  <Override PartName="/ppt/media/image304.png" ContentType="image/png"/>
  <Override PartName="/ppt/media/image303.png" ContentType="image/png"/>
  <Override PartName="/ppt/media/image409.png" ContentType="image/png"/>
  <Override PartName="/ppt/media/image299.png" ContentType="image/png"/>
  <Override PartName="/ppt/media/image368.png" ContentType="image/png"/>
  <Override PartName="/ppt/media/image353.png" ContentType="image/png"/>
  <Override PartName="/ppt/media/image307.png" ContentType="image/png"/>
  <Override PartName="/ppt/media/image297.png" ContentType="image/png"/>
  <Override PartName="/ppt/media/image295.jpeg" ContentType="image/jpeg"/>
  <Override PartName="/ppt/media/image293.png" ContentType="image/png"/>
  <Override PartName="/ppt/media/image292.png" ContentType="image/png"/>
  <Override PartName="/ppt/media/image289.wmf" ContentType="image/x-wmf"/>
  <Override PartName="/ppt/media/image370.png" ContentType="image/png"/>
  <Override PartName="/ppt/media/image288.wmf" ContentType="image/x-wmf"/>
  <Override PartName="/ppt/media/image287.png" ContentType="image/png"/>
  <Override PartName="/ppt/media/image286.wmf" ContentType="image/x-wmf"/>
  <Override PartName="/ppt/media/image285.wmf" ContentType="image/x-wmf"/>
  <Override PartName="/ppt/media/image284.jpeg" ContentType="image/jpeg"/>
  <Override PartName="/ppt/media/image282.png" ContentType="image/png"/>
  <Override PartName="/ppt/media/image283.png" ContentType="image/png"/>
  <Override PartName="/ppt/media/image278.png" ContentType="image/png"/>
  <Override PartName="/ppt/media/image276.png" ContentType="image/png"/>
  <Override PartName="/ppt/media/image275.png" ContentType="image/png"/>
  <Override PartName="/ppt/media/image274.png" ContentType="image/png"/>
  <Override PartName="/ppt/media/image272.png" ContentType="image/png"/>
  <Override PartName="/ppt/media/image271.png" ContentType="image/png"/>
  <Override PartName="/ppt/media/image270.png" ContentType="image/png"/>
  <Override PartName="/ppt/media/image266.png" ContentType="image/png"/>
  <Override PartName="/ppt/media/image265.png" ContentType="image/png"/>
  <Override PartName="/ppt/media/image264.png" ContentType="image/png"/>
  <Override PartName="/ppt/media/image262.png" ContentType="image/png"/>
  <Override PartName="/ppt/media/image261.png" ContentType="image/png"/>
  <Override PartName="/ppt/media/image260.png" ContentType="image/png"/>
  <Override PartName="/ppt/media/image441.png" ContentType="image/png"/>
  <Override PartName="/ppt/media/image397.wmf" ContentType="image/x-wmf"/>
  <Override PartName="/ppt/media/image258.wmf" ContentType="image/x-wmf"/>
  <Override PartName="/ppt/media/image256.png" ContentType="image/png"/>
  <Override PartName="/ppt/media/image255.png" ContentType="image/png"/>
  <Override PartName="/ppt/media/image298.png" ContentType="image/png"/>
  <Override PartName="/ppt/media/image248.jpeg" ContentType="image/jpeg"/>
  <Override PartName="/ppt/media/image279.png" ContentType="image/png"/>
  <Override PartName="/ppt/media/image267.png" ContentType="image/png"/>
  <Override PartName="/ppt/media/image241.png" ContentType="image/png"/>
  <Override PartName="/ppt/media/image250.wmf" ContentType="image/x-wmf"/>
  <Override PartName="/ppt/media/image412.png" ContentType="image/png"/>
  <Override PartName="/ppt/media/image235.png" ContentType="image/png"/>
  <Override PartName="/ppt/media/image249.wmf" ContentType="image/x-wmf"/>
  <Override PartName="/ppt/media/image228.png" ContentType="image/png"/>
  <Override PartName="/ppt/media/image291.png" ContentType="image/png"/>
  <Override PartName="/ppt/media/image224.png" ContentType="image/png"/>
  <Override PartName="/ppt/media/image381.png" ContentType="image/png"/>
  <Override PartName="/ppt/media/image223.png" ContentType="image/png"/>
  <Override PartName="/ppt/media/image217.wmf" ContentType="image/x-wmf"/>
  <Override PartName="/ppt/media/image211.png" ContentType="image/png"/>
  <Override PartName="/ppt/media/image209.png" ContentType="image/png"/>
  <Override PartName="/ppt/media/image208.png" ContentType="image/png"/>
  <Override PartName="/ppt/media/image204.png" ContentType="image/png"/>
  <Override PartName="/ppt/media/image431.png" ContentType="image/png"/>
  <Override PartName="/ppt/media/image199.png" ContentType="image/png"/>
  <Override PartName="/ppt/media/image232.png" ContentType="image/png"/>
  <Override PartName="/ppt/media/image197.png" ContentType="image/png"/>
  <Override PartName="/ppt/media/image218.png" ContentType="image/png"/>
  <Override PartName="/ppt/media/image193.wmf" ContentType="image/x-wmf"/>
  <Override PartName="/ppt/media/image294.jpeg" ContentType="image/jpeg"/>
  <Override PartName="/ppt/media/image190.png" ContentType="image/png"/>
  <Override PartName="/ppt/media/image437.png" ContentType="image/png"/>
  <Override PartName="/ppt/media/image216.png" ContentType="image/png"/>
  <Override PartName="/ppt/media/image188.png" ContentType="image/png"/>
  <Override PartName="/ppt/media/image253.png" ContentType="image/png"/>
  <Override PartName="/ppt/media/image187.wmf" ContentType="image/x-wmf"/>
  <Override PartName="/ppt/media/image185.wmf" ContentType="image/x-wmf"/>
  <Override PartName="/ppt/media/image182.wmf" ContentType="image/x-wmf"/>
  <Override PartName="/ppt/media/image428.png" ContentType="image/png"/>
  <Override PartName="/ppt/media/image180.wmf" ContentType="image/x-wmf"/>
  <Override PartName="/ppt/media/image245.jpeg" ContentType="image/jpeg"/>
  <Override PartName="/ppt/media/image179.wmf" ContentType="image/x-wmf"/>
  <Override PartName="/ppt/media/image406.wmf" ContentType="image/x-wmf"/>
  <Override PartName="/ppt/media/image176.png" ContentType="image/png"/>
  <Override PartName="/ppt/media/image392.wmf" ContentType="image/x-wmf"/>
  <Override PartName="/ppt/media/image174.wmf" ContentType="image/x-wmf"/>
  <Override PartName="/ppt/media/image215.png" ContentType="image/png"/>
  <Override PartName="/ppt/media/image205.wmf" ContentType="image/x-wmf"/>
  <Override PartName="/ppt/media/image239.png" ContentType="image/png"/>
  <Override PartName="/ppt/media/image395.png" ContentType="image/png"/>
  <Override PartName="/ppt/media/image173.wmf" ContentType="image/x-wmf"/>
  <Override PartName="/ppt/media/image172.png" ContentType="image/png"/>
  <Override PartName="/ppt/media/image462.wmf" ContentType="image/x-wmf"/>
  <Override PartName="/ppt/media/image171.wmf" ContentType="image/x-wmf"/>
  <Override PartName="/ppt/media/image169.png" ContentType="image/png"/>
  <Override PartName="/ppt/media/image231.png" ContentType="image/png"/>
  <Override PartName="/ppt/media/image349.png" ContentType="image/png"/>
  <Override PartName="/ppt/media/image315.wmf" ContentType="image/x-wmf"/>
  <Override PartName="/ppt/media/image167.png" ContentType="image/png"/>
  <Override PartName="/ppt/media/image165.png" ContentType="image/png"/>
  <Override PartName="/ppt/media/image219.png" ContentType="image/png"/>
  <Override PartName="/ppt/media/image164.png" ContentType="image/png"/>
  <Override PartName="/ppt/media/image159.png" ContentType="image/png"/>
  <Override PartName="/ppt/media/image463.png" ContentType="image/png"/>
  <Override PartName="/ppt/media/image157.png" ContentType="image/png"/>
  <Override PartName="/ppt/media/image240.png" ContentType="image/png"/>
  <Override PartName="/ppt/media/image156.png" ContentType="image/png"/>
  <Override PartName="/ppt/media/image154.png" ContentType="image/png"/>
  <Override PartName="/ppt/media/image210.png" ContentType="image/png"/>
  <Override PartName="/ppt/media/image161.png" ContentType="image/png"/>
  <Override PartName="/ppt/media/image200.wmf" ContentType="image/x-wmf"/>
  <Override PartName="/ppt/media/image367.wmf" ContentType="image/x-wmf"/>
  <Override PartName="/ppt/media/image153.png" ContentType="image/png"/>
  <Override PartName="/ppt/media/image150.png" ContentType="image/png"/>
  <Override PartName="/ppt/media/image385.png" ContentType="image/png"/>
  <Override PartName="/ppt/media/image149.png" ContentType="image/png"/>
  <Override PartName="/ppt/media/image359.png" ContentType="image/png"/>
  <Override PartName="/ppt/media/image302.png" ContentType="image/png"/>
  <Override PartName="/ppt/media/image147.png" ContentType="image/png"/>
  <Override PartName="/ppt/media/image214.png" ContentType="image/png"/>
  <Override PartName="/ppt/media/image146.jpeg" ContentType="image/jpeg"/>
  <Override PartName="/ppt/media/image145.png" ContentType="image/png"/>
  <Override PartName="/ppt/media/image144.wmf" ContentType="image/x-wmf"/>
  <Override PartName="/ppt/media/image191.png" ContentType="image/png"/>
  <Override PartName="/ppt/media/image143.wmf" ContentType="image/x-wmf"/>
  <Override PartName="/ppt/media/image251.wmf" ContentType="image/x-wmf"/>
  <Override PartName="/ppt/media/image142.wmf" ContentType="image/x-wmf"/>
  <Override PartName="/ppt/media/image138.wmf" ContentType="image/x-wmf"/>
  <Override PartName="/ppt/media/image136.wmf" ContentType="image/x-wmf"/>
  <Override PartName="/ppt/media/image234.png" ContentType="image/png"/>
  <Override PartName="/ppt/media/image135.png" ContentType="image/png"/>
  <Override PartName="/ppt/media/image306.wmf" ContentType="image/x-wmf"/>
  <Override PartName="/ppt/media/image134.png" ContentType="image/png"/>
  <Override PartName="/ppt/media/image133.wmf" ContentType="image/x-wmf"/>
  <Override PartName="/ppt/media/image131.png" ContentType="image/png"/>
  <Override PartName="/ppt/media/image184.wmf" ContentType="image/x-wmf"/>
  <Override PartName="/ppt/media/image225.wmf" ContentType="image/x-wmf"/>
  <Override PartName="/ppt/media/image128.wmf" ContentType="image/x-wmf"/>
  <Override PartName="/ppt/media/image121.png" ContentType="image/png"/>
  <Override PartName="/ppt/media/image259.wmf" ContentType="image/x-wmf"/>
  <Override PartName="/ppt/media/image120.png" ContentType="image/png"/>
  <Override PartName="/ppt/media/image123.png" ContentType="image/png"/>
  <Override PartName="/ppt/media/image119.png" ContentType="image/png"/>
  <Override PartName="/ppt/media/image213.png" ContentType="image/png"/>
  <Override PartName="/ppt/media/image273.png" ContentType="image/png"/>
  <Override PartName="/ppt/media/image140.wmf" ContentType="image/x-wmf"/>
  <Override PartName="/ppt/media/image178.png" ContentType="image/png"/>
  <Override PartName="/ppt/media/image202.wmf" ContentType="image/x-wmf"/>
  <Override PartName="/ppt/media/image319.png" ContentType="image/png"/>
  <Override PartName="/ppt/media/image116.jpeg" ContentType="image/jpeg"/>
  <Override PartName="/ppt/media/image114.png" ContentType="image/png"/>
  <Override PartName="/ppt/media/image127.png" ContentType="image/png"/>
  <Override PartName="/ppt/media/image113.png" ContentType="image/png"/>
  <Override PartName="/ppt/media/image125.png" ContentType="image/png"/>
  <Override PartName="/ppt/media/image107.png" ContentType="image/png"/>
  <Override PartName="/ppt/media/image105.png" ContentType="image/png"/>
  <Override PartName="/ppt/media/image112.wmf" ContentType="image/x-wmf"/>
  <Override PartName="/ppt/media/image334.png" ContentType="image/png"/>
  <Override PartName="/ppt/media/image102.png" ContentType="image/png"/>
  <Override PartName="/ppt/media/image99.png" ContentType="image/png"/>
  <Override PartName="/ppt/media/image151.png" ContentType="image/png"/>
  <Override PartName="/ppt/media/image328.wmf" ContentType="image/x-wmf"/>
  <Override PartName="/ppt/media/image98.png" ContentType="image/png"/>
  <Override PartName="/ppt/media/image388.png" ContentType="image/png"/>
  <Override PartName="/ppt/media/image117.jpeg" ContentType="image/jpeg"/>
  <Override PartName="/ppt/media/image357.png" ContentType="image/png"/>
  <Override PartName="/ppt/media/image310.wmf" ContentType="image/x-wmf"/>
  <Override PartName="/ppt/media/image95.png" ContentType="image/png"/>
  <Override PartName="/ppt/media/image92.png" ContentType="image/png"/>
  <Override PartName="/ppt/media/image227.png" ContentType="image/png"/>
  <Override PartName="/ppt/media/image91.png" ContentType="image/png"/>
  <Override PartName="/ppt/media/image411.png" ContentType="image/png"/>
  <Override PartName="/ppt/media/image88.png" ContentType="image/png"/>
  <Override PartName="/ppt/media/image152.png" ContentType="image/png"/>
  <Override PartName="/ppt/media/image87.jpeg" ContentType="image/jpeg"/>
  <Override PartName="/ppt/media/image84.jpeg" ContentType="image/jpeg"/>
  <Override PartName="/ppt/media/image103.png" ContentType="image/png"/>
  <Override PartName="/ppt/media/image347.png" ContentType="image/png"/>
  <Override PartName="/ppt/media/image323.png" ContentType="image/png"/>
  <Override PartName="/ppt/media/image158.png" ContentType="image/png"/>
  <Override PartName="/ppt/media/image83.png" ContentType="image/png"/>
  <Override PartName="/ppt/media/image435.png" ContentType="image/png"/>
  <Override PartName="/ppt/media/image269.png" ContentType="image/png"/>
  <Override PartName="/ppt/media/image155.png" ContentType="image/png"/>
  <Override PartName="/ppt/media/image206.png" ContentType="image/png"/>
  <Override PartName="/ppt/media/image82.png" ContentType="image/png"/>
  <Override PartName="/ppt/media/image183.wmf" ContentType="image/x-wmf"/>
  <Override PartName="/ppt/media/image429.png" ContentType="image/png"/>
  <Override PartName="/ppt/media/image106.jpeg" ContentType="image/jpeg"/>
  <Override PartName="/ppt/media/image162.png" ContentType="image/png"/>
  <Override PartName="/ppt/media/image80.png" ContentType="image/png"/>
  <Override PartName="/ppt/media/image196.wmf" ContentType="image/x-wmf"/>
  <Override PartName="/ppt/media/image290.png" ContentType="image/png"/>
  <Override PartName="/ppt/media/image237.wmf" ContentType="image/x-wmf"/>
  <Override PartName="/ppt/media/image377.jpeg" ContentType="image/jpeg"/>
  <Override PartName="/ppt/media/image79.png" ContentType="image/png"/>
  <Override PartName="/ppt/media/image111.wmf" ContentType="image/x-wmf"/>
  <Override PartName="/ppt/media/image86.jpeg" ContentType="image/jpeg"/>
  <Override PartName="/ppt/media/image221.png" ContentType="image/png"/>
  <Override PartName="/ppt/media/image78.png" ContentType="image/png"/>
  <Override PartName="/ppt/media/image198.png" ContentType="image/png"/>
  <Override PartName="/ppt/media/image352.png" ContentType="image/png"/>
  <Override PartName="/ppt/media/image129.jpeg" ContentType="image/jpeg"/>
  <Override PartName="/ppt/media/image434.png" ContentType="image/png"/>
  <Override PartName="/ppt/media/image355.png" ContentType="image/png"/>
  <Override PartName="/ppt/media/image81.wmf" ContentType="image/x-wmf"/>
  <Override PartName="/ppt/media/image372.png" ContentType="image/png"/>
  <Override PartName="/ppt/media/image331.wmf" ContentType="image/x-wmf"/>
  <Override PartName="/ppt/media/image76.wmf" ContentType="image/x-wmf"/>
  <Override PartName="/ppt/media/image72.png" ContentType="image/png"/>
  <Override PartName="/ppt/media/image70.wmf" ContentType="image/x-wmf"/>
  <Override PartName="/ppt/media/image300.png" ContentType="image/png"/>
  <Override PartName="/ppt/media/image233.wmf" ContentType="image/x-wmf"/>
  <Override PartName="/ppt/media/image325.wmf" ContentType="image/x-wmf"/>
  <Override PartName="/ppt/media/image118.png" ContentType="image/png"/>
  <Override PartName="/ppt/media/image175.png" ContentType="image/png"/>
  <Override PartName="/ppt/media/image449.png" ContentType="image/png"/>
  <Override PartName="/ppt/media/image68.png" ContentType="image/png"/>
  <Override PartName="/ppt/media/image399.wmf" ContentType="image/x-wmf"/>
  <Override PartName="/ppt/media/image69.png" ContentType="image/png"/>
  <Override PartName="/ppt/media/image281.png" ContentType="image/png"/>
  <Override PartName="/ppt/media/image67.png" ContentType="image/png"/>
  <Override PartName="/ppt/media/image168.png" ContentType="image/png"/>
  <Override PartName="/ppt/media/image115.png" ContentType="image/png"/>
  <Override PartName="/ppt/media/image66.png" ContentType="image/png"/>
  <Override PartName="/ppt/media/image122.png" ContentType="image/png"/>
  <Override PartName="/ppt/media/image212.png" ContentType="image/png"/>
  <Override PartName="/ppt/media/image65.png" ContentType="image/png"/>
  <Override PartName="/ppt/media/image64.wmf" ContentType="image/x-wmf"/>
  <Override PartName="/ppt/media/image456.png" ContentType="image/png"/>
  <Override PartName="/ppt/media/image257.png" ContentType="image/png"/>
  <Override PartName="/ppt/media/image62.jpeg" ContentType="image/jpeg"/>
  <Override PartName="/ppt/media/image246.png" ContentType="image/png"/>
  <Override PartName="/ppt/media/image61.wmf" ContentType="image/x-wmf"/>
  <Override PartName="/ppt/media/image60.png" ContentType="image/png"/>
  <Override PartName="/ppt/media/image236.png" ContentType="image/png"/>
  <Override PartName="/ppt/media/image96.jpeg" ContentType="image/jpeg"/>
  <Override PartName="/ppt/media/image58.jpeg" ContentType="image/jpeg"/>
  <Override PartName="/ppt/media/image57.png" ContentType="image/png"/>
  <Override PartName="/ppt/media/image170.wmf" ContentType="image/x-wmf"/>
  <Override PartName="/ppt/media/image97.png" ContentType="image/png"/>
  <Override PartName="/ppt/media/image459.wmf" ContentType="image/x-wmf"/>
  <Override PartName="/ppt/media/image56.wmf" ContentType="image/x-wmf"/>
  <Override PartName="/ppt/media/image311.wmf" ContentType="image/x-wmf"/>
  <Override PartName="/ppt/media/image77.png" ContentType="image/png"/>
  <Override PartName="/ppt/media/image55.png" ContentType="image/png"/>
  <Override PartName="/ppt/media/image301.png" ContentType="image/png"/>
  <Override PartName="/ppt/media/image280.wmf" ContentType="image/x-wmf"/>
  <Override PartName="/ppt/media/image90.png" ContentType="image/png"/>
  <Override PartName="/ppt/media/image376.png" ContentType="image/png"/>
  <Override PartName="/ppt/media/image54.jpeg" ContentType="image/jpeg"/>
  <Override PartName="/ppt/media/image108.png" ContentType="image/png"/>
  <Override PartName="/ppt/media/image203.wmf" ContentType="image/x-wmf"/>
  <Override PartName="/ppt/media/image53.wmf" ContentType="image/x-wmf"/>
  <Override PartName="/ppt/media/image424.png" ContentType="image/png"/>
  <Override PartName="/ppt/media/image139.wmf" ContentType="image/x-wmf"/>
  <Override PartName="/ppt/media/image451.png" ContentType="image/png"/>
  <Override PartName="/ppt/media/image52.png" ContentType="image/png"/>
  <Override PartName="/ppt/media/image268.png" ContentType="image/png"/>
  <Override PartName="/ppt/media/image89.png" ContentType="image/png"/>
  <Override PartName="/ppt/media/image49.png" ContentType="image/png"/>
  <Override PartName="/ppt/media/image177.wmf" ContentType="image/x-wmf"/>
  <Override PartName="/ppt/media/image71.png" ContentType="image/png"/>
  <Override PartName="/ppt/media/image47.wmf" ContentType="image/x-wmf"/>
  <Override PartName="/ppt/media/image45.jpeg" ContentType="image/jpeg"/>
  <Override PartName="/ppt/media/image163.jpeg" ContentType="image/jpeg"/>
  <Override PartName="/ppt/media/image194.wmf" ContentType="image/x-wmf"/>
  <Override PartName="/ppt/media/image371.png" ContentType="image/png"/>
  <Override PartName="/ppt/media/image43.png" ContentType="image/png"/>
  <Override PartName="/ppt/media/image222.png" ContentType="image/png"/>
  <Override PartName="/ppt/media/image41.png" ContentType="image/png"/>
  <Override PartName="/ppt/media/image242.jpeg" ContentType="image/jpeg"/>
  <Override PartName="/ppt/media/image450.png" ContentType="image/png"/>
  <Override PartName="/ppt/media/image36.jpeg" ContentType="image/jpeg"/>
  <Override PartName="/ppt/media/image336.png" ContentType="image/png"/>
  <Override PartName="/ppt/media/image35.jpeg" ContentType="image/jpeg"/>
  <Override PartName="/ppt/media/image384.png" ContentType="image/png"/>
  <Override PartName="/ppt/media/image34.wmf" ContentType="image/x-wmf"/>
  <Override PartName="/ppt/media/image247.png" ContentType="image/png"/>
  <Override PartName="/ppt/media/image28.wmf" ContentType="image/x-wmf"/>
  <Override PartName="/ppt/media/image50.png" ContentType="image/png"/>
  <Override PartName="/ppt/media/image126.wmf" ContentType="image/x-wmf"/>
  <Override PartName="/ppt/media/image130.png" ContentType="image/png"/>
  <Override PartName="/ppt/media/image229.png" ContentType="image/png"/>
  <Override PartName="/ppt/media/image141.wmf" ContentType="image/x-wmf"/>
  <Override PartName="/ppt/media/image220.png" ContentType="image/png"/>
  <Override PartName="/ppt/media/image32.wmf" ContentType="image/x-wmf"/>
  <Override PartName="/ppt/media/image132.png" ContentType="image/png"/>
  <Override PartName="/ppt/media/image30.png" ContentType="image/png"/>
  <Override PartName="/ppt/media/image44.png" ContentType="image/png"/>
  <Override PartName="/ppt/media/image382.png" ContentType="image/png"/>
  <Override PartName="/ppt/media/image361.png" ContentType="image/png"/>
  <Override PartName="/ppt/media/image27.png" ContentType="image/png"/>
  <Override PartName="/ppt/media/image59.wmf" ContentType="image/x-wmf"/>
  <Override PartName="/ppt/media/image26.png" ContentType="image/png"/>
  <Override PartName="/ppt/media/image226.wmf" ContentType="image/x-wmf"/>
  <Override PartName="/ppt/media/image37.wmf" ContentType="image/x-wmf"/>
  <Override PartName="/ppt/media/image51.png" ContentType="image/png"/>
  <Override PartName="/ppt/media/image445.png" ContentType="image/png"/>
  <Override PartName="/ppt/media/image338.png" ContentType="image/png"/>
  <Override PartName="/ppt/media/image277.png" ContentType="image/png"/>
  <Override PartName="/ppt/media/image20.jpeg" ContentType="image/jpeg"/>
  <Override PartName="/ppt/media/image33.wmf" ContentType="image/x-wmf"/>
  <Override PartName="/ppt/media/image374.png" ContentType="image/png"/>
  <Override PartName="/ppt/media/image74.wmf" ContentType="image/x-wmf"/>
  <Override PartName="/ppt/media/image110.wmf" ContentType="image/x-wmf"/>
  <Override PartName="/ppt/media/image75.png" ContentType="image/png"/>
  <Override PartName="/ppt/media/image321.wmf" ContentType="image/x-wmf"/>
  <Override PartName="/ppt/media/image18.jpeg" ContentType="image/jpeg"/>
  <Override PartName="/ppt/media/image14.png" ContentType="image/png"/>
  <Override PartName="/ppt/media/image16.png" ContentType="image/png"/>
  <Override PartName="/ppt/media/image48.wmf" ContentType="image/x-wmf"/>
  <Override PartName="/ppt/media/image94.png" ContentType="image/png"/>
  <Override PartName="/ppt/media/image31.jpeg" ContentType="image/jpeg"/>
  <Override PartName="/ppt/media/image181.wmf" ContentType="image/x-wmf"/>
  <Override PartName="/ppt/media/image322.png" ContentType="image/png"/>
  <Override PartName="/ppt/media/image166.png" ContentType="image/png"/>
  <Override PartName="/ppt/media/image12.png" ContentType="image/png"/>
  <Override PartName="/ppt/media/image446.png" ContentType="image/png"/>
  <Override PartName="/ppt/media/image148.png" ContentType="image/png"/>
  <Override PartName="/ppt/media/image39.png" ContentType="image/png"/>
  <Override PartName="/ppt/media/image192.png" ContentType="image/png"/>
  <Override PartName="/ppt/media/image15.jpeg" ContentType="image/jpeg"/>
  <Override PartName="/ppt/media/image23.jpeg" ContentType="image/jpeg"/>
  <Override PartName="/ppt/media/image243.jpeg" ContentType="image/jpeg"/>
  <Override PartName="/ppt/media/image201.wmf" ContentType="image/x-wmf"/>
  <Override PartName="/ppt/media/image21.jpeg" ContentType="image/jpeg"/>
  <Override PartName="/ppt/media/image13.png" ContentType="image/png"/>
  <Override PartName="/ppt/media/image207.png" ContentType="image/png"/>
  <Override PartName="/ppt/media/image461.png" ContentType="image/png"/>
  <Override PartName="/ppt/media/image46.png" ContentType="image/png"/>
  <Override PartName="/ppt/media/image11.png" ContentType="image/png"/>
  <Override PartName="/ppt/media/image10.png" ContentType="image/png"/>
  <Override PartName="/ppt/media/image109.wmf" ContentType="image/x-wmf"/>
  <Override PartName="/ppt/media/image263.png" ContentType="image/png"/>
  <Override PartName="/ppt/media/image63.wmf" ContentType="image/x-wmf"/>
  <Override PartName="/ppt/media/image186.wmf" ContentType="image/x-wmf"/>
  <Override PartName="/ppt/media/image420.png" ContentType="image/png"/>
  <Override PartName="/ppt/media/image100.png" ContentType="image/png"/>
  <Override PartName="/ppt/media/image22.jpeg" ContentType="image/jpeg"/>
  <Override PartName="/ppt/media/image160.png" ContentType="image/png"/>
  <Override PartName="/ppt/media/image244.jpeg" ContentType="image/jpeg"/>
  <Override PartName="/ppt/media/image413.png" ContentType="image/png"/>
  <Override PartName="/ppt/media/image238.wmf" ContentType="image/x-wmf"/>
  <Override PartName="/ppt/media/image73.wmf" ContentType="image/x-wmf"/>
  <Override PartName="/ppt/media/image9.png" ContentType="image/png"/>
  <Override PartName="/ppt/media/image40.png" ContentType="image/png"/>
  <Override PartName="/ppt/media/image8.png" ContentType="image/png"/>
  <Override PartName="/ppt/media/image7.png" ContentType="image/png"/>
  <Override PartName="/ppt/media/image189.png" ContentType="image/png"/>
  <Override PartName="/ppt/media/image296.jpeg" ContentType="image/jpeg"/>
  <Override PartName="/ppt/media/image5.png" ContentType="image/png"/>
  <Override PartName="/ppt/media/image124.png" ContentType="image/png"/>
  <Override PartName="/ppt/media/image4.wmf" ContentType="image/x-wmf"/>
  <Override PartName="/ppt/media/image195.wmf" ContentType="image/x-wmf"/>
  <Override PartName="/ppt/media/image230.png" ContentType="image/png"/>
  <Override PartName="/ppt/media/image42.png" ContentType="image/png"/>
  <Override PartName="/ppt/media/image452.png" ContentType="image/png"/>
  <Override PartName="/ppt/media/image17.jpeg" ContentType="image/jpeg"/>
  <Override PartName="/ppt/media/image252.png" ContentType="image/png"/>
  <Override PartName="/ppt/media/image3.png" ContentType="image/png"/>
  <Override PartName="/ppt/media/image104.png" ContentType="image/png"/>
  <Override PartName="/ppt/media/image373.png" ContentType="image/png"/>
  <Override PartName="/ppt/media/image2.png" ContentType="image/png"/>
  <Override PartName="/ppt/media/image101.png" ContentType="image/png"/>
  <Override PartName="/ppt/media/image85.jpeg" ContentType="image/jpeg"/>
  <Override PartName="/ppt/media/image6.png" ContentType="image/png"/>
  <Override PartName="/ppt/media/image254.png" ContentType="image/png"/>
  <Override PartName="/ppt/media/image93.jpeg" ContentType="image/jpeg"/>
  <Override PartName="/ppt/media/image25.png" ContentType="image/png"/>
  <Override PartName="/ppt/media/image137.wmf" ContentType="image/x-wmf"/>
  <Override PartName="/ppt/media/image38.png" ContentType="image/png"/>
  <Override PartName="/ppt/media/image1.wmf" ContentType="image/x-wmf"/>
  <Override PartName="/ppt/media/image29.wmf" ContentType="image/x-wmf"/>
  <Override PartName="/ppt/media/image19.jpeg" ContentType="image/jpeg"/>
  <Override PartName="/ppt/media/image403.png" ContentType="image/png"/>
  <Override PartName="/ppt/media/image24.jpeg" ContentType="image/jpeg"/>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presentation.xml" ContentType="application/vnd.openxmlformats-officedocument.presentationml.presentation.main+xml"/>
</Types>
</file>

<file path=_rels/.rels><?xml version="1.0" encoding="UTF-8"?>
<Relationships xmlns="http://schemas.openxmlformats.org/package/2006/relationships"><Relationship Id="rId1"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p:sldMasterIdLst>
    <p:sldMasterId id="2147483648" r:id="rId2"/>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Lst>
  <p:sldSz cx="9144000" cy="6858000"/>
  <p:notesSz cx="7315200" cy="96012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notesMaster" Target="notesMasters/notes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
</Relationships>
</file>

<file path=ppt/notesMasters/_rels/notesMaster1.xml.rels><?xml version="1.0" encoding="UTF-8"?>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83" name="Rectangle 1"/>
          <p:cNvSpPr/>
          <p:nvPr/>
        </p:nvSpPr>
        <p:spPr>
          <a:xfrm>
            <a:off x="0" y="0"/>
            <a:ext cx="7315200" cy="9601200"/>
          </a:xfrm>
          <a:prstGeom prst="rect">
            <a:avLst/>
          </a:prstGeom>
          <a:solidFill>
            <a:srgbClr val="ffffff"/>
          </a:solidFill>
          <a:ln>
            <a:noFill/>
          </a:ln>
        </p:spPr>
      </p:sp>
      <p:sp>
        <p:nvSpPr>
          <p:cNvPr id="84" name="PlaceHolder 2"/>
          <p:cNvSpPr>
            <a:spLocks noGrp="1"/>
          </p:cNvSpPr>
          <p:nvPr>
            <p:ph type="hdr"/>
          </p:nvPr>
        </p:nvSpPr>
        <p:spPr>
          <a:xfrm>
            <a:off x="0" y="0"/>
            <a:ext cx="3170160" cy="479520"/>
          </a:xfrm>
          <a:prstGeom prst="rect">
            <a:avLst/>
          </a:prstGeom>
        </p:spPr>
        <p:txBody>
          <a:bodyPr lIns="96480" rIns="96480" tIns="48240" bIns="48240"/>
          <a:p>
            <a:pPr>
              <a:buFont typeface="Arial"/>
              <a:buChar char="•"/>
            </a:pPr>
            <a:endParaRPr/>
          </a:p>
        </p:txBody>
      </p:sp>
      <p:sp>
        <p:nvSpPr>
          <p:cNvPr id="85" name="PlaceHolder 3"/>
          <p:cNvSpPr>
            <a:spLocks noGrp="1"/>
          </p:cNvSpPr>
          <p:nvPr>
            <p:ph type="dt"/>
          </p:nvPr>
        </p:nvSpPr>
        <p:spPr>
          <a:xfrm>
            <a:off x="4142880" y="0"/>
            <a:ext cx="3170520" cy="479520"/>
          </a:xfrm>
          <a:prstGeom prst="rect">
            <a:avLst/>
          </a:prstGeom>
        </p:spPr>
        <p:txBody>
          <a:bodyPr lIns="96480" rIns="96480" tIns="48240" bIns="48240"/>
          <a:p>
            <a:pPr>
              <a:buFont typeface="Arial"/>
              <a:buChar char="•"/>
            </a:pPr>
            <a:endParaRPr/>
          </a:p>
        </p:txBody>
      </p:sp>
      <p:sp>
        <p:nvSpPr>
          <p:cNvPr id="86" name="PlaceHolder 4"/>
          <p:cNvSpPr>
            <a:spLocks noGrp="1"/>
          </p:cNvSpPr>
          <p:nvPr>
            <p:ph type="body"/>
          </p:nvPr>
        </p:nvSpPr>
        <p:spPr>
          <a:xfrm>
            <a:off x="731880" y="4560480"/>
            <a:ext cx="5851440" cy="4319640"/>
          </a:xfrm>
          <a:prstGeom prst="rect">
            <a:avLst/>
          </a:prstGeom>
        </p:spPr>
        <p:txBody>
          <a:bodyPr lIns="96480" rIns="96480" tIns="48240" bIns="48240"/>
          <a:p>
            <a:r>
              <a:rPr lang="en-US" sz="1200">
                <a:latin typeface="Arial"/>
              </a:rPr>
              <a:t>Click to edit the notes format</a:t>
            </a:r>
            <a:endParaRPr/>
          </a:p>
        </p:txBody>
      </p:sp>
      <p:sp>
        <p:nvSpPr>
          <p:cNvPr id="87" name="PlaceHolder 5"/>
          <p:cNvSpPr>
            <a:spLocks noGrp="1"/>
          </p:cNvSpPr>
          <p:nvPr>
            <p:ph type="ftr"/>
          </p:nvPr>
        </p:nvSpPr>
        <p:spPr>
          <a:xfrm>
            <a:off x="0" y="9120240"/>
            <a:ext cx="3170160" cy="479520"/>
          </a:xfrm>
          <a:prstGeom prst="rect">
            <a:avLst/>
          </a:prstGeom>
        </p:spPr>
        <p:txBody>
          <a:bodyPr lIns="96480" rIns="96480" tIns="48240" bIns="48240" anchor="b"/>
          <a:p>
            <a:pPr>
              <a:buFont typeface="Arial"/>
              <a:buChar char="•"/>
            </a:pPr>
            <a:endParaRPr/>
          </a:p>
        </p:txBody>
      </p:sp>
      <p:sp>
        <p:nvSpPr>
          <p:cNvPr id="88" name="PlaceHolder 6"/>
          <p:cNvSpPr>
            <a:spLocks noGrp="1"/>
          </p:cNvSpPr>
          <p:nvPr>
            <p:ph type="sldNum"/>
          </p:nvPr>
        </p:nvSpPr>
        <p:spPr>
          <a:xfrm>
            <a:off x="4142880" y="9120240"/>
            <a:ext cx="3170520" cy="479520"/>
          </a:xfrm>
          <a:prstGeom prst="rect">
            <a:avLst/>
          </a:prstGeom>
        </p:spPr>
        <p:txBody>
          <a:bodyPr lIns="96480" rIns="96480" tIns="48240" bIns="48240" anchor="b"/>
          <a:p>
            <a:pPr algn="r">
              <a:buFont typeface="Arial"/>
              <a:buChar char="•"/>
            </a:pPr>
            <a:fld id="{878A0425-D77B-49DC-B87B-F69B5672CDF7}" type="slidenum">
              <a:rPr lang="en-US" sz="1300">
                <a:latin typeface="Arial"/>
              </a:rPr>
              <a:t>&lt;number&gt;</a:t>
            </a:fld>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
</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
</Relationships>
</file>

<file path=ppt/notesSlides/_rels/notesSlide4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
</Relationships>
</file>

<file path=ppt/notesSlides/_rels/notesSlide4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
</Relationships>
</file>

<file path=ppt/notesSlides/_rels/notesSlide47.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51.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
</Relationships>
</file>

<file path=ppt/notesSlides/_rels/notesSlide56.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
</Relationships>
</file>

<file path=ppt/notesSlides/_rels/notesSlide58.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
</Relationships>
</file>

<file path=ppt/notesSlides/_rels/notesSlide59.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60.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
</Relationships>
</file>

<file path=ppt/notesSlides/_rels/notesSlide61.xml.rels><?xml version="1.0" encoding="UTF-8"?>
<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
</Relationships>
</file>

<file path=ppt/notesSlides/_rels/notesSlide62.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
</Relationships>
</file>

<file path=ppt/notesSlides/_rels/notesSlide66.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
</Relationships>
</file>

<file path=ppt/notesSlides/_rels/notesSlide69.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
</Relationships>
</file>

<file path=ppt/notesSlides/_rels/notesSlide72.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
</Relationships>
</file>

<file path=ppt/notesSlides/_rels/notesSlide74.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63" name="CustomShape 1"/>
          <p:cNvSpPr/>
          <p:nvPr/>
        </p:nvSpPr>
        <p:spPr>
          <a:xfrm>
            <a:off x="4143240" y="9120240"/>
            <a:ext cx="3170520" cy="479520"/>
          </a:xfrm>
          <a:prstGeom prst="rect">
            <a:avLst/>
          </a:prstGeom>
          <a:noFill/>
          <a:ln>
            <a:noFill/>
          </a:ln>
        </p:spPr>
        <p:txBody>
          <a:bodyPr lIns="96480" rIns="96480" tIns="48240" bIns="48240" anchor="b"/>
          <a:p>
            <a:pPr algn="r">
              <a:buFont typeface="Arial"/>
              <a:buChar char="•"/>
            </a:pPr>
            <a:fld id="{4FA53DBC-CD5C-4EE6-B288-A2A37C6154DF}" type="slidenum">
              <a:rPr lang="en-US" sz="1300">
                <a:latin typeface="Arial"/>
              </a:rPr>
              <a:t>&lt;number&gt;</a:t>
            </a:fld>
            <a:endParaRPr/>
          </a:p>
        </p:txBody>
      </p:sp>
      <p:sp>
        <p:nvSpPr>
          <p:cNvPr id="1464" name="TextShape 2"/>
          <p:cNvSpPr txBox="1"/>
          <p:nvPr/>
        </p:nvSpPr>
        <p:spPr>
          <a:xfrm>
            <a:off x="731880" y="4560480"/>
            <a:ext cx="5851440" cy="4319640"/>
          </a:xfrm>
          <a:prstGeom prst="rect">
            <a:avLst/>
          </a:prstGeom>
        </p:spPr>
      </p:sp>
    </p:spTree>
  </p:cSld>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76" name="CustomShape 1"/>
          <p:cNvSpPr/>
          <p:nvPr/>
        </p:nvSpPr>
        <p:spPr>
          <a:xfrm>
            <a:off x="4143240" y="9120240"/>
            <a:ext cx="3170520" cy="479520"/>
          </a:xfrm>
          <a:prstGeom prst="rect">
            <a:avLst/>
          </a:prstGeom>
          <a:noFill/>
          <a:ln>
            <a:noFill/>
          </a:ln>
        </p:spPr>
        <p:txBody>
          <a:bodyPr lIns="96480" rIns="96480" tIns="48240" bIns="48240" anchor="b"/>
          <a:p>
            <a:pPr algn="r">
              <a:buFont typeface="Arial"/>
              <a:buChar char="•"/>
            </a:pPr>
            <a:fld id="{A278B2C2-0CC5-41B8-A1AB-601D11B24491}" type="slidenum">
              <a:rPr lang="en-US" sz="1300">
                <a:latin typeface="Arial"/>
              </a:rPr>
              <a:t>&lt;number&gt;</a:t>
            </a:fld>
            <a:endParaRPr/>
          </a:p>
        </p:txBody>
      </p:sp>
      <p:sp>
        <p:nvSpPr>
          <p:cNvPr id="1477" name="TextShape 2"/>
          <p:cNvSpPr txBox="1"/>
          <p:nvPr/>
        </p:nvSpPr>
        <p:spPr>
          <a:xfrm>
            <a:off x="731880" y="4560480"/>
            <a:ext cx="5851440" cy="4319640"/>
          </a:xfrm>
          <a:prstGeom prst="rect">
            <a:avLst/>
          </a:prstGeom>
        </p:spPr>
      </p:sp>
    </p:spTree>
  </p:cSld>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78" name="TextShape 1"/>
          <p:cNvSpPr txBox="1"/>
          <p:nvPr/>
        </p:nvSpPr>
        <p:spPr>
          <a:xfrm>
            <a:off x="731880" y="4560480"/>
            <a:ext cx="5851440" cy="4319640"/>
          </a:xfrm>
          <a:prstGeom prst="rect">
            <a:avLst/>
          </a:prstGeom>
        </p:spPr>
        <p:txBody>
          <a:bodyPr lIns="96480" rIns="96480" tIns="48240" bIns="48240"/>
          <a:p>
            <a:pPr>
              <a:buFont typeface="Arial"/>
              <a:buChar char="•"/>
            </a:pPr>
            <a:r>
              <a:rPr lang="en-US" sz="1200">
                <a:latin typeface="Arial"/>
              </a:rPr>
              <a:t>Lorenz invariant amplitudes </a:t>
            </a:r>
            <a:endParaRPr/>
          </a:p>
        </p:txBody>
      </p:sp>
      <p:sp>
        <p:nvSpPr>
          <p:cNvPr id="1479" name="CustomShape 2"/>
          <p:cNvSpPr/>
          <p:nvPr/>
        </p:nvSpPr>
        <p:spPr>
          <a:xfrm>
            <a:off x="4143240" y="9120240"/>
            <a:ext cx="3170520" cy="479520"/>
          </a:xfrm>
          <a:prstGeom prst="rect">
            <a:avLst/>
          </a:prstGeom>
          <a:noFill/>
          <a:ln>
            <a:noFill/>
          </a:ln>
        </p:spPr>
        <p:txBody>
          <a:bodyPr lIns="96480" rIns="96480" tIns="48240" bIns="48240" anchor="b"/>
          <a:p>
            <a:pPr algn="r">
              <a:buFont typeface="Arial"/>
              <a:buChar char="•"/>
            </a:pPr>
            <a:fld id="{00DA8119-2546-4AA7-9226-AC15572B48DE}" type="slidenum">
              <a:rPr lang="en-US" sz="1300">
                <a:latin typeface="Arial"/>
              </a:rPr>
              <a:t>&lt;number&gt;</a:t>
            </a:fld>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80" name="TextShape 1"/>
          <p:cNvSpPr txBox="1"/>
          <p:nvPr/>
        </p:nvSpPr>
        <p:spPr>
          <a:xfrm>
            <a:off x="731880" y="4560480"/>
            <a:ext cx="5851440" cy="4319640"/>
          </a:xfrm>
          <a:prstGeom prst="rect">
            <a:avLst/>
          </a:prstGeom>
        </p:spPr>
        <p:txBody>
          <a:bodyPr lIns="96480" rIns="96480" tIns="48240" bIns="48240"/>
          <a:p>
            <a:pPr>
              <a:buFont typeface="Arial"/>
              <a:buChar char="•"/>
            </a:pPr>
            <a:r>
              <a:rPr lang="en-US" sz="1200">
                <a:latin typeface="Arial"/>
              </a:rPr>
              <a:t>Hall C requires three superconducting quadrupole magnets (Q1, Q2, and Q3), an HB dipole and a superconducting dipole magnet for the Super High Momentum Spectrometer (SHMS) to be installed within its Continuous Electron Beam Accelerator Facility (CEBAF). </a:t>
            </a:r>
            <a:endParaRPr/>
          </a:p>
          <a:p>
            <a:pPr>
              <a:buFont typeface="Arial"/>
              <a:buChar char="•"/>
            </a:pPr>
            <a:endParaRPr/>
          </a:p>
        </p:txBody>
      </p:sp>
      <p:sp>
        <p:nvSpPr>
          <p:cNvPr id="1481" name="CustomShape 2"/>
          <p:cNvSpPr/>
          <p:nvPr/>
        </p:nvSpPr>
        <p:spPr>
          <a:xfrm>
            <a:off x="4143240" y="9120240"/>
            <a:ext cx="3170520" cy="479520"/>
          </a:xfrm>
          <a:prstGeom prst="rect">
            <a:avLst/>
          </a:prstGeom>
          <a:noFill/>
          <a:ln>
            <a:noFill/>
          </a:ln>
        </p:spPr>
        <p:txBody>
          <a:bodyPr lIns="96480" rIns="96480" tIns="48240" bIns="48240" anchor="b"/>
          <a:p>
            <a:pPr algn="r">
              <a:buFont typeface="Arial"/>
              <a:buChar char="•"/>
            </a:pPr>
            <a:fld id="{6E7A8986-1A0B-49EC-BF08-BEB85B5A13E4}" type="slidenum">
              <a:rPr lang="en-US" sz="1300">
                <a:latin typeface="Arial"/>
              </a:rPr>
              <a:t>&lt;number&gt;</a:t>
            </a:fld>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82" name="CustomShape 1"/>
          <p:cNvSpPr/>
          <p:nvPr/>
        </p:nvSpPr>
        <p:spPr>
          <a:xfrm>
            <a:off x="4143240" y="9120240"/>
            <a:ext cx="3170520" cy="479520"/>
          </a:xfrm>
          <a:prstGeom prst="rect">
            <a:avLst/>
          </a:prstGeom>
          <a:noFill/>
          <a:ln>
            <a:noFill/>
          </a:ln>
        </p:spPr>
        <p:txBody>
          <a:bodyPr lIns="96480" rIns="96480" tIns="48240" bIns="48240" anchor="b"/>
          <a:p>
            <a:pPr algn="r">
              <a:buFont typeface="Arial"/>
              <a:buChar char="•"/>
            </a:pPr>
            <a:fld id="{0DBA13DB-1207-4A29-AFA3-921DE0AB1831}" type="slidenum">
              <a:rPr lang="en-US" sz="1300">
                <a:latin typeface="Arial"/>
              </a:rPr>
              <a:t>&lt;number&gt;</a:t>
            </a:fld>
            <a:endParaRPr/>
          </a:p>
        </p:txBody>
      </p:sp>
      <p:sp>
        <p:nvSpPr>
          <p:cNvPr id="1483" name="TextShape 2"/>
          <p:cNvSpPr txBox="1"/>
          <p:nvPr/>
        </p:nvSpPr>
        <p:spPr>
          <a:xfrm>
            <a:off x="731880" y="4560480"/>
            <a:ext cx="5851440" cy="4319640"/>
          </a:xfrm>
          <a:prstGeom prst="rect">
            <a:avLst/>
          </a:prstGeom>
        </p:spPr>
      </p:sp>
    </p:spTree>
  </p:cSld>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84" name="CustomShape 1"/>
          <p:cNvSpPr/>
          <p:nvPr/>
        </p:nvSpPr>
        <p:spPr>
          <a:xfrm>
            <a:off x="4143240" y="9120240"/>
            <a:ext cx="3170520" cy="479520"/>
          </a:xfrm>
          <a:prstGeom prst="rect">
            <a:avLst/>
          </a:prstGeom>
          <a:noFill/>
          <a:ln>
            <a:noFill/>
          </a:ln>
        </p:spPr>
        <p:txBody>
          <a:bodyPr lIns="96480" rIns="96480" tIns="48240" bIns="48240" anchor="b"/>
          <a:p>
            <a:pPr algn="r">
              <a:buFont typeface="Arial"/>
              <a:buChar char="•"/>
            </a:pPr>
            <a:fld id="{7D22A2D4-30F9-4819-A7E8-4DD5E675664B}" type="slidenum">
              <a:rPr lang="en-US" sz="1300">
                <a:latin typeface="Arial"/>
              </a:rPr>
              <a:t>&lt;number&gt;</a:t>
            </a:fld>
            <a:endParaRPr/>
          </a:p>
        </p:txBody>
      </p:sp>
      <p:sp>
        <p:nvSpPr>
          <p:cNvPr id="1485" name="TextShape 2"/>
          <p:cNvSpPr txBox="1"/>
          <p:nvPr/>
        </p:nvSpPr>
        <p:spPr>
          <a:xfrm>
            <a:off x="731880" y="4560480"/>
            <a:ext cx="5851440" cy="4319640"/>
          </a:xfrm>
          <a:prstGeom prst="rect">
            <a:avLst/>
          </a:prstGeom>
        </p:spPr>
      </p:sp>
    </p:spTree>
  </p:cSld>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86" name="CustomShape 1"/>
          <p:cNvSpPr/>
          <p:nvPr/>
        </p:nvSpPr>
        <p:spPr>
          <a:xfrm>
            <a:off x="4143240" y="9120240"/>
            <a:ext cx="3170520" cy="479520"/>
          </a:xfrm>
          <a:prstGeom prst="rect">
            <a:avLst/>
          </a:prstGeom>
          <a:noFill/>
          <a:ln>
            <a:noFill/>
          </a:ln>
        </p:spPr>
        <p:txBody>
          <a:bodyPr lIns="96480" rIns="96480" tIns="48240" bIns="48240" anchor="b"/>
          <a:p>
            <a:pPr algn="r">
              <a:buFont typeface="Arial"/>
              <a:buChar char="•"/>
            </a:pPr>
            <a:fld id="{5A55C9FF-B643-42D0-BFB8-8AA7126C6CA5}" type="slidenum">
              <a:rPr lang="en-US" sz="1300">
                <a:latin typeface="Arial"/>
              </a:rPr>
              <a:t>&lt;number&gt;</a:t>
            </a:fld>
            <a:endParaRPr/>
          </a:p>
        </p:txBody>
      </p:sp>
      <p:sp>
        <p:nvSpPr>
          <p:cNvPr id="1487" name="TextShape 2"/>
          <p:cNvSpPr txBox="1"/>
          <p:nvPr/>
        </p:nvSpPr>
        <p:spPr>
          <a:xfrm>
            <a:off x="976320" y="4560480"/>
            <a:ext cx="5362560" cy="4318200"/>
          </a:xfrm>
          <a:prstGeom prst="rect">
            <a:avLst/>
          </a:prstGeom>
        </p:spPr>
      </p:sp>
    </p:spTree>
  </p:cSld>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88" name="TextShape 1"/>
          <p:cNvSpPr txBox="1"/>
          <p:nvPr/>
        </p:nvSpPr>
        <p:spPr>
          <a:xfrm>
            <a:off x="731880" y="4560480"/>
            <a:ext cx="5851440" cy="4319640"/>
          </a:xfrm>
          <a:prstGeom prst="rect">
            <a:avLst/>
          </a:prstGeom>
        </p:spPr>
        <p:txBody>
          <a:bodyPr lIns="96480" rIns="96480" tIns="48240" bIns="48240"/>
          <a:p>
            <a:pPr>
              <a:buFont typeface="Arial"/>
              <a:buChar char="•"/>
            </a:pPr>
            <a:r>
              <a:rPr lang="fr-FR" sz="1200">
                <a:latin typeface="Arial"/>
              </a:rPr>
              <a:t>{\cal{F}}_{LU}^{\sin(\phi_1-\phi_2)}=\frac{\mid\vec{P}_{1\perp}\vec{P}_{2\perp}\mid}{m_Nm_2} {\cal{C}}[w_5M_L^{\perp,h}D_1]</a:t>
            </a:r>
            <a:endParaRPr/>
          </a:p>
        </p:txBody>
      </p:sp>
      <p:sp>
        <p:nvSpPr>
          <p:cNvPr id="1489" name="CustomShape 2"/>
          <p:cNvSpPr/>
          <p:nvPr/>
        </p:nvSpPr>
        <p:spPr>
          <a:xfrm>
            <a:off x="4143240" y="9120240"/>
            <a:ext cx="3170520" cy="479520"/>
          </a:xfrm>
          <a:prstGeom prst="rect">
            <a:avLst/>
          </a:prstGeom>
          <a:noFill/>
          <a:ln>
            <a:noFill/>
          </a:ln>
        </p:spPr>
        <p:txBody>
          <a:bodyPr lIns="96480" rIns="96480" tIns="48240" bIns="48240" anchor="b"/>
          <a:p>
            <a:pPr algn="r">
              <a:buFont typeface="Arial"/>
              <a:buChar char="•"/>
            </a:pPr>
            <a:fld id="{1E67F0DA-93FB-4A6B-B27C-F70707579C81}" type="slidenum">
              <a:rPr lang="en-US" sz="1300">
                <a:latin typeface="Arial"/>
              </a:rPr>
              <a:t>&lt;number&gt;</a:t>
            </a:fld>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90" name="TextShape 1"/>
          <p:cNvSpPr txBox="1"/>
          <p:nvPr/>
        </p:nvSpPr>
        <p:spPr>
          <a:xfrm>
            <a:off x="731880" y="4560480"/>
            <a:ext cx="5851440" cy="4319640"/>
          </a:xfrm>
          <a:prstGeom prst="rect">
            <a:avLst/>
          </a:prstGeom>
        </p:spPr>
        <p:txBody>
          <a:bodyPr lIns="96480" rIns="96480" tIns="48240" bIns="48240"/>
          <a:p>
            <a:pPr>
              <a:buFont typeface="Arial"/>
              <a:buChar char="•"/>
            </a:pPr>
            <a:r>
              <a:rPr lang="fr-FR" sz="1200">
                <a:latin typeface="Arial"/>
              </a:rPr>
              <a:t>{\cal{F}}_{LU}^{\sin(\phi_1-\phi_2)}=\frac{\mid\vec{P}_{1\perp}\vec{P}_{2\perp}\mid}{m_Nm_2} {\cal{C}}[w_5M_L^{\perp,h}D_1]</a:t>
            </a:r>
            <a:endParaRPr/>
          </a:p>
        </p:txBody>
      </p:sp>
      <p:sp>
        <p:nvSpPr>
          <p:cNvPr id="1491" name="CustomShape 2"/>
          <p:cNvSpPr/>
          <p:nvPr/>
        </p:nvSpPr>
        <p:spPr>
          <a:xfrm>
            <a:off x="4143240" y="9120240"/>
            <a:ext cx="3170520" cy="479520"/>
          </a:xfrm>
          <a:prstGeom prst="rect">
            <a:avLst/>
          </a:prstGeom>
          <a:noFill/>
          <a:ln>
            <a:noFill/>
          </a:ln>
        </p:spPr>
        <p:txBody>
          <a:bodyPr lIns="96480" rIns="96480" tIns="48240" bIns="48240" anchor="b"/>
          <a:p>
            <a:pPr algn="r">
              <a:buFont typeface="Arial"/>
              <a:buChar char="•"/>
            </a:pPr>
            <a:fld id="{56DB8537-FC99-4387-B610-D85962A00AAE}" type="slidenum">
              <a:rPr lang="en-US" sz="1300">
                <a:latin typeface="Arial"/>
              </a:rPr>
              <a:t>&lt;number&gt;</a:t>
            </a:fld>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92" name="CustomShape 1"/>
          <p:cNvSpPr/>
          <p:nvPr/>
        </p:nvSpPr>
        <p:spPr>
          <a:xfrm>
            <a:off x="4143240" y="9120240"/>
            <a:ext cx="3170520" cy="479520"/>
          </a:xfrm>
          <a:prstGeom prst="rect">
            <a:avLst/>
          </a:prstGeom>
          <a:noFill/>
          <a:ln>
            <a:noFill/>
          </a:ln>
        </p:spPr>
        <p:txBody>
          <a:bodyPr lIns="96480" rIns="96480" tIns="48240" bIns="48240" anchor="b"/>
          <a:p>
            <a:pPr algn="r">
              <a:buFont typeface="Arial"/>
              <a:buChar char="•"/>
            </a:pPr>
            <a:fld id="{967E829E-8819-401E-9A74-6D1A39C4534A}" type="slidenum">
              <a:rPr lang="en-US" sz="1300">
                <a:latin typeface="Arial"/>
              </a:rPr>
              <a:t>&lt;number&gt;</a:t>
            </a:fld>
            <a:endParaRPr/>
          </a:p>
        </p:txBody>
      </p:sp>
      <p:sp>
        <p:nvSpPr>
          <p:cNvPr id="1493" name="TextShape 2"/>
          <p:cNvSpPr txBox="1"/>
          <p:nvPr/>
        </p:nvSpPr>
        <p:spPr>
          <a:xfrm>
            <a:off x="731880" y="4560480"/>
            <a:ext cx="5851440" cy="4319640"/>
          </a:xfrm>
          <a:prstGeom prst="rect">
            <a:avLst/>
          </a:prstGeom>
        </p:spPr>
        <p:txBody>
          <a:bodyPr lIns="96480" rIns="96480" tIns="48240" bIns="48240"/>
          <a:p>
            <a:pPr>
              <a:buFont typeface="Arial"/>
              <a:buChar char="•"/>
            </a:pPr>
            <a:r>
              <a:rPr lang="en-US" sz="1200">
                <a:latin typeface="Arial"/>
              </a:rPr>
              <a:t>using the handbag approach  based on factorization in hard parton subprocesses and soft generalized parton distributions (GPDs) </a:t>
            </a:r>
            <a:endParaRPr/>
          </a:p>
          <a:p>
            <a:pPr>
              <a:buFont typeface="Arial"/>
              <a:buChar char="•"/>
            </a:pPr>
            <a:r>
              <a:rPr lang="en-US" sz="1200">
                <a:latin typeface="Arial"/>
              </a:rPr>
              <a:t>GPDs describing unpolarized and longitudina;ly polarized quarks can be accessed in the DVCS process. </a:t>
            </a:r>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94" name="CustomShape 1"/>
          <p:cNvSpPr/>
          <p:nvPr/>
        </p:nvSpPr>
        <p:spPr>
          <a:xfrm>
            <a:off x="4143240" y="9120240"/>
            <a:ext cx="3170520" cy="479520"/>
          </a:xfrm>
          <a:prstGeom prst="rect">
            <a:avLst/>
          </a:prstGeom>
          <a:noFill/>
          <a:ln>
            <a:noFill/>
          </a:ln>
        </p:spPr>
        <p:txBody>
          <a:bodyPr lIns="96480" rIns="96480" tIns="48240" bIns="48240" anchor="b"/>
          <a:p>
            <a:pPr algn="r">
              <a:buFont typeface="Arial"/>
              <a:buChar char="•"/>
            </a:pPr>
            <a:fld id="{EF6D5B0B-1823-4967-BCDE-D8D1EA909240}" type="slidenum">
              <a:rPr lang="en-US" sz="1300">
                <a:latin typeface="Arial"/>
              </a:rPr>
              <a:t>&lt;number&gt;</a:t>
            </a:fld>
            <a:endParaRPr/>
          </a:p>
        </p:txBody>
      </p:sp>
      <p:sp>
        <p:nvSpPr>
          <p:cNvPr id="1495" name="TextShape 2"/>
          <p:cNvSpPr txBox="1"/>
          <p:nvPr/>
        </p:nvSpPr>
        <p:spPr>
          <a:xfrm>
            <a:off x="731880" y="4560480"/>
            <a:ext cx="5851440" cy="4319640"/>
          </a:xfrm>
          <a:prstGeom prst="rect">
            <a:avLst/>
          </a:prstGeom>
        </p:spPr>
      </p:sp>
    </p:spTree>
  </p:cSld>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96" name="CustomShape 1"/>
          <p:cNvSpPr/>
          <p:nvPr/>
        </p:nvSpPr>
        <p:spPr>
          <a:xfrm>
            <a:off x="4143240" y="9120240"/>
            <a:ext cx="3170520" cy="479520"/>
          </a:xfrm>
          <a:prstGeom prst="rect">
            <a:avLst/>
          </a:prstGeom>
          <a:noFill/>
          <a:ln>
            <a:noFill/>
          </a:ln>
        </p:spPr>
        <p:txBody>
          <a:bodyPr lIns="96480" rIns="96480" tIns="48240" bIns="48240" anchor="b"/>
          <a:p>
            <a:pPr algn="r">
              <a:buFont typeface="Arial"/>
              <a:buChar char="•"/>
            </a:pPr>
            <a:fld id="{920476A7-C877-42C9-976E-47B256FEC11B}" type="slidenum">
              <a:rPr lang="en-US" sz="1300">
                <a:latin typeface="Arial"/>
              </a:rPr>
              <a:t>&lt;number&gt;</a:t>
            </a:fld>
            <a:endParaRPr/>
          </a:p>
        </p:txBody>
      </p:sp>
      <p:sp>
        <p:nvSpPr>
          <p:cNvPr id="1497" name="TextShape 2"/>
          <p:cNvSpPr txBox="1"/>
          <p:nvPr/>
        </p:nvSpPr>
        <p:spPr>
          <a:xfrm>
            <a:off x="731880" y="4560480"/>
            <a:ext cx="5851440" cy="4319640"/>
          </a:xfrm>
          <a:prstGeom prst="rect">
            <a:avLst/>
          </a:prstGeom>
        </p:spPr>
      </p:sp>
    </p:spTree>
  </p:cSld>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98" name="TextShape 1"/>
          <p:cNvSpPr txBox="1"/>
          <p:nvPr/>
        </p:nvSpPr>
        <p:spPr>
          <a:xfrm>
            <a:off x="731880" y="4560480"/>
            <a:ext cx="5851440" cy="4319640"/>
          </a:xfrm>
          <a:prstGeom prst="rect">
            <a:avLst/>
          </a:prstGeom>
        </p:spPr>
        <p:txBody>
          <a:bodyPr lIns="96480" rIns="96480" tIns="48240" bIns="48240"/>
          <a:p>
            <a:pPr>
              <a:buFont typeface="Arial"/>
              <a:buChar char="•"/>
            </a:pPr>
            <a:r>
              <a:rPr lang="fr-FR" sz="1200">
                <a:latin typeface="Arial"/>
              </a:rPr>
              <a:t>{\cal{F}}_{LU}^{\sin(\phi_1-\phi_2)}=\frac{\mid\vec{P}_{1\perp}\vec{P}_{2\perp}\mid}{m_Nm_2} {\cal{C}}[w_5M_L^{\perp,h}D_1]</a:t>
            </a:r>
            <a:endParaRPr/>
          </a:p>
        </p:txBody>
      </p:sp>
      <p:sp>
        <p:nvSpPr>
          <p:cNvPr id="1499" name="CustomShape 2"/>
          <p:cNvSpPr/>
          <p:nvPr/>
        </p:nvSpPr>
        <p:spPr>
          <a:xfrm>
            <a:off x="4143240" y="9120240"/>
            <a:ext cx="3170520" cy="479520"/>
          </a:xfrm>
          <a:prstGeom prst="rect">
            <a:avLst/>
          </a:prstGeom>
          <a:noFill/>
          <a:ln>
            <a:noFill/>
          </a:ln>
        </p:spPr>
        <p:txBody>
          <a:bodyPr lIns="96480" rIns="96480" tIns="48240" bIns="48240" anchor="b"/>
          <a:p>
            <a:pPr algn="r">
              <a:buFont typeface="Arial"/>
              <a:buChar char="•"/>
            </a:pPr>
            <a:fld id="{842202FE-1A13-400A-BB03-299E0EF82E54}" type="slidenum">
              <a:rPr lang="en-US" sz="1300">
                <a:latin typeface="Arial"/>
              </a:rPr>
              <a:t>&lt;number&gt;</a:t>
            </a:fld>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00" name="TextShape 1"/>
          <p:cNvSpPr txBox="1"/>
          <p:nvPr/>
        </p:nvSpPr>
        <p:spPr>
          <a:xfrm>
            <a:off x="731880" y="4560480"/>
            <a:ext cx="5851440" cy="4319640"/>
          </a:xfrm>
          <a:prstGeom prst="rect">
            <a:avLst/>
          </a:prstGeom>
        </p:spPr>
        <p:txBody>
          <a:bodyPr lIns="96480" rIns="96480" tIns="48240" bIns="48240"/>
          <a:p>
            <a:pPr>
              <a:buFont typeface="Arial"/>
              <a:buChar char="•"/>
            </a:pPr>
            <a:r>
              <a:rPr lang="en-US" sz="1200">
                <a:latin typeface="Arial"/>
              </a:rPr>
              <a:t>\sigma=\sigma_{UU}+\sigma_{UU}^{\cos\phi}cos\phi +S_T\sigma_{UT}^{\sin\phi_S}\sin\phi_S+....</a:t>
            </a:r>
            <a:endParaRPr/>
          </a:p>
          <a:p>
            <a:pPr>
              <a:buFont typeface="Arial"/>
              <a:buChar char="•"/>
            </a:pPr>
            <a:r>
              <a:rPr lang="en-US" sz="1200">
                <a:latin typeface="Arial"/>
              </a:rPr>
              <a:t>F_{XY}^{h}(x,z,P_T) \rightarrow F_{XY}^{B,h}(x,z,P_T)\times R(x,z,P_T,\phi_h) +F_{XY}^{R,h}(\dots)</a:t>
            </a:r>
            <a:endParaRPr/>
          </a:p>
          <a:p>
            <a:pPr>
              <a:buFont typeface="Arial"/>
              <a:buChar char="•"/>
            </a:pPr>
            <a:endParaRPr/>
          </a:p>
          <a:p>
            <a:pPr>
              <a:buFont typeface="Arial"/>
              <a:buChar char="•"/>
            </a:pPr>
            <a:r>
              <a:rPr lang="en-US" sz="1200">
                <a:latin typeface="Arial"/>
              </a:rPr>
              <a:t>So far the analysis of the asymmetry or the ratio of the differences and the sums of yield for two spin orientation was perform assuming  no cross contributions from different structure functions to specific</a:t>
            </a:r>
            <a:endParaRPr/>
          </a:p>
          <a:p>
            <a:pPr>
              <a:buFont typeface="Arial"/>
              <a:buChar char="•"/>
            </a:pPr>
            <a:r>
              <a:rPr lang="en-US" sz="1200">
                <a:latin typeface="Arial"/>
              </a:rPr>
              <a:t>observable. The yield indeed is more complicated and as you can see the azimuthal structure for transverse target in addition to Collins and Sivers, has several other contributions.</a:t>
            </a:r>
            <a:endParaRPr/>
          </a:p>
          <a:p>
            <a:pPr>
              <a:buFont typeface="Arial"/>
              <a:buChar char="•"/>
            </a:pPr>
            <a:r>
              <a:rPr lang="en-US" sz="1200">
                <a:latin typeface="Arial"/>
              </a:rPr>
              <a:t>In case there are no radiative corrections or acceptance effects all moments are orthogonal and separation of moments could be done using standard procedures (ex. weighting with corresponding moments or fitting with corresponding functions).</a:t>
            </a:r>
            <a:endParaRPr/>
          </a:p>
          <a:p>
            <a:pPr>
              <a:buFont typeface="Arial"/>
              <a:buChar char="•"/>
            </a:pPr>
            <a:r>
              <a:rPr lang="en-US" sz="1200">
                <a:latin typeface="Arial"/>
              </a:rPr>
              <a:t>However, radiative effects change the original simplicity, introducing addition azimuthal dependence.   One important consequence here is not as much the correction to extracted structure fiunction from itself, but the</a:t>
            </a:r>
            <a:endParaRPr/>
          </a:p>
          <a:p>
            <a:pPr>
              <a:buFont typeface="Arial"/>
              <a:buChar char="•"/>
            </a:pPr>
            <a:r>
              <a:rPr lang="en-US" sz="1200">
                <a:latin typeface="Arial"/>
              </a:rPr>
              <a:t>contrubutions to observables from other structure functions which may be much bigger. An example of the contribution of sin\phi_S term to Collins and sivers asymmetries will be discussed later on.  </a:t>
            </a:r>
            <a:endParaRPr/>
          </a:p>
          <a:p>
            <a:pPr>
              <a:buFont typeface="Arial"/>
              <a:buChar char="•"/>
            </a:pPr>
            <a:endParaRPr/>
          </a:p>
        </p:txBody>
      </p:sp>
      <p:sp>
        <p:nvSpPr>
          <p:cNvPr id="1501" name="CustomShape 2"/>
          <p:cNvSpPr/>
          <p:nvPr/>
        </p:nvSpPr>
        <p:spPr>
          <a:xfrm>
            <a:off x="4143240" y="9120240"/>
            <a:ext cx="3170520" cy="479520"/>
          </a:xfrm>
          <a:prstGeom prst="rect">
            <a:avLst/>
          </a:prstGeom>
          <a:noFill/>
          <a:ln>
            <a:noFill/>
          </a:ln>
        </p:spPr>
        <p:txBody>
          <a:bodyPr lIns="96480" rIns="96480" tIns="48240" bIns="48240" anchor="b"/>
          <a:p>
            <a:pPr algn="r">
              <a:buFont typeface="Arial"/>
              <a:buChar char="•"/>
            </a:pPr>
            <a:fld id="{7370F6F9-8AE5-4C77-8633-A1749EAB553B}" type="slidenum">
              <a:rPr lang="en-US" sz="1300">
                <a:latin typeface="Arial"/>
              </a:rPr>
              <a:t>&lt;number&gt;</a:t>
            </a:fld>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65" name="TextShape 1"/>
          <p:cNvSpPr txBox="1"/>
          <p:nvPr/>
        </p:nvSpPr>
        <p:spPr>
          <a:xfrm>
            <a:off x="731880" y="4560480"/>
            <a:ext cx="5851440" cy="4319640"/>
          </a:xfrm>
          <a:prstGeom prst="rect">
            <a:avLst/>
          </a:prstGeom>
        </p:spPr>
      </p:sp>
      <p:sp>
        <p:nvSpPr>
          <p:cNvPr id="1466" name="CustomShape 2"/>
          <p:cNvSpPr/>
          <p:nvPr/>
        </p:nvSpPr>
        <p:spPr>
          <a:xfrm>
            <a:off x="4143240" y="9120240"/>
            <a:ext cx="3170520" cy="479520"/>
          </a:xfrm>
          <a:prstGeom prst="rect">
            <a:avLst/>
          </a:prstGeom>
          <a:noFill/>
          <a:ln>
            <a:noFill/>
          </a:ln>
        </p:spPr>
        <p:txBody>
          <a:bodyPr lIns="96480" rIns="96480" tIns="48240" bIns="48240" anchor="b"/>
          <a:p>
            <a:pPr algn="r">
              <a:buFont typeface="Arial"/>
              <a:buChar char="•"/>
            </a:pPr>
            <a:fld id="{DD584B1C-156B-4EAC-880E-D1A887AFC40C}" type="slidenum">
              <a:rPr lang="en-US" sz="1300">
                <a:latin typeface="Arial"/>
              </a:rPr>
              <a:t>&lt;number&gt;</a:t>
            </a:fld>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02" name="TextShape 1"/>
          <p:cNvSpPr txBox="1"/>
          <p:nvPr/>
        </p:nvSpPr>
        <p:spPr>
          <a:xfrm>
            <a:off x="731880" y="4560480"/>
            <a:ext cx="5851440" cy="4319640"/>
          </a:xfrm>
          <a:prstGeom prst="rect">
            <a:avLst/>
          </a:prstGeom>
        </p:spPr>
        <p:txBody>
          <a:bodyPr lIns="96480" rIns="96480" tIns="48240" bIns="48240"/>
          <a:p>
            <a:pPr>
              <a:buFont typeface="Arial"/>
              <a:buChar char="•"/>
            </a:pPr>
            <a:r>
              <a:rPr lang="en-US" sz="1200">
                <a:latin typeface="Arial"/>
              </a:rPr>
              <a:t>Lorenz invariant amplitudes </a:t>
            </a:r>
            <a:endParaRPr/>
          </a:p>
        </p:txBody>
      </p:sp>
      <p:sp>
        <p:nvSpPr>
          <p:cNvPr id="1503" name="CustomShape 2"/>
          <p:cNvSpPr/>
          <p:nvPr/>
        </p:nvSpPr>
        <p:spPr>
          <a:xfrm>
            <a:off x="4143240" y="9120240"/>
            <a:ext cx="3170520" cy="479520"/>
          </a:xfrm>
          <a:prstGeom prst="rect">
            <a:avLst/>
          </a:prstGeom>
          <a:noFill/>
          <a:ln>
            <a:noFill/>
          </a:ln>
        </p:spPr>
        <p:txBody>
          <a:bodyPr lIns="96480" rIns="96480" tIns="48240" bIns="48240" anchor="b"/>
          <a:p>
            <a:pPr algn="r">
              <a:buFont typeface="Arial"/>
              <a:buChar char="•"/>
            </a:pPr>
            <a:fld id="{499AA79E-A0A4-45DB-BD49-0BB68CB9C28C}" type="slidenum">
              <a:rPr lang="en-US" sz="1300">
                <a:latin typeface="Arial"/>
              </a:rPr>
              <a:t>&lt;number&gt;</a:t>
            </a:fld>
            <a:endParaRPr/>
          </a:p>
        </p:txBody>
      </p:sp>
    </p:spTree>
  </p:cSld>
</p:notes>
</file>

<file path=ppt/notesSlides/notesSlide3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04" name="CustomShape 1"/>
          <p:cNvSpPr/>
          <p:nvPr/>
        </p:nvSpPr>
        <p:spPr>
          <a:xfrm>
            <a:off x="4143240" y="9120240"/>
            <a:ext cx="3170520" cy="479520"/>
          </a:xfrm>
          <a:prstGeom prst="rect">
            <a:avLst/>
          </a:prstGeom>
          <a:noFill/>
          <a:ln>
            <a:noFill/>
          </a:ln>
        </p:spPr>
        <p:txBody>
          <a:bodyPr lIns="96480" rIns="96480" tIns="48240" bIns="48240" anchor="b"/>
          <a:p>
            <a:pPr algn="r">
              <a:buFont typeface="Arial"/>
              <a:buChar char="•"/>
            </a:pPr>
            <a:fld id="{0CC3671C-F665-40BC-86AB-631F7C4D4165}" type="slidenum">
              <a:rPr lang="en-US" sz="1300">
                <a:latin typeface="Arial"/>
              </a:rPr>
              <a:t>&lt;number&gt;</a:t>
            </a:fld>
            <a:endParaRPr/>
          </a:p>
        </p:txBody>
      </p:sp>
      <p:sp>
        <p:nvSpPr>
          <p:cNvPr id="1505" name="TextShape 2"/>
          <p:cNvSpPr txBox="1"/>
          <p:nvPr/>
        </p:nvSpPr>
        <p:spPr>
          <a:xfrm>
            <a:off x="976320" y="4560480"/>
            <a:ext cx="5362560" cy="4318200"/>
          </a:xfrm>
          <a:prstGeom prst="rect">
            <a:avLst/>
          </a:prstGeom>
        </p:spPr>
        <p:txBody>
          <a:bodyPr lIns="96480" rIns="96480" tIns="48240" bIns="48240"/>
          <a:p>
            <a:pPr>
              <a:buFont typeface="Arial"/>
              <a:buChar char="•"/>
            </a:pPr>
            <a:r>
              <a:rPr lang="en-US" sz="1000">
                <a:latin typeface="Arial"/>
              </a:rPr>
              <a:t>DIS proved to be a great tool in testing of the theory of strong interactions, which was a major focus in last decades. SIDIS, with detection of an additional hadron allowed first studies of  of 3D structure, moving the main focus to understanding of strong interactions and quark gluon dynamics  to address a number of puzzles accumulated in recent years. Detection of 2 hadrons, which is obviously more complicated provides access to even more details of quark gluon interactions</a:t>
            </a:r>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06" name="CustomShape 1"/>
          <p:cNvSpPr/>
          <p:nvPr/>
        </p:nvSpPr>
        <p:spPr>
          <a:xfrm>
            <a:off x="4143240" y="9120240"/>
            <a:ext cx="3170520" cy="479520"/>
          </a:xfrm>
          <a:prstGeom prst="rect">
            <a:avLst/>
          </a:prstGeom>
          <a:noFill/>
          <a:ln>
            <a:noFill/>
          </a:ln>
        </p:spPr>
      </p:sp>
      <p:sp>
        <p:nvSpPr>
          <p:cNvPr id="1507" name="TextShape 2"/>
          <p:cNvSpPr txBox="1"/>
          <p:nvPr/>
        </p:nvSpPr>
        <p:spPr>
          <a:xfrm>
            <a:off x="731880" y="4560480"/>
            <a:ext cx="5851440" cy="4319640"/>
          </a:xfrm>
          <a:prstGeom prst="rect">
            <a:avLst/>
          </a:prstGeom>
        </p:spPr>
        <p:txBody>
          <a:bodyPr lIns="96480" rIns="96480" tIns="48240" bIns="48240"/>
          <a:p>
            <a:pPr>
              <a:buFont typeface="Arial"/>
              <a:buChar char="•"/>
            </a:pPr>
            <a:r>
              <a:rPr lang="da-DK" sz="1200">
                <a:latin typeface="Arial"/>
              </a:rPr>
              <a:t>\color[rgb]{0.,0.4,0.1}{$g^\perp$}\color{blue}$D_1$</a:t>
            </a:r>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08" name="CustomShape 1"/>
          <p:cNvSpPr/>
          <p:nvPr/>
        </p:nvSpPr>
        <p:spPr>
          <a:xfrm>
            <a:off x="4143240" y="9120240"/>
            <a:ext cx="3170520" cy="479520"/>
          </a:xfrm>
          <a:prstGeom prst="rect">
            <a:avLst/>
          </a:prstGeom>
          <a:noFill/>
          <a:ln>
            <a:noFill/>
          </a:ln>
        </p:spPr>
        <p:txBody>
          <a:bodyPr lIns="96480" rIns="96480" tIns="48240" bIns="48240" anchor="b"/>
          <a:p>
            <a:pPr algn="r">
              <a:buFont typeface="Arial"/>
              <a:buChar char="•"/>
            </a:pPr>
            <a:fld id="{94D984F1-BC4D-443E-A95F-713123E9D932}" type="slidenum">
              <a:rPr lang="en-US" sz="1300">
                <a:latin typeface="Arial"/>
              </a:rPr>
              <a:t>&lt;number&gt;</a:t>
            </a:fld>
            <a:endParaRPr/>
          </a:p>
        </p:txBody>
      </p:sp>
      <p:sp>
        <p:nvSpPr>
          <p:cNvPr id="1509" name="TextShape 2"/>
          <p:cNvSpPr txBox="1"/>
          <p:nvPr/>
        </p:nvSpPr>
        <p:spPr>
          <a:xfrm>
            <a:off x="976320" y="4560480"/>
            <a:ext cx="5362560" cy="4318200"/>
          </a:xfrm>
          <a:prstGeom prst="rect">
            <a:avLst/>
          </a:prstGeom>
        </p:spPr>
      </p:sp>
    </p:spTree>
  </p:cSld>
</p:notes>
</file>

<file path=ppt/notesSlides/notesSlide3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10" name="CustomShape 1"/>
          <p:cNvSpPr/>
          <p:nvPr/>
        </p:nvSpPr>
        <p:spPr>
          <a:xfrm>
            <a:off x="4143240" y="9120240"/>
            <a:ext cx="3170520" cy="479520"/>
          </a:xfrm>
          <a:prstGeom prst="rect">
            <a:avLst/>
          </a:prstGeom>
          <a:noFill/>
          <a:ln>
            <a:noFill/>
          </a:ln>
        </p:spPr>
        <p:txBody>
          <a:bodyPr lIns="96480" rIns="96480" tIns="48240" bIns="48240" anchor="b"/>
          <a:p>
            <a:pPr algn="r">
              <a:buFont typeface="Arial"/>
              <a:buChar char="•"/>
            </a:pPr>
            <a:fld id="{F5DAA7B9-F8D3-4298-87C5-C551476DC552}" type="slidenum">
              <a:rPr lang="en-US" sz="1300">
                <a:latin typeface="Arial"/>
              </a:rPr>
              <a:t>&lt;number&gt;</a:t>
            </a:fld>
            <a:endParaRPr/>
          </a:p>
        </p:txBody>
      </p:sp>
      <p:sp>
        <p:nvSpPr>
          <p:cNvPr id="1511" name="TextShape 2"/>
          <p:cNvSpPr txBox="1"/>
          <p:nvPr/>
        </p:nvSpPr>
        <p:spPr>
          <a:xfrm>
            <a:off x="976320" y="4560480"/>
            <a:ext cx="5362560" cy="4318200"/>
          </a:xfrm>
          <a:prstGeom prst="rect">
            <a:avLst/>
          </a:prstGeom>
        </p:spPr>
      </p:sp>
    </p:spTree>
  </p:cSld>
</p:notes>
</file>

<file path=ppt/notesSlides/notesSlide3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12" name="CustomShape 1"/>
          <p:cNvSpPr/>
          <p:nvPr/>
        </p:nvSpPr>
        <p:spPr>
          <a:xfrm>
            <a:off x="4143240" y="9120240"/>
            <a:ext cx="3170520" cy="479520"/>
          </a:xfrm>
          <a:prstGeom prst="rect">
            <a:avLst/>
          </a:prstGeom>
          <a:noFill/>
          <a:ln>
            <a:noFill/>
          </a:ln>
        </p:spPr>
      </p:sp>
      <p:sp>
        <p:nvSpPr>
          <p:cNvPr id="1513" name="CustomShape 2"/>
          <p:cNvSpPr/>
          <p:nvPr/>
        </p:nvSpPr>
        <p:spPr>
          <a:xfrm>
            <a:off x="4143240" y="9120240"/>
            <a:ext cx="3170520" cy="479520"/>
          </a:xfrm>
          <a:prstGeom prst="rect">
            <a:avLst/>
          </a:prstGeom>
          <a:noFill/>
          <a:ln>
            <a:noFill/>
          </a:ln>
        </p:spPr>
      </p:sp>
      <p:sp>
        <p:nvSpPr>
          <p:cNvPr id="1514" name="TextShape 3"/>
          <p:cNvSpPr txBox="1"/>
          <p:nvPr/>
        </p:nvSpPr>
        <p:spPr>
          <a:xfrm>
            <a:off x="973080" y="4560480"/>
            <a:ext cx="5369040" cy="4321080"/>
          </a:xfrm>
          <a:prstGeom prst="rect">
            <a:avLst/>
          </a:prstGeom>
        </p:spPr>
      </p:sp>
    </p:spTree>
  </p:cSld>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67" name="CustomShape 1"/>
          <p:cNvSpPr/>
          <p:nvPr/>
        </p:nvSpPr>
        <p:spPr>
          <a:xfrm>
            <a:off x="4143240" y="9120240"/>
            <a:ext cx="3170520" cy="479520"/>
          </a:xfrm>
          <a:prstGeom prst="rect">
            <a:avLst/>
          </a:prstGeom>
          <a:noFill/>
          <a:ln>
            <a:noFill/>
          </a:ln>
        </p:spPr>
        <p:txBody>
          <a:bodyPr lIns="96480" rIns="96480" tIns="48240" bIns="48240" anchor="b"/>
          <a:p>
            <a:pPr algn="r">
              <a:buFont typeface="Arial"/>
              <a:buChar char="•"/>
            </a:pPr>
            <a:fld id="{1569DC91-0F4F-4E60-8444-CAAAECEFD429}" type="slidenum">
              <a:rPr lang="en-US" sz="1300">
                <a:latin typeface="Arial"/>
              </a:rPr>
              <a:t>&lt;number&gt;</a:t>
            </a:fld>
            <a:endParaRPr/>
          </a:p>
        </p:txBody>
      </p:sp>
      <p:sp>
        <p:nvSpPr>
          <p:cNvPr id="1468" name="TextShape 2"/>
          <p:cNvSpPr txBox="1"/>
          <p:nvPr/>
        </p:nvSpPr>
        <p:spPr>
          <a:xfrm>
            <a:off x="731880" y="4560480"/>
            <a:ext cx="5851440" cy="4319640"/>
          </a:xfrm>
          <a:prstGeom prst="rect">
            <a:avLst/>
          </a:prstGeom>
        </p:spPr>
        <p:txBody>
          <a:bodyPr lIns="96480" rIns="96480" tIns="48240" bIns="48240"/>
          <a:p>
            <a:pPr>
              <a:buFont typeface="Arial"/>
              <a:buChar char="•"/>
            </a:pPr>
            <a:r>
              <a:rPr b="1" lang="it-IT" sz="900">
                <a:latin typeface="Arial"/>
              </a:rPr>
              <a:t>Here is what we understand under the 3D structure of the nucleon. It is basicaly encoded in this two tables of functions describing transverse momentum and space distributions of quark with different polarizations in proton with different polarizations. GPDs and TMDs were already introduced as extensions of pdfs to transverse space, with teansverse momentum for TMDs and transverse coordinate for GPDs. Calculations of density distributions for transversely polarized quarks in an umpolarized proton are shown on the right column for TMDs and GPDs (bottom). You can see the polarizations of quarks pointing in the x-dircetion and shifts to up (positive y) for b_T and down for k_T(negative y). In both cases we have non perturbative pieces and hard scattering, with GPDs accesible in exclusive processes and TMDs in SIDIS.</a:t>
            </a:r>
            <a:endParaRPr/>
          </a:p>
        </p:txBody>
      </p:sp>
    </p:spTree>
  </p:cSld>
</p:notes>
</file>

<file path=ppt/notesSlides/notesSlide4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15" name="TextShape 1"/>
          <p:cNvSpPr txBox="1"/>
          <p:nvPr/>
        </p:nvSpPr>
        <p:spPr>
          <a:xfrm>
            <a:off x="731880" y="4560480"/>
            <a:ext cx="5851440" cy="4319640"/>
          </a:xfrm>
          <a:prstGeom prst="rect">
            <a:avLst/>
          </a:prstGeom>
        </p:spPr>
      </p:sp>
      <p:sp>
        <p:nvSpPr>
          <p:cNvPr id="1516" name="CustomShape 2"/>
          <p:cNvSpPr/>
          <p:nvPr/>
        </p:nvSpPr>
        <p:spPr>
          <a:xfrm>
            <a:off x="4143240" y="9120240"/>
            <a:ext cx="3170520" cy="479520"/>
          </a:xfrm>
          <a:prstGeom prst="rect">
            <a:avLst/>
          </a:prstGeom>
          <a:noFill/>
          <a:ln>
            <a:noFill/>
          </a:ln>
        </p:spPr>
        <p:txBody>
          <a:bodyPr lIns="96480" rIns="96480" tIns="48240" bIns="48240" anchor="b"/>
          <a:p>
            <a:pPr algn="r">
              <a:buFont typeface="Arial"/>
              <a:buChar char="•"/>
            </a:pPr>
            <a:fld id="{9ADB5E41-DB33-4D3D-8049-115CE95B99C0}" type="slidenum">
              <a:rPr lang="en-US" sz="1300">
                <a:latin typeface="Arial"/>
              </a:rPr>
              <a:t>&lt;number&gt;</a:t>
            </a:fld>
            <a:endParaRPr/>
          </a:p>
        </p:txBody>
      </p:sp>
    </p:spTree>
  </p:cSld>
</p:notes>
</file>

<file path=ppt/notesSlides/notesSlide4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17" name="CustomShape 1"/>
          <p:cNvSpPr/>
          <p:nvPr/>
        </p:nvSpPr>
        <p:spPr>
          <a:xfrm>
            <a:off x="4143240" y="9120240"/>
            <a:ext cx="3170520" cy="479520"/>
          </a:xfrm>
          <a:prstGeom prst="rect">
            <a:avLst/>
          </a:prstGeom>
          <a:noFill/>
          <a:ln>
            <a:noFill/>
          </a:ln>
        </p:spPr>
        <p:txBody>
          <a:bodyPr lIns="96480" rIns="96480" tIns="48240" bIns="48240" anchor="b"/>
          <a:p>
            <a:pPr algn="r">
              <a:buFont typeface="Arial"/>
              <a:buChar char="•"/>
            </a:pPr>
            <a:fld id="{B7C3EFFE-3952-4847-A518-F72F029872E4}" type="slidenum">
              <a:rPr lang="en-US" sz="1300">
                <a:latin typeface="Arial"/>
              </a:rPr>
              <a:t>&lt;number&gt;</a:t>
            </a:fld>
            <a:endParaRPr/>
          </a:p>
        </p:txBody>
      </p:sp>
      <p:sp>
        <p:nvSpPr>
          <p:cNvPr id="1518" name="TextShape 2"/>
          <p:cNvSpPr txBox="1"/>
          <p:nvPr/>
        </p:nvSpPr>
        <p:spPr>
          <a:xfrm>
            <a:off x="731880" y="4560480"/>
            <a:ext cx="5851440" cy="4319640"/>
          </a:xfrm>
          <a:prstGeom prst="rect">
            <a:avLst/>
          </a:prstGeom>
        </p:spPr>
      </p:sp>
    </p:spTree>
  </p:cSld>
</p:notes>
</file>

<file path=ppt/notesSlides/notesSlide4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19" name="CustomShape 1"/>
          <p:cNvSpPr/>
          <p:nvPr/>
        </p:nvSpPr>
        <p:spPr>
          <a:xfrm>
            <a:off x="4143240" y="9120240"/>
            <a:ext cx="3170520" cy="479520"/>
          </a:xfrm>
          <a:prstGeom prst="rect">
            <a:avLst/>
          </a:prstGeom>
          <a:noFill/>
          <a:ln>
            <a:noFill/>
          </a:ln>
        </p:spPr>
        <p:txBody>
          <a:bodyPr lIns="96480" rIns="96480" tIns="48240" bIns="48240" anchor="b"/>
          <a:p>
            <a:pPr algn="r">
              <a:buFont typeface="Arial"/>
              <a:buChar char="•"/>
            </a:pPr>
            <a:fld id="{8755FFAC-A459-4FAD-AEC9-8F8CCC6094EE}" type="slidenum">
              <a:rPr lang="en-US" sz="1300">
                <a:latin typeface="Arial"/>
              </a:rPr>
              <a:t>&lt;number&gt;</a:t>
            </a:fld>
            <a:endParaRPr/>
          </a:p>
        </p:txBody>
      </p:sp>
      <p:sp>
        <p:nvSpPr>
          <p:cNvPr id="1520" name="CustomShape 2"/>
          <p:cNvSpPr/>
          <p:nvPr/>
        </p:nvSpPr>
        <p:spPr>
          <a:xfrm>
            <a:off x="4143240" y="9120240"/>
            <a:ext cx="3170520" cy="479520"/>
          </a:xfrm>
          <a:prstGeom prst="rect">
            <a:avLst/>
          </a:prstGeom>
          <a:noFill/>
          <a:ln>
            <a:noFill/>
          </a:ln>
        </p:spPr>
      </p:sp>
      <p:sp>
        <p:nvSpPr>
          <p:cNvPr id="1521" name="TextShape 3"/>
          <p:cNvSpPr txBox="1"/>
          <p:nvPr/>
        </p:nvSpPr>
        <p:spPr>
          <a:xfrm>
            <a:off x="731880" y="4560480"/>
            <a:ext cx="5851440" cy="4319640"/>
          </a:xfrm>
          <a:prstGeom prst="rect">
            <a:avLst/>
          </a:prstGeom>
        </p:spPr>
      </p:sp>
    </p:spTree>
  </p:cSld>
</p:notes>
</file>

<file path=ppt/notesSlides/notesSlide4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22" name="TextShape 1"/>
          <p:cNvSpPr txBox="1"/>
          <p:nvPr/>
        </p:nvSpPr>
        <p:spPr>
          <a:xfrm>
            <a:off x="731880" y="4560480"/>
            <a:ext cx="5851440" cy="4319640"/>
          </a:xfrm>
          <a:prstGeom prst="rect">
            <a:avLst/>
          </a:prstGeom>
        </p:spPr>
        <p:txBody>
          <a:bodyPr lIns="96480" rIns="96480" tIns="48240" bIns="48240"/>
          <a:p>
            <a:pPr>
              <a:lnSpc>
                <a:spcPct val="100000"/>
              </a:lnSpc>
              <a:buFont typeface="Calibri"/>
              <a:buChar char="•"/>
            </a:pPr>
            <a:r>
              <a:rPr lang="en-US" sz="1200">
                <a:latin typeface="Calibri"/>
              </a:rPr>
              <a:t>F_{UU} \propto \sum_{q} f_{1,q}(x,k_{\perp}) \otimes D_{1}^{q\rightarrow h}(z,p_{\perp})</a:t>
            </a:r>
            <a:endParaRPr/>
          </a:p>
          <a:p>
            <a:pPr>
              <a:lnSpc>
                <a:spcPct val="100000"/>
              </a:lnSpc>
              <a:buFont typeface="Calibri"/>
              <a:buChar char="•"/>
            </a:pPr>
            <a:endParaRPr/>
          </a:p>
          <a:p>
            <a:pPr>
              <a:lnSpc>
                <a:spcPct val="100000"/>
              </a:lnSpc>
              <a:buFont typeface="Calibri"/>
              <a:buChar char="•"/>
            </a:pPr>
            <a:r>
              <a:rPr lang="en-US" sz="1200">
                <a:latin typeface="Calibri"/>
              </a:rPr>
              <a:t> </a:t>
            </a:r>
            <a:r>
              <a:rPr lang="en-US" sz="1200">
                <a:latin typeface="Calibri"/>
              </a:rPr>
              <a:t>f_{1,q}(x,k_{\perp}) = f_{1,q}(x)\times \frac{e^{-\frac{k_{\perp}^2}{\langle k_{\perp,q}^2(x) \rangle }}}{\pi \langle k_{\perp,q}^2(x)\rangle }</a:t>
            </a:r>
            <a:endParaRPr/>
          </a:p>
          <a:p>
            <a:pPr>
              <a:lnSpc>
                <a:spcPct val="100000"/>
              </a:lnSpc>
              <a:buFont typeface="Calibri"/>
              <a:buChar char="•"/>
            </a:pPr>
            <a:endParaRPr/>
          </a:p>
          <a:p>
            <a:pPr>
              <a:lnSpc>
                <a:spcPct val="100000"/>
              </a:lnSpc>
              <a:buFont typeface="Calibri"/>
              <a:buChar char="•"/>
            </a:pPr>
            <a:r>
              <a:rPr lang="en-US" sz="1200">
                <a:latin typeface="Calibri"/>
              </a:rPr>
              <a:t>D_{1}^{q\rightarrow h}(z,p_{\perp}) = D_{1}^{q\rightarrow h}(z)\times \frac{e^{-\frac{p_{\perp}^2}{\langle p_{\perp, fav }^2(z) \rangle }}}{\pi\langle p_{\perp,fav}^2(z) \rangle }</a:t>
            </a:r>
            <a:endParaRPr/>
          </a:p>
          <a:p>
            <a:pPr>
              <a:lnSpc>
                <a:spcPct val="100000"/>
              </a:lnSpc>
              <a:buFont typeface="Calibri"/>
              <a:buChar char="•"/>
            </a:pPr>
            <a:endParaRPr/>
          </a:p>
          <a:p>
            <a:pPr>
              <a:lnSpc>
                <a:spcPct val="100000"/>
              </a:lnSpc>
              <a:buFont typeface="Calibri"/>
              <a:buChar char="•"/>
            </a:pPr>
            <a:r>
              <a:rPr lang="en-US" sz="1200">
                <a:latin typeface="Calibri"/>
              </a:rPr>
              <a:t>D_{1}^{q\rightarrow h, unf}(z,p_{\perp}) = D_{1}^{q\rightarrow h}(z)\times \frac{e^{-\frac{p_{\perp}^2}{\langle p_{\perp, unf }^2(z) \rangle }}}{\pi\langle p_{\perp,unf}^2(z) \rangle }</a:t>
            </a:r>
            <a:endParaRPr/>
          </a:p>
        </p:txBody>
      </p:sp>
      <p:sp>
        <p:nvSpPr>
          <p:cNvPr id="1523" name="CustomShape 2"/>
          <p:cNvSpPr/>
          <p:nvPr/>
        </p:nvSpPr>
        <p:spPr>
          <a:xfrm>
            <a:off x="4143240" y="9120240"/>
            <a:ext cx="3170520" cy="479520"/>
          </a:xfrm>
          <a:prstGeom prst="rect">
            <a:avLst/>
          </a:prstGeom>
          <a:noFill/>
          <a:ln>
            <a:noFill/>
          </a:ln>
        </p:spPr>
        <p:txBody>
          <a:bodyPr lIns="96480" rIns="96480" tIns="48240" bIns="48240" anchor="b"/>
          <a:p>
            <a:pPr algn="r">
              <a:lnSpc>
                <a:spcPct val="100000"/>
              </a:lnSpc>
              <a:buFont typeface="Calibri"/>
              <a:buChar char="•"/>
            </a:pPr>
            <a:fld id="{2E967C0F-95F0-4491-BEE2-2D3482B049A1}" type="slidenum">
              <a:rPr lang="en-US" sz="1300">
                <a:latin typeface="Calibri"/>
              </a:rPr>
              <a:t>&lt;number&gt;</a:t>
            </a:fld>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69" name="CustomShape 1"/>
          <p:cNvSpPr/>
          <p:nvPr/>
        </p:nvSpPr>
        <p:spPr>
          <a:xfrm>
            <a:off x="4143240" y="9120240"/>
            <a:ext cx="3170520" cy="479520"/>
          </a:xfrm>
          <a:prstGeom prst="rect">
            <a:avLst/>
          </a:prstGeom>
          <a:noFill/>
          <a:ln>
            <a:noFill/>
          </a:ln>
        </p:spPr>
        <p:txBody>
          <a:bodyPr lIns="96480" rIns="96480" tIns="48240" bIns="48240" anchor="b"/>
          <a:p>
            <a:pPr algn="r">
              <a:buFont typeface="Arial"/>
              <a:buChar char="•"/>
            </a:pPr>
            <a:fld id="{E0B49315-9BD1-41E9-84E4-DBA0B590A3B0}" type="slidenum">
              <a:rPr lang="en-US" sz="1300">
                <a:latin typeface="Arial"/>
              </a:rPr>
              <a:t>&lt;number&gt;</a:t>
            </a:fld>
            <a:endParaRPr/>
          </a:p>
        </p:txBody>
      </p:sp>
      <p:sp>
        <p:nvSpPr>
          <p:cNvPr id="1470" name="CustomShape 2"/>
          <p:cNvSpPr/>
          <p:nvPr/>
        </p:nvSpPr>
        <p:spPr>
          <a:xfrm>
            <a:off x="4143240" y="9120240"/>
            <a:ext cx="3170520" cy="479520"/>
          </a:xfrm>
          <a:prstGeom prst="rect">
            <a:avLst/>
          </a:prstGeom>
          <a:noFill/>
          <a:ln>
            <a:noFill/>
          </a:ln>
        </p:spPr>
      </p:sp>
      <p:sp>
        <p:nvSpPr>
          <p:cNvPr id="1471" name="TextShape 3"/>
          <p:cNvSpPr txBox="1"/>
          <p:nvPr/>
        </p:nvSpPr>
        <p:spPr>
          <a:xfrm>
            <a:off x="731880" y="4560480"/>
            <a:ext cx="5851440" cy="4319640"/>
          </a:xfrm>
          <a:prstGeom prst="rect">
            <a:avLst/>
          </a:prstGeom>
        </p:spPr>
        <p:txBody>
          <a:bodyPr lIns="96480" rIns="96480" tIns="48240" bIns="48240"/>
          <a:p>
            <a:pPr>
              <a:buFont typeface="Arial"/>
              <a:buChar char="•"/>
            </a:pPr>
            <a:r>
              <a:rPr lang="en-US" sz="1200">
                <a:latin typeface="Arial"/>
              </a:rPr>
              <a:t>F_{UU}^{\pi^+}(P_T) \propto \sum e_q^2 H\times f_1^q(x,k_T,..) \otimes D_1^{q\rightarrow \pi^+}(z,p_T,..) </a:t>
            </a:r>
            <a:endParaRPr/>
          </a:p>
          <a:p>
            <a:pPr>
              <a:buFont typeface="Arial"/>
              <a:buChar char="•"/>
            </a:pPr>
            <a:r>
              <a:rPr lang="fr-FR" sz="1200">
                <a:latin typeface="Arial"/>
              </a:rPr>
              <a:t>\int d^2\vec{k}_Td^2\vec{p}_T\delta^{(2)}(\vec{k}_T+\vec{p}_T-\vec{P}_T/z)</a:t>
            </a:r>
            <a:endParaRPr/>
          </a:p>
        </p:txBody>
      </p:sp>
    </p:spTree>
  </p:cSld>
</p:notes>
</file>

<file path=ppt/notesSlides/notesSlide5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24" name="CustomShape 1"/>
          <p:cNvSpPr/>
          <p:nvPr/>
        </p:nvSpPr>
        <p:spPr>
          <a:xfrm>
            <a:off x="4143240" y="9120240"/>
            <a:ext cx="3170520" cy="479520"/>
          </a:xfrm>
          <a:prstGeom prst="rect">
            <a:avLst/>
          </a:prstGeom>
          <a:noFill/>
          <a:ln>
            <a:noFill/>
          </a:ln>
        </p:spPr>
        <p:txBody>
          <a:bodyPr lIns="96480" rIns="96480" tIns="48240" bIns="48240" anchor="b"/>
          <a:p>
            <a:pPr algn="r">
              <a:buFont typeface="Arial"/>
              <a:buChar char="•"/>
            </a:pPr>
            <a:fld id="{D2802E6B-5849-4006-BF37-426202FCE8D2}" type="slidenum">
              <a:rPr lang="en-US" sz="1300">
                <a:latin typeface="Arial"/>
              </a:rPr>
              <a:t>&lt;number&gt;</a:t>
            </a:fld>
            <a:endParaRPr/>
          </a:p>
        </p:txBody>
      </p:sp>
      <p:sp>
        <p:nvSpPr>
          <p:cNvPr id="1525" name="CustomShape 2"/>
          <p:cNvSpPr/>
          <p:nvPr/>
        </p:nvSpPr>
        <p:spPr>
          <a:xfrm>
            <a:off x="4143240" y="9120240"/>
            <a:ext cx="3170520" cy="479520"/>
          </a:xfrm>
          <a:prstGeom prst="rect">
            <a:avLst/>
          </a:prstGeom>
          <a:noFill/>
          <a:ln>
            <a:noFill/>
          </a:ln>
        </p:spPr>
      </p:sp>
      <p:sp>
        <p:nvSpPr>
          <p:cNvPr id="1526" name="TextShape 3"/>
          <p:cNvSpPr txBox="1"/>
          <p:nvPr/>
        </p:nvSpPr>
        <p:spPr>
          <a:xfrm>
            <a:off x="973080" y="4560480"/>
            <a:ext cx="5369040" cy="4321080"/>
          </a:xfrm>
          <a:prstGeom prst="rect">
            <a:avLst/>
          </a:prstGeom>
        </p:spPr>
        <p:txBody>
          <a:bodyPr lIns="96480" rIns="96480" tIns="48240" bIns="48240"/>
          <a:p>
            <a:pPr>
              <a:buFont typeface="Arial"/>
              <a:buChar char="•"/>
            </a:pPr>
            <a:r>
              <a:rPr lang="en-US" sz="1000">
                <a:latin typeface="Arial"/>
              </a:rPr>
              <a:t>One of the biggest surprises from lattice was significant dependence  of transverse momentum distributions on the spin orientation. You can see that ratio of u+(quark spin aligned with proton)/u- and quark spin antialigned is going down with K_T of the quark.</a:t>
            </a:r>
            <a:endParaRPr/>
          </a:p>
        </p:txBody>
      </p:sp>
    </p:spTree>
  </p:cSld>
</p:notes>
</file>

<file path=ppt/notesSlides/notesSlide5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27" name="CustomShape 1"/>
          <p:cNvSpPr/>
          <p:nvPr/>
        </p:nvSpPr>
        <p:spPr>
          <a:xfrm>
            <a:off x="4143240" y="9120240"/>
            <a:ext cx="3170520" cy="479520"/>
          </a:xfrm>
          <a:prstGeom prst="rect">
            <a:avLst/>
          </a:prstGeom>
          <a:noFill/>
          <a:ln>
            <a:noFill/>
          </a:ln>
        </p:spPr>
      </p:sp>
      <p:sp>
        <p:nvSpPr>
          <p:cNvPr id="1528" name="TextShape 2"/>
          <p:cNvSpPr txBox="1"/>
          <p:nvPr/>
        </p:nvSpPr>
        <p:spPr>
          <a:xfrm>
            <a:off x="976320" y="4560480"/>
            <a:ext cx="5362560" cy="4318200"/>
          </a:xfrm>
          <a:prstGeom prst="rect">
            <a:avLst/>
          </a:prstGeom>
        </p:spPr>
      </p:sp>
    </p:spTree>
  </p:cSld>
</p:notes>
</file>

<file path=ppt/notesSlides/notesSlide5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29" name="TextShape 1"/>
          <p:cNvSpPr txBox="1"/>
          <p:nvPr/>
        </p:nvSpPr>
        <p:spPr>
          <a:xfrm>
            <a:off x="731880" y="4560480"/>
            <a:ext cx="5851440" cy="4319640"/>
          </a:xfrm>
          <a:prstGeom prst="rect">
            <a:avLst/>
          </a:prstGeom>
        </p:spPr>
        <p:txBody>
          <a:bodyPr lIns="96480" rIns="96480" tIns="48240" bIns="48240"/>
          <a:p>
            <a:pPr>
              <a:buFont typeface="Arial"/>
              <a:buChar char="•"/>
            </a:pPr>
            <a:r>
              <a:rPr lang="en-US" sz="1200">
                <a:latin typeface="Arial"/>
              </a:rPr>
              <a:t>A simple example here shows possible effects from a simple cos moment from radiative corrections.</a:t>
            </a:r>
            <a:endParaRPr/>
          </a:p>
          <a:p>
            <a:pPr>
              <a:buFont typeface="Arial"/>
              <a:buChar char="•"/>
            </a:pPr>
            <a:r>
              <a:rPr lang="en-US" sz="1200">
                <a:latin typeface="Arial"/>
              </a:rPr>
              <a:t>Correction to normalization after integration is relatively simple.</a:t>
            </a:r>
            <a:endParaRPr/>
          </a:p>
          <a:p>
            <a:pPr>
              <a:buFont typeface="Arial"/>
              <a:buChar char="•"/>
            </a:pPr>
            <a:r>
              <a:rPr lang="en-US" sz="1200">
                <a:latin typeface="Arial"/>
              </a:rPr>
              <a:t>More important is generation of a contribution from one SF (in this case \sin\phi_S, which we know is very significant from studies at HERMES and JLab) to other like Sivers and Collins. With an average cos of 40% we can generated a comparable by size to collins</a:t>
            </a:r>
            <a:endParaRPr/>
          </a:p>
          <a:p>
            <a:pPr>
              <a:buFont typeface="Arial"/>
              <a:buChar char="•"/>
            </a:pPr>
            <a:r>
              <a:rPr lang="en-US" sz="1200">
                <a:latin typeface="Arial"/>
              </a:rPr>
              <a:t>and sivers asymmetries. </a:t>
            </a:r>
            <a:endParaRPr/>
          </a:p>
          <a:p>
            <a:pPr>
              <a:buFont typeface="Arial"/>
              <a:buChar char="•"/>
            </a:pPr>
            <a:r>
              <a:rPr lang="en-US" sz="1200">
                <a:latin typeface="Arial"/>
              </a:rPr>
              <a:t>Other possible effects include corrections to double spin asymmetry and generation of fake moments, where we are getting a double spin dependent cos where there is none.</a:t>
            </a:r>
            <a:endParaRPr/>
          </a:p>
          <a:p>
            <a:pPr>
              <a:buFont typeface="Arial"/>
              <a:buChar char="•"/>
            </a:pPr>
            <a:endParaRPr/>
          </a:p>
          <a:p>
            <a:pPr>
              <a:buFont typeface="Arial"/>
              <a:buChar char="•"/>
            </a:pPr>
            <a:r>
              <a:rPr lang="en-US" sz="1200">
                <a:latin typeface="Arial"/>
              </a:rPr>
              <a:t>We need a consistent framework to analize simultaneously all structure functions.</a:t>
            </a:r>
            <a:endParaRPr/>
          </a:p>
          <a:p>
            <a:pPr>
              <a:buFont typeface="Arial"/>
              <a:buChar char="•"/>
            </a:pPr>
            <a:endParaRPr/>
          </a:p>
          <a:p>
            <a:pPr>
              <a:buFont typeface="Arial"/>
              <a:buChar char="•"/>
            </a:pPr>
            <a:endParaRPr/>
          </a:p>
          <a:p>
            <a:pPr>
              <a:buFont typeface="Arial"/>
              <a:buChar char="•"/>
            </a:pPr>
            <a:r>
              <a:rPr lang="en-US" sz="1200">
                <a:latin typeface="Arial"/>
              </a:rPr>
              <a:t>(1+\alpha\cos\phi)(1+A\cos\phi)\rightarrow 1+A\alpha/2</a:t>
            </a:r>
            <a:endParaRPr/>
          </a:p>
          <a:p>
            <a:pPr>
              <a:buFont typeface="Arial"/>
              <a:buChar char="•"/>
            </a:pPr>
            <a:r>
              <a:rPr lang="en-US" sz="1200">
                <a:latin typeface="Arial"/>
              </a:rPr>
              <a:t>\frac{1+\beta\lambda\Lambda}{1+A\cos\phi)}\rightarrow 1-A\beta\lambda\Lambda\cos\phi</a:t>
            </a:r>
            <a:endParaRPr/>
          </a:p>
          <a:p>
            <a:pPr>
              <a:buFont typeface="Arial"/>
              <a:buChar char="•"/>
            </a:pPr>
            <a:r>
              <a:rPr lang="en-US" sz="1200">
                <a:latin typeface="Arial"/>
              </a:rPr>
              <a:t>(1+\beta\lambda\Lambda+\gamma\lambda\Lambda\cos\phi)(1+A\cos\phi) \\\rightarrow 1+(\beta+\gamma A/2)\lambda\Lambda</a:t>
            </a:r>
            <a:endParaRPr/>
          </a:p>
        </p:txBody>
      </p:sp>
      <p:sp>
        <p:nvSpPr>
          <p:cNvPr id="1530" name="CustomShape 2"/>
          <p:cNvSpPr/>
          <p:nvPr/>
        </p:nvSpPr>
        <p:spPr>
          <a:xfrm>
            <a:off x="4143240" y="9120240"/>
            <a:ext cx="3170520" cy="479520"/>
          </a:xfrm>
          <a:prstGeom prst="rect">
            <a:avLst/>
          </a:prstGeom>
          <a:noFill/>
          <a:ln>
            <a:noFill/>
          </a:ln>
        </p:spPr>
        <p:txBody>
          <a:bodyPr lIns="96480" rIns="96480" tIns="48240" bIns="48240" anchor="b"/>
          <a:p>
            <a:pPr algn="r">
              <a:buFont typeface="Arial"/>
              <a:buChar char="•"/>
            </a:pPr>
            <a:fld id="{CD1332A9-5748-4CF3-8156-0DEAE8C80CF3}" type="slidenum">
              <a:rPr lang="en-US" sz="1300">
                <a:latin typeface="Arial"/>
              </a:rPr>
              <a:t>&lt;number&gt;</a:t>
            </a:fld>
            <a:endParaRPr/>
          </a:p>
        </p:txBody>
      </p:sp>
    </p:spTree>
  </p:cSld>
</p:notes>
</file>

<file path=ppt/notesSlides/notesSlide5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31" name="CustomShape 1"/>
          <p:cNvSpPr/>
          <p:nvPr/>
        </p:nvSpPr>
        <p:spPr>
          <a:xfrm>
            <a:off x="4143240" y="9120240"/>
            <a:ext cx="3170520" cy="479520"/>
          </a:xfrm>
          <a:prstGeom prst="rect">
            <a:avLst/>
          </a:prstGeom>
          <a:noFill/>
          <a:ln>
            <a:noFill/>
          </a:ln>
        </p:spPr>
      </p:sp>
      <p:sp>
        <p:nvSpPr>
          <p:cNvPr id="1532" name="TextShape 2"/>
          <p:cNvSpPr txBox="1"/>
          <p:nvPr/>
        </p:nvSpPr>
        <p:spPr>
          <a:xfrm>
            <a:off x="731880" y="4560480"/>
            <a:ext cx="5851440" cy="4319640"/>
          </a:xfrm>
          <a:prstGeom prst="rect">
            <a:avLst/>
          </a:prstGeom>
        </p:spPr>
        <p:txBody>
          <a:bodyPr lIns="96480" rIns="96480" tIns="48240" bIns="48240"/>
          <a:p>
            <a:pPr>
              <a:buFont typeface="Arial"/>
              <a:buChar char="•"/>
            </a:pPr>
            <a:r>
              <a:rPr lang="en-US" sz="1200">
                <a:latin typeface="Arial"/>
              </a:rPr>
              <a:t>\begin{tabular}{|c|r|c|c|} \hline</a:t>
            </a:r>
            <a:endParaRPr/>
          </a:p>
          <a:p>
            <a:pPr>
              <a:buFont typeface="Arial"/>
              <a:buChar char="•"/>
            </a:pPr>
            <a:r>
              <a:rPr lang="en-US" sz="1200">
                <a:latin typeface="Arial"/>
              </a:rPr>
              <a:t>%%%\multicolumn{4}{|c|}{DISTRIBUTIONS (T-even)} \\ \hline</a:t>
            </a:r>
            <a:endParaRPr/>
          </a:p>
          <a:p>
            <a:pPr>
              <a:buFont typeface="Arial"/>
              <a:buChar char="•"/>
            </a:pPr>
            <a:r>
              <a:rPr lang="cs-CZ" sz="1200">
                <a:latin typeface="Arial"/>
              </a:rPr>
              <a:t>N/q &amp; U &amp; L &amp; T \\ \hline</a:t>
            </a:r>
            <a:endParaRPr/>
          </a:p>
          <a:p>
            <a:pPr>
              <a:buFont typeface="Arial"/>
              <a:buChar char="•"/>
            </a:pPr>
            <a:r>
              <a:rPr lang="en-US" sz="1200">
                <a:latin typeface="Arial"/>
              </a:rPr>
              <a:t> </a:t>
            </a:r>
            <a:r>
              <a:rPr lang="en-US" sz="1200">
                <a:latin typeface="Arial"/>
              </a:rPr>
              <a:t>{L} &amp; ${\color{blue}f_{L}^\perp }$ &amp;${\color{green}g_{L}^{\perp}}$ &amp; { \color{red}{\bf $h_L$}\,\,,$e_L$}  \\</a:t>
            </a:r>
            <a:endParaRPr/>
          </a:p>
          <a:p>
            <a:pPr>
              <a:buFont typeface="Arial"/>
              <a:buChar char="•"/>
            </a:pPr>
            <a:r>
              <a:rPr lang="en-US" sz="1200">
                <a:latin typeface="Arial"/>
              </a:rPr>
              <a:t>\hline</a:t>
            </a:r>
            <a:endParaRPr/>
          </a:p>
          <a:p>
            <a:pPr>
              <a:buFont typeface="Arial"/>
              <a:buChar char="•"/>
            </a:pPr>
            <a:r>
              <a:rPr lang="en-US" sz="1200">
                <a:latin typeface="Arial"/>
              </a:rPr>
              <a:t>\end{tabular}</a:t>
            </a:r>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72" name="TextShape 1"/>
          <p:cNvSpPr txBox="1"/>
          <p:nvPr/>
        </p:nvSpPr>
        <p:spPr>
          <a:xfrm>
            <a:off x="731880" y="4560480"/>
            <a:ext cx="5851440" cy="4319640"/>
          </a:xfrm>
          <a:prstGeom prst="rect">
            <a:avLst/>
          </a:prstGeom>
        </p:spPr>
        <p:txBody>
          <a:bodyPr lIns="96480" rIns="96480" tIns="48240" bIns="48240"/>
          <a:p>
            <a:pPr>
              <a:buFont typeface="Arial"/>
              <a:buChar char="•"/>
            </a:pPr>
            <a:r>
              <a:rPr lang="en-US" sz="1200">
                <a:latin typeface="Arial"/>
              </a:rPr>
              <a:t>High Resolution Spectrometer High Momentum Spectrometer (HMS) detect pions  · Short Orbit Spectrometer (</a:t>
            </a:r>
            <a:r>
              <a:rPr i="1" lang="en-US" sz="1200">
                <a:latin typeface="Arial"/>
              </a:rPr>
              <a:t>SOS</a:t>
            </a:r>
            <a:r>
              <a:rPr lang="en-US" sz="1200">
                <a:latin typeface="Arial"/>
              </a:rPr>
              <a:t>) </a:t>
            </a:r>
            <a:endParaRPr/>
          </a:p>
        </p:txBody>
      </p:sp>
      <p:sp>
        <p:nvSpPr>
          <p:cNvPr id="1473" name="CustomShape 2"/>
          <p:cNvSpPr/>
          <p:nvPr/>
        </p:nvSpPr>
        <p:spPr>
          <a:xfrm>
            <a:off x="4143240" y="9120240"/>
            <a:ext cx="3170520" cy="479520"/>
          </a:xfrm>
          <a:prstGeom prst="rect">
            <a:avLst/>
          </a:prstGeom>
          <a:noFill/>
          <a:ln>
            <a:noFill/>
          </a:ln>
        </p:spPr>
        <p:txBody>
          <a:bodyPr lIns="96480" rIns="96480" tIns="48240" bIns="48240" anchor="b"/>
          <a:p>
            <a:pPr algn="r">
              <a:buFont typeface="Arial"/>
              <a:buChar char="•"/>
            </a:pPr>
            <a:fld id="{B00687A9-D2E9-4645-8F19-1BC5D391DD60}" type="slidenum">
              <a:rPr lang="en-US" sz="1300">
                <a:latin typeface="Arial"/>
              </a:rPr>
              <a:t>&lt;number&gt;</a:t>
            </a:fld>
            <a:endParaRPr/>
          </a:p>
        </p:txBody>
      </p:sp>
    </p:spTree>
  </p:cSld>
</p:notes>
</file>

<file path=ppt/notesSlides/notesSlide6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33" name="CustomShape 1"/>
          <p:cNvSpPr/>
          <p:nvPr/>
        </p:nvSpPr>
        <p:spPr>
          <a:xfrm>
            <a:off x="4143240" y="9120240"/>
            <a:ext cx="3170520" cy="479520"/>
          </a:xfrm>
          <a:prstGeom prst="rect">
            <a:avLst/>
          </a:prstGeom>
          <a:noFill/>
          <a:ln>
            <a:noFill/>
          </a:ln>
        </p:spPr>
        <p:txBody>
          <a:bodyPr lIns="96480" rIns="96480" tIns="48240" bIns="48240" anchor="b"/>
          <a:p>
            <a:pPr algn="r">
              <a:buFont typeface="Arial"/>
              <a:buChar char="•"/>
            </a:pPr>
            <a:fld id="{91DD9CB8-98B0-4A75-A754-E05043DE867F}" type="slidenum">
              <a:rPr lang="en-US" sz="1300">
                <a:latin typeface="Arial"/>
              </a:rPr>
              <a:t>&lt;number&gt;</a:t>
            </a:fld>
            <a:endParaRPr/>
          </a:p>
        </p:txBody>
      </p:sp>
      <p:sp>
        <p:nvSpPr>
          <p:cNvPr id="1534" name="TextShape 2"/>
          <p:cNvSpPr txBox="1"/>
          <p:nvPr/>
        </p:nvSpPr>
        <p:spPr>
          <a:xfrm>
            <a:off x="731880" y="4560480"/>
            <a:ext cx="5851440" cy="4319640"/>
          </a:xfrm>
          <a:prstGeom prst="rect">
            <a:avLst/>
          </a:prstGeom>
        </p:spPr>
      </p:sp>
    </p:spTree>
  </p:cSld>
</p:notes>
</file>

<file path=ppt/notesSlides/notesSlide6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35" name="TextShape 1"/>
          <p:cNvSpPr txBox="1"/>
          <p:nvPr/>
        </p:nvSpPr>
        <p:spPr>
          <a:xfrm>
            <a:off x="731880" y="4560480"/>
            <a:ext cx="5851440" cy="4319640"/>
          </a:xfrm>
          <a:prstGeom prst="rect">
            <a:avLst/>
          </a:prstGeom>
        </p:spPr>
        <p:txBody>
          <a:bodyPr lIns="96480" rIns="96480" tIns="48240" bIns="48240"/>
          <a:p>
            <a:pPr>
              <a:lnSpc>
                <a:spcPct val="80000"/>
              </a:lnSpc>
              <a:buFont typeface="Arial"/>
              <a:buChar char="•"/>
            </a:pPr>
            <a:r>
              <a:rPr lang="en-US" sz="1100">
                <a:latin typeface="Arial"/>
              </a:rPr>
              <a:t>MEM hadron-pair distributions of the same charge</a:t>
            </a:r>
            <a:endParaRPr/>
          </a:p>
          <a:p>
            <a:pPr>
              <a:lnSpc>
                <a:spcPct val="80000"/>
              </a:lnSpc>
              <a:buFont typeface="Arial"/>
              <a:buChar char="•"/>
            </a:pPr>
            <a:r>
              <a:rPr lang="en-US" sz="1100">
                <a:latin typeface="Arial"/>
              </a:rPr>
              <a:t>are created by using hadrons from different events</a:t>
            </a:r>
            <a:endParaRPr/>
          </a:p>
          <a:p>
            <a:pPr>
              <a:lnSpc>
                <a:spcPct val="80000"/>
              </a:lnSpc>
              <a:buFont typeface="Arial"/>
              <a:buChar char="•"/>
            </a:pPr>
            <a:r>
              <a:rPr lang="en-US" sz="1100">
                <a:latin typeface="Arial"/>
              </a:rPr>
              <a:t>MUS hadrons with different charge from the same</a:t>
            </a:r>
            <a:endParaRPr/>
          </a:p>
          <a:p>
            <a:pPr>
              <a:lnSpc>
                <a:spcPct val="80000"/>
              </a:lnSpc>
              <a:buFont typeface="Arial"/>
              <a:buChar char="•"/>
            </a:pPr>
            <a:r>
              <a:rPr lang="en-US" sz="1100">
                <a:latin typeface="Arial"/>
              </a:rPr>
              <a:t>event are used.</a:t>
            </a:r>
            <a:endParaRPr/>
          </a:p>
          <a:p>
            <a:pPr>
              <a:lnSpc>
                <a:spcPct val="80000"/>
              </a:lnSpc>
              <a:buFont typeface="Arial"/>
              <a:buChar char="•"/>
            </a:pPr>
            <a:endParaRPr/>
          </a:p>
          <a:p>
            <a:pPr>
              <a:lnSpc>
                <a:spcPct val="80000"/>
              </a:lnSpc>
              <a:buFont typeface="Arial"/>
              <a:buChar char="•"/>
            </a:pPr>
            <a:r>
              <a:rPr lang="en-US" sz="1100">
                <a:latin typeface="Arial"/>
              </a:rPr>
              <a:t>EMC, M. Arneodo et al., Zeit. Phys. C 32, 1 (1986).</a:t>
            </a:r>
            <a:endParaRPr/>
          </a:p>
          <a:p>
            <a:pPr>
              <a:lnSpc>
                <a:spcPct val="80000"/>
              </a:lnSpc>
              <a:buFont typeface="Arial"/>
              <a:buChar char="•"/>
            </a:pPr>
            <a:r>
              <a:rPr lang="en-US" sz="1100">
                <a:latin typeface="Arial"/>
              </a:rPr>
              <a:t>The Bose-Einstein correlation has been observed for pions in deep inelastic μ</a:t>
            </a:r>
            <a:r>
              <a:rPr i="1" lang="en-US" sz="1100">
                <a:latin typeface="Arial"/>
              </a:rPr>
              <a:t>p</a:t>
            </a:r>
            <a:r>
              <a:rPr lang="en-US" sz="1100">
                <a:latin typeface="Arial"/>
              </a:rPr>
              <a:t> interactions at 280 GeV. The importance of non-interference correlations in the sample of like charge pion pairs and in the sample used for reference is discussed. The pion emission region is found to be roughly spherical in the pair rest frame with a radius of 0.46–0.84 fm and the chaos factor λ is 0.60–1.08.</a:t>
            </a:r>
            <a:endParaRPr/>
          </a:p>
          <a:p>
            <a:pPr>
              <a:lnSpc>
                <a:spcPct val="80000"/>
              </a:lnSpc>
              <a:buFont typeface="Arial"/>
              <a:buChar char="•"/>
            </a:pPr>
            <a:r>
              <a:rPr lang="en-US" sz="1100">
                <a:latin typeface="Arial"/>
              </a:rPr>
              <a:t>E665 Collaboration, M.R. Adams et al., Phys. Lett. B 308, 418 (1993).</a:t>
            </a:r>
            <a:endParaRPr/>
          </a:p>
          <a:p>
            <a:pPr>
              <a:lnSpc>
                <a:spcPct val="80000"/>
              </a:lnSpc>
              <a:buFont typeface="Arial"/>
              <a:buChar char="•"/>
            </a:pPr>
            <a:r>
              <a:rPr lang="en-US" sz="1100">
                <a:latin typeface="Arial"/>
              </a:rPr>
              <a:t>An investigation of Bose-Einstein correlations amongst like-charged pions produced in muon-nucleon interactions at 490 GeV is presented. On top of a broader enhancement, a steep increase in the correlations at small four-momentum differences between the two pions is observed which may be explained by the contribution from decays of resonances (ϱ-mesons). A two-dimensional analysis discriminates between two different parametrizations of the Bose-Einstein effect, strongly favoring the Lorentz-invariant parametrization over a parametrization based on a Gaussian source distribution in space and time.</a:t>
            </a:r>
            <a:endParaRPr/>
          </a:p>
          <a:p>
            <a:pPr>
              <a:lnSpc>
                <a:spcPct val="80000"/>
              </a:lnSpc>
              <a:buFont typeface="Arial"/>
              <a:buChar char="•"/>
            </a:pPr>
            <a:r>
              <a:rPr lang="en-US" sz="1100">
                <a:latin typeface="Arial"/>
              </a:rPr>
              <a:t>H1 Collaboration, C. Adloff et al., Zeit. Phys. C 75, 437</a:t>
            </a:r>
            <a:endParaRPr/>
          </a:p>
          <a:p>
            <a:pPr>
              <a:lnSpc>
                <a:spcPct val="80000"/>
              </a:lnSpc>
              <a:buFont typeface="Arial"/>
              <a:buChar char="•"/>
            </a:pPr>
            <a:r>
              <a:rPr lang="en-US" sz="1100">
                <a:latin typeface="Arial"/>
              </a:rPr>
              <a:t>(1997).</a:t>
            </a:r>
            <a:endParaRPr/>
          </a:p>
          <a:p>
            <a:pPr>
              <a:lnSpc>
                <a:spcPct val="80000"/>
              </a:lnSpc>
              <a:buFont typeface="Arial"/>
              <a:buChar char="•"/>
            </a:pPr>
            <a:r>
              <a:rPr lang="en-US" sz="1100">
                <a:latin typeface="Arial"/>
              </a:rPr>
              <a:t>ZEUS Collaboration, S. Chekanov et al., Phys. Lett. B 583,</a:t>
            </a:r>
            <a:endParaRPr/>
          </a:p>
          <a:p>
            <a:pPr>
              <a:lnSpc>
                <a:spcPct val="80000"/>
              </a:lnSpc>
              <a:buFont typeface="Arial"/>
              <a:buChar char="•"/>
            </a:pPr>
            <a:r>
              <a:rPr lang="en-US" sz="1100">
                <a:latin typeface="Arial"/>
              </a:rPr>
              <a:t>231 (2004).</a:t>
            </a:r>
            <a:endParaRPr/>
          </a:p>
          <a:p>
            <a:pPr>
              <a:lnSpc>
                <a:spcPct val="80000"/>
              </a:lnSpc>
              <a:buFont typeface="Arial"/>
              <a:buChar char="•"/>
            </a:pPr>
            <a:r>
              <a:rPr lang="en-US" sz="1100">
                <a:latin typeface="Arial"/>
              </a:rPr>
              <a:t> </a:t>
            </a:r>
            <a:r>
              <a:rPr lang="en-US" sz="1100">
                <a:latin typeface="Arial"/>
              </a:rPr>
              <a:t>SKAT Collaboration, V.V. Ammosov et al., Sov. J. Nucl.</a:t>
            </a:r>
            <a:endParaRPr/>
          </a:p>
          <a:p>
            <a:pPr>
              <a:lnSpc>
                <a:spcPct val="80000"/>
              </a:lnSpc>
              <a:buFont typeface="Arial"/>
              <a:buChar char="•"/>
            </a:pPr>
            <a:r>
              <a:rPr lang="en-US" sz="1100">
                <a:latin typeface="Arial"/>
              </a:rPr>
              <a:t>Phys. 53, 609 (1991).</a:t>
            </a:r>
            <a:endParaRPr/>
          </a:p>
          <a:p>
            <a:pPr>
              <a:lnSpc>
                <a:spcPct val="80000"/>
              </a:lnSpc>
              <a:buFont typeface="Arial"/>
              <a:buChar char="•"/>
            </a:pPr>
            <a:r>
              <a:rPr lang="en-US" sz="1100">
                <a:latin typeface="Arial"/>
              </a:rPr>
              <a:t> </a:t>
            </a:r>
            <a:r>
              <a:rPr lang="en-US" sz="1100">
                <a:latin typeface="Arial"/>
              </a:rPr>
              <a:t>BBCN Collaboration, V.A. Korotkov et al., Zeit. Phys. C</a:t>
            </a:r>
            <a:endParaRPr/>
          </a:p>
          <a:p>
            <a:pPr>
              <a:lnSpc>
                <a:spcPct val="80000"/>
              </a:lnSpc>
              <a:buFont typeface="Arial"/>
              <a:buChar char="•"/>
            </a:pPr>
            <a:r>
              <a:rPr lang="en-US" sz="1100">
                <a:latin typeface="Arial"/>
              </a:rPr>
              <a:t>60, 37 (1993).</a:t>
            </a:r>
            <a:endParaRPr/>
          </a:p>
          <a:p>
            <a:pPr>
              <a:lnSpc>
                <a:spcPct val="80000"/>
              </a:lnSpc>
              <a:buFont typeface="Arial"/>
              <a:buChar char="•"/>
            </a:pPr>
            <a:r>
              <a:rPr lang="en-US" sz="1100">
                <a:latin typeface="Arial"/>
              </a:rPr>
              <a:t>13. NOMAD Collaboration, P. Astier et al., Nucl. Phys. B</a:t>
            </a:r>
            <a:endParaRPr/>
          </a:p>
          <a:p>
            <a:pPr>
              <a:lnSpc>
                <a:spcPct val="80000"/>
              </a:lnSpc>
              <a:buFont typeface="Arial"/>
              <a:buChar char="•"/>
            </a:pPr>
            <a:r>
              <a:rPr lang="en-US" sz="1100">
                <a:latin typeface="Arial"/>
              </a:rPr>
              <a:t>686, 3 (2004).</a:t>
            </a:r>
            <a:endParaRPr/>
          </a:p>
        </p:txBody>
      </p:sp>
      <p:sp>
        <p:nvSpPr>
          <p:cNvPr id="1536" name="CustomShape 2"/>
          <p:cNvSpPr/>
          <p:nvPr/>
        </p:nvSpPr>
        <p:spPr>
          <a:xfrm>
            <a:off x="4143240" y="9120240"/>
            <a:ext cx="3170520" cy="479520"/>
          </a:xfrm>
          <a:prstGeom prst="rect">
            <a:avLst/>
          </a:prstGeom>
          <a:noFill/>
          <a:ln>
            <a:noFill/>
          </a:ln>
        </p:spPr>
        <p:txBody>
          <a:bodyPr lIns="96480" rIns="96480" tIns="48240" bIns="48240" anchor="b"/>
          <a:p>
            <a:pPr algn="r">
              <a:buFont typeface="Arial"/>
              <a:buChar char="•"/>
            </a:pPr>
            <a:fld id="{3F7F95AD-CD22-43C6-AAF3-071533E4BBBB}" type="slidenum">
              <a:rPr lang="en-US" sz="1300">
                <a:latin typeface="Arial"/>
              </a:rPr>
              <a:t>&lt;number&gt;</a:t>
            </a:fld>
            <a:endParaRPr/>
          </a:p>
        </p:txBody>
      </p:sp>
    </p:spTree>
  </p:cSld>
</p:notes>
</file>

<file path=ppt/notesSlides/notesSlide6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37" name="TextShape 1"/>
          <p:cNvSpPr txBox="1"/>
          <p:nvPr/>
        </p:nvSpPr>
        <p:spPr>
          <a:xfrm>
            <a:off x="731880" y="4560480"/>
            <a:ext cx="5851440" cy="4319640"/>
          </a:xfrm>
          <a:prstGeom prst="rect">
            <a:avLst/>
          </a:prstGeom>
        </p:spPr>
        <p:txBody>
          <a:bodyPr lIns="96480" rIns="96480" tIns="48240" bIns="48240"/>
          <a:p>
            <a:pPr>
              <a:buFont typeface="Arial"/>
              <a:buChar char="•"/>
            </a:pPr>
            <a:r>
              <a:rPr lang="en-US" sz="1200">
                <a:latin typeface="Arial"/>
              </a:rPr>
              <a:t>Motivate LHC people to use TMDs.</a:t>
            </a:r>
            <a:endParaRPr/>
          </a:p>
          <a:p>
            <a:pPr>
              <a:buFont typeface="Arial"/>
              <a:buChar char="•"/>
            </a:pPr>
            <a:r>
              <a:rPr lang="en-US" sz="1200">
                <a:latin typeface="Arial"/>
              </a:rPr>
              <a:t>resumed perturbative caculation, application of TMD framework improves the description</a:t>
            </a:r>
            <a:endParaRPr/>
          </a:p>
        </p:txBody>
      </p:sp>
      <p:sp>
        <p:nvSpPr>
          <p:cNvPr id="1538" name="CustomShape 2"/>
          <p:cNvSpPr/>
          <p:nvPr/>
        </p:nvSpPr>
        <p:spPr>
          <a:xfrm>
            <a:off x="4143240" y="9120240"/>
            <a:ext cx="3170520" cy="479520"/>
          </a:xfrm>
          <a:prstGeom prst="rect">
            <a:avLst/>
          </a:prstGeom>
          <a:noFill/>
          <a:ln>
            <a:noFill/>
          </a:ln>
        </p:spPr>
        <p:txBody>
          <a:bodyPr lIns="96480" rIns="96480" tIns="48240" bIns="48240" anchor="b"/>
          <a:p>
            <a:pPr algn="r">
              <a:buFont typeface="Arial"/>
              <a:buChar char="•"/>
            </a:pPr>
            <a:fld id="{54B978FB-680C-49DE-8FF6-CC7E42793FCC}" type="slidenum">
              <a:rPr lang="en-US" sz="1300">
                <a:latin typeface="Arial"/>
              </a:rPr>
              <a:t>&lt;number&gt;</a:t>
            </a:fld>
            <a:endParaRPr/>
          </a:p>
        </p:txBody>
      </p:sp>
    </p:spTree>
  </p:cSld>
</p:notes>
</file>

<file path=ppt/notesSlides/notesSlide6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39" name="TextShape 1"/>
          <p:cNvSpPr txBox="1"/>
          <p:nvPr/>
        </p:nvSpPr>
        <p:spPr>
          <a:xfrm>
            <a:off x="731880" y="4560480"/>
            <a:ext cx="5851440" cy="4319640"/>
          </a:xfrm>
          <a:prstGeom prst="rect">
            <a:avLst/>
          </a:prstGeom>
        </p:spPr>
        <p:txBody>
          <a:bodyPr lIns="96480" rIns="96480" tIns="48240" bIns="48240"/>
          <a:p>
            <a:pPr>
              <a:buFont typeface="Arial"/>
              <a:buChar char="•"/>
            </a:pPr>
            <a:r>
              <a:rPr lang="en-US" sz="1200">
                <a:latin typeface="Arial"/>
              </a:rPr>
              <a:t>Some important features of pi-0 SIDIS are listed here.</a:t>
            </a:r>
            <a:endParaRPr/>
          </a:p>
          <a:p>
            <a:pPr>
              <a:buFont typeface="Arial"/>
              <a:buChar char="•"/>
            </a:pPr>
            <a:r>
              <a:rPr lang="en-US" sz="1200">
                <a:latin typeface="Arial"/>
              </a:rPr>
              <a:t>It is more sensitive to unfavored fragmentation.</a:t>
            </a:r>
            <a:endParaRPr/>
          </a:p>
          <a:p>
            <a:pPr>
              <a:buFont typeface="Arial"/>
              <a:buChar char="•"/>
            </a:pPr>
            <a:r>
              <a:rPr lang="en-US" sz="1200">
                <a:latin typeface="Arial"/>
              </a:rPr>
              <a:t>More importantly it is not contaminated by diffractive rhos. It was shown also</a:t>
            </a:r>
            <a:endParaRPr/>
          </a:p>
          <a:p>
            <a:pPr>
              <a:buFont typeface="Arial"/>
              <a:buChar char="•"/>
            </a:pPr>
            <a:r>
              <a:rPr lang="en-US" sz="1200">
                <a:latin typeface="Arial"/>
              </a:rPr>
              <a:t>That HT as well as exclusive pi0 production are suppressed.</a:t>
            </a:r>
            <a:endParaRPr/>
          </a:p>
          <a:p>
            <a:pPr>
              <a:buFont typeface="Arial"/>
              <a:buChar char="•"/>
            </a:pPr>
            <a:r>
              <a:rPr lang="en-US" sz="1200">
                <a:latin typeface="Arial"/>
              </a:rPr>
              <a:t>Pi0 is identified by the 2 photon mass and Kaon contamination is not a concern.</a:t>
            </a:r>
            <a:endParaRPr/>
          </a:p>
          <a:p>
            <a:pPr>
              <a:buFont typeface="Arial"/>
              <a:buChar char="•"/>
            </a:pPr>
            <a:r>
              <a:rPr lang="en-US" sz="1200">
                <a:latin typeface="Arial"/>
              </a:rPr>
              <a:t>Pi0 measurements proved complementary to pi+/- information on PDFs.</a:t>
            </a:r>
            <a:endParaRPr/>
          </a:p>
          <a:p>
            <a:pPr>
              <a:buFont typeface="Arial"/>
              <a:buChar char="•"/>
            </a:pPr>
            <a:endParaRPr/>
          </a:p>
        </p:txBody>
      </p:sp>
    </p:spTree>
  </p:cSld>
</p:notes>
</file>

<file path=ppt/notesSlides/notesSlide6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40" name="TextShape 1"/>
          <p:cNvSpPr txBox="1"/>
          <p:nvPr/>
        </p:nvSpPr>
        <p:spPr>
          <a:xfrm>
            <a:off x="731880" y="4560480"/>
            <a:ext cx="5851440" cy="4319640"/>
          </a:xfrm>
          <a:prstGeom prst="rect">
            <a:avLst/>
          </a:prstGeom>
        </p:spPr>
        <p:txBody>
          <a:bodyPr lIns="96480" rIns="96480" tIns="48240" bIns="48240"/>
          <a:p>
            <a:pPr>
              <a:buFont typeface="Arial"/>
              <a:buChar char="•"/>
            </a:pPr>
            <a:r>
              <a:rPr lang="en-US" sz="1200">
                <a:latin typeface="Arial"/>
              </a:rPr>
              <a:t>variety of relativistic quark  models, (+covariant bound-state)</a:t>
            </a:r>
            <a:endParaRPr/>
          </a:p>
          <a:p>
            <a:pPr>
              <a:buFont typeface="Arial"/>
              <a:buChar char="•"/>
            </a:pPr>
            <a:r>
              <a:rPr lang="en-US" sz="1200">
                <a:latin typeface="Arial"/>
              </a:rPr>
              <a:t>sea: short-range forces responsible for dynamical breaking of chiral symmetry in QCD. This forces are responsible for the appearance of a condensate of q-q-bar and more generally for the genration of masses of light hadrons in QCD.</a:t>
            </a:r>
            <a:endParaRPr/>
          </a:p>
          <a:p>
            <a:pPr>
              <a:buFont typeface="Arial"/>
              <a:buChar char="•"/>
            </a:pPr>
            <a:r>
              <a:rPr lang="en-US" sz="1200">
                <a:latin typeface="Arial"/>
              </a:rPr>
              <a:t>There is a strong evidence that large part of the q-q-bar sea in the nucleon partonic structure is due to such cSB interactions (ex. observed non-trivial flavor structure of the sea)</a:t>
            </a:r>
            <a:endParaRPr/>
          </a:p>
          <a:p>
            <a:pPr>
              <a:buFont typeface="Arial"/>
              <a:buChar char="•"/>
            </a:pPr>
            <a:r>
              <a:rPr lang="en-US" sz="1200">
                <a:latin typeface="Arial"/>
              </a:rPr>
              <a:t>The transverse structure is determined by two dynamical scales</a:t>
            </a:r>
            <a:endParaRPr/>
          </a:p>
          <a:p>
            <a:pPr>
              <a:buFont typeface="Arial"/>
              <a:buChar char="•"/>
            </a:pPr>
            <a:r>
              <a:rPr lang="en-US" sz="1200">
                <a:latin typeface="Arial"/>
              </a:rPr>
              <a:t>The NA51 experiment at</a:t>
            </a:r>
            <a:endParaRPr/>
          </a:p>
          <a:p>
            <a:pPr>
              <a:buFont typeface="Arial"/>
              <a:buChar char="•"/>
            </a:pPr>
            <a:r>
              <a:rPr lang="en-US" sz="1200">
                <a:latin typeface="Arial"/>
              </a:rPr>
              <a:t>CERN gave the first result of d/u-bar = 0.51±0.04±0.05 ath &lt;x&gt;=0.18 and h Mμμi=5.22 GeV using 450 GeV proton beam [22].</a:t>
            </a:r>
            <a:endParaRPr/>
          </a:p>
          <a:p>
            <a:pPr>
              <a:buFont typeface="Arial"/>
              <a:buChar char="•"/>
            </a:pPr>
            <a:r>
              <a:rPr lang="en-US" sz="1200">
                <a:latin typeface="Arial"/>
              </a:rPr>
              <a:t>E866/NuSea experiment la ter performed the measurement over a broad range of x using 800 GeV proton beam [23</a:t>
            </a:r>
            <a:endParaRPr/>
          </a:p>
          <a:p>
            <a:pPr>
              <a:buFont typeface="Arial"/>
              <a:buChar char="•"/>
            </a:pPr>
            <a:endParaRPr/>
          </a:p>
          <a:p>
            <a:pPr>
              <a:buFont typeface="Arial"/>
              <a:buChar char="•"/>
            </a:pPr>
            <a:endParaRPr/>
          </a:p>
        </p:txBody>
      </p:sp>
      <p:sp>
        <p:nvSpPr>
          <p:cNvPr id="1541" name="CustomShape 2"/>
          <p:cNvSpPr/>
          <p:nvPr/>
        </p:nvSpPr>
        <p:spPr>
          <a:xfrm>
            <a:off x="4143240" y="9120240"/>
            <a:ext cx="3170520" cy="479520"/>
          </a:xfrm>
          <a:prstGeom prst="rect">
            <a:avLst/>
          </a:prstGeom>
          <a:noFill/>
          <a:ln>
            <a:noFill/>
          </a:ln>
        </p:spPr>
        <p:txBody>
          <a:bodyPr lIns="96480" rIns="96480" tIns="48240" bIns="48240" anchor="b"/>
          <a:p>
            <a:pPr algn="r">
              <a:buFont typeface="Arial"/>
              <a:buChar char="•"/>
            </a:pPr>
            <a:fld id="{4F3BDFAD-5B93-4073-9EC7-C2CDF1C1727E}" type="slidenum">
              <a:rPr lang="en-US" sz="1300">
                <a:latin typeface="Arial"/>
              </a:rPr>
              <a:t>&lt;number&gt;</a:t>
            </a:fld>
            <a:endParaRPr/>
          </a:p>
        </p:txBody>
      </p:sp>
    </p:spTree>
  </p:cSld>
</p:notes>
</file>

<file path=ppt/notesSlides/notesSlide7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42" name="CustomShape 1"/>
          <p:cNvSpPr/>
          <p:nvPr/>
        </p:nvSpPr>
        <p:spPr>
          <a:xfrm>
            <a:off x="4143240" y="9120240"/>
            <a:ext cx="3170520" cy="479520"/>
          </a:xfrm>
          <a:prstGeom prst="rect">
            <a:avLst/>
          </a:prstGeom>
          <a:noFill/>
          <a:ln>
            <a:noFill/>
          </a:ln>
        </p:spPr>
        <p:txBody>
          <a:bodyPr lIns="96480" rIns="96480" tIns="48240" bIns="48240" anchor="b"/>
          <a:p>
            <a:pPr algn="r">
              <a:buFont typeface="Arial"/>
              <a:buChar char="•"/>
            </a:pPr>
            <a:fld id="{CFF2E92B-59E3-471C-A2BB-9854271FD22F}" type="slidenum">
              <a:rPr lang="en-US" sz="1300">
                <a:latin typeface="Arial"/>
              </a:rPr>
              <a:t>&lt;number&gt;</a:t>
            </a:fld>
            <a:endParaRPr/>
          </a:p>
        </p:txBody>
      </p:sp>
      <p:sp>
        <p:nvSpPr>
          <p:cNvPr id="1543" name="CustomShape 2"/>
          <p:cNvSpPr/>
          <p:nvPr/>
        </p:nvSpPr>
        <p:spPr>
          <a:xfrm>
            <a:off x="4143240" y="9120240"/>
            <a:ext cx="3170520" cy="479520"/>
          </a:xfrm>
          <a:prstGeom prst="rect">
            <a:avLst/>
          </a:prstGeom>
          <a:noFill/>
          <a:ln>
            <a:noFill/>
          </a:ln>
        </p:spPr>
      </p:sp>
      <p:sp>
        <p:nvSpPr>
          <p:cNvPr id="1544" name="TextShape 3"/>
          <p:cNvSpPr txBox="1"/>
          <p:nvPr/>
        </p:nvSpPr>
        <p:spPr>
          <a:xfrm>
            <a:off x="973080" y="4560480"/>
            <a:ext cx="5369040" cy="4321080"/>
          </a:xfrm>
          <a:prstGeom prst="rect">
            <a:avLst/>
          </a:prstGeom>
        </p:spPr>
      </p:sp>
    </p:spTree>
  </p:cSld>
</p:notes>
</file>

<file path=ppt/notesSlides/notesSlide7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545" name="CustomShape 1"/>
          <p:cNvSpPr/>
          <p:nvPr/>
        </p:nvSpPr>
        <p:spPr>
          <a:xfrm>
            <a:off x="4143240" y="9120240"/>
            <a:ext cx="3170520" cy="479520"/>
          </a:xfrm>
          <a:prstGeom prst="rect">
            <a:avLst/>
          </a:prstGeom>
          <a:noFill/>
          <a:ln>
            <a:noFill/>
          </a:ln>
        </p:spPr>
        <p:txBody>
          <a:bodyPr lIns="96480" rIns="96480" tIns="48240" bIns="48240" anchor="b"/>
          <a:p>
            <a:pPr algn="r">
              <a:buFont typeface="Arial"/>
              <a:buChar char="•"/>
            </a:pPr>
            <a:fld id="{0A1A828F-A191-47A0-84DE-71D8F9905C3F}" type="slidenum">
              <a:rPr lang="en-US" sz="1300">
                <a:latin typeface="Arial"/>
              </a:rPr>
              <a:t>&lt;number&gt;</a:t>
            </a:fld>
            <a:endParaRPr/>
          </a:p>
        </p:txBody>
      </p:sp>
      <p:sp>
        <p:nvSpPr>
          <p:cNvPr id="1546" name="CustomShape 2"/>
          <p:cNvSpPr/>
          <p:nvPr/>
        </p:nvSpPr>
        <p:spPr>
          <a:xfrm>
            <a:off x="4143240" y="9120240"/>
            <a:ext cx="3170520" cy="479520"/>
          </a:xfrm>
          <a:prstGeom prst="rect">
            <a:avLst/>
          </a:prstGeom>
          <a:noFill/>
          <a:ln>
            <a:noFill/>
          </a:ln>
        </p:spPr>
      </p:sp>
      <p:sp>
        <p:nvSpPr>
          <p:cNvPr id="1547" name="TextShape 3"/>
          <p:cNvSpPr txBox="1"/>
          <p:nvPr/>
        </p:nvSpPr>
        <p:spPr>
          <a:xfrm>
            <a:off x="973080" y="4560480"/>
            <a:ext cx="5369040" cy="4321080"/>
          </a:xfrm>
          <a:prstGeom prst="rect">
            <a:avLst/>
          </a:prstGeom>
        </p:spPr>
        <p:txBody>
          <a:bodyPr lIns="96480" rIns="96480" tIns="48240" bIns="48240"/>
          <a:p>
            <a:pPr>
              <a:buFont typeface="Arial"/>
              <a:buChar char="•"/>
            </a:pPr>
            <a:r>
              <a:rPr lang="en-US" sz="1000">
                <a:latin typeface="Arial"/>
              </a:rPr>
              <a:t>One of the biggest surprises from lattice was significant dependence  of transverse momentum distributions on the spin orientation. You can see that ratio of u+(quark spin aligned with proton)/u- and quark spin antialigned is going down with K_T of the quark.</a:t>
            </a:r>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1474" name="TextShape 1"/>
          <p:cNvSpPr txBox="1"/>
          <p:nvPr/>
        </p:nvSpPr>
        <p:spPr>
          <a:xfrm>
            <a:off x="731880" y="4560480"/>
            <a:ext cx="5851440" cy="4319640"/>
          </a:xfrm>
          <a:prstGeom prst="rect">
            <a:avLst/>
          </a:prstGeom>
        </p:spPr>
      </p:sp>
      <p:sp>
        <p:nvSpPr>
          <p:cNvPr id="1475" name="CustomShape 2"/>
          <p:cNvSpPr/>
          <p:nvPr/>
        </p:nvSpPr>
        <p:spPr>
          <a:xfrm>
            <a:off x="4143240" y="9120240"/>
            <a:ext cx="3170520" cy="479520"/>
          </a:xfrm>
          <a:prstGeom prst="rect">
            <a:avLst/>
          </a:prstGeom>
          <a:noFill/>
          <a:ln>
            <a:noFill/>
          </a:ln>
        </p:spPr>
        <p:txBody>
          <a:bodyPr lIns="96480" rIns="96480" tIns="48240" bIns="48240" anchor="b"/>
          <a:p>
            <a:pPr algn="r">
              <a:buFont typeface="Arial"/>
              <a:buChar char="•"/>
            </a:pPr>
            <a:fld id="{6DA92427-1405-4E6E-89F1-D8BD7507835A}" type="slidenum">
              <a:rPr lang="en-US" sz="1300">
                <a:latin typeface="Arial"/>
              </a:rPr>
              <a:t>&lt;number&gt;</a:t>
            </a:fld>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457200" y="105480"/>
            <a:ext cx="8229600" cy="657720"/>
          </a:xfrm>
          <a:prstGeom prst="rect">
            <a:avLst/>
          </a:prstGeom>
        </p:spPr>
        <p:txBody>
          <a:bodyPr lIns="90000" rIns="90000" tIns="46800" bIns="46800" anchor="ctr"/>
          <a:p>
            <a:pPr algn="ctr"/>
            <a:endParaRPr/>
          </a:p>
        </p:txBody>
      </p:sp>
      <p:sp>
        <p:nvSpPr>
          <p:cNvPr id="29" name="PlaceHolder 2"/>
          <p:cNvSpPr>
            <a:spLocks noGrp="1"/>
          </p:cNvSpPr>
          <p:nvPr>
            <p:ph type="body"/>
          </p:nvPr>
        </p:nvSpPr>
        <p:spPr>
          <a:xfrm>
            <a:off x="457200" y="914400"/>
            <a:ext cx="8229600" cy="2580480"/>
          </a:xfrm>
          <a:prstGeom prst="rect">
            <a:avLst/>
          </a:prstGeom>
        </p:spPr>
        <p:txBody>
          <a:bodyPr lIns="90000" rIns="90000" tIns="46800" bIns="46800"/>
          <a:p>
            <a:endParaRPr/>
          </a:p>
        </p:txBody>
      </p:sp>
      <p:sp>
        <p:nvSpPr>
          <p:cNvPr id="30" name="PlaceHolder 3"/>
          <p:cNvSpPr>
            <a:spLocks noGrp="1"/>
          </p:cNvSpPr>
          <p:nvPr>
            <p:ph type="body"/>
          </p:nvPr>
        </p:nvSpPr>
        <p:spPr>
          <a:xfrm>
            <a:off x="457200" y="3740400"/>
            <a:ext cx="8229600" cy="2580480"/>
          </a:xfrm>
          <a:prstGeom prst="rect">
            <a:avLst/>
          </a:prstGeom>
        </p:spPr>
        <p:txBody>
          <a:bodyPr lIns="90000" rIns="90000" tIns="46800" bIns="46800"/>
          <a:p>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105480"/>
            <a:ext cx="8229600" cy="657720"/>
          </a:xfrm>
          <a:prstGeom prst="rect">
            <a:avLst/>
          </a:prstGeom>
        </p:spPr>
        <p:txBody>
          <a:bodyPr lIns="90000" rIns="90000" tIns="46800" bIns="46800" anchor="ctr"/>
          <a:p>
            <a:pPr algn="ctr"/>
            <a:endParaRPr/>
          </a:p>
        </p:txBody>
      </p:sp>
      <p:sp>
        <p:nvSpPr>
          <p:cNvPr id="32" name="PlaceHolder 2"/>
          <p:cNvSpPr>
            <a:spLocks noGrp="1"/>
          </p:cNvSpPr>
          <p:nvPr>
            <p:ph type="body"/>
          </p:nvPr>
        </p:nvSpPr>
        <p:spPr>
          <a:xfrm>
            <a:off x="457200" y="914400"/>
            <a:ext cx="4015800" cy="2580480"/>
          </a:xfrm>
          <a:prstGeom prst="rect">
            <a:avLst/>
          </a:prstGeom>
        </p:spPr>
        <p:txBody>
          <a:bodyPr lIns="90000" rIns="90000" tIns="46800" bIns="46800"/>
          <a:p>
            <a:endParaRPr/>
          </a:p>
        </p:txBody>
      </p:sp>
      <p:sp>
        <p:nvSpPr>
          <p:cNvPr id="33" name="PlaceHolder 3"/>
          <p:cNvSpPr>
            <a:spLocks noGrp="1"/>
          </p:cNvSpPr>
          <p:nvPr>
            <p:ph type="body"/>
          </p:nvPr>
        </p:nvSpPr>
        <p:spPr>
          <a:xfrm>
            <a:off x="4674240" y="914400"/>
            <a:ext cx="4015800" cy="2580480"/>
          </a:xfrm>
          <a:prstGeom prst="rect">
            <a:avLst/>
          </a:prstGeom>
        </p:spPr>
        <p:txBody>
          <a:bodyPr lIns="90000" rIns="90000" tIns="46800" bIns="46800"/>
          <a:p>
            <a:endParaRPr/>
          </a:p>
        </p:txBody>
      </p:sp>
      <p:sp>
        <p:nvSpPr>
          <p:cNvPr id="34" name="PlaceHolder 4"/>
          <p:cNvSpPr>
            <a:spLocks noGrp="1"/>
          </p:cNvSpPr>
          <p:nvPr>
            <p:ph type="body"/>
          </p:nvPr>
        </p:nvSpPr>
        <p:spPr>
          <a:xfrm>
            <a:off x="4674240" y="3740400"/>
            <a:ext cx="4015800" cy="2580480"/>
          </a:xfrm>
          <a:prstGeom prst="rect">
            <a:avLst/>
          </a:prstGeom>
        </p:spPr>
        <p:txBody>
          <a:bodyPr lIns="90000" rIns="90000" tIns="46800" bIns="46800"/>
          <a:p>
            <a:endParaRPr/>
          </a:p>
        </p:txBody>
      </p:sp>
      <p:sp>
        <p:nvSpPr>
          <p:cNvPr id="35" name="PlaceHolder 5"/>
          <p:cNvSpPr>
            <a:spLocks noGrp="1"/>
          </p:cNvSpPr>
          <p:nvPr>
            <p:ph type="body"/>
          </p:nvPr>
        </p:nvSpPr>
        <p:spPr>
          <a:xfrm>
            <a:off x="457200" y="3740400"/>
            <a:ext cx="4015800" cy="2580480"/>
          </a:xfrm>
          <a:prstGeom prst="rect">
            <a:avLst/>
          </a:prstGeom>
        </p:spPr>
        <p:txBody>
          <a:bodyPr lIns="90000" rIns="90000" tIns="46800" bIns="46800"/>
          <a:p>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457200" y="105480"/>
            <a:ext cx="8229600" cy="657720"/>
          </a:xfrm>
          <a:prstGeom prst="rect">
            <a:avLst/>
          </a:prstGeom>
        </p:spPr>
        <p:txBody>
          <a:bodyPr lIns="90000" rIns="90000" tIns="46800" bIns="46800" anchor="ctr"/>
          <a:p>
            <a:pPr algn="ctr"/>
            <a:endParaRPr/>
          </a:p>
        </p:txBody>
      </p:sp>
      <p:sp>
        <p:nvSpPr>
          <p:cNvPr id="37" name="PlaceHolder 2"/>
          <p:cNvSpPr>
            <a:spLocks noGrp="1"/>
          </p:cNvSpPr>
          <p:nvPr>
            <p:ph type="body"/>
          </p:nvPr>
        </p:nvSpPr>
        <p:spPr>
          <a:xfrm>
            <a:off x="457200" y="914400"/>
            <a:ext cx="8229600" cy="5410080"/>
          </a:xfrm>
          <a:prstGeom prst="rect">
            <a:avLst/>
          </a:prstGeom>
        </p:spPr>
        <p:txBody>
          <a:bodyPr lIns="90000" rIns="90000" tIns="46800" bIns="46800"/>
          <a:p>
            <a:endParaRPr/>
          </a:p>
        </p:txBody>
      </p:sp>
      <p:sp>
        <p:nvSpPr>
          <p:cNvPr id="38" name="PlaceHolder 3"/>
          <p:cNvSpPr>
            <a:spLocks noGrp="1"/>
          </p:cNvSpPr>
          <p:nvPr>
            <p:ph type="body"/>
          </p:nvPr>
        </p:nvSpPr>
        <p:spPr>
          <a:xfrm>
            <a:off x="457200" y="914400"/>
            <a:ext cx="8229600" cy="5410080"/>
          </a:xfrm>
          <a:prstGeom prst="rect">
            <a:avLst/>
          </a:prstGeom>
        </p:spPr>
        <p:txBody>
          <a:bodyPr lIns="90000" rIns="90000" tIns="46800" bIns="46800"/>
          <a:p>
            <a:endParaRPr/>
          </a:p>
        </p:txBody>
      </p:sp>
      <p:pic>
        <p:nvPicPr>
          <p:cNvPr id="39" name="" descr=""/>
          <p:cNvPicPr/>
          <p:nvPr/>
        </p:nvPicPr>
        <p:blipFill>
          <a:blip r:embed="rId2"/>
          <a:stretch>
            <a:fillRect/>
          </a:stretch>
        </p:blipFill>
        <p:spPr>
          <a:xfrm>
            <a:off x="1181520" y="914400"/>
            <a:ext cx="6780600" cy="5410080"/>
          </a:xfrm>
          <a:prstGeom prst="rect">
            <a:avLst/>
          </a:prstGeom>
          <a:ln>
            <a:noFill/>
          </a:ln>
        </p:spPr>
      </p:pic>
      <p:pic>
        <p:nvPicPr>
          <p:cNvPr id="40" name="" descr=""/>
          <p:cNvPicPr/>
          <p:nvPr/>
        </p:nvPicPr>
        <p:blipFill>
          <a:blip r:embed="rId3"/>
          <a:stretch>
            <a:fillRect/>
          </a:stretch>
        </p:blipFill>
        <p:spPr>
          <a:xfrm>
            <a:off x="1181520" y="914400"/>
            <a:ext cx="6780600" cy="5410080"/>
          </a:xfrm>
          <a:prstGeom prst="rect">
            <a:avLst/>
          </a:prstGeom>
          <a:ln>
            <a:noFill/>
          </a:ln>
        </p:spPr>
      </p:pic>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105480"/>
            <a:ext cx="8229600" cy="657720"/>
          </a:xfrm>
          <a:prstGeom prst="rect">
            <a:avLst/>
          </a:prstGeom>
        </p:spPr>
        <p:txBody>
          <a:bodyPr lIns="90000" rIns="90000" tIns="46800" bIns="46800" anchor="ctr"/>
          <a:p>
            <a:pPr algn="ctr"/>
            <a:endParaRPr/>
          </a:p>
        </p:txBody>
      </p:sp>
      <p:sp>
        <p:nvSpPr>
          <p:cNvPr id="50" name="PlaceHolder 2"/>
          <p:cNvSpPr>
            <a:spLocks noGrp="1"/>
          </p:cNvSpPr>
          <p:nvPr>
            <p:ph type="subTitle"/>
          </p:nvPr>
        </p:nvSpPr>
        <p:spPr>
          <a:xfrm>
            <a:off x="457200" y="914400"/>
            <a:ext cx="8229600" cy="5410440"/>
          </a:xfrm>
          <a:prstGeom prst="rect">
            <a:avLst/>
          </a:prstGeom>
        </p:spPr>
        <p:txBody>
          <a:bodyPr lIns="0" rIns="0" tIns="0" bIns="0" anchor="ctr"/>
          <a:p>
            <a:pPr algn="ctr"/>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105480"/>
            <a:ext cx="8229600" cy="657720"/>
          </a:xfrm>
          <a:prstGeom prst="rect">
            <a:avLst/>
          </a:prstGeom>
        </p:spPr>
        <p:txBody>
          <a:bodyPr lIns="90000" rIns="90000" tIns="46800" bIns="46800" anchor="ctr"/>
          <a:p>
            <a:pPr algn="ctr"/>
            <a:endParaRPr/>
          </a:p>
        </p:txBody>
      </p:sp>
      <p:sp>
        <p:nvSpPr>
          <p:cNvPr id="52" name="PlaceHolder 2"/>
          <p:cNvSpPr>
            <a:spLocks noGrp="1"/>
          </p:cNvSpPr>
          <p:nvPr>
            <p:ph type="body"/>
          </p:nvPr>
        </p:nvSpPr>
        <p:spPr>
          <a:xfrm>
            <a:off x="457200" y="914400"/>
            <a:ext cx="8229600" cy="5410080"/>
          </a:xfrm>
          <a:prstGeom prst="rect">
            <a:avLst/>
          </a:prstGeom>
        </p:spPr>
        <p:txBody>
          <a:bodyPr lIns="90000" rIns="90000" tIns="46800" bIns="46800"/>
          <a:p>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105480"/>
            <a:ext cx="8229600" cy="657720"/>
          </a:xfrm>
          <a:prstGeom prst="rect">
            <a:avLst/>
          </a:prstGeom>
        </p:spPr>
        <p:txBody>
          <a:bodyPr lIns="90000" rIns="90000" tIns="46800" bIns="46800" anchor="ctr"/>
          <a:p>
            <a:pPr algn="ctr"/>
            <a:endParaRPr/>
          </a:p>
        </p:txBody>
      </p:sp>
      <p:sp>
        <p:nvSpPr>
          <p:cNvPr id="54" name="PlaceHolder 2"/>
          <p:cNvSpPr>
            <a:spLocks noGrp="1"/>
          </p:cNvSpPr>
          <p:nvPr>
            <p:ph type="body"/>
          </p:nvPr>
        </p:nvSpPr>
        <p:spPr>
          <a:xfrm>
            <a:off x="457200" y="914400"/>
            <a:ext cx="4015800" cy="5410080"/>
          </a:xfrm>
          <a:prstGeom prst="rect">
            <a:avLst/>
          </a:prstGeom>
        </p:spPr>
        <p:txBody>
          <a:bodyPr lIns="90000" rIns="90000" tIns="46800" bIns="46800"/>
          <a:p>
            <a:endParaRPr/>
          </a:p>
        </p:txBody>
      </p:sp>
      <p:sp>
        <p:nvSpPr>
          <p:cNvPr id="55" name="PlaceHolder 3"/>
          <p:cNvSpPr>
            <a:spLocks noGrp="1"/>
          </p:cNvSpPr>
          <p:nvPr>
            <p:ph type="body"/>
          </p:nvPr>
        </p:nvSpPr>
        <p:spPr>
          <a:xfrm>
            <a:off x="4674240" y="914400"/>
            <a:ext cx="4015800" cy="5410080"/>
          </a:xfrm>
          <a:prstGeom prst="rect">
            <a:avLst/>
          </a:prstGeom>
        </p:spPr>
        <p:txBody>
          <a:bodyPr lIns="90000" rIns="90000" tIns="46800" bIns="46800"/>
          <a:p>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457200" y="105480"/>
            <a:ext cx="8229600" cy="657720"/>
          </a:xfrm>
          <a:prstGeom prst="rect">
            <a:avLst/>
          </a:prstGeom>
        </p:spPr>
        <p:txBody>
          <a:bodyPr lIns="90000" rIns="90000" tIns="46800" bIns="46800" anchor="ctr"/>
          <a:p>
            <a:pPr algn="ctr"/>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457200" y="152280"/>
            <a:ext cx="8229600" cy="2615040"/>
          </a:xfrm>
          <a:prstGeom prst="rect">
            <a:avLst/>
          </a:prstGeom>
        </p:spPr>
        <p:txBody>
          <a:bodyPr lIns="0" rIns="0" tIns="0" bIns="0" anchor="ctr"/>
          <a:p>
            <a:pPr algn="ctr"/>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457200" y="105480"/>
            <a:ext cx="8229600" cy="657720"/>
          </a:xfrm>
          <a:prstGeom prst="rect">
            <a:avLst/>
          </a:prstGeom>
        </p:spPr>
        <p:txBody>
          <a:bodyPr lIns="90000" rIns="90000" tIns="46800" bIns="46800" anchor="ctr"/>
          <a:p>
            <a:pPr algn="ctr"/>
            <a:endParaRPr/>
          </a:p>
        </p:txBody>
      </p:sp>
      <p:sp>
        <p:nvSpPr>
          <p:cNvPr id="59" name="PlaceHolder 2"/>
          <p:cNvSpPr>
            <a:spLocks noGrp="1"/>
          </p:cNvSpPr>
          <p:nvPr>
            <p:ph type="body"/>
          </p:nvPr>
        </p:nvSpPr>
        <p:spPr>
          <a:xfrm>
            <a:off x="457200" y="914400"/>
            <a:ext cx="4015800" cy="2580480"/>
          </a:xfrm>
          <a:prstGeom prst="rect">
            <a:avLst/>
          </a:prstGeom>
        </p:spPr>
        <p:txBody>
          <a:bodyPr lIns="90000" rIns="90000" tIns="46800" bIns="46800"/>
          <a:p>
            <a:endParaRPr/>
          </a:p>
        </p:txBody>
      </p:sp>
      <p:sp>
        <p:nvSpPr>
          <p:cNvPr id="60" name="PlaceHolder 3"/>
          <p:cNvSpPr>
            <a:spLocks noGrp="1"/>
          </p:cNvSpPr>
          <p:nvPr>
            <p:ph type="body"/>
          </p:nvPr>
        </p:nvSpPr>
        <p:spPr>
          <a:xfrm>
            <a:off x="457200" y="3740400"/>
            <a:ext cx="4015800" cy="2580480"/>
          </a:xfrm>
          <a:prstGeom prst="rect">
            <a:avLst/>
          </a:prstGeom>
        </p:spPr>
        <p:txBody>
          <a:bodyPr lIns="90000" rIns="90000" tIns="46800" bIns="46800"/>
          <a:p>
            <a:endParaRPr/>
          </a:p>
        </p:txBody>
      </p:sp>
      <p:sp>
        <p:nvSpPr>
          <p:cNvPr id="61" name="PlaceHolder 4"/>
          <p:cNvSpPr>
            <a:spLocks noGrp="1"/>
          </p:cNvSpPr>
          <p:nvPr>
            <p:ph type="body"/>
          </p:nvPr>
        </p:nvSpPr>
        <p:spPr>
          <a:xfrm>
            <a:off x="4674240" y="914400"/>
            <a:ext cx="4015800" cy="5410080"/>
          </a:xfrm>
          <a:prstGeom prst="rect">
            <a:avLst/>
          </a:prstGeom>
        </p:spPr>
        <p:txBody>
          <a:bodyPr lIns="90000" rIns="90000" tIns="46800" bIns="46800"/>
          <a:p>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type="tx" preserve="1">
  <p:cSld name="Title Slide">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105480"/>
            <a:ext cx="8229600" cy="657720"/>
          </a:xfrm>
          <a:prstGeom prst="rect">
            <a:avLst/>
          </a:prstGeom>
        </p:spPr>
        <p:txBody>
          <a:bodyPr lIns="90000" rIns="90000" tIns="46800" bIns="46800" anchor="ctr"/>
          <a:p>
            <a:pPr algn="ctr"/>
            <a:endParaRPr/>
          </a:p>
        </p:txBody>
      </p:sp>
      <p:sp>
        <p:nvSpPr>
          <p:cNvPr id="8" name="PlaceHolder 2"/>
          <p:cNvSpPr>
            <a:spLocks noGrp="1"/>
          </p:cNvSpPr>
          <p:nvPr>
            <p:ph type="subTitle"/>
          </p:nvPr>
        </p:nvSpPr>
        <p:spPr>
          <a:xfrm>
            <a:off x="457200" y="914400"/>
            <a:ext cx="8229600" cy="5410440"/>
          </a:xfrm>
          <a:prstGeom prst="rect">
            <a:avLst/>
          </a:prstGeom>
        </p:spPr>
        <p:txBody>
          <a:bodyPr lIns="0" rIns="0" tIns="0" bIns="0" anchor="ctr"/>
          <a:p>
            <a:pPr algn="ctr"/>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57200" y="105480"/>
            <a:ext cx="8229600" cy="657720"/>
          </a:xfrm>
          <a:prstGeom prst="rect">
            <a:avLst/>
          </a:prstGeom>
        </p:spPr>
        <p:txBody>
          <a:bodyPr lIns="90000" rIns="90000" tIns="46800" bIns="46800" anchor="ctr"/>
          <a:p>
            <a:pPr algn="ctr"/>
            <a:endParaRPr/>
          </a:p>
        </p:txBody>
      </p:sp>
      <p:sp>
        <p:nvSpPr>
          <p:cNvPr id="63" name="PlaceHolder 2"/>
          <p:cNvSpPr>
            <a:spLocks noGrp="1"/>
          </p:cNvSpPr>
          <p:nvPr>
            <p:ph type="body"/>
          </p:nvPr>
        </p:nvSpPr>
        <p:spPr>
          <a:xfrm>
            <a:off x="457200" y="914400"/>
            <a:ext cx="4015800" cy="5410080"/>
          </a:xfrm>
          <a:prstGeom prst="rect">
            <a:avLst/>
          </a:prstGeom>
        </p:spPr>
        <p:txBody>
          <a:bodyPr lIns="90000" rIns="90000" tIns="46800" bIns="46800"/>
          <a:p>
            <a:endParaRPr/>
          </a:p>
        </p:txBody>
      </p:sp>
      <p:sp>
        <p:nvSpPr>
          <p:cNvPr id="64" name="PlaceHolder 3"/>
          <p:cNvSpPr>
            <a:spLocks noGrp="1"/>
          </p:cNvSpPr>
          <p:nvPr>
            <p:ph type="body"/>
          </p:nvPr>
        </p:nvSpPr>
        <p:spPr>
          <a:xfrm>
            <a:off x="4674240" y="914400"/>
            <a:ext cx="4015800" cy="2580480"/>
          </a:xfrm>
          <a:prstGeom prst="rect">
            <a:avLst/>
          </a:prstGeom>
        </p:spPr>
        <p:txBody>
          <a:bodyPr lIns="90000" rIns="90000" tIns="46800" bIns="46800"/>
          <a:p>
            <a:endParaRPr/>
          </a:p>
        </p:txBody>
      </p:sp>
      <p:sp>
        <p:nvSpPr>
          <p:cNvPr id="65" name="PlaceHolder 4"/>
          <p:cNvSpPr>
            <a:spLocks noGrp="1"/>
          </p:cNvSpPr>
          <p:nvPr>
            <p:ph type="body"/>
          </p:nvPr>
        </p:nvSpPr>
        <p:spPr>
          <a:xfrm>
            <a:off x="4674240" y="3740400"/>
            <a:ext cx="4015800" cy="2580480"/>
          </a:xfrm>
          <a:prstGeom prst="rect">
            <a:avLst/>
          </a:prstGeom>
        </p:spPr>
        <p:txBody>
          <a:bodyPr lIns="90000" rIns="90000" tIns="46800" bIns="46800"/>
          <a:p>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457200" y="105480"/>
            <a:ext cx="8229600" cy="657720"/>
          </a:xfrm>
          <a:prstGeom prst="rect">
            <a:avLst/>
          </a:prstGeom>
        </p:spPr>
        <p:txBody>
          <a:bodyPr lIns="90000" rIns="90000" tIns="46800" bIns="46800" anchor="ctr"/>
          <a:p>
            <a:pPr algn="ctr"/>
            <a:endParaRPr/>
          </a:p>
        </p:txBody>
      </p:sp>
      <p:sp>
        <p:nvSpPr>
          <p:cNvPr id="67" name="PlaceHolder 2"/>
          <p:cNvSpPr>
            <a:spLocks noGrp="1"/>
          </p:cNvSpPr>
          <p:nvPr>
            <p:ph type="body"/>
          </p:nvPr>
        </p:nvSpPr>
        <p:spPr>
          <a:xfrm>
            <a:off x="457200" y="914400"/>
            <a:ext cx="4015800" cy="2580480"/>
          </a:xfrm>
          <a:prstGeom prst="rect">
            <a:avLst/>
          </a:prstGeom>
        </p:spPr>
        <p:txBody>
          <a:bodyPr lIns="90000" rIns="90000" tIns="46800" bIns="46800"/>
          <a:p>
            <a:endParaRPr/>
          </a:p>
        </p:txBody>
      </p:sp>
      <p:sp>
        <p:nvSpPr>
          <p:cNvPr id="68" name="PlaceHolder 3"/>
          <p:cNvSpPr>
            <a:spLocks noGrp="1"/>
          </p:cNvSpPr>
          <p:nvPr>
            <p:ph type="body"/>
          </p:nvPr>
        </p:nvSpPr>
        <p:spPr>
          <a:xfrm>
            <a:off x="4674240" y="914400"/>
            <a:ext cx="4015800" cy="2580480"/>
          </a:xfrm>
          <a:prstGeom prst="rect">
            <a:avLst/>
          </a:prstGeom>
        </p:spPr>
        <p:txBody>
          <a:bodyPr lIns="90000" rIns="90000" tIns="46800" bIns="46800"/>
          <a:p>
            <a:endParaRPr/>
          </a:p>
        </p:txBody>
      </p:sp>
      <p:sp>
        <p:nvSpPr>
          <p:cNvPr id="69" name="PlaceHolder 4"/>
          <p:cNvSpPr>
            <a:spLocks noGrp="1"/>
          </p:cNvSpPr>
          <p:nvPr>
            <p:ph type="body"/>
          </p:nvPr>
        </p:nvSpPr>
        <p:spPr>
          <a:xfrm>
            <a:off x="457200" y="3740400"/>
            <a:ext cx="8229600" cy="2580480"/>
          </a:xfrm>
          <a:prstGeom prst="rect">
            <a:avLst/>
          </a:prstGeom>
        </p:spPr>
        <p:txBody>
          <a:bodyPr lIns="90000" rIns="90000" tIns="46800" bIns="46800"/>
          <a:p>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105480"/>
            <a:ext cx="8229600" cy="657720"/>
          </a:xfrm>
          <a:prstGeom prst="rect">
            <a:avLst/>
          </a:prstGeom>
        </p:spPr>
        <p:txBody>
          <a:bodyPr lIns="90000" rIns="90000" tIns="46800" bIns="46800" anchor="ctr"/>
          <a:p>
            <a:pPr algn="ctr"/>
            <a:endParaRPr/>
          </a:p>
        </p:txBody>
      </p:sp>
      <p:sp>
        <p:nvSpPr>
          <p:cNvPr id="71" name="PlaceHolder 2"/>
          <p:cNvSpPr>
            <a:spLocks noGrp="1"/>
          </p:cNvSpPr>
          <p:nvPr>
            <p:ph type="body"/>
          </p:nvPr>
        </p:nvSpPr>
        <p:spPr>
          <a:xfrm>
            <a:off x="457200" y="914400"/>
            <a:ext cx="8229600" cy="2580480"/>
          </a:xfrm>
          <a:prstGeom prst="rect">
            <a:avLst/>
          </a:prstGeom>
        </p:spPr>
        <p:txBody>
          <a:bodyPr lIns="90000" rIns="90000" tIns="46800" bIns="46800"/>
          <a:p>
            <a:endParaRPr/>
          </a:p>
        </p:txBody>
      </p:sp>
      <p:sp>
        <p:nvSpPr>
          <p:cNvPr id="72" name="PlaceHolder 3"/>
          <p:cNvSpPr>
            <a:spLocks noGrp="1"/>
          </p:cNvSpPr>
          <p:nvPr>
            <p:ph type="body"/>
          </p:nvPr>
        </p:nvSpPr>
        <p:spPr>
          <a:xfrm>
            <a:off x="457200" y="3740400"/>
            <a:ext cx="8229600" cy="2580480"/>
          </a:xfrm>
          <a:prstGeom prst="rect">
            <a:avLst/>
          </a:prstGeom>
        </p:spPr>
        <p:txBody>
          <a:bodyPr lIns="90000" rIns="90000" tIns="46800" bIns="46800"/>
          <a:p>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457200" y="105480"/>
            <a:ext cx="8229600" cy="657720"/>
          </a:xfrm>
          <a:prstGeom prst="rect">
            <a:avLst/>
          </a:prstGeom>
        </p:spPr>
        <p:txBody>
          <a:bodyPr lIns="90000" rIns="90000" tIns="46800" bIns="46800" anchor="ctr"/>
          <a:p>
            <a:pPr algn="ctr"/>
            <a:endParaRPr/>
          </a:p>
        </p:txBody>
      </p:sp>
      <p:sp>
        <p:nvSpPr>
          <p:cNvPr id="74" name="PlaceHolder 2"/>
          <p:cNvSpPr>
            <a:spLocks noGrp="1"/>
          </p:cNvSpPr>
          <p:nvPr>
            <p:ph type="body"/>
          </p:nvPr>
        </p:nvSpPr>
        <p:spPr>
          <a:xfrm>
            <a:off x="457200" y="914400"/>
            <a:ext cx="4015800" cy="2580480"/>
          </a:xfrm>
          <a:prstGeom prst="rect">
            <a:avLst/>
          </a:prstGeom>
        </p:spPr>
        <p:txBody>
          <a:bodyPr lIns="90000" rIns="90000" tIns="46800" bIns="46800"/>
          <a:p>
            <a:endParaRPr/>
          </a:p>
        </p:txBody>
      </p:sp>
      <p:sp>
        <p:nvSpPr>
          <p:cNvPr id="75" name="PlaceHolder 3"/>
          <p:cNvSpPr>
            <a:spLocks noGrp="1"/>
          </p:cNvSpPr>
          <p:nvPr>
            <p:ph type="body"/>
          </p:nvPr>
        </p:nvSpPr>
        <p:spPr>
          <a:xfrm>
            <a:off x="4674240" y="914400"/>
            <a:ext cx="4015800" cy="2580480"/>
          </a:xfrm>
          <a:prstGeom prst="rect">
            <a:avLst/>
          </a:prstGeom>
        </p:spPr>
        <p:txBody>
          <a:bodyPr lIns="90000" rIns="90000" tIns="46800" bIns="46800"/>
          <a:p>
            <a:endParaRPr/>
          </a:p>
        </p:txBody>
      </p:sp>
      <p:sp>
        <p:nvSpPr>
          <p:cNvPr id="76" name="PlaceHolder 4"/>
          <p:cNvSpPr>
            <a:spLocks noGrp="1"/>
          </p:cNvSpPr>
          <p:nvPr>
            <p:ph type="body"/>
          </p:nvPr>
        </p:nvSpPr>
        <p:spPr>
          <a:xfrm>
            <a:off x="4674240" y="3740400"/>
            <a:ext cx="4015800" cy="2580480"/>
          </a:xfrm>
          <a:prstGeom prst="rect">
            <a:avLst/>
          </a:prstGeom>
        </p:spPr>
        <p:txBody>
          <a:bodyPr lIns="90000" rIns="90000" tIns="46800" bIns="46800"/>
          <a:p>
            <a:endParaRPr/>
          </a:p>
        </p:txBody>
      </p:sp>
      <p:sp>
        <p:nvSpPr>
          <p:cNvPr id="77" name="PlaceHolder 5"/>
          <p:cNvSpPr>
            <a:spLocks noGrp="1"/>
          </p:cNvSpPr>
          <p:nvPr>
            <p:ph type="body"/>
          </p:nvPr>
        </p:nvSpPr>
        <p:spPr>
          <a:xfrm>
            <a:off x="457200" y="3740400"/>
            <a:ext cx="4015800" cy="2580480"/>
          </a:xfrm>
          <a:prstGeom prst="rect">
            <a:avLst/>
          </a:prstGeom>
        </p:spPr>
        <p:txBody>
          <a:bodyPr lIns="90000" rIns="90000" tIns="46800" bIns="46800"/>
          <a:p>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457200" y="105480"/>
            <a:ext cx="8229600" cy="657720"/>
          </a:xfrm>
          <a:prstGeom prst="rect">
            <a:avLst/>
          </a:prstGeom>
        </p:spPr>
        <p:txBody>
          <a:bodyPr lIns="90000" rIns="90000" tIns="46800" bIns="46800" anchor="ctr"/>
          <a:p>
            <a:pPr algn="ctr"/>
            <a:endParaRPr/>
          </a:p>
        </p:txBody>
      </p:sp>
      <p:sp>
        <p:nvSpPr>
          <p:cNvPr id="79" name="PlaceHolder 2"/>
          <p:cNvSpPr>
            <a:spLocks noGrp="1"/>
          </p:cNvSpPr>
          <p:nvPr>
            <p:ph type="body"/>
          </p:nvPr>
        </p:nvSpPr>
        <p:spPr>
          <a:xfrm>
            <a:off x="457200" y="914400"/>
            <a:ext cx="8229600" cy="5410080"/>
          </a:xfrm>
          <a:prstGeom prst="rect">
            <a:avLst/>
          </a:prstGeom>
        </p:spPr>
        <p:txBody>
          <a:bodyPr lIns="90000" rIns="90000" tIns="46800" bIns="46800"/>
          <a:p>
            <a:endParaRPr/>
          </a:p>
        </p:txBody>
      </p:sp>
      <p:sp>
        <p:nvSpPr>
          <p:cNvPr id="80" name="PlaceHolder 3"/>
          <p:cNvSpPr>
            <a:spLocks noGrp="1"/>
          </p:cNvSpPr>
          <p:nvPr>
            <p:ph type="body"/>
          </p:nvPr>
        </p:nvSpPr>
        <p:spPr>
          <a:xfrm>
            <a:off x="457200" y="914400"/>
            <a:ext cx="8229600" cy="5410080"/>
          </a:xfrm>
          <a:prstGeom prst="rect">
            <a:avLst/>
          </a:prstGeom>
        </p:spPr>
        <p:txBody>
          <a:bodyPr lIns="90000" rIns="90000" tIns="46800" bIns="46800"/>
          <a:p>
            <a:endParaRPr/>
          </a:p>
        </p:txBody>
      </p:sp>
      <p:pic>
        <p:nvPicPr>
          <p:cNvPr id="81" name="" descr=""/>
          <p:cNvPicPr/>
          <p:nvPr/>
        </p:nvPicPr>
        <p:blipFill>
          <a:blip r:embed="rId2"/>
          <a:stretch>
            <a:fillRect/>
          </a:stretch>
        </p:blipFill>
        <p:spPr>
          <a:xfrm>
            <a:off x="1181520" y="914400"/>
            <a:ext cx="6780600" cy="5410080"/>
          </a:xfrm>
          <a:prstGeom prst="rect">
            <a:avLst/>
          </a:prstGeom>
          <a:ln>
            <a:noFill/>
          </a:ln>
        </p:spPr>
      </p:pic>
      <p:pic>
        <p:nvPicPr>
          <p:cNvPr id="82" name="" descr=""/>
          <p:cNvPicPr/>
          <p:nvPr/>
        </p:nvPicPr>
        <p:blipFill>
          <a:blip r:embed="rId3"/>
          <a:stretch>
            <a:fillRect/>
          </a:stretch>
        </p:blipFill>
        <p:spPr>
          <a:xfrm>
            <a:off x="1181520" y="914400"/>
            <a:ext cx="6780600" cy="5410080"/>
          </a:xfrm>
          <a:prstGeom prst="rect">
            <a:avLst/>
          </a:prstGeom>
          <a:ln>
            <a:noFill/>
          </a:ln>
        </p:spPr>
      </p:pic>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type="obj" preserve="1">
  <p:cSld name="Title,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105480"/>
            <a:ext cx="8229600" cy="657720"/>
          </a:xfrm>
          <a:prstGeom prst="rect">
            <a:avLst/>
          </a:prstGeom>
        </p:spPr>
        <p:txBody>
          <a:bodyPr lIns="90000" rIns="90000" tIns="46800" bIns="46800" anchor="ctr"/>
          <a:p>
            <a:pPr algn="ctr"/>
            <a:endParaRPr/>
          </a:p>
        </p:txBody>
      </p:sp>
      <p:sp>
        <p:nvSpPr>
          <p:cNvPr id="10" name="PlaceHolder 2"/>
          <p:cNvSpPr>
            <a:spLocks noGrp="1"/>
          </p:cNvSpPr>
          <p:nvPr>
            <p:ph type="body"/>
          </p:nvPr>
        </p:nvSpPr>
        <p:spPr>
          <a:xfrm>
            <a:off x="457200" y="914400"/>
            <a:ext cx="8229600" cy="5410080"/>
          </a:xfrm>
          <a:prstGeom prst="rect">
            <a:avLst/>
          </a:prstGeom>
        </p:spPr>
        <p:txBody>
          <a:bodyPr lIns="90000" rIns="90000" tIns="46800" bIns="46800"/>
          <a:p>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type="twoObj" preserve="1">
  <p:cSld name="Title, 2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105480"/>
            <a:ext cx="8229600" cy="657720"/>
          </a:xfrm>
          <a:prstGeom prst="rect">
            <a:avLst/>
          </a:prstGeom>
        </p:spPr>
        <p:txBody>
          <a:bodyPr lIns="90000" rIns="90000" tIns="46800" bIns="46800" anchor="ctr"/>
          <a:p>
            <a:pPr algn="ctr"/>
            <a:endParaRPr/>
          </a:p>
        </p:txBody>
      </p:sp>
      <p:sp>
        <p:nvSpPr>
          <p:cNvPr id="12" name="PlaceHolder 2"/>
          <p:cNvSpPr>
            <a:spLocks noGrp="1"/>
          </p:cNvSpPr>
          <p:nvPr>
            <p:ph type="body"/>
          </p:nvPr>
        </p:nvSpPr>
        <p:spPr>
          <a:xfrm>
            <a:off x="457200" y="914400"/>
            <a:ext cx="4015800" cy="5410080"/>
          </a:xfrm>
          <a:prstGeom prst="rect">
            <a:avLst/>
          </a:prstGeom>
        </p:spPr>
        <p:txBody>
          <a:bodyPr lIns="90000" rIns="90000" tIns="46800" bIns="46800"/>
          <a:p>
            <a:endParaRPr/>
          </a:p>
        </p:txBody>
      </p:sp>
      <p:sp>
        <p:nvSpPr>
          <p:cNvPr id="13" name="PlaceHolder 3"/>
          <p:cNvSpPr>
            <a:spLocks noGrp="1"/>
          </p:cNvSpPr>
          <p:nvPr>
            <p:ph type="body"/>
          </p:nvPr>
        </p:nvSpPr>
        <p:spPr>
          <a:xfrm>
            <a:off x="4674240" y="914400"/>
            <a:ext cx="4015800" cy="5410080"/>
          </a:xfrm>
          <a:prstGeom prst="rect">
            <a:avLst/>
          </a:prstGeom>
        </p:spPr>
        <p:txBody>
          <a:bodyPr lIns="90000" rIns="90000" tIns="46800" bIns="46800"/>
          <a:p>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type="titleOnly" preserve="1">
  <p:cSld name="Title Only">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105480"/>
            <a:ext cx="8229600" cy="657720"/>
          </a:xfrm>
          <a:prstGeom prst="rect">
            <a:avLst/>
          </a:prstGeom>
        </p:spPr>
        <p:txBody>
          <a:bodyPr lIns="90000" rIns="90000" tIns="46800" bIns="46800" anchor="ctr"/>
          <a:p>
            <a:pPr algn="ctr"/>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type="objOnly" preserve="1">
  <p:cSld name="Centered Text">
    <p:spTree>
      <p:nvGrpSpPr>
        <p:cNvPr id="1" name=""/>
        <p:cNvGrpSpPr/>
        <p:nvPr/>
      </p:nvGrpSpPr>
      <p:grpSpPr>
        <a:xfrm>
          <a:off x="0" y="0"/>
          <a:ext cx="0" cy="0"/>
          <a:chOff x="0" y="0"/>
          <a:chExt cx="0" cy="0"/>
        </a:xfrm>
      </p:grpSpPr>
      <p:sp>
        <p:nvSpPr>
          <p:cNvPr id="15" name="PlaceHolder 1"/>
          <p:cNvSpPr>
            <a:spLocks noGrp="1"/>
          </p:cNvSpPr>
          <p:nvPr>
            <p:ph type="subTitle"/>
          </p:nvPr>
        </p:nvSpPr>
        <p:spPr>
          <a:xfrm>
            <a:off x="457200" y="152280"/>
            <a:ext cx="8229600" cy="2615040"/>
          </a:xfrm>
          <a:prstGeom prst="rect">
            <a:avLst/>
          </a:prstGeom>
        </p:spPr>
        <p:txBody>
          <a:bodyPr lIns="0" rIns="0" tIns="0" bIns="0" anchor="ctr"/>
          <a:p>
            <a:pPr algn="ctr"/>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type="twoObjAndObj" preserve="1">
  <p:cSld name="Title, 2 Content and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457200" y="105480"/>
            <a:ext cx="8229600" cy="657720"/>
          </a:xfrm>
          <a:prstGeom prst="rect">
            <a:avLst/>
          </a:prstGeom>
        </p:spPr>
        <p:txBody>
          <a:bodyPr lIns="90000" rIns="90000" tIns="46800" bIns="46800" anchor="ctr"/>
          <a:p>
            <a:pPr algn="ctr"/>
            <a:endParaRPr/>
          </a:p>
        </p:txBody>
      </p:sp>
      <p:sp>
        <p:nvSpPr>
          <p:cNvPr id="17" name="PlaceHolder 2"/>
          <p:cNvSpPr>
            <a:spLocks noGrp="1"/>
          </p:cNvSpPr>
          <p:nvPr>
            <p:ph type="body"/>
          </p:nvPr>
        </p:nvSpPr>
        <p:spPr>
          <a:xfrm>
            <a:off x="457200" y="914400"/>
            <a:ext cx="4015800" cy="2580480"/>
          </a:xfrm>
          <a:prstGeom prst="rect">
            <a:avLst/>
          </a:prstGeom>
        </p:spPr>
        <p:txBody>
          <a:bodyPr lIns="90000" rIns="90000" tIns="46800" bIns="46800"/>
          <a:p>
            <a:endParaRPr/>
          </a:p>
        </p:txBody>
      </p:sp>
      <p:sp>
        <p:nvSpPr>
          <p:cNvPr id="18" name="PlaceHolder 3"/>
          <p:cNvSpPr>
            <a:spLocks noGrp="1"/>
          </p:cNvSpPr>
          <p:nvPr>
            <p:ph type="body"/>
          </p:nvPr>
        </p:nvSpPr>
        <p:spPr>
          <a:xfrm>
            <a:off x="457200" y="3740400"/>
            <a:ext cx="4015800" cy="2580480"/>
          </a:xfrm>
          <a:prstGeom prst="rect">
            <a:avLst/>
          </a:prstGeom>
        </p:spPr>
        <p:txBody>
          <a:bodyPr lIns="90000" rIns="90000" tIns="46800" bIns="46800"/>
          <a:p>
            <a:endParaRPr/>
          </a:p>
        </p:txBody>
      </p:sp>
      <p:sp>
        <p:nvSpPr>
          <p:cNvPr id="19" name="PlaceHolder 4"/>
          <p:cNvSpPr>
            <a:spLocks noGrp="1"/>
          </p:cNvSpPr>
          <p:nvPr>
            <p:ph type="body"/>
          </p:nvPr>
        </p:nvSpPr>
        <p:spPr>
          <a:xfrm>
            <a:off x="4674240" y="914400"/>
            <a:ext cx="4015800" cy="5410080"/>
          </a:xfrm>
          <a:prstGeom prst="rect">
            <a:avLst/>
          </a:prstGeom>
        </p:spPr>
        <p:txBody>
          <a:bodyPr lIns="90000" rIns="90000" tIns="46800" bIns="46800"/>
          <a:p>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type="objAndTwoObj" preserve="1">
  <p:cSld name="Title Content and 2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457200" y="105480"/>
            <a:ext cx="8229600" cy="657720"/>
          </a:xfrm>
          <a:prstGeom prst="rect">
            <a:avLst/>
          </a:prstGeom>
        </p:spPr>
        <p:txBody>
          <a:bodyPr lIns="90000" rIns="90000" tIns="46800" bIns="46800" anchor="ctr"/>
          <a:p>
            <a:pPr algn="ctr"/>
            <a:endParaRPr/>
          </a:p>
        </p:txBody>
      </p:sp>
      <p:sp>
        <p:nvSpPr>
          <p:cNvPr id="21" name="PlaceHolder 2"/>
          <p:cNvSpPr>
            <a:spLocks noGrp="1"/>
          </p:cNvSpPr>
          <p:nvPr>
            <p:ph type="body"/>
          </p:nvPr>
        </p:nvSpPr>
        <p:spPr>
          <a:xfrm>
            <a:off x="457200" y="914400"/>
            <a:ext cx="4015800" cy="5410080"/>
          </a:xfrm>
          <a:prstGeom prst="rect">
            <a:avLst/>
          </a:prstGeom>
        </p:spPr>
        <p:txBody>
          <a:bodyPr lIns="90000" rIns="90000" tIns="46800" bIns="46800"/>
          <a:p>
            <a:endParaRPr/>
          </a:p>
        </p:txBody>
      </p:sp>
      <p:sp>
        <p:nvSpPr>
          <p:cNvPr id="22" name="PlaceHolder 3"/>
          <p:cNvSpPr>
            <a:spLocks noGrp="1"/>
          </p:cNvSpPr>
          <p:nvPr>
            <p:ph type="body"/>
          </p:nvPr>
        </p:nvSpPr>
        <p:spPr>
          <a:xfrm>
            <a:off x="4674240" y="914400"/>
            <a:ext cx="4015800" cy="2580480"/>
          </a:xfrm>
          <a:prstGeom prst="rect">
            <a:avLst/>
          </a:prstGeom>
        </p:spPr>
        <p:txBody>
          <a:bodyPr lIns="90000" rIns="90000" tIns="46800" bIns="46800"/>
          <a:p>
            <a:endParaRPr/>
          </a:p>
        </p:txBody>
      </p:sp>
      <p:sp>
        <p:nvSpPr>
          <p:cNvPr id="23" name="PlaceHolder 4"/>
          <p:cNvSpPr>
            <a:spLocks noGrp="1"/>
          </p:cNvSpPr>
          <p:nvPr>
            <p:ph type="body"/>
          </p:nvPr>
        </p:nvSpPr>
        <p:spPr>
          <a:xfrm>
            <a:off x="4674240" y="3740400"/>
            <a:ext cx="4015800" cy="2580480"/>
          </a:xfrm>
          <a:prstGeom prst="rect">
            <a:avLst/>
          </a:prstGeom>
        </p:spPr>
        <p:txBody>
          <a:bodyPr lIns="90000" rIns="90000" tIns="46800" bIns="46800"/>
          <a:p>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type="twoObjOverTx" preserve="1">
  <p:cSld name="Title, 2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457200" y="105480"/>
            <a:ext cx="8229600" cy="657720"/>
          </a:xfrm>
          <a:prstGeom prst="rect">
            <a:avLst/>
          </a:prstGeom>
        </p:spPr>
        <p:txBody>
          <a:bodyPr lIns="90000" rIns="90000" tIns="46800" bIns="46800" anchor="ctr"/>
          <a:p>
            <a:pPr algn="ctr"/>
            <a:endParaRPr/>
          </a:p>
        </p:txBody>
      </p:sp>
      <p:sp>
        <p:nvSpPr>
          <p:cNvPr id="25" name="PlaceHolder 2"/>
          <p:cNvSpPr>
            <a:spLocks noGrp="1"/>
          </p:cNvSpPr>
          <p:nvPr>
            <p:ph type="body"/>
          </p:nvPr>
        </p:nvSpPr>
        <p:spPr>
          <a:xfrm>
            <a:off x="457200" y="914400"/>
            <a:ext cx="4015800" cy="2580480"/>
          </a:xfrm>
          <a:prstGeom prst="rect">
            <a:avLst/>
          </a:prstGeom>
        </p:spPr>
        <p:txBody>
          <a:bodyPr lIns="90000" rIns="90000" tIns="46800" bIns="46800"/>
          <a:p>
            <a:endParaRPr/>
          </a:p>
        </p:txBody>
      </p:sp>
      <p:sp>
        <p:nvSpPr>
          <p:cNvPr id="26" name="PlaceHolder 3"/>
          <p:cNvSpPr>
            <a:spLocks noGrp="1"/>
          </p:cNvSpPr>
          <p:nvPr>
            <p:ph type="body"/>
          </p:nvPr>
        </p:nvSpPr>
        <p:spPr>
          <a:xfrm>
            <a:off x="4674240" y="914400"/>
            <a:ext cx="4015800" cy="2580480"/>
          </a:xfrm>
          <a:prstGeom prst="rect">
            <a:avLst/>
          </a:prstGeom>
        </p:spPr>
        <p:txBody>
          <a:bodyPr lIns="90000" rIns="90000" tIns="46800" bIns="46800"/>
          <a:p>
            <a:endParaRPr/>
          </a:p>
        </p:txBody>
      </p:sp>
      <p:sp>
        <p:nvSpPr>
          <p:cNvPr id="27" name="PlaceHolder 4"/>
          <p:cNvSpPr>
            <a:spLocks noGrp="1"/>
          </p:cNvSpPr>
          <p:nvPr>
            <p:ph type="body"/>
          </p:nvPr>
        </p:nvSpPr>
        <p:spPr>
          <a:xfrm>
            <a:off x="457200" y="3740400"/>
            <a:ext cx="8229600" cy="2580480"/>
          </a:xfrm>
          <a:prstGeom prst="rect">
            <a:avLst/>
          </a:prstGeom>
        </p:spPr>
        <p:txBody>
          <a:bodyPr lIns="90000" rIns="90000" tIns="46800" bIns="46800"/>
          <a:p>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wmf"/><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4.wmf"/><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57200" y="152280"/>
            <a:ext cx="8229600" cy="563760"/>
          </a:xfrm>
          <a:prstGeom prst="rect">
            <a:avLst/>
          </a:prstGeom>
        </p:spPr>
        <p:txBody>
          <a:bodyPr lIns="90000" rIns="90000" tIns="46800" bIns="46800" anchor="ctr"/>
          <a:p>
            <a:pPr algn="ctr"/>
            <a:r>
              <a:rPr lang="en-US" sz="3600">
                <a:latin typeface="Arial"/>
              </a:rPr>
              <a:t>Click to edit the title text format</a:t>
            </a:r>
            <a:endParaRPr/>
          </a:p>
        </p:txBody>
      </p:sp>
      <p:sp>
        <p:nvSpPr>
          <p:cNvPr id="1" name="PlaceHolder 2"/>
          <p:cNvSpPr>
            <a:spLocks noGrp="1"/>
          </p:cNvSpPr>
          <p:nvPr>
            <p:ph type="body"/>
          </p:nvPr>
        </p:nvSpPr>
        <p:spPr>
          <a:xfrm>
            <a:off x="457200" y="914400"/>
            <a:ext cx="8229600" cy="5410080"/>
          </a:xfrm>
          <a:prstGeom prst="rect">
            <a:avLst/>
          </a:prstGeom>
        </p:spPr>
        <p:txBody>
          <a:bodyPr lIns="90000" rIns="90000" tIns="46800" bIns="46800"/>
          <a:p>
            <a:pPr>
              <a:buFont typeface="Arial"/>
              <a:buChar char="•"/>
            </a:pPr>
            <a:r>
              <a:rPr lang="en-US" sz="3200">
                <a:latin typeface="Arial"/>
              </a:rPr>
              <a:t>Click to edit the outline text format</a:t>
            </a:r>
            <a:endParaRPr/>
          </a:p>
          <a:p>
            <a:pPr lvl="1">
              <a:buFont typeface="Arial"/>
              <a:buChar char="–"/>
            </a:pPr>
            <a:r>
              <a:rPr lang="en-US" sz="2800">
                <a:latin typeface="Arial"/>
              </a:rPr>
              <a:t>Second Outline Level</a:t>
            </a:r>
            <a:endParaRPr/>
          </a:p>
          <a:p>
            <a:pPr lvl="2">
              <a:buFont typeface="Arial"/>
              <a:buChar char="•"/>
            </a:pPr>
            <a:r>
              <a:rPr lang="en-US" sz="2400">
                <a:latin typeface="Arial"/>
              </a:rPr>
              <a:t>Third Outline Level</a:t>
            </a:r>
            <a:endParaRPr/>
          </a:p>
          <a:p>
            <a:pPr lvl="3">
              <a:buFont typeface="Arial"/>
              <a:buChar char="–"/>
            </a:pPr>
            <a:r>
              <a:rPr lang="en-US" sz="2000">
                <a:latin typeface="Arial"/>
              </a:rPr>
              <a:t>Fourth Outline Level</a:t>
            </a:r>
            <a:endParaRPr/>
          </a:p>
          <a:p>
            <a:pPr lvl="4">
              <a:buFont typeface="Arial"/>
              <a:buChar char="»"/>
            </a:pPr>
            <a:r>
              <a:rPr lang="en-US" sz="2000">
                <a:latin typeface="Arial"/>
              </a:rPr>
              <a:t>Fifth Outline Level</a:t>
            </a:r>
            <a:endParaRPr/>
          </a:p>
          <a:p>
            <a:pPr lvl="5">
              <a:buFont typeface="Arial"/>
              <a:buChar char="»"/>
            </a:pPr>
            <a:r>
              <a:rPr lang="en-US" sz="2000">
                <a:latin typeface="Arial"/>
              </a:rPr>
              <a:t>Sixth Outline Level</a:t>
            </a:r>
            <a:endParaRPr/>
          </a:p>
          <a:p>
            <a:pPr lvl="6">
              <a:buFont typeface="Arial"/>
              <a:buChar char="»"/>
            </a:pPr>
            <a:r>
              <a:rPr lang="en-US" sz="2000">
                <a:latin typeface="Arial"/>
              </a:rPr>
              <a:t>Seventh Outline Level</a:t>
            </a:r>
            <a:endParaRPr/>
          </a:p>
        </p:txBody>
      </p:sp>
      <p:sp>
        <p:nvSpPr>
          <p:cNvPr id="2" name="PlaceHolder 3"/>
          <p:cNvSpPr>
            <a:spLocks noGrp="1"/>
          </p:cNvSpPr>
          <p:nvPr>
            <p:ph type="ftr"/>
          </p:nvPr>
        </p:nvSpPr>
        <p:spPr>
          <a:xfrm>
            <a:off x="3124080" y="6565680"/>
            <a:ext cx="2895840" cy="244440"/>
          </a:xfrm>
          <a:prstGeom prst="rect">
            <a:avLst/>
          </a:prstGeom>
        </p:spPr>
        <p:txBody>
          <a:bodyPr lIns="90000" rIns="90000" tIns="46800" bIns="46800"/>
          <a:p>
            <a:pPr>
              <a:buFont typeface="Arial"/>
              <a:buChar char="•"/>
            </a:pPr>
            <a:r>
              <a:rPr lang="en-US" sz="2400">
                <a:latin typeface="Arial"/>
              </a:rPr>
              <a:t>LC2015, Sep 24</a:t>
            </a:r>
            <a:endParaRPr/>
          </a:p>
        </p:txBody>
      </p:sp>
      <p:sp>
        <p:nvSpPr>
          <p:cNvPr id="3" name="PlaceHolder 4"/>
          <p:cNvSpPr>
            <a:spLocks noGrp="1"/>
          </p:cNvSpPr>
          <p:nvPr>
            <p:ph type="sldNum"/>
          </p:nvPr>
        </p:nvSpPr>
        <p:spPr>
          <a:xfrm>
            <a:off x="8457840" y="6463800"/>
            <a:ext cx="685800" cy="320760"/>
          </a:xfrm>
          <a:prstGeom prst="rect">
            <a:avLst/>
          </a:prstGeom>
        </p:spPr>
        <p:txBody>
          <a:bodyPr lIns="90000" rIns="90000" tIns="46800" bIns="46800"/>
          <a:p>
            <a:pPr>
              <a:buFont typeface="Arial"/>
              <a:buChar char="•"/>
            </a:pPr>
            <a:fld id="{4953CA0B-3356-4DA2-A774-A491AEAA492D}" type="slidenum">
              <a:rPr lang="en-US" sz="2400">
                <a:latin typeface="Arial"/>
              </a:rPr>
              <a:t>&lt;number&gt;</a:t>
            </a:fld>
            <a:endParaRPr/>
          </a:p>
        </p:txBody>
      </p:sp>
      <p:pic>
        <p:nvPicPr>
          <p:cNvPr id="4" name="Picture 7" descr=""/>
          <p:cNvPicPr/>
          <p:nvPr/>
        </p:nvPicPr>
        <p:blipFill>
          <a:blip r:embed="rId2"/>
          <a:stretch>
            <a:fillRect/>
          </a:stretch>
        </p:blipFill>
        <p:spPr>
          <a:xfrm>
            <a:off x="8051760" y="6497640"/>
            <a:ext cx="762120" cy="297000"/>
          </a:xfrm>
          <a:prstGeom prst="rect">
            <a:avLst/>
          </a:prstGeom>
          <a:ln>
            <a:noFill/>
          </a:ln>
        </p:spPr>
      </p:pic>
      <p:sp>
        <p:nvSpPr>
          <p:cNvPr id="5" name="Line 5"/>
          <p:cNvSpPr/>
          <p:nvPr/>
        </p:nvSpPr>
        <p:spPr>
          <a:xfrm>
            <a:off x="0" y="6477120"/>
            <a:ext cx="9144000" cy="0"/>
          </a:xfrm>
          <a:prstGeom prst="line">
            <a:avLst/>
          </a:prstGeom>
          <a:ln w="76320">
            <a:solidFill>
              <a:srgbClr val="c0c0c0"/>
            </a:solidFill>
            <a:miter/>
          </a:ln>
        </p:spPr>
      </p:sp>
      <p:sp>
        <p:nvSpPr>
          <p:cNvPr id="6" name="Line 6"/>
          <p:cNvSpPr/>
          <p:nvPr/>
        </p:nvSpPr>
        <p:spPr>
          <a:xfrm>
            <a:off x="0" y="762120"/>
            <a:ext cx="9144000" cy="0"/>
          </a:xfrm>
          <a:prstGeom prst="line">
            <a:avLst/>
          </a:prstGeom>
          <a:ln w="76320">
            <a:solidFill>
              <a:srgbClr val="c0c0c0"/>
            </a:solidFill>
            <a:miter/>
          </a:ln>
        </p:spPr>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41" name="Picture 7" descr=""/>
          <p:cNvPicPr/>
          <p:nvPr/>
        </p:nvPicPr>
        <p:blipFill>
          <a:blip r:embed="rId2"/>
          <a:stretch>
            <a:fillRect/>
          </a:stretch>
        </p:blipFill>
        <p:spPr>
          <a:xfrm>
            <a:off x="8051760" y="6497640"/>
            <a:ext cx="762120" cy="297000"/>
          </a:xfrm>
          <a:prstGeom prst="rect">
            <a:avLst/>
          </a:prstGeom>
          <a:ln>
            <a:noFill/>
          </a:ln>
        </p:spPr>
      </p:pic>
      <p:sp>
        <p:nvSpPr>
          <p:cNvPr id="42" name="Line 1"/>
          <p:cNvSpPr/>
          <p:nvPr/>
        </p:nvSpPr>
        <p:spPr>
          <a:xfrm>
            <a:off x="0" y="6477120"/>
            <a:ext cx="9144000" cy="0"/>
          </a:xfrm>
          <a:prstGeom prst="line">
            <a:avLst/>
          </a:prstGeom>
          <a:ln w="76320">
            <a:solidFill>
              <a:srgbClr val="c0c0c0"/>
            </a:solidFill>
            <a:miter/>
          </a:ln>
        </p:spPr>
      </p:sp>
      <p:sp>
        <p:nvSpPr>
          <p:cNvPr id="43" name="Line 2"/>
          <p:cNvSpPr/>
          <p:nvPr/>
        </p:nvSpPr>
        <p:spPr>
          <a:xfrm>
            <a:off x="0" y="762120"/>
            <a:ext cx="9144000" cy="0"/>
          </a:xfrm>
          <a:prstGeom prst="line">
            <a:avLst/>
          </a:prstGeom>
          <a:ln w="76320">
            <a:solidFill>
              <a:srgbClr val="c0c0c0"/>
            </a:solidFill>
            <a:miter/>
          </a:ln>
        </p:spPr>
      </p:sp>
      <p:sp>
        <p:nvSpPr>
          <p:cNvPr id="44" name="PlaceHolder 3"/>
          <p:cNvSpPr>
            <a:spLocks noGrp="1"/>
          </p:cNvSpPr>
          <p:nvPr>
            <p:ph type="title"/>
          </p:nvPr>
        </p:nvSpPr>
        <p:spPr>
          <a:xfrm>
            <a:off x="457200" y="152280"/>
            <a:ext cx="8229600" cy="563760"/>
          </a:xfrm>
          <a:prstGeom prst="rect">
            <a:avLst/>
          </a:prstGeom>
        </p:spPr>
        <p:txBody>
          <a:bodyPr lIns="90000" rIns="90000" tIns="46800" bIns="46800" anchor="ctr"/>
          <a:p>
            <a:pPr algn="ctr"/>
            <a:r>
              <a:rPr lang="en-US" sz="3600">
                <a:latin typeface="Arial"/>
              </a:rPr>
              <a:t>Click to edit the title text format</a:t>
            </a:r>
            <a:endParaRPr/>
          </a:p>
        </p:txBody>
      </p:sp>
      <p:sp>
        <p:nvSpPr>
          <p:cNvPr id="45" name="PlaceHolder 4"/>
          <p:cNvSpPr>
            <a:spLocks noGrp="1"/>
          </p:cNvSpPr>
          <p:nvPr>
            <p:ph type="body"/>
          </p:nvPr>
        </p:nvSpPr>
        <p:spPr>
          <a:xfrm>
            <a:off x="457200" y="914400"/>
            <a:ext cx="8229600" cy="5410080"/>
          </a:xfrm>
          <a:prstGeom prst="rect">
            <a:avLst/>
          </a:prstGeom>
        </p:spPr>
        <p:txBody>
          <a:bodyPr lIns="90000" rIns="90000" tIns="46800" bIns="46800"/>
          <a:p>
            <a:pPr>
              <a:buFont typeface="Arial"/>
              <a:buChar char="•"/>
            </a:pPr>
            <a:r>
              <a:rPr lang="en-US" sz="3200">
                <a:latin typeface="Arial"/>
              </a:rPr>
              <a:t>Click to edit the outline text format</a:t>
            </a:r>
            <a:endParaRPr/>
          </a:p>
          <a:p>
            <a:pPr lvl="1">
              <a:buFont typeface="Arial"/>
              <a:buChar char="–"/>
            </a:pPr>
            <a:r>
              <a:rPr lang="en-US" sz="2800">
                <a:latin typeface="Arial"/>
              </a:rPr>
              <a:t>Second Outline Level</a:t>
            </a:r>
            <a:endParaRPr/>
          </a:p>
          <a:p>
            <a:pPr lvl="2">
              <a:buFont typeface="Arial"/>
              <a:buChar char="•"/>
            </a:pPr>
            <a:r>
              <a:rPr lang="en-US" sz="2400">
                <a:latin typeface="Arial"/>
              </a:rPr>
              <a:t>Third Outline Level</a:t>
            </a:r>
            <a:endParaRPr/>
          </a:p>
          <a:p>
            <a:pPr lvl="3">
              <a:buFont typeface="Arial"/>
              <a:buChar char="–"/>
            </a:pPr>
            <a:r>
              <a:rPr lang="en-US" sz="2000">
                <a:latin typeface="Arial"/>
              </a:rPr>
              <a:t>Fourth Outline Level</a:t>
            </a:r>
            <a:endParaRPr/>
          </a:p>
          <a:p>
            <a:pPr lvl="4">
              <a:buFont typeface="Arial"/>
              <a:buChar char="»"/>
            </a:pPr>
            <a:r>
              <a:rPr lang="en-US" sz="2000">
                <a:latin typeface="Arial"/>
              </a:rPr>
              <a:t>Fifth Outline Level</a:t>
            </a:r>
            <a:endParaRPr/>
          </a:p>
          <a:p>
            <a:pPr lvl="5">
              <a:buFont typeface="Arial"/>
              <a:buChar char="»"/>
            </a:pPr>
            <a:r>
              <a:rPr lang="en-US" sz="2000">
                <a:latin typeface="Arial"/>
              </a:rPr>
              <a:t>Sixth Outline Level</a:t>
            </a:r>
            <a:endParaRPr/>
          </a:p>
          <a:p>
            <a:pPr lvl="6">
              <a:buFont typeface="Arial"/>
              <a:buChar char="»"/>
            </a:pPr>
            <a:r>
              <a:rPr lang="en-US" sz="2000">
                <a:latin typeface="Arial"/>
              </a:rPr>
              <a:t>Seventh Outline Level</a:t>
            </a:r>
            <a:endParaRPr/>
          </a:p>
        </p:txBody>
      </p:sp>
      <p:sp>
        <p:nvSpPr>
          <p:cNvPr id="46" name="PlaceHolder 5"/>
          <p:cNvSpPr>
            <a:spLocks noGrp="1"/>
          </p:cNvSpPr>
          <p:nvPr>
            <p:ph type="ftr"/>
          </p:nvPr>
        </p:nvSpPr>
        <p:spPr>
          <a:xfrm>
            <a:off x="3124080" y="6565680"/>
            <a:ext cx="2895840" cy="244440"/>
          </a:xfrm>
          <a:prstGeom prst="rect">
            <a:avLst/>
          </a:prstGeom>
        </p:spPr>
        <p:txBody>
          <a:bodyPr lIns="90000" rIns="90000" tIns="46800" bIns="46800"/>
          <a:p>
            <a:pPr algn="ctr">
              <a:buSzPct val="45000"/>
              <a:buFont typeface="StarSymbol"/>
              <a:buChar char=""/>
            </a:pPr>
            <a:r>
              <a:rPr lang="en-US" sz="1400">
                <a:latin typeface="Times New Roman"/>
              </a:rPr>
              <a:t>LC2015, Sep 24</a:t>
            </a:r>
            <a:endParaRPr/>
          </a:p>
        </p:txBody>
      </p:sp>
      <p:sp>
        <p:nvSpPr>
          <p:cNvPr id="47" name="PlaceHolder 6"/>
          <p:cNvSpPr>
            <a:spLocks noGrp="1"/>
          </p:cNvSpPr>
          <p:nvPr>
            <p:ph type="sldNum"/>
          </p:nvPr>
        </p:nvSpPr>
        <p:spPr>
          <a:xfrm>
            <a:off x="8457840" y="6463800"/>
            <a:ext cx="685800" cy="320760"/>
          </a:xfrm>
          <a:prstGeom prst="rect">
            <a:avLst/>
          </a:prstGeom>
        </p:spPr>
        <p:txBody>
          <a:bodyPr lIns="90000" rIns="90000" tIns="46800" bIns="46800"/>
          <a:p>
            <a:pPr algn="r">
              <a:buSzPct val="45000"/>
              <a:buFont typeface="StarSymbol"/>
              <a:buChar char=""/>
            </a:pPr>
            <a:fld id="{C215C496-2025-4D82-A0A5-10D47AB8EBF9}" type="slidenum">
              <a:rPr lang="fr-FR" sz="1400">
                <a:latin typeface="Times New Roman"/>
              </a:rPr>
              <a:t>&lt;number&gt;</a:t>
            </a:fld>
            <a:endParaRPr/>
          </a:p>
        </p:txBody>
      </p:sp>
      <p:sp>
        <p:nvSpPr>
          <p:cNvPr id="48" name="PlaceHolder 7"/>
          <p:cNvSpPr>
            <a:spLocks noGrp="1"/>
          </p:cNvSpPr>
          <p:nvPr>
            <p:ph type="dt"/>
          </p:nvPr>
        </p:nvSpPr>
        <p:spPr>
          <a:xfrm>
            <a:off x="456840" y="6244920"/>
            <a:ext cx="2133720" cy="476280"/>
          </a:xfrm>
          <a:prstGeom prst="rect">
            <a:avLst/>
          </a:prstGeom>
        </p:spPr>
        <p:txBody>
          <a:bodyPr lIns="90000" rIns="90000" tIns="46800" bIns="46800"/>
          <a:p>
            <a:pPr>
              <a:buSzPct val="45000"/>
              <a:buFont typeface="StarSymbol"/>
              <a:buChar char=""/>
            </a:pPr>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xml"/><Relationship Id="rId3"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61.wmf"/><Relationship Id="rId2" Type="http://schemas.openxmlformats.org/officeDocument/2006/relationships/image" Target="../media/image62.jpeg"/><Relationship Id="rId3" Type="http://schemas.openxmlformats.org/officeDocument/2006/relationships/image" Target="../media/image63.wmf"/><Relationship Id="rId4" Type="http://schemas.openxmlformats.org/officeDocument/2006/relationships/image" Target="../media/image64.wmf"/><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image" Target="../media/image69.png"/><Relationship Id="rId10" Type="http://schemas.openxmlformats.org/officeDocument/2006/relationships/image" Target="../media/image70.wmf"/><Relationship Id="rId11" Type="http://schemas.openxmlformats.org/officeDocument/2006/relationships/image" Target="../media/image71.png"/><Relationship Id="rId12" Type="http://schemas.openxmlformats.org/officeDocument/2006/relationships/slideLayout" Target="../slideLayouts/slideLayout1.xml"/><Relationship Id="rId13"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72.png"/><Relationship Id="rId2" Type="http://schemas.openxmlformats.org/officeDocument/2006/relationships/image" Target="../media/image73.wmf"/><Relationship Id="rId3" Type="http://schemas.openxmlformats.org/officeDocument/2006/relationships/image" Target="../media/image74.wmf"/><Relationship Id="rId4" Type="http://schemas.openxmlformats.org/officeDocument/2006/relationships/image" Target="../media/image75.png"/><Relationship Id="rId5" Type="http://schemas.openxmlformats.org/officeDocument/2006/relationships/image" Target="../media/image76.wmf"/><Relationship Id="rId6" Type="http://schemas.openxmlformats.org/officeDocument/2006/relationships/image" Target="../media/image77.png"/><Relationship Id="rId7" Type="http://schemas.openxmlformats.org/officeDocument/2006/relationships/image" Target="../media/image78.png"/><Relationship Id="rId8" Type="http://schemas.openxmlformats.org/officeDocument/2006/relationships/image" Target="../media/image79.png"/><Relationship Id="rId9" Type="http://schemas.openxmlformats.org/officeDocument/2006/relationships/image" Target="../media/image80.png"/><Relationship Id="rId10" Type="http://schemas.openxmlformats.org/officeDocument/2006/relationships/image" Target="../media/image81.wmf"/><Relationship Id="rId11" Type="http://schemas.openxmlformats.org/officeDocument/2006/relationships/image" Target="../media/image82.png"/><Relationship Id="rId12" Type="http://schemas.openxmlformats.org/officeDocument/2006/relationships/image" Target="../media/image83.png"/><Relationship Id="rId13" Type="http://schemas.openxmlformats.org/officeDocument/2006/relationships/slideLayout" Target="../slideLayouts/slideLayout1.xml"/><Relationship Id="rId14"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84.jpeg"/><Relationship Id="rId2" Type="http://schemas.openxmlformats.org/officeDocument/2006/relationships/image" Target="../media/image85.jpeg"/><Relationship Id="rId3" Type="http://schemas.openxmlformats.org/officeDocument/2006/relationships/image" Target="../media/image86.jpeg"/><Relationship Id="rId4" Type="http://schemas.openxmlformats.org/officeDocument/2006/relationships/image" Target="../media/image87.jpeg"/><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90.png"/><Relationship Id="rId8" Type="http://schemas.openxmlformats.org/officeDocument/2006/relationships/image" Target="../media/image91.png"/><Relationship Id="rId9" Type="http://schemas.openxmlformats.org/officeDocument/2006/relationships/image" Target="../media/image92.png"/><Relationship Id="rId10" Type="http://schemas.openxmlformats.org/officeDocument/2006/relationships/image" Target="../media/image93.jpeg"/><Relationship Id="rId11" Type="http://schemas.openxmlformats.org/officeDocument/2006/relationships/slideLayout" Target="../slideLayouts/slideLayout1.xml"/><Relationship Id="rId12"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94.png"/><Relationship Id="rId2" Type="http://schemas.openxmlformats.org/officeDocument/2006/relationships/image" Target="../media/image95.png"/><Relationship Id="rId3" Type="http://schemas.openxmlformats.org/officeDocument/2006/relationships/image" Target="../media/image96.jpeg"/><Relationship Id="rId4" Type="http://schemas.openxmlformats.org/officeDocument/2006/relationships/image" Target="../media/image97.png"/><Relationship Id="rId5"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image" Target="../media/image98.png"/><Relationship Id="rId2" Type="http://schemas.openxmlformats.org/officeDocument/2006/relationships/image" Target="../media/image99.png"/><Relationship Id="rId3" Type="http://schemas.openxmlformats.org/officeDocument/2006/relationships/image" Target="../media/image100.png"/><Relationship Id="rId4" Type="http://schemas.openxmlformats.org/officeDocument/2006/relationships/image" Target="../media/image101.png"/><Relationship Id="rId5" Type="http://schemas.openxmlformats.org/officeDocument/2006/relationships/slideLayout" Target="../slideLayouts/slideLayout1.xml"/><Relationship Id="rId6"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102.png"/><Relationship Id="rId2" Type="http://schemas.openxmlformats.org/officeDocument/2006/relationships/image" Target="../media/image103.png"/><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slideLayout" Target="../slideLayouts/slideLayout1.xml"/><Relationship Id="rId6"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106.jpeg"/><Relationship Id="rId2" Type="http://schemas.openxmlformats.org/officeDocument/2006/relationships/image" Target="../media/image107.png"/><Relationship Id="rId3" Type="http://schemas.openxmlformats.org/officeDocument/2006/relationships/image" Target="../media/image108.png"/><Relationship Id="rId4" Type="http://schemas.openxmlformats.org/officeDocument/2006/relationships/image" Target="../media/image109.wmf"/><Relationship Id="rId5" Type="http://schemas.openxmlformats.org/officeDocument/2006/relationships/image" Target="../media/image110.wmf"/><Relationship Id="rId6" Type="http://schemas.openxmlformats.org/officeDocument/2006/relationships/image" Target="../media/image111.wmf"/><Relationship Id="rId7" Type="http://schemas.openxmlformats.org/officeDocument/2006/relationships/image" Target="../media/image112.wmf"/><Relationship Id="rId8" Type="http://schemas.openxmlformats.org/officeDocument/2006/relationships/image" Target="../media/image113.png"/><Relationship Id="rId9" Type="http://schemas.openxmlformats.org/officeDocument/2006/relationships/slideLayout" Target="../slideLayouts/slideLayout1.xml"/><Relationship Id="rId10"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114.png"/><Relationship Id="rId2" Type="http://schemas.openxmlformats.org/officeDocument/2006/relationships/image" Target="../media/image115.png"/><Relationship Id="rId3" Type="http://schemas.openxmlformats.org/officeDocument/2006/relationships/image" Target="../media/image116.jpeg"/><Relationship Id="rId4" Type="http://schemas.openxmlformats.org/officeDocument/2006/relationships/image" Target="../media/image117.jpeg"/><Relationship Id="rId5" Type="http://schemas.openxmlformats.org/officeDocument/2006/relationships/image" Target="../media/image118.png"/><Relationship Id="rId6"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image" Target="../media/image119.png"/><Relationship Id="rId2" Type="http://schemas.openxmlformats.org/officeDocument/2006/relationships/image" Target="../media/image120.png"/><Relationship Id="rId3" Type="http://schemas.openxmlformats.org/officeDocument/2006/relationships/image" Target="../media/image121.png"/><Relationship Id="rId4" Type="http://schemas.openxmlformats.org/officeDocument/2006/relationships/image" Target="../media/image122.png"/><Relationship Id="rId5" Type="http://schemas.openxmlformats.org/officeDocument/2006/relationships/image" Target="../media/image123.png"/><Relationship Id="rId6"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image" Target="../media/image124.png"/><Relationship Id="rId2" Type="http://schemas.openxmlformats.org/officeDocument/2006/relationships/image" Target="../media/image125.png"/><Relationship Id="rId3" Type="http://schemas.openxmlformats.org/officeDocument/2006/relationships/image" Target="../media/image126.wmf"/><Relationship Id="rId4" Type="http://schemas.openxmlformats.org/officeDocument/2006/relationships/image" Target="../media/image127.png"/><Relationship Id="rId5" Type="http://schemas.openxmlformats.org/officeDocument/2006/relationships/image" Target="../media/image128.wmf"/><Relationship Id="rId6" Type="http://schemas.openxmlformats.org/officeDocument/2006/relationships/image" Target="../media/image129.jpeg"/><Relationship Id="rId7" Type="http://schemas.openxmlformats.org/officeDocument/2006/relationships/slideLayout" Target="../slideLayouts/slideLayout1.xml"/><Relationship Id="rId8"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image" Target="../media/image130.png"/><Relationship Id="rId2" Type="http://schemas.openxmlformats.org/officeDocument/2006/relationships/image" Target="../media/image131.png"/><Relationship Id="rId3" Type="http://schemas.openxmlformats.org/officeDocument/2006/relationships/image" Target="../media/image132.png"/><Relationship Id="rId4" Type="http://schemas.openxmlformats.org/officeDocument/2006/relationships/image" Target="../media/image133.wmf"/><Relationship Id="rId5" Type="http://schemas.openxmlformats.org/officeDocument/2006/relationships/image" Target="../media/image134.png"/><Relationship Id="rId6" Type="http://schemas.openxmlformats.org/officeDocument/2006/relationships/image" Target="../media/image135.png"/><Relationship Id="rId7" Type="http://schemas.openxmlformats.org/officeDocument/2006/relationships/image" Target="../media/image136.wmf"/><Relationship Id="rId8" Type="http://schemas.openxmlformats.org/officeDocument/2006/relationships/image" Target="../media/image137.wmf"/><Relationship Id="rId9" Type="http://schemas.openxmlformats.org/officeDocument/2006/relationships/image" Target="../media/image138.wmf"/><Relationship Id="rId10" Type="http://schemas.openxmlformats.org/officeDocument/2006/relationships/image" Target="../media/image139.wmf"/><Relationship Id="rId11" Type="http://schemas.openxmlformats.org/officeDocument/2006/relationships/image" Target="../media/image140.wmf"/><Relationship Id="rId12" Type="http://schemas.openxmlformats.org/officeDocument/2006/relationships/image" Target="../media/image141.wmf"/><Relationship Id="rId13" Type="http://schemas.openxmlformats.org/officeDocument/2006/relationships/image" Target="../media/image142.wmf"/><Relationship Id="rId14" Type="http://schemas.openxmlformats.org/officeDocument/2006/relationships/image" Target="../media/image143.wmf"/><Relationship Id="rId15" Type="http://schemas.openxmlformats.org/officeDocument/2006/relationships/image" Target="../media/image144.wmf"/><Relationship Id="rId16" Type="http://schemas.openxmlformats.org/officeDocument/2006/relationships/image" Target="../media/image145.png"/><Relationship Id="rId17" Type="http://schemas.openxmlformats.org/officeDocument/2006/relationships/slideLayout" Target="../slideLayouts/slideLayout1.xml"/><Relationship Id="rId18"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146.jpeg"/><Relationship Id="rId2" Type="http://schemas.openxmlformats.org/officeDocument/2006/relationships/image" Target="../media/image147.png"/><Relationship Id="rId3" Type="http://schemas.openxmlformats.org/officeDocument/2006/relationships/image" Target="../media/image148.png"/><Relationship Id="rId4" Type="http://schemas.openxmlformats.org/officeDocument/2006/relationships/image" Target="../media/image149.png"/><Relationship Id="rId5" Type="http://schemas.openxmlformats.org/officeDocument/2006/relationships/image" Target="../media/image150.png"/><Relationship Id="rId6" Type="http://schemas.openxmlformats.org/officeDocument/2006/relationships/image" Target="../media/image151.png"/><Relationship Id="rId7" Type="http://schemas.openxmlformats.org/officeDocument/2006/relationships/image" Target="../media/image152.png"/><Relationship Id="rId8" Type="http://schemas.openxmlformats.org/officeDocument/2006/relationships/slideLayout" Target="../slideLayouts/slideLayout1.xml"/><Relationship Id="rId9"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153.png"/><Relationship Id="rId2" Type="http://schemas.openxmlformats.org/officeDocument/2006/relationships/image" Target="../media/image154.png"/><Relationship Id="rId3" Type="http://schemas.openxmlformats.org/officeDocument/2006/relationships/image" Target="../media/image155.png"/><Relationship Id="rId4" Type="http://schemas.openxmlformats.org/officeDocument/2006/relationships/image" Target="../media/image156.png"/><Relationship Id="rId5" Type="http://schemas.openxmlformats.org/officeDocument/2006/relationships/image" Target="../media/image157.png"/><Relationship Id="rId6" Type="http://schemas.openxmlformats.org/officeDocument/2006/relationships/image" Target="../media/image158.png"/><Relationship Id="rId7" Type="http://schemas.openxmlformats.org/officeDocument/2006/relationships/image" Target="../media/image159.png"/><Relationship Id="rId8" Type="http://schemas.openxmlformats.org/officeDocument/2006/relationships/image" Target="../media/image160.png"/><Relationship Id="rId9" Type="http://schemas.openxmlformats.org/officeDocument/2006/relationships/image" Target="../media/image161.png"/><Relationship Id="rId10" Type="http://schemas.openxmlformats.org/officeDocument/2006/relationships/image" Target="../media/image162.png"/><Relationship Id="rId11" Type="http://schemas.openxmlformats.org/officeDocument/2006/relationships/image" Target="../media/image163.jpeg"/><Relationship Id="rId12" Type="http://schemas.openxmlformats.org/officeDocument/2006/relationships/image" Target="../media/image164.png"/><Relationship Id="rId13" Type="http://schemas.openxmlformats.org/officeDocument/2006/relationships/slideLayout" Target="../slideLayouts/slideLayout1.xml"/>
</Relationships>
</file>

<file path=ppt/slides/_rels/slide23.xml.rels><?xml version="1.0" encoding="UTF-8"?>
<Relationships xmlns="http://schemas.openxmlformats.org/package/2006/relationships"><Relationship Id="rId1" Type="http://schemas.openxmlformats.org/officeDocument/2006/relationships/image" Target="../media/image165.png"/><Relationship Id="rId2" Type="http://schemas.openxmlformats.org/officeDocument/2006/relationships/image" Target="../media/image166.png"/><Relationship Id="rId3" Type="http://schemas.openxmlformats.org/officeDocument/2006/relationships/image" Target="../media/image167.png"/><Relationship Id="rId4" Type="http://schemas.openxmlformats.org/officeDocument/2006/relationships/image" Target="../media/image168.png"/><Relationship Id="rId5" Type="http://schemas.openxmlformats.org/officeDocument/2006/relationships/image" Target="../media/image169.png"/><Relationship Id="rId6" Type="http://schemas.openxmlformats.org/officeDocument/2006/relationships/image" Target="../media/image170.wmf"/><Relationship Id="rId7" Type="http://schemas.openxmlformats.org/officeDocument/2006/relationships/image" Target="../media/image171.wmf"/><Relationship Id="rId8" Type="http://schemas.openxmlformats.org/officeDocument/2006/relationships/image" Target="../media/image172.png"/><Relationship Id="rId9" Type="http://schemas.openxmlformats.org/officeDocument/2006/relationships/image" Target="../media/image173.wmf"/><Relationship Id="rId10" Type="http://schemas.openxmlformats.org/officeDocument/2006/relationships/image" Target="../media/image174.wmf"/><Relationship Id="rId11" Type="http://schemas.openxmlformats.org/officeDocument/2006/relationships/image" Target="../media/image175.png"/><Relationship Id="rId12" Type="http://schemas.openxmlformats.org/officeDocument/2006/relationships/slideLayout" Target="../slideLayouts/slideLayout1.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
</Relationships>
</file>

<file path=ppt/slides/_rels/slide27.xml.rels><?xml version="1.0" encoding="UTF-8"?>
<Relationships xmlns="http://schemas.openxmlformats.org/package/2006/relationships"><Relationship Id="rId1" Type="http://schemas.openxmlformats.org/officeDocument/2006/relationships/image" Target="../media/image176.png"/><Relationship Id="rId2" Type="http://schemas.openxmlformats.org/officeDocument/2006/relationships/image" Target="../media/image177.wmf"/><Relationship Id="rId3" Type="http://schemas.openxmlformats.org/officeDocument/2006/relationships/image" Target="../media/image178.png"/><Relationship Id="rId4" Type="http://schemas.openxmlformats.org/officeDocument/2006/relationships/image" Target="../media/image179.wmf"/><Relationship Id="rId5" Type="http://schemas.openxmlformats.org/officeDocument/2006/relationships/image" Target="../media/image180.wmf"/><Relationship Id="rId6" Type="http://schemas.openxmlformats.org/officeDocument/2006/relationships/image" Target="../media/image181.wmf"/><Relationship Id="rId7" Type="http://schemas.openxmlformats.org/officeDocument/2006/relationships/image" Target="../media/image182.wmf"/><Relationship Id="rId8" Type="http://schemas.openxmlformats.org/officeDocument/2006/relationships/image" Target="../media/image183.wmf"/><Relationship Id="rId9" Type="http://schemas.openxmlformats.org/officeDocument/2006/relationships/image" Target="../media/image184.wmf"/><Relationship Id="rId10" Type="http://schemas.openxmlformats.org/officeDocument/2006/relationships/image" Target="../media/image185.wmf"/><Relationship Id="rId11" Type="http://schemas.openxmlformats.org/officeDocument/2006/relationships/image" Target="../media/image186.wmf"/><Relationship Id="rId12" Type="http://schemas.openxmlformats.org/officeDocument/2006/relationships/image" Target="../media/image187.wmf"/><Relationship Id="rId13" Type="http://schemas.openxmlformats.org/officeDocument/2006/relationships/image" Target="../media/image188.png"/><Relationship Id="rId14" Type="http://schemas.openxmlformats.org/officeDocument/2006/relationships/image" Target="../media/image189.png"/><Relationship Id="rId15" Type="http://schemas.openxmlformats.org/officeDocument/2006/relationships/image" Target="../media/image190.png"/><Relationship Id="rId16" Type="http://schemas.openxmlformats.org/officeDocument/2006/relationships/slideLayout" Target="../slideLayouts/slideLayout1.xml"/><Relationship Id="rId17"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wmf"/><Relationship Id="rId4" Type="http://schemas.openxmlformats.org/officeDocument/2006/relationships/image" Target="../media/image194.wmf"/><Relationship Id="rId5" Type="http://schemas.openxmlformats.org/officeDocument/2006/relationships/image" Target="../media/image195.wmf"/><Relationship Id="rId6" Type="http://schemas.openxmlformats.org/officeDocument/2006/relationships/image" Target="../media/image196.wmf"/><Relationship Id="rId7" Type="http://schemas.openxmlformats.org/officeDocument/2006/relationships/image" Target="../media/image197.png"/><Relationship Id="rId8" Type="http://schemas.openxmlformats.org/officeDocument/2006/relationships/image" Target="../media/image198.png"/><Relationship Id="rId9" Type="http://schemas.openxmlformats.org/officeDocument/2006/relationships/image" Target="../media/image199.png"/><Relationship Id="rId10" Type="http://schemas.openxmlformats.org/officeDocument/2006/relationships/image" Target="../media/image200.wmf"/><Relationship Id="rId11" Type="http://schemas.openxmlformats.org/officeDocument/2006/relationships/image" Target="../media/image201.wmf"/><Relationship Id="rId12" Type="http://schemas.openxmlformats.org/officeDocument/2006/relationships/image" Target="../media/image202.wmf"/><Relationship Id="rId13" Type="http://schemas.openxmlformats.org/officeDocument/2006/relationships/image" Target="../media/image203.wmf"/><Relationship Id="rId14" Type="http://schemas.openxmlformats.org/officeDocument/2006/relationships/slideLayout" Target="../slideLayouts/slideLayout1.xml"/><Relationship Id="rId15"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204.png"/><Relationship Id="rId2" Type="http://schemas.openxmlformats.org/officeDocument/2006/relationships/image" Target="../media/image205.wmf"/><Relationship Id="rId3" Type="http://schemas.openxmlformats.org/officeDocument/2006/relationships/image" Target="../media/image206.png"/><Relationship Id="rId4" Type="http://schemas.openxmlformats.org/officeDocument/2006/relationships/image" Target="../media/image207.png"/><Relationship Id="rId5" Type="http://schemas.openxmlformats.org/officeDocument/2006/relationships/image" Target="../media/image208.png"/><Relationship Id="rId6" Type="http://schemas.openxmlformats.org/officeDocument/2006/relationships/image" Target="../media/image209.png"/><Relationship Id="rId7" Type="http://schemas.openxmlformats.org/officeDocument/2006/relationships/image" Target="../media/image210.png"/><Relationship Id="rId8"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slideLayout" Target="../slideLayouts/slideLayout13.xml"/><Relationship Id="rId7"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image" Target="../media/image215.png"/><Relationship Id="rId6" Type="http://schemas.openxmlformats.org/officeDocument/2006/relationships/image" Target="../media/image216.png"/><Relationship Id="rId7" Type="http://schemas.openxmlformats.org/officeDocument/2006/relationships/image" Target="../media/image217.wmf"/><Relationship Id="rId8" Type="http://schemas.openxmlformats.org/officeDocument/2006/relationships/image" Target="../media/image218.png"/><Relationship Id="rId9" Type="http://schemas.openxmlformats.org/officeDocument/2006/relationships/image" Target="../media/image219.png"/><Relationship Id="rId10" Type="http://schemas.openxmlformats.org/officeDocument/2006/relationships/slideLayout" Target="../slideLayouts/slideLayout1.xml"/><Relationship Id="rId11"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220.png"/><Relationship Id="rId2" Type="http://schemas.openxmlformats.org/officeDocument/2006/relationships/image" Target="../media/image221.png"/><Relationship Id="rId3" Type="http://schemas.openxmlformats.org/officeDocument/2006/relationships/image" Target="../media/image222.png"/><Relationship Id="rId4" Type="http://schemas.openxmlformats.org/officeDocument/2006/relationships/image" Target="../media/image223.png"/><Relationship Id="rId5" Type="http://schemas.openxmlformats.org/officeDocument/2006/relationships/image" Target="../media/image224.png"/><Relationship Id="rId6" Type="http://schemas.openxmlformats.org/officeDocument/2006/relationships/image" Target="../media/image225.wmf"/><Relationship Id="rId7" Type="http://schemas.openxmlformats.org/officeDocument/2006/relationships/image" Target="../media/image226.wmf"/><Relationship Id="rId8" Type="http://schemas.openxmlformats.org/officeDocument/2006/relationships/image" Target="../media/image227.png"/><Relationship Id="rId9" Type="http://schemas.openxmlformats.org/officeDocument/2006/relationships/slideLayout" Target="../slideLayouts/slideLayout1.xml"/>
</Relationships>
</file>

<file path=ppt/slides/_rels/slide32.xml.rels><?xml version="1.0" encoding="UTF-8"?>
<Relationships xmlns="http://schemas.openxmlformats.org/package/2006/relationships"><Relationship Id="rId1" Type="http://schemas.openxmlformats.org/officeDocument/2006/relationships/image" Target="../media/image228.png"/><Relationship Id="rId2" Type="http://schemas.openxmlformats.org/officeDocument/2006/relationships/image" Target="../media/image229.png"/><Relationship Id="rId3" Type="http://schemas.openxmlformats.org/officeDocument/2006/relationships/image" Target="../media/image230.png"/><Relationship Id="rId4" Type="http://schemas.openxmlformats.org/officeDocument/2006/relationships/image" Target="../media/image231.png"/><Relationship Id="rId5" Type="http://schemas.openxmlformats.org/officeDocument/2006/relationships/slideLayout" Target="../slideLayouts/slideLayout1.xml"/><Relationship Id="rId6" Type="http://schemas.openxmlformats.org/officeDocument/2006/relationships/notesSlide" Target="../notesSlides/notesSlide32.xml"/>
</Relationships>
</file>

<file path=ppt/slides/_rels/slide33.xml.rels><?xml version="1.0" encoding="UTF-8"?>
<Relationships xmlns="http://schemas.openxmlformats.org/package/2006/relationships"><Relationship Id="rId1" Type="http://schemas.openxmlformats.org/officeDocument/2006/relationships/image" Target="../media/image232.png"/><Relationship Id="rId2" Type="http://schemas.openxmlformats.org/officeDocument/2006/relationships/image" Target="../media/image233.wmf"/><Relationship Id="rId3" Type="http://schemas.openxmlformats.org/officeDocument/2006/relationships/image" Target="../media/image234.png"/><Relationship Id="rId4" Type="http://schemas.openxmlformats.org/officeDocument/2006/relationships/image" Target="../media/image235.png"/><Relationship Id="rId5" Type="http://schemas.openxmlformats.org/officeDocument/2006/relationships/image" Target="../media/image236.png"/><Relationship Id="rId6" Type="http://schemas.openxmlformats.org/officeDocument/2006/relationships/image" Target="../media/image237.wmf"/><Relationship Id="rId7" Type="http://schemas.openxmlformats.org/officeDocument/2006/relationships/image" Target="../media/image238.wmf"/><Relationship Id="rId8" Type="http://schemas.openxmlformats.org/officeDocument/2006/relationships/image" Target="../media/image239.png"/><Relationship Id="rId9" Type="http://schemas.openxmlformats.org/officeDocument/2006/relationships/image" Target="../media/image240.png"/><Relationship Id="rId10" Type="http://schemas.openxmlformats.org/officeDocument/2006/relationships/slideLayout" Target="../slideLayouts/slideLayout1.xml"/><Relationship Id="rId11"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image" Target="../media/image241.png"/><Relationship Id="rId2" Type="http://schemas.openxmlformats.org/officeDocument/2006/relationships/image" Target="../media/image242.jpeg"/><Relationship Id="rId3" Type="http://schemas.openxmlformats.org/officeDocument/2006/relationships/image" Target="../media/image243.jpeg"/><Relationship Id="rId4" Type="http://schemas.openxmlformats.org/officeDocument/2006/relationships/image" Target="../media/image244.jpeg"/><Relationship Id="rId5" Type="http://schemas.openxmlformats.org/officeDocument/2006/relationships/image" Target="../media/image245.jpeg"/><Relationship Id="rId6" Type="http://schemas.openxmlformats.org/officeDocument/2006/relationships/image" Target="../media/image246.png"/><Relationship Id="rId7" Type="http://schemas.openxmlformats.org/officeDocument/2006/relationships/slideLayout" Target="../slideLayouts/slideLayout1.xml"/><Relationship Id="rId8"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image" Target="../media/image247.png"/><Relationship Id="rId2" Type="http://schemas.openxmlformats.org/officeDocument/2006/relationships/image" Target="../media/image248.jpeg"/><Relationship Id="rId3" Type="http://schemas.openxmlformats.org/officeDocument/2006/relationships/image" Target="../media/image249.wmf"/><Relationship Id="rId4" Type="http://schemas.openxmlformats.org/officeDocument/2006/relationships/image" Target="../media/image250.wmf"/><Relationship Id="rId5" Type="http://schemas.openxmlformats.org/officeDocument/2006/relationships/image" Target="../media/image251.wmf"/><Relationship Id="rId6" Type="http://schemas.openxmlformats.org/officeDocument/2006/relationships/image" Target="../media/image252.png"/><Relationship Id="rId7" Type="http://schemas.openxmlformats.org/officeDocument/2006/relationships/slideLayout" Target="../slideLayouts/slideLayout1.xml"/><Relationship Id="rId8" Type="http://schemas.openxmlformats.org/officeDocument/2006/relationships/notesSlide" Target="../notesSlides/notesSlide35.xml"/>
</Relationships>
</file>

<file path=ppt/slides/_rels/slide36.xml.rels><?xml version="1.0" encoding="UTF-8"?>
<Relationships xmlns="http://schemas.openxmlformats.org/package/2006/relationships"><Relationship Id="rId1" Type="http://schemas.openxmlformats.org/officeDocument/2006/relationships/image" Target="../media/image253.png"/><Relationship Id="rId2" Type="http://schemas.openxmlformats.org/officeDocument/2006/relationships/image" Target="../media/image254.png"/><Relationship Id="rId3" Type="http://schemas.openxmlformats.org/officeDocument/2006/relationships/image" Target="../media/image255.png"/><Relationship Id="rId4" Type="http://schemas.openxmlformats.org/officeDocument/2006/relationships/image" Target="../media/image256.png"/><Relationship Id="rId5" Type="http://schemas.openxmlformats.org/officeDocument/2006/relationships/image" Target="../media/image257.png"/><Relationship Id="rId6" Type="http://schemas.openxmlformats.org/officeDocument/2006/relationships/image" Target="../media/image258.wmf"/><Relationship Id="rId7" Type="http://schemas.openxmlformats.org/officeDocument/2006/relationships/image" Target="../media/image259.wmf"/><Relationship Id="rId8" Type="http://schemas.openxmlformats.org/officeDocument/2006/relationships/image" Target="../media/image260.png"/><Relationship Id="rId9" Type="http://schemas.openxmlformats.org/officeDocument/2006/relationships/slideLayout" Target="../slideLayouts/slideLayout1.xml"/>
</Relationships>
</file>

<file path=ppt/slides/_rels/slide37.xml.rels><?xml version="1.0" encoding="UTF-8"?>
<Relationships xmlns="http://schemas.openxmlformats.org/package/2006/relationships"><Relationship Id="rId1" Type="http://schemas.openxmlformats.org/officeDocument/2006/relationships/image" Target="../media/image261.png"/><Relationship Id="rId2" Type="http://schemas.openxmlformats.org/officeDocument/2006/relationships/image" Target="../media/image262.png"/><Relationship Id="rId3" Type="http://schemas.openxmlformats.org/officeDocument/2006/relationships/image" Target="../media/image263.png"/><Relationship Id="rId4" Type="http://schemas.openxmlformats.org/officeDocument/2006/relationships/image" Target="../media/image264.png"/><Relationship Id="rId5" Type="http://schemas.openxmlformats.org/officeDocument/2006/relationships/image" Target="../media/image265.png"/><Relationship Id="rId6" Type="http://schemas.openxmlformats.org/officeDocument/2006/relationships/image" Target="../media/image266.png"/><Relationship Id="rId7" Type="http://schemas.openxmlformats.org/officeDocument/2006/relationships/image" Target="../media/image267.png"/><Relationship Id="rId8" Type="http://schemas.openxmlformats.org/officeDocument/2006/relationships/image" Target="../media/image268.png"/><Relationship Id="rId9" Type="http://schemas.openxmlformats.org/officeDocument/2006/relationships/image" Target="../media/image269.png"/><Relationship Id="rId10" Type="http://schemas.openxmlformats.org/officeDocument/2006/relationships/image" Target="../media/image270.png"/><Relationship Id="rId11" Type="http://schemas.openxmlformats.org/officeDocument/2006/relationships/image" Target="../media/image271.png"/><Relationship Id="rId12" Type="http://schemas.openxmlformats.org/officeDocument/2006/relationships/image" Target="../media/image272.png"/><Relationship Id="rId13" Type="http://schemas.openxmlformats.org/officeDocument/2006/relationships/slideLayout" Target="../slideLayouts/slideLayout1.xml"/>
</Relationships>
</file>

<file path=ppt/slides/_rels/slide38.xml.rels><?xml version="1.0" encoding="UTF-8"?>
<Relationships xmlns="http://schemas.openxmlformats.org/package/2006/relationships"><Relationship Id="rId1" Type="http://schemas.openxmlformats.org/officeDocument/2006/relationships/image" Target="../media/image273.png"/><Relationship Id="rId2" Type="http://schemas.openxmlformats.org/officeDocument/2006/relationships/image" Target="../media/image274.png"/><Relationship Id="rId3" Type="http://schemas.openxmlformats.org/officeDocument/2006/relationships/image" Target="../media/image275.png"/><Relationship Id="rId4" Type="http://schemas.openxmlformats.org/officeDocument/2006/relationships/image" Target="../media/image276.png"/><Relationship Id="rId5" Type="http://schemas.openxmlformats.org/officeDocument/2006/relationships/slideLayout" Target="../slideLayouts/slideLayout1.xml"/>
</Relationships>
</file>

<file path=ppt/slides/_rels/slide39.xml.rels><?xml version="1.0" encoding="UTF-8"?>
<Relationships xmlns="http://schemas.openxmlformats.org/package/2006/relationships"><Relationship Id="rId1" Type="http://schemas.openxmlformats.org/officeDocument/2006/relationships/image" Target="../media/image277.png"/><Relationship Id="rId2" Type="http://schemas.openxmlformats.org/officeDocument/2006/relationships/image" Target="../media/image278.png"/><Relationship Id="rId3" Type="http://schemas.openxmlformats.org/officeDocument/2006/relationships/image" Target="../media/image279.png"/><Relationship Id="rId4" Type="http://schemas.openxmlformats.org/officeDocument/2006/relationships/image" Target="../media/image280.wmf"/><Relationship Id="rId5" Type="http://schemas.openxmlformats.org/officeDocument/2006/relationships/image" Target="../media/image281.png"/><Relationship Id="rId6" Type="http://schemas.openxmlformats.org/officeDocument/2006/relationships/slideLayout" Target="../slideLayouts/slideLayout1.xml"/><Relationship Id="rId7" Type="http://schemas.openxmlformats.org/officeDocument/2006/relationships/notesSlide" Target="../notesSlides/notesSlide39.xml"/>
</Relationships>
</file>

<file path=ppt/slides/_rels/slide4.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jpeg"/><Relationship Id="rId3" Type="http://schemas.openxmlformats.org/officeDocument/2006/relationships/image" Target="../media/image16.pn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jpeg"/><Relationship Id="rId7" Type="http://schemas.openxmlformats.org/officeDocument/2006/relationships/image" Target="../media/image20.jpeg"/><Relationship Id="rId8" Type="http://schemas.openxmlformats.org/officeDocument/2006/relationships/image" Target="../media/image21.jpeg"/><Relationship Id="rId9" Type="http://schemas.openxmlformats.org/officeDocument/2006/relationships/image" Target="../media/image22.jpeg"/><Relationship Id="rId10" Type="http://schemas.openxmlformats.org/officeDocument/2006/relationships/image" Target="../media/image23.jpeg"/><Relationship Id="rId11" Type="http://schemas.openxmlformats.org/officeDocument/2006/relationships/image" Target="../media/image24.jpeg"/><Relationship Id="rId12" Type="http://schemas.openxmlformats.org/officeDocument/2006/relationships/slideLayout" Target="../slideLayouts/slideLayout1.xml"/><Relationship Id="rId13"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41.xml.rels><?xml version="1.0" encoding="UTF-8"?>
<Relationships xmlns="http://schemas.openxmlformats.org/package/2006/relationships"><Relationship Id="rId1" Type="http://schemas.openxmlformats.org/officeDocument/2006/relationships/image" Target="../media/image282.png"/><Relationship Id="rId2" Type="http://schemas.openxmlformats.org/officeDocument/2006/relationships/image" Target="../media/image283.png"/><Relationship Id="rId3" Type="http://schemas.openxmlformats.org/officeDocument/2006/relationships/slideLayout" Target="../slideLayouts/slideLayout1.xml"/><Relationship Id="rId4" Type="http://schemas.openxmlformats.org/officeDocument/2006/relationships/notesSlide" Target="../notesSlides/notesSlide41.xml"/>
</Relationships>
</file>

<file path=ppt/slides/_rels/slide42.xml.rels><?xml version="1.0" encoding="UTF-8"?>
<Relationships xmlns="http://schemas.openxmlformats.org/package/2006/relationships"><Relationship Id="rId1" Type="http://schemas.openxmlformats.org/officeDocument/2006/relationships/image" Target="../media/image284.jpeg"/><Relationship Id="rId2" Type="http://schemas.openxmlformats.org/officeDocument/2006/relationships/image" Target="../media/image285.wmf"/><Relationship Id="rId3" Type="http://schemas.openxmlformats.org/officeDocument/2006/relationships/image" Target="../media/image286.wmf"/><Relationship Id="rId4" Type="http://schemas.openxmlformats.org/officeDocument/2006/relationships/image" Target="../media/image287.png"/><Relationship Id="rId5" Type="http://schemas.openxmlformats.org/officeDocument/2006/relationships/image" Target="../media/image288.wmf"/><Relationship Id="rId6" Type="http://schemas.openxmlformats.org/officeDocument/2006/relationships/image" Target="../media/image289.wmf"/><Relationship Id="rId7" Type="http://schemas.openxmlformats.org/officeDocument/2006/relationships/image" Target="../media/image290.png"/><Relationship Id="rId8" Type="http://schemas.openxmlformats.org/officeDocument/2006/relationships/image" Target="../media/image291.png"/><Relationship Id="rId9" Type="http://schemas.openxmlformats.org/officeDocument/2006/relationships/slideLayout" Target="../slideLayouts/slideLayout1.xml"/>
</Relationships>
</file>

<file path=ppt/slides/_rels/slide43.xml.rels><?xml version="1.0" encoding="UTF-8"?>
<Relationships xmlns="http://schemas.openxmlformats.org/package/2006/relationships"><Relationship Id="rId1" Type="http://schemas.openxmlformats.org/officeDocument/2006/relationships/image" Target="../media/image292.png"/><Relationship Id="rId2" Type="http://schemas.openxmlformats.org/officeDocument/2006/relationships/slideLayout" Target="../slideLayouts/slideLayout1.xml"/>
</Relationships>
</file>

<file path=ppt/slides/_rels/slide44.xml.rels><?xml version="1.0" encoding="UTF-8"?>
<Relationships xmlns="http://schemas.openxmlformats.org/package/2006/relationships"><Relationship Id="rId1" Type="http://schemas.openxmlformats.org/officeDocument/2006/relationships/image" Target="../media/image293.png"/><Relationship Id="rId2" Type="http://schemas.openxmlformats.org/officeDocument/2006/relationships/image" Target="../media/image294.jpeg"/><Relationship Id="rId3" Type="http://schemas.openxmlformats.org/officeDocument/2006/relationships/image" Target="../media/image295.jpeg"/><Relationship Id="rId4" Type="http://schemas.openxmlformats.org/officeDocument/2006/relationships/image" Target="../media/image296.jpeg"/><Relationship Id="rId5" Type="http://schemas.openxmlformats.org/officeDocument/2006/relationships/image" Target="../media/image297.png"/><Relationship Id="rId6" Type="http://schemas.openxmlformats.org/officeDocument/2006/relationships/slideLayout" Target="../slideLayouts/slideLayout1.xml"/>
</Relationships>
</file>

<file path=ppt/slides/_rels/slide45.xml.rels><?xml version="1.0" encoding="UTF-8"?>
<Relationships xmlns="http://schemas.openxmlformats.org/package/2006/relationships"><Relationship Id="rId1" Type="http://schemas.openxmlformats.org/officeDocument/2006/relationships/image" Target="../media/image298.png"/><Relationship Id="rId2" Type="http://schemas.openxmlformats.org/officeDocument/2006/relationships/image" Target="../media/image299.png"/><Relationship Id="rId3" Type="http://schemas.openxmlformats.org/officeDocument/2006/relationships/slideLayout" Target="../slideLayouts/slideLayout1.xml"/><Relationship Id="rId4" Type="http://schemas.openxmlformats.org/officeDocument/2006/relationships/notesSlide" Target="../notesSlides/notesSlide45.xml"/>
</Relationships>
</file>

<file path=ppt/slides/_rels/slide46.xml.rels><?xml version="1.0" encoding="UTF-8"?>
<Relationships xmlns="http://schemas.openxmlformats.org/package/2006/relationships"><Relationship Id="rId1" Type="http://schemas.openxmlformats.org/officeDocument/2006/relationships/image" Target="../media/image300.png"/><Relationship Id="rId2" Type="http://schemas.openxmlformats.org/officeDocument/2006/relationships/image" Target="../media/image301.png"/><Relationship Id="rId3" Type="http://schemas.openxmlformats.org/officeDocument/2006/relationships/image" Target="../media/image302.png"/><Relationship Id="rId4" Type="http://schemas.openxmlformats.org/officeDocument/2006/relationships/image" Target="../media/image303.png"/><Relationship Id="rId5" Type="http://schemas.openxmlformats.org/officeDocument/2006/relationships/image" Target="../media/image304.png"/><Relationship Id="rId6" Type="http://schemas.openxmlformats.org/officeDocument/2006/relationships/image" Target="../media/image305.png"/><Relationship Id="rId7" Type="http://schemas.openxmlformats.org/officeDocument/2006/relationships/image" Target="../media/image306.wmf"/><Relationship Id="rId8" Type="http://schemas.openxmlformats.org/officeDocument/2006/relationships/image" Target="../media/image307.png"/><Relationship Id="rId9" Type="http://schemas.openxmlformats.org/officeDocument/2006/relationships/image" Target="../media/image308.jpeg"/><Relationship Id="rId10" Type="http://schemas.openxmlformats.org/officeDocument/2006/relationships/slideLayout" Target="../slideLayouts/slideLayout1.xml"/><Relationship Id="rId11" Type="http://schemas.openxmlformats.org/officeDocument/2006/relationships/notesSlide" Target="../notesSlides/notesSlide46.xml"/>
</Relationships>
</file>

<file path=ppt/slides/_rels/slide47.xml.rels><?xml version="1.0" encoding="UTF-8"?>
<Relationships xmlns="http://schemas.openxmlformats.org/package/2006/relationships"><Relationship Id="rId1" Type="http://schemas.openxmlformats.org/officeDocument/2006/relationships/image" Target="../media/image309.png"/><Relationship Id="rId2" Type="http://schemas.openxmlformats.org/officeDocument/2006/relationships/image" Target="../media/image310.wmf"/><Relationship Id="rId3" Type="http://schemas.openxmlformats.org/officeDocument/2006/relationships/image" Target="../media/image311.wmf"/><Relationship Id="rId4" Type="http://schemas.openxmlformats.org/officeDocument/2006/relationships/image" Target="../media/image312.wmf"/><Relationship Id="rId5" Type="http://schemas.openxmlformats.org/officeDocument/2006/relationships/image" Target="../media/image313.wmf"/><Relationship Id="rId6" Type="http://schemas.openxmlformats.org/officeDocument/2006/relationships/image" Target="../media/image314.wmf"/><Relationship Id="rId7" Type="http://schemas.openxmlformats.org/officeDocument/2006/relationships/image" Target="../media/image315.wmf"/><Relationship Id="rId8" Type="http://schemas.openxmlformats.org/officeDocument/2006/relationships/slideLayout" Target="../slideLayouts/slideLayout1.xml"/><Relationship Id="rId9" Type="http://schemas.openxmlformats.org/officeDocument/2006/relationships/notesSlide" Target="../notesSlides/notesSlide47.xml"/>
</Relationships>
</file>

<file path=ppt/slides/_rels/slide48.xml.rels><?xml version="1.0" encoding="UTF-8"?>
<Relationships xmlns="http://schemas.openxmlformats.org/package/2006/relationships"><Relationship Id="rId1" Type="http://schemas.openxmlformats.org/officeDocument/2006/relationships/image" Target="../media/image316.png"/><Relationship Id="rId2" Type="http://schemas.openxmlformats.org/officeDocument/2006/relationships/image" Target="../media/image317.wmf"/><Relationship Id="rId3" Type="http://schemas.openxmlformats.org/officeDocument/2006/relationships/image" Target="../media/image318.wmf"/><Relationship Id="rId4" Type="http://schemas.openxmlformats.org/officeDocument/2006/relationships/image" Target="../media/image319.png"/><Relationship Id="rId5" Type="http://schemas.openxmlformats.org/officeDocument/2006/relationships/image" Target="../media/image320.wmf"/><Relationship Id="rId6" Type="http://schemas.openxmlformats.org/officeDocument/2006/relationships/image" Target="../media/image321.wmf"/><Relationship Id="rId7" Type="http://schemas.openxmlformats.org/officeDocument/2006/relationships/image" Target="../media/image322.png"/><Relationship Id="rId8" Type="http://schemas.openxmlformats.org/officeDocument/2006/relationships/slideLayout" Target="../slideLayouts/slideLayout1.xml"/>
</Relationships>
</file>

<file path=ppt/slides/_rels/slide49.xml.rels><?xml version="1.0" encoding="UTF-8"?>
<Relationships xmlns="http://schemas.openxmlformats.org/package/2006/relationships"><Relationship Id="rId1" Type="http://schemas.openxmlformats.org/officeDocument/2006/relationships/image" Target="../media/image323.png"/><Relationship Id="rId2" Type="http://schemas.openxmlformats.org/officeDocument/2006/relationships/image" Target="../media/image324.wmf"/><Relationship Id="rId3" Type="http://schemas.openxmlformats.org/officeDocument/2006/relationships/image" Target="../media/image325.wmf"/><Relationship Id="rId4" Type="http://schemas.openxmlformats.org/officeDocument/2006/relationships/image" Target="../media/image326.wmf"/><Relationship Id="rId5" Type="http://schemas.openxmlformats.org/officeDocument/2006/relationships/image" Target="../media/image327.png"/><Relationship Id="rId6" Type="http://schemas.openxmlformats.org/officeDocument/2006/relationships/image" Target="../media/image328.wmf"/><Relationship Id="rId7" Type="http://schemas.openxmlformats.org/officeDocument/2006/relationships/image" Target="../media/image329.png"/><Relationship Id="rId8" Type="http://schemas.openxmlformats.org/officeDocument/2006/relationships/image" Target="../media/image330.png"/><Relationship Id="rId9" Type="http://schemas.openxmlformats.org/officeDocument/2006/relationships/image" Target="../media/image331.wmf"/><Relationship Id="rId10" Type="http://schemas.openxmlformats.org/officeDocument/2006/relationships/image" Target="../media/image332.wmf"/><Relationship Id="rId11" Type="http://schemas.openxmlformats.org/officeDocument/2006/relationships/image" Target="../media/image333.png"/><Relationship Id="rId12"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8.wmf"/><Relationship Id="rId5" Type="http://schemas.openxmlformats.org/officeDocument/2006/relationships/image" Target="../media/image29.wmf"/><Relationship Id="rId6" Type="http://schemas.openxmlformats.org/officeDocument/2006/relationships/slideLayout" Target="../slideLayouts/slideLayout1.xml"/><Relationship Id="rId7" Type="http://schemas.openxmlformats.org/officeDocument/2006/relationships/notesSlide" Target="../notesSlides/notesSlide5.xml"/>
</Relationships>
</file>

<file path=ppt/slides/_rels/slide50.xml.rels><?xml version="1.0" encoding="UTF-8"?>
<Relationships xmlns="http://schemas.openxmlformats.org/package/2006/relationships"><Relationship Id="rId1" Type="http://schemas.openxmlformats.org/officeDocument/2006/relationships/image" Target="../media/image334.png"/><Relationship Id="rId2" Type="http://schemas.openxmlformats.org/officeDocument/2006/relationships/image" Target="../media/image335.jpeg"/><Relationship Id="rId3" Type="http://schemas.openxmlformats.org/officeDocument/2006/relationships/image" Target="../media/image336.png"/><Relationship Id="rId4" Type="http://schemas.openxmlformats.org/officeDocument/2006/relationships/image" Target="../media/image337.png"/><Relationship Id="rId5" Type="http://schemas.openxmlformats.org/officeDocument/2006/relationships/image" Target="../media/image338.png"/><Relationship Id="rId6" Type="http://schemas.openxmlformats.org/officeDocument/2006/relationships/image" Target="../media/image339.png"/><Relationship Id="rId7" Type="http://schemas.openxmlformats.org/officeDocument/2006/relationships/image" Target="../media/image340.png"/><Relationship Id="rId8" Type="http://schemas.openxmlformats.org/officeDocument/2006/relationships/image" Target="../media/image341.png"/><Relationship Id="rId9" Type="http://schemas.openxmlformats.org/officeDocument/2006/relationships/slideLayout" Target="../slideLayouts/slideLayout1.xml"/>
</Relationships>
</file>

<file path=ppt/slides/_rels/slide51.xml.rels><?xml version="1.0" encoding="UTF-8"?>
<Relationships xmlns="http://schemas.openxmlformats.org/package/2006/relationships"><Relationship Id="rId1" Type="http://schemas.openxmlformats.org/officeDocument/2006/relationships/image" Target="../media/image342.png"/><Relationship Id="rId2" Type="http://schemas.openxmlformats.org/officeDocument/2006/relationships/image" Target="../media/image343.png"/><Relationship Id="rId3" Type="http://schemas.openxmlformats.org/officeDocument/2006/relationships/image" Target="../media/image344.wmf"/><Relationship Id="rId4" Type="http://schemas.openxmlformats.org/officeDocument/2006/relationships/image" Target="../media/image345.png"/><Relationship Id="rId5" Type="http://schemas.openxmlformats.org/officeDocument/2006/relationships/image" Target="../media/image346.png"/><Relationship Id="rId6" Type="http://schemas.openxmlformats.org/officeDocument/2006/relationships/image" Target="../media/image347.png"/><Relationship Id="rId7" Type="http://schemas.openxmlformats.org/officeDocument/2006/relationships/image" Target="../media/image348.png"/><Relationship Id="rId8" Type="http://schemas.openxmlformats.org/officeDocument/2006/relationships/image" Target="../media/image349.png"/><Relationship Id="rId9" Type="http://schemas.openxmlformats.org/officeDocument/2006/relationships/image" Target="../media/image350.png"/><Relationship Id="rId10" Type="http://schemas.openxmlformats.org/officeDocument/2006/relationships/image" Target="../media/image351.wmf"/><Relationship Id="rId11" Type="http://schemas.openxmlformats.org/officeDocument/2006/relationships/slideLayout" Target="../slideLayouts/slideLayout1.xml"/><Relationship Id="rId12" Type="http://schemas.openxmlformats.org/officeDocument/2006/relationships/notesSlide" Target="../notesSlides/notesSlide51.xml"/>
</Relationships>
</file>

<file path=ppt/slides/_rels/slide52.xml.rels><?xml version="1.0" encoding="UTF-8"?>
<Relationships xmlns="http://schemas.openxmlformats.org/package/2006/relationships"><Relationship Id="rId1" Type="http://schemas.openxmlformats.org/officeDocument/2006/relationships/image" Target="../media/image352.png"/><Relationship Id="rId2" Type="http://schemas.openxmlformats.org/officeDocument/2006/relationships/image" Target="../media/image353.png"/><Relationship Id="rId3" Type="http://schemas.openxmlformats.org/officeDocument/2006/relationships/image" Target="../media/image354.png"/><Relationship Id="rId4" Type="http://schemas.openxmlformats.org/officeDocument/2006/relationships/image" Target="../media/image355.png"/><Relationship Id="rId5" Type="http://schemas.openxmlformats.org/officeDocument/2006/relationships/image" Target="../media/image356.png"/><Relationship Id="rId6" Type="http://schemas.openxmlformats.org/officeDocument/2006/relationships/slideLayout" Target="../slideLayouts/slideLayout1.xml"/>
</Relationships>
</file>

<file path=ppt/slides/_rels/slide53.xml.rels><?xml version="1.0" encoding="UTF-8"?>
<Relationships xmlns="http://schemas.openxmlformats.org/package/2006/relationships"><Relationship Id="rId1" Type="http://schemas.openxmlformats.org/officeDocument/2006/relationships/image" Target="../media/image357.png"/><Relationship Id="rId2" Type="http://schemas.openxmlformats.org/officeDocument/2006/relationships/image" Target="../media/image358.png"/><Relationship Id="rId3" Type="http://schemas.openxmlformats.org/officeDocument/2006/relationships/slideLayout" Target="../slideLayouts/slideLayout1.xml"/>
</Relationships>
</file>

<file path=ppt/slides/_rels/slide54.xml.rels><?xml version="1.0" encoding="UTF-8"?>
<Relationships xmlns="http://schemas.openxmlformats.org/package/2006/relationships"><Relationship Id="rId1" Type="http://schemas.openxmlformats.org/officeDocument/2006/relationships/image" Target="../media/image359.png"/><Relationship Id="rId2" Type="http://schemas.openxmlformats.org/officeDocument/2006/relationships/image" Target="../media/image360.png"/><Relationship Id="rId3" Type="http://schemas.openxmlformats.org/officeDocument/2006/relationships/image" Target="../media/image361.png"/><Relationship Id="rId4" Type="http://schemas.openxmlformats.org/officeDocument/2006/relationships/image" Target="../media/image362.png"/><Relationship Id="rId5" Type="http://schemas.openxmlformats.org/officeDocument/2006/relationships/slideLayout" Target="../slideLayouts/slideLayout1.xml"/>
</Relationships>
</file>

<file path=ppt/slides/_rels/slide55.xml.rels><?xml version="1.0" encoding="UTF-8"?>
<Relationships xmlns="http://schemas.openxmlformats.org/package/2006/relationships"><Relationship Id="rId1" Type="http://schemas.openxmlformats.org/officeDocument/2006/relationships/image" Target="../media/image363.png"/><Relationship Id="rId2" Type="http://schemas.openxmlformats.org/officeDocument/2006/relationships/image" Target="../media/image364.png"/><Relationship Id="rId3" Type="http://schemas.openxmlformats.org/officeDocument/2006/relationships/image" Target="../media/image365.png"/><Relationship Id="rId4" Type="http://schemas.openxmlformats.org/officeDocument/2006/relationships/image" Target="../media/image366.wmf"/><Relationship Id="rId5" Type="http://schemas.openxmlformats.org/officeDocument/2006/relationships/image" Target="../media/image367.wmf"/><Relationship Id="rId6" Type="http://schemas.openxmlformats.org/officeDocument/2006/relationships/image" Target="../media/image368.png"/><Relationship Id="rId7" Type="http://schemas.openxmlformats.org/officeDocument/2006/relationships/image" Target="../media/image369.png"/><Relationship Id="rId8" Type="http://schemas.openxmlformats.org/officeDocument/2006/relationships/image" Target="../media/image370.png"/><Relationship Id="rId9" Type="http://schemas.openxmlformats.org/officeDocument/2006/relationships/image" Target="../media/image371.png"/><Relationship Id="rId10" Type="http://schemas.openxmlformats.org/officeDocument/2006/relationships/slideLayout" Target="../slideLayouts/slideLayout1.xml"/>
</Relationships>
</file>

<file path=ppt/slides/_rels/slide56.xml.rels><?xml version="1.0" encoding="UTF-8"?>
<Relationships xmlns="http://schemas.openxmlformats.org/package/2006/relationships"><Relationship Id="rId1" Type="http://schemas.openxmlformats.org/officeDocument/2006/relationships/image" Target="../media/image372.png"/><Relationship Id="rId2" Type="http://schemas.openxmlformats.org/officeDocument/2006/relationships/image" Target="../media/image373.png"/><Relationship Id="rId3" Type="http://schemas.openxmlformats.org/officeDocument/2006/relationships/image" Target="../media/image374.png"/><Relationship Id="rId4" Type="http://schemas.openxmlformats.org/officeDocument/2006/relationships/image" Target="../media/image375.png"/><Relationship Id="rId5" Type="http://schemas.openxmlformats.org/officeDocument/2006/relationships/image" Target="../media/image376.png"/><Relationship Id="rId6" Type="http://schemas.openxmlformats.org/officeDocument/2006/relationships/image" Target="../media/image377.jpeg"/><Relationship Id="rId7" Type="http://schemas.openxmlformats.org/officeDocument/2006/relationships/image" Target="../media/image378.png"/><Relationship Id="rId8" Type="http://schemas.openxmlformats.org/officeDocument/2006/relationships/image" Target="../media/image379.png"/><Relationship Id="rId9" Type="http://schemas.openxmlformats.org/officeDocument/2006/relationships/image" Target="../media/image380.png"/><Relationship Id="rId10" Type="http://schemas.openxmlformats.org/officeDocument/2006/relationships/image" Target="../media/image381.png"/><Relationship Id="rId11" Type="http://schemas.openxmlformats.org/officeDocument/2006/relationships/image" Target="../media/image382.png"/><Relationship Id="rId12" Type="http://schemas.openxmlformats.org/officeDocument/2006/relationships/image" Target="../media/image383.png"/><Relationship Id="rId13" Type="http://schemas.openxmlformats.org/officeDocument/2006/relationships/slideLayout" Target="../slideLayouts/slideLayout1.xml"/><Relationship Id="rId14" Type="http://schemas.openxmlformats.org/officeDocument/2006/relationships/notesSlide" Target="../notesSlides/notesSlide56.xml"/>
</Relationships>
</file>

<file path=ppt/slides/_rels/slide57.xml.rels><?xml version="1.0" encoding="UTF-8"?>
<Relationships xmlns="http://schemas.openxmlformats.org/package/2006/relationships"><Relationship Id="rId1" Type="http://schemas.openxmlformats.org/officeDocument/2006/relationships/image" Target="../media/image384.png"/><Relationship Id="rId2" Type="http://schemas.openxmlformats.org/officeDocument/2006/relationships/image" Target="../media/image385.png"/><Relationship Id="rId3" Type="http://schemas.openxmlformats.org/officeDocument/2006/relationships/image" Target="../media/image386.png"/><Relationship Id="rId4" Type="http://schemas.openxmlformats.org/officeDocument/2006/relationships/image" Target="../media/image387.png"/><Relationship Id="rId5" Type="http://schemas.openxmlformats.org/officeDocument/2006/relationships/image" Target="../media/image388.png"/><Relationship Id="rId6" Type="http://schemas.openxmlformats.org/officeDocument/2006/relationships/slideLayout" Target="../slideLayouts/slideLayout1.xml"/>
</Relationships>
</file>

<file path=ppt/slides/_rels/slide58.xml.rels><?xml version="1.0" encoding="UTF-8"?>
<Relationships xmlns="http://schemas.openxmlformats.org/package/2006/relationships"><Relationship Id="rId1" Type="http://schemas.openxmlformats.org/officeDocument/2006/relationships/image" Target="../media/image389.wmf"/><Relationship Id="rId2" Type="http://schemas.openxmlformats.org/officeDocument/2006/relationships/image" Target="../media/image390.wmf"/><Relationship Id="rId3" Type="http://schemas.openxmlformats.org/officeDocument/2006/relationships/image" Target="../media/image391.wmf"/><Relationship Id="rId4" Type="http://schemas.openxmlformats.org/officeDocument/2006/relationships/image" Target="../media/image392.wmf"/><Relationship Id="rId5" Type="http://schemas.openxmlformats.org/officeDocument/2006/relationships/image" Target="../media/image393.wmf"/><Relationship Id="rId6" Type="http://schemas.openxmlformats.org/officeDocument/2006/relationships/slideLayout" Target="../slideLayouts/slideLayout1.xml"/><Relationship Id="rId7" Type="http://schemas.openxmlformats.org/officeDocument/2006/relationships/notesSlide" Target="../notesSlides/notesSlide58.xml"/>
</Relationships>
</file>

<file path=ppt/slides/_rels/slide59.xml.rels><?xml version="1.0" encoding="UTF-8"?>
<Relationships xmlns="http://schemas.openxmlformats.org/package/2006/relationships"><Relationship Id="rId1" Type="http://schemas.openxmlformats.org/officeDocument/2006/relationships/image" Target="../media/image394.png"/><Relationship Id="rId2" Type="http://schemas.openxmlformats.org/officeDocument/2006/relationships/image" Target="../media/image395.png"/><Relationship Id="rId3" Type="http://schemas.openxmlformats.org/officeDocument/2006/relationships/image" Target="../media/image396.png"/><Relationship Id="rId4" Type="http://schemas.openxmlformats.org/officeDocument/2006/relationships/image" Target="../media/image397.wmf"/><Relationship Id="rId5" Type="http://schemas.openxmlformats.org/officeDocument/2006/relationships/image" Target="../media/image398.wmf"/><Relationship Id="rId6" Type="http://schemas.openxmlformats.org/officeDocument/2006/relationships/image" Target="../media/image399.wmf"/><Relationship Id="rId7" Type="http://schemas.openxmlformats.org/officeDocument/2006/relationships/image" Target="../media/image400.png"/><Relationship Id="rId8" Type="http://schemas.openxmlformats.org/officeDocument/2006/relationships/image" Target="../media/image401.wmf"/><Relationship Id="rId9" Type="http://schemas.openxmlformats.org/officeDocument/2006/relationships/image" Target="../media/image402.wmf"/><Relationship Id="rId10" Type="http://schemas.openxmlformats.org/officeDocument/2006/relationships/image" Target="../media/image403.png"/><Relationship Id="rId11" Type="http://schemas.openxmlformats.org/officeDocument/2006/relationships/image" Target="../media/image404.wmf"/><Relationship Id="rId12" Type="http://schemas.openxmlformats.org/officeDocument/2006/relationships/slideLayout" Target="../slideLayouts/slideLayout1.xml"/><Relationship Id="rId13" Type="http://schemas.openxmlformats.org/officeDocument/2006/relationships/notesSlide" Target="../notesSlides/notesSlide59.xml"/>
</Relationships>
</file>

<file path=ppt/slides/_rels/slide6.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jpeg"/><Relationship Id="rId3" Type="http://schemas.openxmlformats.org/officeDocument/2006/relationships/image" Target="../media/image32.wmf"/><Relationship Id="rId4" Type="http://schemas.openxmlformats.org/officeDocument/2006/relationships/image" Target="../media/image33.wmf"/><Relationship Id="rId5" Type="http://schemas.openxmlformats.org/officeDocument/2006/relationships/image" Target="../media/image34.wmf"/><Relationship Id="rId6" Type="http://schemas.openxmlformats.org/officeDocument/2006/relationships/image" Target="../media/image35.jpeg"/><Relationship Id="rId7" Type="http://schemas.openxmlformats.org/officeDocument/2006/relationships/image" Target="../media/image36.jpeg"/><Relationship Id="rId8" Type="http://schemas.openxmlformats.org/officeDocument/2006/relationships/image" Target="../media/image37.wmf"/><Relationship Id="rId9" Type="http://schemas.openxmlformats.org/officeDocument/2006/relationships/image" Target="../media/image38.png"/><Relationship Id="rId10" Type="http://schemas.openxmlformats.org/officeDocument/2006/relationships/slideLayout" Target="../slideLayouts/slideLayout1.xml"/><Relationship Id="rId11" Type="http://schemas.openxmlformats.org/officeDocument/2006/relationships/notesSlide" Target="../notesSlides/notesSlide6.xml"/>
</Relationships>
</file>

<file path=ppt/slides/_rels/slide60.xml.rels><?xml version="1.0" encoding="UTF-8"?>
<Relationships xmlns="http://schemas.openxmlformats.org/package/2006/relationships"><Relationship Id="rId1" Type="http://schemas.openxmlformats.org/officeDocument/2006/relationships/image" Target="../media/image405.png"/><Relationship Id="rId2" Type="http://schemas.openxmlformats.org/officeDocument/2006/relationships/image" Target="../media/image406.wmf"/><Relationship Id="rId3" Type="http://schemas.openxmlformats.org/officeDocument/2006/relationships/image" Target="../media/image407.png"/><Relationship Id="rId4" Type="http://schemas.openxmlformats.org/officeDocument/2006/relationships/slideLayout" Target="../slideLayouts/slideLayout1.xml"/><Relationship Id="rId5" Type="http://schemas.openxmlformats.org/officeDocument/2006/relationships/notesSlide" Target="../notesSlides/notesSlide60.xml"/>
</Relationships>
</file>

<file path=ppt/slides/_rels/slide61.xml.rels><?xml version="1.0" encoding="UTF-8"?>
<Relationships xmlns="http://schemas.openxmlformats.org/package/2006/relationships"><Relationship Id="rId1" Type="http://schemas.openxmlformats.org/officeDocument/2006/relationships/image" Target="../media/image408.png"/><Relationship Id="rId2" Type="http://schemas.openxmlformats.org/officeDocument/2006/relationships/image" Target="../media/image409.png"/><Relationship Id="rId3" Type="http://schemas.openxmlformats.org/officeDocument/2006/relationships/image" Target="../media/image410.png"/><Relationship Id="rId4" Type="http://schemas.openxmlformats.org/officeDocument/2006/relationships/image" Target="../media/image411.png"/><Relationship Id="rId5" Type="http://schemas.openxmlformats.org/officeDocument/2006/relationships/image" Target="../media/image412.png"/><Relationship Id="rId6" Type="http://schemas.openxmlformats.org/officeDocument/2006/relationships/slideLayout" Target="../slideLayouts/slideLayout1.xml"/><Relationship Id="rId7" Type="http://schemas.openxmlformats.org/officeDocument/2006/relationships/notesSlide" Target="../notesSlides/notesSlide61.xml"/>
</Relationships>
</file>

<file path=ppt/slides/_rels/slide62.xml.rels><?xml version="1.0" encoding="UTF-8"?>
<Relationships xmlns="http://schemas.openxmlformats.org/package/2006/relationships"><Relationship Id="rId1" Type="http://schemas.openxmlformats.org/officeDocument/2006/relationships/image" Target="../media/image413.png"/><Relationship Id="rId2" Type="http://schemas.openxmlformats.org/officeDocument/2006/relationships/image" Target="../media/image414.png"/><Relationship Id="rId3" Type="http://schemas.openxmlformats.org/officeDocument/2006/relationships/image" Target="../media/image415.png"/><Relationship Id="rId4" Type="http://schemas.openxmlformats.org/officeDocument/2006/relationships/image" Target="../media/image416.wmf"/><Relationship Id="rId5" Type="http://schemas.openxmlformats.org/officeDocument/2006/relationships/image" Target="../media/image417.wmf"/><Relationship Id="rId6" Type="http://schemas.openxmlformats.org/officeDocument/2006/relationships/slideLayout" Target="../slideLayouts/slideLayout1.xml"/><Relationship Id="rId7" Type="http://schemas.openxmlformats.org/officeDocument/2006/relationships/notesSlide" Target="../notesSlides/notesSlide62.xml"/>
</Relationships>
</file>

<file path=ppt/slides/_rels/slide63.xml.rels><?xml version="1.0" encoding="UTF-8"?>
<Relationships xmlns="http://schemas.openxmlformats.org/package/2006/relationships"><Relationship Id="rId1" Type="http://schemas.openxmlformats.org/officeDocument/2006/relationships/image" Target="../media/image418.png"/><Relationship Id="rId2" Type="http://schemas.openxmlformats.org/officeDocument/2006/relationships/image" Target="../media/image419.png"/><Relationship Id="rId3" Type="http://schemas.openxmlformats.org/officeDocument/2006/relationships/slideLayout" Target="../slideLayouts/slideLayout1.xml"/>
</Relationships>
</file>

<file path=ppt/slides/_rels/slide64.xml.rels><?xml version="1.0" encoding="UTF-8"?>
<Relationships xmlns="http://schemas.openxmlformats.org/package/2006/relationships"><Relationship Id="rId1" Type="http://schemas.openxmlformats.org/officeDocument/2006/relationships/image" Target="../media/image420.png"/><Relationship Id="rId2" Type="http://schemas.openxmlformats.org/officeDocument/2006/relationships/image" Target="../media/image421.png"/><Relationship Id="rId3" Type="http://schemas.openxmlformats.org/officeDocument/2006/relationships/image" Target="../media/image422.png"/><Relationship Id="rId4" Type="http://schemas.openxmlformats.org/officeDocument/2006/relationships/image" Target="../media/image423.png"/><Relationship Id="rId5" Type="http://schemas.openxmlformats.org/officeDocument/2006/relationships/slideLayout" Target="../slideLayouts/slideLayout1.xml"/>
</Relationships>
</file>

<file path=ppt/slides/_rels/slide65.xml.rels><?xml version="1.0" encoding="UTF-8"?>
<Relationships xmlns="http://schemas.openxmlformats.org/package/2006/relationships"><Relationship Id="rId1" Type="http://schemas.openxmlformats.org/officeDocument/2006/relationships/image" Target="../media/image424.png"/><Relationship Id="rId2" Type="http://schemas.openxmlformats.org/officeDocument/2006/relationships/image" Target="../media/image425.png"/><Relationship Id="rId3" Type="http://schemas.openxmlformats.org/officeDocument/2006/relationships/image" Target="../media/image426.png"/><Relationship Id="rId4" Type="http://schemas.openxmlformats.org/officeDocument/2006/relationships/image" Target="../media/image427.png"/><Relationship Id="rId5" Type="http://schemas.openxmlformats.org/officeDocument/2006/relationships/image" Target="../media/image428.png"/><Relationship Id="rId6" Type="http://schemas.openxmlformats.org/officeDocument/2006/relationships/image" Target="../media/image429.png"/><Relationship Id="rId7" Type="http://schemas.openxmlformats.org/officeDocument/2006/relationships/image" Target="../media/image430.png"/><Relationship Id="rId8" Type="http://schemas.openxmlformats.org/officeDocument/2006/relationships/slideLayout" Target="../slideLayouts/slideLayout1.xml"/>
</Relationships>
</file>

<file path=ppt/slides/_rels/slide6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
</Relationships>
</file>

<file path=ppt/slides/_rels/slide67.xml.rels><?xml version="1.0" encoding="UTF-8"?>
<Relationships xmlns="http://schemas.openxmlformats.org/package/2006/relationships"><Relationship Id="rId1" Type="http://schemas.openxmlformats.org/officeDocument/2006/relationships/image" Target="../media/image431.png"/><Relationship Id="rId2" Type="http://schemas.openxmlformats.org/officeDocument/2006/relationships/image" Target="../media/image432.png"/><Relationship Id="rId3" Type="http://schemas.openxmlformats.org/officeDocument/2006/relationships/image" Target="../media/image433.png"/><Relationship Id="rId4" Type="http://schemas.openxmlformats.org/officeDocument/2006/relationships/image" Target="../media/image434.png"/><Relationship Id="rId5" Type="http://schemas.openxmlformats.org/officeDocument/2006/relationships/image" Target="../media/image435.png"/><Relationship Id="rId6" Type="http://schemas.openxmlformats.org/officeDocument/2006/relationships/image" Target="../media/image436.png"/><Relationship Id="rId7" Type="http://schemas.openxmlformats.org/officeDocument/2006/relationships/slideLayout" Target="../slideLayouts/slideLayout1.xml"/>
</Relationships>
</file>

<file path=ppt/slides/_rels/slide68.xml.rels><?xml version="1.0" encoding="UTF-8"?>
<Relationships xmlns="http://schemas.openxmlformats.org/package/2006/relationships"><Relationship Id="rId1" Type="http://schemas.openxmlformats.org/officeDocument/2006/relationships/image" Target="../media/image437.png"/><Relationship Id="rId2" Type="http://schemas.openxmlformats.org/officeDocument/2006/relationships/image" Target="../media/image438.png"/><Relationship Id="rId3" Type="http://schemas.openxmlformats.org/officeDocument/2006/relationships/image" Target="../media/image439.png"/><Relationship Id="rId4" Type="http://schemas.openxmlformats.org/officeDocument/2006/relationships/image" Target="../media/image440.png"/><Relationship Id="rId5" Type="http://schemas.openxmlformats.org/officeDocument/2006/relationships/slideLayout" Target="../slideLayouts/slideLayout1.xml"/>
</Relationships>
</file>

<file path=ppt/slides/_rels/slide69.xml.rels><?xml version="1.0" encoding="UTF-8"?>
<Relationships xmlns="http://schemas.openxmlformats.org/package/2006/relationships"><Relationship Id="rId1" Type="http://schemas.openxmlformats.org/officeDocument/2006/relationships/image" Target="../media/image441.png"/><Relationship Id="rId2" Type="http://schemas.openxmlformats.org/officeDocument/2006/relationships/image" Target="../media/image442.png"/><Relationship Id="rId3" Type="http://schemas.openxmlformats.org/officeDocument/2006/relationships/image" Target="../media/image443.png"/><Relationship Id="rId4" Type="http://schemas.openxmlformats.org/officeDocument/2006/relationships/image" Target="../media/image444.png"/><Relationship Id="rId5" Type="http://schemas.openxmlformats.org/officeDocument/2006/relationships/image" Target="../media/image445.png"/><Relationship Id="rId6" Type="http://schemas.openxmlformats.org/officeDocument/2006/relationships/slideLayout" Target="../slideLayouts/slideLayout1.xml"/><Relationship Id="rId7" Type="http://schemas.openxmlformats.org/officeDocument/2006/relationships/notesSlide" Target="../notesSlides/notesSlide69.xml"/>
</Relationships>
</file>

<file path=ppt/slides/_rels/slide7.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jpeg"/><Relationship Id="rId8" Type="http://schemas.openxmlformats.org/officeDocument/2006/relationships/slideLayout" Target="../slideLayouts/slideLayout1.xml"/>
</Relationships>
</file>

<file path=ppt/slides/_rels/slide70.xml.rels><?xml version="1.0" encoding="UTF-8"?>
<Relationships xmlns="http://schemas.openxmlformats.org/package/2006/relationships"><Relationship Id="rId1" Type="http://schemas.openxmlformats.org/officeDocument/2006/relationships/image" Target="../media/image446.png"/><Relationship Id="rId2" Type="http://schemas.openxmlformats.org/officeDocument/2006/relationships/slideLayout" Target="../slideLayouts/slideLayout1.xml"/>
</Relationships>
</file>

<file path=ppt/slides/_rels/slide7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72.xml.rels><?xml version="1.0" encoding="UTF-8"?>
<Relationships xmlns="http://schemas.openxmlformats.org/package/2006/relationships"><Relationship Id="rId1" Type="http://schemas.openxmlformats.org/officeDocument/2006/relationships/image" Target="../media/image447.png"/><Relationship Id="rId2" Type="http://schemas.openxmlformats.org/officeDocument/2006/relationships/image" Target="../media/image448.png"/><Relationship Id="rId3" Type="http://schemas.openxmlformats.org/officeDocument/2006/relationships/image" Target="../media/image449.png"/><Relationship Id="rId4" Type="http://schemas.openxmlformats.org/officeDocument/2006/relationships/image" Target="../media/image450.png"/><Relationship Id="rId5" Type="http://schemas.openxmlformats.org/officeDocument/2006/relationships/image" Target="../media/image451.png"/><Relationship Id="rId6" Type="http://schemas.openxmlformats.org/officeDocument/2006/relationships/image" Target="../media/image452.png"/><Relationship Id="rId7" Type="http://schemas.openxmlformats.org/officeDocument/2006/relationships/image" Target="../media/image453.png"/><Relationship Id="rId8" Type="http://schemas.openxmlformats.org/officeDocument/2006/relationships/image" Target="../media/image454.png"/><Relationship Id="rId9" Type="http://schemas.openxmlformats.org/officeDocument/2006/relationships/image" Target="../media/image455.png"/><Relationship Id="rId10" Type="http://schemas.openxmlformats.org/officeDocument/2006/relationships/image" Target="../media/image456.png"/><Relationship Id="rId11" Type="http://schemas.openxmlformats.org/officeDocument/2006/relationships/image" Target="../media/image457.png"/><Relationship Id="rId12" Type="http://schemas.openxmlformats.org/officeDocument/2006/relationships/image" Target="../media/image458.wmf"/><Relationship Id="rId13" Type="http://schemas.openxmlformats.org/officeDocument/2006/relationships/image" Target="../media/image459.wmf"/><Relationship Id="rId14" Type="http://schemas.openxmlformats.org/officeDocument/2006/relationships/slideLayout" Target="../slideLayouts/slideLayout1.xml"/><Relationship Id="rId15" Type="http://schemas.openxmlformats.org/officeDocument/2006/relationships/notesSlide" Target="../notesSlides/notesSlide72.xml"/>
</Relationships>
</file>

<file path=ppt/slides/_rels/slide73.xml.rels><?xml version="1.0" encoding="UTF-8"?>
<Relationships xmlns="http://schemas.openxmlformats.org/package/2006/relationships"><Relationship Id="rId1" Type="http://schemas.openxmlformats.org/officeDocument/2006/relationships/image" Target="../media/image460.png"/><Relationship Id="rId2" Type="http://schemas.openxmlformats.org/officeDocument/2006/relationships/image" Target="../media/image461.png"/><Relationship Id="rId3" Type="http://schemas.openxmlformats.org/officeDocument/2006/relationships/slideLayout" Target="../slideLayouts/slideLayout1.xml"/>
</Relationships>
</file>

<file path=ppt/slides/_rels/slide74.xml.rels><?xml version="1.0" encoding="UTF-8"?>
<Relationships xmlns="http://schemas.openxmlformats.org/package/2006/relationships"><Relationship Id="rId1" Type="http://schemas.openxmlformats.org/officeDocument/2006/relationships/image" Target="../media/image462.wmf"/><Relationship Id="rId2" Type="http://schemas.openxmlformats.org/officeDocument/2006/relationships/image" Target="../media/image463.png"/><Relationship Id="rId3" Type="http://schemas.openxmlformats.org/officeDocument/2006/relationships/slideLayout" Target="../slideLayouts/slideLayout1.xml"/><Relationship Id="rId4" Type="http://schemas.openxmlformats.org/officeDocument/2006/relationships/notesSlide" Target="../notesSlides/notesSlide74.xml"/>
</Relationships>
</file>

<file path=ppt/slides/_rels/slide8.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image" Target="../media/image47.wmf"/><Relationship Id="rId3" Type="http://schemas.openxmlformats.org/officeDocument/2006/relationships/image" Target="../media/image48.wmf"/><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wmf"/><Relationship Id="rId9" Type="http://schemas.openxmlformats.org/officeDocument/2006/relationships/image" Target="../media/image54.jpeg"/><Relationship Id="rId10" Type="http://schemas.openxmlformats.org/officeDocument/2006/relationships/image" Target="../media/image55.png"/><Relationship Id="rId11" Type="http://schemas.openxmlformats.org/officeDocument/2006/relationships/image" Target="../media/image56.wmf"/><Relationship Id="rId12" Type="http://schemas.openxmlformats.org/officeDocument/2006/relationships/image" Target="../media/image57.png"/><Relationship Id="rId13" Type="http://schemas.openxmlformats.org/officeDocument/2006/relationships/slideLayout" Target="../slideLayouts/slideLayout1.xml"/><Relationship Id="rId14"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58.jpeg"/><Relationship Id="rId2" Type="http://schemas.openxmlformats.org/officeDocument/2006/relationships/image" Target="../media/image59.wmf"/><Relationship Id="rId3" Type="http://schemas.openxmlformats.org/officeDocument/2006/relationships/image" Target="../media/image60.png"/><Relationship Id="rId4"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89" name="TextShape 1"/>
          <p:cNvSpPr txBox="1"/>
          <p:nvPr/>
        </p:nvSpPr>
        <p:spPr>
          <a:xfrm>
            <a:off x="-360" y="152280"/>
            <a:ext cx="8991720" cy="457200"/>
          </a:xfrm>
          <a:prstGeom prst="rect">
            <a:avLst/>
          </a:prstGeom>
        </p:spPr>
        <p:txBody>
          <a:bodyPr anchor="ctr"/>
          <a:p>
            <a:pPr algn="ctr">
              <a:buFont typeface="Arial"/>
              <a:buChar char="•"/>
            </a:pPr>
            <a:r>
              <a:rPr lang="en-US" sz="2800">
                <a:latin typeface="Arial"/>
              </a:rPr>
              <a:t>Studies of the 3D Structure of the Nucleon at JLab</a:t>
            </a:r>
            <a:endParaRPr/>
          </a:p>
        </p:txBody>
      </p:sp>
      <p:sp>
        <p:nvSpPr>
          <p:cNvPr id="90" name="CustomShape 2"/>
          <p:cNvSpPr/>
          <p:nvPr/>
        </p:nvSpPr>
        <p:spPr>
          <a:xfrm>
            <a:off x="2209680" y="1219320"/>
            <a:ext cx="4876920" cy="459720"/>
          </a:xfrm>
          <a:prstGeom prst="rect">
            <a:avLst/>
          </a:prstGeom>
          <a:solidFill>
            <a:srgbClr val="ffffff"/>
          </a:solidFill>
          <a:ln>
            <a:noFill/>
          </a:ln>
        </p:spPr>
        <p:txBody>
          <a:bodyPr lIns="90000" rIns="90000" tIns="46800" bIns="46800"/>
          <a:p>
            <a:pPr algn="ctr">
              <a:buFont typeface="Arial"/>
              <a:buChar char="•"/>
            </a:pPr>
            <a:r>
              <a:rPr b="1" lang="en-US" sz="2400">
                <a:solidFill>
                  <a:srgbClr val="cc3399"/>
                </a:solidFill>
                <a:latin typeface="Arial"/>
              </a:rPr>
              <a:t>Harut Avakian (JLab)</a:t>
            </a:r>
            <a:endParaRPr/>
          </a:p>
        </p:txBody>
      </p:sp>
      <p:sp>
        <p:nvSpPr>
          <p:cNvPr id="91" name="CustomShape 3"/>
          <p:cNvSpPr/>
          <p:nvPr/>
        </p:nvSpPr>
        <p:spPr>
          <a:xfrm>
            <a:off x="8458200" y="6464160"/>
            <a:ext cx="685800" cy="320760"/>
          </a:xfrm>
          <a:prstGeom prst="rect">
            <a:avLst/>
          </a:prstGeom>
          <a:noFill/>
          <a:ln>
            <a:noFill/>
          </a:ln>
        </p:spPr>
        <p:txBody>
          <a:bodyPr lIns="90000" rIns="90000" tIns="46800" bIns="46800"/>
          <a:p>
            <a:pPr algn="r">
              <a:buFont typeface="Arial"/>
              <a:buChar char="•"/>
            </a:pPr>
            <a:fld id="{A3C60413-F12E-467C-A693-2B417A68D25E}" type="slidenum">
              <a:rPr lang="en-US" sz="1400">
                <a:latin typeface="Arial"/>
              </a:rPr>
              <a:t>&lt;number&gt;</a:t>
            </a:fld>
            <a:endParaRPr/>
          </a:p>
        </p:txBody>
      </p:sp>
      <p:sp>
        <p:nvSpPr>
          <p:cNvPr id="92" name="CustomShape 4"/>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93" name="CustomShape 5"/>
          <p:cNvSpPr/>
          <p:nvPr/>
        </p:nvSpPr>
        <p:spPr>
          <a:xfrm>
            <a:off x="3069000" y="2057400"/>
            <a:ext cx="3466440" cy="368280"/>
          </a:xfrm>
          <a:prstGeom prst="rect">
            <a:avLst/>
          </a:prstGeom>
          <a:noFill/>
          <a:ln>
            <a:noFill/>
          </a:ln>
        </p:spPr>
        <p:txBody>
          <a:bodyPr wrap="none" lIns="90000" rIns="90000" tIns="46800" bIns="46800"/>
          <a:p>
            <a:pPr algn="ctr">
              <a:buFont typeface="Arial"/>
              <a:buChar char="•"/>
            </a:pPr>
            <a:r>
              <a:rPr lang="en-US">
                <a:latin typeface="Arial"/>
              </a:rPr>
              <a:t>LC2015, Frascati, 2015, Sep  24</a:t>
            </a:r>
            <a:endParaRPr/>
          </a:p>
        </p:txBody>
      </p:sp>
      <p:pic>
        <p:nvPicPr>
          <p:cNvPr id="94" name="Picture 8" descr="Screen Shot 2015-09-09 at 11.47.14 AM.png"/>
          <p:cNvPicPr/>
          <p:nvPr/>
        </p:nvPicPr>
        <p:blipFill>
          <a:blip r:embed="rId1"/>
          <a:stretch>
            <a:fillRect/>
          </a:stretch>
        </p:blipFill>
        <p:spPr>
          <a:xfrm>
            <a:off x="0" y="3124080"/>
            <a:ext cx="9144000" cy="2362320"/>
          </a:xfrm>
          <a:prstGeom prst="rect">
            <a:avLst/>
          </a:prstGeom>
          <a:ln>
            <a:noFill/>
          </a:ln>
        </p:spPr>
      </p:pic>
    </p:spTree>
  </p:cSld>
  <p:timing>
    <p:tnLst>
      <p:par>
        <p:cTn id="1" dur="indefinite" restart="never" nodeType="tmRoot">
          <p:childTnLst>
            <p:seq>
              <p:cTn id="2"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234" name="CustomShape 1"/>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235" name="CustomShape 2"/>
          <p:cNvSpPr/>
          <p:nvPr/>
        </p:nvSpPr>
        <p:spPr>
          <a:xfrm>
            <a:off x="8458200" y="6464160"/>
            <a:ext cx="685800" cy="320760"/>
          </a:xfrm>
          <a:prstGeom prst="rect">
            <a:avLst/>
          </a:prstGeom>
          <a:noFill/>
          <a:ln>
            <a:noFill/>
          </a:ln>
        </p:spPr>
        <p:txBody>
          <a:bodyPr lIns="90000" rIns="90000" tIns="46800" bIns="46800"/>
          <a:p>
            <a:pPr algn="r">
              <a:buFont typeface="Arial"/>
              <a:buChar char="•"/>
            </a:pPr>
            <a:fld id="{501CFD02-0999-447A-AA33-7F29B843A6EA}" type="slidenum">
              <a:rPr lang="en-US" sz="1400">
                <a:latin typeface="Arial"/>
              </a:rPr>
              <a:t>&lt;number&gt;</a:t>
            </a:fld>
            <a:endParaRPr/>
          </a:p>
        </p:txBody>
      </p:sp>
      <p:sp>
        <p:nvSpPr>
          <p:cNvPr id="236" name="TextShape 3"/>
          <p:cNvSpPr txBox="1"/>
          <p:nvPr/>
        </p:nvSpPr>
        <p:spPr>
          <a:xfrm>
            <a:off x="457200" y="152280"/>
            <a:ext cx="6781680" cy="563760"/>
          </a:xfrm>
          <a:prstGeom prst="rect">
            <a:avLst/>
          </a:prstGeom>
        </p:spPr>
        <p:txBody>
          <a:bodyPr anchor="ctr"/>
          <a:p>
            <a:pPr algn="ctr">
              <a:buFont typeface="Arial"/>
              <a:buChar char="•"/>
            </a:pPr>
            <a:r>
              <a:rPr lang="en-US" sz="3200">
                <a:latin typeface="Arial"/>
              </a:rPr>
              <a:t>Kotzinian-Mulders Asymmetries</a:t>
            </a:r>
            <a:endParaRPr/>
          </a:p>
        </p:txBody>
      </p:sp>
      <p:pic>
        <p:nvPicPr>
          <p:cNvPr id="237" name="Picture 4" descr=""/>
          <p:cNvPicPr/>
          <p:nvPr/>
        </p:nvPicPr>
        <p:blipFill>
          <a:blip r:embed="rId1"/>
          <a:stretch>
            <a:fillRect/>
          </a:stretch>
        </p:blipFill>
        <p:spPr>
          <a:xfrm>
            <a:off x="3352680" y="990720"/>
            <a:ext cx="5672160" cy="2971800"/>
          </a:xfrm>
          <a:prstGeom prst="rect">
            <a:avLst/>
          </a:prstGeom>
          <a:ln>
            <a:noFill/>
          </a:ln>
        </p:spPr>
      </p:pic>
      <p:pic>
        <p:nvPicPr>
          <p:cNvPr id="238" name="Picture 8" descr="muldtab1"/>
          <p:cNvPicPr/>
          <p:nvPr/>
        </p:nvPicPr>
        <p:blipFill>
          <a:blip r:embed="rId2"/>
          <a:stretch>
            <a:fillRect/>
          </a:stretch>
        </p:blipFill>
        <p:spPr>
          <a:xfrm>
            <a:off x="152280" y="1066680"/>
            <a:ext cx="2195640" cy="1219320"/>
          </a:xfrm>
          <a:prstGeom prst="rect">
            <a:avLst/>
          </a:prstGeom>
          <a:ln>
            <a:noFill/>
          </a:ln>
        </p:spPr>
      </p:pic>
      <p:sp>
        <p:nvSpPr>
          <p:cNvPr id="239" name="Line 4"/>
          <p:cNvSpPr/>
          <p:nvPr/>
        </p:nvSpPr>
        <p:spPr>
          <a:xfrm>
            <a:off x="2438280" y="1676520"/>
            <a:ext cx="1143000" cy="380880"/>
          </a:xfrm>
          <a:prstGeom prst="line">
            <a:avLst/>
          </a:prstGeom>
          <a:ln w="9360">
            <a:solidFill>
              <a:srgbClr val="000000"/>
            </a:solidFill>
            <a:miter/>
            <a:tailEnd len="med" type="triangle" w="med"/>
          </a:ln>
        </p:spPr>
      </p:sp>
      <p:pic>
        <p:nvPicPr>
          <p:cNvPr id="240" name="Picture 8" descr=""/>
          <p:cNvPicPr/>
          <p:nvPr/>
        </p:nvPicPr>
        <p:blipFill>
          <a:blip r:embed="rId3"/>
          <a:stretch>
            <a:fillRect/>
          </a:stretch>
        </p:blipFill>
        <p:spPr>
          <a:xfrm>
            <a:off x="7391520" y="0"/>
            <a:ext cx="1387440" cy="928800"/>
          </a:xfrm>
          <a:prstGeom prst="rect">
            <a:avLst/>
          </a:prstGeom>
          <a:ln>
            <a:noFill/>
          </a:ln>
        </p:spPr>
      </p:pic>
      <p:pic>
        <p:nvPicPr>
          <p:cNvPr id="241" name="Picture 9" descr=""/>
          <p:cNvPicPr/>
          <p:nvPr/>
        </p:nvPicPr>
        <p:blipFill>
          <a:blip r:embed="rId4"/>
          <a:stretch>
            <a:fillRect/>
          </a:stretch>
        </p:blipFill>
        <p:spPr>
          <a:xfrm>
            <a:off x="5257800" y="914400"/>
            <a:ext cx="1176480" cy="312840"/>
          </a:xfrm>
          <a:prstGeom prst="rect">
            <a:avLst/>
          </a:prstGeom>
          <a:ln>
            <a:noFill/>
          </a:ln>
        </p:spPr>
      </p:pic>
      <p:pic>
        <p:nvPicPr>
          <p:cNvPr id="242" name="Picture 14" descr="txp_fig"/>
          <p:cNvPicPr/>
          <p:nvPr/>
        </p:nvPicPr>
        <p:blipFill>
          <a:blip r:embed="rId5"/>
          <a:stretch>
            <a:fillRect/>
          </a:stretch>
        </p:blipFill>
        <p:spPr>
          <a:xfrm>
            <a:off x="1219320" y="3048120"/>
            <a:ext cx="2361960" cy="538200"/>
          </a:xfrm>
          <a:prstGeom prst="rect">
            <a:avLst/>
          </a:prstGeom>
          <a:ln>
            <a:noFill/>
          </a:ln>
        </p:spPr>
      </p:pic>
      <p:sp>
        <p:nvSpPr>
          <p:cNvPr id="243" name="Line 5"/>
          <p:cNvSpPr/>
          <p:nvPr/>
        </p:nvSpPr>
        <p:spPr>
          <a:xfrm>
            <a:off x="1828800" y="3505320"/>
            <a:ext cx="1371600" cy="914400"/>
          </a:xfrm>
          <a:prstGeom prst="line">
            <a:avLst/>
          </a:prstGeom>
          <a:ln w="9360">
            <a:solidFill>
              <a:srgbClr val="000000"/>
            </a:solidFill>
            <a:miter/>
            <a:tailEnd len="med" type="triangle" w="med"/>
          </a:ln>
        </p:spPr>
      </p:sp>
      <p:sp>
        <p:nvSpPr>
          <p:cNvPr id="244" name="Line 6"/>
          <p:cNvSpPr/>
          <p:nvPr/>
        </p:nvSpPr>
        <p:spPr>
          <a:xfrm flipV="1">
            <a:off x="3657600" y="2590560"/>
            <a:ext cx="1143000" cy="609480"/>
          </a:xfrm>
          <a:prstGeom prst="line">
            <a:avLst/>
          </a:prstGeom>
          <a:ln w="9360">
            <a:solidFill>
              <a:srgbClr val="000000"/>
            </a:solidFill>
            <a:miter/>
            <a:tailEnd len="med" type="triangle" w="med"/>
          </a:ln>
        </p:spPr>
      </p:sp>
      <p:sp>
        <p:nvSpPr>
          <p:cNvPr id="245" name="CustomShape 7"/>
          <p:cNvSpPr/>
          <p:nvPr/>
        </p:nvSpPr>
        <p:spPr>
          <a:xfrm>
            <a:off x="4191120" y="1600200"/>
            <a:ext cx="723240" cy="246240"/>
          </a:xfrm>
          <a:prstGeom prst="rect">
            <a:avLst/>
          </a:prstGeom>
          <a:noFill/>
          <a:ln>
            <a:noFill/>
          </a:ln>
        </p:spPr>
        <p:txBody>
          <a:bodyPr wrap="none" lIns="90000" rIns="90000" tIns="46800" bIns="46800"/>
          <a:p>
            <a:pPr>
              <a:buFont typeface="Arial"/>
              <a:buChar char="•"/>
            </a:pPr>
            <a:r>
              <a:rPr b="1" lang="en-US" sz="1000">
                <a:latin typeface="Arial"/>
              </a:rPr>
              <a:t>HERMES</a:t>
            </a:r>
            <a:endParaRPr/>
          </a:p>
        </p:txBody>
      </p:sp>
      <p:sp>
        <p:nvSpPr>
          <p:cNvPr id="246" name="Line 8"/>
          <p:cNvSpPr/>
          <p:nvPr/>
        </p:nvSpPr>
        <p:spPr>
          <a:xfrm flipH="1">
            <a:off x="4419360" y="1752480"/>
            <a:ext cx="152280" cy="304920"/>
          </a:xfrm>
          <a:prstGeom prst="line">
            <a:avLst/>
          </a:prstGeom>
          <a:ln w="9360">
            <a:solidFill>
              <a:srgbClr val="000000"/>
            </a:solidFill>
            <a:miter/>
            <a:tailEnd len="med" type="triangle" w="med"/>
          </a:ln>
        </p:spPr>
      </p:sp>
      <p:sp>
        <p:nvSpPr>
          <p:cNvPr id="247" name="CustomShape 9"/>
          <p:cNvSpPr/>
          <p:nvPr/>
        </p:nvSpPr>
        <p:spPr>
          <a:xfrm>
            <a:off x="4473720" y="2951280"/>
            <a:ext cx="1340640" cy="307080"/>
          </a:xfrm>
          <a:prstGeom prst="rect">
            <a:avLst/>
          </a:prstGeom>
          <a:noFill/>
          <a:ln>
            <a:noFill/>
          </a:ln>
        </p:spPr>
        <p:txBody>
          <a:bodyPr wrap="none" lIns="90000" rIns="90000" tIns="46800" bIns="46800"/>
          <a:p>
            <a:pPr>
              <a:buFont typeface="Arial"/>
              <a:buChar char="•"/>
            </a:pPr>
            <a:r>
              <a:rPr lang="en-US" sz="1400">
                <a:latin typeface="Arial"/>
              </a:rPr>
              <a:t>CLAS (5 days)</a:t>
            </a:r>
            <a:endParaRPr/>
          </a:p>
        </p:txBody>
      </p:sp>
      <p:sp>
        <p:nvSpPr>
          <p:cNvPr id="248" name="Line 10"/>
          <p:cNvSpPr/>
          <p:nvPr/>
        </p:nvSpPr>
        <p:spPr>
          <a:xfrm flipH="1" flipV="1">
            <a:off x="4876920" y="2742840"/>
            <a:ext cx="457200" cy="228600"/>
          </a:xfrm>
          <a:prstGeom prst="line">
            <a:avLst/>
          </a:prstGeom>
          <a:ln w="9360">
            <a:solidFill>
              <a:srgbClr val="000000"/>
            </a:solidFill>
            <a:miter/>
            <a:tailEnd len="med" type="triangle" w="med"/>
          </a:ln>
        </p:spPr>
      </p:sp>
      <p:sp>
        <p:nvSpPr>
          <p:cNvPr id="249" name="CustomShape 11"/>
          <p:cNvSpPr/>
          <p:nvPr/>
        </p:nvSpPr>
        <p:spPr>
          <a:xfrm>
            <a:off x="320760" y="6058080"/>
            <a:ext cx="5243400" cy="368280"/>
          </a:xfrm>
          <a:prstGeom prst="rect">
            <a:avLst/>
          </a:prstGeom>
          <a:solidFill>
            <a:srgbClr val="ffff99"/>
          </a:solidFill>
          <a:ln w="9360">
            <a:solidFill>
              <a:srgbClr val="000000"/>
            </a:solidFill>
            <a:miter/>
          </a:ln>
        </p:spPr>
        <p:txBody>
          <a:bodyPr wrap="none" lIns="90000" rIns="90000" tIns="46800" bIns="46800"/>
          <a:p>
            <a:pPr>
              <a:buFont typeface="Arial"/>
              <a:buChar char="•"/>
            </a:pPr>
            <a:r>
              <a:rPr lang="en-US">
                <a:latin typeface="Arial"/>
              </a:rPr>
              <a:t>Worm gear TMDs are unique (no analog in GPDs)</a:t>
            </a:r>
            <a:endParaRPr/>
          </a:p>
        </p:txBody>
      </p:sp>
      <p:pic>
        <p:nvPicPr>
          <p:cNvPr id="250" name="Picture 15" descr="txp_fig"/>
          <p:cNvPicPr/>
          <p:nvPr/>
        </p:nvPicPr>
        <p:blipFill>
          <a:blip r:embed="rId6"/>
          <a:stretch>
            <a:fillRect/>
          </a:stretch>
        </p:blipFill>
        <p:spPr>
          <a:xfrm>
            <a:off x="2438280" y="838080"/>
            <a:ext cx="2286000" cy="314280"/>
          </a:xfrm>
          <a:prstGeom prst="rect">
            <a:avLst/>
          </a:prstGeom>
          <a:ln>
            <a:noFill/>
          </a:ln>
        </p:spPr>
      </p:pic>
      <p:pic>
        <p:nvPicPr>
          <p:cNvPr id="251" name="Picture 2" descr=""/>
          <p:cNvPicPr/>
          <p:nvPr/>
        </p:nvPicPr>
        <p:blipFill>
          <a:blip r:embed="rId7"/>
          <a:stretch>
            <a:fillRect/>
          </a:stretch>
        </p:blipFill>
        <p:spPr>
          <a:xfrm>
            <a:off x="76320" y="3733920"/>
            <a:ext cx="5029200" cy="2286000"/>
          </a:xfrm>
          <a:prstGeom prst="rect">
            <a:avLst/>
          </a:prstGeom>
          <a:ln>
            <a:noFill/>
          </a:ln>
        </p:spPr>
      </p:pic>
      <p:sp>
        <p:nvSpPr>
          <p:cNvPr id="252" name="CustomShape 12"/>
          <p:cNvSpPr/>
          <p:nvPr/>
        </p:nvSpPr>
        <p:spPr>
          <a:xfrm>
            <a:off x="76320" y="3733920"/>
            <a:ext cx="1761120" cy="307080"/>
          </a:xfrm>
          <a:prstGeom prst="rect">
            <a:avLst/>
          </a:prstGeom>
          <a:noFill/>
          <a:ln>
            <a:noFill/>
          </a:ln>
        </p:spPr>
        <p:txBody>
          <a:bodyPr wrap="none" lIns="90000" rIns="90000" tIns="46800" bIns="46800"/>
          <a:p>
            <a:pPr>
              <a:buFont typeface="Arial"/>
              <a:buChar char="•"/>
            </a:pPr>
            <a:r>
              <a:rPr lang="en-US" sz="1400">
                <a:latin typeface="Arial"/>
              </a:rPr>
              <a:t>J. Huang (DIS2011)</a:t>
            </a:r>
            <a:endParaRPr/>
          </a:p>
        </p:txBody>
      </p:sp>
      <p:sp>
        <p:nvSpPr>
          <p:cNvPr id="253" name="CustomShape 13"/>
          <p:cNvSpPr/>
          <p:nvPr/>
        </p:nvSpPr>
        <p:spPr>
          <a:xfrm>
            <a:off x="3048120" y="4038480"/>
            <a:ext cx="1380240" cy="307080"/>
          </a:xfrm>
          <a:prstGeom prst="rect">
            <a:avLst/>
          </a:prstGeom>
          <a:noFill/>
          <a:ln>
            <a:noFill/>
          </a:ln>
        </p:spPr>
        <p:txBody>
          <a:bodyPr wrap="none" lIns="90000" rIns="90000" tIns="46800" bIns="46800"/>
          <a:p>
            <a:pPr>
              <a:buFont typeface="Arial"/>
              <a:buChar char="•"/>
            </a:pPr>
            <a:r>
              <a:rPr lang="en-US" sz="1400">
                <a:solidFill>
                  <a:srgbClr val="000000"/>
                </a:solidFill>
                <a:latin typeface="Arial"/>
              </a:rPr>
              <a:t>Hall-A E06-010</a:t>
            </a:r>
            <a:endParaRPr/>
          </a:p>
        </p:txBody>
      </p:sp>
      <p:sp>
        <p:nvSpPr>
          <p:cNvPr id="254" name="CustomShape 14"/>
          <p:cNvSpPr/>
          <p:nvPr/>
        </p:nvSpPr>
        <p:spPr>
          <a:xfrm>
            <a:off x="152280" y="2666880"/>
            <a:ext cx="3000240" cy="307080"/>
          </a:xfrm>
          <a:prstGeom prst="rect">
            <a:avLst/>
          </a:prstGeom>
          <a:noFill/>
          <a:ln>
            <a:noFill/>
          </a:ln>
        </p:spPr>
        <p:txBody>
          <a:bodyPr wrap="none" lIns="90000" rIns="90000" tIns="46800" bIns="46800"/>
          <a:p>
            <a:pPr>
              <a:buFont typeface="Arial"/>
              <a:buChar char="•"/>
            </a:pPr>
            <a:r>
              <a:rPr b="1" lang="en-US" sz="1400">
                <a:solidFill>
                  <a:srgbClr val="000000"/>
                </a:solidFill>
                <a:latin typeface="Arial"/>
              </a:rPr>
              <a:t>B.Pasquini et al, arXiv:0910.1677</a:t>
            </a:r>
            <a:r>
              <a:rPr lang="en-US" sz="1400">
                <a:solidFill>
                  <a:srgbClr val="000000"/>
                </a:solidFill>
                <a:latin typeface="Arial"/>
              </a:rPr>
              <a:t> </a:t>
            </a:r>
            <a:endParaRPr/>
          </a:p>
        </p:txBody>
      </p:sp>
      <p:sp>
        <p:nvSpPr>
          <p:cNvPr id="255" name="CustomShape 15"/>
          <p:cNvSpPr/>
          <p:nvPr/>
        </p:nvSpPr>
        <p:spPr>
          <a:xfrm>
            <a:off x="5943600" y="5988240"/>
            <a:ext cx="2314440" cy="307080"/>
          </a:xfrm>
          <a:prstGeom prst="rect">
            <a:avLst/>
          </a:prstGeom>
          <a:noFill/>
          <a:ln>
            <a:noFill/>
          </a:ln>
        </p:spPr>
        <p:txBody>
          <a:bodyPr wrap="none" lIns="90000" rIns="90000" tIns="46800" bIns="46800"/>
          <a:p>
            <a:pPr>
              <a:buFont typeface="Arial"/>
              <a:buChar char="•"/>
            </a:pPr>
            <a:r>
              <a:rPr b="1" lang="en-US" sz="1400">
                <a:latin typeface="Arial"/>
              </a:rPr>
              <a:t>B.Musch arXiv:0907.2381</a:t>
            </a:r>
            <a:endParaRPr/>
          </a:p>
        </p:txBody>
      </p:sp>
      <p:pic>
        <p:nvPicPr>
          <p:cNvPr id="256" name="Picture 11" descr=""/>
          <p:cNvPicPr/>
          <p:nvPr/>
        </p:nvPicPr>
        <p:blipFill>
          <a:blip r:embed="rId8"/>
          <a:stretch>
            <a:fillRect/>
          </a:stretch>
        </p:blipFill>
        <p:spPr>
          <a:xfrm>
            <a:off x="4800600" y="3790800"/>
            <a:ext cx="4114800" cy="2229480"/>
          </a:xfrm>
          <a:prstGeom prst="rect">
            <a:avLst/>
          </a:prstGeom>
          <a:ln>
            <a:noFill/>
          </a:ln>
        </p:spPr>
      </p:pic>
      <p:pic>
        <p:nvPicPr>
          <p:cNvPr id="257" name="Picture 25" descr="txp_fig"/>
          <p:cNvPicPr/>
          <p:nvPr/>
        </p:nvPicPr>
        <p:blipFill>
          <a:blip r:embed="rId9"/>
          <a:stretch>
            <a:fillRect/>
          </a:stretch>
        </p:blipFill>
        <p:spPr>
          <a:xfrm>
            <a:off x="6705720" y="3885840"/>
            <a:ext cx="411120" cy="296640"/>
          </a:xfrm>
          <a:prstGeom prst="rect">
            <a:avLst/>
          </a:prstGeom>
          <a:ln>
            <a:noFill/>
          </a:ln>
        </p:spPr>
      </p:pic>
      <p:pic>
        <p:nvPicPr>
          <p:cNvPr id="258" name="Picture 23" descr=""/>
          <p:cNvPicPr/>
          <p:nvPr/>
        </p:nvPicPr>
        <p:blipFill>
          <a:blip r:embed="rId10"/>
          <a:stretch>
            <a:fillRect/>
          </a:stretch>
        </p:blipFill>
        <p:spPr>
          <a:xfrm>
            <a:off x="7161120" y="3885840"/>
            <a:ext cx="1677960" cy="1676520"/>
          </a:xfrm>
          <a:prstGeom prst="rect">
            <a:avLst/>
          </a:prstGeom>
          <a:ln>
            <a:noFill/>
          </a:ln>
        </p:spPr>
      </p:pic>
      <p:pic>
        <p:nvPicPr>
          <p:cNvPr id="259" name="Picture 24" descr="txp_fig"/>
          <p:cNvPicPr/>
          <p:nvPr/>
        </p:nvPicPr>
        <p:blipFill>
          <a:blip r:embed="rId11"/>
          <a:stretch>
            <a:fillRect/>
          </a:stretch>
        </p:blipFill>
        <p:spPr>
          <a:xfrm>
            <a:off x="8456400" y="3885840"/>
            <a:ext cx="380880" cy="254160"/>
          </a:xfrm>
          <a:prstGeom prst="rect">
            <a:avLst/>
          </a:prstGeom>
          <a:ln>
            <a:noFill/>
          </a:ln>
        </p:spPr>
      </p:pic>
      <p:sp>
        <p:nvSpPr>
          <p:cNvPr id="260" name="CustomShape 16"/>
          <p:cNvSpPr/>
          <p:nvPr/>
        </p:nvSpPr>
        <p:spPr>
          <a:xfrm>
            <a:off x="1828800" y="1600200"/>
            <a:ext cx="380880" cy="304920"/>
          </a:xfrm>
          <a:prstGeom prst="rect">
            <a:avLst/>
          </a:prstGeom>
          <a:noFill/>
          <a:ln w="25560">
            <a:solidFill>
              <a:srgbClr val="ff0000"/>
            </a:solidFill>
            <a:miter/>
          </a:ln>
        </p:spPr>
      </p:sp>
      <p:sp>
        <p:nvSpPr>
          <p:cNvPr id="261" name="CustomShape 17"/>
          <p:cNvSpPr/>
          <p:nvPr/>
        </p:nvSpPr>
        <p:spPr>
          <a:xfrm>
            <a:off x="1270080" y="1968480"/>
            <a:ext cx="380880" cy="304920"/>
          </a:xfrm>
          <a:prstGeom prst="rect">
            <a:avLst/>
          </a:prstGeom>
          <a:noFill/>
          <a:ln w="25560">
            <a:solidFill>
              <a:srgbClr val="008000"/>
            </a:solidFill>
            <a:miter/>
          </a:ln>
        </p:spPr>
      </p:sp>
    </p:spTree>
  </p:cSld>
  <p:timing>
    <p:tnLst>
      <p:par>
        <p:cTn id="33" dur="indefinite" restart="never" nodeType="tmRoot">
          <p:childTnLst>
            <p:seq>
              <p:cTn id="34"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262" name="Picture 19" descr="Screen shot 2012-10-18 at 1.34.45 PM.png"/>
          <p:cNvPicPr/>
          <p:nvPr/>
        </p:nvPicPr>
        <p:blipFill>
          <a:blip r:embed="rId1"/>
          <a:stretch>
            <a:fillRect/>
          </a:stretch>
        </p:blipFill>
        <p:spPr>
          <a:xfrm>
            <a:off x="435600" y="2905560"/>
            <a:ext cx="2831400" cy="2214000"/>
          </a:xfrm>
          <a:prstGeom prst="rect">
            <a:avLst/>
          </a:prstGeom>
          <a:ln>
            <a:noFill/>
          </a:ln>
        </p:spPr>
      </p:pic>
      <p:sp>
        <p:nvSpPr>
          <p:cNvPr id="263" name="CustomShape 1"/>
          <p:cNvSpPr/>
          <p:nvPr/>
        </p:nvSpPr>
        <p:spPr>
          <a:xfrm>
            <a:off x="1597320" y="4541760"/>
            <a:ext cx="2084400" cy="276480"/>
          </a:xfrm>
          <a:prstGeom prst="rect">
            <a:avLst/>
          </a:prstGeom>
          <a:noFill/>
          <a:ln>
            <a:noFill/>
          </a:ln>
        </p:spPr>
        <p:txBody>
          <a:bodyPr lIns="90000" rIns="90000" tIns="46800" bIns="46800"/>
          <a:p>
            <a:pPr>
              <a:buFont typeface="Arial"/>
              <a:buChar char="•"/>
            </a:pPr>
            <a:r>
              <a:rPr lang="en-US" sz="1200">
                <a:latin typeface="Arial"/>
              </a:rPr>
              <a:t>CLAS PRELIMINARY</a:t>
            </a:r>
            <a:endParaRPr/>
          </a:p>
        </p:txBody>
      </p:sp>
      <p:pic>
        <p:nvPicPr>
          <p:cNvPr id="264" name="Picture 6" descr="latex-image-1.pdf"/>
          <p:cNvPicPr/>
          <p:nvPr/>
        </p:nvPicPr>
        <p:blipFill>
          <a:blip r:embed="rId2"/>
          <a:stretch>
            <a:fillRect/>
          </a:stretch>
        </p:blipFill>
        <p:spPr>
          <a:xfrm rot="16200000">
            <a:off x="-216000" y="3035880"/>
            <a:ext cx="810720" cy="378000"/>
          </a:xfrm>
          <a:prstGeom prst="rect">
            <a:avLst/>
          </a:prstGeom>
          <a:ln>
            <a:noFill/>
          </a:ln>
        </p:spPr>
      </p:pic>
      <p:pic>
        <p:nvPicPr>
          <p:cNvPr id="265" name="Picture 10" descr="latex-image-1.pdf"/>
          <p:cNvPicPr/>
          <p:nvPr/>
        </p:nvPicPr>
        <p:blipFill>
          <a:blip r:embed="rId3"/>
          <a:stretch>
            <a:fillRect/>
          </a:stretch>
        </p:blipFill>
        <p:spPr>
          <a:xfrm>
            <a:off x="1905120" y="5144760"/>
            <a:ext cx="943560" cy="265320"/>
          </a:xfrm>
          <a:prstGeom prst="rect">
            <a:avLst/>
          </a:prstGeom>
          <a:ln>
            <a:noFill/>
          </a:ln>
        </p:spPr>
      </p:pic>
      <p:pic>
        <p:nvPicPr>
          <p:cNvPr id="266" name="Picture 20" descr="Screen shot 2012-10-18 at 1.37.01 PM.png"/>
          <p:cNvPicPr/>
          <p:nvPr/>
        </p:nvPicPr>
        <p:blipFill>
          <a:blip r:embed="rId4"/>
          <a:stretch>
            <a:fillRect/>
          </a:stretch>
        </p:blipFill>
        <p:spPr>
          <a:xfrm>
            <a:off x="3412440" y="2846160"/>
            <a:ext cx="2836080" cy="2282040"/>
          </a:xfrm>
          <a:prstGeom prst="rect">
            <a:avLst/>
          </a:prstGeom>
          <a:ln>
            <a:noFill/>
          </a:ln>
        </p:spPr>
      </p:pic>
      <p:pic>
        <p:nvPicPr>
          <p:cNvPr id="267" name="Picture 22" descr="latex-image-1.pdf"/>
          <p:cNvPicPr/>
          <p:nvPr/>
        </p:nvPicPr>
        <p:blipFill>
          <a:blip r:embed="rId5"/>
          <a:stretch>
            <a:fillRect/>
          </a:stretch>
        </p:blipFill>
        <p:spPr>
          <a:xfrm>
            <a:off x="5880960" y="5144760"/>
            <a:ext cx="173880" cy="195480"/>
          </a:xfrm>
          <a:prstGeom prst="rect">
            <a:avLst/>
          </a:prstGeom>
          <a:ln>
            <a:noFill/>
          </a:ln>
        </p:spPr>
      </p:pic>
      <p:sp>
        <p:nvSpPr>
          <p:cNvPr id="268" name="CustomShape 2"/>
          <p:cNvSpPr/>
          <p:nvPr/>
        </p:nvSpPr>
        <p:spPr>
          <a:xfrm>
            <a:off x="4501440" y="4627800"/>
            <a:ext cx="1597320" cy="459000"/>
          </a:xfrm>
          <a:prstGeom prst="rect">
            <a:avLst/>
          </a:prstGeom>
          <a:noFill/>
          <a:ln>
            <a:noFill/>
          </a:ln>
        </p:spPr>
        <p:txBody>
          <a:bodyPr lIns="90000" rIns="90000" tIns="46800" bIns="46800"/>
          <a:p>
            <a:pPr>
              <a:buFont typeface="Arial"/>
              <a:buChar char="•"/>
            </a:pPr>
            <a:r>
              <a:rPr lang="en-US" sz="1200">
                <a:latin typeface="Arial"/>
              </a:rPr>
              <a:t>CLAS PRELIMINARY</a:t>
            </a:r>
            <a:endParaRPr/>
          </a:p>
        </p:txBody>
      </p:sp>
      <p:sp>
        <p:nvSpPr>
          <p:cNvPr id="269" name="CustomShape 3"/>
          <p:cNvSpPr/>
          <p:nvPr/>
        </p:nvSpPr>
        <p:spPr>
          <a:xfrm>
            <a:off x="8458200" y="6588000"/>
            <a:ext cx="685800" cy="320760"/>
          </a:xfrm>
          <a:prstGeom prst="rect">
            <a:avLst/>
          </a:prstGeom>
          <a:noFill/>
          <a:ln>
            <a:noFill/>
          </a:ln>
        </p:spPr>
        <p:txBody>
          <a:bodyPr lIns="90000" rIns="90000" tIns="46800" bIns="46800"/>
          <a:p>
            <a:pPr algn="r">
              <a:buFont typeface="Arial"/>
              <a:buChar char="•"/>
            </a:pPr>
            <a:fld id="{4C515958-6301-4412-83D8-DF562BD7514D}" type="slidenum">
              <a:rPr lang="en-US" sz="1400">
                <a:latin typeface="Arial"/>
              </a:rPr>
              <a:t>&lt;number&gt;</a:t>
            </a:fld>
            <a:endParaRPr/>
          </a:p>
        </p:txBody>
      </p:sp>
      <p:sp>
        <p:nvSpPr>
          <p:cNvPr id="270" name="TextShape 4"/>
          <p:cNvSpPr txBox="1"/>
          <p:nvPr/>
        </p:nvSpPr>
        <p:spPr>
          <a:xfrm>
            <a:off x="457200" y="152280"/>
            <a:ext cx="8229600" cy="563760"/>
          </a:xfrm>
          <a:prstGeom prst="rect">
            <a:avLst/>
          </a:prstGeom>
        </p:spPr>
        <p:txBody>
          <a:bodyPr anchor="ctr"/>
          <a:p>
            <a:pPr algn="ctr">
              <a:buFont typeface="Arial"/>
              <a:buChar char="•"/>
            </a:pPr>
            <a:r>
              <a:rPr lang="en-US" sz="3200">
                <a:latin typeface="Arial"/>
              </a:rPr>
              <a:t>Quark-gluon correlations at JLab</a:t>
            </a:r>
            <a:endParaRPr/>
          </a:p>
        </p:txBody>
      </p:sp>
      <p:sp>
        <p:nvSpPr>
          <p:cNvPr id="271" name="CustomShape 5"/>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pic>
        <p:nvPicPr>
          <p:cNvPr id="272" name="Picture 23" descr="txp_fig"/>
          <p:cNvPicPr/>
          <p:nvPr/>
        </p:nvPicPr>
        <p:blipFill>
          <a:blip r:embed="rId6"/>
          <a:stretch>
            <a:fillRect/>
          </a:stretch>
        </p:blipFill>
        <p:spPr>
          <a:xfrm>
            <a:off x="152280" y="838080"/>
            <a:ext cx="1828800" cy="1143000"/>
          </a:xfrm>
          <a:prstGeom prst="rect">
            <a:avLst/>
          </a:prstGeom>
          <a:ln>
            <a:noFill/>
          </a:ln>
        </p:spPr>
      </p:pic>
      <p:sp>
        <p:nvSpPr>
          <p:cNvPr id="273" name="CustomShape 6"/>
          <p:cNvSpPr/>
          <p:nvPr/>
        </p:nvSpPr>
        <p:spPr>
          <a:xfrm>
            <a:off x="936000" y="1427040"/>
            <a:ext cx="261000" cy="241200"/>
          </a:xfrm>
          <a:prstGeom prst="rect">
            <a:avLst/>
          </a:prstGeom>
          <a:solidFill>
            <a:srgbClr val="ffffff"/>
          </a:solidFill>
          <a:ln>
            <a:noFill/>
          </a:ln>
        </p:spPr>
      </p:sp>
      <p:sp>
        <p:nvSpPr>
          <p:cNvPr id="274" name="CustomShape 7"/>
          <p:cNvSpPr/>
          <p:nvPr/>
        </p:nvSpPr>
        <p:spPr>
          <a:xfrm>
            <a:off x="543960" y="1427040"/>
            <a:ext cx="261000" cy="241200"/>
          </a:xfrm>
          <a:prstGeom prst="rect">
            <a:avLst/>
          </a:prstGeom>
          <a:solidFill>
            <a:srgbClr val="ffffff"/>
          </a:solidFill>
          <a:ln>
            <a:noFill/>
          </a:ln>
        </p:spPr>
      </p:sp>
      <p:sp>
        <p:nvSpPr>
          <p:cNvPr id="275" name="CustomShape 8"/>
          <p:cNvSpPr/>
          <p:nvPr/>
        </p:nvSpPr>
        <p:spPr>
          <a:xfrm>
            <a:off x="1377000" y="1168920"/>
            <a:ext cx="261000" cy="201960"/>
          </a:xfrm>
          <a:prstGeom prst="rect">
            <a:avLst/>
          </a:prstGeom>
          <a:solidFill>
            <a:srgbClr val="ffffff"/>
          </a:solidFill>
          <a:ln>
            <a:noFill/>
          </a:ln>
        </p:spPr>
      </p:sp>
      <p:sp>
        <p:nvSpPr>
          <p:cNvPr id="276" name="CustomShape 9"/>
          <p:cNvSpPr/>
          <p:nvPr/>
        </p:nvSpPr>
        <p:spPr>
          <a:xfrm>
            <a:off x="936000" y="1168920"/>
            <a:ext cx="261000" cy="201960"/>
          </a:xfrm>
          <a:prstGeom prst="rect">
            <a:avLst/>
          </a:prstGeom>
          <a:solidFill>
            <a:srgbClr val="ffffff"/>
          </a:solidFill>
          <a:ln>
            <a:noFill/>
          </a:ln>
        </p:spPr>
      </p:sp>
      <p:sp>
        <p:nvSpPr>
          <p:cNvPr id="277" name="CustomShape 10"/>
          <p:cNvSpPr/>
          <p:nvPr/>
        </p:nvSpPr>
        <p:spPr>
          <a:xfrm>
            <a:off x="537840" y="1168920"/>
            <a:ext cx="261000" cy="201960"/>
          </a:xfrm>
          <a:prstGeom prst="rect">
            <a:avLst/>
          </a:prstGeom>
          <a:solidFill>
            <a:srgbClr val="ffffff"/>
          </a:solidFill>
          <a:ln>
            <a:noFill/>
          </a:ln>
        </p:spPr>
      </p:sp>
      <p:sp>
        <p:nvSpPr>
          <p:cNvPr id="278" name="CustomShape 11"/>
          <p:cNvSpPr/>
          <p:nvPr/>
        </p:nvSpPr>
        <p:spPr>
          <a:xfrm>
            <a:off x="1047600" y="1707840"/>
            <a:ext cx="149400" cy="231120"/>
          </a:xfrm>
          <a:prstGeom prst="rect">
            <a:avLst/>
          </a:prstGeom>
          <a:solidFill>
            <a:srgbClr val="ffffff"/>
          </a:solidFill>
          <a:ln>
            <a:noFill/>
          </a:ln>
        </p:spPr>
      </p:sp>
      <p:sp>
        <p:nvSpPr>
          <p:cNvPr id="279" name="CustomShape 12"/>
          <p:cNvSpPr/>
          <p:nvPr/>
        </p:nvSpPr>
        <p:spPr>
          <a:xfrm>
            <a:off x="1309680" y="1708920"/>
            <a:ext cx="635040" cy="230040"/>
          </a:xfrm>
          <a:prstGeom prst="rect">
            <a:avLst/>
          </a:prstGeom>
          <a:solidFill>
            <a:srgbClr val="ffffff"/>
          </a:solidFill>
          <a:ln>
            <a:noFill/>
          </a:ln>
        </p:spPr>
      </p:sp>
      <p:sp>
        <p:nvSpPr>
          <p:cNvPr id="280" name="CustomShape 13"/>
          <p:cNvSpPr/>
          <p:nvPr/>
        </p:nvSpPr>
        <p:spPr>
          <a:xfrm>
            <a:off x="493200" y="1714680"/>
            <a:ext cx="340920" cy="213120"/>
          </a:xfrm>
          <a:prstGeom prst="rect">
            <a:avLst/>
          </a:prstGeom>
          <a:solidFill>
            <a:srgbClr val="ffffff"/>
          </a:solidFill>
          <a:ln>
            <a:noFill/>
          </a:ln>
        </p:spPr>
      </p:sp>
      <p:sp>
        <p:nvSpPr>
          <p:cNvPr id="281" name="CustomShape 14"/>
          <p:cNvSpPr/>
          <p:nvPr/>
        </p:nvSpPr>
        <p:spPr>
          <a:xfrm>
            <a:off x="1589400" y="1443960"/>
            <a:ext cx="261000" cy="201960"/>
          </a:xfrm>
          <a:prstGeom prst="rect">
            <a:avLst/>
          </a:prstGeom>
          <a:solidFill>
            <a:srgbClr val="ffffff"/>
          </a:solidFill>
          <a:ln>
            <a:noFill/>
          </a:ln>
        </p:spPr>
      </p:sp>
      <p:pic>
        <p:nvPicPr>
          <p:cNvPr id="282" name="Picture 24" descr="Screen Shot 2014-05-07 at 10.27.20 AM.png"/>
          <p:cNvPicPr/>
          <p:nvPr/>
        </p:nvPicPr>
        <p:blipFill>
          <a:blip r:embed="rId7"/>
          <a:stretch>
            <a:fillRect/>
          </a:stretch>
        </p:blipFill>
        <p:spPr>
          <a:xfrm>
            <a:off x="6300720" y="838080"/>
            <a:ext cx="2691000" cy="1752840"/>
          </a:xfrm>
          <a:prstGeom prst="rect">
            <a:avLst/>
          </a:prstGeom>
          <a:ln>
            <a:noFill/>
          </a:ln>
        </p:spPr>
      </p:pic>
      <p:pic>
        <p:nvPicPr>
          <p:cNvPr id="283" name="Picture 25" descr="Screen Shot 2014-05-05 at 4.56.07 PM.png"/>
          <p:cNvPicPr/>
          <p:nvPr/>
        </p:nvPicPr>
        <p:blipFill>
          <a:blip r:embed="rId8"/>
          <a:stretch>
            <a:fillRect/>
          </a:stretch>
        </p:blipFill>
        <p:spPr>
          <a:xfrm>
            <a:off x="4559400" y="2978280"/>
            <a:ext cx="25200" cy="139680"/>
          </a:xfrm>
          <a:prstGeom prst="rect">
            <a:avLst/>
          </a:prstGeom>
          <a:ln>
            <a:noFill/>
          </a:ln>
        </p:spPr>
      </p:pic>
      <p:pic>
        <p:nvPicPr>
          <p:cNvPr id="284" name="Picture 3" descr="Screen shot 2013-05-29 at 5.07.23 PM.png"/>
          <p:cNvPicPr/>
          <p:nvPr/>
        </p:nvPicPr>
        <p:blipFill>
          <a:blip r:embed="rId9"/>
          <a:stretch>
            <a:fillRect/>
          </a:stretch>
        </p:blipFill>
        <p:spPr>
          <a:xfrm>
            <a:off x="3214800" y="2743200"/>
            <a:ext cx="3124080" cy="2819520"/>
          </a:xfrm>
          <a:prstGeom prst="rect">
            <a:avLst/>
          </a:prstGeom>
          <a:ln>
            <a:noFill/>
          </a:ln>
        </p:spPr>
      </p:pic>
      <p:sp>
        <p:nvSpPr>
          <p:cNvPr id="285" name="Line 15"/>
          <p:cNvSpPr/>
          <p:nvPr/>
        </p:nvSpPr>
        <p:spPr>
          <a:xfrm flipH="1">
            <a:off x="838080" y="1600200"/>
            <a:ext cx="533520" cy="1143000"/>
          </a:xfrm>
          <a:prstGeom prst="line">
            <a:avLst/>
          </a:prstGeom>
          <a:ln w="9360">
            <a:solidFill>
              <a:srgbClr val="ff0000"/>
            </a:solidFill>
            <a:miter/>
            <a:tailEnd len="med" type="triangle" w="med"/>
          </a:ln>
        </p:spPr>
      </p:sp>
      <p:sp>
        <p:nvSpPr>
          <p:cNvPr id="286" name="Line 16"/>
          <p:cNvSpPr/>
          <p:nvPr/>
        </p:nvSpPr>
        <p:spPr>
          <a:xfrm>
            <a:off x="1752480" y="1447920"/>
            <a:ext cx="1143000" cy="1143000"/>
          </a:xfrm>
          <a:prstGeom prst="line">
            <a:avLst/>
          </a:prstGeom>
          <a:ln w="9360">
            <a:solidFill>
              <a:srgbClr val="ff0000"/>
            </a:solidFill>
            <a:miter/>
            <a:tailEnd len="med" type="triangle" w="med"/>
          </a:ln>
        </p:spPr>
      </p:sp>
      <p:sp>
        <p:nvSpPr>
          <p:cNvPr id="287" name="CustomShape 17"/>
          <p:cNvSpPr/>
          <p:nvPr/>
        </p:nvSpPr>
        <p:spPr>
          <a:xfrm>
            <a:off x="3633840" y="2666880"/>
            <a:ext cx="1460880" cy="307080"/>
          </a:xfrm>
          <a:prstGeom prst="rect">
            <a:avLst/>
          </a:prstGeom>
          <a:noFill/>
          <a:ln>
            <a:noFill/>
          </a:ln>
        </p:spPr>
        <p:txBody>
          <a:bodyPr wrap="none" lIns="90000" rIns="90000" tIns="46800" bIns="46800"/>
          <a:p>
            <a:pPr>
              <a:buFont typeface="Arial"/>
              <a:buChar char="•"/>
            </a:pPr>
            <a:r>
              <a:rPr lang="en-US" sz="1400">
                <a:latin typeface="Arial"/>
              </a:rPr>
              <a:t>CLAS/HERMES</a:t>
            </a:r>
            <a:endParaRPr/>
          </a:p>
        </p:txBody>
      </p:sp>
      <p:pic>
        <p:nvPicPr>
          <p:cNvPr id="288" name="Picture 17" descr="latex-image-1.pdf"/>
          <p:cNvPicPr/>
          <p:nvPr/>
        </p:nvPicPr>
        <p:blipFill>
          <a:blip r:embed="rId10"/>
          <a:stretch>
            <a:fillRect/>
          </a:stretch>
        </p:blipFill>
        <p:spPr>
          <a:xfrm>
            <a:off x="7616880" y="2438280"/>
            <a:ext cx="155520" cy="139680"/>
          </a:xfrm>
          <a:prstGeom prst="rect">
            <a:avLst/>
          </a:prstGeom>
          <a:ln>
            <a:noFill/>
          </a:ln>
        </p:spPr>
      </p:pic>
      <p:pic>
        <p:nvPicPr>
          <p:cNvPr id="289" name="Picture 26" descr=""/>
          <p:cNvPicPr/>
          <p:nvPr/>
        </p:nvPicPr>
        <p:blipFill>
          <a:blip r:embed="rId11"/>
          <a:stretch>
            <a:fillRect/>
          </a:stretch>
        </p:blipFill>
        <p:spPr>
          <a:xfrm>
            <a:off x="2895480" y="990720"/>
            <a:ext cx="1841760" cy="331560"/>
          </a:xfrm>
          <a:prstGeom prst="rect">
            <a:avLst/>
          </a:prstGeom>
          <a:ln>
            <a:noFill/>
          </a:ln>
        </p:spPr>
      </p:pic>
      <p:sp>
        <p:nvSpPr>
          <p:cNvPr id="290" name="CustomShape 18"/>
          <p:cNvSpPr/>
          <p:nvPr/>
        </p:nvSpPr>
        <p:spPr>
          <a:xfrm>
            <a:off x="2743200" y="1371600"/>
            <a:ext cx="2895480" cy="520200"/>
          </a:xfrm>
          <a:prstGeom prst="rect">
            <a:avLst/>
          </a:prstGeom>
          <a:noFill/>
          <a:ln>
            <a:noFill/>
          </a:ln>
        </p:spPr>
        <p:txBody>
          <a:bodyPr lIns="90000" rIns="90000" tIns="46800" bIns="46800"/>
          <a:p>
            <a:pPr>
              <a:buFont typeface="Arial"/>
              <a:buChar char="•"/>
            </a:pPr>
            <a:r>
              <a:rPr lang="en-US" sz="1400">
                <a:latin typeface="Arial"/>
              </a:rPr>
              <a:t>Force on the active quark right after scattering (Burkardt)</a:t>
            </a:r>
            <a:endParaRPr/>
          </a:p>
        </p:txBody>
      </p:sp>
      <p:sp>
        <p:nvSpPr>
          <p:cNvPr id="291" name="CustomShape 19"/>
          <p:cNvSpPr/>
          <p:nvPr/>
        </p:nvSpPr>
        <p:spPr>
          <a:xfrm>
            <a:off x="76320" y="5638680"/>
            <a:ext cx="8991360" cy="733320"/>
          </a:xfrm>
          <a:prstGeom prst="rect">
            <a:avLst/>
          </a:prstGeom>
          <a:solidFill>
            <a:srgbClr val="ffff99"/>
          </a:solidFill>
          <a:ln w="9360">
            <a:solidFill>
              <a:srgbClr val="000000"/>
            </a:solidFill>
            <a:miter/>
          </a:ln>
        </p:spPr>
        <p:txBody>
          <a:bodyPr lIns="90000" rIns="90000" tIns="46800" bIns="46800"/>
          <a:p>
            <a:pPr>
              <a:buFont typeface="Arial"/>
              <a:buChar char="•"/>
            </a:pPr>
            <a:r>
              <a:rPr lang="en-US" sz="1400">
                <a:latin typeface="Arial"/>
              </a:rPr>
              <a:t>Significant longitudinal target SSA measured at JLab and  HERMES may be related to HT and color forces</a:t>
            </a:r>
            <a:endParaRPr/>
          </a:p>
          <a:p>
            <a:pPr>
              <a:buFont typeface="Arial"/>
              <a:buChar char="•"/>
            </a:pPr>
            <a:r>
              <a:rPr lang="en-US" sz="1400">
                <a:latin typeface="Arial"/>
              </a:rPr>
              <a:t>Large transverse spin asymmetries observed in inclusive pion production (Hall-A, HERMES)</a:t>
            </a:r>
            <a:endParaRPr/>
          </a:p>
          <a:p>
            <a:pPr>
              <a:buFont typeface="Arial"/>
              <a:buChar char="•"/>
            </a:pPr>
            <a:r>
              <a:rPr lang="en-US" sz="1400">
                <a:latin typeface="Arial"/>
              </a:rPr>
              <a:t>Models and lattice agree on a large e/f</a:t>
            </a:r>
            <a:r>
              <a:rPr lang="en-US" sz="1100">
                <a:latin typeface="Arial"/>
              </a:rPr>
              <a:t>1</a:t>
            </a:r>
            <a:r>
              <a:rPr lang="en-US" sz="1400">
                <a:latin typeface="Arial"/>
              </a:rPr>
              <a:t> -&gt; large beam SSA </a:t>
            </a:r>
            <a:endParaRPr/>
          </a:p>
        </p:txBody>
      </p:sp>
      <p:pic>
        <p:nvPicPr>
          <p:cNvPr id="292" name="Picture 32" descr="Screen Shot 2015-08-29 at 10.15.21 AM.png"/>
          <p:cNvPicPr/>
          <p:nvPr/>
        </p:nvPicPr>
        <p:blipFill>
          <a:blip r:embed="rId12"/>
          <a:stretch>
            <a:fillRect/>
          </a:stretch>
        </p:blipFill>
        <p:spPr>
          <a:xfrm>
            <a:off x="6248520" y="2666880"/>
            <a:ext cx="2539800" cy="2934000"/>
          </a:xfrm>
          <a:prstGeom prst="rect">
            <a:avLst/>
          </a:prstGeom>
          <a:ln>
            <a:noFill/>
          </a:ln>
        </p:spPr>
      </p:pic>
      <p:sp>
        <p:nvSpPr>
          <p:cNvPr id="293" name="CustomShape 20"/>
          <p:cNvSpPr/>
          <p:nvPr/>
        </p:nvSpPr>
        <p:spPr>
          <a:xfrm>
            <a:off x="6781680" y="3581280"/>
            <a:ext cx="1113480" cy="307080"/>
          </a:xfrm>
          <a:prstGeom prst="rect">
            <a:avLst/>
          </a:prstGeom>
          <a:noFill/>
          <a:ln>
            <a:noFill/>
          </a:ln>
        </p:spPr>
        <p:txBody>
          <a:bodyPr wrap="none" lIns="90000" rIns="90000" tIns="46800" bIns="46800"/>
          <a:p>
            <a:pPr>
              <a:buFont typeface="Arial"/>
              <a:buChar char="•"/>
            </a:pPr>
            <a:r>
              <a:rPr lang="en-US" sz="1400">
                <a:latin typeface="Arial"/>
              </a:rPr>
              <a:t>JLab-Hall-A</a:t>
            </a:r>
            <a:endParaRPr/>
          </a:p>
        </p:txBody>
      </p:sp>
      <p:sp>
        <p:nvSpPr>
          <p:cNvPr id="294" name="CustomShape 21"/>
          <p:cNvSpPr/>
          <p:nvPr/>
        </p:nvSpPr>
        <p:spPr>
          <a:xfrm>
            <a:off x="7238880" y="3886200"/>
            <a:ext cx="1378440" cy="459720"/>
          </a:xfrm>
          <a:prstGeom prst="rect">
            <a:avLst/>
          </a:prstGeom>
          <a:noFill/>
          <a:ln>
            <a:noFill/>
          </a:ln>
        </p:spPr>
        <p:txBody>
          <a:bodyPr wrap="none" lIns="90000" rIns="90000" tIns="46800" bIns="46800"/>
          <a:p>
            <a:pPr>
              <a:buFont typeface="Arial"/>
              <a:buChar char="•"/>
            </a:pPr>
            <a:r>
              <a:rPr lang="en-US" sz="2400">
                <a:latin typeface="Arial"/>
              </a:rPr>
              <a:t> </a:t>
            </a:r>
            <a:r>
              <a:rPr lang="en-US" sz="1200">
                <a:latin typeface="Arial"/>
              </a:rPr>
              <a:t>arXiv:1311.1866</a:t>
            </a:r>
            <a:endParaRPr/>
          </a:p>
        </p:txBody>
      </p:sp>
    </p:spTree>
  </p:cSld>
  <p:timing>
    <p:tnLst>
      <p:par>
        <p:cTn id="35" dur="indefinite" restart="never" nodeType="tmRoot">
          <p:childTnLst>
            <p:seq>
              <p:cTn id="36"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295" name="TextShape 1"/>
          <p:cNvSpPr txBox="1"/>
          <p:nvPr/>
        </p:nvSpPr>
        <p:spPr>
          <a:xfrm>
            <a:off x="457200" y="152280"/>
            <a:ext cx="8229600" cy="563760"/>
          </a:xfrm>
          <a:prstGeom prst="rect">
            <a:avLst/>
          </a:prstGeom>
        </p:spPr>
        <p:txBody>
          <a:bodyPr anchor="ctr"/>
          <a:p>
            <a:pPr algn="ctr">
              <a:buFont typeface="Arial"/>
              <a:buChar char="•"/>
            </a:pPr>
            <a:r>
              <a:rPr lang="en-US" sz="3200">
                <a:latin typeface="Arial"/>
              </a:rPr>
              <a:t>SIDIS at JLab12 </a:t>
            </a:r>
            <a:endParaRPr/>
          </a:p>
        </p:txBody>
      </p:sp>
      <p:pic>
        <p:nvPicPr>
          <p:cNvPr id="296" name="Picture 4" descr="targetfrag"/>
          <p:cNvPicPr/>
          <p:nvPr/>
        </p:nvPicPr>
        <p:blipFill>
          <a:blip r:embed="rId1"/>
          <a:stretch>
            <a:fillRect/>
          </a:stretch>
        </p:blipFill>
        <p:spPr>
          <a:xfrm>
            <a:off x="152280" y="155520"/>
            <a:ext cx="986040" cy="530280"/>
          </a:xfrm>
          <a:prstGeom prst="rect">
            <a:avLst/>
          </a:prstGeom>
          <a:ln>
            <a:noFill/>
          </a:ln>
        </p:spPr>
      </p:pic>
      <p:sp>
        <p:nvSpPr>
          <p:cNvPr id="297" name="CustomShape 2"/>
          <p:cNvSpPr/>
          <p:nvPr/>
        </p:nvSpPr>
        <p:spPr>
          <a:xfrm>
            <a:off x="1095480" y="-76320"/>
            <a:ext cx="379440" cy="642600"/>
          </a:xfrm>
          <a:prstGeom prst="rect">
            <a:avLst/>
          </a:prstGeom>
          <a:noFill/>
          <a:ln>
            <a:noFill/>
          </a:ln>
        </p:spPr>
        <p:txBody>
          <a:bodyPr lIns="90000" rIns="90000" tIns="46800" bIns="46800"/>
          <a:p>
            <a:pPr algn="ctr">
              <a:lnSpc>
                <a:spcPct val="100000"/>
              </a:lnSpc>
              <a:buFont typeface="Symbol" charset="2"/>
              <a:buChar char=""/>
            </a:pPr>
            <a:r>
              <a:rPr b="1" lang="en-US">
                <a:latin typeface="Symbol"/>
                <a:ea typeface="Symbol"/>
              </a:rPr>
              <a:t></a:t>
            </a:r>
            <a:endParaRPr/>
          </a:p>
        </p:txBody>
      </p:sp>
      <p:sp>
        <p:nvSpPr>
          <p:cNvPr id="298" name="Line 3"/>
          <p:cNvSpPr/>
          <p:nvPr/>
        </p:nvSpPr>
        <p:spPr>
          <a:xfrm flipV="1">
            <a:off x="1020600" y="155520"/>
            <a:ext cx="219240" cy="46080"/>
          </a:xfrm>
          <a:prstGeom prst="line">
            <a:avLst/>
          </a:prstGeom>
          <a:ln w="9360">
            <a:solidFill>
              <a:srgbClr val="ff0000"/>
            </a:solidFill>
            <a:miter/>
            <a:tailEnd len="med" type="triangle" w="med"/>
          </a:ln>
        </p:spPr>
      </p:sp>
      <p:pic>
        <p:nvPicPr>
          <p:cNvPr id="299" name="Picture 12" descr="screenshot_1.jpg"/>
          <p:cNvPicPr/>
          <p:nvPr/>
        </p:nvPicPr>
        <p:blipFill>
          <a:blip r:embed="rId2"/>
          <a:stretch>
            <a:fillRect/>
          </a:stretch>
        </p:blipFill>
        <p:spPr>
          <a:xfrm>
            <a:off x="152280" y="1371600"/>
            <a:ext cx="1746360" cy="1676520"/>
          </a:xfrm>
          <a:prstGeom prst="rect">
            <a:avLst/>
          </a:prstGeom>
          <a:ln>
            <a:noFill/>
          </a:ln>
        </p:spPr>
      </p:pic>
      <p:sp>
        <p:nvSpPr>
          <p:cNvPr id="300" name="CustomShape 4"/>
          <p:cNvSpPr/>
          <p:nvPr/>
        </p:nvSpPr>
        <p:spPr>
          <a:xfrm>
            <a:off x="8458200" y="6464160"/>
            <a:ext cx="685800" cy="320760"/>
          </a:xfrm>
          <a:prstGeom prst="rect">
            <a:avLst/>
          </a:prstGeom>
          <a:noFill/>
          <a:ln>
            <a:noFill/>
          </a:ln>
        </p:spPr>
        <p:txBody>
          <a:bodyPr lIns="90000" rIns="90000" tIns="46800" bIns="46800"/>
          <a:p>
            <a:pPr algn="r">
              <a:buFont typeface="Arial"/>
              <a:buChar char="•"/>
            </a:pPr>
            <a:fld id="{AB31E13C-0330-4D4B-9BF8-D14BD986FBFE}" type="slidenum">
              <a:rPr lang="en-US" sz="1400">
                <a:latin typeface="Arial"/>
              </a:rPr>
              <a:t>&lt;number&gt;</a:t>
            </a:fld>
            <a:endParaRPr/>
          </a:p>
        </p:txBody>
      </p:sp>
      <p:sp>
        <p:nvSpPr>
          <p:cNvPr id="301" name="CustomShape 5"/>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pic>
        <p:nvPicPr>
          <p:cNvPr id="302" name="Picture 13" descr="screenshot_2.jpg"/>
          <p:cNvPicPr/>
          <p:nvPr/>
        </p:nvPicPr>
        <p:blipFill>
          <a:blip r:embed="rId3"/>
          <a:stretch>
            <a:fillRect/>
          </a:stretch>
        </p:blipFill>
        <p:spPr>
          <a:xfrm>
            <a:off x="2209680" y="1295280"/>
            <a:ext cx="2133720" cy="1828800"/>
          </a:xfrm>
          <a:prstGeom prst="rect">
            <a:avLst/>
          </a:prstGeom>
          <a:ln>
            <a:noFill/>
          </a:ln>
        </p:spPr>
      </p:pic>
      <p:pic>
        <p:nvPicPr>
          <p:cNvPr id="303" name="Picture 3" descr="CLAS12.jpg"/>
          <p:cNvPicPr/>
          <p:nvPr/>
        </p:nvPicPr>
        <p:blipFill>
          <a:blip r:embed="rId4"/>
          <a:stretch>
            <a:fillRect/>
          </a:stretch>
        </p:blipFill>
        <p:spPr>
          <a:xfrm>
            <a:off x="4572000" y="1295280"/>
            <a:ext cx="1990800" cy="1828800"/>
          </a:xfrm>
          <a:prstGeom prst="rect">
            <a:avLst/>
          </a:prstGeom>
          <a:ln>
            <a:noFill/>
          </a:ln>
        </p:spPr>
      </p:pic>
      <p:sp>
        <p:nvSpPr>
          <p:cNvPr id="304" name="CustomShape 6"/>
          <p:cNvSpPr/>
          <p:nvPr/>
        </p:nvSpPr>
        <p:spPr>
          <a:xfrm>
            <a:off x="4572000" y="1371600"/>
            <a:ext cx="1029600" cy="368280"/>
          </a:xfrm>
          <a:prstGeom prst="rect">
            <a:avLst/>
          </a:prstGeom>
          <a:noFill/>
          <a:ln>
            <a:noFill/>
          </a:ln>
        </p:spPr>
        <p:txBody>
          <a:bodyPr wrap="none" lIns="90000" rIns="90000" tIns="46800" bIns="46800"/>
          <a:p>
            <a:pPr>
              <a:buFont typeface="Arial"/>
              <a:buChar char="•"/>
            </a:pPr>
            <a:r>
              <a:rPr lang="en-US">
                <a:latin typeface="Arial"/>
              </a:rPr>
              <a:t>CLAS12</a:t>
            </a:r>
            <a:endParaRPr/>
          </a:p>
        </p:txBody>
      </p:sp>
      <p:sp>
        <p:nvSpPr>
          <p:cNvPr id="305" name="CustomShape 7"/>
          <p:cNvSpPr/>
          <p:nvPr/>
        </p:nvSpPr>
        <p:spPr>
          <a:xfrm>
            <a:off x="1066680" y="838080"/>
            <a:ext cx="5470560" cy="368280"/>
          </a:xfrm>
          <a:prstGeom prst="rect">
            <a:avLst/>
          </a:prstGeom>
          <a:noFill/>
          <a:ln>
            <a:noFill/>
          </a:ln>
        </p:spPr>
        <p:txBody>
          <a:bodyPr wrap="none" lIns="90000" rIns="90000" tIns="46800" bIns="46800"/>
          <a:p>
            <a:pPr>
              <a:buFont typeface="Arial"/>
              <a:buChar char="•"/>
            </a:pPr>
            <a:r>
              <a:rPr lang="en-US">
                <a:latin typeface="Arial"/>
              </a:rPr>
              <a:t>Complementary measurements with different targets</a:t>
            </a:r>
            <a:endParaRPr/>
          </a:p>
        </p:txBody>
      </p:sp>
      <p:pic>
        <p:nvPicPr>
          <p:cNvPr id="306" name="Picture 23" descr="Screen Shot 2015-05-23 at 2.52.10 PM.png"/>
          <p:cNvPicPr/>
          <p:nvPr/>
        </p:nvPicPr>
        <p:blipFill>
          <a:blip r:embed="rId5"/>
          <a:stretch>
            <a:fillRect/>
          </a:stretch>
        </p:blipFill>
        <p:spPr>
          <a:xfrm>
            <a:off x="2057400" y="3429000"/>
            <a:ext cx="2514600" cy="2394000"/>
          </a:xfrm>
          <a:prstGeom prst="rect">
            <a:avLst/>
          </a:prstGeom>
          <a:ln>
            <a:noFill/>
          </a:ln>
        </p:spPr>
      </p:pic>
      <p:sp>
        <p:nvSpPr>
          <p:cNvPr id="307" name="CustomShape 8"/>
          <p:cNvSpPr/>
          <p:nvPr/>
        </p:nvSpPr>
        <p:spPr>
          <a:xfrm>
            <a:off x="3124080" y="3657600"/>
            <a:ext cx="2362320" cy="337320"/>
          </a:xfrm>
          <a:prstGeom prst="rect">
            <a:avLst/>
          </a:prstGeom>
          <a:noFill/>
          <a:ln>
            <a:noFill/>
          </a:ln>
        </p:spPr>
        <p:txBody>
          <a:bodyPr lIns="90000" rIns="90000" tIns="46800" bIns="46800"/>
          <a:p>
            <a:pPr>
              <a:buFont typeface="Arial"/>
              <a:buChar char="•"/>
            </a:pPr>
            <a:r>
              <a:rPr lang="en-US" sz="1600">
                <a:latin typeface="Arial"/>
              </a:rPr>
              <a:t>E12-09-018 </a:t>
            </a:r>
            <a:endParaRPr/>
          </a:p>
        </p:txBody>
      </p:sp>
      <p:pic>
        <p:nvPicPr>
          <p:cNvPr id="308" name="Picture 25" descr="Screen Shot 2015-05-23 at 2.55.03 PM.png"/>
          <p:cNvPicPr/>
          <p:nvPr/>
        </p:nvPicPr>
        <p:blipFill>
          <a:blip r:embed="rId6"/>
          <a:stretch>
            <a:fillRect/>
          </a:stretch>
        </p:blipFill>
        <p:spPr>
          <a:xfrm>
            <a:off x="4495680" y="3505320"/>
            <a:ext cx="2286000" cy="2361960"/>
          </a:xfrm>
          <a:prstGeom prst="rect">
            <a:avLst/>
          </a:prstGeom>
          <a:ln>
            <a:noFill/>
          </a:ln>
        </p:spPr>
      </p:pic>
      <p:pic>
        <p:nvPicPr>
          <p:cNvPr id="309" name="Picture 26" descr="Screen Shot 2015-05-23 at 2.56.28 PM.png"/>
          <p:cNvPicPr/>
          <p:nvPr/>
        </p:nvPicPr>
        <p:blipFill>
          <a:blip r:embed="rId7"/>
          <a:stretch>
            <a:fillRect/>
          </a:stretch>
        </p:blipFill>
        <p:spPr>
          <a:xfrm>
            <a:off x="6788160" y="1143000"/>
            <a:ext cx="2355840" cy="2603520"/>
          </a:xfrm>
          <a:prstGeom prst="rect">
            <a:avLst/>
          </a:prstGeom>
          <a:ln>
            <a:noFill/>
          </a:ln>
        </p:spPr>
      </p:pic>
      <p:sp>
        <p:nvSpPr>
          <p:cNvPr id="310" name="CustomShape 9"/>
          <p:cNvSpPr/>
          <p:nvPr/>
        </p:nvSpPr>
        <p:spPr>
          <a:xfrm>
            <a:off x="7238880" y="1295280"/>
            <a:ext cx="866520" cy="368280"/>
          </a:xfrm>
          <a:prstGeom prst="rect">
            <a:avLst/>
          </a:prstGeom>
          <a:noFill/>
          <a:ln>
            <a:noFill/>
          </a:ln>
        </p:spPr>
        <p:txBody>
          <a:bodyPr wrap="none" lIns="90000" rIns="90000" tIns="46800" bIns="46800"/>
          <a:p>
            <a:pPr>
              <a:buFont typeface="Arial"/>
              <a:buChar char="•"/>
            </a:pPr>
            <a:r>
              <a:rPr lang="en-US">
                <a:latin typeface="Arial"/>
              </a:rPr>
              <a:t>SOLID</a:t>
            </a:r>
            <a:endParaRPr/>
          </a:p>
        </p:txBody>
      </p:sp>
      <p:pic>
        <p:nvPicPr>
          <p:cNvPr id="311" name="Picture 28" descr="Screen Shot 2015-05-23 at 2.58.41 PM.png"/>
          <p:cNvPicPr/>
          <p:nvPr/>
        </p:nvPicPr>
        <p:blipFill>
          <a:blip r:embed="rId8"/>
          <a:stretch>
            <a:fillRect/>
          </a:stretch>
        </p:blipFill>
        <p:spPr>
          <a:xfrm>
            <a:off x="6781680" y="3657600"/>
            <a:ext cx="2362320" cy="2101680"/>
          </a:xfrm>
          <a:prstGeom prst="rect">
            <a:avLst/>
          </a:prstGeom>
          <a:ln>
            <a:noFill/>
          </a:ln>
        </p:spPr>
      </p:pic>
      <p:pic>
        <p:nvPicPr>
          <p:cNvPr id="312" name="Picture 29" descr="Screen Shot 2015-05-23 at 3.00.44 PM.png"/>
          <p:cNvPicPr/>
          <p:nvPr/>
        </p:nvPicPr>
        <p:blipFill>
          <a:blip r:embed="rId9"/>
          <a:stretch>
            <a:fillRect/>
          </a:stretch>
        </p:blipFill>
        <p:spPr>
          <a:xfrm>
            <a:off x="0" y="3352680"/>
            <a:ext cx="2052720" cy="2438640"/>
          </a:xfrm>
          <a:prstGeom prst="rect">
            <a:avLst/>
          </a:prstGeom>
          <a:ln>
            <a:noFill/>
          </a:ln>
        </p:spPr>
      </p:pic>
      <p:sp>
        <p:nvSpPr>
          <p:cNvPr id="313" name="CustomShape 10"/>
          <p:cNvSpPr/>
          <p:nvPr/>
        </p:nvSpPr>
        <p:spPr>
          <a:xfrm>
            <a:off x="0" y="5892840"/>
            <a:ext cx="9144000" cy="580680"/>
          </a:xfrm>
          <a:prstGeom prst="rect">
            <a:avLst/>
          </a:prstGeom>
          <a:noFill/>
          <a:ln>
            <a:noFill/>
          </a:ln>
        </p:spPr>
        <p:txBody>
          <a:bodyPr lIns="90000" rIns="90000" tIns="46800" bIns="46800"/>
          <a:p>
            <a:pPr>
              <a:buFont typeface="Arial"/>
              <a:buChar char="•"/>
            </a:pPr>
            <a:r>
              <a:rPr lang="en-US" sz="1600">
                <a:latin typeface="Arial"/>
              </a:rPr>
              <a:t>Combination of high resolution measurements from spectrometers combined with large acceptance data from CLAS12 and SOLID would allow to pin down all TMDs in the valence region</a:t>
            </a:r>
            <a:endParaRPr/>
          </a:p>
        </p:txBody>
      </p:sp>
      <p:pic>
        <p:nvPicPr>
          <p:cNvPr id="314" name="Picture 32" descr="screenshot_06.jpg"/>
          <p:cNvPicPr/>
          <p:nvPr/>
        </p:nvPicPr>
        <p:blipFill>
          <a:blip r:embed="rId10"/>
          <a:stretch>
            <a:fillRect/>
          </a:stretch>
        </p:blipFill>
        <p:spPr>
          <a:xfrm>
            <a:off x="7696080" y="0"/>
            <a:ext cx="1447920" cy="1249200"/>
          </a:xfrm>
          <a:prstGeom prst="rect">
            <a:avLst/>
          </a:prstGeom>
          <a:ln>
            <a:noFill/>
          </a:ln>
        </p:spPr>
      </p:pic>
    </p:spTree>
  </p:cSld>
  <p:timing>
    <p:tnLst>
      <p:par>
        <p:cTn id="37" dur="indefinite" restart="never" nodeType="tmRoot">
          <p:childTnLst>
            <p:seq>
              <p:cTn id="38"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315" name="Picture 12" descr="Screen Shot 2015-09-02 at 1.35.14 AM.png"/>
          <p:cNvPicPr/>
          <p:nvPr/>
        </p:nvPicPr>
        <p:blipFill>
          <a:blip r:embed="rId1"/>
          <a:stretch>
            <a:fillRect/>
          </a:stretch>
        </p:blipFill>
        <p:spPr>
          <a:xfrm>
            <a:off x="5334120" y="3860640"/>
            <a:ext cx="3809880" cy="2616480"/>
          </a:xfrm>
          <a:prstGeom prst="rect">
            <a:avLst/>
          </a:prstGeom>
          <a:ln>
            <a:noFill/>
          </a:ln>
        </p:spPr>
      </p:pic>
      <p:pic>
        <p:nvPicPr>
          <p:cNvPr id="316" name="Picture 12" descr="Screen Shot 2015-08-19 at 11.08.35 AM.png"/>
          <p:cNvPicPr/>
          <p:nvPr/>
        </p:nvPicPr>
        <p:blipFill>
          <a:blip r:embed="rId2"/>
          <a:stretch>
            <a:fillRect/>
          </a:stretch>
        </p:blipFill>
        <p:spPr>
          <a:xfrm>
            <a:off x="4267080" y="838080"/>
            <a:ext cx="4724640" cy="2971800"/>
          </a:xfrm>
          <a:prstGeom prst="rect">
            <a:avLst/>
          </a:prstGeom>
          <a:ln>
            <a:noFill/>
          </a:ln>
        </p:spPr>
      </p:pic>
      <p:sp>
        <p:nvSpPr>
          <p:cNvPr id="317" name="CustomShape 1"/>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318" name="CustomShape 2"/>
          <p:cNvSpPr/>
          <p:nvPr/>
        </p:nvSpPr>
        <p:spPr>
          <a:xfrm>
            <a:off x="8458200" y="6464160"/>
            <a:ext cx="685800" cy="320760"/>
          </a:xfrm>
          <a:prstGeom prst="rect">
            <a:avLst/>
          </a:prstGeom>
          <a:noFill/>
          <a:ln>
            <a:noFill/>
          </a:ln>
        </p:spPr>
        <p:txBody>
          <a:bodyPr lIns="90000" rIns="90000" tIns="46800" bIns="46800"/>
          <a:p>
            <a:pPr algn="r">
              <a:buFont typeface="Arial"/>
              <a:buChar char="•"/>
            </a:pPr>
            <a:fld id="{82B9CEE7-09F7-464C-A79C-599ACAC035CC}" type="slidenum">
              <a:rPr lang="en-US" sz="1400">
                <a:latin typeface="Arial"/>
              </a:rPr>
              <a:t>&lt;number&gt;</a:t>
            </a:fld>
            <a:endParaRPr/>
          </a:p>
        </p:txBody>
      </p:sp>
      <p:sp>
        <p:nvSpPr>
          <p:cNvPr id="319" name="CustomShape 3"/>
          <p:cNvSpPr/>
          <p:nvPr/>
        </p:nvSpPr>
        <p:spPr>
          <a:xfrm>
            <a:off x="5738760" y="1111320"/>
            <a:ext cx="1663560" cy="246240"/>
          </a:xfrm>
          <a:prstGeom prst="rect">
            <a:avLst/>
          </a:prstGeom>
          <a:noFill/>
          <a:ln>
            <a:noFill/>
          </a:ln>
        </p:spPr>
        <p:txBody>
          <a:bodyPr wrap="none" lIns="90000" rIns="90000" tIns="46800" bIns="46800"/>
          <a:p>
            <a:pPr>
              <a:buFont typeface="Arial"/>
              <a:buChar char="•"/>
            </a:pPr>
            <a:r>
              <a:rPr lang="en-US" sz="1000">
                <a:solidFill>
                  <a:srgbClr val="000000"/>
                </a:solidFill>
                <a:latin typeface="Arial"/>
              </a:rPr>
              <a:t>Aybat, Prokudin &amp; Rogers </a:t>
            </a:r>
            <a:endParaRPr/>
          </a:p>
        </p:txBody>
      </p:sp>
      <p:sp>
        <p:nvSpPr>
          <p:cNvPr id="320" name="CustomShape 4"/>
          <p:cNvSpPr/>
          <p:nvPr/>
        </p:nvSpPr>
        <p:spPr>
          <a:xfrm>
            <a:off x="7772400" y="838080"/>
            <a:ext cx="1172880" cy="307080"/>
          </a:xfrm>
          <a:prstGeom prst="rect">
            <a:avLst/>
          </a:prstGeom>
          <a:noFill/>
          <a:ln>
            <a:noFill/>
          </a:ln>
        </p:spPr>
        <p:txBody>
          <a:bodyPr wrap="none" lIns="90000" rIns="90000" tIns="46800" bIns="46800"/>
          <a:p>
            <a:pPr>
              <a:buFont typeface="Arial"/>
              <a:buChar char="•"/>
            </a:pPr>
            <a:r>
              <a:rPr lang="en-US" sz="1400">
                <a:latin typeface="Arial"/>
              </a:rPr>
              <a:t>C12-11-111 </a:t>
            </a:r>
            <a:endParaRPr/>
          </a:p>
        </p:txBody>
      </p:sp>
      <p:sp>
        <p:nvSpPr>
          <p:cNvPr id="321" name="CustomShape 5"/>
          <p:cNvSpPr/>
          <p:nvPr/>
        </p:nvSpPr>
        <p:spPr>
          <a:xfrm>
            <a:off x="163440" y="5029200"/>
            <a:ext cx="5399280" cy="1344240"/>
          </a:xfrm>
          <a:prstGeom prst="rect">
            <a:avLst/>
          </a:prstGeom>
          <a:solidFill>
            <a:srgbClr val="ffff00"/>
          </a:solidFill>
          <a:ln w="9360">
            <a:solidFill>
              <a:srgbClr val="000000"/>
            </a:solidFill>
            <a:miter/>
          </a:ln>
        </p:spPr>
        <p:txBody>
          <a:bodyPr lIns="90000" rIns="90000" tIns="46800" bIns="46800"/>
          <a:p>
            <a:pPr>
              <a:buFont typeface="Arial"/>
              <a:buChar char="•"/>
            </a:pPr>
            <a:r>
              <a:rPr lang="en-US" sz="1600">
                <a:latin typeface="Arial"/>
              </a:rPr>
              <a:t>Large acceptance of CLAS12 allows studies of P</a:t>
            </a:r>
            <a:r>
              <a:rPr lang="en-US" sz="1600" baseline="-25000">
                <a:latin typeface="Arial"/>
              </a:rPr>
              <a:t>T</a:t>
            </a:r>
            <a:r>
              <a:rPr lang="en-US" sz="1600">
                <a:latin typeface="Arial"/>
              </a:rPr>
              <a:t> and </a:t>
            </a:r>
            <a:endParaRPr/>
          </a:p>
          <a:p>
            <a:pPr>
              <a:buFont typeface="Arial"/>
              <a:buChar char="•"/>
            </a:pPr>
            <a:r>
              <a:rPr lang="en-US" sz="1600">
                <a:latin typeface="Arial"/>
              </a:rPr>
              <a:t>      </a:t>
            </a:r>
            <a:r>
              <a:rPr lang="en-US" sz="1600">
                <a:latin typeface="Arial"/>
              </a:rPr>
              <a:t>Q</a:t>
            </a:r>
            <a:r>
              <a:rPr lang="en-US" sz="1600" baseline="30000">
                <a:latin typeface="Arial"/>
              </a:rPr>
              <a:t>2</a:t>
            </a:r>
            <a:r>
              <a:rPr lang="en-US" sz="1600">
                <a:latin typeface="Arial"/>
              </a:rPr>
              <a:t>-dependence of SSAs in a wide kinematic range</a:t>
            </a:r>
            <a:endParaRPr/>
          </a:p>
          <a:p>
            <a:pPr>
              <a:buFont typeface="Arial"/>
              <a:buChar char="•"/>
            </a:pPr>
            <a:r>
              <a:rPr lang="en-US" sz="1600">
                <a:latin typeface="Arial"/>
              </a:rPr>
              <a:t>Comparison of JLab12 data with HERMES, COMPASS (and EIC) will pin down the non-trivial Q</a:t>
            </a:r>
            <a:r>
              <a:rPr lang="en-US" sz="1600" baseline="30000">
                <a:latin typeface="Arial"/>
              </a:rPr>
              <a:t>2</a:t>
            </a:r>
            <a:r>
              <a:rPr lang="en-US" sz="1600">
                <a:latin typeface="Arial"/>
              </a:rPr>
              <a:t> evolution of Sivers asymmetry.</a:t>
            </a:r>
            <a:endParaRPr/>
          </a:p>
        </p:txBody>
      </p:sp>
      <p:sp>
        <p:nvSpPr>
          <p:cNvPr id="322" name="CustomShape 6"/>
          <p:cNvSpPr/>
          <p:nvPr/>
        </p:nvSpPr>
        <p:spPr>
          <a:xfrm>
            <a:off x="6781680" y="5257800"/>
            <a:ext cx="927360" cy="368280"/>
          </a:xfrm>
          <a:prstGeom prst="rect">
            <a:avLst/>
          </a:prstGeom>
          <a:noFill/>
          <a:ln>
            <a:noFill/>
          </a:ln>
        </p:spPr>
        <p:txBody>
          <a:bodyPr wrap="none" lIns="90000" rIns="90000" tIns="46800" bIns="46800"/>
          <a:p>
            <a:pPr>
              <a:buFont typeface="Arial"/>
              <a:buChar char="•"/>
            </a:pPr>
            <a:r>
              <a:rPr lang="en-US">
                <a:latin typeface="Arial"/>
              </a:rPr>
              <a:t>JLab12</a:t>
            </a:r>
            <a:endParaRPr/>
          </a:p>
        </p:txBody>
      </p:sp>
      <p:sp>
        <p:nvSpPr>
          <p:cNvPr id="323" name="CustomShape 7"/>
          <p:cNvSpPr/>
          <p:nvPr/>
        </p:nvSpPr>
        <p:spPr>
          <a:xfrm>
            <a:off x="6248520" y="4952880"/>
            <a:ext cx="1154520" cy="368280"/>
          </a:xfrm>
          <a:prstGeom prst="rect">
            <a:avLst/>
          </a:prstGeom>
          <a:noFill/>
          <a:ln>
            <a:noFill/>
          </a:ln>
        </p:spPr>
        <p:txBody>
          <a:bodyPr wrap="none" lIns="90000" rIns="90000" tIns="46800" bIns="46800"/>
          <a:p>
            <a:pPr>
              <a:buFont typeface="Arial"/>
              <a:buChar char="•"/>
            </a:pPr>
            <a:r>
              <a:rPr lang="en-US">
                <a:latin typeface="Arial"/>
              </a:rPr>
              <a:t>HERMES</a:t>
            </a:r>
            <a:endParaRPr/>
          </a:p>
        </p:txBody>
      </p:sp>
      <p:sp>
        <p:nvSpPr>
          <p:cNvPr id="324" name="CustomShape 8"/>
          <p:cNvSpPr/>
          <p:nvPr/>
        </p:nvSpPr>
        <p:spPr>
          <a:xfrm>
            <a:off x="6172200" y="4495680"/>
            <a:ext cx="1302480" cy="368280"/>
          </a:xfrm>
          <a:prstGeom prst="rect">
            <a:avLst/>
          </a:prstGeom>
          <a:noFill/>
          <a:ln>
            <a:noFill/>
          </a:ln>
        </p:spPr>
        <p:txBody>
          <a:bodyPr wrap="none" lIns="90000" rIns="90000" tIns="46800" bIns="46800"/>
          <a:p>
            <a:pPr>
              <a:buFont typeface="Arial"/>
              <a:buChar char="•"/>
            </a:pPr>
            <a:r>
              <a:rPr lang="en-US">
                <a:latin typeface="Arial"/>
              </a:rPr>
              <a:t>COMPASS</a:t>
            </a:r>
            <a:endParaRPr/>
          </a:p>
        </p:txBody>
      </p:sp>
      <p:pic>
        <p:nvPicPr>
          <p:cNvPr id="325" name="Picture 34" descr="screenshot_02.jpg"/>
          <p:cNvPicPr/>
          <p:nvPr/>
        </p:nvPicPr>
        <p:blipFill>
          <a:blip r:embed="rId3"/>
          <a:stretch>
            <a:fillRect/>
          </a:stretch>
        </p:blipFill>
        <p:spPr>
          <a:xfrm>
            <a:off x="152280" y="838080"/>
            <a:ext cx="1295640" cy="673200"/>
          </a:xfrm>
          <a:prstGeom prst="rect">
            <a:avLst/>
          </a:prstGeom>
          <a:ln>
            <a:noFill/>
          </a:ln>
        </p:spPr>
      </p:pic>
      <p:sp>
        <p:nvSpPr>
          <p:cNvPr id="326" name="CustomShape 9"/>
          <p:cNvSpPr/>
          <p:nvPr/>
        </p:nvSpPr>
        <p:spPr>
          <a:xfrm>
            <a:off x="1828800" y="1219320"/>
            <a:ext cx="981000" cy="276480"/>
          </a:xfrm>
          <a:prstGeom prst="rect">
            <a:avLst/>
          </a:prstGeom>
          <a:noFill/>
          <a:ln>
            <a:noFill/>
          </a:ln>
        </p:spPr>
        <p:txBody>
          <a:bodyPr wrap="none" lIns="90000" rIns="90000" tIns="46800" bIns="46800"/>
          <a:p>
            <a:pPr>
              <a:buFont typeface="Arial"/>
              <a:buChar char="•"/>
            </a:pPr>
            <a:r>
              <a:rPr lang="en-US" sz="1200">
                <a:latin typeface="Arial"/>
              </a:rPr>
              <a:t>E12-11-108</a:t>
            </a:r>
            <a:endParaRPr/>
          </a:p>
        </p:txBody>
      </p:sp>
      <p:sp>
        <p:nvSpPr>
          <p:cNvPr id="327" name="CustomShape 10"/>
          <p:cNvSpPr/>
          <p:nvPr/>
        </p:nvSpPr>
        <p:spPr>
          <a:xfrm>
            <a:off x="1523880" y="838080"/>
            <a:ext cx="1095120" cy="459720"/>
          </a:xfrm>
          <a:prstGeom prst="rect">
            <a:avLst/>
          </a:prstGeom>
          <a:noFill/>
          <a:ln>
            <a:noFill/>
          </a:ln>
        </p:spPr>
        <p:txBody>
          <a:bodyPr wrap="none" lIns="90000" rIns="90000" tIns="46800" bIns="46800"/>
          <a:p>
            <a:pPr>
              <a:buFont typeface="Arial"/>
              <a:buChar char="•"/>
            </a:pPr>
            <a:r>
              <a:rPr lang="en-US" sz="2400">
                <a:latin typeface="Arial"/>
              </a:rPr>
              <a:t>SOLID</a:t>
            </a:r>
            <a:endParaRPr/>
          </a:p>
        </p:txBody>
      </p:sp>
      <p:pic>
        <p:nvPicPr>
          <p:cNvPr id="328" name="Picture 6" descr="Screen shot 2012-02-09 at 12.11.17 PM.png"/>
          <p:cNvPicPr/>
          <p:nvPr/>
        </p:nvPicPr>
        <p:blipFill>
          <a:blip r:embed="rId4"/>
          <a:stretch>
            <a:fillRect/>
          </a:stretch>
        </p:blipFill>
        <p:spPr>
          <a:xfrm>
            <a:off x="152280" y="1600200"/>
            <a:ext cx="4137120" cy="3124080"/>
          </a:xfrm>
          <a:prstGeom prst="rect">
            <a:avLst/>
          </a:prstGeom>
          <a:ln>
            <a:noFill/>
          </a:ln>
        </p:spPr>
      </p:pic>
      <p:sp>
        <p:nvSpPr>
          <p:cNvPr id="329" name="CustomShape 11"/>
          <p:cNvSpPr/>
          <p:nvPr/>
        </p:nvSpPr>
        <p:spPr>
          <a:xfrm>
            <a:off x="609480" y="0"/>
            <a:ext cx="6837840" cy="648720"/>
          </a:xfrm>
          <a:prstGeom prst="rect">
            <a:avLst/>
          </a:prstGeom>
          <a:noFill/>
          <a:ln>
            <a:noFill/>
          </a:ln>
        </p:spPr>
        <p:txBody>
          <a:bodyPr wrap="none" lIns="90000" rIns="90000" tIns="46800" bIns="46800"/>
          <a:p>
            <a:pPr>
              <a:buFont typeface="Arial"/>
              <a:buChar char="•"/>
            </a:pPr>
            <a:r>
              <a:rPr lang="en-US" sz="3200">
                <a:latin typeface="Arial"/>
              </a:rPr>
              <a:t>A</a:t>
            </a:r>
            <a:r>
              <a:rPr lang="en-US" sz="3200" baseline="-25000">
                <a:latin typeface="Arial"/>
              </a:rPr>
              <a:t>UT</a:t>
            </a:r>
            <a:r>
              <a:rPr lang="en-US" sz="3200">
                <a:latin typeface="Arial"/>
              </a:rPr>
              <a:t> with transversely polarized target</a:t>
            </a:r>
            <a:endParaRPr/>
          </a:p>
        </p:txBody>
      </p:sp>
    </p:spTree>
  </p:cSld>
  <p:timing>
    <p:tnLst>
      <p:par>
        <p:cTn id="39" dur="indefinite" restart="never" nodeType="tmRoot">
          <p:childTnLst>
            <p:seq>
              <p:cTn id="40"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330" name="Picture 19" descr="Screen shot 2012-02-09 at 6.58.16 AM.png"/>
          <p:cNvPicPr/>
          <p:nvPr/>
        </p:nvPicPr>
        <p:blipFill>
          <a:blip r:embed="rId1"/>
          <a:stretch>
            <a:fillRect/>
          </a:stretch>
        </p:blipFill>
        <p:spPr>
          <a:xfrm>
            <a:off x="0" y="2971800"/>
            <a:ext cx="6095880" cy="3807000"/>
          </a:xfrm>
          <a:prstGeom prst="rect">
            <a:avLst/>
          </a:prstGeom>
          <a:ln>
            <a:noFill/>
          </a:ln>
        </p:spPr>
      </p:pic>
      <p:pic>
        <p:nvPicPr>
          <p:cNvPr id="331" name="Picture 5" descr="txp_fig"/>
          <p:cNvPicPr/>
          <p:nvPr/>
        </p:nvPicPr>
        <p:blipFill>
          <a:blip r:embed="rId2"/>
          <a:stretch>
            <a:fillRect/>
          </a:stretch>
        </p:blipFill>
        <p:spPr>
          <a:xfrm>
            <a:off x="5891040" y="3733560"/>
            <a:ext cx="3100680" cy="1154520"/>
          </a:xfrm>
          <a:prstGeom prst="rect">
            <a:avLst/>
          </a:prstGeom>
          <a:ln>
            <a:noFill/>
          </a:ln>
        </p:spPr>
      </p:pic>
      <p:sp>
        <p:nvSpPr>
          <p:cNvPr id="332" name="CustomShape 1"/>
          <p:cNvSpPr/>
          <p:nvPr/>
        </p:nvSpPr>
        <p:spPr>
          <a:xfrm>
            <a:off x="6553080" y="3352680"/>
            <a:ext cx="2062800" cy="368280"/>
          </a:xfrm>
          <a:prstGeom prst="rect">
            <a:avLst/>
          </a:prstGeom>
          <a:noFill/>
          <a:ln>
            <a:noFill/>
          </a:ln>
        </p:spPr>
        <p:txBody>
          <a:bodyPr wrap="none" lIns="90000" rIns="90000" tIns="46800" bIns="46800"/>
          <a:p>
            <a:pPr>
              <a:buFont typeface="Arial"/>
              <a:buChar char="•"/>
            </a:pPr>
            <a:r>
              <a:rPr lang="en-US">
                <a:latin typeface="Arial"/>
              </a:rPr>
              <a:t>Higher Twist PDFs</a:t>
            </a:r>
            <a:endParaRPr/>
          </a:p>
        </p:txBody>
      </p:sp>
      <p:pic>
        <p:nvPicPr>
          <p:cNvPr id="333" name="Picture 18" descr="Screen shot 2012-02-09 at 6.57.57 AM.png"/>
          <p:cNvPicPr/>
          <p:nvPr/>
        </p:nvPicPr>
        <p:blipFill>
          <a:blip r:embed="rId3"/>
          <a:stretch>
            <a:fillRect/>
          </a:stretch>
        </p:blipFill>
        <p:spPr>
          <a:xfrm>
            <a:off x="0" y="801720"/>
            <a:ext cx="6118200" cy="2438280"/>
          </a:xfrm>
          <a:prstGeom prst="rect">
            <a:avLst/>
          </a:prstGeom>
          <a:ln>
            <a:noFill/>
          </a:ln>
        </p:spPr>
      </p:pic>
      <p:sp>
        <p:nvSpPr>
          <p:cNvPr id="334" name="CustomShape 2"/>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335" name="CustomShape 3"/>
          <p:cNvSpPr/>
          <p:nvPr/>
        </p:nvSpPr>
        <p:spPr>
          <a:xfrm>
            <a:off x="8458200" y="6464160"/>
            <a:ext cx="685800" cy="320760"/>
          </a:xfrm>
          <a:prstGeom prst="rect">
            <a:avLst/>
          </a:prstGeom>
          <a:noFill/>
          <a:ln>
            <a:noFill/>
          </a:ln>
        </p:spPr>
        <p:txBody>
          <a:bodyPr lIns="90000" rIns="90000" tIns="46800" bIns="46800"/>
          <a:p>
            <a:pPr algn="r">
              <a:buFont typeface="Arial"/>
              <a:buChar char="•"/>
            </a:pPr>
            <a:fld id="{DE577594-3181-4F55-A65D-7992C186E687}" type="slidenum">
              <a:rPr lang="en-US" sz="1400">
                <a:latin typeface="Arial"/>
              </a:rPr>
              <a:t>&lt;number&gt;</a:t>
            </a:fld>
            <a:endParaRPr/>
          </a:p>
        </p:txBody>
      </p:sp>
      <p:sp>
        <p:nvSpPr>
          <p:cNvPr id="336" name="CustomShape 4"/>
          <p:cNvSpPr/>
          <p:nvPr/>
        </p:nvSpPr>
        <p:spPr>
          <a:xfrm>
            <a:off x="8458200" y="6464160"/>
            <a:ext cx="685800" cy="320760"/>
          </a:xfrm>
          <a:prstGeom prst="rect">
            <a:avLst/>
          </a:prstGeom>
          <a:noFill/>
          <a:ln>
            <a:noFill/>
          </a:ln>
        </p:spPr>
        <p:txBody>
          <a:bodyPr lIns="90000" rIns="90000" tIns="46800" bIns="46800"/>
          <a:p>
            <a:pPr algn="r">
              <a:buFont typeface="Arial"/>
              <a:buChar char="•"/>
            </a:pPr>
            <a:fld id="{C933E6B1-F9A9-4E92-93B8-53F819C0EB01}" type="slidenum">
              <a:rPr lang="en-US" sz="1400">
                <a:latin typeface="Arial"/>
              </a:rPr>
              <a:t>&lt;number&gt;</a:t>
            </a:fld>
            <a:endParaRPr/>
          </a:p>
        </p:txBody>
      </p:sp>
      <p:sp>
        <p:nvSpPr>
          <p:cNvPr id="337" name="TextShape 5"/>
          <p:cNvSpPr txBox="1"/>
          <p:nvPr/>
        </p:nvSpPr>
        <p:spPr>
          <a:xfrm>
            <a:off x="457200" y="152280"/>
            <a:ext cx="8229600" cy="239760"/>
          </a:xfrm>
          <a:prstGeom prst="rect">
            <a:avLst/>
          </a:prstGeom>
        </p:spPr>
        <p:txBody>
          <a:bodyPr anchor="ctr"/>
          <a:p>
            <a:pPr algn="ctr">
              <a:buFont typeface="Arial"/>
              <a:buChar char="•"/>
            </a:pPr>
            <a:r>
              <a:rPr lang="en-US" sz="3200">
                <a:latin typeface="Arial"/>
              </a:rPr>
              <a:t>Azimuthal moments in SIDIS </a:t>
            </a:r>
            <a:endParaRPr/>
          </a:p>
        </p:txBody>
      </p:sp>
      <p:sp>
        <p:nvSpPr>
          <p:cNvPr id="338" name="CustomShape 6"/>
          <p:cNvSpPr/>
          <p:nvPr/>
        </p:nvSpPr>
        <p:spPr>
          <a:xfrm>
            <a:off x="6781680" y="838080"/>
            <a:ext cx="1978920" cy="368280"/>
          </a:xfrm>
          <a:prstGeom prst="rect">
            <a:avLst/>
          </a:prstGeom>
          <a:noFill/>
          <a:ln>
            <a:noFill/>
          </a:ln>
        </p:spPr>
        <p:txBody>
          <a:bodyPr wrap="none" lIns="90000" rIns="90000" tIns="46800" bIns="46800"/>
          <a:p>
            <a:pPr>
              <a:buFont typeface="Arial"/>
              <a:buChar char="•"/>
            </a:pPr>
            <a:r>
              <a:rPr lang="en-US">
                <a:latin typeface="Arial"/>
              </a:rPr>
              <a:t>quark polarization</a:t>
            </a:r>
            <a:endParaRPr/>
          </a:p>
        </p:txBody>
      </p:sp>
      <p:pic>
        <p:nvPicPr>
          <p:cNvPr id="339" name="Picture 4" descr="txp_fig"/>
          <p:cNvPicPr/>
          <p:nvPr/>
        </p:nvPicPr>
        <p:blipFill>
          <a:blip r:embed="rId4"/>
          <a:stretch>
            <a:fillRect/>
          </a:stretch>
        </p:blipFill>
        <p:spPr>
          <a:xfrm>
            <a:off x="6095880" y="1555920"/>
            <a:ext cx="2667240" cy="1177920"/>
          </a:xfrm>
          <a:prstGeom prst="rect">
            <a:avLst/>
          </a:prstGeom>
          <a:ln>
            <a:noFill/>
          </a:ln>
        </p:spPr>
      </p:pic>
      <p:sp>
        <p:nvSpPr>
          <p:cNvPr id="340" name="CustomShape 7"/>
          <p:cNvSpPr/>
          <p:nvPr/>
        </p:nvSpPr>
        <p:spPr>
          <a:xfrm>
            <a:off x="2514600" y="1447920"/>
            <a:ext cx="533160" cy="457200"/>
          </a:xfrm>
          <a:prstGeom prst="ellipse">
            <a:avLst/>
          </a:prstGeom>
          <a:noFill/>
          <a:ln w="38160">
            <a:solidFill>
              <a:srgbClr val="003366"/>
            </a:solidFill>
            <a:miter/>
          </a:ln>
        </p:spPr>
      </p:sp>
      <p:sp>
        <p:nvSpPr>
          <p:cNvPr id="341" name="Line 8"/>
          <p:cNvSpPr/>
          <p:nvPr/>
        </p:nvSpPr>
        <p:spPr>
          <a:xfrm>
            <a:off x="2971800" y="1828800"/>
            <a:ext cx="3962520" cy="228600"/>
          </a:xfrm>
          <a:prstGeom prst="line">
            <a:avLst/>
          </a:prstGeom>
          <a:ln w="28440">
            <a:solidFill>
              <a:srgbClr val="003366"/>
            </a:solidFill>
            <a:miter/>
            <a:tailEnd len="med" type="triangle" w="med"/>
          </a:ln>
        </p:spPr>
      </p:sp>
      <p:sp>
        <p:nvSpPr>
          <p:cNvPr id="342" name="CustomShape 9"/>
          <p:cNvSpPr/>
          <p:nvPr/>
        </p:nvSpPr>
        <p:spPr>
          <a:xfrm>
            <a:off x="1676520" y="1981080"/>
            <a:ext cx="533160" cy="457200"/>
          </a:xfrm>
          <a:prstGeom prst="ellipse">
            <a:avLst/>
          </a:prstGeom>
          <a:noFill/>
          <a:ln w="38160">
            <a:solidFill>
              <a:srgbClr val="003366"/>
            </a:solidFill>
            <a:miter/>
          </a:ln>
        </p:spPr>
      </p:sp>
      <p:sp>
        <p:nvSpPr>
          <p:cNvPr id="343" name="Line 10"/>
          <p:cNvSpPr/>
          <p:nvPr/>
        </p:nvSpPr>
        <p:spPr>
          <a:xfrm flipV="1">
            <a:off x="2133720" y="2056680"/>
            <a:ext cx="6019560" cy="304920"/>
          </a:xfrm>
          <a:prstGeom prst="line">
            <a:avLst/>
          </a:prstGeom>
          <a:ln w="28440">
            <a:solidFill>
              <a:srgbClr val="003366"/>
            </a:solidFill>
            <a:miter/>
            <a:tailEnd len="med" type="triangle" w="med"/>
          </a:ln>
        </p:spPr>
      </p:sp>
      <p:sp>
        <p:nvSpPr>
          <p:cNvPr id="344" name="Line 11"/>
          <p:cNvSpPr/>
          <p:nvPr/>
        </p:nvSpPr>
        <p:spPr>
          <a:xfrm flipV="1">
            <a:off x="2819520" y="2666520"/>
            <a:ext cx="4190760" cy="1219320"/>
          </a:xfrm>
          <a:prstGeom prst="line">
            <a:avLst/>
          </a:prstGeom>
          <a:ln w="28440">
            <a:solidFill>
              <a:srgbClr val="003366"/>
            </a:solidFill>
            <a:miter/>
            <a:tailEnd len="med" type="triangle" w="med"/>
          </a:ln>
        </p:spPr>
      </p:sp>
      <p:sp>
        <p:nvSpPr>
          <p:cNvPr id="345" name="CustomShape 12"/>
          <p:cNvSpPr/>
          <p:nvPr/>
        </p:nvSpPr>
        <p:spPr>
          <a:xfrm>
            <a:off x="1905120" y="3733920"/>
            <a:ext cx="914400" cy="457200"/>
          </a:xfrm>
          <a:prstGeom prst="ellipse">
            <a:avLst/>
          </a:prstGeom>
          <a:noFill/>
          <a:ln w="38160">
            <a:solidFill>
              <a:srgbClr val="003366"/>
            </a:solidFill>
            <a:miter/>
          </a:ln>
        </p:spPr>
      </p:sp>
      <p:sp>
        <p:nvSpPr>
          <p:cNvPr id="346" name="CustomShape 13"/>
          <p:cNvSpPr/>
          <p:nvPr/>
        </p:nvSpPr>
        <p:spPr>
          <a:xfrm>
            <a:off x="1447920" y="3200400"/>
            <a:ext cx="533160" cy="457200"/>
          </a:xfrm>
          <a:prstGeom prst="ellipse">
            <a:avLst/>
          </a:prstGeom>
          <a:noFill/>
          <a:ln w="38160">
            <a:solidFill>
              <a:srgbClr val="003366"/>
            </a:solidFill>
            <a:miter/>
          </a:ln>
        </p:spPr>
      </p:sp>
      <p:sp>
        <p:nvSpPr>
          <p:cNvPr id="347" name="Line 14"/>
          <p:cNvSpPr/>
          <p:nvPr/>
        </p:nvSpPr>
        <p:spPr>
          <a:xfrm flipV="1">
            <a:off x="1981080" y="2285640"/>
            <a:ext cx="5486400" cy="1143000"/>
          </a:xfrm>
          <a:prstGeom prst="line">
            <a:avLst/>
          </a:prstGeom>
          <a:ln w="28440">
            <a:solidFill>
              <a:srgbClr val="003366"/>
            </a:solidFill>
            <a:miter/>
            <a:tailEnd len="med" type="triangle" w="med"/>
          </a:ln>
        </p:spPr>
      </p:sp>
      <p:sp>
        <p:nvSpPr>
          <p:cNvPr id="348" name="CustomShape 15"/>
          <p:cNvSpPr/>
          <p:nvPr/>
        </p:nvSpPr>
        <p:spPr>
          <a:xfrm>
            <a:off x="5486400" y="1371600"/>
            <a:ext cx="609480" cy="457200"/>
          </a:xfrm>
          <a:prstGeom prst="ellipse">
            <a:avLst/>
          </a:prstGeom>
          <a:noFill/>
          <a:ln w="38160">
            <a:solidFill>
              <a:srgbClr val="ff6600"/>
            </a:solidFill>
            <a:miter/>
          </a:ln>
        </p:spPr>
      </p:sp>
      <p:sp>
        <p:nvSpPr>
          <p:cNvPr id="349" name="Line 16"/>
          <p:cNvSpPr/>
          <p:nvPr/>
        </p:nvSpPr>
        <p:spPr>
          <a:xfrm>
            <a:off x="5715000" y="1828800"/>
            <a:ext cx="990720" cy="2286000"/>
          </a:xfrm>
          <a:prstGeom prst="line">
            <a:avLst/>
          </a:prstGeom>
          <a:ln w="28440">
            <a:solidFill>
              <a:srgbClr val="ff6600"/>
            </a:solidFill>
            <a:miter/>
            <a:tailEnd len="med" type="triangle" w="med"/>
          </a:ln>
        </p:spPr>
      </p:sp>
      <p:sp>
        <p:nvSpPr>
          <p:cNvPr id="350" name="CustomShape 17"/>
          <p:cNvSpPr/>
          <p:nvPr/>
        </p:nvSpPr>
        <p:spPr>
          <a:xfrm>
            <a:off x="3581280" y="3124080"/>
            <a:ext cx="609480" cy="457200"/>
          </a:xfrm>
          <a:prstGeom prst="ellipse">
            <a:avLst/>
          </a:prstGeom>
          <a:noFill/>
          <a:ln w="38160">
            <a:solidFill>
              <a:srgbClr val="ff6600"/>
            </a:solidFill>
            <a:miter/>
          </a:ln>
        </p:spPr>
      </p:sp>
      <p:sp>
        <p:nvSpPr>
          <p:cNvPr id="351" name="Line 18"/>
          <p:cNvSpPr/>
          <p:nvPr/>
        </p:nvSpPr>
        <p:spPr>
          <a:xfrm>
            <a:off x="4190760" y="3504960"/>
            <a:ext cx="3048120" cy="990720"/>
          </a:xfrm>
          <a:prstGeom prst="line">
            <a:avLst/>
          </a:prstGeom>
          <a:ln w="28440">
            <a:solidFill>
              <a:srgbClr val="ff6600"/>
            </a:solidFill>
            <a:miter/>
            <a:tailEnd len="med" type="triangle" w="med"/>
          </a:ln>
        </p:spPr>
      </p:sp>
      <p:sp>
        <p:nvSpPr>
          <p:cNvPr id="352" name="CustomShape 19"/>
          <p:cNvSpPr/>
          <p:nvPr/>
        </p:nvSpPr>
        <p:spPr>
          <a:xfrm>
            <a:off x="2057400" y="4952880"/>
            <a:ext cx="685800" cy="533520"/>
          </a:xfrm>
          <a:prstGeom prst="ellipse">
            <a:avLst/>
          </a:prstGeom>
          <a:noFill/>
          <a:ln w="38160">
            <a:solidFill>
              <a:srgbClr val="ff6600"/>
            </a:solidFill>
            <a:miter/>
          </a:ln>
        </p:spPr>
      </p:sp>
      <p:sp>
        <p:nvSpPr>
          <p:cNvPr id="353" name="Line 20"/>
          <p:cNvSpPr/>
          <p:nvPr/>
        </p:nvSpPr>
        <p:spPr>
          <a:xfrm flipV="1">
            <a:off x="2743200" y="4800600"/>
            <a:ext cx="3733920" cy="457200"/>
          </a:xfrm>
          <a:prstGeom prst="line">
            <a:avLst/>
          </a:prstGeom>
          <a:ln w="28440">
            <a:solidFill>
              <a:srgbClr val="ff6600"/>
            </a:solidFill>
            <a:miter/>
            <a:tailEnd len="med" type="triangle" w="med"/>
          </a:ln>
        </p:spPr>
      </p:sp>
      <p:sp>
        <p:nvSpPr>
          <p:cNvPr id="354" name="CustomShape 21"/>
          <p:cNvSpPr/>
          <p:nvPr/>
        </p:nvSpPr>
        <p:spPr>
          <a:xfrm>
            <a:off x="6012000" y="5791320"/>
            <a:ext cx="3119400" cy="916920"/>
          </a:xfrm>
          <a:prstGeom prst="rect">
            <a:avLst/>
          </a:prstGeom>
          <a:solidFill>
            <a:srgbClr val="ffff00"/>
          </a:solidFill>
          <a:ln w="9360">
            <a:solidFill>
              <a:srgbClr val="000000"/>
            </a:solidFill>
            <a:miter/>
          </a:ln>
        </p:spPr>
        <p:txBody>
          <a:bodyPr lIns="90000" rIns="90000" tIns="46800" bIns="46800"/>
          <a:p>
            <a:pPr>
              <a:buFont typeface="Arial"/>
              <a:buChar char="•"/>
            </a:pPr>
            <a:r>
              <a:rPr lang="en-US">
                <a:latin typeface="Arial"/>
              </a:rPr>
              <a:t>Experiment for a given target polarization measures all moments simultaneously</a:t>
            </a:r>
            <a:endParaRPr/>
          </a:p>
        </p:txBody>
      </p:sp>
    </p:spTree>
  </p:cSld>
  <p:timing>
    <p:tnLst>
      <p:par>
        <p:cTn id="41" dur="indefinite" restart="never" nodeType="tmRoot">
          <p:childTnLst>
            <p:seq>
              <p:cTn id="42"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355" name="CustomShape 1"/>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356" name="CustomShape 2"/>
          <p:cNvSpPr/>
          <p:nvPr/>
        </p:nvSpPr>
        <p:spPr>
          <a:xfrm>
            <a:off x="8458200" y="6464160"/>
            <a:ext cx="685800" cy="320760"/>
          </a:xfrm>
          <a:prstGeom prst="rect">
            <a:avLst/>
          </a:prstGeom>
          <a:noFill/>
          <a:ln>
            <a:noFill/>
          </a:ln>
        </p:spPr>
        <p:txBody>
          <a:bodyPr lIns="90000" rIns="90000" tIns="46800" bIns="46800"/>
          <a:p>
            <a:pPr algn="r">
              <a:buFont typeface="Arial"/>
              <a:buChar char="•"/>
            </a:pPr>
            <a:fld id="{51CBAF08-79A2-4DAD-BDC1-D5A03900F699}" type="slidenum">
              <a:rPr lang="en-US" sz="1400">
                <a:latin typeface="Arial"/>
              </a:rPr>
              <a:t>&lt;number&gt;</a:t>
            </a:fld>
            <a:endParaRPr/>
          </a:p>
        </p:txBody>
      </p:sp>
      <p:sp>
        <p:nvSpPr>
          <p:cNvPr id="357" name="CustomShape 3"/>
          <p:cNvSpPr/>
          <p:nvPr/>
        </p:nvSpPr>
        <p:spPr>
          <a:xfrm>
            <a:off x="3124080" y="76320"/>
            <a:ext cx="4953240" cy="642600"/>
          </a:xfrm>
          <a:prstGeom prst="rect">
            <a:avLst/>
          </a:prstGeom>
          <a:noFill/>
          <a:ln>
            <a:noFill/>
          </a:ln>
        </p:spPr>
        <p:txBody>
          <a:bodyPr lIns="90000" rIns="90000" tIns="46800" bIns="46800"/>
          <a:p>
            <a:pPr>
              <a:buFont typeface="Arial"/>
              <a:buChar char="•"/>
            </a:pPr>
            <a:r>
              <a:rPr lang="en-US" sz="3600">
                <a:solidFill>
                  <a:srgbClr val="333399"/>
                </a:solidFill>
                <a:latin typeface="Arial"/>
              </a:rPr>
              <a:t>From JLab12 to EIC</a:t>
            </a:r>
            <a:endParaRPr/>
          </a:p>
        </p:txBody>
      </p:sp>
      <p:sp>
        <p:nvSpPr>
          <p:cNvPr id="358" name="Line 4"/>
          <p:cNvSpPr/>
          <p:nvPr/>
        </p:nvSpPr>
        <p:spPr>
          <a:xfrm>
            <a:off x="0" y="762120"/>
            <a:ext cx="9144000" cy="0"/>
          </a:xfrm>
          <a:prstGeom prst="line">
            <a:avLst/>
          </a:prstGeom>
          <a:ln w="28440">
            <a:solidFill>
              <a:srgbClr val="333399"/>
            </a:solidFill>
            <a:miter/>
          </a:ln>
        </p:spPr>
      </p:sp>
      <p:sp>
        <p:nvSpPr>
          <p:cNvPr id="359" name="CustomShape 5"/>
          <p:cNvSpPr/>
          <p:nvPr/>
        </p:nvSpPr>
        <p:spPr>
          <a:xfrm>
            <a:off x="128520" y="5219640"/>
            <a:ext cx="8966160" cy="1067400"/>
          </a:xfrm>
          <a:prstGeom prst="rect">
            <a:avLst/>
          </a:prstGeom>
          <a:solidFill>
            <a:srgbClr val="ffff99"/>
          </a:solidFill>
          <a:ln w="9360">
            <a:solidFill>
              <a:srgbClr val="000000"/>
            </a:solidFill>
            <a:miter/>
          </a:ln>
        </p:spPr>
        <p:txBody>
          <a:bodyPr lIns="90000" rIns="90000" tIns="46800" bIns="46800"/>
          <a:p>
            <a:pPr>
              <a:lnSpc>
                <a:spcPct val="100000"/>
              </a:lnSpc>
              <a:buFont typeface="Arial"/>
              <a:buChar char="•"/>
            </a:pPr>
            <a:r>
              <a:rPr lang="en-US" sz="1600">
                <a:latin typeface="Times New Roman"/>
              </a:rPr>
              <a:t>Understanding of quark-gluon correlations is crucial for precision studies of the structure of the nucleon. </a:t>
            </a:r>
            <a:endParaRPr/>
          </a:p>
          <a:p>
            <a:pPr>
              <a:lnSpc>
                <a:spcPct val="100000"/>
              </a:lnSpc>
              <a:buFont typeface="Arial"/>
              <a:buChar char="•"/>
            </a:pPr>
            <a:r>
              <a:rPr lang="en-US" sz="1600">
                <a:latin typeface="Times New Roman"/>
              </a:rPr>
              <a:t>At medium energies all experiments measure very significant HT contributions</a:t>
            </a:r>
            <a:endParaRPr/>
          </a:p>
          <a:p>
            <a:pPr>
              <a:lnSpc>
                <a:spcPct val="100000"/>
              </a:lnSpc>
              <a:buFont typeface="Arial"/>
              <a:buChar char="•"/>
            </a:pPr>
            <a:r>
              <a:rPr lang="en-US" sz="1600">
                <a:latin typeface="Times New Roman"/>
              </a:rPr>
              <a:t>Large HT effects may indicate the breakdown of the theory</a:t>
            </a:r>
            <a:endParaRPr/>
          </a:p>
          <a:p>
            <a:pPr>
              <a:lnSpc>
                <a:spcPct val="100000"/>
              </a:lnSpc>
              <a:buFont typeface="Arial"/>
              <a:buChar char="•"/>
            </a:pPr>
            <a:r>
              <a:rPr lang="en-US" sz="1600">
                <a:latin typeface="Times New Roman"/>
              </a:rPr>
              <a:t>Overlap of EIC and JLab12 in the valence region will be crucial for the TMD program</a:t>
            </a:r>
            <a:endParaRPr/>
          </a:p>
        </p:txBody>
      </p:sp>
      <p:sp>
        <p:nvSpPr>
          <p:cNvPr id="360" name="CustomShape 6"/>
          <p:cNvSpPr/>
          <p:nvPr/>
        </p:nvSpPr>
        <p:spPr>
          <a:xfrm>
            <a:off x="4572000" y="812880"/>
            <a:ext cx="4419720" cy="1134360"/>
          </a:xfrm>
          <a:prstGeom prst="rect">
            <a:avLst/>
          </a:prstGeom>
          <a:noFill/>
          <a:ln w="9360">
            <a:solidFill>
              <a:srgbClr val="000000"/>
            </a:solidFill>
            <a:miter/>
          </a:ln>
        </p:spPr>
        <p:txBody>
          <a:bodyPr lIns="90000" rIns="90000" tIns="46800" bIns="46800"/>
          <a:p>
            <a:pPr>
              <a:lnSpc>
                <a:spcPct val="100000"/>
              </a:lnSpc>
              <a:buFont typeface="Times New Roman"/>
              <a:buChar char="•"/>
            </a:pPr>
            <a:r>
              <a:rPr lang="en-US" sz="1600">
                <a:latin typeface="Times New Roman"/>
              </a:rPr>
              <a:t>JLab@</a:t>
            </a:r>
            <a:r>
              <a:rPr lang="en-US" sz="1600">
                <a:solidFill>
                  <a:srgbClr val="0000ff"/>
                </a:solidFill>
                <a:latin typeface="Times New Roman"/>
              </a:rPr>
              <a:t>12</a:t>
            </a:r>
            <a:r>
              <a:rPr lang="en-US" sz="1600">
                <a:latin typeface="Times New Roman"/>
              </a:rPr>
              <a:t>GeV (25/</a:t>
            </a:r>
            <a:r>
              <a:rPr lang="en-US" sz="1600">
                <a:solidFill>
                  <a:srgbClr val="333399"/>
                </a:solidFill>
                <a:latin typeface="Times New Roman"/>
              </a:rPr>
              <a:t>50</a:t>
            </a:r>
            <a:r>
              <a:rPr lang="en-US" sz="1600">
                <a:latin typeface="Times New Roman"/>
              </a:rPr>
              <a:t>/75)</a:t>
            </a:r>
            <a:endParaRPr/>
          </a:p>
          <a:p>
            <a:pPr>
              <a:lnSpc>
                <a:spcPct val="100000"/>
              </a:lnSpc>
              <a:buFont typeface="Wingdings" charset="2"/>
              <a:buChar char=""/>
            </a:pPr>
            <a:r>
              <a:rPr lang="en-US" sz="1600">
                <a:solidFill>
                  <a:srgbClr val="0000ff"/>
                </a:solidFill>
                <a:latin typeface="Times New Roman"/>
              </a:rPr>
              <a:t>0.1&lt;</a:t>
            </a:r>
            <a:r>
              <a:rPr i="1" lang="en-US" sz="1600">
                <a:solidFill>
                  <a:srgbClr val="0000ff"/>
                </a:solidFill>
                <a:latin typeface="Times New Roman"/>
              </a:rPr>
              <a:t>x</a:t>
            </a:r>
            <a:r>
              <a:rPr i="1" lang="en-US" sz="1600" baseline="-25000">
                <a:solidFill>
                  <a:srgbClr val="0000ff"/>
                </a:solidFill>
                <a:latin typeface="Times New Roman"/>
              </a:rPr>
              <a:t>B</a:t>
            </a:r>
            <a:r>
              <a:rPr lang="en-US" sz="1600">
                <a:solidFill>
                  <a:srgbClr val="0000ff"/>
                </a:solidFill>
                <a:latin typeface="Times New Roman"/>
              </a:rPr>
              <a:t>&lt;0.7</a:t>
            </a:r>
            <a:r>
              <a:rPr lang="en-US" sz="1600">
                <a:latin typeface="Times New Roman"/>
              </a:rPr>
              <a:t> </a:t>
            </a:r>
            <a:r>
              <a:rPr lang="en-US" sz="1600">
                <a:solidFill>
                  <a:srgbClr val="0000ff"/>
                </a:solidFill>
                <a:latin typeface="Times New Roman"/>
              </a:rPr>
              <a:t>:</a:t>
            </a:r>
            <a:r>
              <a:rPr lang="en-US" sz="1600">
                <a:latin typeface="Times New Roman"/>
              </a:rPr>
              <a:t> </a:t>
            </a:r>
            <a:r>
              <a:rPr lang="en-US" sz="1400">
                <a:latin typeface="Times New Roman"/>
              </a:rPr>
              <a:t>valence quarks</a:t>
            </a:r>
            <a:endParaRPr/>
          </a:p>
          <a:p>
            <a:pPr>
              <a:lnSpc>
                <a:spcPct val="100000"/>
              </a:lnSpc>
              <a:buFont typeface="Times New Roman"/>
              <a:buChar char="•"/>
            </a:pPr>
            <a:r>
              <a:rPr lang="en-US" sz="1600">
                <a:solidFill>
                  <a:srgbClr val="333399"/>
                </a:solidFill>
                <a:latin typeface="Times New Roman"/>
              </a:rPr>
              <a:t>EIC   </a:t>
            </a:r>
            <a:r>
              <a:rPr lang="en-US" sz="1600">
                <a:latin typeface="Arial"/>
              </a:rPr>
              <a:t>√s = 140, 50</a:t>
            </a:r>
            <a:r>
              <a:rPr lang="en-US" sz="1600">
                <a:solidFill>
                  <a:srgbClr val="0000ff"/>
                </a:solidFill>
                <a:latin typeface="Arial"/>
              </a:rPr>
              <a:t>, 15 </a:t>
            </a:r>
            <a:r>
              <a:rPr lang="en-US" sz="1600">
                <a:latin typeface="Arial"/>
              </a:rPr>
              <a:t>GeV </a:t>
            </a:r>
            <a:endParaRPr/>
          </a:p>
          <a:p>
            <a:pPr>
              <a:lnSpc>
                <a:spcPct val="100000"/>
              </a:lnSpc>
              <a:buFont typeface="Wingdings" charset="2"/>
              <a:buChar char=""/>
            </a:pPr>
            <a:r>
              <a:rPr lang="en-US" sz="1600">
                <a:solidFill>
                  <a:srgbClr val="0000ff"/>
                </a:solidFill>
                <a:latin typeface="Times New Roman"/>
              </a:rPr>
              <a:t>10</a:t>
            </a:r>
            <a:r>
              <a:rPr lang="en-US" sz="1600" baseline="30000">
                <a:solidFill>
                  <a:srgbClr val="0000ff"/>
                </a:solidFill>
                <a:latin typeface="Times New Roman"/>
              </a:rPr>
              <a:t>-4</a:t>
            </a:r>
            <a:r>
              <a:rPr lang="en-US" sz="1600">
                <a:solidFill>
                  <a:srgbClr val="0000ff"/>
                </a:solidFill>
                <a:latin typeface="Times New Roman"/>
              </a:rPr>
              <a:t>&lt;</a:t>
            </a:r>
            <a:r>
              <a:rPr i="1" lang="en-US" sz="1600">
                <a:solidFill>
                  <a:srgbClr val="0000ff"/>
                </a:solidFill>
                <a:latin typeface="Times New Roman"/>
              </a:rPr>
              <a:t>x</a:t>
            </a:r>
            <a:r>
              <a:rPr i="1" lang="en-US" sz="1600" baseline="-25000">
                <a:solidFill>
                  <a:srgbClr val="0000ff"/>
                </a:solidFill>
                <a:latin typeface="Times New Roman"/>
              </a:rPr>
              <a:t>B</a:t>
            </a:r>
            <a:r>
              <a:rPr lang="en-US" sz="1600">
                <a:solidFill>
                  <a:srgbClr val="0000ff"/>
                </a:solidFill>
                <a:latin typeface="Times New Roman"/>
              </a:rPr>
              <a:t>&lt;</a:t>
            </a:r>
            <a:r>
              <a:rPr lang="en-US" sz="1600">
                <a:solidFill>
                  <a:srgbClr val="333399"/>
                </a:solidFill>
                <a:latin typeface="Times New Roman"/>
              </a:rPr>
              <a:t>0.3</a:t>
            </a:r>
            <a:r>
              <a:rPr lang="en-US" sz="1400">
                <a:solidFill>
                  <a:srgbClr val="333399"/>
                </a:solidFill>
                <a:latin typeface="Times New Roman"/>
              </a:rPr>
              <a:t>:</a:t>
            </a:r>
            <a:r>
              <a:rPr i="1" lang="en-US" sz="1400">
                <a:solidFill>
                  <a:srgbClr val="0000ff"/>
                </a:solidFill>
                <a:latin typeface="Times New Roman"/>
              </a:rPr>
              <a:t> </a:t>
            </a:r>
            <a:r>
              <a:rPr lang="en-US" sz="1400">
                <a:latin typeface="Times New Roman"/>
              </a:rPr>
              <a:t>gluons </a:t>
            </a:r>
            <a:r>
              <a:rPr lang="en-US" sz="1400">
                <a:solidFill>
                  <a:srgbClr val="333399"/>
                </a:solidFill>
                <a:latin typeface="Times New Roman"/>
              </a:rPr>
              <a:t>and quarks, higher </a:t>
            </a:r>
            <a:r>
              <a:rPr lang="en-US" sz="1600">
                <a:solidFill>
                  <a:srgbClr val="333399"/>
                </a:solidFill>
                <a:latin typeface="Times New Roman"/>
              </a:rPr>
              <a:t>P</a:t>
            </a:r>
            <a:r>
              <a:rPr lang="en-US" sz="1600" baseline="-25000">
                <a:solidFill>
                  <a:srgbClr val="333399"/>
                </a:solidFill>
                <a:latin typeface="Times New Roman"/>
              </a:rPr>
              <a:t>T</a:t>
            </a:r>
            <a:r>
              <a:rPr lang="en-US" sz="1600">
                <a:solidFill>
                  <a:srgbClr val="333399"/>
                </a:solidFill>
                <a:latin typeface="Times New Roman"/>
              </a:rPr>
              <a:t> and Q</a:t>
            </a:r>
            <a:r>
              <a:rPr lang="en-US" sz="1600" baseline="30000">
                <a:solidFill>
                  <a:srgbClr val="333399"/>
                </a:solidFill>
                <a:latin typeface="Times New Roman"/>
              </a:rPr>
              <a:t>2</a:t>
            </a:r>
            <a:r>
              <a:rPr lang="en-US" sz="1600">
                <a:solidFill>
                  <a:srgbClr val="333399"/>
                </a:solidFill>
                <a:latin typeface="Times New Roman"/>
              </a:rPr>
              <a:t>. </a:t>
            </a:r>
            <a:endParaRPr/>
          </a:p>
        </p:txBody>
      </p:sp>
      <p:pic>
        <p:nvPicPr>
          <p:cNvPr id="361" name="Picture 6" descr="eicvsclasxqlin"/>
          <p:cNvPicPr/>
          <p:nvPr/>
        </p:nvPicPr>
        <p:blipFill>
          <a:blip r:embed="rId1"/>
          <a:stretch>
            <a:fillRect/>
          </a:stretch>
        </p:blipFill>
        <p:spPr>
          <a:xfrm>
            <a:off x="4877640" y="2133000"/>
            <a:ext cx="3989880" cy="2895840"/>
          </a:xfrm>
          <a:prstGeom prst="rect">
            <a:avLst/>
          </a:prstGeom>
          <a:ln>
            <a:noFill/>
          </a:ln>
        </p:spPr>
      </p:pic>
      <p:sp>
        <p:nvSpPr>
          <p:cNvPr id="362" name="CustomShape 7"/>
          <p:cNvSpPr/>
          <p:nvPr/>
        </p:nvSpPr>
        <p:spPr>
          <a:xfrm>
            <a:off x="5866920" y="3047400"/>
            <a:ext cx="1037520" cy="459720"/>
          </a:xfrm>
          <a:prstGeom prst="rect">
            <a:avLst/>
          </a:prstGeom>
          <a:noFill/>
          <a:ln>
            <a:noFill/>
          </a:ln>
        </p:spPr>
        <p:txBody>
          <a:bodyPr lIns="90000" rIns="90000" tIns="46800" bIns="46800"/>
          <a:p>
            <a:pPr>
              <a:buFont typeface="Arial"/>
              <a:buChar char="•"/>
            </a:pPr>
            <a:r>
              <a:rPr lang="en-US" sz="2400">
                <a:solidFill>
                  <a:srgbClr val="ffff00"/>
                </a:solidFill>
                <a:latin typeface="Arial"/>
              </a:rPr>
              <a:t>EIC</a:t>
            </a:r>
            <a:endParaRPr/>
          </a:p>
        </p:txBody>
      </p:sp>
      <p:sp>
        <p:nvSpPr>
          <p:cNvPr id="363" name="CustomShape 8"/>
          <p:cNvSpPr/>
          <p:nvPr/>
        </p:nvSpPr>
        <p:spPr>
          <a:xfrm>
            <a:off x="6096240" y="3881880"/>
            <a:ext cx="1371240" cy="459720"/>
          </a:xfrm>
          <a:prstGeom prst="rect">
            <a:avLst/>
          </a:prstGeom>
          <a:noFill/>
          <a:ln>
            <a:noFill/>
          </a:ln>
        </p:spPr>
        <p:txBody>
          <a:bodyPr lIns="90000" rIns="90000" tIns="46800" bIns="46800"/>
          <a:p>
            <a:pPr>
              <a:buFont typeface="Arial"/>
              <a:buChar char="•"/>
            </a:pPr>
            <a:r>
              <a:rPr lang="en-US" sz="2400">
                <a:latin typeface="Arial"/>
              </a:rPr>
              <a:t>JLab12</a:t>
            </a:r>
            <a:endParaRPr/>
          </a:p>
        </p:txBody>
      </p:sp>
      <p:sp>
        <p:nvSpPr>
          <p:cNvPr id="364" name="CustomShape 9"/>
          <p:cNvSpPr/>
          <p:nvPr/>
        </p:nvSpPr>
        <p:spPr>
          <a:xfrm rot="16200000">
            <a:off x="4613400" y="2017080"/>
            <a:ext cx="532440" cy="459720"/>
          </a:xfrm>
          <a:prstGeom prst="rect">
            <a:avLst/>
          </a:prstGeom>
          <a:solidFill>
            <a:srgbClr val="ffffff"/>
          </a:solidFill>
          <a:ln>
            <a:noFill/>
          </a:ln>
        </p:spPr>
        <p:txBody>
          <a:bodyPr lIns="90000" rIns="90000" tIns="46800" bIns="46800"/>
          <a:p>
            <a:pPr>
              <a:buFont typeface="Arial"/>
              <a:buChar char="•"/>
            </a:pPr>
            <a:r>
              <a:rPr lang="en-US" sz="2400">
                <a:latin typeface="Arial"/>
              </a:rPr>
              <a:t>Q</a:t>
            </a:r>
            <a:r>
              <a:rPr lang="en-US" sz="2400" baseline="30000">
                <a:latin typeface="Arial"/>
              </a:rPr>
              <a:t>2</a:t>
            </a:r>
            <a:endParaRPr/>
          </a:p>
        </p:txBody>
      </p:sp>
      <p:pic>
        <p:nvPicPr>
          <p:cNvPr id="365" name="Picture 17" descr="txp_fig"/>
          <p:cNvPicPr/>
          <p:nvPr/>
        </p:nvPicPr>
        <p:blipFill>
          <a:blip r:embed="rId2"/>
          <a:stretch>
            <a:fillRect/>
          </a:stretch>
        </p:blipFill>
        <p:spPr>
          <a:xfrm>
            <a:off x="2133720" y="1219320"/>
            <a:ext cx="2130480" cy="304560"/>
          </a:xfrm>
          <a:prstGeom prst="rect">
            <a:avLst/>
          </a:prstGeom>
          <a:ln>
            <a:noFill/>
          </a:ln>
        </p:spPr>
      </p:pic>
      <p:pic>
        <p:nvPicPr>
          <p:cNvPr id="366" name="Picture 17" descr=""/>
          <p:cNvPicPr/>
          <p:nvPr/>
        </p:nvPicPr>
        <p:blipFill>
          <a:blip r:embed="rId3"/>
          <a:stretch>
            <a:fillRect/>
          </a:stretch>
        </p:blipFill>
        <p:spPr>
          <a:xfrm>
            <a:off x="146160" y="1600200"/>
            <a:ext cx="4425840" cy="3505320"/>
          </a:xfrm>
          <a:prstGeom prst="rect">
            <a:avLst/>
          </a:prstGeom>
          <a:ln>
            <a:noFill/>
          </a:ln>
        </p:spPr>
      </p:pic>
      <p:pic>
        <p:nvPicPr>
          <p:cNvPr id="367" name="Picture 5" descr="txp_fig"/>
          <p:cNvPicPr/>
          <p:nvPr/>
        </p:nvPicPr>
        <p:blipFill>
          <a:blip r:embed="rId4"/>
          <a:stretch>
            <a:fillRect/>
          </a:stretch>
        </p:blipFill>
        <p:spPr>
          <a:xfrm>
            <a:off x="0" y="0"/>
            <a:ext cx="2281320" cy="1143000"/>
          </a:xfrm>
          <a:prstGeom prst="rect">
            <a:avLst/>
          </a:prstGeom>
          <a:ln>
            <a:noFill/>
          </a:ln>
        </p:spPr>
      </p:pic>
      <p:sp>
        <p:nvSpPr>
          <p:cNvPr id="368" name="CustomShape 10"/>
          <p:cNvSpPr/>
          <p:nvPr/>
        </p:nvSpPr>
        <p:spPr>
          <a:xfrm>
            <a:off x="914400" y="230040"/>
            <a:ext cx="457200" cy="381240"/>
          </a:xfrm>
          <a:prstGeom prst="ellipse">
            <a:avLst/>
          </a:prstGeom>
          <a:noFill/>
          <a:ln w="31680">
            <a:solidFill>
              <a:srgbClr val="ff0000"/>
            </a:solidFill>
            <a:miter/>
          </a:ln>
        </p:spPr>
      </p:sp>
      <p:sp>
        <p:nvSpPr>
          <p:cNvPr id="369" name="Line 11"/>
          <p:cNvSpPr/>
          <p:nvPr/>
        </p:nvSpPr>
        <p:spPr>
          <a:xfrm>
            <a:off x="1143000" y="609480"/>
            <a:ext cx="1905120" cy="685800"/>
          </a:xfrm>
          <a:prstGeom prst="line">
            <a:avLst/>
          </a:prstGeom>
          <a:ln w="28440">
            <a:solidFill>
              <a:srgbClr val="ff6600"/>
            </a:solidFill>
            <a:miter/>
            <a:tailEnd len="med" type="triangle" w="med"/>
          </a:ln>
        </p:spPr>
      </p:sp>
    </p:spTree>
  </p:cSld>
  <p:timing>
    <p:tnLst>
      <p:par>
        <p:cTn id="43" dur="indefinite" restart="never" nodeType="tmRoot">
          <p:childTnLst>
            <p:seq>
              <p:cTn id="44"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370" name="Picture 4" descr="targetfrag"/>
          <p:cNvPicPr/>
          <p:nvPr/>
        </p:nvPicPr>
        <p:blipFill>
          <a:blip r:embed="rId1"/>
          <a:stretch>
            <a:fillRect/>
          </a:stretch>
        </p:blipFill>
        <p:spPr>
          <a:xfrm>
            <a:off x="762120" y="1533600"/>
            <a:ext cx="5943600" cy="2656800"/>
          </a:xfrm>
          <a:prstGeom prst="rect">
            <a:avLst/>
          </a:prstGeom>
          <a:ln>
            <a:noFill/>
          </a:ln>
        </p:spPr>
      </p:pic>
      <p:pic>
        <p:nvPicPr>
          <p:cNvPr id="371" name="Rounded Rectangle 72" descr=""/>
          <p:cNvPicPr/>
          <p:nvPr/>
        </p:nvPicPr>
        <p:blipFill>
          <a:blip r:embed="rId2"/>
          <a:stretch>
            <a:fillRect/>
          </a:stretch>
        </p:blipFill>
        <p:spPr>
          <a:xfrm>
            <a:off x="2755440" y="3408120"/>
            <a:ext cx="731520" cy="858960"/>
          </a:xfrm>
          <a:prstGeom prst="rect">
            <a:avLst/>
          </a:prstGeom>
          <a:ln>
            <a:noFill/>
          </a:ln>
        </p:spPr>
      </p:pic>
      <p:sp>
        <p:nvSpPr>
          <p:cNvPr id="372" name="CustomShape 1"/>
          <p:cNvSpPr/>
          <p:nvPr/>
        </p:nvSpPr>
        <p:spPr>
          <a:xfrm>
            <a:off x="2849040" y="3478320"/>
            <a:ext cx="550080" cy="682560"/>
          </a:xfrm>
          <a:prstGeom prst="rect">
            <a:avLst/>
          </a:prstGeom>
          <a:noFill/>
          <a:ln>
            <a:noFill/>
          </a:ln>
        </p:spPr>
      </p:sp>
      <p:cxnSp>
        <p:nvCxnSpPr>
          <p:cNvPr id="373" name="Line 2"/>
          <p:cNvCxnSpPr/>
          <p:nvPr/>
        </p:nvCxnSpPr>
        <p:spPr>
          <a:xfrm flipH="1">
            <a:off x="3962160" y="2209320"/>
            <a:ext cx="76680" cy="229320"/>
          </a:xfrm>
          <a:prstGeom prst="curvedConnector3">
            <a:avLst/>
          </a:prstGeom>
          <a:ln w="25560">
            <a:solidFill>
              <a:srgbClr val="ff0000"/>
            </a:solidFill>
            <a:miter/>
          </a:ln>
        </p:spPr>
      </p:cxnSp>
      <p:cxnSp>
        <p:nvCxnSpPr>
          <p:cNvPr id="374" name="Line 3"/>
          <p:cNvCxnSpPr/>
          <p:nvPr/>
        </p:nvCxnSpPr>
        <p:spPr>
          <a:xfrm flipH="1">
            <a:off x="3809880" y="2589120"/>
            <a:ext cx="78480" cy="194400"/>
          </a:xfrm>
          <a:prstGeom prst="curvedConnector3">
            <a:avLst/>
          </a:prstGeom>
          <a:ln w="25560">
            <a:solidFill>
              <a:srgbClr val="ff0000"/>
            </a:solidFill>
            <a:miter/>
          </a:ln>
        </p:spPr>
      </p:cxnSp>
      <p:cxnSp>
        <p:nvCxnSpPr>
          <p:cNvPr id="375" name="Line 4"/>
          <p:cNvCxnSpPr/>
          <p:nvPr/>
        </p:nvCxnSpPr>
        <p:spPr>
          <a:xfrm flipH="1">
            <a:off x="3733560" y="2782080"/>
            <a:ext cx="76680" cy="229320"/>
          </a:xfrm>
          <a:prstGeom prst="curvedConnector3">
            <a:avLst/>
          </a:prstGeom>
          <a:ln w="25560">
            <a:solidFill>
              <a:srgbClr val="ff0000"/>
            </a:solidFill>
            <a:miter/>
          </a:ln>
        </p:spPr>
      </p:cxnSp>
      <p:cxnSp>
        <p:nvCxnSpPr>
          <p:cNvPr id="376" name="Line 5"/>
          <p:cNvCxnSpPr/>
          <p:nvPr/>
        </p:nvCxnSpPr>
        <p:spPr>
          <a:xfrm flipH="1">
            <a:off x="3581280" y="3161880"/>
            <a:ext cx="78480" cy="194400"/>
          </a:xfrm>
          <a:prstGeom prst="curvedConnector3">
            <a:avLst/>
          </a:prstGeom>
          <a:ln w="25560">
            <a:solidFill>
              <a:srgbClr val="ff0000"/>
            </a:solidFill>
            <a:miter/>
          </a:ln>
        </p:spPr>
      </p:cxnSp>
      <p:cxnSp>
        <p:nvCxnSpPr>
          <p:cNvPr id="377" name="Line 6"/>
          <p:cNvCxnSpPr/>
          <p:nvPr/>
        </p:nvCxnSpPr>
        <p:spPr>
          <a:xfrm flipH="1">
            <a:off x="3495600" y="3362400"/>
            <a:ext cx="78480" cy="194400"/>
          </a:xfrm>
          <a:prstGeom prst="curvedConnector3">
            <a:avLst/>
          </a:prstGeom>
          <a:ln w="25560">
            <a:solidFill>
              <a:srgbClr val="ff0000"/>
            </a:solidFill>
            <a:miter/>
          </a:ln>
        </p:spPr>
      </p:cxnSp>
      <p:sp>
        <p:nvSpPr>
          <p:cNvPr id="378" name="TextShape 7"/>
          <p:cNvSpPr txBox="1"/>
          <p:nvPr/>
        </p:nvSpPr>
        <p:spPr>
          <a:xfrm>
            <a:off x="990720" y="151920"/>
            <a:ext cx="7238880" cy="381240"/>
          </a:xfrm>
          <a:prstGeom prst="rect">
            <a:avLst/>
          </a:prstGeom>
        </p:spPr>
        <p:txBody>
          <a:bodyPr anchor="ctr"/>
          <a:p>
            <a:pPr algn="ctr">
              <a:buFont typeface="Arial"/>
              <a:buChar char="•"/>
            </a:pPr>
            <a:r>
              <a:rPr lang="en-US" sz="2800">
                <a:solidFill>
                  <a:srgbClr val="000000"/>
                </a:solidFill>
                <a:latin typeface="Arial"/>
              </a:rPr>
              <a:t>Hadron production in hard scattering</a:t>
            </a:r>
            <a:endParaRPr/>
          </a:p>
        </p:txBody>
      </p:sp>
      <p:sp>
        <p:nvSpPr>
          <p:cNvPr id="379" name="CustomShape 8"/>
          <p:cNvSpPr/>
          <p:nvPr/>
        </p:nvSpPr>
        <p:spPr>
          <a:xfrm>
            <a:off x="533520" y="3176640"/>
            <a:ext cx="761760" cy="380880"/>
          </a:xfrm>
          <a:prstGeom prst="rect">
            <a:avLst/>
          </a:prstGeom>
          <a:solidFill>
            <a:srgbClr val="ffffff"/>
          </a:solidFill>
          <a:ln w="9360">
            <a:solidFill>
              <a:srgbClr val="ffffff"/>
            </a:solidFill>
            <a:miter/>
          </a:ln>
        </p:spPr>
      </p:sp>
      <p:sp>
        <p:nvSpPr>
          <p:cNvPr id="380" name="CustomShape 9"/>
          <p:cNvSpPr/>
          <p:nvPr/>
        </p:nvSpPr>
        <p:spPr>
          <a:xfrm>
            <a:off x="5334120" y="4572000"/>
            <a:ext cx="1676160" cy="684000"/>
          </a:xfrm>
          <a:prstGeom prst="rect">
            <a:avLst/>
          </a:prstGeom>
          <a:solidFill>
            <a:srgbClr val="ffffff"/>
          </a:solidFill>
          <a:ln>
            <a:noFill/>
          </a:ln>
        </p:spPr>
        <p:txBody>
          <a:bodyPr lIns="90000" rIns="90000" tIns="46800" bIns="46800"/>
          <a:p>
            <a:pPr algn="ctr">
              <a:buFont typeface="Arial"/>
              <a:buChar char="•"/>
            </a:pPr>
            <a:r>
              <a:rPr i="1" lang="en-US" sz="2000">
                <a:latin typeface="Arial"/>
              </a:rPr>
              <a:t>x</a:t>
            </a:r>
            <a:r>
              <a:rPr i="1" lang="en-US" sz="2000" baseline="-25000">
                <a:latin typeface="Arial"/>
              </a:rPr>
              <a:t>F</a:t>
            </a:r>
            <a:r>
              <a:rPr lang="en-US" sz="2000" baseline="-25000">
                <a:latin typeface="Arial"/>
              </a:rPr>
              <a:t> </a:t>
            </a:r>
            <a:r>
              <a:rPr lang="en-US" sz="2000">
                <a:latin typeface="Arial"/>
              </a:rPr>
              <a:t>- </a:t>
            </a:r>
            <a:r>
              <a:rPr lang="en-US" sz="1600">
                <a:latin typeface="Arial"/>
              </a:rPr>
              <a:t>momentum in the CM frame</a:t>
            </a:r>
            <a:endParaRPr/>
          </a:p>
        </p:txBody>
      </p:sp>
      <p:sp>
        <p:nvSpPr>
          <p:cNvPr id="381" name="CustomShape 10"/>
          <p:cNvSpPr/>
          <p:nvPr/>
        </p:nvSpPr>
        <p:spPr>
          <a:xfrm>
            <a:off x="4419720" y="812880"/>
            <a:ext cx="2514600" cy="745560"/>
          </a:xfrm>
          <a:prstGeom prst="rect">
            <a:avLst/>
          </a:prstGeom>
          <a:noFill/>
          <a:ln>
            <a:noFill/>
          </a:ln>
        </p:spPr>
        <p:txBody>
          <a:bodyPr lIns="90000" rIns="90000" tIns="46800" bIns="46800"/>
          <a:p>
            <a:pPr algn="ctr">
              <a:buFont typeface="Arial"/>
              <a:buChar char="•"/>
            </a:pPr>
            <a:r>
              <a:rPr lang="en-US" sz="2000">
                <a:latin typeface="Arial"/>
              </a:rPr>
              <a:t>x</a:t>
            </a:r>
            <a:r>
              <a:rPr lang="en-US" sz="2000" baseline="-25000">
                <a:latin typeface="Arial"/>
              </a:rPr>
              <a:t>F</a:t>
            </a:r>
            <a:r>
              <a:rPr lang="en-US" sz="2000">
                <a:latin typeface="Arial"/>
              </a:rPr>
              <a:t>&gt;0 (current fragmentation)</a:t>
            </a:r>
            <a:endParaRPr/>
          </a:p>
        </p:txBody>
      </p:sp>
      <p:sp>
        <p:nvSpPr>
          <p:cNvPr id="382" name="CustomShape 11"/>
          <p:cNvSpPr/>
          <p:nvPr/>
        </p:nvSpPr>
        <p:spPr>
          <a:xfrm>
            <a:off x="0" y="3124080"/>
            <a:ext cx="2819520" cy="745560"/>
          </a:xfrm>
          <a:prstGeom prst="rect">
            <a:avLst/>
          </a:prstGeom>
          <a:noFill/>
          <a:ln>
            <a:noFill/>
          </a:ln>
        </p:spPr>
        <p:txBody>
          <a:bodyPr lIns="90000" rIns="90000" tIns="46800" bIns="46800"/>
          <a:p>
            <a:pPr algn="ctr">
              <a:buFont typeface="Arial"/>
              <a:buChar char="•"/>
            </a:pPr>
            <a:r>
              <a:rPr lang="en-US" sz="2000">
                <a:latin typeface="Arial"/>
              </a:rPr>
              <a:t>x</a:t>
            </a:r>
            <a:r>
              <a:rPr lang="en-US" sz="2000" baseline="-25000">
                <a:latin typeface="Arial"/>
              </a:rPr>
              <a:t>F</a:t>
            </a:r>
            <a:r>
              <a:rPr lang="en-US" sz="2000">
                <a:latin typeface="Arial"/>
              </a:rPr>
              <a:t>&lt;0 (target fragmentation)</a:t>
            </a:r>
            <a:endParaRPr/>
          </a:p>
        </p:txBody>
      </p:sp>
      <p:sp>
        <p:nvSpPr>
          <p:cNvPr id="383" name="CustomShape 12"/>
          <p:cNvSpPr/>
          <p:nvPr/>
        </p:nvSpPr>
        <p:spPr>
          <a:xfrm>
            <a:off x="6684480" y="1447920"/>
            <a:ext cx="366480" cy="459720"/>
          </a:xfrm>
          <a:prstGeom prst="rect">
            <a:avLst/>
          </a:prstGeom>
          <a:noFill/>
          <a:ln>
            <a:noFill/>
          </a:ln>
        </p:spPr>
        <p:txBody>
          <a:bodyPr wrap="none" lIns="90000" rIns="90000" tIns="46800" bIns="46800"/>
          <a:p>
            <a:pPr algn="ctr">
              <a:buFont typeface="Arial"/>
              <a:buChar char="•"/>
            </a:pPr>
            <a:r>
              <a:rPr b="1" lang="en-US" sz="2400">
                <a:latin typeface="Arial"/>
              </a:rPr>
              <a:t>h</a:t>
            </a:r>
            <a:endParaRPr/>
          </a:p>
        </p:txBody>
      </p:sp>
      <p:pic>
        <p:nvPicPr>
          <p:cNvPr id="384" name="Picture 5" descr="proton_quark_version_new.png"/>
          <p:cNvPicPr/>
          <p:nvPr/>
        </p:nvPicPr>
        <p:blipFill>
          <a:blip r:embed="rId3"/>
          <a:stretch>
            <a:fillRect/>
          </a:stretch>
        </p:blipFill>
        <p:spPr>
          <a:xfrm>
            <a:off x="4889520" y="2286000"/>
            <a:ext cx="2286000" cy="2286000"/>
          </a:xfrm>
          <a:prstGeom prst="rect">
            <a:avLst/>
          </a:prstGeom>
          <a:ln>
            <a:noFill/>
          </a:ln>
        </p:spPr>
      </p:pic>
      <p:sp>
        <p:nvSpPr>
          <p:cNvPr id="385" name="CustomShape 13"/>
          <p:cNvSpPr/>
          <p:nvPr/>
        </p:nvSpPr>
        <p:spPr>
          <a:xfrm>
            <a:off x="7407000" y="2273400"/>
            <a:ext cx="756000" cy="126720"/>
          </a:xfrm>
          <a:prstGeom prst="ellipse">
            <a:avLst/>
          </a:prstGeom>
          <a:noFill/>
          <a:ln w="9360">
            <a:solidFill>
              <a:srgbClr val="000000"/>
            </a:solidFill>
            <a:miter/>
          </a:ln>
        </p:spPr>
      </p:sp>
      <p:sp>
        <p:nvSpPr>
          <p:cNvPr id="386" name="Line 14"/>
          <p:cNvSpPr/>
          <p:nvPr/>
        </p:nvSpPr>
        <p:spPr>
          <a:xfrm flipH="1" flipV="1">
            <a:off x="7357320" y="2463840"/>
            <a:ext cx="351000" cy="1440"/>
          </a:xfrm>
          <a:prstGeom prst="line">
            <a:avLst/>
          </a:prstGeom>
          <a:ln w="25560">
            <a:solidFill>
              <a:srgbClr val="000000"/>
            </a:solidFill>
            <a:miter/>
            <a:tailEnd len="med" type="triangle" w="med"/>
          </a:ln>
        </p:spPr>
      </p:sp>
      <p:sp>
        <p:nvSpPr>
          <p:cNvPr id="387" name="Line 15"/>
          <p:cNvSpPr/>
          <p:nvPr/>
        </p:nvSpPr>
        <p:spPr>
          <a:xfrm flipV="1">
            <a:off x="8012160" y="1828440"/>
            <a:ext cx="1440" cy="507960"/>
          </a:xfrm>
          <a:prstGeom prst="line">
            <a:avLst/>
          </a:prstGeom>
          <a:ln w="149400">
            <a:solidFill>
              <a:srgbClr val="0000ff"/>
            </a:solidFill>
            <a:miter/>
            <a:tailEnd len="med" type="triangle" w="sm"/>
          </a:ln>
        </p:spPr>
      </p:sp>
      <p:sp>
        <p:nvSpPr>
          <p:cNvPr id="388" name="Line 16"/>
          <p:cNvSpPr/>
          <p:nvPr/>
        </p:nvSpPr>
        <p:spPr>
          <a:xfrm flipV="1">
            <a:off x="7508880" y="1828440"/>
            <a:ext cx="0" cy="507960"/>
          </a:xfrm>
          <a:prstGeom prst="line">
            <a:avLst/>
          </a:prstGeom>
          <a:ln w="149400">
            <a:solidFill>
              <a:srgbClr val="0000ff"/>
            </a:solidFill>
            <a:miter/>
            <a:tailEnd len="med" type="triangle" w="sm"/>
          </a:ln>
        </p:spPr>
      </p:sp>
      <p:sp>
        <p:nvSpPr>
          <p:cNvPr id="389" name="Line 17"/>
          <p:cNvSpPr/>
          <p:nvPr/>
        </p:nvSpPr>
        <p:spPr>
          <a:xfrm>
            <a:off x="7761240" y="2336760"/>
            <a:ext cx="0" cy="571680"/>
          </a:xfrm>
          <a:prstGeom prst="line">
            <a:avLst/>
          </a:prstGeom>
          <a:ln w="92160">
            <a:solidFill>
              <a:srgbClr val="008000"/>
            </a:solidFill>
            <a:miter/>
            <a:tailEnd len="med" type="triangle" w="med"/>
          </a:ln>
        </p:spPr>
      </p:sp>
      <p:pic>
        <p:nvPicPr>
          <p:cNvPr id="390" name="Picture 12" descr="latex-image-1.pdf"/>
          <p:cNvPicPr/>
          <p:nvPr/>
        </p:nvPicPr>
        <p:blipFill>
          <a:blip r:embed="rId4"/>
          <a:stretch>
            <a:fillRect/>
          </a:stretch>
        </p:blipFill>
        <p:spPr>
          <a:xfrm>
            <a:off x="8163360" y="1892160"/>
            <a:ext cx="142560" cy="317520"/>
          </a:xfrm>
          <a:prstGeom prst="rect">
            <a:avLst/>
          </a:prstGeom>
          <a:ln>
            <a:noFill/>
          </a:ln>
        </p:spPr>
      </p:pic>
      <p:pic>
        <p:nvPicPr>
          <p:cNvPr id="391" name="Picture 13" descr="latex-image-1.pdf"/>
          <p:cNvPicPr/>
          <p:nvPr/>
        </p:nvPicPr>
        <p:blipFill>
          <a:blip r:embed="rId5"/>
          <a:stretch>
            <a:fillRect/>
          </a:stretch>
        </p:blipFill>
        <p:spPr>
          <a:xfrm>
            <a:off x="7238880" y="1978200"/>
            <a:ext cx="134280" cy="253800"/>
          </a:xfrm>
          <a:prstGeom prst="rect">
            <a:avLst/>
          </a:prstGeom>
          <a:ln>
            <a:noFill/>
          </a:ln>
        </p:spPr>
      </p:pic>
      <p:sp>
        <p:nvSpPr>
          <p:cNvPr id="392" name="CustomShape 18"/>
          <p:cNvSpPr/>
          <p:nvPr/>
        </p:nvSpPr>
        <p:spPr>
          <a:xfrm>
            <a:off x="7803720" y="2447280"/>
            <a:ext cx="383040" cy="520560"/>
          </a:xfrm>
          <a:prstGeom prst="rect">
            <a:avLst/>
          </a:prstGeom>
          <a:noFill/>
          <a:ln>
            <a:noFill/>
          </a:ln>
        </p:spPr>
        <p:txBody>
          <a:bodyPr lIns="90000" rIns="90000" tIns="46800" bIns="46800"/>
          <a:p>
            <a:pPr>
              <a:buFont typeface="Arial"/>
              <a:buChar char="•"/>
            </a:pPr>
            <a:r>
              <a:rPr i="1" lang="en-US" sz="2800">
                <a:solidFill>
                  <a:srgbClr val="008000"/>
                </a:solidFill>
                <a:latin typeface="Arial"/>
              </a:rPr>
              <a:t>L</a:t>
            </a:r>
            <a:endParaRPr/>
          </a:p>
        </p:txBody>
      </p:sp>
      <p:sp>
        <p:nvSpPr>
          <p:cNvPr id="393" name="CustomShape 19"/>
          <p:cNvSpPr/>
          <p:nvPr/>
        </p:nvSpPr>
        <p:spPr>
          <a:xfrm>
            <a:off x="4054320" y="4560840"/>
            <a:ext cx="755640" cy="126720"/>
          </a:xfrm>
          <a:prstGeom prst="ellipse">
            <a:avLst/>
          </a:prstGeom>
          <a:noFill/>
          <a:ln w="9360">
            <a:solidFill>
              <a:srgbClr val="000000"/>
            </a:solidFill>
            <a:miter/>
          </a:ln>
        </p:spPr>
      </p:sp>
      <p:sp>
        <p:nvSpPr>
          <p:cNvPr id="394" name="Line 20"/>
          <p:cNvSpPr/>
          <p:nvPr/>
        </p:nvSpPr>
        <p:spPr>
          <a:xfrm flipH="1" flipV="1">
            <a:off x="4005000" y="4751280"/>
            <a:ext cx="350640" cy="1440"/>
          </a:xfrm>
          <a:prstGeom prst="line">
            <a:avLst/>
          </a:prstGeom>
          <a:ln w="25560">
            <a:solidFill>
              <a:srgbClr val="000000"/>
            </a:solidFill>
            <a:miter/>
            <a:tailEnd len="med" type="triangle" w="med"/>
          </a:ln>
        </p:spPr>
      </p:sp>
      <p:sp>
        <p:nvSpPr>
          <p:cNvPr id="395" name="Line 21"/>
          <p:cNvSpPr/>
          <p:nvPr/>
        </p:nvSpPr>
        <p:spPr>
          <a:xfrm flipV="1">
            <a:off x="4659480" y="4115880"/>
            <a:ext cx="1440" cy="507960"/>
          </a:xfrm>
          <a:prstGeom prst="line">
            <a:avLst/>
          </a:prstGeom>
          <a:ln w="149400">
            <a:solidFill>
              <a:srgbClr val="0000ff"/>
            </a:solidFill>
            <a:miter/>
            <a:tailEnd len="med" type="triangle" w="sm"/>
          </a:ln>
        </p:spPr>
      </p:sp>
      <p:sp>
        <p:nvSpPr>
          <p:cNvPr id="396" name="Line 22"/>
          <p:cNvSpPr/>
          <p:nvPr/>
        </p:nvSpPr>
        <p:spPr>
          <a:xfrm flipV="1">
            <a:off x="4155840" y="4115880"/>
            <a:ext cx="0" cy="507960"/>
          </a:xfrm>
          <a:prstGeom prst="line">
            <a:avLst/>
          </a:prstGeom>
          <a:ln w="149400">
            <a:solidFill>
              <a:srgbClr val="0000ff"/>
            </a:solidFill>
            <a:miter/>
            <a:tailEnd len="med" type="triangle" w="sm"/>
          </a:ln>
        </p:spPr>
      </p:sp>
      <p:sp>
        <p:nvSpPr>
          <p:cNvPr id="397" name="Line 23"/>
          <p:cNvSpPr/>
          <p:nvPr/>
        </p:nvSpPr>
        <p:spPr>
          <a:xfrm>
            <a:off x="4408560" y="4624200"/>
            <a:ext cx="0" cy="571680"/>
          </a:xfrm>
          <a:prstGeom prst="line">
            <a:avLst/>
          </a:prstGeom>
          <a:ln w="92160">
            <a:solidFill>
              <a:srgbClr val="008000"/>
            </a:solidFill>
            <a:miter/>
            <a:tailEnd len="med" type="triangle" w="med"/>
          </a:ln>
        </p:spPr>
      </p:sp>
      <p:pic>
        <p:nvPicPr>
          <p:cNvPr id="398" name="Picture 12" descr="latex-image-1.pdf"/>
          <p:cNvPicPr/>
          <p:nvPr/>
        </p:nvPicPr>
        <p:blipFill>
          <a:blip r:embed="rId6"/>
          <a:stretch>
            <a:fillRect/>
          </a:stretch>
        </p:blipFill>
        <p:spPr>
          <a:xfrm>
            <a:off x="4810320" y="4179600"/>
            <a:ext cx="142560" cy="317520"/>
          </a:xfrm>
          <a:prstGeom prst="rect">
            <a:avLst/>
          </a:prstGeom>
          <a:ln>
            <a:noFill/>
          </a:ln>
        </p:spPr>
      </p:pic>
      <p:pic>
        <p:nvPicPr>
          <p:cNvPr id="399" name="Picture 13" descr="latex-image-1.pdf"/>
          <p:cNvPicPr/>
          <p:nvPr/>
        </p:nvPicPr>
        <p:blipFill>
          <a:blip r:embed="rId7"/>
          <a:stretch>
            <a:fillRect/>
          </a:stretch>
        </p:blipFill>
        <p:spPr>
          <a:xfrm>
            <a:off x="3886200" y="4265640"/>
            <a:ext cx="134280" cy="253800"/>
          </a:xfrm>
          <a:prstGeom prst="rect">
            <a:avLst/>
          </a:prstGeom>
          <a:ln>
            <a:noFill/>
          </a:ln>
        </p:spPr>
      </p:pic>
      <p:sp>
        <p:nvSpPr>
          <p:cNvPr id="400" name="CustomShape 24"/>
          <p:cNvSpPr/>
          <p:nvPr/>
        </p:nvSpPr>
        <p:spPr>
          <a:xfrm>
            <a:off x="4451040" y="4734720"/>
            <a:ext cx="382680" cy="520560"/>
          </a:xfrm>
          <a:prstGeom prst="rect">
            <a:avLst/>
          </a:prstGeom>
          <a:noFill/>
          <a:ln>
            <a:noFill/>
          </a:ln>
        </p:spPr>
        <p:txBody>
          <a:bodyPr lIns="90000" rIns="90000" tIns="46800" bIns="46800"/>
          <a:p>
            <a:pPr>
              <a:buFont typeface="Arial"/>
              <a:buChar char="•"/>
            </a:pPr>
            <a:r>
              <a:rPr i="1" lang="en-US" sz="2800">
                <a:solidFill>
                  <a:srgbClr val="008000"/>
                </a:solidFill>
                <a:latin typeface="Arial"/>
              </a:rPr>
              <a:t>L</a:t>
            </a:r>
            <a:endParaRPr/>
          </a:p>
        </p:txBody>
      </p:sp>
      <p:sp>
        <p:nvSpPr>
          <p:cNvPr id="401" name="CustomShape 25"/>
          <p:cNvSpPr/>
          <p:nvPr/>
        </p:nvSpPr>
        <p:spPr>
          <a:xfrm>
            <a:off x="304920" y="4419720"/>
            <a:ext cx="3200400" cy="733320"/>
          </a:xfrm>
          <a:prstGeom prst="rect">
            <a:avLst/>
          </a:prstGeom>
          <a:noFill/>
          <a:ln>
            <a:noFill/>
          </a:ln>
        </p:spPr>
        <p:txBody>
          <a:bodyPr lIns="90000" rIns="90000" tIns="46800" bIns="46800"/>
          <a:p>
            <a:pPr>
              <a:buFont typeface="Arial"/>
              <a:buChar char="•"/>
            </a:pPr>
            <a:r>
              <a:rPr lang="en-US" sz="1400">
                <a:latin typeface="Arial"/>
              </a:rPr>
              <a:t>Karliner, Kharzeev , Ellis &amp; Kotzinian</a:t>
            </a:r>
            <a:endParaRPr/>
          </a:p>
          <a:p>
            <a:pPr>
              <a:buFont typeface="Arial"/>
              <a:buChar char="•"/>
            </a:pPr>
            <a:r>
              <a:rPr lang="en-US" sz="1400">
                <a:latin typeface="Arial"/>
              </a:rPr>
              <a:t>Strikman,Weiss &amp; Schweitzer</a:t>
            </a:r>
            <a:endParaRPr/>
          </a:p>
          <a:p>
            <a:pPr>
              <a:buFont typeface="Arial"/>
              <a:buChar char="•"/>
            </a:pPr>
            <a:r>
              <a:rPr lang="en-US" sz="1400">
                <a:latin typeface="Arial"/>
              </a:rPr>
              <a:t>Anselmino, Barone, Kotzinian</a:t>
            </a:r>
            <a:endParaRPr/>
          </a:p>
        </p:txBody>
      </p:sp>
      <p:sp>
        <p:nvSpPr>
          <p:cNvPr id="402" name="CustomShape 26"/>
          <p:cNvSpPr/>
          <p:nvPr/>
        </p:nvSpPr>
        <p:spPr>
          <a:xfrm>
            <a:off x="6883560" y="1143000"/>
            <a:ext cx="2233440" cy="337320"/>
          </a:xfrm>
          <a:prstGeom prst="rect">
            <a:avLst/>
          </a:prstGeom>
          <a:noFill/>
          <a:ln>
            <a:noFill/>
          </a:ln>
        </p:spPr>
        <p:txBody>
          <a:bodyPr wrap="none" lIns="90000" rIns="90000" tIns="46800" bIns="46800"/>
          <a:p>
            <a:pPr>
              <a:buFont typeface="Arial"/>
              <a:buChar char="•"/>
            </a:pPr>
            <a:r>
              <a:rPr lang="en-US" sz="1600">
                <a:latin typeface="Arial"/>
              </a:rPr>
              <a:t>X. Artru &amp; Z. Belghobsi</a:t>
            </a:r>
            <a:endParaRPr/>
          </a:p>
        </p:txBody>
      </p:sp>
      <p:sp>
        <p:nvSpPr>
          <p:cNvPr id="403" name="CustomShape 27"/>
          <p:cNvSpPr/>
          <p:nvPr/>
        </p:nvSpPr>
        <p:spPr>
          <a:xfrm>
            <a:off x="838080" y="5410080"/>
            <a:ext cx="7315200" cy="1008720"/>
          </a:xfrm>
          <a:prstGeom prst="rect">
            <a:avLst/>
          </a:prstGeom>
          <a:solidFill>
            <a:srgbClr val="ffff00"/>
          </a:solidFill>
          <a:ln w="9360">
            <a:solidFill>
              <a:srgbClr val="000000"/>
            </a:solidFill>
            <a:miter/>
          </a:ln>
        </p:spPr>
        <p:txBody>
          <a:bodyPr lIns="90000" rIns="90000" tIns="46800" bIns="46800"/>
          <a:p>
            <a:pPr>
              <a:buFont typeface="Arial"/>
              <a:buChar char="•"/>
            </a:pPr>
            <a:r>
              <a:rPr lang="en-US" sz="2000">
                <a:latin typeface="Arial"/>
              </a:rPr>
              <a:t>Correlations of the spin of the target or/and the momentum and the spin of quarks, combined with final state interactions  define the azimuthal distributions of produced particles</a:t>
            </a:r>
            <a:endParaRPr/>
          </a:p>
        </p:txBody>
      </p:sp>
      <p:sp>
        <p:nvSpPr>
          <p:cNvPr id="404" name="CustomShape 28"/>
          <p:cNvSpPr/>
          <p:nvPr/>
        </p:nvSpPr>
        <p:spPr>
          <a:xfrm>
            <a:off x="4038480" y="2895480"/>
            <a:ext cx="537480" cy="368280"/>
          </a:xfrm>
          <a:prstGeom prst="rect">
            <a:avLst/>
          </a:prstGeom>
          <a:noFill/>
          <a:ln>
            <a:noFill/>
          </a:ln>
        </p:spPr>
        <p:txBody>
          <a:bodyPr wrap="none" lIns="90000" rIns="90000" tIns="46800" bIns="46800"/>
          <a:p>
            <a:pPr>
              <a:buFont typeface="Arial"/>
              <a:buChar char="•"/>
            </a:pPr>
            <a:r>
              <a:rPr lang="en-US">
                <a:latin typeface="Arial"/>
              </a:rPr>
              <a:t>FSI</a:t>
            </a:r>
            <a:endParaRPr/>
          </a:p>
        </p:txBody>
      </p:sp>
      <p:sp>
        <p:nvSpPr>
          <p:cNvPr id="405" name="CustomShape 29"/>
          <p:cNvSpPr/>
          <p:nvPr/>
        </p:nvSpPr>
        <p:spPr>
          <a:xfrm>
            <a:off x="8458200" y="6464160"/>
            <a:ext cx="685800" cy="320760"/>
          </a:xfrm>
          <a:prstGeom prst="rect">
            <a:avLst/>
          </a:prstGeom>
          <a:noFill/>
          <a:ln>
            <a:noFill/>
          </a:ln>
        </p:spPr>
        <p:txBody>
          <a:bodyPr lIns="90000" rIns="90000" tIns="46800" bIns="46800"/>
          <a:p>
            <a:pPr algn="r">
              <a:buFont typeface="Arial"/>
              <a:buChar char="•"/>
            </a:pPr>
            <a:fld id="{1C60DA68-52EA-49B9-8530-585B14C9E40D}" type="slidenum">
              <a:rPr lang="en-US" sz="1400">
                <a:latin typeface="Arial"/>
              </a:rPr>
              <a:t>&lt;number&gt;</a:t>
            </a:fld>
            <a:endParaRPr/>
          </a:p>
        </p:txBody>
      </p:sp>
      <p:sp>
        <p:nvSpPr>
          <p:cNvPr id="406" name="CustomShape 30"/>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pic>
        <p:nvPicPr>
          <p:cNvPr id="407" name="Rounded Rectangle 80" descr=""/>
          <p:cNvPicPr/>
          <p:nvPr/>
        </p:nvPicPr>
        <p:blipFill>
          <a:blip r:embed="rId8"/>
          <a:stretch>
            <a:fillRect/>
          </a:stretch>
        </p:blipFill>
        <p:spPr>
          <a:xfrm>
            <a:off x="5267160" y="1560600"/>
            <a:ext cx="736920" cy="884160"/>
          </a:xfrm>
          <a:prstGeom prst="rect">
            <a:avLst/>
          </a:prstGeom>
          <a:ln>
            <a:noFill/>
          </a:ln>
        </p:spPr>
      </p:pic>
      <p:sp>
        <p:nvSpPr>
          <p:cNvPr id="408" name="CustomShape 31"/>
          <p:cNvSpPr/>
          <p:nvPr/>
        </p:nvSpPr>
        <p:spPr>
          <a:xfrm>
            <a:off x="5364000" y="1630440"/>
            <a:ext cx="549360" cy="701640"/>
          </a:xfrm>
          <a:prstGeom prst="rect">
            <a:avLst/>
          </a:prstGeom>
          <a:noFill/>
          <a:ln>
            <a:noFill/>
          </a:ln>
        </p:spPr>
      </p:sp>
      <p:cxnSp>
        <p:nvCxnSpPr>
          <p:cNvPr id="409" name="Line 32"/>
          <p:cNvCxnSpPr/>
          <p:nvPr/>
        </p:nvCxnSpPr>
        <p:spPr>
          <a:xfrm flipH="1">
            <a:off x="3885840" y="2424240"/>
            <a:ext cx="78480" cy="194400"/>
          </a:xfrm>
          <a:prstGeom prst="curvedConnector3">
            <a:avLst/>
          </a:prstGeom>
          <a:ln w="25560">
            <a:solidFill>
              <a:srgbClr val="ff0000"/>
            </a:solidFill>
            <a:miter/>
          </a:ln>
        </p:spPr>
      </p:cxnSp>
      <p:cxnSp>
        <p:nvCxnSpPr>
          <p:cNvPr id="410" name="Line 33"/>
          <p:cNvCxnSpPr/>
          <p:nvPr/>
        </p:nvCxnSpPr>
        <p:spPr>
          <a:xfrm flipH="1">
            <a:off x="3657240" y="2997360"/>
            <a:ext cx="78480" cy="194400"/>
          </a:xfrm>
          <a:prstGeom prst="curvedConnector3">
            <a:avLst/>
          </a:prstGeom>
          <a:ln w="25560">
            <a:solidFill>
              <a:srgbClr val="ff0000"/>
            </a:solidFill>
            <a:miter/>
          </a:ln>
        </p:spPr>
      </p:cxnSp>
      <p:sp>
        <p:nvSpPr>
          <p:cNvPr id="411" name="CustomShape 34"/>
          <p:cNvSpPr/>
          <p:nvPr/>
        </p:nvSpPr>
        <p:spPr>
          <a:xfrm>
            <a:off x="6934320" y="3505320"/>
            <a:ext cx="2209680" cy="1067400"/>
          </a:xfrm>
          <a:prstGeom prst="rect">
            <a:avLst/>
          </a:prstGeom>
          <a:noFill/>
          <a:ln>
            <a:noFill/>
          </a:ln>
        </p:spPr>
        <p:txBody>
          <a:bodyPr lIns="90000" rIns="90000" tIns="46800" bIns="46800"/>
          <a:p>
            <a:pPr>
              <a:buFont typeface="Arial"/>
              <a:buChar char="•"/>
            </a:pPr>
            <a:r>
              <a:rPr lang="en-US" sz="1600">
                <a:latin typeface="Arial"/>
              </a:rPr>
              <a:t>2-hadron correlations in CFR studied in EMC(1986) and COMPASS(2015)</a:t>
            </a:r>
            <a:endParaRPr/>
          </a:p>
        </p:txBody>
      </p:sp>
    </p:spTree>
  </p:cSld>
  <p:timing>
    <p:tnLst>
      <p:par>
        <p:cTn id="45" dur="indefinite" restart="never" nodeType="tmRoot">
          <p:childTnLst>
            <p:seq>
              <p:cTn id="46"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412" name="Picture 1" descr="Screen Shot 2015-06-29 at 6.58.07 PM.png"/>
          <p:cNvPicPr/>
          <p:nvPr/>
        </p:nvPicPr>
        <p:blipFill>
          <a:blip r:embed="rId1"/>
          <a:stretch>
            <a:fillRect/>
          </a:stretch>
        </p:blipFill>
        <p:spPr>
          <a:xfrm>
            <a:off x="152280" y="1828800"/>
            <a:ext cx="4523040" cy="3733920"/>
          </a:xfrm>
          <a:prstGeom prst="rect">
            <a:avLst/>
          </a:prstGeom>
          <a:ln>
            <a:noFill/>
          </a:ln>
        </p:spPr>
      </p:pic>
      <p:pic>
        <p:nvPicPr>
          <p:cNvPr id="413" name="Picture 28" descr="Screen shot 2013-05-27 at 1.02.11 PM.png"/>
          <p:cNvPicPr/>
          <p:nvPr/>
        </p:nvPicPr>
        <p:blipFill>
          <a:blip r:embed="rId2"/>
          <a:stretch>
            <a:fillRect/>
          </a:stretch>
        </p:blipFill>
        <p:spPr>
          <a:xfrm>
            <a:off x="6888240" y="1066680"/>
            <a:ext cx="2255760" cy="1600200"/>
          </a:xfrm>
          <a:prstGeom prst="rect">
            <a:avLst/>
          </a:prstGeom>
          <a:ln>
            <a:noFill/>
          </a:ln>
        </p:spPr>
      </p:pic>
      <p:sp>
        <p:nvSpPr>
          <p:cNvPr id="414" name="CustomShape 1"/>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415" name="CustomShape 2"/>
          <p:cNvSpPr/>
          <p:nvPr/>
        </p:nvSpPr>
        <p:spPr>
          <a:xfrm>
            <a:off x="8458200" y="6464160"/>
            <a:ext cx="685800" cy="320760"/>
          </a:xfrm>
          <a:prstGeom prst="rect">
            <a:avLst/>
          </a:prstGeom>
          <a:noFill/>
          <a:ln>
            <a:noFill/>
          </a:ln>
        </p:spPr>
        <p:txBody>
          <a:bodyPr lIns="90000" rIns="90000" tIns="46800" bIns="46800"/>
          <a:p>
            <a:pPr algn="r">
              <a:buFont typeface="Arial"/>
              <a:buChar char="•"/>
            </a:pPr>
            <a:fld id="{C7494A12-AED4-4906-9E79-AFD39A50BE53}" type="slidenum">
              <a:rPr lang="en-US" sz="1400">
                <a:latin typeface="Arial"/>
              </a:rPr>
              <a:t>&lt;number&gt;</a:t>
            </a:fld>
            <a:endParaRPr/>
          </a:p>
        </p:txBody>
      </p:sp>
      <p:sp>
        <p:nvSpPr>
          <p:cNvPr id="416" name="TextShape 3"/>
          <p:cNvSpPr txBox="1"/>
          <p:nvPr/>
        </p:nvSpPr>
        <p:spPr>
          <a:xfrm>
            <a:off x="457200" y="152280"/>
            <a:ext cx="8229600" cy="563760"/>
          </a:xfrm>
          <a:prstGeom prst="rect">
            <a:avLst/>
          </a:prstGeom>
        </p:spPr>
        <p:txBody>
          <a:bodyPr anchor="ctr"/>
          <a:p>
            <a:pPr algn="ctr">
              <a:buFont typeface="Arial"/>
              <a:buChar char="•"/>
            </a:pPr>
            <a:r>
              <a:rPr lang="en-US" sz="3200">
                <a:latin typeface="Arial"/>
              </a:rPr>
              <a:t>Dihadron production at JLAB12 </a:t>
            </a:r>
            <a:endParaRPr/>
          </a:p>
        </p:txBody>
      </p:sp>
      <p:sp>
        <p:nvSpPr>
          <p:cNvPr id="417" name="CustomShape 4"/>
          <p:cNvSpPr/>
          <p:nvPr/>
        </p:nvSpPr>
        <p:spPr>
          <a:xfrm>
            <a:off x="0" y="830160"/>
            <a:ext cx="4962960" cy="611640"/>
          </a:xfrm>
          <a:prstGeom prst="rect">
            <a:avLst/>
          </a:prstGeom>
          <a:noFill/>
          <a:ln>
            <a:noFill/>
          </a:ln>
        </p:spPr>
        <p:txBody>
          <a:bodyPr wrap="none" lIns="90000" rIns="90000" tIns="46800" bIns="46800"/>
          <a:p>
            <a:pPr>
              <a:buFont typeface="Arial"/>
              <a:buChar char="•"/>
            </a:pPr>
            <a:r>
              <a:rPr lang="en-US" sz="1600">
                <a:latin typeface="Arial"/>
              </a:rPr>
              <a:t>Use the clasDIS (LUND based) generator + FASTMC</a:t>
            </a:r>
            <a:endParaRPr/>
          </a:p>
          <a:p>
            <a:pPr>
              <a:buFont typeface="Arial"/>
              <a:buChar char="•"/>
            </a:pPr>
            <a:r>
              <a:rPr lang="en-US">
                <a:latin typeface="Arial"/>
              </a:rPr>
              <a:t> </a:t>
            </a:r>
            <a:r>
              <a:rPr lang="en-US">
                <a:latin typeface="Arial"/>
              </a:rPr>
              <a:t>to study hh</a:t>
            </a:r>
            <a:r>
              <a:rPr lang="en-US">
                <a:latin typeface="Symbol"/>
                <a:ea typeface="Symbol"/>
              </a:rPr>
              <a:t></a:t>
            </a:r>
            <a:r>
              <a:rPr lang="en-US">
                <a:latin typeface="Arial"/>
              </a:rPr>
              <a:t>pairs</a:t>
            </a:r>
            <a:endParaRPr/>
          </a:p>
        </p:txBody>
      </p:sp>
      <p:sp>
        <p:nvSpPr>
          <p:cNvPr id="418" name="CustomShape 5"/>
          <p:cNvSpPr/>
          <p:nvPr/>
        </p:nvSpPr>
        <p:spPr>
          <a:xfrm>
            <a:off x="2895480" y="1187280"/>
            <a:ext cx="1676520" cy="684000"/>
          </a:xfrm>
          <a:prstGeom prst="rect">
            <a:avLst/>
          </a:prstGeom>
          <a:solidFill>
            <a:srgbClr val="ffffff"/>
          </a:solidFill>
          <a:ln>
            <a:noFill/>
          </a:ln>
        </p:spPr>
        <p:txBody>
          <a:bodyPr lIns="90000" rIns="90000" tIns="46800" bIns="46800"/>
          <a:p>
            <a:pPr algn="ctr">
              <a:buFont typeface="Arial"/>
              <a:buChar char="•"/>
            </a:pPr>
            <a:r>
              <a:rPr i="1" lang="en-US" sz="2000">
                <a:latin typeface="Arial"/>
              </a:rPr>
              <a:t>x</a:t>
            </a:r>
            <a:r>
              <a:rPr i="1" lang="en-US" sz="2000" baseline="-25000">
                <a:latin typeface="Arial"/>
              </a:rPr>
              <a:t>F</a:t>
            </a:r>
            <a:r>
              <a:rPr lang="en-US" sz="2000" baseline="-25000">
                <a:latin typeface="Arial"/>
              </a:rPr>
              <a:t> </a:t>
            </a:r>
            <a:r>
              <a:rPr lang="en-US" sz="2000">
                <a:latin typeface="Arial"/>
              </a:rPr>
              <a:t>- </a:t>
            </a:r>
            <a:r>
              <a:rPr lang="en-US" sz="1600">
                <a:latin typeface="Arial"/>
              </a:rPr>
              <a:t>momentum in the CM frame</a:t>
            </a:r>
            <a:endParaRPr/>
          </a:p>
        </p:txBody>
      </p:sp>
      <p:sp>
        <p:nvSpPr>
          <p:cNvPr id="419" name="CustomShape 6"/>
          <p:cNvSpPr/>
          <p:nvPr/>
        </p:nvSpPr>
        <p:spPr>
          <a:xfrm>
            <a:off x="76320" y="5715000"/>
            <a:ext cx="4800600" cy="680040"/>
          </a:xfrm>
          <a:prstGeom prst="rect">
            <a:avLst/>
          </a:prstGeom>
          <a:noFill/>
          <a:ln>
            <a:noFill/>
          </a:ln>
        </p:spPr>
        <p:txBody>
          <a:bodyPr lIns="90000" rIns="90000" tIns="46800" bIns="46800"/>
          <a:p>
            <a:pPr>
              <a:buFont typeface="Arial"/>
              <a:buChar char="•"/>
            </a:pPr>
            <a:r>
              <a:rPr lang="en-US">
                <a:latin typeface="Arial"/>
              </a:rPr>
              <a:t>Dihadron sample defined  by SIDIS cuts + x</a:t>
            </a:r>
            <a:r>
              <a:rPr lang="en-US" baseline="-25000">
                <a:latin typeface="Arial"/>
              </a:rPr>
              <a:t>F</a:t>
            </a:r>
            <a:r>
              <a:rPr lang="en-US">
                <a:latin typeface="Arial"/>
              </a:rPr>
              <a:t>&gt;0 (CFR) and x</a:t>
            </a:r>
            <a:r>
              <a:rPr lang="en-US" baseline="-25000">
                <a:latin typeface="Arial"/>
              </a:rPr>
              <a:t>F</a:t>
            </a:r>
            <a:r>
              <a:rPr lang="en-US">
                <a:latin typeface="Arial"/>
              </a:rPr>
              <a:t>&lt;0 (TFR) for both hadrons</a:t>
            </a:r>
            <a:endParaRPr/>
          </a:p>
        </p:txBody>
      </p:sp>
      <p:sp>
        <p:nvSpPr>
          <p:cNvPr id="420" name="CustomShape 7"/>
          <p:cNvSpPr/>
          <p:nvPr/>
        </p:nvSpPr>
        <p:spPr>
          <a:xfrm>
            <a:off x="2330280" y="3505320"/>
            <a:ext cx="1708200" cy="1676160"/>
          </a:xfrm>
          <a:prstGeom prst="rect">
            <a:avLst/>
          </a:prstGeom>
          <a:solidFill>
            <a:srgbClr val="cc99ff"/>
          </a:solidFill>
          <a:ln w="9360">
            <a:solidFill>
              <a:srgbClr val="ff0000"/>
            </a:solidFill>
            <a:miter/>
          </a:ln>
        </p:spPr>
      </p:sp>
      <p:pic>
        <p:nvPicPr>
          <p:cNvPr id="421" name="Picture 4" descr="targetfrag"/>
          <p:cNvPicPr/>
          <p:nvPr/>
        </p:nvPicPr>
        <p:blipFill>
          <a:blip r:embed="rId3"/>
          <a:stretch>
            <a:fillRect/>
          </a:stretch>
        </p:blipFill>
        <p:spPr>
          <a:xfrm>
            <a:off x="2895480" y="4343400"/>
            <a:ext cx="1117800" cy="762120"/>
          </a:xfrm>
          <a:prstGeom prst="rect">
            <a:avLst/>
          </a:prstGeom>
          <a:ln>
            <a:noFill/>
          </a:ln>
        </p:spPr>
      </p:pic>
      <p:sp>
        <p:nvSpPr>
          <p:cNvPr id="422" name="CustomShape 8"/>
          <p:cNvSpPr/>
          <p:nvPr/>
        </p:nvSpPr>
        <p:spPr>
          <a:xfrm>
            <a:off x="3715200" y="4038480"/>
            <a:ext cx="381960" cy="368280"/>
          </a:xfrm>
          <a:prstGeom prst="rect">
            <a:avLst/>
          </a:prstGeom>
          <a:noFill/>
          <a:ln>
            <a:noFill/>
          </a:ln>
        </p:spPr>
        <p:txBody>
          <a:bodyPr wrap="none" lIns="90000" rIns="90000" tIns="46800" bIns="46800"/>
          <a:p>
            <a:pPr algn="ctr">
              <a:lnSpc>
                <a:spcPct val="100000"/>
              </a:lnSpc>
              <a:buFont typeface="Symbol" charset="2"/>
              <a:buChar char=""/>
            </a:pPr>
            <a:r>
              <a:rPr b="1" lang="en-US">
                <a:latin typeface="Symbol"/>
                <a:ea typeface="Symbol"/>
              </a:rPr>
              <a:t></a:t>
            </a:r>
            <a:endParaRPr/>
          </a:p>
        </p:txBody>
      </p:sp>
      <p:pic>
        <p:nvPicPr>
          <p:cNvPr id="423" name="Picture 3" descr="CLAS12.jpg"/>
          <p:cNvPicPr/>
          <p:nvPr/>
        </p:nvPicPr>
        <p:blipFill>
          <a:blip r:embed="rId4"/>
          <a:stretch>
            <a:fillRect/>
          </a:stretch>
        </p:blipFill>
        <p:spPr>
          <a:xfrm>
            <a:off x="4952880" y="838080"/>
            <a:ext cx="2057400" cy="1890720"/>
          </a:xfrm>
          <a:prstGeom prst="rect">
            <a:avLst/>
          </a:prstGeom>
          <a:ln>
            <a:noFill/>
          </a:ln>
        </p:spPr>
      </p:pic>
      <p:pic>
        <p:nvPicPr>
          <p:cNvPr id="424" name="Picture 1" descr="Screen shot 2012-06-17 at 5.27.18 PM.png"/>
          <p:cNvPicPr/>
          <p:nvPr/>
        </p:nvPicPr>
        <p:blipFill>
          <a:blip r:embed="rId5"/>
          <a:stretch>
            <a:fillRect/>
          </a:stretch>
        </p:blipFill>
        <p:spPr>
          <a:xfrm>
            <a:off x="5029200" y="3243240"/>
            <a:ext cx="3639960" cy="2687760"/>
          </a:xfrm>
          <a:prstGeom prst="rect">
            <a:avLst/>
          </a:prstGeom>
          <a:ln>
            <a:noFill/>
          </a:ln>
        </p:spPr>
      </p:pic>
      <p:sp>
        <p:nvSpPr>
          <p:cNvPr id="425" name="CustomShape 9"/>
          <p:cNvSpPr/>
          <p:nvPr/>
        </p:nvSpPr>
        <p:spPr>
          <a:xfrm>
            <a:off x="5181480" y="5943600"/>
            <a:ext cx="3954600" cy="368280"/>
          </a:xfrm>
          <a:prstGeom prst="rect">
            <a:avLst/>
          </a:prstGeom>
          <a:solidFill>
            <a:srgbClr val="fce6d8"/>
          </a:solidFill>
          <a:ln w="9360">
            <a:solidFill>
              <a:srgbClr val="000000"/>
            </a:solidFill>
            <a:miter/>
          </a:ln>
        </p:spPr>
        <p:txBody>
          <a:bodyPr lIns="90000" rIns="90000" tIns="46800" bIns="46800"/>
          <a:p>
            <a:pPr>
              <a:buFont typeface="Arial"/>
              <a:buChar char="•"/>
            </a:pPr>
            <a:r>
              <a:rPr lang="en-US">
                <a:latin typeface="Arial"/>
              </a:rPr>
              <a:t>Wide angular coverage is important</a:t>
            </a:r>
            <a:endParaRPr/>
          </a:p>
        </p:txBody>
      </p:sp>
      <p:sp>
        <p:nvSpPr>
          <p:cNvPr id="426" name="CustomShape 10"/>
          <p:cNvSpPr/>
          <p:nvPr/>
        </p:nvSpPr>
        <p:spPr>
          <a:xfrm>
            <a:off x="7251840" y="762120"/>
            <a:ext cx="825480" cy="368280"/>
          </a:xfrm>
          <a:prstGeom prst="rect">
            <a:avLst/>
          </a:prstGeom>
          <a:noFill/>
          <a:ln>
            <a:noFill/>
          </a:ln>
        </p:spPr>
        <p:txBody>
          <a:bodyPr lIns="90000" rIns="90000" tIns="46800" bIns="46800"/>
          <a:p>
            <a:pPr>
              <a:buFont typeface="Arial"/>
              <a:buChar char="•"/>
            </a:pPr>
            <a:r>
              <a:rPr lang="en-US">
                <a:latin typeface="Arial"/>
              </a:rPr>
              <a:t>SoLID</a:t>
            </a:r>
            <a:endParaRPr/>
          </a:p>
        </p:txBody>
      </p:sp>
      <p:sp>
        <p:nvSpPr>
          <p:cNvPr id="427" name="CustomShape 11"/>
          <p:cNvSpPr/>
          <p:nvPr/>
        </p:nvSpPr>
        <p:spPr>
          <a:xfrm>
            <a:off x="4898880" y="762120"/>
            <a:ext cx="1029600" cy="368280"/>
          </a:xfrm>
          <a:prstGeom prst="rect">
            <a:avLst/>
          </a:prstGeom>
          <a:noFill/>
          <a:ln>
            <a:noFill/>
          </a:ln>
        </p:spPr>
        <p:txBody>
          <a:bodyPr wrap="none" lIns="90000" rIns="90000" tIns="46800" bIns="46800"/>
          <a:p>
            <a:pPr>
              <a:buFont typeface="Arial"/>
              <a:buChar char="•"/>
            </a:pPr>
            <a:r>
              <a:rPr lang="en-US">
                <a:latin typeface="Arial"/>
              </a:rPr>
              <a:t>CLAS12</a:t>
            </a:r>
            <a:endParaRPr/>
          </a:p>
        </p:txBody>
      </p:sp>
      <p:sp>
        <p:nvSpPr>
          <p:cNvPr id="428" name="CustomShape 12"/>
          <p:cNvSpPr/>
          <p:nvPr/>
        </p:nvSpPr>
        <p:spPr>
          <a:xfrm>
            <a:off x="2896560" y="4724280"/>
            <a:ext cx="414000" cy="368280"/>
          </a:xfrm>
          <a:prstGeom prst="rect">
            <a:avLst/>
          </a:prstGeom>
          <a:noFill/>
          <a:ln>
            <a:noFill/>
          </a:ln>
        </p:spPr>
        <p:txBody>
          <a:bodyPr wrap="none" lIns="90000" rIns="90000" tIns="46800" bIns="46800"/>
          <a:p>
            <a:pPr algn="ctr">
              <a:lnSpc>
                <a:spcPct val="100000"/>
              </a:lnSpc>
              <a:buFont typeface="Symbol" charset="2"/>
              <a:buChar char=""/>
            </a:pPr>
            <a:r>
              <a:rPr b="1" lang="en-US">
                <a:latin typeface="Symbol"/>
                <a:ea typeface="Symbol"/>
              </a:rPr>
              <a:t></a:t>
            </a:r>
            <a:endParaRPr/>
          </a:p>
        </p:txBody>
      </p:sp>
    </p:spTree>
  </p:cSld>
  <p:timing>
    <p:tnLst>
      <p:par>
        <p:cTn id="47" dur="indefinite" restart="never" nodeType="tmRoot">
          <p:childTnLst>
            <p:seq>
              <p:cTn id="48"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429" name="Picture 1" descr="Screen Shot 2014-09-04 at 12.18.52 PM.png"/>
          <p:cNvPicPr/>
          <p:nvPr/>
        </p:nvPicPr>
        <p:blipFill>
          <a:blip r:embed="rId1"/>
          <a:stretch>
            <a:fillRect/>
          </a:stretch>
        </p:blipFill>
        <p:spPr>
          <a:xfrm>
            <a:off x="5105520" y="2057400"/>
            <a:ext cx="3816360" cy="2971800"/>
          </a:xfrm>
          <a:prstGeom prst="rect">
            <a:avLst/>
          </a:prstGeom>
          <a:ln>
            <a:noFill/>
          </a:ln>
        </p:spPr>
      </p:pic>
      <p:sp>
        <p:nvSpPr>
          <p:cNvPr id="430" name="CustomShape 1"/>
          <p:cNvSpPr/>
          <p:nvPr/>
        </p:nvSpPr>
        <p:spPr>
          <a:xfrm>
            <a:off x="685800" y="228600"/>
            <a:ext cx="6942600" cy="520560"/>
          </a:xfrm>
          <a:prstGeom prst="rect">
            <a:avLst/>
          </a:prstGeom>
          <a:noFill/>
          <a:ln>
            <a:noFill/>
          </a:ln>
        </p:spPr>
        <p:txBody>
          <a:bodyPr wrap="none" lIns="90000" rIns="90000" tIns="46800" bIns="46800"/>
          <a:p>
            <a:pPr>
              <a:buFont typeface="Arial"/>
              <a:buChar char="•"/>
            </a:pPr>
            <a:r>
              <a:rPr lang="en-US" sz="2800">
                <a:latin typeface="Arial"/>
              </a:rPr>
              <a:t>Target fragmentation region: </a:t>
            </a:r>
            <a:r>
              <a:rPr lang="en-US" sz="2800">
                <a:latin typeface="Symbol"/>
                <a:ea typeface="Symbol"/>
              </a:rPr>
              <a:t></a:t>
            </a:r>
            <a:r>
              <a:rPr lang="en-US" sz="2800">
                <a:latin typeface="Arial"/>
              </a:rPr>
              <a:t> production  </a:t>
            </a:r>
            <a:endParaRPr/>
          </a:p>
        </p:txBody>
      </p:sp>
      <p:pic>
        <p:nvPicPr>
          <p:cNvPr id="431" name="Picture 12" descr="Screen Shot 2014-06-19 at 8.48.27 PM.png"/>
          <p:cNvPicPr/>
          <p:nvPr/>
        </p:nvPicPr>
        <p:blipFill>
          <a:blip r:embed="rId2"/>
          <a:stretch>
            <a:fillRect/>
          </a:stretch>
        </p:blipFill>
        <p:spPr>
          <a:xfrm>
            <a:off x="5715000" y="914400"/>
            <a:ext cx="2141640" cy="838080"/>
          </a:xfrm>
          <a:prstGeom prst="rect">
            <a:avLst/>
          </a:prstGeom>
          <a:ln>
            <a:noFill/>
          </a:ln>
        </p:spPr>
      </p:pic>
      <p:sp>
        <p:nvSpPr>
          <p:cNvPr id="432" name="CustomShape 2"/>
          <p:cNvSpPr/>
          <p:nvPr/>
        </p:nvSpPr>
        <p:spPr>
          <a:xfrm>
            <a:off x="5087880" y="1828800"/>
            <a:ext cx="2602440" cy="307080"/>
          </a:xfrm>
          <a:prstGeom prst="rect">
            <a:avLst/>
          </a:prstGeom>
          <a:noFill/>
          <a:ln>
            <a:noFill/>
          </a:ln>
        </p:spPr>
        <p:txBody>
          <a:bodyPr wrap="none" lIns="90000" rIns="90000" tIns="46800" bIns="46800"/>
          <a:p>
            <a:pPr>
              <a:buFont typeface="Arial"/>
              <a:buChar char="•"/>
            </a:pPr>
            <a:r>
              <a:rPr lang="en-US" sz="1400">
                <a:latin typeface="Arial"/>
              </a:rPr>
              <a:t>polarization transfer coefficient</a:t>
            </a:r>
            <a:endParaRPr/>
          </a:p>
        </p:txBody>
      </p:sp>
      <p:sp>
        <p:nvSpPr>
          <p:cNvPr id="433" name="CustomShape 3"/>
          <p:cNvSpPr/>
          <p:nvPr/>
        </p:nvSpPr>
        <p:spPr>
          <a:xfrm>
            <a:off x="5562720" y="4343400"/>
            <a:ext cx="1752480" cy="307080"/>
          </a:xfrm>
          <a:prstGeom prst="rect">
            <a:avLst/>
          </a:prstGeom>
          <a:noFill/>
          <a:ln>
            <a:noFill/>
          </a:ln>
        </p:spPr>
        <p:txBody>
          <a:bodyPr lIns="90000" rIns="90000" tIns="46800" bIns="46800"/>
          <a:p>
            <a:pPr>
              <a:buFont typeface="Arial"/>
              <a:buChar char="•"/>
            </a:pPr>
            <a:r>
              <a:rPr lang="en-US" sz="1400">
                <a:latin typeface="Arial"/>
              </a:rPr>
              <a:t>60 days of CLAS12</a:t>
            </a:r>
            <a:endParaRPr/>
          </a:p>
        </p:txBody>
      </p:sp>
      <p:pic>
        <p:nvPicPr>
          <p:cNvPr id="434" name="Picture 15" descr="Screen Shot 2014-06-19 at 8.51.37 PM.png"/>
          <p:cNvPicPr/>
          <p:nvPr/>
        </p:nvPicPr>
        <p:blipFill>
          <a:blip r:embed="rId3"/>
          <a:stretch>
            <a:fillRect/>
          </a:stretch>
        </p:blipFill>
        <p:spPr>
          <a:xfrm>
            <a:off x="331920" y="5334120"/>
            <a:ext cx="3668760" cy="1066680"/>
          </a:xfrm>
          <a:prstGeom prst="rect">
            <a:avLst/>
          </a:prstGeom>
          <a:ln>
            <a:noFill/>
          </a:ln>
        </p:spPr>
      </p:pic>
      <p:sp>
        <p:nvSpPr>
          <p:cNvPr id="435" name="CustomShape 4"/>
          <p:cNvSpPr/>
          <p:nvPr/>
        </p:nvSpPr>
        <p:spPr>
          <a:xfrm>
            <a:off x="8458200" y="6464160"/>
            <a:ext cx="685800" cy="320760"/>
          </a:xfrm>
          <a:prstGeom prst="rect">
            <a:avLst/>
          </a:prstGeom>
          <a:noFill/>
          <a:ln>
            <a:noFill/>
          </a:ln>
        </p:spPr>
        <p:txBody>
          <a:bodyPr lIns="90000" rIns="90000" tIns="46800" bIns="46800"/>
          <a:p>
            <a:pPr algn="r">
              <a:buFont typeface="Arial"/>
              <a:buChar char="•"/>
            </a:pPr>
            <a:fld id="{99403640-5C0B-4DC6-9A4E-DB9AC8051A09}" type="slidenum">
              <a:rPr lang="en-US" sz="1400">
                <a:latin typeface="Arial"/>
              </a:rPr>
              <a:t>&lt;number&gt;</a:t>
            </a:fld>
            <a:endParaRPr/>
          </a:p>
        </p:txBody>
      </p:sp>
      <p:sp>
        <p:nvSpPr>
          <p:cNvPr id="436" name="CustomShape 5"/>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pic>
        <p:nvPicPr>
          <p:cNvPr id="437" name="Picture 3" descr="Screen Shot 2014-06-19 at 8.29.29 PM.png"/>
          <p:cNvPicPr/>
          <p:nvPr/>
        </p:nvPicPr>
        <p:blipFill>
          <a:blip r:embed="rId4"/>
          <a:stretch>
            <a:fillRect/>
          </a:stretch>
        </p:blipFill>
        <p:spPr>
          <a:xfrm>
            <a:off x="304920" y="838080"/>
            <a:ext cx="3504960" cy="1447920"/>
          </a:xfrm>
          <a:prstGeom prst="rect">
            <a:avLst/>
          </a:prstGeom>
          <a:ln>
            <a:noFill/>
          </a:ln>
        </p:spPr>
      </p:pic>
      <p:pic>
        <p:nvPicPr>
          <p:cNvPr id="438" name="Picture 7" descr="Screen Shot 2014-06-19 at 8.34.58 PM.png"/>
          <p:cNvPicPr/>
          <p:nvPr/>
        </p:nvPicPr>
        <p:blipFill>
          <a:blip r:embed="rId5"/>
          <a:stretch>
            <a:fillRect/>
          </a:stretch>
        </p:blipFill>
        <p:spPr>
          <a:xfrm>
            <a:off x="728640" y="2209680"/>
            <a:ext cx="3576600" cy="1447920"/>
          </a:xfrm>
          <a:prstGeom prst="rect">
            <a:avLst/>
          </a:prstGeom>
          <a:ln>
            <a:noFill/>
          </a:ln>
        </p:spPr>
      </p:pic>
      <p:sp>
        <p:nvSpPr>
          <p:cNvPr id="439" name="CustomShape 6"/>
          <p:cNvSpPr/>
          <p:nvPr/>
        </p:nvSpPr>
        <p:spPr>
          <a:xfrm>
            <a:off x="152280" y="3581280"/>
            <a:ext cx="3962520" cy="520200"/>
          </a:xfrm>
          <a:prstGeom prst="rect">
            <a:avLst/>
          </a:prstGeom>
          <a:noFill/>
          <a:ln>
            <a:noFill/>
          </a:ln>
        </p:spPr>
        <p:txBody>
          <a:bodyPr lIns="90000" rIns="90000" tIns="46800" bIns="46800"/>
          <a:p>
            <a:pPr>
              <a:buFont typeface="Arial"/>
              <a:buChar char="•"/>
            </a:pPr>
            <a:r>
              <a:rPr b="1" lang="en-US" sz="1400">
                <a:latin typeface="Arial"/>
              </a:rPr>
              <a:t>probability to produce the hadron h </a:t>
            </a:r>
            <a:endParaRPr/>
          </a:p>
          <a:p>
            <a:pPr>
              <a:buFont typeface="Arial"/>
              <a:buChar char="•"/>
            </a:pPr>
            <a:r>
              <a:rPr b="1" lang="en-US" sz="1400">
                <a:latin typeface="Arial"/>
              </a:rPr>
              <a:t>when a quark q is struck in a proton target</a:t>
            </a:r>
            <a:endParaRPr/>
          </a:p>
        </p:txBody>
      </p:sp>
      <p:sp>
        <p:nvSpPr>
          <p:cNvPr id="440" name="CustomShape 7"/>
          <p:cNvSpPr/>
          <p:nvPr/>
        </p:nvSpPr>
        <p:spPr>
          <a:xfrm>
            <a:off x="114480" y="4419720"/>
            <a:ext cx="3997080" cy="946440"/>
          </a:xfrm>
          <a:prstGeom prst="rect">
            <a:avLst/>
          </a:prstGeom>
          <a:noFill/>
          <a:ln w="9360">
            <a:solidFill>
              <a:srgbClr val="000000"/>
            </a:solidFill>
            <a:miter/>
          </a:ln>
        </p:spPr>
        <p:txBody>
          <a:bodyPr lIns="90000" rIns="90000" tIns="46800" bIns="46800"/>
          <a:p>
            <a:pPr>
              <a:buFont typeface="Arial"/>
              <a:buChar char="•"/>
            </a:pPr>
            <a:r>
              <a:rPr lang="en-US" sz="1400">
                <a:latin typeface="Arial"/>
              </a:rPr>
              <a:t>Measurements of fracture functions opens a new avenue in studies of the structure of the nucleon in general and correlations between current and target fragmentation in particular</a:t>
            </a:r>
            <a:endParaRPr/>
          </a:p>
        </p:txBody>
      </p:sp>
      <p:sp>
        <p:nvSpPr>
          <p:cNvPr id="441" name="CustomShape 8"/>
          <p:cNvSpPr/>
          <p:nvPr/>
        </p:nvSpPr>
        <p:spPr>
          <a:xfrm>
            <a:off x="4572000" y="5181480"/>
            <a:ext cx="4495680" cy="1159560"/>
          </a:xfrm>
          <a:prstGeom prst="rect">
            <a:avLst/>
          </a:prstGeom>
          <a:solidFill>
            <a:srgbClr val="ffff00"/>
          </a:solidFill>
          <a:ln w="9360">
            <a:solidFill>
              <a:srgbClr val="000000"/>
            </a:solidFill>
            <a:miter/>
          </a:ln>
        </p:spPr>
        <p:txBody>
          <a:bodyPr lIns="90000" rIns="90000" tIns="46800" bIns="46800"/>
          <a:p>
            <a:pPr>
              <a:buFont typeface="Arial"/>
              <a:buChar char="•"/>
            </a:pPr>
            <a:r>
              <a:rPr lang="en-US" sz="1400">
                <a:latin typeface="Arial"/>
              </a:rPr>
              <a:t>Large acceptance of CLAS12 and EIC provide a unique possibility to study the nucleon structure in target fragmentation region</a:t>
            </a:r>
            <a:endParaRPr/>
          </a:p>
          <a:p>
            <a:pPr>
              <a:buFont typeface="Arial"/>
              <a:buChar char="•"/>
            </a:pPr>
            <a:r>
              <a:rPr lang="en-US" sz="1400">
                <a:latin typeface="Arial"/>
              </a:rPr>
              <a:t>First measurements already performed using the CLAS data at 6 GeV.</a:t>
            </a:r>
            <a:endParaRPr/>
          </a:p>
        </p:txBody>
      </p:sp>
      <p:sp>
        <p:nvSpPr>
          <p:cNvPr id="442" name="CustomShape 9"/>
          <p:cNvSpPr/>
          <p:nvPr/>
        </p:nvSpPr>
        <p:spPr>
          <a:xfrm>
            <a:off x="5562720" y="3962520"/>
            <a:ext cx="2626920" cy="337320"/>
          </a:xfrm>
          <a:prstGeom prst="rect">
            <a:avLst/>
          </a:prstGeom>
          <a:noFill/>
          <a:ln>
            <a:noFill/>
          </a:ln>
        </p:spPr>
        <p:txBody>
          <a:bodyPr wrap="none" lIns="90000" rIns="90000" tIns="46800" bIns="46800"/>
          <a:p>
            <a:pPr>
              <a:buFont typeface="Arial"/>
              <a:buChar char="•"/>
            </a:pPr>
            <a:r>
              <a:rPr lang="en-US" sz="1600">
                <a:latin typeface="Arial"/>
              </a:rPr>
              <a:t>E12-06-112A/E12-09-008A</a:t>
            </a:r>
            <a:endParaRPr/>
          </a:p>
        </p:txBody>
      </p:sp>
    </p:spTree>
  </p:cSld>
  <p:timing>
    <p:tnLst>
      <p:par>
        <p:cTn id="49" dur="indefinite" restart="never" nodeType="tmRoot">
          <p:childTnLst>
            <p:seq>
              <p:cTn id="50"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443" name="CustomShape 1"/>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444" name="CustomShape 2"/>
          <p:cNvSpPr/>
          <p:nvPr/>
        </p:nvSpPr>
        <p:spPr>
          <a:xfrm>
            <a:off x="8458200" y="6464160"/>
            <a:ext cx="685800" cy="320760"/>
          </a:xfrm>
          <a:prstGeom prst="rect">
            <a:avLst/>
          </a:prstGeom>
          <a:noFill/>
          <a:ln>
            <a:noFill/>
          </a:ln>
        </p:spPr>
        <p:txBody>
          <a:bodyPr lIns="90000" rIns="90000" tIns="46800" bIns="46800"/>
          <a:p>
            <a:pPr algn="r">
              <a:buFont typeface="Arial"/>
              <a:buChar char="•"/>
            </a:pPr>
            <a:fld id="{A49CF8BB-F2FA-4EC1-9B45-4CD05CEA92F6}" type="slidenum">
              <a:rPr lang="en-US" sz="1400">
                <a:latin typeface="Arial"/>
              </a:rPr>
              <a:t>&lt;number&gt;</a:t>
            </a:fld>
            <a:endParaRPr/>
          </a:p>
        </p:txBody>
      </p:sp>
      <p:sp>
        <p:nvSpPr>
          <p:cNvPr id="445" name="CustomShape 3"/>
          <p:cNvSpPr/>
          <p:nvPr/>
        </p:nvSpPr>
        <p:spPr>
          <a:xfrm>
            <a:off x="588960" y="152280"/>
            <a:ext cx="6584400" cy="459720"/>
          </a:xfrm>
          <a:prstGeom prst="rect">
            <a:avLst/>
          </a:prstGeom>
          <a:noFill/>
          <a:ln>
            <a:noFill/>
          </a:ln>
        </p:spPr>
        <p:txBody>
          <a:bodyPr wrap="none" lIns="90000" rIns="90000" tIns="46800" bIns="46800"/>
          <a:p>
            <a:pPr>
              <a:buFont typeface="Arial"/>
              <a:buChar char="•"/>
            </a:pPr>
            <a:r>
              <a:rPr lang="en-US" sz="2400">
                <a:latin typeface="Arial"/>
              </a:rPr>
              <a:t>Back-to-back hadron (b2b) production  in SIDIS</a:t>
            </a:r>
            <a:endParaRPr/>
          </a:p>
        </p:txBody>
      </p:sp>
      <p:pic>
        <p:nvPicPr>
          <p:cNvPr id="446" name="Picture 9" descr="Screen Shot 2014-06-19 at 8.58.20 PM.png"/>
          <p:cNvPicPr/>
          <p:nvPr/>
        </p:nvPicPr>
        <p:blipFill>
          <a:blip r:embed="rId1"/>
          <a:stretch>
            <a:fillRect/>
          </a:stretch>
        </p:blipFill>
        <p:spPr>
          <a:xfrm>
            <a:off x="-27000" y="2071800"/>
            <a:ext cx="3303720" cy="2743200"/>
          </a:xfrm>
          <a:prstGeom prst="rect">
            <a:avLst/>
          </a:prstGeom>
          <a:ln>
            <a:noFill/>
          </a:ln>
        </p:spPr>
      </p:pic>
      <p:sp>
        <p:nvSpPr>
          <p:cNvPr id="447" name="CustomShape 4"/>
          <p:cNvSpPr/>
          <p:nvPr/>
        </p:nvSpPr>
        <p:spPr>
          <a:xfrm>
            <a:off x="3581280" y="2398680"/>
            <a:ext cx="5029200" cy="946440"/>
          </a:xfrm>
          <a:prstGeom prst="rect">
            <a:avLst/>
          </a:prstGeom>
          <a:noFill/>
          <a:ln w="9360">
            <a:solidFill>
              <a:srgbClr val="ff0000"/>
            </a:solidFill>
            <a:miter/>
          </a:ln>
        </p:spPr>
        <p:txBody>
          <a:bodyPr lIns="90000" rIns="90000" tIns="46800" bIns="46800"/>
          <a:p>
            <a:pPr>
              <a:buFont typeface="Arial"/>
              <a:buChar char="•"/>
            </a:pPr>
            <a:r>
              <a:rPr lang="en-US" sz="1400">
                <a:latin typeface="Arial"/>
              </a:rPr>
              <a:t>The beam–spin asymmetry appears, at leading twist and low transverse momenta, in the deep inelastic inclusive lepto-production of two hadrons, one in the target fragmentation region and one in the current fragmentation region.</a:t>
            </a:r>
            <a:endParaRPr/>
          </a:p>
        </p:txBody>
      </p:sp>
      <p:pic>
        <p:nvPicPr>
          <p:cNvPr id="448" name="Picture 11" descr="Screen Shot 2014-06-19 at 8.59.37 PM.png"/>
          <p:cNvPicPr/>
          <p:nvPr/>
        </p:nvPicPr>
        <p:blipFill>
          <a:blip r:embed="rId2"/>
          <a:stretch>
            <a:fillRect/>
          </a:stretch>
        </p:blipFill>
        <p:spPr>
          <a:xfrm>
            <a:off x="31680" y="4876920"/>
            <a:ext cx="3854520" cy="1295280"/>
          </a:xfrm>
          <a:prstGeom prst="rect">
            <a:avLst/>
          </a:prstGeom>
          <a:ln>
            <a:noFill/>
          </a:ln>
        </p:spPr>
      </p:pic>
      <p:pic>
        <p:nvPicPr>
          <p:cNvPr id="449" name="Picture 10" descr="latex-image-1.pdf"/>
          <p:cNvPicPr/>
          <p:nvPr/>
        </p:nvPicPr>
        <p:blipFill>
          <a:blip r:embed="rId3"/>
          <a:stretch>
            <a:fillRect/>
          </a:stretch>
        </p:blipFill>
        <p:spPr>
          <a:xfrm>
            <a:off x="2362680" y="5533200"/>
            <a:ext cx="1020240" cy="548280"/>
          </a:xfrm>
          <a:prstGeom prst="rect">
            <a:avLst/>
          </a:prstGeom>
          <a:ln>
            <a:noFill/>
          </a:ln>
        </p:spPr>
      </p:pic>
      <p:pic>
        <p:nvPicPr>
          <p:cNvPr id="450" name="Picture 42" descr="Screen Shot 2014-06-19 at 12.19.21 PM.png"/>
          <p:cNvPicPr/>
          <p:nvPr/>
        </p:nvPicPr>
        <p:blipFill>
          <a:blip r:embed="rId4"/>
          <a:stretch>
            <a:fillRect/>
          </a:stretch>
        </p:blipFill>
        <p:spPr>
          <a:xfrm>
            <a:off x="6400800" y="838080"/>
            <a:ext cx="2743200" cy="1524240"/>
          </a:xfrm>
          <a:prstGeom prst="rect">
            <a:avLst/>
          </a:prstGeom>
          <a:ln>
            <a:noFill/>
          </a:ln>
        </p:spPr>
      </p:pic>
      <p:sp>
        <p:nvSpPr>
          <p:cNvPr id="451" name="CustomShape 5"/>
          <p:cNvSpPr/>
          <p:nvPr/>
        </p:nvSpPr>
        <p:spPr>
          <a:xfrm>
            <a:off x="3657600" y="1143000"/>
            <a:ext cx="2819520" cy="398520"/>
          </a:xfrm>
          <a:prstGeom prst="rect">
            <a:avLst/>
          </a:prstGeom>
          <a:noFill/>
          <a:ln>
            <a:noFill/>
          </a:ln>
        </p:spPr>
        <p:txBody>
          <a:bodyPr lIns="90000" rIns="90000" tIns="46800" bIns="46800"/>
          <a:p>
            <a:pPr>
              <a:buFont typeface="Arial"/>
              <a:buChar char="•"/>
            </a:pPr>
            <a:r>
              <a:rPr lang="en-US" sz="1000">
                <a:latin typeface="Arial"/>
              </a:rPr>
              <a:t>M. Anselmino, V. Barone and A. Kotzinian, Physics Letters B 713 (2012)</a:t>
            </a:r>
            <a:endParaRPr/>
          </a:p>
        </p:txBody>
      </p:sp>
      <p:sp>
        <p:nvSpPr>
          <p:cNvPr id="452" name="CustomShape 6"/>
          <p:cNvSpPr/>
          <p:nvPr/>
        </p:nvSpPr>
        <p:spPr>
          <a:xfrm>
            <a:off x="7696080" y="1066680"/>
            <a:ext cx="381240" cy="457200"/>
          </a:xfrm>
          <a:prstGeom prst="ellipse">
            <a:avLst/>
          </a:prstGeom>
          <a:noFill/>
          <a:ln w="31680">
            <a:solidFill>
              <a:srgbClr val="ff0000"/>
            </a:solidFill>
            <a:miter/>
          </a:ln>
        </p:spPr>
      </p:sp>
      <p:sp>
        <p:nvSpPr>
          <p:cNvPr id="453" name="CustomShape 7"/>
          <p:cNvSpPr/>
          <p:nvPr/>
        </p:nvSpPr>
        <p:spPr>
          <a:xfrm>
            <a:off x="3733920" y="3505320"/>
            <a:ext cx="5257800" cy="2253960"/>
          </a:xfrm>
          <a:prstGeom prst="rect">
            <a:avLst/>
          </a:prstGeom>
          <a:solidFill>
            <a:srgbClr val="ffff00"/>
          </a:solidFill>
          <a:ln w="9360">
            <a:solidFill>
              <a:srgbClr val="000000"/>
            </a:solidFill>
            <a:miter/>
          </a:ln>
        </p:spPr>
        <p:txBody>
          <a:bodyPr lIns="90000" rIns="90000" tIns="46800" bIns="46800"/>
          <a:p>
            <a:pPr>
              <a:buFont typeface="Arial"/>
              <a:buChar char="•"/>
            </a:pPr>
            <a:r>
              <a:rPr lang="en-US" sz="1600">
                <a:latin typeface="Arial"/>
              </a:rPr>
              <a:t>Back-to-back hadron production in SIDIS would allow: </a:t>
            </a:r>
            <a:endParaRPr/>
          </a:p>
          <a:p>
            <a:pPr>
              <a:buFont typeface="Arial"/>
              <a:buChar char="•"/>
            </a:pPr>
            <a:r>
              <a:rPr lang="en-US" sz="1600">
                <a:latin typeface="Arial"/>
              </a:rPr>
              <a:t>study SSAs not accessible in SIDIS at leading twist</a:t>
            </a:r>
            <a:endParaRPr/>
          </a:p>
          <a:p>
            <a:pPr>
              <a:buFont typeface="Arial"/>
              <a:buChar char="•"/>
            </a:pPr>
            <a:r>
              <a:rPr lang="en-US" sz="1600">
                <a:latin typeface="Arial"/>
              </a:rPr>
              <a:t>measure fracture functions</a:t>
            </a:r>
            <a:endParaRPr/>
          </a:p>
          <a:p>
            <a:pPr>
              <a:buFont typeface="Arial"/>
              <a:buChar char="•"/>
            </a:pPr>
            <a:r>
              <a:rPr lang="en-US" sz="1600">
                <a:latin typeface="Arial"/>
              </a:rPr>
              <a:t>control the flavor content of the final state hadron in current fragmentation (detecting the target hadron)</a:t>
            </a:r>
            <a:endParaRPr/>
          </a:p>
          <a:p>
            <a:pPr>
              <a:buFont typeface="Arial"/>
              <a:buChar char="•"/>
            </a:pPr>
            <a:r>
              <a:rPr lang="en-US" sz="1600">
                <a:latin typeface="Arial"/>
              </a:rPr>
              <a:t>study entanglement in correlations in target vs current</a:t>
            </a:r>
            <a:endParaRPr/>
          </a:p>
          <a:p>
            <a:pPr>
              <a:buFont typeface="Arial"/>
              <a:buChar char="•"/>
            </a:pPr>
            <a:r>
              <a:rPr lang="en-US" sz="1600">
                <a:latin typeface="Arial"/>
              </a:rPr>
              <a:t>access quark short-range correlations and </a:t>
            </a:r>
            <a:r>
              <a:rPr lang="en-US" sz="1600">
                <a:latin typeface="Symbol"/>
                <a:ea typeface="Symbol"/>
              </a:rPr>
              <a:t></a:t>
            </a:r>
            <a:r>
              <a:rPr lang="en-US" sz="1600">
                <a:latin typeface="Arial"/>
              </a:rPr>
              <a:t>SB </a:t>
            </a:r>
            <a:r>
              <a:rPr lang="en-US" sz="1400">
                <a:latin typeface="Arial"/>
              </a:rPr>
              <a:t>(Schweitzer et al)</a:t>
            </a:r>
            <a:endParaRPr/>
          </a:p>
          <a:p>
            <a:pPr>
              <a:buFont typeface="Arial"/>
              <a:buChar char="•"/>
            </a:pPr>
            <a:r>
              <a:rPr lang="en-US" sz="1600">
                <a:latin typeface="Arial"/>
              </a:rPr>
              <a:t>...</a:t>
            </a:r>
            <a:endParaRPr/>
          </a:p>
        </p:txBody>
      </p:sp>
      <p:pic>
        <p:nvPicPr>
          <p:cNvPr id="454" name="Picture 3" descr="latex-image-1.pdf"/>
          <p:cNvPicPr/>
          <p:nvPr/>
        </p:nvPicPr>
        <p:blipFill>
          <a:blip r:embed="rId5"/>
          <a:stretch>
            <a:fillRect/>
          </a:stretch>
        </p:blipFill>
        <p:spPr>
          <a:xfrm>
            <a:off x="2514600" y="1600200"/>
            <a:ext cx="3886200" cy="577800"/>
          </a:xfrm>
          <a:prstGeom prst="rect">
            <a:avLst/>
          </a:prstGeom>
          <a:ln>
            <a:noFill/>
          </a:ln>
        </p:spPr>
      </p:pic>
      <p:pic>
        <p:nvPicPr>
          <p:cNvPr id="455" name="Picture 4" descr="targetfrag"/>
          <p:cNvPicPr/>
          <p:nvPr/>
        </p:nvPicPr>
        <p:blipFill>
          <a:blip r:embed="rId6"/>
          <a:stretch>
            <a:fillRect/>
          </a:stretch>
        </p:blipFill>
        <p:spPr>
          <a:xfrm>
            <a:off x="228600" y="990720"/>
            <a:ext cx="1676520" cy="850680"/>
          </a:xfrm>
          <a:prstGeom prst="rect">
            <a:avLst/>
          </a:prstGeom>
          <a:ln>
            <a:noFill/>
          </a:ln>
        </p:spPr>
      </p:pic>
      <p:sp>
        <p:nvSpPr>
          <p:cNvPr id="456" name="CustomShape 8"/>
          <p:cNvSpPr/>
          <p:nvPr/>
        </p:nvSpPr>
        <p:spPr>
          <a:xfrm>
            <a:off x="0" y="1676520"/>
            <a:ext cx="406080" cy="405720"/>
          </a:xfrm>
          <a:prstGeom prst="rect">
            <a:avLst/>
          </a:prstGeom>
          <a:noFill/>
          <a:ln>
            <a:noFill/>
          </a:ln>
        </p:spPr>
        <p:txBody>
          <a:bodyPr wrap="none" lIns="90000" rIns="90000" tIns="46800" bIns="46800"/>
          <a:p>
            <a:pPr>
              <a:buFont typeface="Arial"/>
              <a:buChar char="•"/>
            </a:pPr>
            <a:r>
              <a:rPr lang="en-US">
                <a:latin typeface="Arial"/>
              </a:rPr>
              <a:t>P</a:t>
            </a:r>
            <a:r>
              <a:rPr lang="en-US" baseline="-25000">
                <a:latin typeface="Arial"/>
              </a:rPr>
              <a:t>2</a:t>
            </a:r>
            <a:endParaRPr/>
          </a:p>
        </p:txBody>
      </p:sp>
      <p:sp>
        <p:nvSpPr>
          <p:cNvPr id="457" name="CustomShape 9"/>
          <p:cNvSpPr/>
          <p:nvPr/>
        </p:nvSpPr>
        <p:spPr>
          <a:xfrm flipH="1">
            <a:off x="1904400" y="762120"/>
            <a:ext cx="533160" cy="405720"/>
          </a:xfrm>
          <a:prstGeom prst="rect">
            <a:avLst/>
          </a:prstGeom>
          <a:noFill/>
          <a:ln>
            <a:noFill/>
          </a:ln>
        </p:spPr>
        <p:txBody>
          <a:bodyPr lIns="90000" rIns="90000" tIns="46800" bIns="46800"/>
          <a:p>
            <a:pPr>
              <a:buFont typeface="Arial"/>
              <a:buChar char="•"/>
            </a:pPr>
            <a:r>
              <a:rPr lang="en-US">
                <a:latin typeface="Arial"/>
              </a:rPr>
              <a:t>P</a:t>
            </a:r>
            <a:r>
              <a:rPr lang="en-US" baseline="-25000">
                <a:latin typeface="Arial"/>
              </a:rPr>
              <a:t>1</a:t>
            </a:r>
            <a:endParaRPr/>
          </a:p>
        </p:txBody>
      </p:sp>
      <p:sp>
        <p:nvSpPr>
          <p:cNvPr id="458" name="CustomShape 10"/>
          <p:cNvSpPr/>
          <p:nvPr/>
        </p:nvSpPr>
        <p:spPr>
          <a:xfrm>
            <a:off x="5486400" y="1676520"/>
            <a:ext cx="457200" cy="457200"/>
          </a:xfrm>
          <a:prstGeom prst="ellipse">
            <a:avLst/>
          </a:prstGeom>
          <a:noFill/>
          <a:ln w="31680">
            <a:solidFill>
              <a:srgbClr val="ff0000"/>
            </a:solidFill>
            <a:miter/>
          </a:ln>
        </p:spPr>
      </p:sp>
      <p:sp>
        <p:nvSpPr>
          <p:cNvPr id="459" name="CustomShape 11"/>
          <p:cNvSpPr/>
          <p:nvPr/>
        </p:nvSpPr>
        <p:spPr>
          <a:xfrm>
            <a:off x="1295280" y="3917880"/>
            <a:ext cx="1022400" cy="638280"/>
          </a:xfrm>
          <a:prstGeom prst="ellipse">
            <a:avLst/>
          </a:prstGeom>
          <a:noFill/>
          <a:ln w="31680">
            <a:solidFill>
              <a:srgbClr val="ff0000"/>
            </a:solidFill>
            <a:miter/>
          </a:ln>
        </p:spPr>
      </p:sp>
      <p:sp>
        <p:nvSpPr>
          <p:cNvPr id="460" name="CustomShape 12"/>
          <p:cNvSpPr/>
          <p:nvPr/>
        </p:nvSpPr>
        <p:spPr>
          <a:xfrm>
            <a:off x="5943600" y="1676520"/>
            <a:ext cx="457200" cy="457200"/>
          </a:xfrm>
          <a:prstGeom prst="ellipse">
            <a:avLst/>
          </a:prstGeom>
          <a:noFill/>
          <a:ln w="31680">
            <a:solidFill>
              <a:srgbClr val="0000ff"/>
            </a:solidFill>
            <a:miter/>
          </a:ln>
        </p:spPr>
      </p:sp>
      <p:sp>
        <p:nvSpPr>
          <p:cNvPr id="461" name="CustomShape 13"/>
          <p:cNvSpPr/>
          <p:nvPr/>
        </p:nvSpPr>
        <p:spPr>
          <a:xfrm>
            <a:off x="1447920" y="2743200"/>
            <a:ext cx="685800" cy="457200"/>
          </a:xfrm>
          <a:prstGeom prst="ellipse">
            <a:avLst/>
          </a:prstGeom>
          <a:noFill/>
          <a:ln w="31680">
            <a:solidFill>
              <a:srgbClr val="0000ff"/>
            </a:solidFill>
            <a:miter/>
          </a:ln>
        </p:spPr>
      </p:sp>
    </p:spTree>
  </p:cSld>
  <p:timing>
    <p:tnLst>
      <p:par>
        <p:cTn id="51" dur="indefinite" restart="never" nodeType="tmRoot">
          <p:childTnLst>
            <p:seq>
              <p:cTn id="52"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95" name="CustomShape 1"/>
          <p:cNvSpPr/>
          <p:nvPr/>
        </p:nvSpPr>
        <p:spPr>
          <a:xfrm>
            <a:off x="0" y="76320"/>
            <a:ext cx="9144000" cy="550800"/>
          </a:xfrm>
          <a:prstGeom prst="rect">
            <a:avLst/>
          </a:prstGeom>
          <a:noFill/>
          <a:ln>
            <a:noFill/>
          </a:ln>
        </p:spPr>
        <p:txBody>
          <a:bodyPr lIns="90000" rIns="90000" tIns="46800" bIns="46800"/>
          <a:p>
            <a:pPr algn="ctr">
              <a:buFont typeface="Arial"/>
              <a:buChar char="•"/>
            </a:pPr>
            <a:r>
              <a:rPr b="1" lang="en-US" sz="3000">
                <a:solidFill>
                  <a:srgbClr val="000000"/>
                </a:solidFill>
                <a:latin typeface="Arial"/>
                <a:ea typeface="Arial"/>
              </a:rPr>
              <a:t>12 GeV Approved Experiments by Physics Topics</a:t>
            </a:r>
            <a:endParaRPr/>
          </a:p>
        </p:txBody>
      </p:sp>
      <p:pic>
        <p:nvPicPr>
          <p:cNvPr id="96" name="Picture 2" descr=""/>
          <p:cNvPicPr/>
          <p:nvPr/>
        </p:nvPicPr>
        <p:blipFill>
          <a:blip r:embed="rId1"/>
          <a:stretch>
            <a:fillRect/>
          </a:stretch>
        </p:blipFill>
        <p:spPr>
          <a:xfrm>
            <a:off x="407880" y="792000"/>
            <a:ext cx="7871040" cy="4523040"/>
          </a:xfrm>
          <a:prstGeom prst="rect">
            <a:avLst/>
          </a:prstGeom>
          <a:ln>
            <a:noFill/>
          </a:ln>
        </p:spPr>
      </p:pic>
      <p:sp>
        <p:nvSpPr>
          <p:cNvPr id="97" name="CustomShape 2"/>
          <p:cNvSpPr/>
          <p:nvPr/>
        </p:nvSpPr>
        <p:spPr>
          <a:xfrm>
            <a:off x="420840" y="2209680"/>
            <a:ext cx="7580160" cy="1181160"/>
          </a:xfrm>
          <a:prstGeom prst="rect">
            <a:avLst/>
          </a:prstGeom>
          <a:noFill/>
          <a:ln w="38160">
            <a:solidFill>
              <a:srgbClr val="ff0000"/>
            </a:solidFill>
            <a:miter/>
          </a:ln>
        </p:spPr>
      </p:sp>
      <p:sp>
        <p:nvSpPr>
          <p:cNvPr id="98" name="CustomShape 3"/>
          <p:cNvSpPr/>
          <p:nvPr/>
        </p:nvSpPr>
        <p:spPr>
          <a:xfrm>
            <a:off x="8458200" y="6464160"/>
            <a:ext cx="685800" cy="320760"/>
          </a:xfrm>
          <a:prstGeom prst="rect">
            <a:avLst/>
          </a:prstGeom>
          <a:noFill/>
          <a:ln>
            <a:noFill/>
          </a:ln>
        </p:spPr>
        <p:txBody>
          <a:bodyPr lIns="90000" rIns="90000" tIns="46800" bIns="46800"/>
          <a:p>
            <a:pPr algn="r">
              <a:buFont typeface="Arial"/>
              <a:buChar char="•"/>
            </a:pPr>
            <a:fld id="{A19DDB5D-D9C8-4074-9035-E29E827A89A4}" type="slidenum">
              <a:rPr lang="en-US" sz="1400">
                <a:latin typeface="Arial"/>
              </a:rPr>
              <a:t>&lt;number&gt;</a:t>
            </a:fld>
            <a:endParaRPr/>
          </a:p>
        </p:txBody>
      </p:sp>
      <p:sp>
        <p:nvSpPr>
          <p:cNvPr id="99" name="CustomShape 4"/>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100" name="CustomShape 5"/>
          <p:cNvSpPr/>
          <p:nvPr/>
        </p:nvSpPr>
        <p:spPr>
          <a:xfrm>
            <a:off x="426960" y="1827360"/>
            <a:ext cx="7650360" cy="2439720"/>
          </a:xfrm>
          <a:prstGeom prst="rect">
            <a:avLst/>
          </a:prstGeom>
          <a:noFill/>
          <a:ln w="38160">
            <a:solidFill>
              <a:srgbClr val="ff0000"/>
            </a:solidFill>
            <a:custDash>
              <a:ds d="105000" sp="105000"/>
            </a:custDash>
            <a:miter/>
          </a:ln>
        </p:spPr>
      </p:sp>
      <p:sp>
        <p:nvSpPr>
          <p:cNvPr id="101" name="CustomShape 6"/>
          <p:cNvSpPr/>
          <p:nvPr/>
        </p:nvSpPr>
        <p:spPr>
          <a:xfrm>
            <a:off x="152280" y="5181480"/>
            <a:ext cx="8610840" cy="1129320"/>
          </a:xfrm>
          <a:prstGeom prst="rect">
            <a:avLst/>
          </a:prstGeom>
          <a:solidFill>
            <a:srgbClr val="ffff00"/>
          </a:solidFill>
          <a:ln w="9360">
            <a:solidFill>
              <a:srgbClr val="000000"/>
            </a:solidFill>
            <a:miter/>
          </a:ln>
        </p:spPr>
        <p:txBody>
          <a:bodyPr lIns="90000" rIns="90000" tIns="46800" bIns="46800"/>
          <a:p>
            <a:pPr>
              <a:buFont typeface="Arial"/>
              <a:buChar char="•"/>
            </a:pPr>
            <a:r>
              <a:rPr lang="en-US">
                <a:latin typeface="Arial"/>
              </a:rPr>
              <a:t>JLab 2015 Science &amp; Technology review closeout bullets:</a:t>
            </a:r>
            <a:endParaRPr/>
          </a:p>
          <a:p>
            <a:pPr>
              <a:buFont typeface="Arial"/>
              <a:buChar char="•"/>
            </a:pPr>
            <a:r>
              <a:rPr lang="en-US">
                <a:latin typeface="Arial"/>
              </a:rPr>
              <a:t>develop </a:t>
            </a:r>
            <a:r>
              <a:rPr lang="en-US" sz="1600">
                <a:latin typeface="Arial"/>
              </a:rPr>
              <a:t>an integrated picture of what measurements are necessary and will be conducted in determining the GPDs and TMDs </a:t>
            </a:r>
            <a:endParaRPr/>
          </a:p>
          <a:p>
            <a:pPr>
              <a:buFont typeface="Arial"/>
              <a:buChar char="•"/>
            </a:pPr>
            <a:r>
              <a:rPr lang="en-US" sz="1600">
                <a:latin typeface="Arial"/>
              </a:rPr>
              <a:t>develop milestones for extraction of GPDs and TMDs from experiment </a:t>
            </a:r>
            <a:endParaRPr/>
          </a:p>
        </p:txBody>
      </p:sp>
    </p:spTree>
  </p:cSld>
  <p:timing>
    <p:tnLst>
      <p:par>
        <p:cTn id="3" dur="indefinite" restart="never" nodeType="tmRoot">
          <p:childTnLst>
            <p:seq>
              <p:cTn id="4"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462" name="Picture 4" descr="Screen Shot 2015-06-29 at 7.13.40 PM.png"/>
          <p:cNvPicPr/>
          <p:nvPr/>
        </p:nvPicPr>
        <p:blipFill>
          <a:blip r:embed="rId1"/>
          <a:stretch>
            <a:fillRect/>
          </a:stretch>
        </p:blipFill>
        <p:spPr>
          <a:xfrm>
            <a:off x="27000" y="3657600"/>
            <a:ext cx="3619440" cy="2286000"/>
          </a:xfrm>
          <a:prstGeom prst="rect">
            <a:avLst/>
          </a:prstGeom>
          <a:ln>
            <a:noFill/>
          </a:ln>
        </p:spPr>
      </p:pic>
      <p:pic>
        <p:nvPicPr>
          <p:cNvPr id="463" name="Picture 8" descr="Screen Shot 2015-06-29 at 7.15.49 PM.png"/>
          <p:cNvPicPr/>
          <p:nvPr/>
        </p:nvPicPr>
        <p:blipFill>
          <a:blip r:embed="rId2"/>
          <a:stretch>
            <a:fillRect/>
          </a:stretch>
        </p:blipFill>
        <p:spPr>
          <a:xfrm>
            <a:off x="8267760" y="3352680"/>
            <a:ext cx="876240" cy="273240"/>
          </a:xfrm>
          <a:prstGeom prst="rect">
            <a:avLst/>
          </a:prstGeom>
          <a:ln>
            <a:noFill/>
          </a:ln>
        </p:spPr>
      </p:pic>
      <p:pic>
        <p:nvPicPr>
          <p:cNvPr id="464" name="Picture 11" descr="Screen Shot 2014-06-19 at 8.59.37 PM.png"/>
          <p:cNvPicPr/>
          <p:nvPr/>
        </p:nvPicPr>
        <p:blipFill>
          <a:blip r:embed="rId3"/>
          <a:stretch>
            <a:fillRect/>
          </a:stretch>
        </p:blipFill>
        <p:spPr>
          <a:xfrm>
            <a:off x="2514600" y="1066680"/>
            <a:ext cx="3886200" cy="1676520"/>
          </a:xfrm>
          <a:prstGeom prst="rect">
            <a:avLst/>
          </a:prstGeom>
          <a:ln>
            <a:noFill/>
          </a:ln>
        </p:spPr>
      </p:pic>
      <p:pic>
        <p:nvPicPr>
          <p:cNvPr id="465" name="Picture 10" descr="latex-image-1.pdf"/>
          <p:cNvPicPr/>
          <p:nvPr/>
        </p:nvPicPr>
        <p:blipFill>
          <a:blip r:embed="rId4"/>
          <a:stretch>
            <a:fillRect/>
          </a:stretch>
        </p:blipFill>
        <p:spPr>
          <a:xfrm>
            <a:off x="4864680" y="1916280"/>
            <a:ext cx="1028520" cy="709920"/>
          </a:xfrm>
          <a:prstGeom prst="rect">
            <a:avLst/>
          </a:prstGeom>
          <a:ln>
            <a:noFill/>
          </a:ln>
        </p:spPr>
      </p:pic>
      <p:sp>
        <p:nvSpPr>
          <p:cNvPr id="466" name="CustomShape 1"/>
          <p:cNvSpPr/>
          <p:nvPr/>
        </p:nvSpPr>
        <p:spPr>
          <a:xfrm>
            <a:off x="3124080" y="6413400"/>
            <a:ext cx="2895840" cy="244440"/>
          </a:xfrm>
          <a:prstGeom prst="rect">
            <a:avLst/>
          </a:prstGeom>
          <a:noFill/>
          <a:ln>
            <a:noFill/>
          </a:ln>
        </p:spPr>
        <p:txBody>
          <a:bodyPr lIns="90000" rIns="90000" tIns="46800" bIns="46800"/>
          <a:p>
            <a:pPr algn="ctr">
              <a:buFont typeface="Arial"/>
              <a:buChar char="•"/>
            </a:pPr>
            <a:r>
              <a:rPr lang="en-US" sz="1400">
                <a:latin typeface="Arial"/>
              </a:rPr>
              <a:t>H. Avakian, POETIC, Sep 8</a:t>
            </a:r>
            <a:endParaRPr/>
          </a:p>
        </p:txBody>
      </p:sp>
      <p:sp>
        <p:nvSpPr>
          <p:cNvPr id="467" name="CustomShape 2"/>
          <p:cNvSpPr/>
          <p:nvPr/>
        </p:nvSpPr>
        <p:spPr>
          <a:xfrm>
            <a:off x="8458200" y="6311880"/>
            <a:ext cx="685800" cy="320760"/>
          </a:xfrm>
          <a:prstGeom prst="rect">
            <a:avLst/>
          </a:prstGeom>
          <a:noFill/>
          <a:ln>
            <a:noFill/>
          </a:ln>
        </p:spPr>
        <p:txBody>
          <a:bodyPr lIns="90000" rIns="90000" tIns="46800" bIns="46800"/>
          <a:p>
            <a:pPr algn="r">
              <a:buFont typeface="Arial"/>
              <a:buChar char="•"/>
            </a:pPr>
            <a:fld id="{B09B6E51-D17B-4B6B-BBFA-B40F0038AFA2}" type="slidenum">
              <a:rPr lang="en-US" sz="1400">
                <a:latin typeface="Arial"/>
              </a:rPr>
              <a:t>&lt;number&gt;</a:t>
            </a:fld>
            <a:endParaRPr/>
          </a:p>
        </p:txBody>
      </p:sp>
      <p:sp>
        <p:nvSpPr>
          <p:cNvPr id="468" name="CustomShape 3"/>
          <p:cNvSpPr/>
          <p:nvPr/>
        </p:nvSpPr>
        <p:spPr>
          <a:xfrm>
            <a:off x="588960" y="152280"/>
            <a:ext cx="7625520" cy="459720"/>
          </a:xfrm>
          <a:prstGeom prst="rect">
            <a:avLst/>
          </a:prstGeom>
          <a:noFill/>
          <a:ln>
            <a:noFill/>
          </a:ln>
        </p:spPr>
        <p:txBody>
          <a:bodyPr wrap="none" lIns="90000" rIns="90000" tIns="46800" bIns="46800"/>
          <a:p>
            <a:pPr>
              <a:buFont typeface="Arial"/>
              <a:buChar char="•"/>
            </a:pPr>
            <a:r>
              <a:rPr lang="en-US" sz="2400">
                <a:latin typeface="Arial"/>
              </a:rPr>
              <a:t>B2B hadron production  in SIDIS: First measurements  </a:t>
            </a:r>
            <a:endParaRPr/>
          </a:p>
        </p:txBody>
      </p:sp>
      <p:sp>
        <p:nvSpPr>
          <p:cNvPr id="469" name="CustomShape 4"/>
          <p:cNvSpPr/>
          <p:nvPr/>
        </p:nvSpPr>
        <p:spPr>
          <a:xfrm>
            <a:off x="-36360" y="762120"/>
            <a:ext cx="2819160" cy="398520"/>
          </a:xfrm>
          <a:prstGeom prst="rect">
            <a:avLst/>
          </a:prstGeom>
          <a:noFill/>
          <a:ln>
            <a:noFill/>
          </a:ln>
        </p:spPr>
        <p:txBody>
          <a:bodyPr lIns="90000" rIns="90000" tIns="46800" bIns="46800"/>
          <a:p>
            <a:pPr>
              <a:buFont typeface="Arial"/>
              <a:buChar char="•"/>
            </a:pPr>
            <a:r>
              <a:rPr lang="en-US" sz="1000">
                <a:latin typeface="Arial"/>
              </a:rPr>
              <a:t>M. Anselmino, V. Barone and A. Kotzinian, Physics Letters B 713 (2012)</a:t>
            </a:r>
            <a:endParaRPr/>
          </a:p>
        </p:txBody>
      </p:sp>
      <p:pic>
        <p:nvPicPr>
          <p:cNvPr id="470" name="Picture 1" descr="Screen Shot 2015-06-29 at 6.33.50 PM.png"/>
          <p:cNvPicPr/>
          <p:nvPr/>
        </p:nvPicPr>
        <p:blipFill>
          <a:blip r:embed="rId5"/>
          <a:stretch>
            <a:fillRect/>
          </a:stretch>
        </p:blipFill>
        <p:spPr>
          <a:xfrm>
            <a:off x="6248520" y="822240"/>
            <a:ext cx="2743200" cy="2530440"/>
          </a:xfrm>
          <a:prstGeom prst="rect">
            <a:avLst/>
          </a:prstGeom>
          <a:ln>
            <a:noFill/>
          </a:ln>
        </p:spPr>
      </p:pic>
      <p:pic>
        <p:nvPicPr>
          <p:cNvPr id="471" name="Picture 2" descr="Screen Shot 2015-06-29 at 6.33.21 PM.png"/>
          <p:cNvPicPr/>
          <p:nvPr/>
        </p:nvPicPr>
        <p:blipFill>
          <a:blip r:embed="rId6"/>
          <a:stretch>
            <a:fillRect/>
          </a:stretch>
        </p:blipFill>
        <p:spPr>
          <a:xfrm>
            <a:off x="4267080" y="3429000"/>
            <a:ext cx="3824280" cy="2438280"/>
          </a:xfrm>
          <a:prstGeom prst="rect">
            <a:avLst/>
          </a:prstGeom>
          <a:ln>
            <a:noFill/>
          </a:ln>
        </p:spPr>
      </p:pic>
      <p:sp>
        <p:nvSpPr>
          <p:cNvPr id="472" name="Line 5"/>
          <p:cNvSpPr/>
          <p:nvPr/>
        </p:nvSpPr>
        <p:spPr>
          <a:xfrm flipV="1">
            <a:off x="2971800" y="5028840"/>
            <a:ext cx="1905120" cy="304920"/>
          </a:xfrm>
          <a:prstGeom prst="line">
            <a:avLst/>
          </a:prstGeom>
          <a:ln w="6480">
            <a:solidFill>
              <a:srgbClr val="000000"/>
            </a:solidFill>
            <a:miter/>
            <a:tailEnd len="med" type="triangle" w="med"/>
          </a:ln>
        </p:spPr>
      </p:sp>
      <p:sp>
        <p:nvSpPr>
          <p:cNvPr id="473" name="Line 6"/>
          <p:cNvSpPr/>
          <p:nvPr/>
        </p:nvSpPr>
        <p:spPr>
          <a:xfrm flipV="1">
            <a:off x="7620120" y="3047760"/>
            <a:ext cx="914400" cy="1143000"/>
          </a:xfrm>
          <a:prstGeom prst="line">
            <a:avLst/>
          </a:prstGeom>
          <a:ln w="6480">
            <a:solidFill>
              <a:srgbClr val="000000"/>
            </a:solidFill>
            <a:miter/>
            <a:tailEnd len="med" type="triangle" w="med"/>
          </a:ln>
        </p:spPr>
      </p:sp>
      <p:sp>
        <p:nvSpPr>
          <p:cNvPr id="474" name="CustomShape 7"/>
          <p:cNvSpPr/>
          <p:nvPr/>
        </p:nvSpPr>
        <p:spPr>
          <a:xfrm>
            <a:off x="6553080" y="990720"/>
            <a:ext cx="2133000" cy="337320"/>
          </a:xfrm>
          <a:prstGeom prst="rect">
            <a:avLst/>
          </a:prstGeom>
          <a:noFill/>
          <a:ln>
            <a:noFill/>
          </a:ln>
        </p:spPr>
        <p:txBody>
          <a:bodyPr wrap="none" lIns="90000" rIns="90000" tIns="46800" bIns="46800"/>
          <a:p>
            <a:pPr>
              <a:buFont typeface="Arial"/>
              <a:buChar char="•"/>
            </a:pPr>
            <a:r>
              <a:rPr lang="en-US" sz="1600">
                <a:latin typeface="Arial"/>
              </a:rPr>
              <a:t>CLAS PRELIMINARY</a:t>
            </a:r>
            <a:endParaRPr/>
          </a:p>
        </p:txBody>
      </p:sp>
      <p:sp>
        <p:nvSpPr>
          <p:cNvPr id="475" name="CustomShape 8"/>
          <p:cNvSpPr/>
          <p:nvPr/>
        </p:nvSpPr>
        <p:spPr>
          <a:xfrm>
            <a:off x="609480" y="5867280"/>
            <a:ext cx="7315920" cy="459720"/>
          </a:xfrm>
          <a:prstGeom prst="rect">
            <a:avLst/>
          </a:prstGeom>
          <a:noFill/>
          <a:ln>
            <a:noFill/>
          </a:ln>
        </p:spPr>
        <p:txBody>
          <a:bodyPr wrap="none" lIns="90000" rIns="90000" tIns="46800" bIns="46800"/>
          <a:p>
            <a:pPr>
              <a:buFont typeface="Arial"/>
              <a:buChar char="•"/>
            </a:pPr>
            <a:r>
              <a:rPr lang="en-US" sz="2400">
                <a:latin typeface="Arial"/>
              </a:rPr>
              <a:t>Significant asymmetries observed by CLAS at 6 GeV</a:t>
            </a:r>
            <a:endParaRPr/>
          </a:p>
        </p:txBody>
      </p:sp>
      <p:sp>
        <p:nvSpPr>
          <p:cNvPr id="476" name="CustomShape 9"/>
          <p:cNvSpPr/>
          <p:nvPr/>
        </p:nvSpPr>
        <p:spPr>
          <a:xfrm flipH="1" rot="8231400">
            <a:off x="1284480" y="2353320"/>
            <a:ext cx="2219760" cy="2583000"/>
          </a:xfrm>
          <a:prstGeom prst="pie">
            <a:avLst/>
          </a:prstGeom>
          <a:noFill/>
          <a:ln w="9360">
            <a:solidFill>
              <a:srgbClr val="000000"/>
            </a:solidFill>
            <a:miter/>
          </a:ln>
        </p:spPr>
      </p:sp>
      <p:sp>
        <p:nvSpPr>
          <p:cNvPr id="477" name="Line 10"/>
          <p:cNvSpPr/>
          <p:nvPr/>
        </p:nvSpPr>
        <p:spPr>
          <a:xfrm flipV="1">
            <a:off x="99720" y="1345680"/>
            <a:ext cx="752400" cy="600120"/>
          </a:xfrm>
          <a:prstGeom prst="line">
            <a:avLst/>
          </a:prstGeom>
          <a:ln w="25560">
            <a:solidFill>
              <a:srgbClr val="000000"/>
            </a:solidFill>
            <a:miter/>
          </a:ln>
        </p:spPr>
      </p:sp>
      <p:sp>
        <p:nvSpPr>
          <p:cNvPr id="478" name="Line 11"/>
          <p:cNvSpPr/>
          <p:nvPr/>
        </p:nvSpPr>
        <p:spPr>
          <a:xfrm>
            <a:off x="852480" y="1346040"/>
            <a:ext cx="1855800" cy="749160"/>
          </a:xfrm>
          <a:prstGeom prst="line">
            <a:avLst/>
          </a:prstGeom>
          <a:ln w="25560">
            <a:solidFill>
              <a:srgbClr val="000000"/>
            </a:solidFill>
            <a:miter/>
          </a:ln>
        </p:spPr>
      </p:sp>
      <p:sp>
        <p:nvSpPr>
          <p:cNvPr id="479" name="Line 12"/>
          <p:cNvSpPr/>
          <p:nvPr/>
        </p:nvSpPr>
        <p:spPr>
          <a:xfrm flipH="1" flipV="1">
            <a:off x="99720" y="1946160"/>
            <a:ext cx="1154160" cy="1650960"/>
          </a:xfrm>
          <a:prstGeom prst="line">
            <a:avLst/>
          </a:prstGeom>
          <a:ln w="25560">
            <a:solidFill>
              <a:srgbClr val="000000"/>
            </a:solidFill>
            <a:miter/>
          </a:ln>
        </p:spPr>
      </p:sp>
      <p:sp>
        <p:nvSpPr>
          <p:cNvPr id="480" name="Line 13"/>
          <p:cNvSpPr/>
          <p:nvPr/>
        </p:nvSpPr>
        <p:spPr>
          <a:xfrm flipV="1">
            <a:off x="1254240" y="2095200"/>
            <a:ext cx="1454040" cy="1501920"/>
          </a:xfrm>
          <a:prstGeom prst="line">
            <a:avLst/>
          </a:prstGeom>
          <a:ln w="25560">
            <a:solidFill>
              <a:srgbClr val="000000"/>
            </a:solidFill>
            <a:miter/>
          </a:ln>
        </p:spPr>
      </p:sp>
      <p:sp>
        <p:nvSpPr>
          <p:cNvPr id="481" name="Line 14"/>
          <p:cNvSpPr/>
          <p:nvPr/>
        </p:nvSpPr>
        <p:spPr>
          <a:xfrm>
            <a:off x="220680" y="1966680"/>
            <a:ext cx="652320" cy="48960"/>
          </a:xfrm>
          <a:prstGeom prst="line">
            <a:avLst/>
          </a:prstGeom>
          <a:ln w="9360">
            <a:solidFill>
              <a:srgbClr val="000000"/>
            </a:solidFill>
            <a:miter/>
          </a:ln>
        </p:spPr>
      </p:sp>
      <p:sp>
        <p:nvSpPr>
          <p:cNvPr id="482" name="Line 15"/>
          <p:cNvSpPr/>
          <p:nvPr/>
        </p:nvSpPr>
        <p:spPr>
          <a:xfrm flipH="1" flipV="1">
            <a:off x="830160" y="1558800"/>
            <a:ext cx="48960" cy="450720"/>
          </a:xfrm>
          <a:prstGeom prst="line">
            <a:avLst/>
          </a:prstGeom>
          <a:ln w="9360">
            <a:solidFill>
              <a:srgbClr val="000000"/>
            </a:solidFill>
            <a:miter/>
          </a:ln>
        </p:spPr>
      </p:sp>
      <p:sp>
        <p:nvSpPr>
          <p:cNvPr id="483" name="Line 16"/>
          <p:cNvSpPr/>
          <p:nvPr/>
        </p:nvSpPr>
        <p:spPr>
          <a:xfrm>
            <a:off x="873000" y="2011320"/>
            <a:ext cx="1704960" cy="1251000"/>
          </a:xfrm>
          <a:prstGeom prst="line">
            <a:avLst/>
          </a:prstGeom>
          <a:ln w="9360">
            <a:solidFill>
              <a:srgbClr val="000000"/>
            </a:solidFill>
            <a:custDash>
              <a:ds d="26000" sp="26000"/>
            </a:custDash>
            <a:miter/>
            <a:tailEnd len="med" type="triangle" w="med"/>
          </a:ln>
        </p:spPr>
      </p:sp>
      <p:sp>
        <p:nvSpPr>
          <p:cNvPr id="484" name="Line 17"/>
          <p:cNvSpPr/>
          <p:nvPr/>
        </p:nvSpPr>
        <p:spPr>
          <a:xfrm flipV="1">
            <a:off x="1504800" y="1294920"/>
            <a:ext cx="652320" cy="1150920"/>
          </a:xfrm>
          <a:prstGeom prst="line">
            <a:avLst/>
          </a:prstGeom>
          <a:ln w="9360">
            <a:solidFill>
              <a:srgbClr val="000000"/>
            </a:solidFill>
            <a:miter/>
          </a:ln>
        </p:spPr>
      </p:sp>
      <p:sp>
        <p:nvSpPr>
          <p:cNvPr id="485" name="Line 18"/>
          <p:cNvSpPr/>
          <p:nvPr/>
        </p:nvSpPr>
        <p:spPr>
          <a:xfrm>
            <a:off x="2157480" y="1295280"/>
            <a:ext cx="550800" cy="250560"/>
          </a:xfrm>
          <a:prstGeom prst="line">
            <a:avLst/>
          </a:prstGeom>
          <a:ln w="9360">
            <a:solidFill>
              <a:srgbClr val="000000"/>
            </a:solidFill>
            <a:miter/>
          </a:ln>
        </p:spPr>
      </p:sp>
      <p:sp>
        <p:nvSpPr>
          <p:cNvPr id="486" name="Line 19"/>
          <p:cNvSpPr/>
          <p:nvPr/>
        </p:nvSpPr>
        <p:spPr>
          <a:xfrm flipV="1">
            <a:off x="1992240" y="1545840"/>
            <a:ext cx="716040" cy="1279440"/>
          </a:xfrm>
          <a:prstGeom prst="line">
            <a:avLst/>
          </a:prstGeom>
          <a:ln w="9360">
            <a:solidFill>
              <a:srgbClr val="000000"/>
            </a:solidFill>
            <a:miter/>
          </a:ln>
        </p:spPr>
      </p:sp>
      <p:sp>
        <p:nvSpPr>
          <p:cNvPr id="487" name="Line 20"/>
          <p:cNvSpPr/>
          <p:nvPr/>
        </p:nvSpPr>
        <p:spPr>
          <a:xfrm flipH="1" flipV="1">
            <a:off x="-360" y="2194920"/>
            <a:ext cx="1203480" cy="50760"/>
          </a:xfrm>
          <a:prstGeom prst="line">
            <a:avLst/>
          </a:prstGeom>
          <a:ln w="9360">
            <a:solidFill>
              <a:srgbClr val="000000"/>
            </a:solidFill>
            <a:miter/>
          </a:ln>
        </p:spPr>
      </p:sp>
      <p:sp>
        <p:nvSpPr>
          <p:cNvPr id="488" name="Line 21"/>
          <p:cNvSpPr/>
          <p:nvPr/>
        </p:nvSpPr>
        <p:spPr>
          <a:xfrm flipH="1" flipV="1">
            <a:off x="199440" y="2746080"/>
            <a:ext cx="1785960" cy="85680"/>
          </a:xfrm>
          <a:prstGeom prst="line">
            <a:avLst/>
          </a:prstGeom>
          <a:ln w="9360">
            <a:solidFill>
              <a:srgbClr val="000000"/>
            </a:solidFill>
            <a:miter/>
          </a:ln>
        </p:spPr>
      </p:sp>
      <p:sp>
        <p:nvSpPr>
          <p:cNvPr id="489" name="Line 22"/>
          <p:cNvSpPr/>
          <p:nvPr/>
        </p:nvSpPr>
        <p:spPr>
          <a:xfrm>
            <a:off x="0" y="2195280"/>
            <a:ext cx="199800" cy="550800"/>
          </a:xfrm>
          <a:prstGeom prst="line">
            <a:avLst/>
          </a:prstGeom>
          <a:ln w="9360">
            <a:solidFill>
              <a:srgbClr val="000000"/>
            </a:solidFill>
            <a:miter/>
          </a:ln>
        </p:spPr>
      </p:sp>
      <p:sp>
        <p:nvSpPr>
          <p:cNvPr id="490" name="Line 23"/>
          <p:cNvSpPr/>
          <p:nvPr/>
        </p:nvSpPr>
        <p:spPr>
          <a:xfrm flipV="1">
            <a:off x="1504800" y="2145600"/>
            <a:ext cx="652320" cy="299880"/>
          </a:xfrm>
          <a:prstGeom prst="line">
            <a:avLst/>
          </a:prstGeom>
          <a:ln w="25560">
            <a:solidFill>
              <a:srgbClr val="ff0000"/>
            </a:solidFill>
            <a:miter/>
            <a:tailEnd len="med" type="triangle" w="med"/>
          </a:ln>
        </p:spPr>
      </p:sp>
      <p:sp>
        <p:nvSpPr>
          <p:cNvPr id="491" name="Line 24"/>
          <p:cNvSpPr/>
          <p:nvPr/>
        </p:nvSpPr>
        <p:spPr>
          <a:xfrm flipH="1" flipV="1">
            <a:off x="601200" y="2245680"/>
            <a:ext cx="903240" cy="199800"/>
          </a:xfrm>
          <a:prstGeom prst="line">
            <a:avLst/>
          </a:prstGeom>
          <a:ln w="25560">
            <a:solidFill>
              <a:srgbClr val="ff0000"/>
            </a:solidFill>
            <a:miter/>
            <a:tailEnd len="med" type="triangle" w="med"/>
          </a:ln>
        </p:spPr>
      </p:sp>
      <p:sp>
        <p:nvSpPr>
          <p:cNvPr id="492" name="Line 25"/>
          <p:cNvSpPr/>
          <p:nvPr/>
        </p:nvSpPr>
        <p:spPr>
          <a:xfrm flipV="1">
            <a:off x="2320920" y="1845720"/>
            <a:ext cx="652320" cy="649080"/>
          </a:xfrm>
          <a:prstGeom prst="line">
            <a:avLst/>
          </a:prstGeom>
          <a:ln w="9360">
            <a:solidFill>
              <a:srgbClr val="000000"/>
            </a:solidFill>
            <a:custDash>
              <a:ds d="26000" sp="26000"/>
            </a:custDash>
            <a:miter/>
            <a:tailEnd len="med" type="triangle" w="med"/>
          </a:ln>
        </p:spPr>
      </p:sp>
      <p:sp>
        <p:nvSpPr>
          <p:cNvPr id="493" name="Line 26"/>
          <p:cNvSpPr/>
          <p:nvPr/>
        </p:nvSpPr>
        <p:spPr>
          <a:xfrm>
            <a:off x="1906560" y="1766520"/>
            <a:ext cx="550800" cy="220680"/>
          </a:xfrm>
          <a:prstGeom prst="line">
            <a:avLst/>
          </a:prstGeom>
          <a:ln w="76320">
            <a:solidFill>
              <a:srgbClr val="ffffff"/>
            </a:solidFill>
            <a:miter/>
          </a:ln>
        </p:spPr>
      </p:sp>
      <p:sp>
        <p:nvSpPr>
          <p:cNvPr id="494" name="Line 27"/>
          <p:cNvSpPr/>
          <p:nvPr/>
        </p:nvSpPr>
        <p:spPr>
          <a:xfrm>
            <a:off x="301320" y="2246040"/>
            <a:ext cx="350640" cy="500040"/>
          </a:xfrm>
          <a:prstGeom prst="line">
            <a:avLst/>
          </a:prstGeom>
          <a:ln w="76320">
            <a:solidFill>
              <a:srgbClr val="ffffff"/>
            </a:solidFill>
            <a:miter/>
          </a:ln>
        </p:spPr>
      </p:sp>
      <p:sp>
        <p:nvSpPr>
          <p:cNvPr id="495" name="Line 28"/>
          <p:cNvSpPr/>
          <p:nvPr/>
        </p:nvSpPr>
        <p:spPr>
          <a:xfrm>
            <a:off x="1906560" y="1773000"/>
            <a:ext cx="550800" cy="222120"/>
          </a:xfrm>
          <a:prstGeom prst="line">
            <a:avLst/>
          </a:prstGeom>
          <a:ln w="25560">
            <a:solidFill>
              <a:srgbClr val="000000"/>
            </a:solidFill>
            <a:custDash>
              <a:ds d="282000" sp="211000"/>
            </a:custDash>
            <a:miter/>
          </a:ln>
        </p:spPr>
      </p:sp>
      <p:sp>
        <p:nvSpPr>
          <p:cNvPr id="496" name="Line 29"/>
          <p:cNvSpPr/>
          <p:nvPr/>
        </p:nvSpPr>
        <p:spPr>
          <a:xfrm>
            <a:off x="280800" y="2195280"/>
            <a:ext cx="350640" cy="500040"/>
          </a:xfrm>
          <a:prstGeom prst="line">
            <a:avLst/>
          </a:prstGeom>
          <a:ln w="25560">
            <a:solidFill>
              <a:srgbClr val="000000"/>
            </a:solidFill>
            <a:custDash>
              <a:ds d="282000" sp="211000"/>
            </a:custDash>
            <a:miter/>
          </a:ln>
        </p:spPr>
      </p:sp>
      <p:sp>
        <p:nvSpPr>
          <p:cNvPr id="497" name="Line 30"/>
          <p:cNvSpPr/>
          <p:nvPr/>
        </p:nvSpPr>
        <p:spPr>
          <a:xfrm flipV="1">
            <a:off x="1504800" y="1945800"/>
            <a:ext cx="299880" cy="500040"/>
          </a:xfrm>
          <a:prstGeom prst="line">
            <a:avLst/>
          </a:prstGeom>
          <a:ln w="19080">
            <a:solidFill>
              <a:srgbClr val="000000"/>
            </a:solidFill>
            <a:miter/>
            <a:tailEnd len="med" type="triangle" w="med"/>
          </a:ln>
        </p:spPr>
      </p:sp>
      <p:sp>
        <p:nvSpPr>
          <p:cNvPr id="498" name="Line 31"/>
          <p:cNvSpPr/>
          <p:nvPr/>
        </p:nvSpPr>
        <p:spPr>
          <a:xfrm flipH="1" flipV="1">
            <a:off x="601200" y="2219040"/>
            <a:ext cx="601560" cy="26640"/>
          </a:xfrm>
          <a:prstGeom prst="line">
            <a:avLst/>
          </a:prstGeom>
          <a:ln w="19080">
            <a:solidFill>
              <a:srgbClr val="000000"/>
            </a:solidFill>
            <a:miter/>
            <a:tailEnd len="med" type="triangle" w="med"/>
          </a:ln>
        </p:spPr>
      </p:sp>
      <p:sp>
        <p:nvSpPr>
          <p:cNvPr id="499" name="Line 32"/>
          <p:cNvSpPr/>
          <p:nvPr/>
        </p:nvSpPr>
        <p:spPr>
          <a:xfrm flipH="1" flipV="1">
            <a:off x="1804680" y="1945800"/>
            <a:ext cx="352440" cy="199800"/>
          </a:xfrm>
          <a:prstGeom prst="line">
            <a:avLst/>
          </a:prstGeom>
          <a:ln w="9360">
            <a:solidFill>
              <a:srgbClr val="000000"/>
            </a:solidFill>
            <a:custDash>
              <a:ds d="26000" sp="26000"/>
            </a:custDash>
            <a:miter/>
          </a:ln>
        </p:spPr>
      </p:sp>
      <p:sp>
        <p:nvSpPr>
          <p:cNvPr id="500" name="CustomShape 33"/>
          <p:cNvSpPr/>
          <p:nvPr/>
        </p:nvSpPr>
        <p:spPr>
          <a:xfrm>
            <a:off x="907920" y="2014200"/>
            <a:ext cx="606240" cy="434880"/>
          </a:xfrm>
          <a:prstGeom prst="pie">
            <a:avLst/>
          </a:prstGeom>
          <a:noFill/>
          <a:ln w="25560">
            <a:solidFill>
              <a:srgbClr val="ccbe7f"/>
            </a:solidFill>
            <a:miter/>
          </a:ln>
        </p:spPr>
      </p:sp>
      <p:sp>
        <p:nvSpPr>
          <p:cNvPr id="501" name="CustomShape 34"/>
          <p:cNvSpPr/>
          <p:nvPr/>
        </p:nvSpPr>
        <p:spPr>
          <a:xfrm>
            <a:off x="1454040" y="2395440"/>
            <a:ext cx="99720" cy="99720"/>
          </a:xfrm>
          <a:prstGeom prst="ellipse">
            <a:avLst/>
          </a:prstGeom>
          <a:gradFill>
            <a:gsLst>
              <a:gs pos="0">
                <a:srgbClr val="cbffff"/>
              </a:gs>
              <a:gs pos="100000">
                <a:srgbClr val="b5e5e9"/>
              </a:gs>
            </a:gsLst>
            <a:lin ang="5400000"/>
          </a:gradFill>
          <a:ln w="9360">
            <a:solidFill>
              <a:srgbClr val="000000"/>
            </a:solidFill>
            <a:miter/>
          </a:ln>
        </p:spPr>
      </p:sp>
      <p:sp>
        <p:nvSpPr>
          <p:cNvPr id="502" name="CustomShape 35"/>
          <p:cNvSpPr/>
          <p:nvPr/>
        </p:nvSpPr>
        <p:spPr>
          <a:xfrm flipH="1" rot="7686000">
            <a:off x="1738800" y="2226240"/>
            <a:ext cx="811080" cy="789120"/>
          </a:xfrm>
          <a:prstGeom prst="pie">
            <a:avLst/>
          </a:prstGeom>
          <a:noFill/>
          <a:ln w="9360">
            <a:solidFill>
              <a:srgbClr val="000000"/>
            </a:solidFill>
            <a:miter/>
          </a:ln>
        </p:spPr>
      </p:sp>
      <p:pic>
        <p:nvPicPr>
          <p:cNvPr id="503" name="Picture 47" descr="latex-image-1.pdf"/>
          <p:cNvPicPr/>
          <p:nvPr/>
        </p:nvPicPr>
        <p:blipFill>
          <a:blip r:embed="rId7"/>
          <a:stretch>
            <a:fillRect/>
          </a:stretch>
        </p:blipFill>
        <p:spPr>
          <a:xfrm>
            <a:off x="1974960" y="2230560"/>
            <a:ext cx="181800" cy="165240"/>
          </a:xfrm>
          <a:prstGeom prst="rect">
            <a:avLst/>
          </a:prstGeom>
          <a:ln>
            <a:noFill/>
          </a:ln>
        </p:spPr>
      </p:pic>
      <p:pic>
        <p:nvPicPr>
          <p:cNvPr id="504" name="Picture 48" descr="latex-image-1.pdf"/>
          <p:cNvPicPr/>
          <p:nvPr/>
        </p:nvPicPr>
        <p:blipFill>
          <a:blip r:embed="rId8"/>
          <a:stretch>
            <a:fillRect/>
          </a:stretch>
        </p:blipFill>
        <p:spPr>
          <a:xfrm>
            <a:off x="802440" y="2345760"/>
            <a:ext cx="221040" cy="195120"/>
          </a:xfrm>
          <a:prstGeom prst="rect">
            <a:avLst/>
          </a:prstGeom>
          <a:ln>
            <a:noFill/>
          </a:ln>
        </p:spPr>
      </p:pic>
      <p:pic>
        <p:nvPicPr>
          <p:cNvPr id="505" name="Picture 49" descr="latex-image-1.pdf"/>
          <p:cNvPicPr/>
          <p:nvPr/>
        </p:nvPicPr>
        <p:blipFill>
          <a:blip r:embed="rId9"/>
          <a:stretch>
            <a:fillRect/>
          </a:stretch>
        </p:blipFill>
        <p:spPr>
          <a:xfrm>
            <a:off x="1203840" y="2545920"/>
            <a:ext cx="303480" cy="205920"/>
          </a:xfrm>
          <a:prstGeom prst="rect">
            <a:avLst/>
          </a:prstGeom>
          <a:ln>
            <a:noFill/>
          </a:ln>
        </p:spPr>
      </p:pic>
      <p:pic>
        <p:nvPicPr>
          <p:cNvPr id="506" name="Picture 50" descr="latex-image-1.pdf"/>
          <p:cNvPicPr/>
          <p:nvPr/>
        </p:nvPicPr>
        <p:blipFill>
          <a:blip r:embed="rId10"/>
          <a:stretch>
            <a:fillRect/>
          </a:stretch>
        </p:blipFill>
        <p:spPr>
          <a:xfrm>
            <a:off x="2357640" y="2095560"/>
            <a:ext cx="183960" cy="189360"/>
          </a:xfrm>
          <a:prstGeom prst="rect">
            <a:avLst/>
          </a:prstGeom>
          <a:ln>
            <a:noFill/>
          </a:ln>
        </p:spPr>
      </p:pic>
      <p:pic>
        <p:nvPicPr>
          <p:cNvPr id="507" name="Picture 51" descr="latex-image-1.pdf"/>
          <p:cNvPicPr/>
          <p:nvPr/>
        </p:nvPicPr>
        <p:blipFill>
          <a:blip r:embed="rId11"/>
          <a:stretch>
            <a:fillRect/>
          </a:stretch>
        </p:blipFill>
        <p:spPr>
          <a:xfrm>
            <a:off x="1443240" y="1895400"/>
            <a:ext cx="250560" cy="140760"/>
          </a:xfrm>
          <a:prstGeom prst="rect">
            <a:avLst/>
          </a:prstGeom>
          <a:ln>
            <a:noFill/>
          </a:ln>
        </p:spPr>
      </p:pic>
      <p:pic>
        <p:nvPicPr>
          <p:cNvPr id="508" name="Picture 52" descr="latex-image-1.pdf"/>
          <p:cNvPicPr/>
          <p:nvPr/>
        </p:nvPicPr>
        <p:blipFill>
          <a:blip r:embed="rId12"/>
          <a:stretch>
            <a:fillRect/>
          </a:stretch>
        </p:blipFill>
        <p:spPr>
          <a:xfrm>
            <a:off x="601920" y="2045520"/>
            <a:ext cx="257400" cy="142200"/>
          </a:xfrm>
          <a:prstGeom prst="rect">
            <a:avLst/>
          </a:prstGeom>
          <a:ln>
            <a:noFill/>
          </a:ln>
        </p:spPr>
      </p:pic>
      <p:pic>
        <p:nvPicPr>
          <p:cNvPr id="509" name="Picture 53" descr="latex-image-1.pdf"/>
          <p:cNvPicPr/>
          <p:nvPr/>
        </p:nvPicPr>
        <p:blipFill>
          <a:blip r:embed="rId13"/>
          <a:stretch>
            <a:fillRect/>
          </a:stretch>
        </p:blipFill>
        <p:spPr>
          <a:xfrm>
            <a:off x="973080" y="1945440"/>
            <a:ext cx="218160" cy="153000"/>
          </a:xfrm>
          <a:prstGeom prst="rect">
            <a:avLst/>
          </a:prstGeom>
          <a:ln>
            <a:noFill/>
          </a:ln>
        </p:spPr>
      </p:pic>
      <p:pic>
        <p:nvPicPr>
          <p:cNvPr id="510" name="Picture 54" descr="latex-image-1.pdf"/>
          <p:cNvPicPr/>
          <p:nvPr/>
        </p:nvPicPr>
        <p:blipFill>
          <a:blip r:embed="rId14"/>
          <a:stretch>
            <a:fillRect/>
          </a:stretch>
        </p:blipFill>
        <p:spPr>
          <a:xfrm>
            <a:off x="434520" y="1803240"/>
            <a:ext cx="125280" cy="141480"/>
          </a:xfrm>
          <a:prstGeom prst="rect">
            <a:avLst/>
          </a:prstGeom>
          <a:ln>
            <a:noFill/>
          </a:ln>
        </p:spPr>
      </p:pic>
      <p:pic>
        <p:nvPicPr>
          <p:cNvPr id="511" name="Picture 55" descr="latex-image-1.pdf"/>
          <p:cNvPicPr/>
          <p:nvPr/>
        </p:nvPicPr>
        <p:blipFill>
          <a:blip r:embed="rId15"/>
          <a:stretch>
            <a:fillRect/>
          </a:stretch>
        </p:blipFill>
        <p:spPr>
          <a:xfrm>
            <a:off x="860400" y="1434600"/>
            <a:ext cx="192240" cy="249840"/>
          </a:xfrm>
          <a:prstGeom prst="rect">
            <a:avLst/>
          </a:prstGeom>
          <a:ln>
            <a:noFill/>
          </a:ln>
        </p:spPr>
      </p:pic>
      <p:sp>
        <p:nvSpPr>
          <p:cNvPr id="512" name="CustomShape 36"/>
          <p:cNvSpPr/>
          <p:nvPr/>
        </p:nvSpPr>
        <p:spPr>
          <a:xfrm>
            <a:off x="4800600" y="3581280"/>
            <a:ext cx="2133000" cy="337320"/>
          </a:xfrm>
          <a:prstGeom prst="rect">
            <a:avLst/>
          </a:prstGeom>
          <a:noFill/>
          <a:ln>
            <a:noFill/>
          </a:ln>
        </p:spPr>
        <p:txBody>
          <a:bodyPr wrap="none" lIns="90000" rIns="90000" tIns="46800" bIns="46800"/>
          <a:p>
            <a:pPr>
              <a:buFont typeface="Arial"/>
              <a:buChar char="•"/>
            </a:pPr>
            <a:r>
              <a:rPr lang="en-US" sz="1600">
                <a:latin typeface="Arial"/>
              </a:rPr>
              <a:t>CLAS PRELIMINARY</a:t>
            </a:r>
            <a:endParaRPr/>
          </a:p>
        </p:txBody>
      </p:sp>
      <p:pic>
        <p:nvPicPr>
          <p:cNvPr id="513" name="Picture 52" descr="Screen Shot 2015-08-29 at 10.27.48 AM.png"/>
          <p:cNvPicPr/>
          <p:nvPr/>
        </p:nvPicPr>
        <p:blipFill>
          <a:blip r:embed="rId16"/>
          <a:stretch>
            <a:fillRect/>
          </a:stretch>
        </p:blipFill>
        <p:spPr>
          <a:xfrm>
            <a:off x="5872320" y="2133720"/>
            <a:ext cx="604800" cy="291960"/>
          </a:xfrm>
          <a:prstGeom prst="rect">
            <a:avLst/>
          </a:prstGeom>
          <a:ln>
            <a:noFill/>
          </a:ln>
        </p:spPr>
      </p:pic>
      <p:sp>
        <p:nvSpPr>
          <p:cNvPr id="514" name="CustomShape 37"/>
          <p:cNvSpPr/>
          <p:nvPr/>
        </p:nvSpPr>
        <p:spPr>
          <a:xfrm>
            <a:off x="7238880" y="1414440"/>
            <a:ext cx="1567440" cy="337320"/>
          </a:xfrm>
          <a:prstGeom prst="rect">
            <a:avLst/>
          </a:prstGeom>
          <a:noFill/>
          <a:ln>
            <a:noFill/>
          </a:ln>
        </p:spPr>
        <p:txBody>
          <a:bodyPr wrap="none" lIns="90000" rIns="90000" tIns="46800" bIns="46800"/>
          <a:p>
            <a:pPr>
              <a:buFont typeface="Arial"/>
              <a:buChar char="•"/>
            </a:pPr>
            <a:r>
              <a:rPr lang="en-US" sz="1600">
                <a:latin typeface="Arial"/>
              </a:rPr>
              <a:t>S. Pisano(LNF)</a:t>
            </a:r>
            <a:endParaRPr/>
          </a:p>
        </p:txBody>
      </p:sp>
    </p:spTree>
  </p:cSld>
  <p:timing>
    <p:tnLst>
      <p:par>
        <p:cTn id="53" dur="indefinite" restart="never" nodeType="tmRoot">
          <p:childTnLst>
            <p:seq>
              <p:cTn id="54" nodeType="mainSeq"/>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515" name="Picture 34" descr="screenshot_07.jpg"/>
          <p:cNvPicPr/>
          <p:nvPr/>
        </p:nvPicPr>
        <p:blipFill>
          <a:blip r:embed="rId1"/>
          <a:stretch>
            <a:fillRect/>
          </a:stretch>
        </p:blipFill>
        <p:spPr>
          <a:xfrm>
            <a:off x="7010280" y="1143000"/>
            <a:ext cx="2057400" cy="2057400"/>
          </a:xfrm>
          <a:prstGeom prst="rect">
            <a:avLst/>
          </a:prstGeom>
          <a:ln>
            <a:noFill/>
          </a:ln>
        </p:spPr>
      </p:pic>
      <p:sp>
        <p:nvSpPr>
          <p:cNvPr id="516" name="CustomShape 1"/>
          <p:cNvSpPr/>
          <p:nvPr/>
        </p:nvSpPr>
        <p:spPr>
          <a:xfrm>
            <a:off x="6858000" y="6534000"/>
            <a:ext cx="2133720" cy="476280"/>
          </a:xfrm>
          <a:prstGeom prst="rect">
            <a:avLst/>
          </a:prstGeom>
          <a:noFill/>
          <a:ln>
            <a:noFill/>
          </a:ln>
        </p:spPr>
        <p:txBody>
          <a:bodyPr lIns="90000" rIns="90000" tIns="46800" bIns="46800"/>
          <a:p>
            <a:pPr algn="r">
              <a:buFont typeface="Arial"/>
              <a:buChar char="•"/>
            </a:pPr>
            <a:fld id="{C1A575D3-6798-420C-A152-60A19CE2FF04}" type="slidenum">
              <a:rPr lang="it-IT" sz="1400">
                <a:latin typeface="Arial"/>
              </a:rPr>
              <a:t>&lt;number&gt;</a:t>
            </a:fld>
            <a:endParaRPr/>
          </a:p>
        </p:txBody>
      </p:sp>
      <p:sp>
        <p:nvSpPr>
          <p:cNvPr id="517" name="TextShape 2"/>
          <p:cNvSpPr txBox="1"/>
          <p:nvPr/>
        </p:nvSpPr>
        <p:spPr>
          <a:xfrm>
            <a:off x="990720" y="-19440"/>
            <a:ext cx="7315200" cy="685800"/>
          </a:xfrm>
          <a:prstGeom prst="rect">
            <a:avLst/>
          </a:prstGeom>
        </p:spPr>
        <p:txBody>
          <a:bodyPr anchor="ctr"/>
          <a:p>
            <a:pPr algn="ctr">
              <a:buFont typeface="Arial"/>
              <a:buChar char="•"/>
            </a:pPr>
            <a:r>
              <a:rPr lang="en-US" sz="3200">
                <a:latin typeface="Arial"/>
              </a:rPr>
              <a:t>3D structure: GPDs from DVCS</a:t>
            </a:r>
            <a:endParaRPr/>
          </a:p>
        </p:txBody>
      </p:sp>
      <p:sp>
        <p:nvSpPr>
          <p:cNvPr id="518" name="CustomShape 3"/>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519" name="CustomShape 4"/>
          <p:cNvSpPr/>
          <p:nvPr/>
        </p:nvSpPr>
        <p:spPr>
          <a:xfrm>
            <a:off x="7010280" y="1143000"/>
            <a:ext cx="1143000" cy="1981080"/>
          </a:xfrm>
          <a:prstGeom prst="rect">
            <a:avLst/>
          </a:prstGeom>
          <a:noFill/>
          <a:ln w="9360">
            <a:solidFill>
              <a:srgbClr val="3366ff"/>
            </a:solidFill>
            <a:miter/>
          </a:ln>
        </p:spPr>
      </p:sp>
      <p:pic>
        <p:nvPicPr>
          <p:cNvPr id="520" name="Picture 49" descr="Screen shot 2012-06-03 at 12.11.03 PM.png"/>
          <p:cNvPicPr/>
          <p:nvPr/>
        </p:nvPicPr>
        <p:blipFill>
          <a:blip r:embed="rId2"/>
          <a:stretch>
            <a:fillRect/>
          </a:stretch>
        </p:blipFill>
        <p:spPr>
          <a:xfrm>
            <a:off x="0" y="11160"/>
            <a:ext cx="1752480" cy="1055520"/>
          </a:xfrm>
          <a:prstGeom prst="rect">
            <a:avLst/>
          </a:prstGeom>
          <a:ln>
            <a:noFill/>
          </a:ln>
        </p:spPr>
      </p:pic>
      <p:sp>
        <p:nvSpPr>
          <p:cNvPr id="521" name="CustomShape 5"/>
          <p:cNvSpPr/>
          <p:nvPr/>
        </p:nvSpPr>
        <p:spPr>
          <a:xfrm>
            <a:off x="8193240" y="1143000"/>
            <a:ext cx="838080" cy="1981080"/>
          </a:xfrm>
          <a:prstGeom prst="rect">
            <a:avLst/>
          </a:prstGeom>
          <a:noFill/>
          <a:ln w="9360">
            <a:solidFill>
              <a:srgbClr val="ff0000"/>
            </a:solidFill>
            <a:miter/>
          </a:ln>
        </p:spPr>
      </p:sp>
      <p:sp>
        <p:nvSpPr>
          <p:cNvPr id="522" name="CustomShape 6"/>
          <p:cNvSpPr/>
          <p:nvPr/>
        </p:nvSpPr>
        <p:spPr>
          <a:xfrm>
            <a:off x="998640" y="1671480"/>
            <a:ext cx="158760" cy="157320"/>
          </a:xfrm>
          <a:prstGeom prst="rect">
            <a:avLst/>
          </a:prstGeom>
          <a:noFill/>
          <a:ln>
            <a:noFill/>
          </a:ln>
        </p:spPr>
      </p:sp>
      <p:cxnSp>
        <p:nvCxnSpPr>
          <p:cNvPr id="523" name="Line 7"/>
          <p:cNvCxnSpPr/>
          <p:nvPr/>
        </p:nvCxnSpPr>
        <p:spPr>
          <a:xfrm flipV="1">
            <a:off x="4572000" y="1980360"/>
            <a:ext cx="2820240" cy="1677240"/>
          </a:xfrm>
          <a:prstGeom prst="straightConnector1">
            <a:avLst/>
          </a:prstGeom>
          <a:ln w="25560">
            <a:solidFill>
              <a:srgbClr val="0000ff"/>
            </a:solidFill>
            <a:miter/>
            <a:tailEnd len="med" type="arrow" w="med"/>
          </a:ln>
        </p:spPr>
      </p:cxnSp>
      <p:sp>
        <p:nvSpPr>
          <p:cNvPr id="524" name="CustomShape 8"/>
          <p:cNvSpPr/>
          <p:nvPr/>
        </p:nvSpPr>
        <p:spPr>
          <a:xfrm>
            <a:off x="152280" y="2286000"/>
            <a:ext cx="5181840" cy="307080"/>
          </a:xfrm>
          <a:prstGeom prst="rect">
            <a:avLst/>
          </a:prstGeom>
          <a:noFill/>
          <a:ln>
            <a:noFill/>
          </a:ln>
        </p:spPr>
        <p:txBody>
          <a:bodyPr lIns="90000" rIns="90000" tIns="46800" bIns="46800"/>
          <a:p>
            <a:pPr>
              <a:buFont typeface="Arial"/>
              <a:buChar char="•"/>
            </a:pPr>
            <a:r>
              <a:rPr lang="en-US" sz="1400">
                <a:latin typeface="Arial"/>
              </a:rPr>
              <a:t>DVCS cross sections from Hall-B  and Hall-A</a:t>
            </a:r>
            <a:endParaRPr/>
          </a:p>
        </p:txBody>
      </p:sp>
      <p:pic>
        <p:nvPicPr>
          <p:cNvPr id="525" name="Picture 76" descr="Screen shot 2013-11-13 at 2.14.17 AM.png"/>
          <p:cNvPicPr/>
          <p:nvPr/>
        </p:nvPicPr>
        <p:blipFill>
          <a:blip r:embed="rId3"/>
          <a:stretch>
            <a:fillRect/>
          </a:stretch>
        </p:blipFill>
        <p:spPr>
          <a:xfrm>
            <a:off x="7620120" y="0"/>
            <a:ext cx="1523880" cy="1009800"/>
          </a:xfrm>
          <a:prstGeom prst="rect">
            <a:avLst/>
          </a:prstGeom>
          <a:ln>
            <a:noFill/>
          </a:ln>
        </p:spPr>
      </p:pic>
      <p:sp>
        <p:nvSpPr>
          <p:cNvPr id="526" name="CustomShape 9"/>
          <p:cNvSpPr/>
          <p:nvPr/>
        </p:nvSpPr>
        <p:spPr>
          <a:xfrm>
            <a:off x="228600" y="1066680"/>
            <a:ext cx="5791320" cy="703800"/>
          </a:xfrm>
          <a:prstGeom prst="rect">
            <a:avLst/>
          </a:prstGeom>
          <a:noFill/>
          <a:ln>
            <a:noFill/>
          </a:ln>
        </p:spPr>
        <p:txBody>
          <a:bodyPr lIns="90000" rIns="90000" tIns="46800" bIns="46800"/>
          <a:p>
            <a:pPr>
              <a:buFont typeface="Arial"/>
              <a:buChar char="•"/>
            </a:pPr>
            <a:r>
              <a:rPr lang="en-US" sz="2000">
                <a:latin typeface="Arial"/>
              </a:rPr>
              <a:t>Observables: spin-azimuthal distributions of exclusive photons for different target polarizations</a:t>
            </a:r>
            <a:endParaRPr/>
          </a:p>
        </p:txBody>
      </p:sp>
      <p:pic>
        <p:nvPicPr>
          <p:cNvPr id="527" name="Picture 47" descr="Screen Shot 2015-05-23 at 1.22.47 PM.png"/>
          <p:cNvPicPr/>
          <p:nvPr/>
        </p:nvPicPr>
        <p:blipFill>
          <a:blip r:embed="rId4"/>
          <a:stretch>
            <a:fillRect/>
          </a:stretch>
        </p:blipFill>
        <p:spPr>
          <a:xfrm>
            <a:off x="0" y="3052800"/>
            <a:ext cx="4648320" cy="3398760"/>
          </a:xfrm>
          <a:prstGeom prst="rect">
            <a:avLst/>
          </a:prstGeom>
          <a:ln>
            <a:noFill/>
          </a:ln>
        </p:spPr>
      </p:pic>
      <p:pic>
        <p:nvPicPr>
          <p:cNvPr id="528" name="Picture 48" descr="Screen Shot 2015-05-23 at 2.03.52 PM.png"/>
          <p:cNvPicPr/>
          <p:nvPr/>
        </p:nvPicPr>
        <p:blipFill>
          <a:blip r:embed="rId5"/>
          <a:stretch>
            <a:fillRect/>
          </a:stretch>
        </p:blipFill>
        <p:spPr>
          <a:xfrm>
            <a:off x="3124080" y="3124080"/>
            <a:ext cx="1876680" cy="2052720"/>
          </a:xfrm>
          <a:prstGeom prst="rect">
            <a:avLst/>
          </a:prstGeom>
          <a:ln>
            <a:noFill/>
          </a:ln>
        </p:spPr>
      </p:pic>
      <p:pic>
        <p:nvPicPr>
          <p:cNvPr id="529" name="Picture 49" descr="Screen Shot 2015-05-23 at 2.07.15 PM.png"/>
          <p:cNvPicPr/>
          <p:nvPr/>
        </p:nvPicPr>
        <p:blipFill>
          <a:blip r:embed="rId6"/>
          <a:stretch>
            <a:fillRect/>
          </a:stretch>
        </p:blipFill>
        <p:spPr>
          <a:xfrm>
            <a:off x="3159000" y="5029200"/>
            <a:ext cx="1870200" cy="1328760"/>
          </a:xfrm>
          <a:prstGeom prst="rect">
            <a:avLst/>
          </a:prstGeom>
          <a:ln>
            <a:noFill/>
          </a:ln>
        </p:spPr>
      </p:pic>
      <p:sp>
        <p:nvSpPr>
          <p:cNvPr id="530" name="CustomShape 10"/>
          <p:cNvSpPr/>
          <p:nvPr/>
        </p:nvSpPr>
        <p:spPr>
          <a:xfrm>
            <a:off x="380880" y="2743200"/>
            <a:ext cx="1828800" cy="307080"/>
          </a:xfrm>
          <a:prstGeom prst="rect">
            <a:avLst/>
          </a:prstGeom>
          <a:noFill/>
          <a:ln>
            <a:noFill/>
          </a:ln>
        </p:spPr>
        <p:txBody>
          <a:bodyPr lIns="90000" rIns="90000" tIns="46800" bIns="46800"/>
          <a:p>
            <a:pPr>
              <a:buFont typeface="Arial"/>
              <a:buChar char="•"/>
            </a:pPr>
            <a:r>
              <a:rPr lang="en-US" sz="1400">
                <a:latin typeface="Arial"/>
              </a:rPr>
              <a:t> </a:t>
            </a:r>
            <a:r>
              <a:rPr lang="en-US" sz="1400">
                <a:latin typeface="Arial"/>
              </a:rPr>
              <a:t>arXiv:1504.02009</a:t>
            </a:r>
            <a:endParaRPr/>
          </a:p>
        </p:txBody>
      </p:sp>
      <p:sp>
        <p:nvSpPr>
          <p:cNvPr id="531" name="CustomShape 11"/>
          <p:cNvSpPr/>
          <p:nvPr/>
        </p:nvSpPr>
        <p:spPr>
          <a:xfrm>
            <a:off x="3352680" y="2743200"/>
            <a:ext cx="1676520" cy="307080"/>
          </a:xfrm>
          <a:prstGeom prst="rect">
            <a:avLst/>
          </a:prstGeom>
          <a:noFill/>
          <a:ln>
            <a:noFill/>
          </a:ln>
        </p:spPr>
        <p:txBody>
          <a:bodyPr lIns="90000" rIns="90000" tIns="46800" bIns="46800"/>
          <a:p>
            <a:pPr>
              <a:buFont typeface="Arial"/>
              <a:buChar char="•"/>
            </a:pPr>
            <a:r>
              <a:rPr lang="en-US" sz="1400">
                <a:latin typeface="Arial"/>
              </a:rPr>
              <a:t> </a:t>
            </a:r>
            <a:r>
              <a:rPr lang="en-US" sz="1400">
                <a:latin typeface="Arial"/>
              </a:rPr>
              <a:t>arXiv:1504.05403</a:t>
            </a:r>
            <a:endParaRPr/>
          </a:p>
        </p:txBody>
      </p:sp>
      <p:pic>
        <p:nvPicPr>
          <p:cNvPr id="532" name="Picture 8" descr="Screen Shot 2015-01-20 at 5.59.44 PM.png"/>
          <p:cNvPicPr/>
          <p:nvPr/>
        </p:nvPicPr>
        <p:blipFill>
          <a:blip r:embed="rId7"/>
          <a:stretch>
            <a:fillRect/>
          </a:stretch>
        </p:blipFill>
        <p:spPr>
          <a:xfrm>
            <a:off x="5257800" y="3276720"/>
            <a:ext cx="3429000" cy="3093840"/>
          </a:xfrm>
          <a:prstGeom prst="rect">
            <a:avLst/>
          </a:prstGeom>
          <a:ln>
            <a:noFill/>
          </a:ln>
        </p:spPr>
      </p:pic>
      <p:cxnSp>
        <p:nvCxnSpPr>
          <p:cNvPr id="533" name="Line 12"/>
          <p:cNvCxnSpPr/>
          <p:nvPr/>
        </p:nvCxnSpPr>
        <p:spPr>
          <a:xfrm flipV="1">
            <a:off x="7619040" y="2514240"/>
            <a:ext cx="229320" cy="991440"/>
          </a:xfrm>
          <a:prstGeom prst="straightConnector1">
            <a:avLst/>
          </a:prstGeom>
          <a:ln w="25560">
            <a:solidFill>
              <a:srgbClr val="0000ff"/>
            </a:solidFill>
            <a:miter/>
            <a:tailEnd len="med" type="arrow" w="med"/>
          </a:ln>
        </p:spPr>
      </p:cxnSp>
    </p:spTree>
  </p:cSld>
  <p:timing>
    <p:tnLst>
      <p:par>
        <p:cTn id="55" dur="indefinite" restart="never" nodeType="tmRoot">
          <p:childTnLst>
            <p:seq>
              <p:cTn id="56" nodeType="mainSeq"/>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534" name="TextShape 1"/>
          <p:cNvSpPr txBox="1"/>
          <p:nvPr/>
        </p:nvSpPr>
        <p:spPr>
          <a:xfrm>
            <a:off x="0" y="75960"/>
            <a:ext cx="9144000" cy="563400"/>
          </a:xfrm>
          <a:prstGeom prst="rect">
            <a:avLst/>
          </a:prstGeom>
        </p:spPr>
        <p:txBody>
          <a:bodyPr anchor="ctr"/>
          <a:p>
            <a:pPr algn="ctr">
              <a:buFont typeface="Arial"/>
              <a:buChar char="•"/>
            </a:pPr>
            <a:r>
              <a:rPr lang="en-US" sz="2800">
                <a:latin typeface="Arial"/>
              </a:rPr>
              <a:t>Measuring transversity in HEMP: Complementarity</a:t>
            </a:r>
            <a:endParaRPr/>
          </a:p>
        </p:txBody>
      </p:sp>
      <p:sp>
        <p:nvSpPr>
          <p:cNvPr id="535" name="CustomShape 2"/>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536" name="CustomShape 3"/>
          <p:cNvSpPr/>
          <p:nvPr/>
        </p:nvSpPr>
        <p:spPr>
          <a:xfrm>
            <a:off x="8458200" y="6464160"/>
            <a:ext cx="685800" cy="320760"/>
          </a:xfrm>
          <a:prstGeom prst="rect">
            <a:avLst/>
          </a:prstGeom>
          <a:noFill/>
          <a:ln>
            <a:noFill/>
          </a:ln>
        </p:spPr>
        <p:txBody>
          <a:bodyPr lIns="90000" rIns="90000" tIns="46800" bIns="46800"/>
          <a:p>
            <a:pPr algn="r">
              <a:buFont typeface="Arial"/>
              <a:buChar char="•"/>
            </a:pPr>
            <a:fld id="{F115502C-9E34-4371-B252-76DD564D2DF9}" type="slidenum">
              <a:rPr lang="en-US" sz="1400">
                <a:latin typeface="Arial"/>
              </a:rPr>
              <a:t>&lt;number&gt;</a:t>
            </a:fld>
            <a:endParaRPr/>
          </a:p>
        </p:txBody>
      </p:sp>
      <p:pic>
        <p:nvPicPr>
          <p:cNvPr id="537" name="Picture 5" descr="Screen Shot 2015-05-23 at 5.04.59 AM.png"/>
          <p:cNvPicPr/>
          <p:nvPr/>
        </p:nvPicPr>
        <p:blipFill>
          <a:blip r:embed="rId1"/>
          <a:stretch>
            <a:fillRect/>
          </a:stretch>
        </p:blipFill>
        <p:spPr>
          <a:xfrm>
            <a:off x="685800" y="1981080"/>
            <a:ext cx="3013200" cy="1981440"/>
          </a:xfrm>
          <a:prstGeom prst="rect">
            <a:avLst/>
          </a:prstGeom>
          <a:ln>
            <a:noFill/>
          </a:ln>
        </p:spPr>
      </p:pic>
      <p:pic>
        <p:nvPicPr>
          <p:cNvPr id="538" name="Picture 6" descr="Screen shot 2012-05-31 at 5.36.34 PM.png"/>
          <p:cNvPicPr/>
          <p:nvPr/>
        </p:nvPicPr>
        <p:blipFill>
          <a:blip r:embed="rId2"/>
          <a:stretch>
            <a:fillRect/>
          </a:stretch>
        </p:blipFill>
        <p:spPr>
          <a:xfrm>
            <a:off x="76320" y="871560"/>
            <a:ext cx="1676160" cy="804960"/>
          </a:xfrm>
          <a:prstGeom prst="rect">
            <a:avLst/>
          </a:prstGeom>
          <a:ln>
            <a:noFill/>
          </a:ln>
        </p:spPr>
      </p:pic>
      <p:pic>
        <p:nvPicPr>
          <p:cNvPr id="539" name="Picture 7" descr="Screen Shot 2015-05-23 at 5.06.46 AM.png"/>
          <p:cNvPicPr/>
          <p:nvPr/>
        </p:nvPicPr>
        <p:blipFill>
          <a:blip r:embed="rId3"/>
          <a:stretch>
            <a:fillRect/>
          </a:stretch>
        </p:blipFill>
        <p:spPr>
          <a:xfrm>
            <a:off x="228600" y="1752480"/>
            <a:ext cx="326880" cy="1365480"/>
          </a:xfrm>
          <a:prstGeom prst="rect">
            <a:avLst/>
          </a:prstGeom>
          <a:ln>
            <a:noFill/>
          </a:ln>
        </p:spPr>
      </p:pic>
      <p:pic>
        <p:nvPicPr>
          <p:cNvPr id="540" name="Picture 13" descr="Screen Shot 2015-05-23 at 5.22.37 AM.png"/>
          <p:cNvPicPr/>
          <p:nvPr/>
        </p:nvPicPr>
        <p:blipFill>
          <a:blip r:embed="rId4"/>
          <a:stretch>
            <a:fillRect/>
          </a:stretch>
        </p:blipFill>
        <p:spPr>
          <a:xfrm>
            <a:off x="0" y="4038480"/>
            <a:ext cx="3133800" cy="2133720"/>
          </a:xfrm>
          <a:prstGeom prst="rect">
            <a:avLst/>
          </a:prstGeom>
          <a:ln>
            <a:noFill/>
          </a:ln>
        </p:spPr>
      </p:pic>
      <p:pic>
        <p:nvPicPr>
          <p:cNvPr id="541" name="Picture 7" descr="Screen shot 2012-02-22 at 10.13.47 PM.png"/>
          <p:cNvPicPr/>
          <p:nvPr/>
        </p:nvPicPr>
        <p:blipFill>
          <a:blip r:embed="rId5"/>
          <a:stretch>
            <a:fillRect/>
          </a:stretch>
        </p:blipFill>
        <p:spPr>
          <a:xfrm>
            <a:off x="3581280" y="838080"/>
            <a:ext cx="1374840" cy="1247760"/>
          </a:xfrm>
          <a:prstGeom prst="rect">
            <a:avLst/>
          </a:prstGeom>
          <a:ln>
            <a:noFill/>
          </a:ln>
        </p:spPr>
      </p:pic>
      <p:sp>
        <p:nvSpPr>
          <p:cNvPr id="542" name="CustomShape 4"/>
          <p:cNvSpPr/>
          <p:nvPr/>
        </p:nvSpPr>
        <p:spPr>
          <a:xfrm>
            <a:off x="4267080" y="1752480"/>
            <a:ext cx="381240" cy="381240"/>
          </a:xfrm>
          <a:prstGeom prst="ellipse">
            <a:avLst/>
          </a:prstGeom>
          <a:noFill/>
          <a:ln w="31680">
            <a:solidFill>
              <a:srgbClr val="ff0000"/>
            </a:solidFill>
            <a:miter/>
          </a:ln>
        </p:spPr>
      </p:sp>
      <p:sp>
        <p:nvSpPr>
          <p:cNvPr id="543" name="CustomShape 5"/>
          <p:cNvSpPr/>
          <p:nvPr/>
        </p:nvSpPr>
        <p:spPr>
          <a:xfrm>
            <a:off x="1066680" y="1523880"/>
            <a:ext cx="2514600" cy="520200"/>
          </a:xfrm>
          <a:prstGeom prst="rect">
            <a:avLst/>
          </a:prstGeom>
          <a:noFill/>
          <a:ln>
            <a:noFill/>
          </a:ln>
        </p:spPr>
        <p:txBody>
          <a:bodyPr lIns="90000" rIns="90000" tIns="46800" bIns="46800"/>
          <a:p>
            <a:pPr>
              <a:buFont typeface="Arial"/>
              <a:buChar char="•"/>
            </a:pPr>
            <a:r>
              <a:rPr lang="en-US" sz="1400">
                <a:latin typeface="Arial"/>
              </a:rPr>
              <a:t>measure unpolarized x-section of exclusive </a:t>
            </a:r>
            <a:r>
              <a:rPr lang="en-US" sz="1400">
                <a:latin typeface="Symbol"/>
                <a:ea typeface="Symbol"/>
              </a:rPr>
              <a:t></a:t>
            </a:r>
            <a:r>
              <a:rPr lang="en-US" sz="1400">
                <a:latin typeface="Arial"/>
              </a:rPr>
              <a:t>0</a:t>
            </a:r>
            <a:endParaRPr/>
          </a:p>
        </p:txBody>
      </p:sp>
      <p:sp>
        <p:nvSpPr>
          <p:cNvPr id="544" name="CustomShape 6"/>
          <p:cNvSpPr/>
          <p:nvPr/>
        </p:nvSpPr>
        <p:spPr>
          <a:xfrm>
            <a:off x="2057400" y="5638680"/>
            <a:ext cx="1499040" cy="276480"/>
          </a:xfrm>
          <a:prstGeom prst="rect">
            <a:avLst/>
          </a:prstGeom>
          <a:noFill/>
          <a:ln>
            <a:noFill/>
          </a:ln>
        </p:spPr>
        <p:txBody>
          <a:bodyPr wrap="none" lIns="90000" rIns="90000" tIns="46800" bIns="46800"/>
          <a:p>
            <a:pPr>
              <a:buFont typeface="Arial"/>
              <a:buChar char="•"/>
            </a:pPr>
            <a:r>
              <a:rPr lang="en-US" sz="1200">
                <a:solidFill>
                  <a:srgbClr val="0000ff"/>
                </a:solidFill>
                <a:latin typeface="Arial"/>
              </a:rPr>
              <a:t>G. Goldstein &amp; Liuti</a:t>
            </a:r>
            <a:endParaRPr/>
          </a:p>
        </p:txBody>
      </p:sp>
      <p:sp>
        <p:nvSpPr>
          <p:cNvPr id="545" name="Line 7"/>
          <p:cNvSpPr/>
          <p:nvPr/>
        </p:nvSpPr>
        <p:spPr>
          <a:xfrm flipH="1">
            <a:off x="3048120" y="2133720"/>
            <a:ext cx="1218960" cy="380880"/>
          </a:xfrm>
          <a:prstGeom prst="line">
            <a:avLst/>
          </a:prstGeom>
          <a:ln w="38160">
            <a:solidFill>
              <a:srgbClr val="ff0000"/>
            </a:solidFill>
            <a:miter/>
            <a:tailEnd len="med" type="triangle" w="med"/>
          </a:ln>
        </p:spPr>
      </p:sp>
      <p:sp>
        <p:nvSpPr>
          <p:cNvPr id="546" name="CustomShape 8"/>
          <p:cNvSpPr/>
          <p:nvPr/>
        </p:nvSpPr>
        <p:spPr>
          <a:xfrm>
            <a:off x="304920" y="6095880"/>
            <a:ext cx="8239680" cy="368280"/>
          </a:xfrm>
          <a:prstGeom prst="rect">
            <a:avLst/>
          </a:prstGeom>
          <a:noFill/>
          <a:ln>
            <a:noFill/>
          </a:ln>
        </p:spPr>
        <p:txBody>
          <a:bodyPr wrap="none" lIns="90000" rIns="90000" tIns="46800" bIns="46800"/>
          <a:p>
            <a:pPr>
              <a:buFont typeface="Arial"/>
              <a:buChar char="•"/>
            </a:pPr>
            <a:r>
              <a:rPr lang="en-US">
                <a:latin typeface="Arial"/>
              </a:rPr>
              <a:t>Exclusive approach very promising, need better estimate for model dependence</a:t>
            </a:r>
            <a:endParaRPr/>
          </a:p>
        </p:txBody>
      </p:sp>
      <p:pic>
        <p:nvPicPr>
          <p:cNvPr id="547" name="Picture 26" descr="Screen Shot 2015-05-23 at 5.38.23 PM.png"/>
          <p:cNvPicPr/>
          <p:nvPr/>
        </p:nvPicPr>
        <p:blipFill>
          <a:blip r:embed="rId6"/>
          <a:stretch>
            <a:fillRect/>
          </a:stretch>
        </p:blipFill>
        <p:spPr>
          <a:xfrm>
            <a:off x="6553080" y="3657600"/>
            <a:ext cx="2590920" cy="2287080"/>
          </a:xfrm>
          <a:prstGeom prst="rect">
            <a:avLst/>
          </a:prstGeom>
          <a:ln>
            <a:noFill/>
          </a:ln>
        </p:spPr>
      </p:pic>
      <p:pic>
        <p:nvPicPr>
          <p:cNvPr id="548" name="Picture 27" descr="Screen Shot 2015-05-23 at 5.39.43 PM.png"/>
          <p:cNvPicPr/>
          <p:nvPr/>
        </p:nvPicPr>
        <p:blipFill>
          <a:blip r:embed="rId7"/>
          <a:stretch>
            <a:fillRect/>
          </a:stretch>
        </p:blipFill>
        <p:spPr>
          <a:xfrm>
            <a:off x="6806160" y="5868360"/>
            <a:ext cx="2337840" cy="248400"/>
          </a:xfrm>
          <a:prstGeom prst="rect">
            <a:avLst/>
          </a:prstGeom>
          <a:ln>
            <a:noFill/>
          </a:ln>
        </p:spPr>
      </p:pic>
      <p:pic>
        <p:nvPicPr>
          <p:cNvPr id="549" name="Picture 30" descr="Screen Shot 2015-05-23 at 5.44.48 PM.png"/>
          <p:cNvPicPr/>
          <p:nvPr/>
        </p:nvPicPr>
        <p:blipFill>
          <a:blip r:embed="rId8"/>
          <a:stretch>
            <a:fillRect/>
          </a:stretch>
        </p:blipFill>
        <p:spPr>
          <a:xfrm>
            <a:off x="8381880" y="4038480"/>
            <a:ext cx="584280" cy="457200"/>
          </a:xfrm>
          <a:prstGeom prst="rect">
            <a:avLst/>
          </a:prstGeom>
          <a:ln>
            <a:noFill/>
          </a:ln>
        </p:spPr>
      </p:pic>
      <p:pic>
        <p:nvPicPr>
          <p:cNvPr id="550" name="Picture 12" descr="Screen Shot 2015-05-23 at 5.20.45 AM.png"/>
          <p:cNvPicPr/>
          <p:nvPr/>
        </p:nvPicPr>
        <p:blipFill>
          <a:blip r:embed="rId9"/>
          <a:stretch>
            <a:fillRect/>
          </a:stretch>
        </p:blipFill>
        <p:spPr>
          <a:xfrm>
            <a:off x="3657600" y="3822840"/>
            <a:ext cx="2895480" cy="2197080"/>
          </a:xfrm>
          <a:prstGeom prst="rect">
            <a:avLst/>
          </a:prstGeom>
          <a:ln>
            <a:noFill/>
          </a:ln>
        </p:spPr>
      </p:pic>
      <p:pic>
        <p:nvPicPr>
          <p:cNvPr id="551" name="Picture 8" descr="Screen Shot 2015-02-13 at 5.52.55 PM.png"/>
          <p:cNvPicPr/>
          <p:nvPr/>
        </p:nvPicPr>
        <p:blipFill>
          <a:blip r:embed="rId10"/>
          <a:stretch>
            <a:fillRect/>
          </a:stretch>
        </p:blipFill>
        <p:spPr>
          <a:xfrm>
            <a:off x="6554880" y="914400"/>
            <a:ext cx="2208240" cy="990360"/>
          </a:xfrm>
          <a:prstGeom prst="rect">
            <a:avLst/>
          </a:prstGeom>
          <a:ln>
            <a:noFill/>
          </a:ln>
        </p:spPr>
      </p:pic>
      <p:pic>
        <p:nvPicPr>
          <p:cNvPr id="552" name="Picture 32" descr="screenshot_06.jpg"/>
          <p:cNvPicPr/>
          <p:nvPr/>
        </p:nvPicPr>
        <p:blipFill>
          <a:blip r:embed="rId11"/>
          <a:stretch>
            <a:fillRect/>
          </a:stretch>
        </p:blipFill>
        <p:spPr>
          <a:xfrm>
            <a:off x="5257800" y="914400"/>
            <a:ext cx="1323720" cy="1143000"/>
          </a:xfrm>
          <a:prstGeom prst="rect">
            <a:avLst/>
          </a:prstGeom>
          <a:ln>
            <a:noFill/>
          </a:ln>
        </p:spPr>
      </p:pic>
      <p:sp>
        <p:nvSpPr>
          <p:cNvPr id="553" name="CustomShape 9"/>
          <p:cNvSpPr/>
          <p:nvPr/>
        </p:nvSpPr>
        <p:spPr>
          <a:xfrm>
            <a:off x="6019920" y="1752480"/>
            <a:ext cx="380880" cy="380880"/>
          </a:xfrm>
          <a:prstGeom prst="ellipse">
            <a:avLst/>
          </a:prstGeom>
          <a:noFill/>
          <a:ln w="31680">
            <a:solidFill>
              <a:srgbClr val="ff0000"/>
            </a:solidFill>
            <a:miter/>
          </a:ln>
        </p:spPr>
      </p:sp>
      <p:sp>
        <p:nvSpPr>
          <p:cNvPr id="554" name="CustomShape 10"/>
          <p:cNvSpPr/>
          <p:nvPr/>
        </p:nvSpPr>
        <p:spPr>
          <a:xfrm>
            <a:off x="7010280" y="1904760"/>
            <a:ext cx="2362320" cy="733320"/>
          </a:xfrm>
          <a:prstGeom prst="rect">
            <a:avLst/>
          </a:prstGeom>
          <a:noFill/>
          <a:ln>
            <a:noFill/>
          </a:ln>
        </p:spPr>
        <p:txBody>
          <a:bodyPr lIns="90000" rIns="90000" tIns="46800" bIns="46800"/>
          <a:p>
            <a:pPr>
              <a:buFont typeface="Arial"/>
              <a:buChar char="•"/>
            </a:pPr>
            <a:r>
              <a:rPr lang="en-US" sz="1400">
                <a:latin typeface="Arial"/>
              </a:rPr>
              <a:t>measure trasverse target SSA for </a:t>
            </a:r>
            <a:r>
              <a:rPr lang="en-US" sz="1400">
                <a:latin typeface="Symbol"/>
                <a:ea typeface="Symbol"/>
              </a:rPr>
              <a:t></a:t>
            </a:r>
            <a:r>
              <a:rPr lang="en-US" sz="1400">
                <a:latin typeface="Arial"/>
              </a:rPr>
              <a:t>- pair production in SIDIS</a:t>
            </a:r>
            <a:endParaRPr/>
          </a:p>
        </p:txBody>
      </p:sp>
      <p:pic>
        <p:nvPicPr>
          <p:cNvPr id="555" name="Picture 21" descr="Screen Shot 2015-05-23 at 5.33.13 AM.png"/>
          <p:cNvPicPr/>
          <p:nvPr/>
        </p:nvPicPr>
        <p:blipFill>
          <a:blip r:embed="rId12"/>
          <a:stretch>
            <a:fillRect/>
          </a:stretch>
        </p:blipFill>
        <p:spPr>
          <a:xfrm>
            <a:off x="3892320" y="3110400"/>
            <a:ext cx="2965320" cy="527760"/>
          </a:xfrm>
          <a:prstGeom prst="rect">
            <a:avLst/>
          </a:prstGeom>
          <a:ln>
            <a:noFill/>
          </a:ln>
        </p:spPr>
      </p:pic>
      <p:sp>
        <p:nvSpPr>
          <p:cNvPr id="556" name="Line 11"/>
          <p:cNvSpPr/>
          <p:nvPr/>
        </p:nvSpPr>
        <p:spPr>
          <a:xfrm>
            <a:off x="6209640" y="2133360"/>
            <a:ext cx="37800" cy="990360"/>
          </a:xfrm>
          <a:prstGeom prst="line">
            <a:avLst/>
          </a:prstGeom>
          <a:ln w="38160">
            <a:solidFill>
              <a:srgbClr val="ff0000"/>
            </a:solidFill>
            <a:miter/>
            <a:tailEnd len="med" type="triangle" w="med"/>
          </a:ln>
        </p:spPr>
      </p:sp>
      <p:sp>
        <p:nvSpPr>
          <p:cNvPr id="557" name="CustomShape 12"/>
          <p:cNvSpPr/>
          <p:nvPr/>
        </p:nvSpPr>
        <p:spPr>
          <a:xfrm>
            <a:off x="4647960" y="5258160"/>
            <a:ext cx="1288800" cy="337320"/>
          </a:xfrm>
          <a:prstGeom prst="rect">
            <a:avLst/>
          </a:prstGeom>
          <a:noFill/>
          <a:ln>
            <a:noFill/>
          </a:ln>
        </p:spPr>
        <p:txBody>
          <a:bodyPr lIns="90000" rIns="90000" tIns="46800" bIns="46800"/>
          <a:p>
            <a:pPr>
              <a:buFont typeface="Arial"/>
              <a:buChar char="•"/>
            </a:pPr>
            <a:r>
              <a:rPr lang="en-US" sz="1600">
                <a:solidFill>
                  <a:srgbClr val="0000ff"/>
                </a:solidFill>
                <a:latin typeface="Arial"/>
              </a:rPr>
              <a:t>M. Radici</a:t>
            </a:r>
            <a:endParaRPr/>
          </a:p>
        </p:txBody>
      </p:sp>
    </p:spTree>
  </p:cSld>
  <p:timing>
    <p:tnLst>
      <p:par>
        <p:cTn id="57" dur="indefinite" restart="never" nodeType="tmRoot">
          <p:childTnLst>
            <p:seq>
              <p:cTn id="58" dur="indefinite" nodeType="mainSeq">
                <p:childTnLst>
                  <p:par>
                    <p:cTn id="59" fill="hold">
                      <p:stCondLst>
                        <p:cond delay="indefinite"/>
                      </p:stCondLst>
                      <p:childTnLst>
                        <p:par>
                          <p:cTn id="60" fill="hold">
                            <p:stCondLst>
                              <p:cond delay="0"/>
                            </p:stCondLst>
                            <p:childTnLst>
                              <p:par>
                                <p:cTn id="61" nodeType="clickEffect" fill="hold" presetClass="entr" presetID="1">
                                  <p:stCondLst>
                                    <p:cond delay="0"/>
                                  </p:stCondLst>
                                  <p:childTnLst>
                                    <p:set>
                                      <p:cBhvr>
                                        <p:cTn id="62" dur="1" fill="hold">
                                          <p:stCondLst>
                                            <p:cond delay="0"/>
                                          </p:stCondLst>
                                        </p:cTn>
                                        <p:tgtEl>
                                          <p:spTgt spid="-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nodeType="clickEffect" fill="hold" presetClass="entr" presetID="1">
                                  <p:stCondLst>
                                    <p:cond delay="0"/>
                                  </p:stCondLst>
                                  <p:childTnLst>
                                    <p:set>
                                      <p:cBhvr>
                                        <p:cTn id="66" dur="1" fill="hold">
                                          <p:stCondLst>
                                            <p:cond delay="0"/>
                                          </p:stCondLst>
                                        </p:cTn>
                                        <p:tgtEl>
                                          <p:spTgt spid="-1"/>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558" name="TextShape 1"/>
          <p:cNvSpPr txBox="1"/>
          <p:nvPr/>
        </p:nvSpPr>
        <p:spPr>
          <a:xfrm>
            <a:off x="457200" y="152280"/>
            <a:ext cx="8229600" cy="563760"/>
          </a:xfrm>
          <a:prstGeom prst="rect">
            <a:avLst/>
          </a:prstGeom>
        </p:spPr>
        <p:txBody>
          <a:bodyPr anchor="ctr"/>
          <a:p>
            <a:pPr algn="ctr">
              <a:buFont typeface="Arial"/>
              <a:buChar char="•"/>
            </a:pPr>
            <a:r>
              <a:rPr lang="en-US" sz="2800">
                <a:latin typeface="Arial"/>
              </a:rPr>
              <a:t>Nucleon Structure: What we are looking for?</a:t>
            </a:r>
            <a:endParaRPr/>
          </a:p>
        </p:txBody>
      </p:sp>
      <p:sp>
        <p:nvSpPr>
          <p:cNvPr id="559" name="CustomShape 2"/>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560" name="CustomShape 3"/>
          <p:cNvSpPr/>
          <p:nvPr/>
        </p:nvSpPr>
        <p:spPr>
          <a:xfrm>
            <a:off x="8458200" y="6464160"/>
            <a:ext cx="685800" cy="320760"/>
          </a:xfrm>
          <a:prstGeom prst="rect">
            <a:avLst/>
          </a:prstGeom>
          <a:noFill/>
          <a:ln>
            <a:noFill/>
          </a:ln>
        </p:spPr>
        <p:txBody>
          <a:bodyPr lIns="90000" rIns="90000" tIns="46800" bIns="46800"/>
          <a:p>
            <a:pPr algn="r">
              <a:buFont typeface="Arial"/>
              <a:buChar char="•"/>
            </a:pPr>
            <a:fld id="{A63481FE-3B74-449A-A825-79A5832B0E35}" type="slidenum">
              <a:rPr lang="en-US" sz="1400">
                <a:latin typeface="Arial"/>
              </a:rPr>
              <a:t>&lt;number&gt;</a:t>
            </a:fld>
            <a:endParaRPr/>
          </a:p>
        </p:txBody>
      </p:sp>
      <p:pic>
        <p:nvPicPr>
          <p:cNvPr id="561" name="Picture 27" descr="proton_quark_version_new006.gif"/>
          <p:cNvPicPr/>
          <p:nvPr/>
        </p:nvPicPr>
        <p:blipFill>
          <a:blip r:embed="rId1"/>
          <a:stretch>
            <a:fillRect/>
          </a:stretch>
        </p:blipFill>
        <p:spPr>
          <a:xfrm>
            <a:off x="0" y="2478240"/>
            <a:ext cx="2286000" cy="2322360"/>
          </a:xfrm>
          <a:prstGeom prst="rect">
            <a:avLst/>
          </a:prstGeom>
          <a:ln>
            <a:noFill/>
          </a:ln>
        </p:spPr>
      </p:pic>
      <p:pic>
        <p:nvPicPr>
          <p:cNvPr id="562" name="Picture 2" descr="Screen Shot 2015-08-14 at 2.26.16 PM.png"/>
          <p:cNvPicPr/>
          <p:nvPr/>
        </p:nvPicPr>
        <p:blipFill>
          <a:blip r:embed="rId2"/>
          <a:stretch>
            <a:fillRect/>
          </a:stretch>
        </p:blipFill>
        <p:spPr>
          <a:xfrm>
            <a:off x="0" y="838080"/>
            <a:ext cx="6858000" cy="1676520"/>
          </a:xfrm>
          <a:prstGeom prst="rect">
            <a:avLst/>
          </a:prstGeom>
          <a:ln>
            <a:noFill/>
          </a:ln>
        </p:spPr>
      </p:pic>
      <p:sp>
        <p:nvSpPr>
          <p:cNvPr id="563" name="CustomShape 4"/>
          <p:cNvSpPr/>
          <p:nvPr/>
        </p:nvSpPr>
        <p:spPr>
          <a:xfrm>
            <a:off x="4724280" y="1981080"/>
            <a:ext cx="1022400" cy="638280"/>
          </a:xfrm>
          <a:prstGeom prst="ellipse">
            <a:avLst/>
          </a:prstGeom>
          <a:noFill/>
          <a:ln w="31680">
            <a:solidFill>
              <a:srgbClr val="ff0000"/>
            </a:solidFill>
            <a:miter/>
          </a:ln>
        </p:spPr>
      </p:sp>
      <p:pic>
        <p:nvPicPr>
          <p:cNvPr id="564" name="Picture 4" descr="txp_fig"/>
          <p:cNvPicPr/>
          <p:nvPr/>
        </p:nvPicPr>
        <p:blipFill>
          <a:blip r:embed="rId3"/>
          <a:stretch>
            <a:fillRect/>
          </a:stretch>
        </p:blipFill>
        <p:spPr>
          <a:xfrm>
            <a:off x="2133720" y="3276720"/>
            <a:ext cx="1904760" cy="1177920"/>
          </a:xfrm>
          <a:prstGeom prst="rect">
            <a:avLst/>
          </a:prstGeom>
          <a:ln>
            <a:noFill/>
          </a:ln>
        </p:spPr>
      </p:pic>
      <p:pic>
        <p:nvPicPr>
          <p:cNvPr id="565" name="Picture 5" descr="txp_fig"/>
          <p:cNvPicPr/>
          <p:nvPr/>
        </p:nvPicPr>
        <p:blipFill>
          <a:blip r:embed="rId4"/>
          <a:stretch>
            <a:fillRect/>
          </a:stretch>
        </p:blipFill>
        <p:spPr>
          <a:xfrm>
            <a:off x="4267080" y="3417840"/>
            <a:ext cx="2133720" cy="1154160"/>
          </a:xfrm>
          <a:prstGeom prst="rect">
            <a:avLst/>
          </a:prstGeom>
          <a:ln>
            <a:noFill/>
          </a:ln>
        </p:spPr>
      </p:pic>
      <p:pic>
        <p:nvPicPr>
          <p:cNvPr id="566" name="Picture 42" descr="Screen Shot 2014-06-19 at 12.19.21 PM.png"/>
          <p:cNvPicPr/>
          <p:nvPr/>
        </p:nvPicPr>
        <p:blipFill>
          <a:blip r:embed="rId5"/>
          <a:stretch>
            <a:fillRect/>
          </a:stretch>
        </p:blipFill>
        <p:spPr>
          <a:xfrm>
            <a:off x="6400800" y="3276720"/>
            <a:ext cx="2743200" cy="1523880"/>
          </a:xfrm>
          <a:prstGeom prst="rect">
            <a:avLst/>
          </a:prstGeom>
          <a:ln>
            <a:noFill/>
          </a:ln>
        </p:spPr>
      </p:pic>
      <p:sp>
        <p:nvSpPr>
          <p:cNvPr id="567" name="CustomShape 5"/>
          <p:cNvSpPr/>
          <p:nvPr/>
        </p:nvSpPr>
        <p:spPr>
          <a:xfrm>
            <a:off x="1752480" y="4572000"/>
            <a:ext cx="3810240" cy="1191240"/>
          </a:xfrm>
          <a:prstGeom prst="rect">
            <a:avLst/>
          </a:prstGeom>
          <a:noFill/>
          <a:ln>
            <a:noFill/>
          </a:ln>
        </p:spPr>
        <p:txBody>
          <a:bodyPr lIns="90000" rIns="90000" tIns="46800" bIns="46800"/>
          <a:p>
            <a:pPr>
              <a:buFont typeface="Arial"/>
              <a:buChar char="•"/>
            </a:pPr>
            <a:r>
              <a:rPr lang="en-US">
                <a:latin typeface="Arial"/>
              </a:rPr>
              <a:t>The quark-gluon dynamics manifests itself in a set of non-perturbative functions describing different spin-orbit correlations</a:t>
            </a:r>
            <a:endParaRPr/>
          </a:p>
        </p:txBody>
      </p:sp>
      <p:sp>
        <p:nvSpPr>
          <p:cNvPr id="568" name="CustomShape 6"/>
          <p:cNvSpPr/>
          <p:nvPr/>
        </p:nvSpPr>
        <p:spPr>
          <a:xfrm>
            <a:off x="152280" y="5791320"/>
            <a:ext cx="5715000" cy="703800"/>
          </a:xfrm>
          <a:prstGeom prst="rect">
            <a:avLst/>
          </a:prstGeom>
          <a:noFill/>
          <a:ln w="9360">
            <a:solidFill>
              <a:srgbClr val="000000"/>
            </a:solidFill>
            <a:miter/>
          </a:ln>
        </p:spPr>
        <p:txBody>
          <a:bodyPr lIns="90000" rIns="90000" tIns="46800" bIns="46800"/>
          <a:p>
            <a:pPr>
              <a:buFont typeface="Arial"/>
              <a:buChar char="•"/>
            </a:pPr>
            <a:r>
              <a:rPr lang="en-US" sz="2000">
                <a:latin typeface="Arial"/>
              </a:rPr>
              <a:t>What are the most relevant kinematics and sensitive observables  to quark-gluon dynamics?</a:t>
            </a:r>
            <a:endParaRPr/>
          </a:p>
        </p:txBody>
      </p:sp>
      <p:sp>
        <p:nvSpPr>
          <p:cNvPr id="569" name="Line 7"/>
          <p:cNvSpPr/>
          <p:nvPr/>
        </p:nvSpPr>
        <p:spPr>
          <a:xfrm flipH="1">
            <a:off x="1980720" y="2590920"/>
            <a:ext cx="3048120" cy="380880"/>
          </a:xfrm>
          <a:prstGeom prst="line">
            <a:avLst/>
          </a:prstGeom>
          <a:ln w="38160">
            <a:solidFill>
              <a:srgbClr val="ff0000"/>
            </a:solidFill>
            <a:miter/>
            <a:tailEnd len="med" type="triangle" w="med"/>
          </a:ln>
        </p:spPr>
      </p:sp>
      <p:sp>
        <p:nvSpPr>
          <p:cNvPr id="570" name="CustomShape 8"/>
          <p:cNvSpPr/>
          <p:nvPr/>
        </p:nvSpPr>
        <p:spPr>
          <a:xfrm>
            <a:off x="407880" y="5080320"/>
            <a:ext cx="809640" cy="81000"/>
          </a:xfrm>
          <a:prstGeom prst="ellipse">
            <a:avLst/>
          </a:prstGeom>
          <a:noFill/>
          <a:ln w="9360">
            <a:solidFill>
              <a:srgbClr val="000000"/>
            </a:solidFill>
            <a:miter/>
          </a:ln>
        </p:spPr>
      </p:sp>
      <p:sp>
        <p:nvSpPr>
          <p:cNvPr id="571" name="Line 9"/>
          <p:cNvSpPr/>
          <p:nvPr/>
        </p:nvSpPr>
        <p:spPr>
          <a:xfrm flipH="1" flipV="1">
            <a:off x="356760" y="5202360"/>
            <a:ext cx="374760" cy="1440"/>
          </a:xfrm>
          <a:prstGeom prst="line">
            <a:avLst/>
          </a:prstGeom>
          <a:ln w="25560">
            <a:solidFill>
              <a:srgbClr val="000000"/>
            </a:solidFill>
            <a:miter/>
            <a:tailEnd len="med" type="triangle" w="med"/>
          </a:ln>
        </p:spPr>
      </p:sp>
      <p:sp>
        <p:nvSpPr>
          <p:cNvPr id="572" name="Line 10"/>
          <p:cNvSpPr/>
          <p:nvPr/>
        </p:nvSpPr>
        <p:spPr>
          <a:xfrm flipV="1">
            <a:off x="1057320" y="4790880"/>
            <a:ext cx="1440" cy="330120"/>
          </a:xfrm>
          <a:prstGeom prst="line">
            <a:avLst/>
          </a:prstGeom>
          <a:ln w="88920">
            <a:solidFill>
              <a:srgbClr val="0000ff"/>
            </a:solidFill>
            <a:miter/>
            <a:tailEnd len="med" type="triangle" w="med"/>
          </a:ln>
        </p:spPr>
      </p:sp>
      <p:sp>
        <p:nvSpPr>
          <p:cNvPr id="573" name="Line 11"/>
          <p:cNvSpPr/>
          <p:nvPr/>
        </p:nvSpPr>
        <p:spPr>
          <a:xfrm flipV="1">
            <a:off x="517320" y="4790880"/>
            <a:ext cx="0" cy="330120"/>
          </a:xfrm>
          <a:prstGeom prst="line">
            <a:avLst/>
          </a:prstGeom>
          <a:ln w="88920">
            <a:solidFill>
              <a:srgbClr val="0000ff"/>
            </a:solidFill>
            <a:miter/>
            <a:tailEnd len="med" type="triangle" w="med"/>
          </a:ln>
        </p:spPr>
      </p:sp>
      <p:sp>
        <p:nvSpPr>
          <p:cNvPr id="574" name="Line 12"/>
          <p:cNvSpPr/>
          <p:nvPr/>
        </p:nvSpPr>
        <p:spPr>
          <a:xfrm>
            <a:off x="789120" y="5121360"/>
            <a:ext cx="0" cy="370080"/>
          </a:xfrm>
          <a:prstGeom prst="line">
            <a:avLst/>
          </a:prstGeom>
          <a:ln w="92160">
            <a:solidFill>
              <a:srgbClr val="008000"/>
            </a:solidFill>
            <a:miter/>
            <a:tailEnd len="med" type="triangle" w="med"/>
          </a:ln>
        </p:spPr>
      </p:sp>
      <p:pic>
        <p:nvPicPr>
          <p:cNvPr id="575" name="Picture 12" descr="latex-image-1.pdf"/>
          <p:cNvPicPr/>
          <p:nvPr/>
        </p:nvPicPr>
        <p:blipFill>
          <a:blip r:embed="rId6"/>
          <a:stretch>
            <a:fillRect/>
          </a:stretch>
        </p:blipFill>
        <p:spPr>
          <a:xfrm>
            <a:off x="1218960" y="4832280"/>
            <a:ext cx="152640" cy="205560"/>
          </a:xfrm>
          <a:prstGeom prst="rect">
            <a:avLst/>
          </a:prstGeom>
          <a:ln>
            <a:noFill/>
          </a:ln>
        </p:spPr>
      </p:pic>
      <p:pic>
        <p:nvPicPr>
          <p:cNvPr id="576" name="Picture 13" descr="latex-image-1.pdf"/>
          <p:cNvPicPr/>
          <p:nvPr/>
        </p:nvPicPr>
        <p:blipFill>
          <a:blip r:embed="rId7"/>
          <a:stretch>
            <a:fillRect/>
          </a:stretch>
        </p:blipFill>
        <p:spPr>
          <a:xfrm>
            <a:off x="228600" y="4888080"/>
            <a:ext cx="143640" cy="164520"/>
          </a:xfrm>
          <a:prstGeom prst="rect">
            <a:avLst/>
          </a:prstGeom>
          <a:ln>
            <a:noFill/>
          </a:ln>
        </p:spPr>
      </p:pic>
      <p:sp>
        <p:nvSpPr>
          <p:cNvPr id="577" name="CustomShape 13"/>
          <p:cNvSpPr/>
          <p:nvPr/>
        </p:nvSpPr>
        <p:spPr>
          <a:xfrm>
            <a:off x="833760" y="5191920"/>
            <a:ext cx="410040" cy="520560"/>
          </a:xfrm>
          <a:prstGeom prst="rect">
            <a:avLst/>
          </a:prstGeom>
          <a:noFill/>
          <a:ln>
            <a:noFill/>
          </a:ln>
        </p:spPr>
        <p:txBody>
          <a:bodyPr lIns="90000" rIns="90000" tIns="46800" bIns="46800"/>
          <a:p>
            <a:pPr>
              <a:buFont typeface="Arial"/>
              <a:buChar char="•"/>
            </a:pPr>
            <a:r>
              <a:rPr i="1" lang="en-US" sz="2800">
                <a:solidFill>
                  <a:srgbClr val="008000"/>
                </a:solidFill>
                <a:latin typeface="Arial"/>
              </a:rPr>
              <a:t>L</a:t>
            </a:r>
            <a:endParaRPr/>
          </a:p>
        </p:txBody>
      </p:sp>
      <p:sp>
        <p:nvSpPr>
          <p:cNvPr id="578" name="CustomShape 14"/>
          <p:cNvSpPr/>
          <p:nvPr/>
        </p:nvSpPr>
        <p:spPr>
          <a:xfrm>
            <a:off x="7315200" y="2866680"/>
            <a:ext cx="1828800" cy="459000"/>
          </a:xfrm>
          <a:prstGeom prst="rect">
            <a:avLst/>
          </a:prstGeom>
          <a:solidFill>
            <a:srgbClr val="ffffff"/>
          </a:solidFill>
          <a:ln>
            <a:noFill/>
          </a:ln>
        </p:spPr>
        <p:txBody>
          <a:bodyPr lIns="90000" rIns="90000" tIns="46800" bIns="46800"/>
          <a:p>
            <a:pPr>
              <a:buFont typeface="Arial"/>
              <a:buChar char="•"/>
            </a:pPr>
            <a:r>
              <a:rPr lang="en-US" sz="1200">
                <a:solidFill>
                  <a:srgbClr val="000000"/>
                </a:solidFill>
                <a:latin typeface="Arial"/>
              </a:rPr>
              <a:t>0               0.5          1.0              </a:t>
            </a:r>
            <a:endParaRPr/>
          </a:p>
        </p:txBody>
      </p:sp>
      <p:pic>
        <p:nvPicPr>
          <p:cNvPr id="579" name="Picture 22" descr="sea-quarks-width.png"/>
          <p:cNvPicPr/>
          <p:nvPr/>
        </p:nvPicPr>
        <p:blipFill>
          <a:blip r:embed="rId8"/>
          <a:srcRect l="10703" t="3147" r="9309" b="9011"/>
          <a:stretch>
            <a:fillRect/>
          </a:stretch>
        </p:blipFill>
        <p:spPr>
          <a:xfrm>
            <a:off x="6995160" y="914400"/>
            <a:ext cx="2145240" cy="2031480"/>
          </a:xfrm>
          <a:prstGeom prst="rect">
            <a:avLst/>
          </a:prstGeom>
          <a:ln>
            <a:noFill/>
          </a:ln>
        </p:spPr>
      </p:pic>
      <p:pic>
        <p:nvPicPr>
          <p:cNvPr id="580" name="Picture 23" descr="latex-image-1.pdf"/>
          <p:cNvPicPr/>
          <p:nvPr/>
        </p:nvPicPr>
        <p:blipFill>
          <a:blip r:embed="rId9"/>
          <a:stretch>
            <a:fillRect/>
          </a:stretch>
        </p:blipFill>
        <p:spPr>
          <a:xfrm rot="16200000">
            <a:off x="6318000" y="1659960"/>
            <a:ext cx="1239480" cy="159840"/>
          </a:xfrm>
          <a:prstGeom prst="rect">
            <a:avLst/>
          </a:prstGeom>
          <a:ln>
            <a:noFill/>
          </a:ln>
        </p:spPr>
      </p:pic>
      <p:sp>
        <p:nvSpPr>
          <p:cNvPr id="581" name="CustomShape 15"/>
          <p:cNvSpPr/>
          <p:nvPr/>
        </p:nvSpPr>
        <p:spPr>
          <a:xfrm>
            <a:off x="7385400" y="2514600"/>
            <a:ext cx="1755360" cy="398520"/>
          </a:xfrm>
          <a:prstGeom prst="rect">
            <a:avLst/>
          </a:prstGeom>
          <a:noFill/>
          <a:ln>
            <a:noFill/>
          </a:ln>
        </p:spPr>
        <p:txBody>
          <a:bodyPr lIns="90000" rIns="90000" tIns="46800" bIns="46800" anchor="ctr"/>
          <a:p>
            <a:pPr>
              <a:buFont typeface="Arial"/>
              <a:buChar char="•"/>
            </a:pPr>
            <a:r>
              <a:rPr b="1" lang="en-US" sz="1000">
                <a:solidFill>
                  <a:srgbClr val="008000"/>
                </a:solidFill>
                <a:latin typeface="Arial"/>
              </a:rPr>
              <a:t>P.Schweitzer et al. arXiv:1210.1267</a:t>
            </a:r>
            <a:endParaRPr/>
          </a:p>
        </p:txBody>
      </p:sp>
      <p:pic>
        <p:nvPicPr>
          <p:cNvPr id="582" name="Picture 4" descr="latex-image-1.pdf"/>
          <p:cNvPicPr/>
          <p:nvPr/>
        </p:nvPicPr>
        <p:blipFill>
          <a:blip r:embed="rId10"/>
          <a:stretch>
            <a:fillRect/>
          </a:stretch>
        </p:blipFill>
        <p:spPr>
          <a:xfrm>
            <a:off x="8599680" y="3137760"/>
            <a:ext cx="544320" cy="214920"/>
          </a:xfrm>
          <a:prstGeom prst="rect">
            <a:avLst/>
          </a:prstGeom>
          <a:ln>
            <a:noFill/>
          </a:ln>
        </p:spPr>
      </p:pic>
      <p:sp>
        <p:nvSpPr>
          <p:cNvPr id="583" name="CustomShape 16"/>
          <p:cNvSpPr/>
          <p:nvPr/>
        </p:nvSpPr>
        <p:spPr>
          <a:xfrm>
            <a:off x="6967440" y="914400"/>
            <a:ext cx="380880" cy="158760"/>
          </a:xfrm>
          <a:prstGeom prst="rect">
            <a:avLst/>
          </a:prstGeom>
          <a:solidFill>
            <a:srgbClr val="ffffff"/>
          </a:solidFill>
          <a:ln>
            <a:noFill/>
          </a:ln>
        </p:spPr>
      </p:sp>
      <p:sp>
        <p:nvSpPr>
          <p:cNvPr id="584" name="CustomShape 17"/>
          <p:cNvSpPr/>
          <p:nvPr/>
        </p:nvSpPr>
        <p:spPr>
          <a:xfrm>
            <a:off x="8653680" y="2666880"/>
            <a:ext cx="380880" cy="156960"/>
          </a:xfrm>
          <a:prstGeom prst="rect">
            <a:avLst/>
          </a:prstGeom>
          <a:solidFill>
            <a:srgbClr val="ffffff"/>
          </a:solidFill>
          <a:ln>
            <a:noFill/>
          </a:ln>
        </p:spPr>
      </p:sp>
      <p:pic>
        <p:nvPicPr>
          <p:cNvPr id="585" name="Picture 11" descr="Screen Shot 2015-05-24 at 2.31.44 AM.png"/>
          <p:cNvPicPr/>
          <p:nvPr/>
        </p:nvPicPr>
        <p:blipFill>
          <a:blip r:embed="rId11"/>
          <a:stretch>
            <a:fillRect/>
          </a:stretch>
        </p:blipFill>
        <p:spPr>
          <a:xfrm>
            <a:off x="5867280" y="4724640"/>
            <a:ext cx="3276720" cy="1676160"/>
          </a:xfrm>
          <a:prstGeom prst="rect">
            <a:avLst/>
          </a:prstGeom>
          <a:ln>
            <a:noFill/>
          </a:ln>
        </p:spPr>
      </p:pic>
    </p:spTree>
  </p:cSld>
  <p:timing>
    <p:tnLst>
      <p:par>
        <p:cTn id="67" dur="indefinite" restart="never" nodeType="tmRoot">
          <p:childTnLst>
            <p:seq>
              <p:cTn id="68" dur="indefinite" nodeType="mainSeq">
                <p:childTnLst>
                  <p:par>
                    <p:cTn id="69" fill="hold">
                      <p:stCondLst>
                        <p:cond delay="indefinite"/>
                      </p:stCondLst>
                      <p:childTnLst>
                        <p:par>
                          <p:cTn id="70" fill="hold">
                            <p:stCondLst>
                              <p:cond delay="0"/>
                            </p:stCondLst>
                            <p:childTnLst>
                              <p:par>
                                <p:cTn id="71" nodeType="clickEffect" fill="hold" presetClass="entr" presetID="1">
                                  <p:stCondLst>
                                    <p:cond delay="0"/>
                                  </p:stCondLst>
                                  <p:childTnLst>
                                    <p:set>
                                      <p:cBhvr>
                                        <p:cTn id="72" dur="1" fill="hold">
                                          <p:stCondLst>
                                            <p:cond delay="0"/>
                                          </p:stCondLst>
                                        </p:cTn>
                                        <p:tgtEl>
                                          <p:spTgt spid="-1"/>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586" name="CustomShape 1"/>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587" name="CustomShape 2"/>
          <p:cNvSpPr/>
          <p:nvPr/>
        </p:nvSpPr>
        <p:spPr>
          <a:xfrm>
            <a:off x="8458200" y="6464160"/>
            <a:ext cx="685800" cy="320760"/>
          </a:xfrm>
          <a:prstGeom prst="rect">
            <a:avLst/>
          </a:prstGeom>
          <a:noFill/>
          <a:ln>
            <a:noFill/>
          </a:ln>
        </p:spPr>
        <p:txBody>
          <a:bodyPr lIns="90000" rIns="90000" tIns="46800" bIns="46800"/>
          <a:p>
            <a:pPr algn="r">
              <a:buFont typeface="Arial"/>
              <a:buChar char="•"/>
            </a:pPr>
            <a:fld id="{1E1AB1F2-38D8-489F-BB1B-D5FEABB37AF6}" type="slidenum">
              <a:rPr lang="en-US" sz="1400">
                <a:latin typeface="Arial"/>
              </a:rPr>
              <a:t>&lt;number&gt;</a:t>
            </a:fld>
            <a:endParaRPr/>
          </a:p>
        </p:txBody>
      </p:sp>
      <p:sp>
        <p:nvSpPr>
          <p:cNvPr id="588" name="CustomShape 3"/>
          <p:cNvSpPr/>
          <p:nvPr/>
        </p:nvSpPr>
        <p:spPr>
          <a:xfrm>
            <a:off x="2057400" y="76320"/>
            <a:ext cx="5061960" cy="642600"/>
          </a:xfrm>
          <a:prstGeom prst="rect">
            <a:avLst/>
          </a:prstGeom>
          <a:noFill/>
          <a:ln>
            <a:noFill/>
          </a:ln>
        </p:spPr>
        <p:txBody>
          <a:bodyPr wrap="none" lIns="90000" rIns="90000" tIns="46800" bIns="46800"/>
          <a:p>
            <a:pPr>
              <a:buFont typeface="Arial"/>
              <a:buChar char="•"/>
            </a:pPr>
            <a:r>
              <a:rPr lang="en-US" sz="3600">
                <a:latin typeface="Arial"/>
              </a:rPr>
              <a:t>Goals and requirements</a:t>
            </a:r>
            <a:endParaRPr/>
          </a:p>
        </p:txBody>
      </p:sp>
      <p:sp>
        <p:nvSpPr>
          <p:cNvPr id="589" name="CustomShape 4"/>
          <p:cNvSpPr/>
          <p:nvPr/>
        </p:nvSpPr>
        <p:spPr>
          <a:xfrm>
            <a:off x="152280" y="838080"/>
            <a:ext cx="8915400" cy="2270160"/>
          </a:xfrm>
          <a:prstGeom prst="rect">
            <a:avLst/>
          </a:prstGeom>
          <a:noFill/>
          <a:ln w="9360">
            <a:solidFill>
              <a:srgbClr val="ff0000"/>
            </a:solidFill>
            <a:miter/>
          </a:ln>
        </p:spPr>
        <p:txBody>
          <a:bodyPr lIns="90000" rIns="90000" tIns="46800" bIns="46800"/>
          <a:p>
            <a:pPr>
              <a:buFont typeface="Arial"/>
              <a:buChar char="•"/>
            </a:pPr>
            <a:r>
              <a:rPr lang="en-US" sz="2000">
                <a:latin typeface="Arial"/>
              </a:rPr>
              <a:t>The unambiguous interpretation of any SIDIS experiment (JLab in particular)  in terms of leading twist transverse momentum distributions (TMDs)  requires understanding of evolution properties and large k</a:t>
            </a:r>
            <a:r>
              <a:rPr lang="en-US" sz="2000" baseline="-25000">
                <a:latin typeface="Arial"/>
              </a:rPr>
              <a:t>T</a:t>
            </a:r>
            <a:r>
              <a:rPr lang="en-US" sz="2000">
                <a:latin typeface="Arial"/>
              </a:rPr>
              <a:t> corrections(Y-term), control of various subleading 1/Q</a:t>
            </a:r>
            <a:r>
              <a:rPr lang="en-US" sz="2000" baseline="30000">
                <a:latin typeface="Arial"/>
              </a:rPr>
              <a:t>2</a:t>
            </a:r>
            <a:r>
              <a:rPr lang="en-US" sz="2000">
                <a:latin typeface="Arial"/>
              </a:rPr>
              <a:t> corrections, radiative corrections, knowledge of involved transverse momentum dependent fragmentation functions, understanding of hadronic backgrounds not originating from current quarks. </a:t>
            </a:r>
            <a:endParaRPr/>
          </a:p>
        </p:txBody>
      </p:sp>
      <p:sp>
        <p:nvSpPr>
          <p:cNvPr id="590" name="CustomShape 5"/>
          <p:cNvSpPr/>
          <p:nvPr/>
        </p:nvSpPr>
        <p:spPr>
          <a:xfrm>
            <a:off x="228600" y="3200400"/>
            <a:ext cx="8915400" cy="2270160"/>
          </a:xfrm>
          <a:prstGeom prst="rect">
            <a:avLst/>
          </a:prstGeom>
          <a:noFill/>
          <a:ln>
            <a:noFill/>
          </a:ln>
        </p:spPr>
        <p:txBody>
          <a:bodyPr lIns="90000" rIns="90000" tIns="46800" bIns="46800"/>
          <a:p>
            <a:pPr>
              <a:buFont typeface="Arial"/>
              <a:buChar char="•"/>
            </a:pPr>
            <a:r>
              <a:rPr lang="en-US" sz="2000">
                <a:latin typeface="Arial"/>
              </a:rPr>
              <a:t>Leading twist QCD fundamentals (Y-term, matching at large P</a:t>
            </a:r>
            <a:r>
              <a:rPr lang="en-US" sz="2000" baseline="-25000">
                <a:latin typeface="Arial"/>
              </a:rPr>
              <a:t>T</a:t>
            </a:r>
            <a:r>
              <a:rPr lang="en-US" sz="2000">
                <a:latin typeface="Arial"/>
              </a:rPr>
              <a:t>..)</a:t>
            </a:r>
            <a:endParaRPr/>
          </a:p>
          <a:p>
            <a:pPr>
              <a:buFont typeface="Arial"/>
              <a:buChar char="•"/>
            </a:pPr>
            <a:r>
              <a:rPr lang="en-US" sz="2000">
                <a:latin typeface="Arial"/>
              </a:rPr>
              <a:t>higher twist effects</a:t>
            </a:r>
            <a:endParaRPr/>
          </a:p>
          <a:p>
            <a:pPr>
              <a:buFont typeface="Arial"/>
              <a:buChar char="•"/>
            </a:pPr>
            <a:r>
              <a:rPr lang="en-US" sz="2000">
                <a:latin typeface="Arial"/>
              </a:rPr>
              <a:t>TMD fragmentation functions</a:t>
            </a:r>
            <a:endParaRPr/>
          </a:p>
          <a:p>
            <a:pPr>
              <a:buFont typeface="Arial"/>
              <a:buChar char="•"/>
            </a:pPr>
            <a:r>
              <a:rPr lang="en-US" sz="2000">
                <a:latin typeface="Arial"/>
              </a:rPr>
              <a:t>target fragmentation correlations with current fragmentation</a:t>
            </a:r>
            <a:endParaRPr/>
          </a:p>
          <a:p>
            <a:pPr>
              <a:buFont typeface="Arial"/>
              <a:buChar char="•"/>
            </a:pPr>
            <a:endParaRPr/>
          </a:p>
          <a:p>
            <a:pPr>
              <a:buFont typeface="Arial"/>
              <a:buChar char="•"/>
            </a:pPr>
            <a:r>
              <a:rPr lang="en-US" sz="2000">
                <a:latin typeface="Arial"/>
              </a:rPr>
              <a:t>Finite energies, finite phase space (target and hadron mass corrections,..)</a:t>
            </a:r>
            <a:endParaRPr/>
          </a:p>
          <a:p>
            <a:pPr>
              <a:buFont typeface="Arial"/>
              <a:buChar char="•"/>
            </a:pPr>
            <a:r>
              <a:rPr lang="en-US" sz="2000">
                <a:latin typeface="Arial"/>
              </a:rPr>
              <a:t>radiative corrections including the full list of structure functions </a:t>
            </a:r>
            <a:endParaRPr/>
          </a:p>
        </p:txBody>
      </p:sp>
      <p:sp>
        <p:nvSpPr>
          <p:cNvPr id="591" name="CustomShape 6"/>
          <p:cNvSpPr/>
          <p:nvPr/>
        </p:nvSpPr>
        <p:spPr>
          <a:xfrm>
            <a:off x="380880" y="5638680"/>
            <a:ext cx="8686800" cy="580680"/>
          </a:xfrm>
          <a:prstGeom prst="rect">
            <a:avLst/>
          </a:prstGeom>
          <a:noFill/>
          <a:ln w="9360">
            <a:solidFill>
              <a:srgbClr val="ff0000"/>
            </a:solidFill>
            <a:miter/>
          </a:ln>
        </p:spPr>
        <p:txBody>
          <a:bodyPr lIns="90000" rIns="90000" tIns="46800" bIns="46800"/>
          <a:p>
            <a:pPr>
              <a:buFont typeface="Arial"/>
              <a:buChar char="•"/>
            </a:pPr>
            <a:r>
              <a:rPr lang="en-US" sz="1600">
                <a:latin typeface="Arial"/>
              </a:rPr>
              <a:t>Understanding of relative  scales, sizes and kinematic dependences of different contributions is crucial for estimate of extraction systematic errors (theory and experiment)</a:t>
            </a:r>
            <a:endParaRPr/>
          </a:p>
        </p:txBody>
      </p:sp>
    </p:spTree>
  </p:cSld>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592" name="CustomShape 1"/>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593" name="CustomShape 2"/>
          <p:cNvSpPr/>
          <p:nvPr/>
        </p:nvSpPr>
        <p:spPr>
          <a:xfrm>
            <a:off x="8458200" y="6464160"/>
            <a:ext cx="685800" cy="320760"/>
          </a:xfrm>
          <a:prstGeom prst="rect">
            <a:avLst/>
          </a:prstGeom>
          <a:noFill/>
          <a:ln>
            <a:noFill/>
          </a:ln>
        </p:spPr>
        <p:txBody>
          <a:bodyPr lIns="90000" rIns="90000" tIns="46800" bIns="46800"/>
          <a:p>
            <a:pPr algn="r">
              <a:buFont typeface="Arial"/>
              <a:buChar char="•"/>
            </a:pPr>
            <a:fld id="{3EAE2757-65B7-401E-8EF1-491E85A4333F}" type="slidenum">
              <a:rPr lang="en-US" sz="1400">
                <a:latin typeface="Arial"/>
              </a:rPr>
              <a:t>&lt;number&gt;</a:t>
            </a:fld>
            <a:endParaRPr/>
          </a:p>
        </p:txBody>
      </p:sp>
      <p:sp>
        <p:nvSpPr>
          <p:cNvPr id="594" name="TextShape 3"/>
          <p:cNvSpPr txBox="1"/>
          <p:nvPr/>
        </p:nvSpPr>
        <p:spPr>
          <a:xfrm>
            <a:off x="533160" y="-360"/>
            <a:ext cx="7467480" cy="685800"/>
          </a:xfrm>
          <a:prstGeom prst="rect">
            <a:avLst/>
          </a:prstGeom>
        </p:spPr>
        <p:txBody>
          <a:bodyPr anchor="ctr"/>
          <a:p>
            <a:pPr algn="ctr">
              <a:buFont typeface="Arial"/>
              <a:buChar char="•"/>
            </a:pPr>
            <a:r>
              <a:rPr b="1" lang="en-US" sz="3600">
                <a:solidFill>
                  <a:srgbClr val="000000"/>
                </a:solidFill>
                <a:latin typeface="Arial"/>
              </a:rPr>
              <a:t>Summary</a:t>
            </a:r>
            <a:endParaRPr/>
          </a:p>
        </p:txBody>
      </p:sp>
      <p:sp>
        <p:nvSpPr>
          <p:cNvPr id="595" name="CustomShape 4"/>
          <p:cNvSpPr/>
          <p:nvPr/>
        </p:nvSpPr>
        <p:spPr>
          <a:xfrm>
            <a:off x="228600" y="838080"/>
            <a:ext cx="8686800" cy="5765040"/>
          </a:xfrm>
          <a:prstGeom prst="rect">
            <a:avLst/>
          </a:prstGeom>
          <a:noFill/>
          <a:ln>
            <a:noFill/>
          </a:ln>
        </p:spPr>
        <p:txBody>
          <a:bodyPr lIns="90000" rIns="90000" tIns="46800" bIns="46800"/>
          <a:p>
            <a:pPr>
              <a:buFont typeface="Arial"/>
              <a:buChar char="•"/>
            </a:pPr>
            <a:r>
              <a:rPr lang="en-US" sz="2400">
                <a:solidFill>
                  <a:srgbClr val="2d2d8a"/>
                </a:solidFill>
                <a:latin typeface="Arial"/>
              </a:rPr>
              <a:t>The main goal of the upgraded JLab 3D program is the study of spin and flavor dependence of transverse space and transverse momentum distributions of quarks. </a:t>
            </a:r>
            <a:endParaRPr/>
          </a:p>
          <a:p>
            <a:pPr>
              <a:buFont typeface="Arial"/>
              <a:buChar char="•"/>
            </a:pPr>
            <a:endParaRPr/>
          </a:p>
          <a:p>
            <a:pPr>
              <a:buFont typeface="Arial"/>
              <a:buChar char="•"/>
            </a:pPr>
            <a:r>
              <a:rPr lang="en-US" sz="2000">
                <a:latin typeface="Arial"/>
              </a:rPr>
              <a:t>Understanding of target fragmentation and correlations between hadrons in  target and current fragmentation regions  is important for interpretation of semi-inclusive and exclusive production of hadrons.</a:t>
            </a:r>
            <a:endParaRPr/>
          </a:p>
          <a:p>
            <a:pPr>
              <a:buFont typeface="Arial"/>
              <a:buChar char="•"/>
            </a:pPr>
            <a:endParaRPr/>
          </a:p>
          <a:p>
            <a:pPr>
              <a:buFont typeface="Arial"/>
              <a:buChar char="•"/>
            </a:pPr>
            <a:r>
              <a:rPr lang="en-US" sz="2000">
                <a:latin typeface="Arial"/>
              </a:rPr>
              <a:t>Higher twists are indispensable part of SIDIS analysis and their understanding is crucial  for interpretation of SIDIS leading twist observables</a:t>
            </a:r>
            <a:endParaRPr/>
          </a:p>
          <a:p>
            <a:pPr>
              <a:buFont typeface="Arial"/>
              <a:buChar char="•"/>
            </a:pPr>
            <a:endParaRPr/>
          </a:p>
          <a:p>
            <a:pPr>
              <a:buFont typeface="Arial"/>
              <a:buChar char="•"/>
            </a:pPr>
            <a:r>
              <a:rPr lang="en-US" sz="2000">
                <a:latin typeface="Arial"/>
              </a:rPr>
              <a:t>Measurements with unpolarized, longitudinally and transversely  polarized targets of hard exclusive and semi-inclusive processes combined with lattice studies will help to accomplish the program of studies of the 3D structure of the nucleon.</a:t>
            </a:r>
            <a:endParaRPr/>
          </a:p>
          <a:p>
            <a:pPr>
              <a:buFont typeface="Arial"/>
              <a:buChar char="•"/>
            </a:pPr>
            <a:endParaRPr/>
          </a:p>
          <a:p>
            <a:pPr>
              <a:buFont typeface="Arial"/>
              <a:buChar char="•"/>
            </a:pPr>
            <a:endParaRPr/>
          </a:p>
        </p:txBody>
      </p:sp>
      <p:sp>
        <p:nvSpPr>
          <p:cNvPr id="596" name="CustomShape 5"/>
          <p:cNvSpPr/>
          <p:nvPr/>
        </p:nvSpPr>
        <p:spPr>
          <a:xfrm>
            <a:off x="228600" y="5943600"/>
            <a:ext cx="8610480" cy="703800"/>
          </a:xfrm>
          <a:prstGeom prst="rect">
            <a:avLst/>
          </a:prstGeom>
          <a:solidFill>
            <a:srgbClr val="ffffff"/>
          </a:solidFill>
          <a:ln w="19080">
            <a:solidFill>
              <a:srgbClr val="000000"/>
            </a:solidFill>
            <a:miter/>
          </a:ln>
        </p:spPr>
        <p:txBody>
          <a:bodyPr lIns="90000" rIns="90000" tIns="46800" bIns="46800"/>
          <a:p>
            <a:pPr>
              <a:lnSpc>
                <a:spcPct val="100000"/>
              </a:lnSpc>
              <a:buFont typeface="Comic Sans MS"/>
              <a:buChar char="•"/>
            </a:pPr>
            <a:r>
              <a:rPr b="1" i="1" lang="en-US" sz="2000">
                <a:latin typeface="Comic Sans MS"/>
              </a:rPr>
              <a:t>Need TMD/CFF extraction framework with controlled systematics. </a:t>
            </a:r>
            <a:endParaRPr/>
          </a:p>
        </p:txBody>
      </p:sp>
    </p:spTree>
  </p:cSld>
  <p:timing>
    <p:tnLst>
      <p:par>
        <p:cTn id="73" dur="indefinite" restart="never" nodeType="tmRoot">
          <p:childTnLst>
            <p:seq>
              <p:cTn id="74" nodeType="mainSeq"/>
              <p:prevCondLst>
                <p:cond delay="0" evt="onPrev">
                  <p:tgtEl>
                    <p:sldTgt/>
                  </p:tgtEl>
                </p:cond>
              </p:prevCondLst>
              <p:nextCondLst>
                <p:cond delay="0"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597" name="CustomShape 1"/>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598" name="CustomShape 2"/>
          <p:cNvSpPr/>
          <p:nvPr/>
        </p:nvSpPr>
        <p:spPr>
          <a:xfrm>
            <a:off x="8458200" y="6464160"/>
            <a:ext cx="685800" cy="320760"/>
          </a:xfrm>
          <a:prstGeom prst="rect">
            <a:avLst/>
          </a:prstGeom>
          <a:noFill/>
          <a:ln>
            <a:noFill/>
          </a:ln>
        </p:spPr>
        <p:txBody>
          <a:bodyPr lIns="90000" rIns="90000" tIns="46800" bIns="46800"/>
          <a:p>
            <a:pPr algn="r">
              <a:buFont typeface="Arial"/>
              <a:buChar char="•"/>
            </a:pPr>
            <a:fld id="{D382DA58-FF73-4A1E-9869-BDB9754EB717}" type="slidenum">
              <a:rPr lang="en-US" sz="1400">
                <a:latin typeface="Arial"/>
              </a:rPr>
              <a:t>&lt;number&gt;</a:t>
            </a:fld>
            <a:endParaRPr/>
          </a:p>
        </p:txBody>
      </p:sp>
      <p:sp>
        <p:nvSpPr>
          <p:cNvPr id="599" name="TextShape 3"/>
          <p:cNvSpPr txBox="1"/>
          <p:nvPr/>
        </p:nvSpPr>
        <p:spPr>
          <a:xfrm>
            <a:off x="685800" y="3048120"/>
            <a:ext cx="7772400" cy="761760"/>
          </a:xfrm>
          <a:prstGeom prst="rect">
            <a:avLst/>
          </a:prstGeom>
        </p:spPr>
        <p:txBody>
          <a:bodyPr anchor="ctr"/>
          <a:p>
            <a:pPr algn="ctr">
              <a:buFont typeface="Arial"/>
              <a:buChar char="•"/>
            </a:pPr>
            <a:r>
              <a:rPr lang="en-US" sz="3600">
                <a:latin typeface="Arial"/>
              </a:rPr>
              <a:t>Support slides….</a:t>
            </a:r>
            <a:endParaRPr/>
          </a:p>
        </p:txBody>
      </p:sp>
    </p:spTree>
  </p:cSld>
  <p:timing>
    <p:tnLst>
      <p:par>
        <p:cTn id="75" dur="indefinite" restart="never" nodeType="tmRoot">
          <p:childTnLst>
            <p:seq>
              <p:cTn id="76" nodeType="mainSeq"/>
              <p:prevCondLst>
                <p:cond delay="0" evt="onPrev">
                  <p:tgtEl>
                    <p:sldTgt/>
                  </p:tgtEl>
                </p:cond>
              </p:prevCondLst>
              <p:nextCondLst>
                <p:cond delay="0"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600" name="Picture 11" descr="Screen Shot 2014-06-19 at 8.59.37 PM.png"/>
          <p:cNvPicPr/>
          <p:nvPr/>
        </p:nvPicPr>
        <p:blipFill>
          <a:blip r:embed="rId1"/>
          <a:stretch>
            <a:fillRect/>
          </a:stretch>
        </p:blipFill>
        <p:spPr>
          <a:xfrm>
            <a:off x="2590920" y="1066680"/>
            <a:ext cx="3428280" cy="1524240"/>
          </a:xfrm>
          <a:prstGeom prst="rect">
            <a:avLst/>
          </a:prstGeom>
          <a:ln>
            <a:noFill/>
          </a:ln>
        </p:spPr>
      </p:pic>
      <p:pic>
        <p:nvPicPr>
          <p:cNvPr id="601" name="Picture 10" descr="latex-image-1.pdf"/>
          <p:cNvPicPr/>
          <p:nvPr/>
        </p:nvPicPr>
        <p:blipFill>
          <a:blip r:embed="rId2"/>
          <a:stretch>
            <a:fillRect/>
          </a:stretch>
        </p:blipFill>
        <p:spPr>
          <a:xfrm>
            <a:off x="4664160" y="1839240"/>
            <a:ext cx="907560" cy="645480"/>
          </a:xfrm>
          <a:prstGeom prst="rect">
            <a:avLst/>
          </a:prstGeom>
          <a:ln>
            <a:noFill/>
          </a:ln>
        </p:spPr>
      </p:pic>
      <p:pic>
        <p:nvPicPr>
          <p:cNvPr id="602" name="Picture 52" descr="Screen Shot 2015-08-29 at 10.27.48 AM.png"/>
          <p:cNvPicPr/>
          <p:nvPr/>
        </p:nvPicPr>
        <p:blipFill>
          <a:blip r:embed="rId3"/>
          <a:stretch>
            <a:fillRect/>
          </a:stretch>
        </p:blipFill>
        <p:spPr>
          <a:xfrm>
            <a:off x="5510880" y="2006280"/>
            <a:ext cx="604080" cy="291960"/>
          </a:xfrm>
          <a:prstGeom prst="rect">
            <a:avLst/>
          </a:prstGeom>
          <a:ln>
            <a:noFill/>
          </a:ln>
        </p:spPr>
      </p:pic>
      <p:sp>
        <p:nvSpPr>
          <p:cNvPr id="603" name="CustomShape 1"/>
          <p:cNvSpPr/>
          <p:nvPr/>
        </p:nvSpPr>
        <p:spPr>
          <a:xfrm>
            <a:off x="3124080" y="641340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604" name="CustomShape 2"/>
          <p:cNvSpPr/>
          <p:nvPr/>
        </p:nvSpPr>
        <p:spPr>
          <a:xfrm>
            <a:off x="8458200" y="6311880"/>
            <a:ext cx="685800" cy="320760"/>
          </a:xfrm>
          <a:prstGeom prst="rect">
            <a:avLst/>
          </a:prstGeom>
          <a:noFill/>
          <a:ln>
            <a:noFill/>
          </a:ln>
        </p:spPr>
        <p:txBody>
          <a:bodyPr lIns="90000" rIns="90000" tIns="46800" bIns="46800"/>
          <a:p>
            <a:pPr algn="r">
              <a:buFont typeface="Arial"/>
              <a:buChar char="•"/>
            </a:pPr>
            <a:fld id="{9F98DA8C-0928-429C-990E-19C1306287E5}" type="slidenum">
              <a:rPr lang="en-US" sz="1400">
                <a:latin typeface="Arial"/>
              </a:rPr>
              <a:t>&lt;number&gt;</a:t>
            </a:fld>
            <a:endParaRPr/>
          </a:p>
        </p:txBody>
      </p:sp>
      <p:sp>
        <p:nvSpPr>
          <p:cNvPr id="605" name="CustomShape 3"/>
          <p:cNvSpPr/>
          <p:nvPr/>
        </p:nvSpPr>
        <p:spPr>
          <a:xfrm>
            <a:off x="588960" y="152280"/>
            <a:ext cx="7625520" cy="459720"/>
          </a:xfrm>
          <a:prstGeom prst="rect">
            <a:avLst/>
          </a:prstGeom>
          <a:noFill/>
          <a:ln>
            <a:noFill/>
          </a:ln>
        </p:spPr>
        <p:txBody>
          <a:bodyPr wrap="none" lIns="90000" rIns="90000" tIns="46800" bIns="46800"/>
          <a:p>
            <a:pPr>
              <a:buFont typeface="Arial"/>
              <a:buChar char="•"/>
            </a:pPr>
            <a:r>
              <a:rPr lang="en-US" sz="2400">
                <a:latin typeface="Arial"/>
              </a:rPr>
              <a:t>B2B hadron production  in SIDIS: First measurements  </a:t>
            </a:r>
            <a:endParaRPr/>
          </a:p>
        </p:txBody>
      </p:sp>
      <p:sp>
        <p:nvSpPr>
          <p:cNvPr id="606" name="CustomShape 4"/>
          <p:cNvSpPr/>
          <p:nvPr/>
        </p:nvSpPr>
        <p:spPr>
          <a:xfrm>
            <a:off x="-36360" y="762120"/>
            <a:ext cx="2819160" cy="398520"/>
          </a:xfrm>
          <a:prstGeom prst="rect">
            <a:avLst/>
          </a:prstGeom>
          <a:noFill/>
          <a:ln>
            <a:noFill/>
          </a:ln>
        </p:spPr>
        <p:txBody>
          <a:bodyPr lIns="90000" rIns="90000" tIns="46800" bIns="46800"/>
          <a:p>
            <a:pPr>
              <a:buFont typeface="Arial"/>
              <a:buChar char="•"/>
            </a:pPr>
            <a:r>
              <a:rPr lang="en-US" sz="1000">
                <a:latin typeface="Arial"/>
              </a:rPr>
              <a:t>M. Anselmino, V. Barone and A. Kotzinian, Physics Letters B 713 (2012)</a:t>
            </a:r>
            <a:endParaRPr/>
          </a:p>
        </p:txBody>
      </p:sp>
      <p:sp>
        <p:nvSpPr>
          <p:cNvPr id="607" name="Line 5"/>
          <p:cNvSpPr/>
          <p:nvPr/>
        </p:nvSpPr>
        <p:spPr>
          <a:xfrm flipV="1">
            <a:off x="3733920" y="3276720"/>
            <a:ext cx="914400" cy="457200"/>
          </a:xfrm>
          <a:prstGeom prst="line">
            <a:avLst/>
          </a:prstGeom>
          <a:ln w="6480">
            <a:solidFill>
              <a:srgbClr val="000000"/>
            </a:solidFill>
            <a:miter/>
            <a:tailEnd len="med" type="triangle" w="med"/>
          </a:ln>
        </p:spPr>
      </p:sp>
      <p:sp>
        <p:nvSpPr>
          <p:cNvPr id="608" name="CustomShape 6"/>
          <p:cNvSpPr/>
          <p:nvPr/>
        </p:nvSpPr>
        <p:spPr>
          <a:xfrm>
            <a:off x="609480" y="5867280"/>
            <a:ext cx="7315920" cy="459720"/>
          </a:xfrm>
          <a:prstGeom prst="rect">
            <a:avLst/>
          </a:prstGeom>
          <a:noFill/>
          <a:ln>
            <a:noFill/>
          </a:ln>
        </p:spPr>
        <p:txBody>
          <a:bodyPr wrap="none" lIns="90000" rIns="90000" tIns="46800" bIns="46800"/>
          <a:p>
            <a:pPr>
              <a:buFont typeface="Arial"/>
              <a:buChar char="•"/>
            </a:pPr>
            <a:r>
              <a:rPr lang="en-US" sz="2400">
                <a:latin typeface="Arial"/>
              </a:rPr>
              <a:t>Significant asymmetries observed by CLAS at 6 GeV</a:t>
            </a:r>
            <a:endParaRPr/>
          </a:p>
        </p:txBody>
      </p:sp>
      <p:sp>
        <p:nvSpPr>
          <p:cNvPr id="609" name="CustomShape 7"/>
          <p:cNvSpPr/>
          <p:nvPr/>
        </p:nvSpPr>
        <p:spPr>
          <a:xfrm flipH="1" rot="8231400">
            <a:off x="1284480" y="2353320"/>
            <a:ext cx="2219760" cy="2583000"/>
          </a:xfrm>
          <a:prstGeom prst="pie">
            <a:avLst/>
          </a:prstGeom>
          <a:noFill/>
          <a:ln w="9360">
            <a:solidFill>
              <a:srgbClr val="000000"/>
            </a:solidFill>
            <a:miter/>
          </a:ln>
        </p:spPr>
      </p:sp>
      <p:sp>
        <p:nvSpPr>
          <p:cNvPr id="610" name="Line 8"/>
          <p:cNvSpPr/>
          <p:nvPr/>
        </p:nvSpPr>
        <p:spPr>
          <a:xfrm flipV="1">
            <a:off x="99720" y="1345680"/>
            <a:ext cx="752400" cy="600120"/>
          </a:xfrm>
          <a:prstGeom prst="line">
            <a:avLst/>
          </a:prstGeom>
          <a:ln w="25560">
            <a:solidFill>
              <a:srgbClr val="000000"/>
            </a:solidFill>
            <a:miter/>
          </a:ln>
        </p:spPr>
      </p:sp>
      <p:sp>
        <p:nvSpPr>
          <p:cNvPr id="611" name="Line 9"/>
          <p:cNvSpPr/>
          <p:nvPr/>
        </p:nvSpPr>
        <p:spPr>
          <a:xfrm>
            <a:off x="852480" y="1346040"/>
            <a:ext cx="1855800" cy="749160"/>
          </a:xfrm>
          <a:prstGeom prst="line">
            <a:avLst/>
          </a:prstGeom>
          <a:ln w="25560">
            <a:solidFill>
              <a:srgbClr val="000000"/>
            </a:solidFill>
            <a:miter/>
          </a:ln>
        </p:spPr>
      </p:sp>
      <p:sp>
        <p:nvSpPr>
          <p:cNvPr id="612" name="Line 10"/>
          <p:cNvSpPr/>
          <p:nvPr/>
        </p:nvSpPr>
        <p:spPr>
          <a:xfrm flipH="1" flipV="1">
            <a:off x="99720" y="1946160"/>
            <a:ext cx="1154160" cy="1650960"/>
          </a:xfrm>
          <a:prstGeom prst="line">
            <a:avLst/>
          </a:prstGeom>
          <a:ln w="25560">
            <a:solidFill>
              <a:srgbClr val="000000"/>
            </a:solidFill>
            <a:miter/>
          </a:ln>
        </p:spPr>
      </p:sp>
      <p:sp>
        <p:nvSpPr>
          <p:cNvPr id="613" name="Line 11"/>
          <p:cNvSpPr/>
          <p:nvPr/>
        </p:nvSpPr>
        <p:spPr>
          <a:xfrm flipV="1">
            <a:off x="1254240" y="2095200"/>
            <a:ext cx="1454040" cy="1501920"/>
          </a:xfrm>
          <a:prstGeom prst="line">
            <a:avLst/>
          </a:prstGeom>
          <a:ln w="25560">
            <a:solidFill>
              <a:srgbClr val="000000"/>
            </a:solidFill>
            <a:miter/>
          </a:ln>
        </p:spPr>
      </p:sp>
      <p:sp>
        <p:nvSpPr>
          <p:cNvPr id="614" name="Line 12"/>
          <p:cNvSpPr/>
          <p:nvPr/>
        </p:nvSpPr>
        <p:spPr>
          <a:xfrm>
            <a:off x="220680" y="1966680"/>
            <a:ext cx="652320" cy="48960"/>
          </a:xfrm>
          <a:prstGeom prst="line">
            <a:avLst/>
          </a:prstGeom>
          <a:ln w="9360">
            <a:solidFill>
              <a:srgbClr val="000000"/>
            </a:solidFill>
            <a:miter/>
          </a:ln>
        </p:spPr>
      </p:sp>
      <p:sp>
        <p:nvSpPr>
          <p:cNvPr id="615" name="Line 13"/>
          <p:cNvSpPr/>
          <p:nvPr/>
        </p:nvSpPr>
        <p:spPr>
          <a:xfrm flipH="1" flipV="1">
            <a:off x="830160" y="1558800"/>
            <a:ext cx="48960" cy="450720"/>
          </a:xfrm>
          <a:prstGeom prst="line">
            <a:avLst/>
          </a:prstGeom>
          <a:ln w="9360">
            <a:solidFill>
              <a:srgbClr val="000000"/>
            </a:solidFill>
            <a:miter/>
          </a:ln>
        </p:spPr>
      </p:sp>
      <p:sp>
        <p:nvSpPr>
          <p:cNvPr id="616" name="Line 14"/>
          <p:cNvSpPr/>
          <p:nvPr/>
        </p:nvSpPr>
        <p:spPr>
          <a:xfrm>
            <a:off x="873000" y="2011320"/>
            <a:ext cx="1704960" cy="1251000"/>
          </a:xfrm>
          <a:prstGeom prst="line">
            <a:avLst/>
          </a:prstGeom>
          <a:ln w="9360">
            <a:solidFill>
              <a:srgbClr val="000000"/>
            </a:solidFill>
            <a:custDash>
              <a:ds d="26000" sp="26000"/>
            </a:custDash>
            <a:miter/>
            <a:tailEnd len="med" type="triangle" w="med"/>
          </a:ln>
        </p:spPr>
      </p:sp>
      <p:sp>
        <p:nvSpPr>
          <p:cNvPr id="617" name="Line 15"/>
          <p:cNvSpPr/>
          <p:nvPr/>
        </p:nvSpPr>
        <p:spPr>
          <a:xfrm flipV="1">
            <a:off x="1504800" y="1294920"/>
            <a:ext cx="652320" cy="1150920"/>
          </a:xfrm>
          <a:prstGeom prst="line">
            <a:avLst/>
          </a:prstGeom>
          <a:ln w="9360">
            <a:solidFill>
              <a:srgbClr val="000000"/>
            </a:solidFill>
            <a:miter/>
          </a:ln>
        </p:spPr>
      </p:sp>
      <p:sp>
        <p:nvSpPr>
          <p:cNvPr id="618" name="Line 16"/>
          <p:cNvSpPr/>
          <p:nvPr/>
        </p:nvSpPr>
        <p:spPr>
          <a:xfrm>
            <a:off x="2157480" y="1295280"/>
            <a:ext cx="550800" cy="250560"/>
          </a:xfrm>
          <a:prstGeom prst="line">
            <a:avLst/>
          </a:prstGeom>
          <a:ln w="9360">
            <a:solidFill>
              <a:srgbClr val="000000"/>
            </a:solidFill>
            <a:miter/>
          </a:ln>
        </p:spPr>
      </p:sp>
      <p:sp>
        <p:nvSpPr>
          <p:cNvPr id="619" name="Line 17"/>
          <p:cNvSpPr/>
          <p:nvPr/>
        </p:nvSpPr>
        <p:spPr>
          <a:xfrm flipV="1">
            <a:off x="1992240" y="1545840"/>
            <a:ext cx="716040" cy="1279440"/>
          </a:xfrm>
          <a:prstGeom prst="line">
            <a:avLst/>
          </a:prstGeom>
          <a:ln w="9360">
            <a:solidFill>
              <a:srgbClr val="000000"/>
            </a:solidFill>
            <a:miter/>
          </a:ln>
        </p:spPr>
      </p:sp>
      <p:sp>
        <p:nvSpPr>
          <p:cNvPr id="620" name="Line 18"/>
          <p:cNvSpPr/>
          <p:nvPr/>
        </p:nvSpPr>
        <p:spPr>
          <a:xfrm flipH="1" flipV="1">
            <a:off x="-360" y="2194920"/>
            <a:ext cx="1203480" cy="50760"/>
          </a:xfrm>
          <a:prstGeom prst="line">
            <a:avLst/>
          </a:prstGeom>
          <a:ln w="9360">
            <a:solidFill>
              <a:srgbClr val="000000"/>
            </a:solidFill>
            <a:miter/>
          </a:ln>
        </p:spPr>
      </p:sp>
      <p:sp>
        <p:nvSpPr>
          <p:cNvPr id="621" name="Line 19"/>
          <p:cNvSpPr/>
          <p:nvPr/>
        </p:nvSpPr>
        <p:spPr>
          <a:xfrm flipH="1" flipV="1">
            <a:off x="199440" y="2746080"/>
            <a:ext cx="1785960" cy="85680"/>
          </a:xfrm>
          <a:prstGeom prst="line">
            <a:avLst/>
          </a:prstGeom>
          <a:ln w="9360">
            <a:solidFill>
              <a:srgbClr val="000000"/>
            </a:solidFill>
            <a:miter/>
          </a:ln>
        </p:spPr>
      </p:sp>
      <p:sp>
        <p:nvSpPr>
          <p:cNvPr id="622" name="Line 20"/>
          <p:cNvSpPr/>
          <p:nvPr/>
        </p:nvSpPr>
        <p:spPr>
          <a:xfrm>
            <a:off x="0" y="2195280"/>
            <a:ext cx="199800" cy="550800"/>
          </a:xfrm>
          <a:prstGeom prst="line">
            <a:avLst/>
          </a:prstGeom>
          <a:ln w="9360">
            <a:solidFill>
              <a:srgbClr val="000000"/>
            </a:solidFill>
            <a:miter/>
          </a:ln>
        </p:spPr>
      </p:sp>
      <p:sp>
        <p:nvSpPr>
          <p:cNvPr id="623" name="Line 21"/>
          <p:cNvSpPr/>
          <p:nvPr/>
        </p:nvSpPr>
        <p:spPr>
          <a:xfrm flipV="1">
            <a:off x="1504800" y="2145600"/>
            <a:ext cx="652320" cy="299880"/>
          </a:xfrm>
          <a:prstGeom prst="line">
            <a:avLst/>
          </a:prstGeom>
          <a:ln w="25560">
            <a:solidFill>
              <a:srgbClr val="ff0000"/>
            </a:solidFill>
            <a:miter/>
            <a:tailEnd len="med" type="triangle" w="med"/>
          </a:ln>
        </p:spPr>
      </p:sp>
      <p:sp>
        <p:nvSpPr>
          <p:cNvPr id="624" name="Line 22"/>
          <p:cNvSpPr/>
          <p:nvPr/>
        </p:nvSpPr>
        <p:spPr>
          <a:xfrm flipH="1" flipV="1">
            <a:off x="601200" y="2245680"/>
            <a:ext cx="903240" cy="199800"/>
          </a:xfrm>
          <a:prstGeom prst="line">
            <a:avLst/>
          </a:prstGeom>
          <a:ln w="25560">
            <a:solidFill>
              <a:srgbClr val="ff0000"/>
            </a:solidFill>
            <a:miter/>
            <a:tailEnd len="med" type="triangle" w="med"/>
          </a:ln>
        </p:spPr>
      </p:sp>
      <p:sp>
        <p:nvSpPr>
          <p:cNvPr id="625" name="Line 23"/>
          <p:cNvSpPr/>
          <p:nvPr/>
        </p:nvSpPr>
        <p:spPr>
          <a:xfrm flipV="1">
            <a:off x="2320920" y="1845720"/>
            <a:ext cx="652320" cy="649080"/>
          </a:xfrm>
          <a:prstGeom prst="line">
            <a:avLst/>
          </a:prstGeom>
          <a:ln w="9360">
            <a:solidFill>
              <a:srgbClr val="000000"/>
            </a:solidFill>
            <a:custDash>
              <a:ds d="26000" sp="26000"/>
            </a:custDash>
            <a:miter/>
            <a:tailEnd len="med" type="triangle" w="med"/>
          </a:ln>
        </p:spPr>
      </p:sp>
      <p:sp>
        <p:nvSpPr>
          <p:cNvPr id="626" name="Line 24"/>
          <p:cNvSpPr/>
          <p:nvPr/>
        </p:nvSpPr>
        <p:spPr>
          <a:xfrm>
            <a:off x="1906560" y="1766520"/>
            <a:ext cx="550800" cy="220680"/>
          </a:xfrm>
          <a:prstGeom prst="line">
            <a:avLst/>
          </a:prstGeom>
          <a:ln w="76320">
            <a:solidFill>
              <a:srgbClr val="ffffff"/>
            </a:solidFill>
            <a:miter/>
          </a:ln>
        </p:spPr>
      </p:sp>
      <p:sp>
        <p:nvSpPr>
          <p:cNvPr id="627" name="Line 25"/>
          <p:cNvSpPr/>
          <p:nvPr/>
        </p:nvSpPr>
        <p:spPr>
          <a:xfrm>
            <a:off x="301320" y="2246040"/>
            <a:ext cx="350640" cy="500040"/>
          </a:xfrm>
          <a:prstGeom prst="line">
            <a:avLst/>
          </a:prstGeom>
          <a:ln w="76320">
            <a:solidFill>
              <a:srgbClr val="ffffff"/>
            </a:solidFill>
            <a:miter/>
          </a:ln>
        </p:spPr>
      </p:sp>
      <p:sp>
        <p:nvSpPr>
          <p:cNvPr id="628" name="Line 26"/>
          <p:cNvSpPr/>
          <p:nvPr/>
        </p:nvSpPr>
        <p:spPr>
          <a:xfrm>
            <a:off x="1906560" y="1773000"/>
            <a:ext cx="550800" cy="222120"/>
          </a:xfrm>
          <a:prstGeom prst="line">
            <a:avLst/>
          </a:prstGeom>
          <a:ln w="25560">
            <a:solidFill>
              <a:srgbClr val="000000"/>
            </a:solidFill>
            <a:custDash>
              <a:ds d="282000" sp="211000"/>
            </a:custDash>
            <a:miter/>
          </a:ln>
        </p:spPr>
      </p:sp>
      <p:sp>
        <p:nvSpPr>
          <p:cNvPr id="629" name="Line 27"/>
          <p:cNvSpPr/>
          <p:nvPr/>
        </p:nvSpPr>
        <p:spPr>
          <a:xfrm>
            <a:off x="280800" y="2195280"/>
            <a:ext cx="350640" cy="500040"/>
          </a:xfrm>
          <a:prstGeom prst="line">
            <a:avLst/>
          </a:prstGeom>
          <a:ln w="25560">
            <a:solidFill>
              <a:srgbClr val="000000"/>
            </a:solidFill>
            <a:custDash>
              <a:ds d="282000" sp="211000"/>
            </a:custDash>
            <a:miter/>
          </a:ln>
        </p:spPr>
      </p:sp>
      <p:sp>
        <p:nvSpPr>
          <p:cNvPr id="630" name="Line 28"/>
          <p:cNvSpPr/>
          <p:nvPr/>
        </p:nvSpPr>
        <p:spPr>
          <a:xfrm flipV="1">
            <a:off x="1504800" y="1945800"/>
            <a:ext cx="299880" cy="500040"/>
          </a:xfrm>
          <a:prstGeom prst="line">
            <a:avLst/>
          </a:prstGeom>
          <a:ln w="19080">
            <a:solidFill>
              <a:srgbClr val="000000"/>
            </a:solidFill>
            <a:miter/>
            <a:tailEnd len="med" type="triangle" w="med"/>
          </a:ln>
        </p:spPr>
      </p:sp>
      <p:sp>
        <p:nvSpPr>
          <p:cNvPr id="631" name="Line 29"/>
          <p:cNvSpPr/>
          <p:nvPr/>
        </p:nvSpPr>
        <p:spPr>
          <a:xfrm flipH="1" flipV="1">
            <a:off x="601200" y="2219040"/>
            <a:ext cx="601560" cy="26640"/>
          </a:xfrm>
          <a:prstGeom prst="line">
            <a:avLst/>
          </a:prstGeom>
          <a:ln w="19080">
            <a:solidFill>
              <a:srgbClr val="000000"/>
            </a:solidFill>
            <a:miter/>
            <a:tailEnd len="med" type="triangle" w="med"/>
          </a:ln>
        </p:spPr>
      </p:sp>
      <p:sp>
        <p:nvSpPr>
          <p:cNvPr id="632" name="Line 30"/>
          <p:cNvSpPr/>
          <p:nvPr/>
        </p:nvSpPr>
        <p:spPr>
          <a:xfrm flipH="1" flipV="1">
            <a:off x="1804680" y="1945800"/>
            <a:ext cx="352440" cy="199800"/>
          </a:xfrm>
          <a:prstGeom prst="line">
            <a:avLst/>
          </a:prstGeom>
          <a:ln w="9360">
            <a:solidFill>
              <a:srgbClr val="000000"/>
            </a:solidFill>
            <a:custDash>
              <a:ds d="26000" sp="26000"/>
            </a:custDash>
            <a:miter/>
          </a:ln>
        </p:spPr>
      </p:sp>
      <p:sp>
        <p:nvSpPr>
          <p:cNvPr id="633" name="CustomShape 31"/>
          <p:cNvSpPr/>
          <p:nvPr/>
        </p:nvSpPr>
        <p:spPr>
          <a:xfrm>
            <a:off x="907920" y="2014200"/>
            <a:ext cx="606240" cy="434880"/>
          </a:xfrm>
          <a:prstGeom prst="pie">
            <a:avLst/>
          </a:prstGeom>
          <a:noFill/>
          <a:ln w="25560">
            <a:solidFill>
              <a:srgbClr val="ccbe7f"/>
            </a:solidFill>
            <a:miter/>
          </a:ln>
        </p:spPr>
      </p:sp>
      <p:sp>
        <p:nvSpPr>
          <p:cNvPr id="634" name="CustomShape 32"/>
          <p:cNvSpPr/>
          <p:nvPr/>
        </p:nvSpPr>
        <p:spPr>
          <a:xfrm>
            <a:off x="1454040" y="2395440"/>
            <a:ext cx="99720" cy="99720"/>
          </a:xfrm>
          <a:prstGeom prst="ellipse">
            <a:avLst/>
          </a:prstGeom>
          <a:gradFill>
            <a:gsLst>
              <a:gs pos="0">
                <a:srgbClr val="cbffff"/>
              </a:gs>
              <a:gs pos="100000">
                <a:srgbClr val="b5e5e9"/>
              </a:gs>
            </a:gsLst>
            <a:lin ang="5400000"/>
          </a:gradFill>
          <a:ln w="9360">
            <a:solidFill>
              <a:srgbClr val="000000"/>
            </a:solidFill>
            <a:miter/>
          </a:ln>
        </p:spPr>
      </p:sp>
      <p:sp>
        <p:nvSpPr>
          <p:cNvPr id="635" name="CustomShape 33"/>
          <p:cNvSpPr/>
          <p:nvPr/>
        </p:nvSpPr>
        <p:spPr>
          <a:xfrm flipH="1" rot="7686000">
            <a:off x="1738800" y="2226240"/>
            <a:ext cx="811080" cy="789120"/>
          </a:xfrm>
          <a:prstGeom prst="pie">
            <a:avLst/>
          </a:prstGeom>
          <a:noFill/>
          <a:ln w="9360">
            <a:solidFill>
              <a:srgbClr val="000000"/>
            </a:solidFill>
            <a:miter/>
          </a:ln>
        </p:spPr>
      </p:sp>
      <p:pic>
        <p:nvPicPr>
          <p:cNvPr id="636" name="Picture 47" descr="latex-image-1.pdf"/>
          <p:cNvPicPr/>
          <p:nvPr/>
        </p:nvPicPr>
        <p:blipFill>
          <a:blip r:embed="rId4"/>
          <a:stretch>
            <a:fillRect/>
          </a:stretch>
        </p:blipFill>
        <p:spPr>
          <a:xfrm>
            <a:off x="1974960" y="2230560"/>
            <a:ext cx="181800" cy="165240"/>
          </a:xfrm>
          <a:prstGeom prst="rect">
            <a:avLst/>
          </a:prstGeom>
          <a:ln>
            <a:noFill/>
          </a:ln>
        </p:spPr>
      </p:pic>
      <p:pic>
        <p:nvPicPr>
          <p:cNvPr id="637" name="Picture 48" descr="latex-image-1.pdf"/>
          <p:cNvPicPr/>
          <p:nvPr/>
        </p:nvPicPr>
        <p:blipFill>
          <a:blip r:embed="rId5"/>
          <a:stretch>
            <a:fillRect/>
          </a:stretch>
        </p:blipFill>
        <p:spPr>
          <a:xfrm>
            <a:off x="802440" y="2345760"/>
            <a:ext cx="221040" cy="195120"/>
          </a:xfrm>
          <a:prstGeom prst="rect">
            <a:avLst/>
          </a:prstGeom>
          <a:ln>
            <a:noFill/>
          </a:ln>
        </p:spPr>
      </p:pic>
      <p:pic>
        <p:nvPicPr>
          <p:cNvPr id="638" name="Picture 49" descr="latex-image-1.pdf"/>
          <p:cNvPicPr/>
          <p:nvPr/>
        </p:nvPicPr>
        <p:blipFill>
          <a:blip r:embed="rId6"/>
          <a:stretch>
            <a:fillRect/>
          </a:stretch>
        </p:blipFill>
        <p:spPr>
          <a:xfrm>
            <a:off x="1203840" y="2545920"/>
            <a:ext cx="303480" cy="205920"/>
          </a:xfrm>
          <a:prstGeom prst="rect">
            <a:avLst/>
          </a:prstGeom>
          <a:ln>
            <a:noFill/>
          </a:ln>
        </p:spPr>
      </p:pic>
      <p:pic>
        <p:nvPicPr>
          <p:cNvPr id="639" name="Picture 50" descr="latex-image-1.pdf"/>
          <p:cNvPicPr/>
          <p:nvPr/>
        </p:nvPicPr>
        <p:blipFill>
          <a:blip r:embed="rId7"/>
          <a:stretch>
            <a:fillRect/>
          </a:stretch>
        </p:blipFill>
        <p:spPr>
          <a:xfrm>
            <a:off x="2357640" y="2095560"/>
            <a:ext cx="183960" cy="189360"/>
          </a:xfrm>
          <a:prstGeom prst="rect">
            <a:avLst/>
          </a:prstGeom>
          <a:ln>
            <a:noFill/>
          </a:ln>
        </p:spPr>
      </p:pic>
      <p:pic>
        <p:nvPicPr>
          <p:cNvPr id="640" name="Picture 51" descr="latex-image-1.pdf"/>
          <p:cNvPicPr/>
          <p:nvPr/>
        </p:nvPicPr>
        <p:blipFill>
          <a:blip r:embed="rId8"/>
          <a:stretch>
            <a:fillRect/>
          </a:stretch>
        </p:blipFill>
        <p:spPr>
          <a:xfrm>
            <a:off x="1443240" y="1895400"/>
            <a:ext cx="250560" cy="140760"/>
          </a:xfrm>
          <a:prstGeom prst="rect">
            <a:avLst/>
          </a:prstGeom>
          <a:ln>
            <a:noFill/>
          </a:ln>
        </p:spPr>
      </p:pic>
      <p:pic>
        <p:nvPicPr>
          <p:cNvPr id="641" name="Picture 52" descr="latex-image-1.pdf"/>
          <p:cNvPicPr/>
          <p:nvPr/>
        </p:nvPicPr>
        <p:blipFill>
          <a:blip r:embed="rId9"/>
          <a:stretch>
            <a:fillRect/>
          </a:stretch>
        </p:blipFill>
        <p:spPr>
          <a:xfrm>
            <a:off x="601920" y="2045520"/>
            <a:ext cx="257400" cy="142200"/>
          </a:xfrm>
          <a:prstGeom prst="rect">
            <a:avLst/>
          </a:prstGeom>
          <a:ln>
            <a:noFill/>
          </a:ln>
        </p:spPr>
      </p:pic>
      <p:pic>
        <p:nvPicPr>
          <p:cNvPr id="642" name="Picture 53" descr="latex-image-1.pdf"/>
          <p:cNvPicPr/>
          <p:nvPr/>
        </p:nvPicPr>
        <p:blipFill>
          <a:blip r:embed="rId10"/>
          <a:stretch>
            <a:fillRect/>
          </a:stretch>
        </p:blipFill>
        <p:spPr>
          <a:xfrm>
            <a:off x="973080" y="1945440"/>
            <a:ext cx="218160" cy="153000"/>
          </a:xfrm>
          <a:prstGeom prst="rect">
            <a:avLst/>
          </a:prstGeom>
          <a:ln>
            <a:noFill/>
          </a:ln>
        </p:spPr>
      </p:pic>
      <p:pic>
        <p:nvPicPr>
          <p:cNvPr id="643" name="Picture 54" descr="latex-image-1.pdf"/>
          <p:cNvPicPr/>
          <p:nvPr/>
        </p:nvPicPr>
        <p:blipFill>
          <a:blip r:embed="rId11"/>
          <a:stretch>
            <a:fillRect/>
          </a:stretch>
        </p:blipFill>
        <p:spPr>
          <a:xfrm>
            <a:off x="434520" y="1803240"/>
            <a:ext cx="125280" cy="141480"/>
          </a:xfrm>
          <a:prstGeom prst="rect">
            <a:avLst/>
          </a:prstGeom>
          <a:ln>
            <a:noFill/>
          </a:ln>
        </p:spPr>
      </p:pic>
      <p:pic>
        <p:nvPicPr>
          <p:cNvPr id="644" name="Picture 55" descr="latex-image-1.pdf"/>
          <p:cNvPicPr/>
          <p:nvPr/>
        </p:nvPicPr>
        <p:blipFill>
          <a:blip r:embed="rId12"/>
          <a:stretch>
            <a:fillRect/>
          </a:stretch>
        </p:blipFill>
        <p:spPr>
          <a:xfrm>
            <a:off x="860400" y="1434600"/>
            <a:ext cx="192240" cy="249840"/>
          </a:xfrm>
          <a:prstGeom prst="rect">
            <a:avLst/>
          </a:prstGeom>
          <a:ln>
            <a:noFill/>
          </a:ln>
        </p:spPr>
      </p:pic>
      <p:pic>
        <p:nvPicPr>
          <p:cNvPr id="645" name="Picture 1" descr="Screen Shot 2015-08-07 at 5.04.54 PM.png"/>
          <p:cNvPicPr/>
          <p:nvPr/>
        </p:nvPicPr>
        <p:blipFill>
          <a:blip r:embed="rId13"/>
          <a:stretch>
            <a:fillRect/>
          </a:stretch>
        </p:blipFill>
        <p:spPr>
          <a:xfrm>
            <a:off x="9360" y="3657600"/>
            <a:ext cx="4257720" cy="2243160"/>
          </a:xfrm>
          <a:prstGeom prst="rect">
            <a:avLst/>
          </a:prstGeom>
          <a:ln>
            <a:noFill/>
          </a:ln>
        </p:spPr>
      </p:pic>
      <p:sp>
        <p:nvSpPr>
          <p:cNvPr id="646" name="CustomShape 34"/>
          <p:cNvSpPr/>
          <p:nvPr/>
        </p:nvSpPr>
        <p:spPr>
          <a:xfrm>
            <a:off x="2743200" y="3809880"/>
            <a:ext cx="1395360" cy="246240"/>
          </a:xfrm>
          <a:prstGeom prst="rect">
            <a:avLst/>
          </a:prstGeom>
          <a:noFill/>
          <a:ln>
            <a:noFill/>
          </a:ln>
        </p:spPr>
        <p:txBody>
          <a:bodyPr wrap="none" lIns="90000" rIns="90000" tIns="46800" bIns="46800"/>
          <a:p>
            <a:pPr>
              <a:buFont typeface="Arial"/>
              <a:buChar char="•"/>
            </a:pPr>
            <a:r>
              <a:rPr lang="en-US" sz="1000">
                <a:latin typeface="Arial"/>
              </a:rPr>
              <a:t>CLAS PRELIMINARY</a:t>
            </a:r>
            <a:endParaRPr/>
          </a:p>
        </p:txBody>
      </p:sp>
      <p:pic>
        <p:nvPicPr>
          <p:cNvPr id="647" name="Picture 3" descr="Screen Shot 2015-08-07 at 5.07.13 PM.png"/>
          <p:cNvPicPr/>
          <p:nvPr/>
        </p:nvPicPr>
        <p:blipFill>
          <a:blip r:embed="rId14"/>
          <a:stretch>
            <a:fillRect/>
          </a:stretch>
        </p:blipFill>
        <p:spPr>
          <a:xfrm>
            <a:off x="4749840" y="2971800"/>
            <a:ext cx="4394160" cy="2590920"/>
          </a:xfrm>
          <a:prstGeom prst="rect">
            <a:avLst/>
          </a:prstGeom>
          <a:ln>
            <a:noFill/>
          </a:ln>
        </p:spPr>
      </p:pic>
      <p:sp>
        <p:nvSpPr>
          <p:cNvPr id="648" name="CustomShape 35"/>
          <p:cNvSpPr/>
          <p:nvPr/>
        </p:nvSpPr>
        <p:spPr>
          <a:xfrm>
            <a:off x="5486400" y="3200400"/>
            <a:ext cx="1395360" cy="246240"/>
          </a:xfrm>
          <a:prstGeom prst="rect">
            <a:avLst/>
          </a:prstGeom>
          <a:noFill/>
          <a:ln>
            <a:noFill/>
          </a:ln>
        </p:spPr>
        <p:txBody>
          <a:bodyPr wrap="none" lIns="90000" rIns="90000" tIns="46800" bIns="46800"/>
          <a:p>
            <a:pPr>
              <a:buFont typeface="Arial"/>
              <a:buChar char="•"/>
            </a:pPr>
            <a:r>
              <a:rPr lang="en-US" sz="1000">
                <a:latin typeface="Arial"/>
              </a:rPr>
              <a:t>CLAS PRELIMINARY</a:t>
            </a:r>
            <a:endParaRPr/>
          </a:p>
        </p:txBody>
      </p:sp>
      <p:pic>
        <p:nvPicPr>
          <p:cNvPr id="649" name="Picture 5" descr="Screen Shot 2015-08-07 at 5.10.03 PM.png"/>
          <p:cNvPicPr/>
          <p:nvPr/>
        </p:nvPicPr>
        <p:blipFill>
          <a:blip r:embed="rId15"/>
          <a:stretch>
            <a:fillRect/>
          </a:stretch>
        </p:blipFill>
        <p:spPr>
          <a:xfrm>
            <a:off x="6172200" y="838080"/>
            <a:ext cx="2563920" cy="2286000"/>
          </a:xfrm>
          <a:prstGeom prst="rect">
            <a:avLst/>
          </a:prstGeom>
          <a:ln>
            <a:noFill/>
          </a:ln>
        </p:spPr>
      </p:pic>
    </p:spTree>
  </p:cSld>
  <p:timing>
    <p:tnLst>
      <p:par>
        <p:cTn id="77" dur="indefinite" restart="never" nodeType="tmRoot">
          <p:childTnLst>
            <p:seq>
              <p:cTn id="78" nodeType="mainSeq"/>
              <p:prevCondLst>
                <p:cond delay="0" evt="onPrev">
                  <p:tgtEl>
                    <p:sldTgt/>
                  </p:tgtEl>
                </p:cond>
              </p:prevCondLst>
              <p:nextCondLst>
                <p:cond delay="0"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650" name="TextShape 1"/>
          <p:cNvSpPr txBox="1"/>
          <p:nvPr/>
        </p:nvSpPr>
        <p:spPr>
          <a:xfrm>
            <a:off x="1828440" y="152280"/>
            <a:ext cx="7162920" cy="563760"/>
          </a:xfrm>
          <a:prstGeom prst="rect">
            <a:avLst/>
          </a:prstGeom>
        </p:spPr>
        <p:txBody>
          <a:bodyPr anchor="ctr"/>
          <a:p>
            <a:pPr algn="ctr">
              <a:buFont typeface="Arial"/>
              <a:buChar char="•"/>
            </a:pPr>
            <a:r>
              <a:rPr lang="en-US" sz="3600">
                <a:latin typeface="Arial"/>
              </a:rPr>
              <a:t>QED radiative  corrections in SSA</a:t>
            </a:r>
            <a:endParaRPr/>
          </a:p>
        </p:txBody>
      </p:sp>
      <p:sp>
        <p:nvSpPr>
          <p:cNvPr id="651" name="CustomShape 2"/>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652" name="CustomShape 3"/>
          <p:cNvSpPr/>
          <p:nvPr/>
        </p:nvSpPr>
        <p:spPr>
          <a:xfrm>
            <a:off x="8458200" y="6464160"/>
            <a:ext cx="685800" cy="320760"/>
          </a:xfrm>
          <a:prstGeom prst="rect">
            <a:avLst/>
          </a:prstGeom>
          <a:noFill/>
          <a:ln>
            <a:noFill/>
          </a:ln>
        </p:spPr>
        <p:txBody>
          <a:bodyPr lIns="90000" rIns="90000" tIns="46800" bIns="46800"/>
          <a:p>
            <a:pPr algn="r">
              <a:buFont typeface="Arial"/>
              <a:buChar char="•"/>
            </a:pPr>
            <a:fld id="{2E74CEFA-1F36-4490-AB43-A8564590B0C7}" type="slidenum">
              <a:rPr lang="en-US" sz="1400">
                <a:latin typeface="Arial"/>
              </a:rPr>
              <a:t>&lt;number&gt;</a:t>
            </a:fld>
            <a:endParaRPr/>
          </a:p>
        </p:txBody>
      </p:sp>
      <p:sp>
        <p:nvSpPr>
          <p:cNvPr id="653" name="CustomShape 4"/>
          <p:cNvSpPr/>
          <p:nvPr/>
        </p:nvSpPr>
        <p:spPr>
          <a:xfrm>
            <a:off x="228600" y="5638680"/>
            <a:ext cx="8610480" cy="824040"/>
          </a:xfrm>
          <a:prstGeom prst="rect">
            <a:avLst/>
          </a:prstGeom>
          <a:solidFill>
            <a:srgbClr val="ffff00"/>
          </a:solidFill>
          <a:ln w="9360">
            <a:solidFill>
              <a:srgbClr val="000000"/>
            </a:solidFill>
            <a:miter/>
          </a:ln>
        </p:spPr>
        <p:txBody>
          <a:bodyPr lIns="90000" rIns="90000" tIns="46800" bIns="46800"/>
          <a:p>
            <a:pPr>
              <a:buFont typeface="Arial"/>
              <a:buChar char="•"/>
            </a:pPr>
            <a:r>
              <a:rPr lang="en-US" sz="1600">
                <a:latin typeface="Arial"/>
              </a:rPr>
              <a:t>Due to radiative corrections,  </a:t>
            </a:r>
            <a:r>
              <a:rPr lang="en-US" sz="1600">
                <a:latin typeface="Symbol"/>
                <a:ea typeface="Symbol"/>
              </a:rPr>
              <a:t></a:t>
            </a:r>
            <a:r>
              <a:rPr lang="en-US" sz="1600">
                <a:latin typeface="Arial"/>
              </a:rPr>
              <a:t>-dependence of x-section will get more contributions</a:t>
            </a:r>
            <a:endParaRPr/>
          </a:p>
          <a:p>
            <a:pPr>
              <a:buFont typeface="Arial"/>
              <a:buChar char="•"/>
            </a:pPr>
            <a:r>
              <a:rPr lang="en-US" sz="1600">
                <a:latin typeface="Arial"/>
              </a:rPr>
              <a:t>Some moments will modify</a:t>
            </a:r>
            <a:endParaRPr/>
          </a:p>
          <a:p>
            <a:pPr>
              <a:buFont typeface="Arial"/>
              <a:buChar char="•"/>
            </a:pPr>
            <a:r>
              <a:rPr lang="en-US" sz="1600">
                <a:latin typeface="Arial"/>
              </a:rPr>
              <a:t>New moments may appear, which were suppressed before in the x-section</a:t>
            </a:r>
            <a:endParaRPr/>
          </a:p>
        </p:txBody>
      </p:sp>
      <p:pic>
        <p:nvPicPr>
          <p:cNvPr id="654" name="Picture 14" descr="Screen Shot 2014-07-11 at 9.50.21 AM.png"/>
          <p:cNvPicPr/>
          <p:nvPr/>
        </p:nvPicPr>
        <p:blipFill>
          <a:blip r:embed="rId1"/>
          <a:stretch>
            <a:fillRect/>
          </a:stretch>
        </p:blipFill>
        <p:spPr>
          <a:xfrm>
            <a:off x="6324480" y="838080"/>
            <a:ext cx="2529000" cy="1447920"/>
          </a:xfrm>
          <a:prstGeom prst="rect">
            <a:avLst/>
          </a:prstGeom>
          <a:ln>
            <a:noFill/>
          </a:ln>
        </p:spPr>
      </p:pic>
      <p:pic>
        <p:nvPicPr>
          <p:cNvPr id="655" name="Picture 12" descr="Screen Shot 2015-03-25 at 6.47.50 AM.png"/>
          <p:cNvPicPr/>
          <p:nvPr/>
        </p:nvPicPr>
        <p:blipFill>
          <a:blip r:embed="rId2"/>
          <a:stretch>
            <a:fillRect/>
          </a:stretch>
        </p:blipFill>
        <p:spPr>
          <a:xfrm>
            <a:off x="76320" y="9360"/>
            <a:ext cx="1552320" cy="676440"/>
          </a:xfrm>
          <a:prstGeom prst="rect">
            <a:avLst/>
          </a:prstGeom>
          <a:ln>
            <a:noFill/>
          </a:ln>
        </p:spPr>
      </p:pic>
      <p:pic>
        <p:nvPicPr>
          <p:cNvPr id="656" name="Picture 1" descr="latex-image-1.pdf"/>
          <p:cNvPicPr/>
          <p:nvPr/>
        </p:nvPicPr>
        <p:blipFill>
          <a:blip r:embed="rId3"/>
          <a:stretch>
            <a:fillRect/>
          </a:stretch>
        </p:blipFill>
        <p:spPr>
          <a:xfrm>
            <a:off x="228600" y="1066680"/>
            <a:ext cx="5867280" cy="430200"/>
          </a:xfrm>
          <a:prstGeom prst="rect">
            <a:avLst/>
          </a:prstGeom>
          <a:ln>
            <a:noFill/>
          </a:ln>
        </p:spPr>
      </p:pic>
      <p:sp>
        <p:nvSpPr>
          <p:cNvPr id="657" name="CustomShape 5"/>
          <p:cNvSpPr/>
          <p:nvPr/>
        </p:nvSpPr>
        <p:spPr>
          <a:xfrm>
            <a:off x="457200" y="1676520"/>
            <a:ext cx="4572000" cy="520200"/>
          </a:xfrm>
          <a:prstGeom prst="rect">
            <a:avLst/>
          </a:prstGeom>
          <a:noFill/>
          <a:ln>
            <a:noFill/>
          </a:ln>
        </p:spPr>
        <p:txBody>
          <a:bodyPr lIns="90000" rIns="90000" tIns="46800" bIns="46800"/>
          <a:p>
            <a:pPr>
              <a:buFont typeface="Arial"/>
              <a:buChar char="•"/>
            </a:pPr>
            <a:r>
              <a:rPr lang="en-US" sz="1400">
                <a:latin typeface="Arial"/>
              </a:rPr>
              <a:t>Due to radiative corrections,  </a:t>
            </a:r>
            <a:r>
              <a:rPr lang="en-US" sz="1400">
                <a:latin typeface="Symbol"/>
                <a:ea typeface="Symbol"/>
              </a:rPr>
              <a:t></a:t>
            </a:r>
            <a:r>
              <a:rPr lang="en-US" sz="1400">
                <a:latin typeface="Arial"/>
              </a:rPr>
              <a:t>-dependence of x-section will get more contributions</a:t>
            </a:r>
            <a:endParaRPr/>
          </a:p>
        </p:txBody>
      </p:sp>
      <p:pic>
        <p:nvPicPr>
          <p:cNvPr id="658" name="Picture 3" descr="latex-image-1.pdf"/>
          <p:cNvPicPr/>
          <p:nvPr/>
        </p:nvPicPr>
        <p:blipFill>
          <a:blip r:embed="rId4"/>
          <a:stretch>
            <a:fillRect/>
          </a:stretch>
        </p:blipFill>
        <p:spPr>
          <a:xfrm>
            <a:off x="152280" y="2514600"/>
            <a:ext cx="4876920" cy="271440"/>
          </a:xfrm>
          <a:prstGeom prst="rect">
            <a:avLst/>
          </a:prstGeom>
          <a:ln>
            <a:noFill/>
          </a:ln>
        </p:spPr>
      </p:pic>
      <p:sp>
        <p:nvSpPr>
          <p:cNvPr id="659" name="CustomShape 6"/>
          <p:cNvSpPr/>
          <p:nvPr/>
        </p:nvSpPr>
        <p:spPr>
          <a:xfrm>
            <a:off x="228600" y="3200400"/>
            <a:ext cx="2814120" cy="337320"/>
          </a:xfrm>
          <a:prstGeom prst="rect">
            <a:avLst/>
          </a:prstGeom>
          <a:noFill/>
          <a:ln>
            <a:noFill/>
          </a:ln>
        </p:spPr>
        <p:txBody>
          <a:bodyPr wrap="none" lIns="90000" rIns="90000" tIns="46800" bIns="46800"/>
          <a:p>
            <a:pPr>
              <a:buFont typeface="Arial"/>
              <a:buChar char="•"/>
            </a:pPr>
            <a:r>
              <a:rPr lang="en-US" sz="1600">
                <a:latin typeface="Arial"/>
              </a:rPr>
              <a:t>using a simple approximation</a:t>
            </a:r>
            <a:endParaRPr/>
          </a:p>
        </p:txBody>
      </p:sp>
      <p:pic>
        <p:nvPicPr>
          <p:cNvPr id="660" name="Picture 5" descr="latex-image-1.pdf"/>
          <p:cNvPicPr/>
          <p:nvPr/>
        </p:nvPicPr>
        <p:blipFill>
          <a:blip r:embed="rId5"/>
          <a:stretch>
            <a:fillRect/>
          </a:stretch>
        </p:blipFill>
        <p:spPr>
          <a:xfrm>
            <a:off x="304920" y="3733920"/>
            <a:ext cx="4952880" cy="218880"/>
          </a:xfrm>
          <a:prstGeom prst="rect">
            <a:avLst/>
          </a:prstGeom>
          <a:ln>
            <a:noFill/>
          </a:ln>
        </p:spPr>
      </p:pic>
      <p:sp>
        <p:nvSpPr>
          <p:cNvPr id="661" name="CustomShape 7"/>
          <p:cNvSpPr/>
          <p:nvPr/>
        </p:nvSpPr>
        <p:spPr>
          <a:xfrm>
            <a:off x="152280" y="4114800"/>
            <a:ext cx="5486400" cy="946440"/>
          </a:xfrm>
          <a:prstGeom prst="rect">
            <a:avLst/>
          </a:prstGeom>
          <a:noFill/>
          <a:ln>
            <a:noFill/>
          </a:ln>
        </p:spPr>
        <p:txBody>
          <a:bodyPr lIns="90000" rIns="90000" tIns="46800" bIns="46800"/>
          <a:p>
            <a:pPr>
              <a:buFont typeface="Arial"/>
              <a:buChar char="•"/>
            </a:pPr>
            <a:r>
              <a:rPr lang="en-US" sz="1400">
                <a:latin typeface="Arial"/>
              </a:rPr>
              <a:t>we can get correction factors to moments (ex. for   RC for              )</a:t>
            </a:r>
            <a:endParaRPr/>
          </a:p>
          <a:p>
            <a:pPr>
              <a:buFont typeface="Arial"/>
              <a:buChar char="•"/>
            </a:pPr>
            <a:endParaRPr/>
          </a:p>
          <a:p>
            <a:pPr>
              <a:buFont typeface="Arial"/>
              <a:buChar char="•"/>
            </a:pPr>
            <a:r>
              <a:rPr lang="en-US" sz="1400">
                <a:latin typeface="Arial"/>
              </a:rPr>
              <a:t>we can get new moments</a:t>
            </a:r>
            <a:endParaRPr/>
          </a:p>
        </p:txBody>
      </p:sp>
      <p:sp>
        <p:nvSpPr>
          <p:cNvPr id="662" name="CustomShape 8"/>
          <p:cNvSpPr/>
          <p:nvPr/>
        </p:nvSpPr>
        <p:spPr>
          <a:xfrm>
            <a:off x="228600" y="5029200"/>
            <a:ext cx="3974040" cy="307080"/>
          </a:xfrm>
          <a:prstGeom prst="rect">
            <a:avLst/>
          </a:prstGeom>
          <a:noFill/>
          <a:ln>
            <a:noFill/>
          </a:ln>
        </p:spPr>
        <p:txBody>
          <a:bodyPr wrap="none" lIns="90000" rIns="90000" tIns="46800" bIns="46800"/>
          <a:p>
            <a:pPr>
              <a:buFont typeface="Arial"/>
              <a:buChar char="•"/>
            </a:pPr>
            <a:r>
              <a:rPr lang="en-US" sz="1400">
                <a:latin typeface="Arial"/>
              </a:rPr>
              <a:t>In reality contributions will me more complicated</a:t>
            </a:r>
            <a:endParaRPr/>
          </a:p>
        </p:txBody>
      </p:sp>
      <p:pic>
        <p:nvPicPr>
          <p:cNvPr id="663" name="Picture 10" descr="latex-image-1.pdf"/>
          <p:cNvPicPr/>
          <p:nvPr/>
        </p:nvPicPr>
        <p:blipFill>
          <a:blip r:embed="rId6"/>
          <a:stretch>
            <a:fillRect/>
          </a:stretch>
        </p:blipFill>
        <p:spPr>
          <a:xfrm>
            <a:off x="4876920" y="4114800"/>
            <a:ext cx="479160" cy="277920"/>
          </a:xfrm>
          <a:prstGeom prst="rect">
            <a:avLst/>
          </a:prstGeom>
          <a:ln>
            <a:noFill/>
          </a:ln>
        </p:spPr>
      </p:pic>
      <p:pic>
        <p:nvPicPr>
          <p:cNvPr id="664" name="Picture 2" descr="Screen Shot 2015-08-12 at 3.22.38 PM.png"/>
          <p:cNvPicPr/>
          <p:nvPr/>
        </p:nvPicPr>
        <p:blipFill>
          <a:blip r:embed="rId7"/>
          <a:stretch>
            <a:fillRect/>
          </a:stretch>
        </p:blipFill>
        <p:spPr>
          <a:xfrm>
            <a:off x="5562360" y="2362320"/>
            <a:ext cx="3403800" cy="1143360"/>
          </a:xfrm>
          <a:prstGeom prst="rect">
            <a:avLst/>
          </a:prstGeom>
          <a:ln>
            <a:noFill/>
          </a:ln>
        </p:spPr>
      </p:pic>
      <p:pic>
        <p:nvPicPr>
          <p:cNvPr id="665" name="Picture 3" descr="Screen Shot 2015-08-12 at 3.59.51 PM.png"/>
          <p:cNvPicPr/>
          <p:nvPr/>
        </p:nvPicPr>
        <p:blipFill>
          <a:blip r:embed="rId8"/>
          <a:stretch>
            <a:fillRect/>
          </a:stretch>
        </p:blipFill>
        <p:spPr>
          <a:xfrm>
            <a:off x="5638320" y="3505680"/>
            <a:ext cx="3315240" cy="1056600"/>
          </a:xfrm>
          <a:prstGeom prst="rect">
            <a:avLst/>
          </a:prstGeom>
          <a:ln>
            <a:noFill/>
          </a:ln>
        </p:spPr>
      </p:pic>
      <p:pic>
        <p:nvPicPr>
          <p:cNvPr id="666" name="Picture 4" descr="Screen Shot 2015-08-12 at 4.01.05 PM.png"/>
          <p:cNvPicPr/>
          <p:nvPr/>
        </p:nvPicPr>
        <p:blipFill>
          <a:blip r:embed="rId9"/>
          <a:stretch>
            <a:fillRect/>
          </a:stretch>
        </p:blipFill>
        <p:spPr>
          <a:xfrm>
            <a:off x="5851440" y="4534920"/>
            <a:ext cx="3063960" cy="266400"/>
          </a:xfrm>
          <a:prstGeom prst="rect">
            <a:avLst/>
          </a:prstGeom>
          <a:ln>
            <a:noFill/>
          </a:ln>
        </p:spPr>
      </p:pic>
      <p:pic>
        <p:nvPicPr>
          <p:cNvPr id="667" name="Picture 6" descr="latex-image-1.pdf"/>
          <p:cNvPicPr/>
          <p:nvPr/>
        </p:nvPicPr>
        <p:blipFill>
          <a:blip r:embed="rId10"/>
          <a:stretch>
            <a:fillRect/>
          </a:stretch>
        </p:blipFill>
        <p:spPr>
          <a:xfrm rot="16200000">
            <a:off x="5287320" y="2789640"/>
            <a:ext cx="639720" cy="241560"/>
          </a:xfrm>
          <a:prstGeom prst="rect">
            <a:avLst/>
          </a:prstGeom>
          <a:ln>
            <a:noFill/>
          </a:ln>
        </p:spPr>
      </p:pic>
      <p:pic>
        <p:nvPicPr>
          <p:cNvPr id="668" name="Picture 7" descr="latex-image-1.pdf"/>
          <p:cNvPicPr/>
          <p:nvPr/>
        </p:nvPicPr>
        <p:blipFill>
          <a:blip r:embed="rId11"/>
          <a:stretch>
            <a:fillRect/>
          </a:stretch>
        </p:blipFill>
        <p:spPr>
          <a:xfrm rot="16200000">
            <a:off x="5391000" y="3600720"/>
            <a:ext cx="431280" cy="240840"/>
          </a:xfrm>
          <a:prstGeom prst="rect">
            <a:avLst/>
          </a:prstGeom>
          <a:ln>
            <a:noFill/>
          </a:ln>
        </p:spPr>
      </p:pic>
      <p:sp>
        <p:nvSpPr>
          <p:cNvPr id="669" name="CustomShape 9"/>
          <p:cNvSpPr/>
          <p:nvPr/>
        </p:nvSpPr>
        <p:spPr>
          <a:xfrm>
            <a:off x="6858000" y="2438280"/>
            <a:ext cx="944280" cy="307080"/>
          </a:xfrm>
          <a:prstGeom prst="rect">
            <a:avLst/>
          </a:prstGeom>
          <a:noFill/>
          <a:ln>
            <a:noFill/>
          </a:ln>
        </p:spPr>
        <p:txBody>
          <a:bodyPr wrap="none" lIns="90000" rIns="90000" tIns="46800" bIns="46800"/>
          <a:p>
            <a:pPr>
              <a:buFont typeface="Arial"/>
              <a:buChar char="•"/>
            </a:pPr>
            <a:r>
              <a:rPr lang="en-US" sz="1400">
                <a:latin typeface="Arial"/>
              </a:rPr>
              <a:t>HERMES</a:t>
            </a:r>
            <a:endParaRPr/>
          </a:p>
        </p:txBody>
      </p:sp>
      <p:pic>
        <p:nvPicPr>
          <p:cNvPr id="670" name="Picture 10" descr="latex-image-1.pdf"/>
          <p:cNvPicPr/>
          <p:nvPr/>
        </p:nvPicPr>
        <p:blipFill>
          <a:blip r:embed="rId12"/>
          <a:stretch>
            <a:fillRect/>
          </a:stretch>
        </p:blipFill>
        <p:spPr>
          <a:xfrm>
            <a:off x="5715000" y="5258520"/>
            <a:ext cx="2889360" cy="269280"/>
          </a:xfrm>
          <a:prstGeom prst="rect">
            <a:avLst/>
          </a:prstGeom>
          <a:ln>
            <a:noFill/>
          </a:ln>
        </p:spPr>
      </p:pic>
      <p:pic>
        <p:nvPicPr>
          <p:cNvPr id="671" name="Picture 12" descr="latex-image-1.pdf"/>
          <p:cNvPicPr/>
          <p:nvPr/>
        </p:nvPicPr>
        <p:blipFill>
          <a:blip r:embed="rId13"/>
          <a:stretch>
            <a:fillRect/>
          </a:stretch>
        </p:blipFill>
        <p:spPr>
          <a:xfrm>
            <a:off x="5715000" y="4877640"/>
            <a:ext cx="2834640" cy="257760"/>
          </a:xfrm>
          <a:prstGeom prst="rect">
            <a:avLst/>
          </a:prstGeom>
          <a:ln>
            <a:noFill/>
          </a:ln>
        </p:spPr>
      </p:pic>
    </p:spTree>
  </p:cSld>
  <p:timing>
    <p:tnLst>
      <p:par>
        <p:cTn id="79" dur="indefinite" restart="never" nodeType="tmRoot">
          <p:childTnLst>
            <p:seq>
              <p:cTn id="80" dur="indefinite" nodeType="mainSeq">
                <p:childTnLst>
                  <p:par>
                    <p:cTn id="81" fill="hold">
                      <p:stCondLst>
                        <p:cond delay="indefinite"/>
                      </p:stCondLst>
                      <p:childTnLst>
                        <p:par>
                          <p:cTn id="82" fill="hold">
                            <p:stCondLst>
                              <p:cond delay="0"/>
                            </p:stCondLst>
                            <p:childTnLst>
                              <p:par>
                                <p:cTn id="83" nodeType="clickEffect" fill="hold" presetClass="entr" presetID="1">
                                  <p:stCondLst>
                                    <p:cond delay="0"/>
                                  </p:stCondLst>
                                  <p:childTnLst>
                                    <p:set>
                                      <p:cBhvr>
                                        <p:cTn id="84" dur="1" fill="hold">
                                          <p:stCondLst>
                                            <p:cond delay="0"/>
                                          </p:stCondLst>
                                        </p:cTn>
                                        <p:tgtEl>
                                          <p:spTgt spid="-1"/>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672" name="CustomShape 1"/>
          <p:cNvSpPr/>
          <p:nvPr/>
        </p:nvSpPr>
        <p:spPr>
          <a:xfrm>
            <a:off x="3124080" y="707076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673" name="CustomShape 2"/>
          <p:cNvSpPr/>
          <p:nvPr/>
        </p:nvSpPr>
        <p:spPr>
          <a:xfrm>
            <a:off x="8458200" y="6969240"/>
            <a:ext cx="685800" cy="320400"/>
          </a:xfrm>
          <a:prstGeom prst="rect">
            <a:avLst/>
          </a:prstGeom>
          <a:noFill/>
          <a:ln>
            <a:noFill/>
          </a:ln>
        </p:spPr>
        <p:txBody>
          <a:bodyPr lIns="90000" rIns="90000" tIns="46800" bIns="46800"/>
          <a:p>
            <a:pPr algn="r">
              <a:buFont typeface="Arial"/>
              <a:buChar char="•"/>
            </a:pPr>
            <a:fld id="{C2B7884F-D059-490A-99EB-C34381BB2103}" type="slidenum">
              <a:rPr lang="en-US" sz="1400">
                <a:latin typeface="Arial"/>
              </a:rPr>
              <a:t>&lt;number&gt;</a:t>
            </a:fld>
            <a:endParaRPr/>
          </a:p>
        </p:txBody>
      </p:sp>
      <p:pic>
        <p:nvPicPr>
          <p:cNvPr id="674" name="Picture 12" descr=""/>
          <p:cNvPicPr/>
          <p:nvPr/>
        </p:nvPicPr>
        <p:blipFill>
          <a:blip r:embed="rId1"/>
          <a:stretch>
            <a:fillRect/>
          </a:stretch>
        </p:blipFill>
        <p:spPr>
          <a:xfrm>
            <a:off x="289080" y="3124080"/>
            <a:ext cx="2554200" cy="2146320"/>
          </a:xfrm>
          <a:prstGeom prst="rect">
            <a:avLst/>
          </a:prstGeom>
          <a:ln>
            <a:noFill/>
          </a:ln>
        </p:spPr>
      </p:pic>
      <p:sp>
        <p:nvSpPr>
          <p:cNvPr id="675" name="CustomShape 3"/>
          <p:cNvSpPr/>
          <p:nvPr/>
        </p:nvSpPr>
        <p:spPr>
          <a:xfrm>
            <a:off x="990720" y="4419720"/>
            <a:ext cx="1823760" cy="459720"/>
          </a:xfrm>
          <a:prstGeom prst="rect">
            <a:avLst/>
          </a:prstGeom>
          <a:noFill/>
          <a:ln>
            <a:noFill/>
          </a:ln>
        </p:spPr>
        <p:txBody>
          <a:bodyPr wrap="none" lIns="90000" rIns="90000" tIns="46800" bIns="46800"/>
          <a:p>
            <a:pPr>
              <a:buFont typeface="Arial"/>
              <a:buChar char="•"/>
            </a:pPr>
            <a:r>
              <a:rPr lang="en-US" sz="2400">
                <a:latin typeface="Arial"/>
              </a:rPr>
              <a:t>EMC (1987)</a:t>
            </a:r>
            <a:endParaRPr/>
          </a:p>
        </p:txBody>
      </p:sp>
      <p:pic>
        <p:nvPicPr>
          <p:cNvPr id="676" name="Picture 24" descr="latex-image-1.pdf"/>
          <p:cNvPicPr/>
          <p:nvPr/>
        </p:nvPicPr>
        <p:blipFill>
          <a:blip r:embed="rId2"/>
          <a:stretch>
            <a:fillRect/>
          </a:stretch>
        </p:blipFill>
        <p:spPr>
          <a:xfrm>
            <a:off x="1523880" y="5084640"/>
            <a:ext cx="1017720" cy="376200"/>
          </a:xfrm>
          <a:prstGeom prst="rect">
            <a:avLst/>
          </a:prstGeom>
          <a:ln>
            <a:noFill/>
          </a:ln>
        </p:spPr>
      </p:pic>
      <p:sp>
        <p:nvSpPr>
          <p:cNvPr id="677" name="CustomShape 4"/>
          <p:cNvSpPr/>
          <p:nvPr/>
        </p:nvSpPr>
        <p:spPr>
          <a:xfrm>
            <a:off x="76320" y="5678640"/>
            <a:ext cx="8991360" cy="642600"/>
          </a:xfrm>
          <a:prstGeom prst="rect">
            <a:avLst/>
          </a:prstGeom>
          <a:solidFill>
            <a:srgbClr val="ffff99"/>
          </a:solidFill>
          <a:ln w="9360">
            <a:solidFill>
              <a:srgbClr val="000000"/>
            </a:solidFill>
            <a:miter/>
          </a:ln>
        </p:spPr>
        <p:txBody>
          <a:bodyPr lIns="90000" rIns="90000" tIns="46800" bIns="46800"/>
          <a:p>
            <a:pPr>
              <a:buFont typeface="Arial"/>
              <a:buChar char="•"/>
            </a:pPr>
            <a:r>
              <a:rPr lang="en-US">
                <a:latin typeface="Arial"/>
              </a:rPr>
              <a:t>Large cos</a:t>
            </a:r>
            <a:r>
              <a:rPr lang="en-US">
                <a:latin typeface="Symbol"/>
                <a:ea typeface="Symbol"/>
              </a:rPr>
              <a:t></a:t>
            </a:r>
            <a:r>
              <a:rPr lang="en-US">
                <a:latin typeface="Arial"/>
              </a:rPr>
              <a:t>  modulations observed by EMC were reproduced in electroproduction of hadrons in SIDIS with  unpolarized targets at  COMPASS and HERMES</a:t>
            </a:r>
            <a:endParaRPr/>
          </a:p>
        </p:txBody>
      </p:sp>
      <p:sp>
        <p:nvSpPr>
          <p:cNvPr id="678" name="Line 5"/>
          <p:cNvSpPr/>
          <p:nvPr/>
        </p:nvSpPr>
        <p:spPr>
          <a:xfrm>
            <a:off x="2971800" y="4089240"/>
            <a:ext cx="380880" cy="1440"/>
          </a:xfrm>
          <a:prstGeom prst="line">
            <a:avLst/>
          </a:prstGeom>
          <a:ln w="25560">
            <a:solidFill>
              <a:srgbClr val="000000"/>
            </a:solidFill>
            <a:miter/>
            <a:tailEnd len="med" type="triangle" w="med"/>
          </a:ln>
        </p:spPr>
      </p:sp>
      <p:pic>
        <p:nvPicPr>
          <p:cNvPr id="679" name="Picture 10" descr=""/>
          <p:cNvPicPr/>
          <p:nvPr/>
        </p:nvPicPr>
        <p:blipFill>
          <a:blip r:embed="rId3"/>
          <a:stretch>
            <a:fillRect/>
          </a:stretch>
        </p:blipFill>
        <p:spPr>
          <a:xfrm>
            <a:off x="3429000" y="3276360"/>
            <a:ext cx="2349360" cy="2362320"/>
          </a:xfrm>
          <a:prstGeom prst="rect">
            <a:avLst/>
          </a:prstGeom>
          <a:ln>
            <a:noFill/>
          </a:ln>
        </p:spPr>
      </p:pic>
      <p:pic>
        <p:nvPicPr>
          <p:cNvPr id="680" name="Picture 11" descr=""/>
          <p:cNvPicPr/>
          <p:nvPr/>
        </p:nvPicPr>
        <p:blipFill>
          <a:blip r:embed="rId4"/>
          <a:stretch>
            <a:fillRect/>
          </a:stretch>
        </p:blipFill>
        <p:spPr>
          <a:xfrm>
            <a:off x="4343400" y="3406680"/>
            <a:ext cx="1104840" cy="279360"/>
          </a:xfrm>
          <a:prstGeom prst="rect">
            <a:avLst/>
          </a:prstGeom>
          <a:ln>
            <a:noFill/>
          </a:ln>
        </p:spPr>
      </p:pic>
      <p:pic>
        <p:nvPicPr>
          <p:cNvPr id="681" name="Picture 12" descr=""/>
          <p:cNvPicPr/>
          <p:nvPr/>
        </p:nvPicPr>
        <p:blipFill>
          <a:blip r:embed="rId5"/>
          <a:stretch>
            <a:fillRect/>
          </a:stretch>
        </p:blipFill>
        <p:spPr>
          <a:xfrm>
            <a:off x="5791320" y="3200400"/>
            <a:ext cx="3174840" cy="2413080"/>
          </a:xfrm>
          <a:prstGeom prst="rect">
            <a:avLst/>
          </a:prstGeom>
          <a:ln>
            <a:noFill/>
          </a:ln>
        </p:spPr>
      </p:pic>
      <p:pic>
        <p:nvPicPr>
          <p:cNvPr id="682" name="Picture 13" descr=""/>
          <p:cNvPicPr/>
          <p:nvPr/>
        </p:nvPicPr>
        <p:blipFill>
          <a:blip r:embed="rId6"/>
          <a:stretch>
            <a:fillRect/>
          </a:stretch>
        </p:blipFill>
        <p:spPr>
          <a:xfrm>
            <a:off x="7315200" y="3352680"/>
            <a:ext cx="1600200" cy="181080"/>
          </a:xfrm>
          <a:prstGeom prst="rect">
            <a:avLst/>
          </a:prstGeom>
          <a:ln>
            <a:noFill/>
          </a:ln>
        </p:spPr>
      </p:pic>
      <p:pic>
        <p:nvPicPr>
          <p:cNvPr id="683" name="Picture 41" descr=""/>
          <p:cNvPicPr/>
          <p:nvPr/>
        </p:nvPicPr>
        <p:blipFill>
          <a:blip r:embed="rId7"/>
          <a:stretch>
            <a:fillRect/>
          </a:stretch>
        </p:blipFill>
        <p:spPr>
          <a:xfrm>
            <a:off x="838080" y="787320"/>
            <a:ext cx="6782040" cy="2105280"/>
          </a:xfrm>
          <a:prstGeom prst="rect">
            <a:avLst/>
          </a:prstGeom>
          <a:ln>
            <a:noFill/>
          </a:ln>
        </p:spPr>
      </p:pic>
      <p:sp>
        <p:nvSpPr>
          <p:cNvPr id="684" name="CustomShape 6"/>
          <p:cNvSpPr/>
          <p:nvPr/>
        </p:nvSpPr>
        <p:spPr>
          <a:xfrm>
            <a:off x="6915240" y="995400"/>
            <a:ext cx="1009440" cy="441720"/>
          </a:xfrm>
          <a:prstGeom prst="wedgeEllipseCallout">
            <a:avLst>
              <a:gd name="adj1" fmla="val 5700"/>
              <a:gd name="adj2" fmla="val 28330"/>
            </a:avLst>
          </a:prstGeom>
          <a:solidFill>
            <a:srgbClr val="ffffff"/>
          </a:solidFill>
          <a:ln w="9360">
            <a:solidFill>
              <a:srgbClr val="b6dcdf"/>
            </a:solidFill>
            <a:miter/>
          </a:ln>
        </p:spPr>
      </p:sp>
      <p:sp>
        <p:nvSpPr>
          <p:cNvPr id="685" name="CustomShape 7"/>
          <p:cNvSpPr/>
          <p:nvPr/>
        </p:nvSpPr>
        <p:spPr>
          <a:xfrm>
            <a:off x="7115040" y="1047600"/>
            <a:ext cx="657000" cy="398880"/>
          </a:xfrm>
          <a:prstGeom prst="rect">
            <a:avLst/>
          </a:prstGeom>
          <a:noFill/>
          <a:ln>
            <a:noFill/>
          </a:ln>
        </p:spPr>
        <p:txBody>
          <a:bodyPr lIns="90000" rIns="90000" tIns="46800" bIns="46800"/>
          <a:p>
            <a:pPr>
              <a:buFont typeface="Arial"/>
              <a:buChar char="•"/>
            </a:pPr>
            <a:r>
              <a:rPr lang="en-US" sz="2000">
                <a:latin typeface="Arial"/>
              </a:rPr>
              <a:t>HT</a:t>
            </a:r>
            <a:endParaRPr/>
          </a:p>
        </p:txBody>
      </p:sp>
      <p:sp>
        <p:nvSpPr>
          <p:cNvPr id="686" name="TextShape 8"/>
          <p:cNvSpPr txBox="1"/>
          <p:nvPr/>
        </p:nvSpPr>
        <p:spPr>
          <a:xfrm>
            <a:off x="-360" y="228240"/>
            <a:ext cx="8991720" cy="563400"/>
          </a:xfrm>
          <a:prstGeom prst="rect">
            <a:avLst/>
          </a:prstGeom>
        </p:spPr>
        <p:txBody>
          <a:bodyPr anchor="ctr"/>
          <a:p>
            <a:pPr algn="ctr">
              <a:buFont typeface="Arial"/>
              <a:buChar char="•"/>
            </a:pPr>
            <a:r>
              <a:rPr lang="en-US" sz="3200">
                <a:latin typeface="Arial"/>
              </a:rPr>
              <a:t>Higher twists in azimuthal distributions in  SIDIS</a:t>
            </a:r>
            <a:endParaRPr/>
          </a:p>
        </p:txBody>
      </p:sp>
    </p:spTree>
  </p:cSld>
  <p:timing>
    <p:tnLst>
      <p:par>
        <p:cTn id="85" dur="indefinite" restart="never" nodeType="tmRoot">
          <p:childTnLst>
            <p:seq>
              <p:cTn id="86"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102" name="CustomShape 1"/>
          <p:cNvSpPr/>
          <p:nvPr/>
        </p:nvSpPr>
        <p:spPr>
          <a:xfrm>
            <a:off x="1676520" y="0"/>
            <a:ext cx="5727960" cy="581400"/>
          </a:xfrm>
          <a:prstGeom prst="rect">
            <a:avLst/>
          </a:prstGeom>
          <a:noFill/>
          <a:ln>
            <a:noFill/>
          </a:ln>
        </p:spPr>
        <p:txBody>
          <a:bodyPr wrap="none" lIns="90000" rIns="90000" tIns="46800" bIns="46800"/>
          <a:p>
            <a:pPr>
              <a:buFont typeface="Arial"/>
              <a:buChar char="•"/>
            </a:pPr>
            <a:r>
              <a:rPr lang="en-US" sz="3200">
                <a:latin typeface="Arial"/>
              </a:rPr>
              <a:t>Proton structure from 1D to 3D</a:t>
            </a:r>
            <a:endParaRPr/>
          </a:p>
        </p:txBody>
      </p:sp>
      <p:sp>
        <p:nvSpPr>
          <p:cNvPr id="103" name="CustomShape 2"/>
          <p:cNvSpPr/>
          <p:nvPr/>
        </p:nvSpPr>
        <p:spPr>
          <a:xfrm>
            <a:off x="8458200" y="6464160"/>
            <a:ext cx="685800" cy="320760"/>
          </a:xfrm>
          <a:prstGeom prst="rect">
            <a:avLst/>
          </a:prstGeom>
          <a:noFill/>
          <a:ln>
            <a:noFill/>
          </a:ln>
        </p:spPr>
        <p:txBody>
          <a:bodyPr lIns="90000" rIns="90000" tIns="46800" bIns="46800"/>
          <a:p>
            <a:pPr algn="r">
              <a:buFont typeface="Arial"/>
              <a:buChar char="•"/>
            </a:pPr>
            <a:fld id="{81CCAE59-9800-4DD9-9AB7-A3B3841D7DC7}" type="slidenum">
              <a:rPr lang="fr-FR" sz="1400">
                <a:latin typeface="Arial"/>
              </a:rPr>
              <a:t>&lt;number&gt;</a:t>
            </a:fld>
            <a:endParaRPr/>
          </a:p>
        </p:txBody>
      </p:sp>
      <p:sp>
        <p:nvSpPr>
          <p:cNvPr id="104" name="CustomShape 3"/>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pic>
        <p:nvPicPr>
          <p:cNvPr id="105" name="Picture 4" descr=""/>
          <p:cNvPicPr/>
          <p:nvPr/>
        </p:nvPicPr>
        <p:blipFill>
          <a:blip r:embed="rId1"/>
          <a:stretch>
            <a:fillRect/>
          </a:stretch>
        </p:blipFill>
        <p:spPr>
          <a:xfrm>
            <a:off x="685800" y="990720"/>
            <a:ext cx="2209680" cy="1711080"/>
          </a:xfrm>
          <a:prstGeom prst="rect">
            <a:avLst/>
          </a:prstGeom>
          <a:ln w="9360">
            <a:solidFill>
              <a:srgbClr val="ffff00"/>
            </a:solidFill>
            <a:miter/>
          </a:ln>
        </p:spPr>
      </p:pic>
      <p:sp>
        <p:nvSpPr>
          <p:cNvPr id="106" name="CustomShape 4"/>
          <p:cNvSpPr/>
          <p:nvPr/>
        </p:nvSpPr>
        <p:spPr>
          <a:xfrm>
            <a:off x="1143000" y="762120"/>
            <a:ext cx="2438280" cy="368280"/>
          </a:xfrm>
          <a:prstGeom prst="rect">
            <a:avLst/>
          </a:prstGeom>
          <a:noFill/>
          <a:ln>
            <a:noFill/>
          </a:ln>
        </p:spPr>
        <p:txBody>
          <a:bodyPr lIns="90000" rIns="90000" tIns="46800" bIns="46800"/>
          <a:p>
            <a:pPr>
              <a:lnSpc>
                <a:spcPct val="100000"/>
              </a:lnSpc>
              <a:buFont typeface="Times"/>
              <a:buChar char="•"/>
            </a:pPr>
            <a:r>
              <a:rPr lang="en-US">
                <a:solidFill>
                  <a:srgbClr val="000000"/>
                </a:solidFill>
                <a:latin typeface="Times New Roman"/>
              </a:rPr>
              <a:t>fast moving hadron</a:t>
            </a:r>
            <a:endParaRPr/>
          </a:p>
        </p:txBody>
      </p:sp>
      <p:sp>
        <p:nvSpPr>
          <p:cNvPr id="107" name="CustomShape 5"/>
          <p:cNvSpPr/>
          <p:nvPr/>
        </p:nvSpPr>
        <p:spPr>
          <a:xfrm>
            <a:off x="1523880" y="4952880"/>
            <a:ext cx="5867640" cy="1191240"/>
          </a:xfrm>
          <a:prstGeom prst="rect">
            <a:avLst/>
          </a:prstGeom>
          <a:noFill/>
          <a:ln>
            <a:noFill/>
          </a:ln>
        </p:spPr>
        <p:txBody>
          <a:bodyPr lIns="90000" rIns="90000" tIns="46800" bIns="46800"/>
          <a:p>
            <a:pPr>
              <a:buFont typeface="Arial"/>
              <a:buChar char="•"/>
            </a:pPr>
            <a:r>
              <a:rPr lang="en-US">
                <a:latin typeface="Arial"/>
              </a:rPr>
              <a:t>To understand better the dynamics we need to</a:t>
            </a:r>
            <a:endParaRPr/>
          </a:p>
          <a:p>
            <a:pPr lvl="1">
              <a:lnSpc>
                <a:spcPct val="100000"/>
              </a:lnSpc>
              <a:buFont typeface="Arial"/>
              <a:buChar char="•"/>
            </a:pPr>
            <a:r>
              <a:rPr lang="en-US">
                <a:solidFill>
                  <a:srgbClr val="000000"/>
                </a:solidFill>
                <a:latin typeface="Arial"/>
                <a:ea typeface="ＭＳ Ｐゴシック"/>
              </a:rPr>
              <a:t>Study orbital motion, move from 1D to 3D </a:t>
            </a:r>
            <a:endParaRPr/>
          </a:p>
          <a:p>
            <a:pPr lvl="1">
              <a:lnSpc>
                <a:spcPct val="100000"/>
              </a:lnSpc>
              <a:buFont typeface="Arial"/>
              <a:buChar char="•"/>
            </a:pPr>
            <a:r>
              <a:rPr lang="en-US">
                <a:solidFill>
                  <a:srgbClr val="000000"/>
                </a:solidFill>
                <a:latin typeface="Arial"/>
                <a:ea typeface="ＭＳ Ｐゴシック"/>
              </a:rPr>
              <a:t>Study interactions and correlations of spin, longitudinal and transverse degrees of freedom</a:t>
            </a:r>
            <a:endParaRPr/>
          </a:p>
        </p:txBody>
      </p:sp>
      <p:pic>
        <p:nvPicPr>
          <p:cNvPr id="108" name="Picture 27" descr="proton_quark_version_new006.gif"/>
          <p:cNvPicPr/>
          <p:nvPr/>
        </p:nvPicPr>
        <p:blipFill>
          <a:blip r:embed="rId2"/>
          <a:stretch>
            <a:fillRect/>
          </a:stretch>
        </p:blipFill>
        <p:spPr>
          <a:xfrm>
            <a:off x="6400800" y="838080"/>
            <a:ext cx="2250360" cy="2286000"/>
          </a:xfrm>
          <a:prstGeom prst="rect">
            <a:avLst/>
          </a:prstGeom>
          <a:ln>
            <a:noFill/>
          </a:ln>
        </p:spPr>
      </p:pic>
      <p:sp>
        <p:nvSpPr>
          <p:cNvPr id="109" name="CustomShape 6"/>
          <p:cNvSpPr/>
          <p:nvPr/>
        </p:nvSpPr>
        <p:spPr>
          <a:xfrm>
            <a:off x="6553080" y="762120"/>
            <a:ext cx="2438640" cy="398880"/>
          </a:xfrm>
          <a:prstGeom prst="rect">
            <a:avLst/>
          </a:prstGeom>
          <a:noFill/>
          <a:ln>
            <a:noFill/>
          </a:ln>
        </p:spPr>
        <p:txBody>
          <a:bodyPr lIns="90000" rIns="90000" tIns="46800" bIns="46800"/>
          <a:p>
            <a:pPr>
              <a:lnSpc>
                <a:spcPct val="100000"/>
              </a:lnSpc>
              <a:buFont typeface="Times"/>
              <a:buChar char="•"/>
            </a:pPr>
            <a:r>
              <a:rPr lang="en-US" sz="2000">
                <a:solidFill>
                  <a:srgbClr val="000000"/>
                </a:solidFill>
                <a:latin typeface="Times New Roman"/>
              </a:rPr>
              <a:t>real life</a:t>
            </a:r>
            <a:endParaRPr/>
          </a:p>
        </p:txBody>
      </p:sp>
      <p:pic>
        <p:nvPicPr>
          <p:cNvPr id="110" name="Picture 75" descr=""/>
          <p:cNvPicPr/>
          <p:nvPr/>
        </p:nvPicPr>
        <p:blipFill>
          <a:blip r:embed="rId3"/>
          <a:stretch>
            <a:fillRect/>
          </a:stretch>
        </p:blipFill>
        <p:spPr>
          <a:xfrm>
            <a:off x="838080" y="3124080"/>
            <a:ext cx="2374920" cy="1702080"/>
          </a:xfrm>
          <a:prstGeom prst="rect">
            <a:avLst/>
          </a:prstGeom>
          <a:ln>
            <a:noFill/>
          </a:ln>
        </p:spPr>
      </p:pic>
      <p:sp>
        <p:nvSpPr>
          <p:cNvPr id="111" name="CustomShape 7"/>
          <p:cNvSpPr/>
          <p:nvPr/>
        </p:nvSpPr>
        <p:spPr>
          <a:xfrm>
            <a:off x="762120" y="2743200"/>
            <a:ext cx="2819160" cy="368280"/>
          </a:xfrm>
          <a:prstGeom prst="rect">
            <a:avLst/>
          </a:prstGeom>
          <a:noFill/>
          <a:ln>
            <a:noFill/>
          </a:ln>
        </p:spPr>
        <p:txBody>
          <a:bodyPr lIns="90000" rIns="90000" tIns="46800" bIns="46800"/>
          <a:p>
            <a:pPr>
              <a:lnSpc>
                <a:spcPct val="100000"/>
              </a:lnSpc>
              <a:buFont typeface="Times"/>
              <a:buChar char="•"/>
            </a:pPr>
            <a:r>
              <a:rPr lang="en-US">
                <a:solidFill>
                  <a:srgbClr val="000000"/>
                </a:solidFill>
                <a:latin typeface="Times New Roman"/>
              </a:rPr>
              <a:t>spherical horse in vacuum</a:t>
            </a:r>
            <a:endParaRPr/>
          </a:p>
        </p:txBody>
      </p:sp>
      <p:pic>
        <p:nvPicPr>
          <p:cNvPr id="112" name="Picture 3" descr="horse_38.gif"/>
          <p:cNvPicPr/>
          <p:nvPr/>
        </p:nvPicPr>
        <p:blipFill>
          <a:blip r:embed="rId4"/>
          <a:stretch>
            <a:fillRect/>
          </a:stretch>
        </p:blipFill>
        <p:spPr>
          <a:xfrm>
            <a:off x="6400800" y="3276720"/>
            <a:ext cx="1905120" cy="1295280"/>
          </a:xfrm>
          <a:prstGeom prst="rect">
            <a:avLst/>
          </a:prstGeom>
          <a:ln>
            <a:noFill/>
          </a:ln>
        </p:spPr>
      </p:pic>
      <p:pic>
        <p:nvPicPr>
          <p:cNvPr id="113" name="Picture 5" descr="Screen shot 2013-05-28 at 7.12.47 PM.png"/>
          <p:cNvPicPr/>
          <p:nvPr/>
        </p:nvPicPr>
        <p:blipFill>
          <a:blip r:embed="rId5"/>
          <a:stretch>
            <a:fillRect/>
          </a:stretch>
        </p:blipFill>
        <p:spPr>
          <a:xfrm>
            <a:off x="3424320" y="838080"/>
            <a:ext cx="2595600" cy="1981440"/>
          </a:xfrm>
          <a:prstGeom prst="rect">
            <a:avLst/>
          </a:prstGeom>
          <a:ln>
            <a:noFill/>
          </a:ln>
        </p:spPr>
      </p:pic>
    </p:spTree>
  </p:cSld>
  <p:timing>
    <p:tnLst>
      <p:par>
        <p:cTn id="5" dur="indefinite" restart="never" nodeType="tmRoot">
          <p:childTnLst>
            <p:seq>
              <p:cTn id="6" dur="indefinite" nodeType="mainSeq">
                <p:childTnLst>
                  <p:par>
                    <p:cTn id="7" fill="hold">
                      <p:stCondLst>
                        <p:cond delay="indefinite"/>
                      </p:stCondLst>
                      <p:childTnLst>
                        <p:par>
                          <p:cTn id="8" fill="hold">
                            <p:stCondLst>
                              <p:cond delay="0"/>
                            </p:stCondLst>
                            <p:childTnLst>
                              <p:par>
                                <p:cTn id="9" nodeType="clickEffect" fill="hold" presetClass="entr" presetID="1">
                                  <p:stCondLst>
                                    <p:cond delay="0"/>
                                  </p:stCondLst>
                                  <p:childTnLst>
                                    <p:set>
                                      <p:cBhvr>
                                        <p:cTn id="10" dur="1" fill="hold">
                                          <p:stCondLst>
                                            <p:cond delay="0"/>
                                          </p:stCondLst>
                                        </p:cTn>
                                        <p:tgtEl>
                                          <p:spTgt spid="-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nodeType="clickEffect" fill="hold" presetClass="entr" presetID="1">
                                  <p:stCondLst>
                                    <p:cond delay="0"/>
                                  </p:stCondLst>
                                  <p:childTnLst>
                                    <p:set>
                                      <p:cBhvr>
                                        <p:cTn id="14" dur="1" fill="hold">
                                          <p:stCondLst>
                                            <p:cond delay="0"/>
                                          </p:stCondLst>
                                        </p:cTn>
                                        <p:tgtEl>
                                          <p:spTgt spid="-1"/>
                                        </p:tgtEl>
                                        <p:attrNameLst>
                                          <p:attrName>style.visibility</p:attrName>
                                        </p:attrNameLst>
                                      </p:cBhvr>
                                      <p:to>
                                        <p:strVal val="visible"/>
                                      </p:to>
                                    </p:set>
                                  </p:childTnLst>
                                </p:cTn>
                              </p:par>
                              <p:par>
                                <p:cTn id="15" nodeType="withEffect" fill="hold" presetClass="entr" presetID="1">
                                  <p:stCondLst>
                                    <p:cond delay="0"/>
                                  </p:stCondLst>
                                  <p:childTnLst>
                                    <p:set>
                                      <p:cBhvr>
                                        <p:cTn id="16" dur="1" fill="hold">
                                          <p:stCondLst>
                                            <p:cond delay="0"/>
                                          </p:stCondLst>
                                        </p:cTn>
                                        <p:tgtEl>
                                          <p:spTgt spid="1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fill="hold" presetClass="entr" presetID="1">
                                  <p:stCondLst>
                                    <p:cond delay="0"/>
                                  </p:stCondLst>
                                  <p:childTnLst>
                                    <p:set>
                                      <p:cBhvr>
                                        <p:cTn id="20"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687" name="CustomShape 1"/>
          <p:cNvSpPr/>
          <p:nvPr/>
        </p:nvSpPr>
        <p:spPr>
          <a:xfrm>
            <a:off x="8458200" y="6588000"/>
            <a:ext cx="685800" cy="320760"/>
          </a:xfrm>
          <a:prstGeom prst="rect">
            <a:avLst/>
          </a:prstGeom>
          <a:noFill/>
          <a:ln>
            <a:noFill/>
          </a:ln>
        </p:spPr>
        <p:txBody>
          <a:bodyPr lIns="90000" rIns="90000" tIns="46800" bIns="46800"/>
          <a:p>
            <a:pPr algn="r">
              <a:buFont typeface="Arial"/>
              <a:buChar char="•"/>
            </a:pPr>
            <a:fld id="{C2B43292-850A-440D-995D-D290CB109057}" type="slidenum">
              <a:rPr lang="en-US" sz="1400">
                <a:latin typeface="Arial"/>
              </a:rPr>
              <a:t>&lt;number&gt;</a:t>
            </a:fld>
            <a:endParaRPr/>
          </a:p>
        </p:txBody>
      </p:sp>
      <p:sp>
        <p:nvSpPr>
          <p:cNvPr id="688" name="TextShape 2"/>
          <p:cNvSpPr txBox="1"/>
          <p:nvPr/>
        </p:nvSpPr>
        <p:spPr>
          <a:xfrm>
            <a:off x="457200" y="152280"/>
            <a:ext cx="8229600" cy="563760"/>
          </a:xfrm>
          <a:prstGeom prst="rect">
            <a:avLst/>
          </a:prstGeom>
        </p:spPr>
        <p:txBody>
          <a:bodyPr anchor="ctr"/>
          <a:p>
            <a:pPr algn="ctr">
              <a:buFont typeface="Arial"/>
              <a:buChar char="•"/>
            </a:pPr>
            <a:r>
              <a:rPr lang="en-US" sz="3200">
                <a:latin typeface="Arial"/>
              </a:rPr>
              <a:t>Quark-gluon correlations: Models vs Lattice</a:t>
            </a:r>
            <a:endParaRPr/>
          </a:p>
        </p:txBody>
      </p:sp>
      <p:sp>
        <p:nvSpPr>
          <p:cNvPr id="689" name="CustomShape 3"/>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pic>
        <p:nvPicPr>
          <p:cNvPr id="690" name="Picture 23" descr="txp_fig"/>
          <p:cNvPicPr/>
          <p:nvPr/>
        </p:nvPicPr>
        <p:blipFill>
          <a:blip r:embed="rId1"/>
          <a:stretch>
            <a:fillRect/>
          </a:stretch>
        </p:blipFill>
        <p:spPr>
          <a:xfrm>
            <a:off x="152280" y="838080"/>
            <a:ext cx="1828800" cy="1143000"/>
          </a:xfrm>
          <a:prstGeom prst="rect">
            <a:avLst/>
          </a:prstGeom>
          <a:ln>
            <a:noFill/>
          </a:ln>
        </p:spPr>
      </p:pic>
      <p:sp>
        <p:nvSpPr>
          <p:cNvPr id="691" name="CustomShape 4"/>
          <p:cNvSpPr/>
          <p:nvPr/>
        </p:nvSpPr>
        <p:spPr>
          <a:xfrm>
            <a:off x="936000" y="1427040"/>
            <a:ext cx="261000" cy="241200"/>
          </a:xfrm>
          <a:prstGeom prst="rect">
            <a:avLst/>
          </a:prstGeom>
          <a:solidFill>
            <a:srgbClr val="ffffff"/>
          </a:solidFill>
          <a:ln>
            <a:noFill/>
          </a:ln>
        </p:spPr>
      </p:sp>
      <p:sp>
        <p:nvSpPr>
          <p:cNvPr id="692" name="CustomShape 5"/>
          <p:cNvSpPr/>
          <p:nvPr/>
        </p:nvSpPr>
        <p:spPr>
          <a:xfrm>
            <a:off x="543960" y="1427040"/>
            <a:ext cx="261000" cy="241200"/>
          </a:xfrm>
          <a:prstGeom prst="rect">
            <a:avLst/>
          </a:prstGeom>
          <a:solidFill>
            <a:srgbClr val="ffffff"/>
          </a:solidFill>
          <a:ln>
            <a:noFill/>
          </a:ln>
        </p:spPr>
      </p:sp>
      <p:sp>
        <p:nvSpPr>
          <p:cNvPr id="693" name="CustomShape 6"/>
          <p:cNvSpPr/>
          <p:nvPr/>
        </p:nvSpPr>
        <p:spPr>
          <a:xfrm>
            <a:off x="1377000" y="1168920"/>
            <a:ext cx="261000" cy="201960"/>
          </a:xfrm>
          <a:prstGeom prst="rect">
            <a:avLst/>
          </a:prstGeom>
          <a:solidFill>
            <a:srgbClr val="ffffff"/>
          </a:solidFill>
          <a:ln>
            <a:noFill/>
          </a:ln>
        </p:spPr>
      </p:sp>
      <p:sp>
        <p:nvSpPr>
          <p:cNvPr id="694" name="CustomShape 7"/>
          <p:cNvSpPr/>
          <p:nvPr/>
        </p:nvSpPr>
        <p:spPr>
          <a:xfrm>
            <a:off x="936000" y="1168920"/>
            <a:ext cx="261000" cy="201960"/>
          </a:xfrm>
          <a:prstGeom prst="rect">
            <a:avLst/>
          </a:prstGeom>
          <a:solidFill>
            <a:srgbClr val="ffffff"/>
          </a:solidFill>
          <a:ln>
            <a:noFill/>
          </a:ln>
        </p:spPr>
      </p:sp>
      <p:sp>
        <p:nvSpPr>
          <p:cNvPr id="695" name="CustomShape 8"/>
          <p:cNvSpPr/>
          <p:nvPr/>
        </p:nvSpPr>
        <p:spPr>
          <a:xfrm>
            <a:off x="537840" y="1168920"/>
            <a:ext cx="261000" cy="201960"/>
          </a:xfrm>
          <a:prstGeom prst="rect">
            <a:avLst/>
          </a:prstGeom>
          <a:solidFill>
            <a:srgbClr val="ffffff"/>
          </a:solidFill>
          <a:ln>
            <a:noFill/>
          </a:ln>
        </p:spPr>
      </p:sp>
      <p:sp>
        <p:nvSpPr>
          <p:cNvPr id="696" name="CustomShape 9"/>
          <p:cNvSpPr/>
          <p:nvPr/>
        </p:nvSpPr>
        <p:spPr>
          <a:xfrm>
            <a:off x="1047600" y="1707840"/>
            <a:ext cx="149400" cy="231120"/>
          </a:xfrm>
          <a:prstGeom prst="rect">
            <a:avLst/>
          </a:prstGeom>
          <a:solidFill>
            <a:srgbClr val="ffffff"/>
          </a:solidFill>
          <a:ln>
            <a:noFill/>
          </a:ln>
        </p:spPr>
      </p:sp>
      <p:sp>
        <p:nvSpPr>
          <p:cNvPr id="697" name="CustomShape 10"/>
          <p:cNvSpPr/>
          <p:nvPr/>
        </p:nvSpPr>
        <p:spPr>
          <a:xfrm>
            <a:off x="1309680" y="1708920"/>
            <a:ext cx="635040" cy="230040"/>
          </a:xfrm>
          <a:prstGeom prst="rect">
            <a:avLst/>
          </a:prstGeom>
          <a:solidFill>
            <a:srgbClr val="ffffff"/>
          </a:solidFill>
          <a:ln>
            <a:noFill/>
          </a:ln>
        </p:spPr>
      </p:sp>
      <p:sp>
        <p:nvSpPr>
          <p:cNvPr id="698" name="CustomShape 11"/>
          <p:cNvSpPr/>
          <p:nvPr/>
        </p:nvSpPr>
        <p:spPr>
          <a:xfrm>
            <a:off x="493200" y="1714680"/>
            <a:ext cx="340920" cy="213120"/>
          </a:xfrm>
          <a:prstGeom prst="rect">
            <a:avLst/>
          </a:prstGeom>
          <a:solidFill>
            <a:srgbClr val="ffffff"/>
          </a:solidFill>
          <a:ln>
            <a:noFill/>
          </a:ln>
        </p:spPr>
      </p:sp>
      <p:sp>
        <p:nvSpPr>
          <p:cNvPr id="699" name="CustomShape 12"/>
          <p:cNvSpPr/>
          <p:nvPr/>
        </p:nvSpPr>
        <p:spPr>
          <a:xfrm>
            <a:off x="1589400" y="1443960"/>
            <a:ext cx="261000" cy="201960"/>
          </a:xfrm>
          <a:prstGeom prst="rect">
            <a:avLst/>
          </a:prstGeom>
          <a:solidFill>
            <a:srgbClr val="ffffff"/>
          </a:solidFill>
          <a:ln>
            <a:noFill/>
          </a:ln>
        </p:spPr>
      </p:sp>
      <p:pic>
        <p:nvPicPr>
          <p:cNvPr id="700" name="Picture 24" descr="Screen Shot 2014-05-07 at 10.27.20 AM.png"/>
          <p:cNvPicPr/>
          <p:nvPr/>
        </p:nvPicPr>
        <p:blipFill>
          <a:blip r:embed="rId2"/>
          <a:stretch>
            <a:fillRect/>
          </a:stretch>
        </p:blipFill>
        <p:spPr>
          <a:xfrm>
            <a:off x="6300720" y="838080"/>
            <a:ext cx="2691000" cy="1752840"/>
          </a:xfrm>
          <a:prstGeom prst="rect">
            <a:avLst/>
          </a:prstGeom>
          <a:ln>
            <a:noFill/>
          </a:ln>
        </p:spPr>
      </p:pic>
      <p:pic>
        <p:nvPicPr>
          <p:cNvPr id="701" name="Picture 25" descr="Screen Shot 2014-05-05 at 4.56.07 PM.png"/>
          <p:cNvPicPr/>
          <p:nvPr/>
        </p:nvPicPr>
        <p:blipFill>
          <a:blip r:embed="rId3"/>
          <a:stretch>
            <a:fillRect/>
          </a:stretch>
        </p:blipFill>
        <p:spPr>
          <a:xfrm>
            <a:off x="4559400" y="2978280"/>
            <a:ext cx="25200" cy="139680"/>
          </a:xfrm>
          <a:prstGeom prst="rect">
            <a:avLst/>
          </a:prstGeom>
          <a:ln>
            <a:noFill/>
          </a:ln>
        </p:spPr>
      </p:pic>
      <p:pic>
        <p:nvPicPr>
          <p:cNvPr id="702" name="Picture 29" descr="Screen Shot 2014-09-22 at 11.24.38 AM.png"/>
          <p:cNvPicPr/>
          <p:nvPr/>
        </p:nvPicPr>
        <p:blipFill>
          <a:blip r:embed="rId4"/>
          <a:stretch>
            <a:fillRect/>
          </a:stretch>
        </p:blipFill>
        <p:spPr>
          <a:xfrm>
            <a:off x="571680" y="2527200"/>
            <a:ext cx="2019240" cy="3124440"/>
          </a:xfrm>
          <a:prstGeom prst="rect">
            <a:avLst/>
          </a:prstGeom>
          <a:ln>
            <a:noFill/>
          </a:ln>
        </p:spPr>
      </p:pic>
      <p:pic>
        <p:nvPicPr>
          <p:cNvPr id="703" name="Picture 3" descr="Screen shot 2013-05-29 at 5.07.23 PM.png"/>
          <p:cNvPicPr/>
          <p:nvPr/>
        </p:nvPicPr>
        <p:blipFill>
          <a:blip r:embed="rId5"/>
          <a:stretch>
            <a:fillRect/>
          </a:stretch>
        </p:blipFill>
        <p:spPr>
          <a:xfrm>
            <a:off x="2971800" y="2514600"/>
            <a:ext cx="2666880" cy="3048120"/>
          </a:xfrm>
          <a:prstGeom prst="rect">
            <a:avLst/>
          </a:prstGeom>
          <a:ln>
            <a:noFill/>
          </a:ln>
        </p:spPr>
      </p:pic>
      <p:pic>
        <p:nvPicPr>
          <p:cNvPr id="704" name="Picture 31" descr="Screen Shot 2014-09-22 at 11.27.45 AM.png"/>
          <p:cNvPicPr/>
          <p:nvPr/>
        </p:nvPicPr>
        <p:blipFill>
          <a:blip r:embed="rId6"/>
          <a:stretch>
            <a:fillRect/>
          </a:stretch>
        </p:blipFill>
        <p:spPr>
          <a:xfrm>
            <a:off x="0" y="2590920"/>
            <a:ext cx="627120" cy="2641320"/>
          </a:xfrm>
          <a:prstGeom prst="rect">
            <a:avLst/>
          </a:prstGeom>
          <a:ln>
            <a:noFill/>
          </a:ln>
        </p:spPr>
      </p:pic>
      <p:sp>
        <p:nvSpPr>
          <p:cNvPr id="705" name="Line 13"/>
          <p:cNvSpPr/>
          <p:nvPr/>
        </p:nvSpPr>
        <p:spPr>
          <a:xfrm flipH="1">
            <a:off x="838080" y="1600200"/>
            <a:ext cx="533520" cy="1143000"/>
          </a:xfrm>
          <a:prstGeom prst="line">
            <a:avLst/>
          </a:prstGeom>
          <a:ln w="9360">
            <a:solidFill>
              <a:srgbClr val="ff0000"/>
            </a:solidFill>
            <a:miter/>
            <a:tailEnd len="med" type="triangle" w="med"/>
          </a:ln>
        </p:spPr>
      </p:sp>
      <p:sp>
        <p:nvSpPr>
          <p:cNvPr id="706" name="Line 14"/>
          <p:cNvSpPr/>
          <p:nvPr/>
        </p:nvSpPr>
        <p:spPr>
          <a:xfrm>
            <a:off x="1752480" y="1447920"/>
            <a:ext cx="1143000" cy="1143000"/>
          </a:xfrm>
          <a:prstGeom prst="line">
            <a:avLst/>
          </a:prstGeom>
          <a:ln w="9360">
            <a:solidFill>
              <a:srgbClr val="ff0000"/>
            </a:solidFill>
            <a:miter/>
            <a:tailEnd len="med" type="triangle" w="med"/>
          </a:ln>
        </p:spPr>
      </p:sp>
      <p:sp>
        <p:nvSpPr>
          <p:cNvPr id="707" name="CustomShape 15"/>
          <p:cNvSpPr/>
          <p:nvPr/>
        </p:nvSpPr>
        <p:spPr>
          <a:xfrm>
            <a:off x="3633840" y="2666880"/>
            <a:ext cx="1460880" cy="307080"/>
          </a:xfrm>
          <a:prstGeom prst="rect">
            <a:avLst/>
          </a:prstGeom>
          <a:noFill/>
          <a:ln>
            <a:noFill/>
          </a:ln>
        </p:spPr>
        <p:txBody>
          <a:bodyPr wrap="none" lIns="90000" rIns="90000" tIns="46800" bIns="46800"/>
          <a:p>
            <a:pPr>
              <a:buFont typeface="Arial"/>
              <a:buChar char="•"/>
            </a:pPr>
            <a:r>
              <a:rPr lang="en-US" sz="1400">
                <a:latin typeface="Arial"/>
              </a:rPr>
              <a:t>CLAS/HERMES</a:t>
            </a:r>
            <a:endParaRPr/>
          </a:p>
        </p:txBody>
      </p:sp>
      <p:pic>
        <p:nvPicPr>
          <p:cNvPr id="708" name="Picture 17" descr="latex-image-1.pdf"/>
          <p:cNvPicPr/>
          <p:nvPr/>
        </p:nvPicPr>
        <p:blipFill>
          <a:blip r:embed="rId7"/>
          <a:stretch>
            <a:fillRect/>
          </a:stretch>
        </p:blipFill>
        <p:spPr>
          <a:xfrm>
            <a:off x="7616880" y="2438280"/>
            <a:ext cx="155520" cy="139680"/>
          </a:xfrm>
          <a:prstGeom prst="rect">
            <a:avLst/>
          </a:prstGeom>
          <a:ln>
            <a:noFill/>
          </a:ln>
        </p:spPr>
      </p:pic>
      <p:pic>
        <p:nvPicPr>
          <p:cNvPr id="709" name="Picture 26" descr=""/>
          <p:cNvPicPr/>
          <p:nvPr/>
        </p:nvPicPr>
        <p:blipFill>
          <a:blip r:embed="rId8"/>
          <a:stretch>
            <a:fillRect/>
          </a:stretch>
        </p:blipFill>
        <p:spPr>
          <a:xfrm>
            <a:off x="2895480" y="990720"/>
            <a:ext cx="1841760" cy="331560"/>
          </a:xfrm>
          <a:prstGeom prst="rect">
            <a:avLst/>
          </a:prstGeom>
          <a:ln>
            <a:noFill/>
          </a:ln>
        </p:spPr>
      </p:pic>
      <p:sp>
        <p:nvSpPr>
          <p:cNvPr id="710" name="CustomShape 16"/>
          <p:cNvSpPr/>
          <p:nvPr/>
        </p:nvSpPr>
        <p:spPr>
          <a:xfrm>
            <a:off x="2743200" y="1371600"/>
            <a:ext cx="2895480" cy="520200"/>
          </a:xfrm>
          <a:prstGeom prst="rect">
            <a:avLst/>
          </a:prstGeom>
          <a:noFill/>
          <a:ln>
            <a:noFill/>
          </a:ln>
        </p:spPr>
        <p:txBody>
          <a:bodyPr lIns="90000" rIns="90000" tIns="46800" bIns="46800"/>
          <a:p>
            <a:pPr>
              <a:buFont typeface="Arial"/>
              <a:buChar char="•"/>
            </a:pPr>
            <a:r>
              <a:rPr lang="en-US" sz="1400">
                <a:latin typeface="Arial"/>
              </a:rPr>
              <a:t>Force on the active quark right after scattering (Burkardt)</a:t>
            </a:r>
            <a:endParaRPr/>
          </a:p>
        </p:txBody>
      </p:sp>
      <p:sp>
        <p:nvSpPr>
          <p:cNvPr id="711" name="CustomShape 17"/>
          <p:cNvSpPr/>
          <p:nvPr/>
        </p:nvSpPr>
        <p:spPr>
          <a:xfrm>
            <a:off x="76320" y="5638680"/>
            <a:ext cx="8991360" cy="733320"/>
          </a:xfrm>
          <a:prstGeom prst="rect">
            <a:avLst/>
          </a:prstGeom>
          <a:solidFill>
            <a:srgbClr val="ffff99"/>
          </a:solidFill>
          <a:ln w="9360">
            <a:solidFill>
              <a:srgbClr val="000000"/>
            </a:solidFill>
            <a:miter/>
          </a:ln>
        </p:spPr>
        <p:txBody>
          <a:bodyPr lIns="90000" rIns="90000" tIns="46800" bIns="46800"/>
          <a:p>
            <a:pPr>
              <a:buFont typeface="Arial"/>
              <a:buChar char="•"/>
            </a:pPr>
            <a:r>
              <a:rPr lang="en-US" sz="1400">
                <a:latin typeface="Arial"/>
              </a:rPr>
              <a:t>Significant longitudinal target SSA measured at JLab and  HERMES may be related to HT and color forces</a:t>
            </a:r>
            <a:endParaRPr/>
          </a:p>
          <a:p>
            <a:pPr>
              <a:buFont typeface="Arial"/>
              <a:buChar char="•"/>
            </a:pPr>
            <a:r>
              <a:rPr lang="en-US" sz="1400">
                <a:latin typeface="Arial"/>
              </a:rPr>
              <a:t>Large transverse spin asymmetries observed in inclusive pion production (Hall-A, HERMES)</a:t>
            </a:r>
            <a:endParaRPr/>
          </a:p>
          <a:p>
            <a:pPr>
              <a:buFont typeface="Arial"/>
              <a:buChar char="•"/>
            </a:pPr>
            <a:r>
              <a:rPr lang="en-US" sz="1400">
                <a:latin typeface="Arial"/>
              </a:rPr>
              <a:t>Models and lattice agree on a large e/f</a:t>
            </a:r>
            <a:r>
              <a:rPr lang="en-US" sz="1100">
                <a:latin typeface="Arial"/>
              </a:rPr>
              <a:t>1</a:t>
            </a:r>
            <a:r>
              <a:rPr lang="en-US" sz="1400">
                <a:latin typeface="Arial"/>
              </a:rPr>
              <a:t> -&gt; large beam SSA </a:t>
            </a:r>
            <a:endParaRPr/>
          </a:p>
        </p:txBody>
      </p:sp>
      <p:pic>
        <p:nvPicPr>
          <p:cNvPr id="712" name="Picture 32" descr="Screen Shot 2015-08-29 at 10.15.21 AM.png"/>
          <p:cNvPicPr/>
          <p:nvPr/>
        </p:nvPicPr>
        <p:blipFill>
          <a:blip r:embed="rId9"/>
          <a:stretch>
            <a:fillRect/>
          </a:stretch>
        </p:blipFill>
        <p:spPr>
          <a:xfrm>
            <a:off x="6248520" y="2666880"/>
            <a:ext cx="2539800" cy="2934000"/>
          </a:xfrm>
          <a:prstGeom prst="rect">
            <a:avLst/>
          </a:prstGeom>
          <a:ln>
            <a:noFill/>
          </a:ln>
        </p:spPr>
      </p:pic>
      <p:sp>
        <p:nvSpPr>
          <p:cNvPr id="713" name="CustomShape 18"/>
          <p:cNvSpPr/>
          <p:nvPr/>
        </p:nvSpPr>
        <p:spPr>
          <a:xfrm>
            <a:off x="6781680" y="3581280"/>
            <a:ext cx="1113480" cy="307080"/>
          </a:xfrm>
          <a:prstGeom prst="rect">
            <a:avLst/>
          </a:prstGeom>
          <a:noFill/>
          <a:ln>
            <a:noFill/>
          </a:ln>
        </p:spPr>
        <p:txBody>
          <a:bodyPr wrap="none" lIns="90000" rIns="90000" tIns="46800" bIns="46800"/>
          <a:p>
            <a:pPr>
              <a:buFont typeface="Arial"/>
              <a:buChar char="•"/>
            </a:pPr>
            <a:r>
              <a:rPr lang="en-US" sz="1400">
                <a:latin typeface="Arial"/>
              </a:rPr>
              <a:t>JLab-Hall-A</a:t>
            </a:r>
            <a:endParaRPr/>
          </a:p>
        </p:txBody>
      </p:sp>
      <p:sp>
        <p:nvSpPr>
          <p:cNvPr id="714" name="CustomShape 19"/>
          <p:cNvSpPr/>
          <p:nvPr/>
        </p:nvSpPr>
        <p:spPr>
          <a:xfrm>
            <a:off x="7238880" y="3886200"/>
            <a:ext cx="1378440" cy="459720"/>
          </a:xfrm>
          <a:prstGeom prst="rect">
            <a:avLst/>
          </a:prstGeom>
          <a:noFill/>
          <a:ln>
            <a:noFill/>
          </a:ln>
        </p:spPr>
        <p:txBody>
          <a:bodyPr wrap="none" lIns="90000" rIns="90000" tIns="46800" bIns="46800"/>
          <a:p>
            <a:pPr>
              <a:buFont typeface="Arial"/>
              <a:buChar char="•"/>
            </a:pPr>
            <a:r>
              <a:rPr lang="en-US" sz="2400">
                <a:latin typeface="Arial"/>
              </a:rPr>
              <a:t> </a:t>
            </a:r>
            <a:r>
              <a:rPr lang="en-US" sz="1200">
                <a:latin typeface="Arial"/>
              </a:rPr>
              <a:t>arXiv:1311.1866</a:t>
            </a:r>
            <a:endParaRPr/>
          </a:p>
        </p:txBody>
      </p:sp>
    </p:spTree>
  </p:cSld>
  <p:timing>
    <p:tnLst>
      <p:par>
        <p:cTn id="87" dur="indefinite" restart="never" nodeType="tmRoot">
          <p:childTnLst>
            <p:seq>
              <p:cTn id="88" nodeType="mainSeq"/>
              <p:prevCondLst>
                <p:cond delay="0" evt="onPrev">
                  <p:tgtEl>
                    <p:sldTgt/>
                  </p:tgtEl>
                </p:cond>
              </p:prevCondLst>
              <p:nextCondLst>
                <p:cond delay="0" evt="onNext">
                  <p:tgtEl>
                    <p:sldTgt/>
                  </p:tgtEl>
                </p:cond>
              </p:nextCondLst>
            </p:seq>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715" name="Picture 11" descr="Screen Shot 2015-08-13 at 5.54.21 PM.png"/>
          <p:cNvPicPr/>
          <p:nvPr/>
        </p:nvPicPr>
        <p:blipFill>
          <a:blip r:embed="rId1"/>
          <a:stretch>
            <a:fillRect/>
          </a:stretch>
        </p:blipFill>
        <p:spPr>
          <a:xfrm>
            <a:off x="6477120" y="2971800"/>
            <a:ext cx="2438280" cy="457200"/>
          </a:xfrm>
          <a:prstGeom prst="rect">
            <a:avLst/>
          </a:prstGeom>
          <a:ln>
            <a:noFill/>
          </a:ln>
        </p:spPr>
      </p:pic>
      <p:pic>
        <p:nvPicPr>
          <p:cNvPr id="716" name="Picture 4" descr="Screen Shot 2015-08-13 at 5.28.46 PM.png"/>
          <p:cNvPicPr/>
          <p:nvPr/>
        </p:nvPicPr>
        <p:blipFill>
          <a:blip r:embed="rId2"/>
          <a:stretch>
            <a:fillRect/>
          </a:stretch>
        </p:blipFill>
        <p:spPr>
          <a:xfrm>
            <a:off x="6324480" y="914400"/>
            <a:ext cx="2387880" cy="1650960"/>
          </a:xfrm>
          <a:prstGeom prst="rect">
            <a:avLst/>
          </a:prstGeom>
          <a:ln>
            <a:noFill/>
          </a:ln>
        </p:spPr>
      </p:pic>
      <p:sp>
        <p:nvSpPr>
          <p:cNvPr id="717" name="TextShape 1"/>
          <p:cNvSpPr txBox="1"/>
          <p:nvPr/>
        </p:nvSpPr>
        <p:spPr>
          <a:xfrm>
            <a:off x="76320" y="151920"/>
            <a:ext cx="8991360" cy="381240"/>
          </a:xfrm>
          <a:prstGeom prst="rect">
            <a:avLst/>
          </a:prstGeom>
        </p:spPr>
        <p:txBody>
          <a:bodyPr anchor="ctr"/>
          <a:p>
            <a:pPr algn="ctr">
              <a:buFont typeface="Arial"/>
              <a:buChar char="•"/>
            </a:pPr>
            <a:r>
              <a:rPr lang="en-US" sz="2400">
                <a:latin typeface="Arial"/>
              </a:rPr>
              <a:t>Finite phase space (including target, hadron mass ) corrections</a:t>
            </a:r>
            <a:endParaRPr/>
          </a:p>
        </p:txBody>
      </p:sp>
      <p:sp>
        <p:nvSpPr>
          <p:cNvPr id="718" name="CustomShape 2"/>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719" name="CustomShape 3"/>
          <p:cNvSpPr/>
          <p:nvPr/>
        </p:nvSpPr>
        <p:spPr>
          <a:xfrm>
            <a:off x="8458200" y="6464160"/>
            <a:ext cx="685800" cy="320760"/>
          </a:xfrm>
          <a:prstGeom prst="rect">
            <a:avLst/>
          </a:prstGeom>
          <a:noFill/>
          <a:ln>
            <a:noFill/>
          </a:ln>
        </p:spPr>
        <p:txBody>
          <a:bodyPr lIns="90000" rIns="90000" tIns="46800" bIns="46800"/>
          <a:p>
            <a:pPr algn="r">
              <a:buFont typeface="Arial"/>
              <a:buChar char="•"/>
            </a:pPr>
            <a:fld id="{AF97C986-0F86-45DD-803F-38147A24C855}" type="slidenum">
              <a:rPr lang="en-US" sz="1400">
                <a:latin typeface="Arial"/>
              </a:rPr>
              <a:t>&lt;number&gt;</a:t>
            </a:fld>
            <a:endParaRPr/>
          </a:p>
        </p:txBody>
      </p:sp>
      <p:sp>
        <p:nvSpPr>
          <p:cNvPr id="720" name="CustomShape 4"/>
          <p:cNvSpPr/>
          <p:nvPr/>
        </p:nvSpPr>
        <p:spPr>
          <a:xfrm>
            <a:off x="5935680" y="6019920"/>
            <a:ext cx="3109680" cy="307080"/>
          </a:xfrm>
          <a:prstGeom prst="rect">
            <a:avLst/>
          </a:prstGeom>
          <a:noFill/>
          <a:ln>
            <a:noFill/>
          </a:ln>
        </p:spPr>
        <p:txBody>
          <a:bodyPr wrap="none" lIns="90000" rIns="90000" tIns="46800" bIns="46800"/>
          <a:p>
            <a:pPr>
              <a:buFont typeface="Arial"/>
              <a:buChar char="•"/>
            </a:pPr>
            <a:r>
              <a:rPr lang="en-US" sz="1400">
                <a:latin typeface="Arial"/>
              </a:rPr>
              <a:t>MC: Aghasyan et al, </a:t>
            </a:r>
            <a:r>
              <a:rPr lang="en-US" sz="1000">
                <a:latin typeface="Arial"/>
              </a:rPr>
              <a:t>JHEP 1503 (2015) 039</a:t>
            </a:r>
            <a:endParaRPr/>
          </a:p>
        </p:txBody>
      </p:sp>
      <p:sp>
        <p:nvSpPr>
          <p:cNvPr id="721" name="CustomShape 5"/>
          <p:cNvSpPr/>
          <p:nvPr/>
        </p:nvSpPr>
        <p:spPr>
          <a:xfrm>
            <a:off x="380880" y="5943600"/>
            <a:ext cx="5113800" cy="368280"/>
          </a:xfrm>
          <a:prstGeom prst="rect">
            <a:avLst/>
          </a:prstGeom>
          <a:noFill/>
          <a:ln>
            <a:noFill/>
          </a:ln>
        </p:spPr>
        <p:txBody>
          <a:bodyPr wrap="none" lIns="90000" rIns="90000" tIns="46800" bIns="46800"/>
          <a:p>
            <a:pPr>
              <a:buFont typeface="Arial"/>
              <a:buChar char="•"/>
            </a:pPr>
            <a:r>
              <a:rPr lang="en-US">
                <a:latin typeface="Arial"/>
              </a:rPr>
              <a:t>Phase space at low beam energies limits high P</a:t>
            </a:r>
            <a:r>
              <a:rPr lang="en-US" sz="1200">
                <a:latin typeface="Arial"/>
              </a:rPr>
              <a:t>T</a:t>
            </a:r>
            <a:endParaRPr/>
          </a:p>
        </p:txBody>
      </p:sp>
      <p:sp>
        <p:nvSpPr>
          <p:cNvPr id="722" name="CustomShape 6"/>
          <p:cNvSpPr/>
          <p:nvPr/>
        </p:nvSpPr>
        <p:spPr>
          <a:xfrm>
            <a:off x="533520" y="914400"/>
            <a:ext cx="3124080" cy="276480"/>
          </a:xfrm>
          <a:prstGeom prst="rect">
            <a:avLst/>
          </a:prstGeom>
          <a:noFill/>
          <a:ln>
            <a:noFill/>
          </a:ln>
        </p:spPr>
        <p:txBody>
          <a:bodyPr lIns="90000" rIns="90000" tIns="46800" bIns="46800"/>
          <a:p>
            <a:pPr>
              <a:buFont typeface="Arial"/>
              <a:buChar char="•"/>
            </a:pPr>
            <a:r>
              <a:rPr lang="en-US" sz="1200">
                <a:latin typeface="Arial"/>
              </a:rPr>
              <a:t>M. Anselmino et al., JHEP 1404 (2014)</a:t>
            </a:r>
            <a:endParaRPr/>
          </a:p>
        </p:txBody>
      </p:sp>
      <p:pic>
        <p:nvPicPr>
          <p:cNvPr id="723" name="Picture 1" descr="Screen Shot 2015-08-12 at 10.35.28 AM.png"/>
          <p:cNvPicPr/>
          <p:nvPr/>
        </p:nvPicPr>
        <p:blipFill>
          <a:blip r:embed="rId3"/>
          <a:stretch>
            <a:fillRect/>
          </a:stretch>
        </p:blipFill>
        <p:spPr>
          <a:xfrm>
            <a:off x="304920" y="3657600"/>
            <a:ext cx="3581280" cy="2286000"/>
          </a:xfrm>
          <a:prstGeom prst="rect">
            <a:avLst/>
          </a:prstGeom>
          <a:ln>
            <a:noFill/>
          </a:ln>
        </p:spPr>
      </p:pic>
      <p:sp>
        <p:nvSpPr>
          <p:cNvPr id="724" name="CustomShape 7"/>
          <p:cNvSpPr/>
          <p:nvPr/>
        </p:nvSpPr>
        <p:spPr>
          <a:xfrm>
            <a:off x="609480" y="5334120"/>
            <a:ext cx="1951560" cy="368280"/>
          </a:xfrm>
          <a:prstGeom prst="rect">
            <a:avLst/>
          </a:prstGeom>
          <a:noFill/>
          <a:ln>
            <a:noFill/>
          </a:ln>
        </p:spPr>
        <p:txBody>
          <a:bodyPr wrap="none" lIns="90000" rIns="90000" tIns="46800" bIns="46800"/>
          <a:p>
            <a:pPr>
              <a:buFont typeface="Arial"/>
              <a:buChar char="•"/>
            </a:pPr>
            <a:r>
              <a:rPr lang="en-US">
                <a:latin typeface="Arial"/>
              </a:rPr>
              <a:t>CLAS preliminary</a:t>
            </a:r>
            <a:endParaRPr/>
          </a:p>
        </p:txBody>
      </p:sp>
      <p:pic>
        <p:nvPicPr>
          <p:cNvPr id="725" name="Picture 5" descr="Screen Shot 2015-08-13 at 5.26.49 PM.png"/>
          <p:cNvPicPr/>
          <p:nvPr/>
        </p:nvPicPr>
        <p:blipFill>
          <a:blip r:embed="rId4"/>
          <a:stretch>
            <a:fillRect/>
          </a:stretch>
        </p:blipFill>
        <p:spPr>
          <a:xfrm>
            <a:off x="4800600" y="3657600"/>
            <a:ext cx="3886200" cy="2390760"/>
          </a:xfrm>
          <a:prstGeom prst="rect">
            <a:avLst/>
          </a:prstGeom>
          <a:ln>
            <a:noFill/>
          </a:ln>
        </p:spPr>
      </p:pic>
      <p:pic>
        <p:nvPicPr>
          <p:cNvPr id="726" name="Picture 6" descr="Screen Shot 2015-08-13 at 5.32.28 PM.png"/>
          <p:cNvPicPr/>
          <p:nvPr/>
        </p:nvPicPr>
        <p:blipFill>
          <a:blip r:embed="rId5"/>
          <a:stretch>
            <a:fillRect/>
          </a:stretch>
        </p:blipFill>
        <p:spPr>
          <a:xfrm>
            <a:off x="228600" y="1219320"/>
            <a:ext cx="3397320" cy="2438280"/>
          </a:xfrm>
          <a:prstGeom prst="rect">
            <a:avLst/>
          </a:prstGeom>
          <a:ln>
            <a:noFill/>
          </a:ln>
        </p:spPr>
      </p:pic>
      <p:sp>
        <p:nvSpPr>
          <p:cNvPr id="727" name="CustomShape 8"/>
          <p:cNvSpPr/>
          <p:nvPr/>
        </p:nvSpPr>
        <p:spPr>
          <a:xfrm>
            <a:off x="685800" y="2895480"/>
            <a:ext cx="2666880" cy="246240"/>
          </a:xfrm>
          <a:prstGeom prst="rect">
            <a:avLst/>
          </a:prstGeom>
          <a:noFill/>
          <a:ln>
            <a:noFill/>
          </a:ln>
        </p:spPr>
        <p:txBody>
          <a:bodyPr lIns="90000" rIns="90000" tIns="46800" bIns="46800"/>
          <a:p>
            <a:pPr>
              <a:buFont typeface="Arial"/>
              <a:buChar char="•"/>
            </a:pPr>
            <a:r>
              <a:rPr lang="en-US" sz="1000">
                <a:latin typeface="Arial"/>
              </a:rPr>
              <a:t>R. Asaturyan et al., Phys.Rev. C85 (2012)</a:t>
            </a:r>
            <a:endParaRPr/>
          </a:p>
        </p:txBody>
      </p:sp>
      <p:sp>
        <p:nvSpPr>
          <p:cNvPr id="728" name="CustomShape 9"/>
          <p:cNvSpPr/>
          <p:nvPr/>
        </p:nvSpPr>
        <p:spPr>
          <a:xfrm>
            <a:off x="3581280" y="990720"/>
            <a:ext cx="3276720" cy="946440"/>
          </a:xfrm>
          <a:prstGeom prst="rect">
            <a:avLst/>
          </a:prstGeom>
          <a:noFill/>
          <a:ln>
            <a:noFill/>
          </a:ln>
        </p:spPr>
        <p:txBody>
          <a:bodyPr lIns="90000" rIns="90000" tIns="46800" bIns="46800"/>
          <a:p>
            <a:pPr>
              <a:buFont typeface="Arial"/>
              <a:buChar char="•"/>
            </a:pPr>
            <a:r>
              <a:rPr lang="en-US" sz="1400">
                <a:latin typeface="Arial"/>
              </a:rPr>
              <a:t>In real life (also MC) one can</a:t>
            </a:r>
            <a:r>
              <a:rPr lang="en-US" sz="1400">
                <a:latin typeface="Arial"/>
              </a:rPr>
              <a:t>’t neglect nucleon mass, hadron mass and transverse momentum, momentum and baryon number conservation </a:t>
            </a:r>
            <a:endParaRPr/>
          </a:p>
        </p:txBody>
      </p:sp>
      <p:pic>
        <p:nvPicPr>
          <p:cNvPr id="729" name="Picture 8" descr="latex-image-1.pdf"/>
          <p:cNvPicPr/>
          <p:nvPr/>
        </p:nvPicPr>
        <p:blipFill>
          <a:blip r:embed="rId6"/>
          <a:stretch>
            <a:fillRect/>
          </a:stretch>
        </p:blipFill>
        <p:spPr>
          <a:xfrm>
            <a:off x="3733920" y="2286000"/>
            <a:ext cx="2743200" cy="312840"/>
          </a:xfrm>
          <a:prstGeom prst="rect">
            <a:avLst/>
          </a:prstGeom>
          <a:ln>
            <a:noFill/>
          </a:ln>
        </p:spPr>
      </p:pic>
      <p:pic>
        <p:nvPicPr>
          <p:cNvPr id="730" name="Picture 9" descr="latex-image-1.pdf"/>
          <p:cNvPicPr/>
          <p:nvPr/>
        </p:nvPicPr>
        <p:blipFill>
          <a:blip r:embed="rId7"/>
          <a:stretch>
            <a:fillRect/>
          </a:stretch>
        </p:blipFill>
        <p:spPr>
          <a:xfrm>
            <a:off x="3657600" y="3276720"/>
            <a:ext cx="3138480" cy="322200"/>
          </a:xfrm>
          <a:prstGeom prst="rect">
            <a:avLst/>
          </a:prstGeom>
          <a:ln>
            <a:noFill/>
          </a:ln>
        </p:spPr>
      </p:pic>
      <p:pic>
        <p:nvPicPr>
          <p:cNvPr id="731" name="Picture 12" descr="Screen Shot 2015-08-13 at 5.56.23 PM.png"/>
          <p:cNvPicPr/>
          <p:nvPr/>
        </p:nvPicPr>
        <p:blipFill>
          <a:blip r:embed="rId8"/>
          <a:stretch>
            <a:fillRect/>
          </a:stretch>
        </p:blipFill>
        <p:spPr>
          <a:xfrm>
            <a:off x="6553080" y="2438280"/>
            <a:ext cx="1973520" cy="513000"/>
          </a:xfrm>
          <a:prstGeom prst="rect">
            <a:avLst/>
          </a:prstGeom>
          <a:ln>
            <a:noFill/>
          </a:ln>
        </p:spPr>
      </p:pic>
      <p:cxnSp>
        <p:nvCxnSpPr>
          <p:cNvPr id="732" name="Line 10"/>
          <p:cNvCxnSpPr/>
          <p:nvPr/>
        </p:nvCxnSpPr>
        <p:spPr>
          <a:xfrm>
            <a:off x="4952520" y="2743200"/>
            <a:ext cx="1080" cy="381600"/>
          </a:xfrm>
          <a:prstGeom prst="straightConnector1">
            <a:avLst/>
          </a:prstGeom>
          <a:ln w="25560">
            <a:solidFill>
              <a:srgbClr val="0033cc"/>
            </a:solidFill>
            <a:miter/>
            <a:tailEnd len="med" type="stealth" w="med"/>
          </a:ln>
        </p:spPr>
      </p:cxnSp>
    </p:spTree>
  </p:cSld>
  <p:timing>
    <p:tnLst>
      <p:par>
        <p:cTn id="89" dur="indefinite" restart="never" nodeType="tmRoot">
          <p:childTnLst>
            <p:seq>
              <p:cTn id="90" nodeType="mainSeq"/>
              <p:prevCondLst>
                <p:cond delay="0" evt="onPrev">
                  <p:tgtEl>
                    <p:sldTgt/>
                  </p:tgtEl>
                </p:cond>
              </p:prevCondLst>
              <p:nextCondLst>
                <p:cond delay="0" evt="onNext">
                  <p:tgtEl>
                    <p:sldTgt/>
                  </p:tgtEl>
                </p:cond>
              </p:nextCondLst>
            </p:seq>
          </p:childTnLst>
        </p:cTn>
      </p:par>
    </p:tnLst>
  </p:timing>
</p:sld>
</file>

<file path=ppt/slides/slide32.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733" name="CustomShape 1"/>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734" name="CustomShape 2"/>
          <p:cNvSpPr/>
          <p:nvPr/>
        </p:nvSpPr>
        <p:spPr>
          <a:xfrm>
            <a:off x="8458200" y="6464160"/>
            <a:ext cx="685800" cy="320760"/>
          </a:xfrm>
          <a:prstGeom prst="rect">
            <a:avLst/>
          </a:prstGeom>
          <a:noFill/>
          <a:ln>
            <a:noFill/>
          </a:ln>
        </p:spPr>
        <p:txBody>
          <a:bodyPr lIns="90000" rIns="90000" tIns="46800" bIns="46800"/>
          <a:p>
            <a:pPr algn="r">
              <a:buFont typeface="Arial"/>
              <a:buChar char="•"/>
            </a:pPr>
            <a:fld id="{E19E96D0-817F-48C4-8AEF-A97F7CB1FE13}" type="slidenum">
              <a:rPr lang="en-US" sz="1400">
                <a:latin typeface="Arial"/>
              </a:rPr>
              <a:t>&lt;number&gt;</a:t>
            </a:fld>
            <a:endParaRPr/>
          </a:p>
        </p:txBody>
      </p:sp>
      <p:sp>
        <p:nvSpPr>
          <p:cNvPr id="735" name="CustomShape 3"/>
          <p:cNvSpPr/>
          <p:nvPr/>
        </p:nvSpPr>
        <p:spPr>
          <a:xfrm>
            <a:off x="0" y="152280"/>
            <a:ext cx="9144000" cy="685800"/>
          </a:xfrm>
          <a:prstGeom prst="rect">
            <a:avLst/>
          </a:prstGeom>
          <a:solidFill>
            <a:srgbClr val="ffffff"/>
          </a:solidFill>
          <a:ln>
            <a:noFill/>
          </a:ln>
        </p:spPr>
        <p:txBody>
          <a:bodyPr lIns="90000" rIns="90000" tIns="46800" bIns="46800" anchor="ctr"/>
          <a:p>
            <a:pPr algn="ctr">
              <a:buFont typeface="Arial"/>
              <a:buChar char="•"/>
            </a:pPr>
            <a:r>
              <a:rPr lang="en-US" sz="2000">
                <a:solidFill>
                  <a:srgbClr val="000000"/>
                </a:solidFill>
                <a:latin typeface="Arial"/>
              </a:rPr>
              <a:t> </a:t>
            </a:r>
            <a:r>
              <a:rPr lang="en-US" sz="3200">
                <a:latin typeface="Arial"/>
              </a:rPr>
              <a:t>QCD: from testing to understanding  </a:t>
            </a:r>
            <a:endParaRPr/>
          </a:p>
        </p:txBody>
      </p:sp>
      <p:sp>
        <p:nvSpPr>
          <p:cNvPr id="736" name="Line 4"/>
          <p:cNvSpPr/>
          <p:nvPr/>
        </p:nvSpPr>
        <p:spPr>
          <a:xfrm>
            <a:off x="0" y="762120"/>
            <a:ext cx="9144000" cy="0"/>
          </a:xfrm>
          <a:prstGeom prst="line">
            <a:avLst/>
          </a:prstGeom>
          <a:ln w="38160">
            <a:solidFill>
              <a:srgbClr val="808080"/>
            </a:solidFill>
            <a:miter/>
          </a:ln>
        </p:spPr>
      </p:sp>
      <p:sp>
        <p:nvSpPr>
          <p:cNvPr id="737" name="CustomShape 5"/>
          <p:cNvSpPr/>
          <p:nvPr/>
        </p:nvSpPr>
        <p:spPr>
          <a:xfrm>
            <a:off x="380880" y="1447920"/>
            <a:ext cx="4572000" cy="1310760"/>
          </a:xfrm>
          <a:prstGeom prst="rect">
            <a:avLst/>
          </a:prstGeom>
          <a:noFill/>
          <a:ln>
            <a:noFill/>
          </a:ln>
        </p:spPr>
        <p:txBody>
          <a:bodyPr lIns="90000" rIns="90000" tIns="46800" bIns="46800"/>
          <a:p>
            <a:pPr>
              <a:buFont typeface="Arial"/>
              <a:buChar char="•"/>
            </a:pPr>
            <a:r>
              <a:rPr lang="en-US" sz="1600">
                <a:latin typeface="Arial"/>
              </a:rPr>
              <a:t>Testing stage: </a:t>
            </a:r>
            <a:endParaRPr/>
          </a:p>
          <a:p>
            <a:pPr>
              <a:buFont typeface="Arial"/>
              <a:buChar char="•"/>
            </a:pPr>
            <a:r>
              <a:rPr lang="en-US" sz="1600">
                <a:latin typeface="Arial"/>
              </a:rPr>
              <a:t>pQCD predictions, observables in the kinematics where theory predictions are easier to get (higher energies, 1D picture, leading twist, current fragmentation, IMF)</a:t>
            </a:r>
            <a:endParaRPr/>
          </a:p>
        </p:txBody>
      </p:sp>
      <p:sp>
        <p:nvSpPr>
          <p:cNvPr id="738" name="CustomShape 6"/>
          <p:cNvSpPr/>
          <p:nvPr/>
        </p:nvSpPr>
        <p:spPr>
          <a:xfrm>
            <a:off x="380880" y="3809880"/>
            <a:ext cx="5105520" cy="1310760"/>
          </a:xfrm>
          <a:prstGeom prst="rect">
            <a:avLst/>
          </a:prstGeom>
          <a:noFill/>
          <a:ln>
            <a:noFill/>
          </a:ln>
        </p:spPr>
        <p:txBody>
          <a:bodyPr lIns="90000" rIns="90000" tIns="46800" bIns="46800"/>
          <a:p>
            <a:pPr>
              <a:buFont typeface="Arial"/>
              <a:buChar char="•"/>
            </a:pPr>
            <a:r>
              <a:rPr lang="en-US" sz="1600">
                <a:latin typeface="Arial"/>
              </a:rPr>
              <a:t>Understanding stage: </a:t>
            </a:r>
            <a:endParaRPr/>
          </a:p>
          <a:p>
            <a:pPr>
              <a:buFont typeface="Arial"/>
              <a:buChar char="•"/>
            </a:pPr>
            <a:r>
              <a:rPr lang="en-US" sz="1600">
                <a:latin typeface="Arial"/>
              </a:rPr>
              <a:t>non-perturbative QCD, strong interactions, observables in the kinematics where most of the data is available (all energies, quark-gluon correlations, orbital motion)</a:t>
            </a:r>
            <a:endParaRPr/>
          </a:p>
        </p:txBody>
      </p:sp>
      <p:sp>
        <p:nvSpPr>
          <p:cNvPr id="739" name="CustomShape 7"/>
          <p:cNvSpPr/>
          <p:nvPr/>
        </p:nvSpPr>
        <p:spPr>
          <a:xfrm>
            <a:off x="4724280" y="1905120"/>
            <a:ext cx="1295640" cy="1143000"/>
          </a:xfrm>
          <a:prstGeom prst="ellipse">
            <a:avLst/>
          </a:prstGeom>
          <a:noFill/>
          <a:ln w="9360">
            <a:solidFill>
              <a:srgbClr val="0000ff"/>
            </a:solidFill>
            <a:miter/>
          </a:ln>
        </p:spPr>
      </p:sp>
      <p:sp>
        <p:nvSpPr>
          <p:cNvPr id="740" name="CustomShape 8"/>
          <p:cNvSpPr/>
          <p:nvPr/>
        </p:nvSpPr>
        <p:spPr>
          <a:xfrm>
            <a:off x="4724280" y="2133720"/>
            <a:ext cx="1371600" cy="580680"/>
          </a:xfrm>
          <a:prstGeom prst="rect">
            <a:avLst/>
          </a:prstGeom>
          <a:noFill/>
          <a:ln>
            <a:noFill/>
          </a:ln>
        </p:spPr>
        <p:txBody>
          <a:bodyPr lIns="90000" rIns="90000" tIns="46800" bIns="46800"/>
          <a:p>
            <a:pPr algn="ctr">
              <a:buFont typeface="Arial"/>
              <a:buChar char="•"/>
            </a:pPr>
            <a:r>
              <a:rPr lang="en-US" sz="1600">
                <a:latin typeface="Arial"/>
              </a:rPr>
              <a:t>nucleon in 3D</a:t>
            </a:r>
            <a:endParaRPr/>
          </a:p>
        </p:txBody>
      </p:sp>
      <p:sp>
        <p:nvSpPr>
          <p:cNvPr id="741" name="CustomShape 9"/>
          <p:cNvSpPr/>
          <p:nvPr/>
        </p:nvSpPr>
        <p:spPr>
          <a:xfrm>
            <a:off x="4572000" y="3124080"/>
            <a:ext cx="1143000" cy="990720"/>
          </a:xfrm>
          <a:prstGeom prst="ellipse">
            <a:avLst/>
          </a:prstGeom>
          <a:noFill/>
          <a:ln w="9360">
            <a:solidFill>
              <a:srgbClr val="0000ff"/>
            </a:solidFill>
            <a:miter/>
          </a:ln>
        </p:spPr>
      </p:sp>
      <p:sp>
        <p:nvSpPr>
          <p:cNvPr id="742" name="CustomShape 10"/>
          <p:cNvSpPr/>
          <p:nvPr/>
        </p:nvSpPr>
        <p:spPr>
          <a:xfrm>
            <a:off x="4459320" y="3352680"/>
            <a:ext cx="1371600" cy="580680"/>
          </a:xfrm>
          <a:prstGeom prst="rect">
            <a:avLst/>
          </a:prstGeom>
          <a:noFill/>
          <a:ln>
            <a:noFill/>
          </a:ln>
        </p:spPr>
        <p:txBody>
          <a:bodyPr lIns="90000" rIns="90000" tIns="46800" bIns="46800"/>
          <a:p>
            <a:pPr algn="ctr">
              <a:buFont typeface="Arial"/>
              <a:buChar char="•"/>
            </a:pPr>
            <a:r>
              <a:rPr lang="en-US" sz="1600">
                <a:latin typeface="Arial"/>
              </a:rPr>
              <a:t>quark-gluon correlations </a:t>
            </a:r>
            <a:endParaRPr/>
          </a:p>
        </p:txBody>
      </p:sp>
      <p:sp>
        <p:nvSpPr>
          <p:cNvPr id="743" name="CustomShape 11"/>
          <p:cNvSpPr/>
          <p:nvPr/>
        </p:nvSpPr>
        <p:spPr>
          <a:xfrm>
            <a:off x="5257800" y="4114800"/>
            <a:ext cx="1143000" cy="990720"/>
          </a:xfrm>
          <a:prstGeom prst="ellipse">
            <a:avLst/>
          </a:prstGeom>
          <a:noFill/>
          <a:ln w="9360">
            <a:solidFill>
              <a:srgbClr val="0000ff"/>
            </a:solidFill>
            <a:miter/>
          </a:ln>
        </p:spPr>
      </p:sp>
      <p:sp>
        <p:nvSpPr>
          <p:cNvPr id="744" name="CustomShape 12"/>
          <p:cNvSpPr/>
          <p:nvPr/>
        </p:nvSpPr>
        <p:spPr>
          <a:xfrm>
            <a:off x="5130720" y="4291920"/>
            <a:ext cx="1371600" cy="580680"/>
          </a:xfrm>
          <a:prstGeom prst="rect">
            <a:avLst/>
          </a:prstGeom>
          <a:noFill/>
          <a:ln>
            <a:noFill/>
          </a:ln>
        </p:spPr>
        <p:txBody>
          <a:bodyPr lIns="90000" rIns="90000" tIns="46800" bIns="46800"/>
          <a:p>
            <a:pPr algn="ctr">
              <a:buFont typeface="Arial"/>
              <a:buChar char="•"/>
            </a:pPr>
            <a:r>
              <a:rPr lang="en-US" sz="1600">
                <a:latin typeface="Arial"/>
              </a:rPr>
              <a:t>spin-orbit correlations </a:t>
            </a:r>
            <a:endParaRPr/>
          </a:p>
        </p:txBody>
      </p:sp>
      <p:sp>
        <p:nvSpPr>
          <p:cNvPr id="745" name="CustomShape 13"/>
          <p:cNvSpPr/>
          <p:nvPr/>
        </p:nvSpPr>
        <p:spPr>
          <a:xfrm>
            <a:off x="7832520" y="2590920"/>
            <a:ext cx="1235160" cy="1066680"/>
          </a:xfrm>
          <a:prstGeom prst="ellipse">
            <a:avLst/>
          </a:prstGeom>
          <a:noFill/>
          <a:ln w="9360">
            <a:solidFill>
              <a:srgbClr val="0000ff"/>
            </a:solidFill>
            <a:miter/>
          </a:ln>
        </p:spPr>
      </p:sp>
      <p:sp>
        <p:nvSpPr>
          <p:cNvPr id="746" name="CustomShape 14"/>
          <p:cNvSpPr/>
          <p:nvPr/>
        </p:nvSpPr>
        <p:spPr>
          <a:xfrm>
            <a:off x="7772400" y="2880360"/>
            <a:ext cx="1371600" cy="580680"/>
          </a:xfrm>
          <a:prstGeom prst="rect">
            <a:avLst/>
          </a:prstGeom>
          <a:noFill/>
          <a:ln>
            <a:noFill/>
          </a:ln>
        </p:spPr>
        <p:txBody>
          <a:bodyPr lIns="90000" rIns="90000" tIns="46800" bIns="46800"/>
          <a:p>
            <a:pPr algn="ctr">
              <a:buFont typeface="Arial"/>
              <a:buChar char="•"/>
            </a:pPr>
            <a:r>
              <a:rPr lang="en-US" sz="1600">
                <a:latin typeface="Arial"/>
              </a:rPr>
              <a:t>evolution,</a:t>
            </a:r>
            <a:endParaRPr/>
          </a:p>
          <a:p>
            <a:pPr algn="ctr">
              <a:buFont typeface="Arial"/>
              <a:buChar char="•"/>
            </a:pPr>
            <a:r>
              <a:rPr lang="en-US" sz="1600">
                <a:latin typeface="Arial"/>
              </a:rPr>
              <a:t>factorization</a:t>
            </a:r>
            <a:endParaRPr/>
          </a:p>
        </p:txBody>
      </p:sp>
      <p:sp>
        <p:nvSpPr>
          <p:cNvPr id="747" name="CustomShape 15"/>
          <p:cNvSpPr/>
          <p:nvPr/>
        </p:nvSpPr>
        <p:spPr>
          <a:xfrm>
            <a:off x="7467480" y="1523880"/>
            <a:ext cx="1371600" cy="914400"/>
          </a:xfrm>
          <a:prstGeom prst="ellipse">
            <a:avLst/>
          </a:prstGeom>
          <a:noFill/>
          <a:ln w="9360">
            <a:solidFill>
              <a:srgbClr val="0000ff"/>
            </a:solidFill>
            <a:miter/>
          </a:ln>
        </p:spPr>
      </p:sp>
      <p:sp>
        <p:nvSpPr>
          <p:cNvPr id="748" name="CustomShape 16"/>
          <p:cNvSpPr/>
          <p:nvPr/>
        </p:nvSpPr>
        <p:spPr>
          <a:xfrm>
            <a:off x="7391520" y="1691280"/>
            <a:ext cx="1523880" cy="337320"/>
          </a:xfrm>
          <a:prstGeom prst="rect">
            <a:avLst/>
          </a:prstGeom>
          <a:noFill/>
          <a:ln>
            <a:noFill/>
          </a:ln>
        </p:spPr>
        <p:txBody>
          <a:bodyPr lIns="90000" rIns="90000" tIns="46800" bIns="46800"/>
          <a:p>
            <a:pPr algn="ctr">
              <a:buFont typeface="Arial"/>
              <a:buChar char="•"/>
            </a:pPr>
            <a:r>
              <a:rPr lang="en-US" sz="1600">
                <a:latin typeface="Arial"/>
              </a:rPr>
              <a:t>hadronization</a:t>
            </a:r>
            <a:endParaRPr/>
          </a:p>
        </p:txBody>
      </p:sp>
      <p:sp>
        <p:nvSpPr>
          <p:cNvPr id="749" name="CustomShape 17"/>
          <p:cNvSpPr/>
          <p:nvPr/>
        </p:nvSpPr>
        <p:spPr>
          <a:xfrm>
            <a:off x="6019920" y="1219320"/>
            <a:ext cx="1371600" cy="1143000"/>
          </a:xfrm>
          <a:prstGeom prst="ellipse">
            <a:avLst/>
          </a:prstGeom>
          <a:noFill/>
          <a:ln w="9360">
            <a:solidFill>
              <a:srgbClr val="0000ff"/>
            </a:solidFill>
            <a:miter/>
          </a:ln>
        </p:spPr>
      </p:sp>
      <p:sp>
        <p:nvSpPr>
          <p:cNvPr id="750" name="CustomShape 18"/>
          <p:cNvSpPr/>
          <p:nvPr/>
        </p:nvSpPr>
        <p:spPr>
          <a:xfrm>
            <a:off x="6019920" y="1447920"/>
            <a:ext cx="1523880" cy="580680"/>
          </a:xfrm>
          <a:prstGeom prst="rect">
            <a:avLst/>
          </a:prstGeom>
          <a:noFill/>
          <a:ln>
            <a:noFill/>
          </a:ln>
        </p:spPr>
        <p:txBody>
          <a:bodyPr lIns="90000" rIns="90000" tIns="46800" bIns="46800"/>
          <a:p>
            <a:pPr algn="ctr">
              <a:buFont typeface="Arial"/>
              <a:buChar char="•"/>
            </a:pPr>
            <a:r>
              <a:rPr lang="en-US" sz="1600">
                <a:latin typeface="Arial"/>
              </a:rPr>
              <a:t>parton distributions</a:t>
            </a:r>
            <a:endParaRPr/>
          </a:p>
        </p:txBody>
      </p:sp>
      <p:sp>
        <p:nvSpPr>
          <p:cNvPr id="751" name="Line 19"/>
          <p:cNvSpPr/>
          <p:nvPr/>
        </p:nvSpPr>
        <p:spPr>
          <a:xfrm flipH="1">
            <a:off x="5714640" y="3504600"/>
            <a:ext cx="230040" cy="152280"/>
          </a:xfrm>
          <a:prstGeom prst="line">
            <a:avLst/>
          </a:prstGeom>
          <a:ln w="25560">
            <a:solidFill>
              <a:srgbClr val="0000ff"/>
            </a:solidFill>
            <a:miter/>
            <a:headEnd len="med" type="triangle" w="med"/>
            <a:tailEnd len="med" type="triangle" w="med"/>
          </a:ln>
        </p:spPr>
      </p:sp>
      <p:sp>
        <p:nvSpPr>
          <p:cNvPr id="752" name="CustomShape 20"/>
          <p:cNvSpPr/>
          <p:nvPr/>
        </p:nvSpPr>
        <p:spPr>
          <a:xfrm>
            <a:off x="5943600" y="2666880"/>
            <a:ext cx="1600560" cy="1447560"/>
          </a:xfrm>
          <a:prstGeom prst="ellipse">
            <a:avLst/>
          </a:prstGeom>
          <a:noFill/>
          <a:ln w="9360">
            <a:solidFill>
              <a:srgbClr val="0000ff"/>
            </a:solidFill>
            <a:miter/>
          </a:ln>
        </p:spPr>
      </p:sp>
      <p:sp>
        <p:nvSpPr>
          <p:cNvPr id="753" name="CustomShape 21"/>
          <p:cNvSpPr/>
          <p:nvPr/>
        </p:nvSpPr>
        <p:spPr>
          <a:xfrm>
            <a:off x="6019560" y="2742840"/>
            <a:ext cx="1371960" cy="1310760"/>
          </a:xfrm>
          <a:prstGeom prst="rect">
            <a:avLst/>
          </a:prstGeom>
          <a:noFill/>
          <a:ln>
            <a:noFill/>
          </a:ln>
        </p:spPr>
        <p:txBody>
          <a:bodyPr lIns="90000" rIns="90000" tIns="46800" bIns="46800"/>
          <a:p>
            <a:pPr algn="ctr">
              <a:buFont typeface="Arial"/>
              <a:buChar char="•"/>
            </a:pPr>
            <a:r>
              <a:rPr lang="en-US" sz="1600">
                <a:latin typeface="Arial"/>
              </a:rPr>
              <a:t>strong interactions</a:t>
            </a:r>
            <a:endParaRPr/>
          </a:p>
          <a:p>
            <a:pPr algn="ctr">
              <a:buFont typeface="Arial"/>
              <a:buChar char="•"/>
            </a:pPr>
            <a:r>
              <a:rPr lang="en-US" sz="1600">
                <a:latin typeface="Arial"/>
              </a:rPr>
              <a:t>&amp;</a:t>
            </a:r>
            <a:endParaRPr/>
          </a:p>
          <a:p>
            <a:pPr algn="ctr">
              <a:buFont typeface="Arial"/>
              <a:buChar char="•"/>
            </a:pPr>
            <a:r>
              <a:rPr lang="en-US" sz="1600">
                <a:latin typeface="Arial"/>
              </a:rPr>
              <a:t>quark gluon dynamics</a:t>
            </a:r>
            <a:endParaRPr/>
          </a:p>
        </p:txBody>
      </p:sp>
      <p:sp>
        <p:nvSpPr>
          <p:cNvPr id="754" name="Line 22"/>
          <p:cNvSpPr/>
          <p:nvPr/>
        </p:nvSpPr>
        <p:spPr>
          <a:xfrm flipH="1">
            <a:off x="6856560" y="2363760"/>
            <a:ext cx="2880" cy="304560"/>
          </a:xfrm>
          <a:prstGeom prst="line">
            <a:avLst/>
          </a:prstGeom>
          <a:ln w="25560">
            <a:solidFill>
              <a:srgbClr val="0000ff"/>
            </a:solidFill>
            <a:miter/>
            <a:headEnd len="med" type="triangle" w="med"/>
            <a:tailEnd len="med" type="triangle" w="med"/>
          </a:ln>
        </p:spPr>
      </p:sp>
      <p:sp>
        <p:nvSpPr>
          <p:cNvPr id="755" name="Line 23"/>
          <p:cNvSpPr/>
          <p:nvPr/>
        </p:nvSpPr>
        <p:spPr>
          <a:xfrm flipH="1">
            <a:off x="7239240" y="2362320"/>
            <a:ext cx="457200" cy="457200"/>
          </a:xfrm>
          <a:prstGeom prst="line">
            <a:avLst/>
          </a:prstGeom>
          <a:ln w="25560">
            <a:solidFill>
              <a:srgbClr val="0000ff"/>
            </a:solidFill>
            <a:miter/>
            <a:headEnd len="med" type="triangle" w="med"/>
            <a:tailEnd len="med" type="triangle" w="med"/>
          </a:ln>
        </p:spPr>
      </p:sp>
      <p:sp>
        <p:nvSpPr>
          <p:cNvPr id="756" name="Line 24"/>
          <p:cNvSpPr/>
          <p:nvPr/>
        </p:nvSpPr>
        <p:spPr>
          <a:xfrm flipH="1">
            <a:off x="7467840" y="3123360"/>
            <a:ext cx="380880" cy="75960"/>
          </a:xfrm>
          <a:prstGeom prst="line">
            <a:avLst/>
          </a:prstGeom>
          <a:ln w="25560">
            <a:solidFill>
              <a:srgbClr val="0000ff"/>
            </a:solidFill>
            <a:miter/>
            <a:headEnd len="med" type="triangle" w="med"/>
            <a:tailEnd len="med" type="triangle" w="med"/>
          </a:ln>
        </p:spPr>
      </p:sp>
      <p:sp>
        <p:nvSpPr>
          <p:cNvPr id="757" name="Line 25"/>
          <p:cNvSpPr/>
          <p:nvPr/>
        </p:nvSpPr>
        <p:spPr>
          <a:xfrm>
            <a:off x="5945040" y="2743200"/>
            <a:ext cx="233280" cy="136440"/>
          </a:xfrm>
          <a:prstGeom prst="line">
            <a:avLst/>
          </a:prstGeom>
          <a:ln w="25560">
            <a:solidFill>
              <a:srgbClr val="0000ff"/>
            </a:solidFill>
            <a:miter/>
            <a:headEnd len="med" type="triangle" w="med"/>
            <a:tailEnd len="med" type="triangle" w="med"/>
          </a:ln>
        </p:spPr>
      </p:sp>
      <p:sp>
        <p:nvSpPr>
          <p:cNvPr id="758" name="Line 26"/>
          <p:cNvSpPr/>
          <p:nvPr/>
        </p:nvSpPr>
        <p:spPr>
          <a:xfrm flipH="1">
            <a:off x="6248160" y="4038480"/>
            <a:ext cx="77760" cy="228600"/>
          </a:xfrm>
          <a:prstGeom prst="line">
            <a:avLst/>
          </a:prstGeom>
          <a:ln w="25560">
            <a:solidFill>
              <a:srgbClr val="0000ff"/>
            </a:solidFill>
            <a:miter/>
            <a:headEnd len="med" type="triangle" w="med"/>
            <a:tailEnd len="med" type="triangle" w="med"/>
          </a:ln>
        </p:spPr>
      </p:sp>
      <p:sp>
        <p:nvSpPr>
          <p:cNvPr id="759" name="CustomShape 27"/>
          <p:cNvSpPr/>
          <p:nvPr/>
        </p:nvSpPr>
        <p:spPr>
          <a:xfrm>
            <a:off x="7594200" y="3733560"/>
            <a:ext cx="1371960" cy="990720"/>
          </a:xfrm>
          <a:prstGeom prst="ellipse">
            <a:avLst/>
          </a:prstGeom>
          <a:noFill/>
          <a:ln w="9360">
            <a:solidFill>
              <a:srgbClr val="0000ff"/>
            </a:solidFill>
            <a:miter/>
          </a:ln>
        </p:spPr>
      </p:sp>
      <p:sp>
        <p:nvSpPr>
          <p:cNvPr id="760" name="CustomShape 28"/>
          <p:cNvSpPr/>
          <p:nvPr/>
        </p:nvSpPr>
        <p:spPr>
          <a:xfrm>
            <a:off x="7569000" y="3885840"/>
            <a:ext cx="1473480" cy="580680"/>
          </a:xfrm>
          <a:prstGeom prst="rect">
            <a:avLst/>
          </a:prstGeom>
          <a:noFill/>
          <a:ln>
            <a:noFill/>
          </a:ln>
        </p:spPr>
        <p:txBody>
          <a:bodyPr lIns="90000" rIns="90000" tIns="46800" bIns="46800"/>
          <a:p>
            <a:pPr algn="ctr">
              <a:buFont typeface="Arial"/>
              <a:buChar char="•"/>
            </a:pPr>
            <a:r>
              <a:rPr lang="en-US" sz="1600">
                <a:latin typeface="Arial"/>
              </a:rPr>
              <a:t>spectroscopy,</a:t>
            </a:r>
            <a:endParaRPr/>
          </a:p>
          <a:p>
            <a:pPr algn="ctr">
              <a:buFont typeface="Arial"/>
              <a:buChar char="•"/>
            </a:pPr>
            <a:r>
              <a:rPr lang="en-US" sz="1600">
                <a:latin typeface="Arial"/>
              </a:rPr>
              <a:t>excited states</a:t>
            </a:r>
            <a:endParaRPr/>
          </a:p>
        </p:txBody>
      </p:sp>
      <p:sp>
        <p:nvSpPr>
          <p:cNvPr id="761" name="Line 29"/>
          <p:cNvSpPr/>
          <p:nvPr/>
        </p:nvSpPr>
        <p:spPr>
          <a:xfrm>
            <a:off x="7543800" y="3657600"/>
            <a:ext cx="252360" cy="220680"/>
          </a:xfrm>
          <a:prstGeom prst="line">
            <a:avLst/>
          </a:prstGeom>
          <a:ln w="25560">
            <a:solidFill>
              <a:srgbClr val="0000ff"/>
            </a:solidFill>
            <a:miter/>
            <a:headEnd len="med" type="triangle" w="med"/>
            <a:tailEnd len="med" type="triangle" w="med"/>
          </a:ln>
        </p:spPr>
      </p:sp>
      <p:sp>
        <p:nvSpPr>
          <p:cNvPr id="762" name="CustomShape 30"/>
          <p:cNvSpPr/>
          <p:nvPr/>
        </p:nvSpPr>
        <p:spPr>
          <a:xfrm>
            <a:off x="228600" y="914400"/>
            <a:ext cx="942840" cy="368280"/>
          </a:xfrm>
          <a:prstGeom prst="rect">
            <a:avLst/>
          </a:prstGeom>
          <a:noFill/>
          <a:ln>
            <a:noFill/>
          </a:ln>
        </p:spPr>
        <p:txBody>
          <a:bodyPr wrap="none" lIns="90000" rIns="90000" tIns="46800" bIns="46800"/>
          <a:p>
            <a:pPr>
              <a:buFont typeface="Arial"/>
              <a:buChar char="•"/>
            </a:pPr>
            <a:r>
              <a:rPr lang="en-US">
                <a:latin typeface="Arial"/>
              </a:rPr>
              <a:t>0h  DIS</a:t>
            </a:r>
            <a:endParaRPr/>
          </a:p>
        </p:txBody>
      </p:sp>
      <p:sp>
        <p:nvSpPr>
          <p:cNvPr id="763" name="Line 31"/>
          <p:cNvSpPr/>
          <p:nvPr/>
        </p:nvSpPr>
        <p:spPr>
          <a:xfrm flipH="1">
            <a:off x="151920" y="1144440"/>
            <a:ext cx="1800" cy="5104080"/>
          </a:xfrm>
          <a:prstGeom prst="line">
            <a:avLst/>
          </a:prstGeom>
          <a:ln w="41400">
            <a:solidFill>
              <a:srgbClr val="000090"/>
            </a:solidFill>
            <a:miter/>
            <a:tailEnd len="med" type="triangle" w="med"/>
          </a:ln>
        </p:spPr>
      </p:sp>
      <p:sp>
        <p:nvSpPr>
          <p:cNvPr id="764" name="CustomShape 32"/>
          <p:cNvSpPr/>
          <p:nvPr/>
        </p:nvSpPr>
        <p:spPr>
          <a:xfrm>
            <a:off x="228600" y="3211560"/>
            <a:ext cx="1815840" cy="368280"/>
          </a:xfrm>
          <a:prstGeom prst="rect">
            <a:avLst/>
          </a:prstGeom>
          <a:noFill/>
          <a:ln>
            <a:noFill/>
          </a:ln>
        </p:spPr>
        <p:txBody>
          <a:bodyPr wrap="none" lIns="90000" rIns="90000" tIns="46800" bIns="46800"/>
          <a:p>
            <a:pPr>
              <a:buFont typeface="Arial"/>
              <a:buChar char="•"/>
            </a:pPr>
            <a:r>
              <a:rPr lang="en-US">
                <a:latin typeface="Arial"/>
              </a:rPr>
              <a:t>1h SIDIS/DVMP</a:t>
            </a:r>
            <a:endParaRPr/>
          </a:p>
        </p:txBody>
      </p:sp>
      <p:sp>
        <p:nvSpPr>
          <p:cNvPr id="765" name="CustomShape 33"/>
          <p:cNvSpPr/>
          <p:nvPr/>
        </p:nvSpPr>
        <p:spPr>
          <a:xfrm>
            <a:off x="228600" y="5334120"/>
            <a:ext cx="9067680" cy="1129320"/>
          </a:xfrm>
          <a:prstGeom prst="rect">
            <a:avLst/>
          </a:prstGeom>
          <a:noFill/>
          <a:ln>
            <a:noFill/>
          </a:ln>
        </p:spPr>
        <p:txBody>
          <a:bodyPr lIns="90000" rIns="90000" tIns="46800" bIns="46800"/>
          <a:p>
            <a:pPr>
              <a:buFont typeface="Arial"/>
              <a:buChar char="•"/>
            </a:pPr>
            <a:r>
              <a:rPr lang="en-US">
                <a:latin typeface="Arial"/>
              </a:rPr>
              <a:t>2h  SIDIS/DVMP </a:t>
            </a:r>
            <a:endParaRPr/>
          </a:p>
          <a:p>
            <a:pPr>
              <a:buFont typeface="Arial"/>
              <a:buChar char="•"/>
            </a:pPr>
            <a:endParaRPr/>
          </a:p>
          <a:p>
            <a:pPr>
              <a:buFont typeface="Arial"/>
              <a:buChar char="•"/>
            </a:pPr>
            <a:r>
              <a:rPr lang="en-US" sz="1600">
                <a:latin typeface="Arial"/>
              </a:rPr>
              <a:t>production in SIDIS provides access to correlations inaccessible in simple SIDIS (BEC,dihadron fragmentation , correlations of target and current regions, entanglement....)</a:t>
            </a:r>
            <a:endParaRPr/>
          </a:p>
        </p:txBody>
      </p:sp>
      <p:pic>
        <p:nvPicPr>
          <p:cNvPr id="766" name="Picture 5" descr="Screen Shot 2015-02-13 at 5.51.35 PM.png"/>
          <p:cNvPicPr/>
          <p:nvPr/>
        </p:nvPicPr>
        <p:blipFill>
          <a:blip r:embed="rId1"/>
          <a:stretch>
            <a:fillRect/>
          </a:stretch>
        </p:blipFill>
        <p:spPr>
          <a:xfrm>
            <a:off x="2133720" y="2895480"/>
            <a:ext cx="2257200" cy="965160"/>
          </a:xfrm>
          <a:prstGeom prst="rect">
            <a:avLst/>
          </a:prstGeom>
          <a:ln>
            <a:noFill/>
          </a:ln>
        </p:spPr>
      </p:pic>
      <p:pic>
        <p:nvPicPr>
          <p:cNvPr id="767" name="Picture 7" descr="Screen Shot 2015-02-13 at 5.52.55 PM.png"/>
          <p:cNvPicPr/>
          <p:nvPr/>
        </p:nvPicPr>
        <p:blipFill>
          <a:blip r:embed="rId2"/>
          <a:stretch>
            <a:fillRect/>
          </a:stretch>
        </p:blipFill>
        <p:spPr>
          <a:xfrm>
            <a:off x="2286000" y="4876920"/>
            <a:ext cx="2320920" cy="1041120"/>
          </a:xfrm>
          <a:prstGeom prst="rect">
            <a:avLst/>
          </a:prstGeom>
          <a:ln>
            <a:noFill/>
          </a:ln>
        </p:spPr>
      </p:pic>
      <p:pic>
        <p:nvPicPr>
          <p:cNvPr id="768" name="Picture 8" descr="Screen Shot 2015-02-13 at 5.56.00 PM.png"/>
          <p:cNvPicPr/>
          <p:nvPr/>
        </p:nvPicPr>
        <p:blipFill>
          <a:blip r:embed="rId3"/>
          <a:stretch>
            <a:fillRect/>
          </a:stretch>
        </p:blipFill>
        <p:spPr>
          <a:xfrm>
            <a:off x="2057400" y="838080"/>
            <a:ext cx="1219320" cy="878040"/>
          </a:xfrm>
          <a:prstGeom prst="rect">
            <a:avLst/>
          </a:prstGeom>
          <a:ln>
            <a:noFill/>
          </a:ln>
        </p:spPr>
      </p:pic>
      <p:pic>
        <p:nvPicPr>
          <p:cNvPr id="769" name="Picture 13" descr="Screen Shot 2015-02-13 at 5.56.27 PM.png"/>
          <p:cNvPicPr/>
          <p:nvPr/>
        </p:nvPicPr>
        <p:blipFill>
          <a:blip r:embed="rId4"/>
          <a:stretch>
            <a:fillRect/>
          </a:stretch>
        </p:blipFill>
        <p:spPr>
          <a:xfrm>
            <a:off x="3276720" y="1219320"/>
            <a:ext cx="730080" cy="482400"/>
          </a:xfrm>
          <a:prstGeom prst="rect">
            <a:avLst/>
          </a:prstGeom>
          <a:ln>
            <a:noFill/>
          </a:ln>
        </p:spPr>
      </p:pic>
      <p:sp>
        <p:nvSpPr>
          <p:cNvPr id="770" name="Line 34"/>
          <p:cNvSpPr/>
          <p:nvPr/>
        </p:nvSpPr>
        <p:spPr>
          <a:xfrm>
            <a:off x="6933600" y="4114800"/>
            <a:ext cx="152280" cy="228600"/>
          </a:xfrm>
          <a:prstGeom prst="line">
            <a:avLst/>
          </a:prstGeom>
          <a:ln w="25560">
            <a:solidFill>
              <a:srgbClr val="0000ff"/>
            </a:solidFill>
            <a:miter/>
            <a:headEnd len="med" type="triangle" w="med"/>
            <a:tailEnd len="med" type="triangle" w="med"/>
          </a:ln>
        </p:spPr>
      </p:sp>
      <p:sp>
        <p:nvSpPr>
          <p:cNvPr id="771" name="CustomShape 35"/>
          <p:cNvSpPr/>
          <p:nvPr/>
        </p:nvSpPr>
        <p:spPr>
          <a:xfrm>
            <a:off x="6400800" y="4419360"/>
            <a:ext cx="1447920" cy="914760"/>
          </a:xfrm>
          <a:prstGeom prst="ellipse">
            <a:avLst/>
          </a:prstGeom>
          <a:noFill/>
          <a:ln w="9360">
            <a:solidFill>
              <a:srgbClr val="0000ff"/>
            </a:solidFill>
            <a:miter/>
          </a:ln>
        </p:spPr>
      </p:sp>
      <p:sp>
        <p:nvSpPr>
          <p:cNvPr id="772" name="CustomShape 36"/>
          <p:cNvSpPr/>
          <p:nvPr/>
        </p:nvSpPr>
        <p:spPr>
          <a:xfrm>
            <a:off x="6413400" y="4381560"/>
            <a:ext cx="1447920" cy="824040"/>
          </a:xfrm>
          <a:prstGeom prst="rect">
            <a:avLst/>
          </a:prstGeom>
          <a:noFill/>
          <a:ln>
            <a:noFill/>
          </a:ln>
        </p:spPr>
        <p:txBody>
          <a:bodyPr lIns="90000" rIns="90000" tIns="46800" bIns="46800"/>
          <a:p>
            <a:pPr>
              <a:buFont typeface="Arial"/>
              <a:buChar char="•"/>
            </a:pPr>
            <a:r>
              <a:rPr lang="en-US" sz="1600">
                <a:latin typeface="Arial"/>
              </a:rPr>
              <a:t>     </a:t>
            </a:r>
            <a:r>
              <a:rPr lang="en-US" sz="1600">
                <a:latin typeface="Arial"/>
              </a:rPr>
              <a:t>target fragmentationentanglement</a:t>
            </a:r>
            <a:endParaRPr/>
          </a:p>
        </p:txBody>
      </p:sp>
    </p:spTree>
  </p:cSld>
  <p:timing>
    <p:tnLst>
      <p:par>
        <p:cTn id="91" dur="indefinite" restart="never" nodeType="tmRoot">
          <p:childTnLst>
            <p:seq>
              <p:cTn id="92" dur="indefinite" nodeType="mainSeq">
                <p:childTnLst>
                  <p:par>
                    <p:cTn id="93" fill="hold">
                      <p:stCondLst>
                        <p:cond delay="indefinite"/>
                      </p:stCondLst>
                      <p:childTnLst>
                        <p:par>
                          <p:cTn id="94" fill="hold">
                            <p:stCondLst>
                              <p:cond delay="0"/>
                            </p:stCondLst>
                            <p:childTnLst>
                              <p:par>
                                <p:cTn id="95" nodeType="clickEffect" fill="hold" presetClass="entr" presetID="1">
                                  <p:stCondLst>
                                    <p:cond delay="0"/>
                                  </p:stCondLst>
                                  <p:childTnLst>
                                    <p:set>
                                      <p:cBhvr>
                                        <p:cTn id="96" dur="1" fill="hold">
                                          <p:stCondLst>
                                            <p:cond delay="0"/>
                                          </p:stCondLst>
                                        </p:cTn>
                                        <p:tgtEl>
                                          <p:spTgt spid="-1"/>
                                        </p:tgtEl>
                                        <p:attrNameLst>
                                          <p:attrName>style.visibility</p:attrName>
                                        </p:attrNameLst>
                                      </p:cBhvr>
                                      <p:to>
                                        <p:strVal val="visible"/>
                                      </p:to>
                                    </p:set>
                                  </p:childTnLst>
                                </p:cTn>
                              </p:par>
                              <p:par>
                                <p:cTn id="97" nodeType="withEffect" fill="hold" presetClass="entr" presetID="1">
                                  <p:stCondLst>
                                    <p:cond delay="0"/>
                                  </p:stCondLst>
                                  <p:childTnLst>
                                    <p:set>
                                      <p:cBhvr>
                                        <p:cTn id="98" dur="1" fill="hold">
                                          <p:stCondLst>
                                            <p:cond delay="0"/>
                                          </p:stCondLst>
                                        </p:cTn>
                                        <p:tgtEl>
                                          <p:spTgt spid="764"/>
                                        </p:tgtEl>
                                        <p:attrNameLst>
                                          <p:attrName>style.visibility</p:attrName>
                                        </p:attrNameLst>
                                      </p:cBhvr>
                                      <p:to>
                                        <p:strVal val="visible"/>
                                      </p:to>
                                    </p:set>
                                  </p:childTnLst>
                                </p:cTn>
                              </p:par>
                              <p:par>
                                <p:cTn id="99" nodeType="withEffect" fill="hold" presetClass="entr" presetID="1">
                                  <p:stCondLst>
                                    <p:cond delay="0"/>
                                  </p:stCondLst>
                                  <p:childTnLst>
                                    <p:set>
                                      <p:cBhvr>
                                        <p:cTn id="100" dur="1" fill="hold">
                                          <p:stCondLst>
                                            <p:cond delay="0"/>
                                          </p:stCondLst>
                                        </p:cTn>
                                        <p:tgtEl>
                                          <p:spTgt spid="-1"/>
                                        </p:tgtEl>
                                        <p:attrNameLst>
                                          <p:attrName>style.visibility</p:attrName>
                                        </p:attrNameLst>
                                      </p:cBhvr>
                                      <p:to>
                                        <p:strVal val="visible"/>
                                      </p:to>
                                    </p:set>
                                  </p:childTnLst>
                                </p:cTn>
                              </p:par>
                              <p:par>
                                <p:cTn id="101" nodeType="withEffect" fill="hold" presetClass="entr" presetID="1">
                                  <p:stCondLst>
                                    <p:cond delay="0"/>
                                  </p:stCondLst>
                                  <p:childTnLst>
                                    <p:set>
                                      <p:cBhvr>
                                        <p:cTn id="102" dur="1" fill="hold">
                                          <p:stCondLst>
                                            <p:cond delay="0"/>
                                          </p:stCondLst>
                                        </p:cTn>
                                        <p:tgtEl>
                                          <p:spTgt spid="738"/>
                                        </p:tgtEl>
                                        <p:attrNameLst>
                                          <p:attrName>style.visibility</p:attrName>
                                        </p:attrNameLst>
                                      </p:cBhvr>
                                      <p:to>
                                        <p:strVal val="visible"/>
                                      </p:to>
                                    </p:set>
                                  </p:childTnLst>
                                </p:cTn>
                              </p:par>
                              <p:par>
                                <p:cTn id="103" nodeType="withEffect" fill="hold" presetClass="entr" presetID="1">
                                  <p:stCondLst>
                                    <p:cond delay="0"/>
                                  </p:stCondLst>
                                  <p:childTnLst>
                                    <p:set>
                                      <p:cBhvr>
                                        <p:cTn id="104" dur="1" fill="hold">
                                          <p:stCondLst>
                                            <p:cond delay="0"/>
                                          </p:stCondLst>
                                        </p:cTn>
                                        <p:tgtEl>
                                          <p:spTgt spid="766"/>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nodeType="clickEffect" fill="hold" presetClass="entr" presetID="1">
                                  <p:stCondLst>
                                    <p:cond delay="0"/>
                                  </p:stCondLst>
                                  <p:childTnLst>
                                    <p:set>
                                      <p:cBhvr>
                                        <p:cTn id="108" dur="1" fill="hold">
                                          <p:stCondLst>
                                            <p:cond delay="0"/>
                                          </p:stCondLst>
                                        </p:cTn>
                                        <p:tgtEl>
                                          <p:spTgt spid="-1"/>
                                        </p:tgtEl>
                                        <p:attrNameLst>
                                          <p:attrName>style.visibility</p:attrName>
                                        </p:attrNameLst>
                                      </p:cBhvr>
                                      <p:to>
                                        <p:strVal val="visible"/>
                                      </p:to>
                                    </p:set>
                                  </p:childTnLst>
                                </p:cTn>
                              </p:par>
                              <p:par>
                                <p:cTn id="109" nodeType="withEffect" fill="hold" presetClass="entr" presetID="1">
                                  <p:stCondLst>
                                    <p:cond delay="0"/>
                                  </p:stCondLst>
                                  <p:childTnLst>
                                    <p:set>
                                      <p:cBhvr>
                                        <p:cTn id="110" dur="1" fill="hold">
                                          <p:stCondLst>
                                            <p:cond delay="0"/>
                                          </p:stCondLst>
                                        </p:cTn>
                                        <p:tgtEl>
                                          <p:spTgt spid="-1"/>
                                        </p:tgtEl>
                                        <p:attrNameLst>
                                          <p:attrName>style.visibility</p:attrName>
                                        </p:attrNameLst>
                                      </p:cBhvr>
                                      <p:to>
                                        <p:strVal val="visible"/>
                                      </p:to>
                                    </p:set>
                                  </p:childTnLst>
                                </p:cTn>
                              </p:par>
                              <p:par>
                                <p:cTn id="111" nodeType="withEffect" fill="hold" presetClass="entr" presetID="1">
                                  <p:stCondLst>
                                    <p:cond delay="0"/>
                                  </p:stCondLst>
                                  <p:childTnLst>
                                    <p:set>
                                      <p:cBhvr>
                                        <p:cTn id="112" dur="1" fill="hold">
                                          <p:stCondLst>
                                            <p:cond delay="0"/>
                                          </p:stCondLst>
                                        </p:cTn>
                                        <p:tgtEl>
                                          <p:spTgt spid="-1"/>
                                        </p:tgtEl>
                                        <p:attrNameLst>
                                          <p:attrName>style.visibility</p:attrName>
                                        </p:attrNameLst>
                                      </p:cBhvr>
                                      <p:to>
                                        <p:strVal val="visible"/>
                                      </p:to>
                                    </p:set>
                                  </p:childTnLst>
                                </p:cTn>
                              </p:par>
                              <p:par>
                                <p:cTn id="113" nodeType="withEffect" fill="hold" presetClass="entr" presetID="1">
                                  <p:stCondLst>
                                    <p:cond delay="0"/>
                                  </p:stCondLst>
                                  <p:childTnLst>
                                    <p:set>
                                      <p:cBhvr>
                                        <p:cTn id="114" dur="1" fill="hold">
                                          <p:stCondLst>
                                            <p:cond delay="0"/>
                                          </p:stCondLst>
                                        </p:cTn>
                                        <p:tgtEl>
                                          <p:spTgt spid="-1"/>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nodeType="clickEffect" fill="hold" presetClass="entr" presetID="1">
                                  <p:stCondLst>
                                    <p:cond delay="0"/>
                                  </p:stCondLst>
                                  <p:childTnLst>
                                    <p:set>
                                      <p:cBhvr>
                                        <p:cTn id="118" dur="1" fill="hold">
                                          <p:stCondLst>
                                            <p:cond delay="0"/>
                                          </p:stCondLst>
                                        </p:cTn>
                                        <p:tgtEl>
                                          <p:spTgt spid="765"/>
                                        </p:tgtEl>
                                        <p:attrNameLst>
                                          <p:attrName>style.visibility</p:attrName>
                                        </p:attrNameLst>
                                      </p:cBhvr>
                                      <p:to>
                                        <p:strVal val="visible"/>
                                      </p:to>
                                    </p:set>
                                  </p:childTnLst>
                                </p:cTn>
                              </p:par>
                              <p:par>
                                <p:cTn id="119" nodeType="withEffect" fill="hold" presetClass="entr" presetID="1">
                                  <p:stCondLst>
                                    <p:cond delay="0"/>
                                  </p:stCondLst>
                                  <p:childTnLst>
                                    <p:set>
                                      <p:cBhvr>
                                        <p:cTn id="120" dur="1" fill="hold">
                                          <p:stCondLst>
                                            <p:cond delay="0"/>
                                          </p:stCondLst>
                                        </p:cTn>
                                        <p:tgtEl>
                                          <p:spTgt spid="767"/>
                                        </p:tgtEl>
                                        <p:attrNameLst>
                                          <p:attrName>style.visibility</p:attrName>
                                        </p:attrNameLst>
                                      </p:cBhvr>
                                      <p:to>
                                        <p:strVal val="visible"/>
                                      </p:to>
                                    </p:set>
                                  </p:childTnLst>
                                </p:cTn>
                              </p:par>
                              <p:par>
                                <p:cTn id="121" nodeType="withEffect" fill="hold" presetClass="entr" presetID="1">
                                  <p:stCondLst>
                                    <p:cond delay="0"/>
                                  </p:stCondLst>
                                  <p:childTnLst>
                                    <p:set>
                                      <p:cBhvr>
                                        <p:cTn id="122" dur="1" fill="hold">
                                          <p:stCondLst>
                                            <p:cond delay="0"/>
                                          </p:stCondLst>
                                        </p:cTn>
                                        <p:tgtEl>
                                          <p:spTgt spid="-1"/>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3.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773" name="CustomShape 1"/>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774" name="CustomShape 2"/>
          <p:cNvSpPr/>
          <p:nvPr/>
        </p:nvSpPr>
        <p:spPr>
          <a:xfrm>
            <a:off x="8458200" y="6464160"/>
            <a:ext cx="685800" cy="320760"/>
          </a:xfrm>
          <a:prstGeom prst="rect">
            <a:avLst/>
          </a:prstGeom>
          <a:noFill/>
          <a:ln>
            <a:noFill/>
          </a:ln>
        </p:spPr>
        <p:txBody>
          <a:bodyPr lIns="90000" rIns="90000" tIns="46800" bIns="46800"/>
          <a:p>
            <a:pPr algn="r">
              <a:buFont typeface="Arial"/>
              <a:buChar char="•"/>
            </a:pPr>
            <a:fld id="{F54FFFCB-67DC-4A8E-A73F-59D585604DF4}" type="slidenum">
              <a:rPr lang="en-US" sz="1400">
                <a:latin typeface="Arial"/>
              </a:rPr>
              <a:t>&lt;number&gt;</a:t>
            </a:fld>
            <a:endParaRPr/>
          </a:p>
        </p:txBody>
      </p:sp>
      <p:sp>
        <p:nvSpPr>
          <p:cNvPr id="775" name="CustomShape 3"/>
          <p:cNvSpPr/>
          <p:nvPr/>
        </p:nvSpPr>
        <p:spPr>
          <a:xfrm>
            <a:off x="609480" y="304920"/>
            <a:ext cx="7925040" cy="380880"/>
          </a:xfrm>
          <a:prstGeom prst="rect">
            <a:avLst/>
          </a:prstGeom>
          <a:noFill/>
          <a:ln>
            <a:noFill/>
          </a:ln>
        </p:spPr>
        <p:txBody>
          <a:bodyPr lIns="90000" rIns="90000" tIns="46800" bIns="46800" anchor="ctr"/>
          <a:p>
            <a:pPr algn="ctr">
              <a:buFont typeface="Arial"/>
              <a:buChar char="•"/>
            </a:pPr>
            <a:r>
              <a:rPr lang="en-US" sz="2400">
                <a:solidFill>
                  <a:srgbClr val="000000"/>
                </a:solidFill>
                <a:latin typeface="Arial"/>
              </a:rPr>
              <a:t> </a:t>
            </a:r>
            <a:r>
              <a:rPr lang="en-US" sz="2800">
                <a:solidFill>
                  <a:srgbClr val="000000"/>
                </a:solidFill>
                <a:latin typeface="Arial"/>
              </a:rPr>
              <a:t>Longitudinally Polarized Beam SSA</a:t>
            </a:r>
            <a:endParaRPr/>
          </a:p>
        </p:txBody>
      </p:sp>
      <p:sp>
        <p:nvSpPr>
          <p:cNvPr id="776" name="CustomShape 4"/>
          <p:cNvSpPr/>
          <p:nvPr/>
        </p:nvSpPr>
        <p:spPr>
          <a:xfrm>
            <a:off x="6095880" y="5486400"/>
            <a:ext cx="2819520" cy="580680"/>
          </a:xfrm>
          <a:prstGeom prst="rect">
            <a:avLst/>
          </a:prstGeom>
          <a:solidFill>
            <a:srgbClr val="ffff99"/>
          </a:solidFill>
          <a:ln w="9360">
            <a:solidFill>
              <a:srgbClr val="000000"/>
            </a:solidFill>
            <a:miter/>
          </a:ln>
        </p:spPr>
        <p:txBody>
          <a:bodyPr lIns="90000" rIns="90000" tIns="46800" bIns="46800"/>
          <a:p>
            <a:pPr>
              <a:buFont typeface="Arial"/>
              <a:buChar char="•"/>
            </a:pPr>
            <a:r>
              <a:rPr lang="en-US" sz="1600">
                <a:latin typeface="Arial"/>
              </a:rPr>
              <a:t>Collins type contribution may be dominant for </a:t>
            </a:r>
            <a:r>
              <a:rPr lang="en-US" sz="1600">
                <a:latin typeface="Symbol"/>
                <a:ea typeface="Symbol"/>
              </a:rPr>
              <a:t></a:t>
            </a:r>
            <a:r>
              <a:rPr lang="en-US" sz="1600">
                <a:latin typeface="Arial"/>
              </a:rPr>
              <a:t>-</a:t>
            </a:r>
            <a:endParaRPr/>
          </a:p>
        </p:txBody>
      </p:sp>
      <p:sp>
        <p:nvSpPr>
          <p:cNvPr id="777" name="CustomShape 5"/>
          <p:cNvSpPr/>
          <p:nvPr/>
        </p:nvSpPr>
        <p:spPr>
          <a:xfrm>
            <a:off x="457200" y="1066680"/>
            <a:ext cx="2133000" cy="301320"/>
          </a:xfrm>
          <a:prstGeom prst="rect">
            <a:avLst/>
          </a:prstGeom>
          <a:noFill/>
          <a:ln>
            <a:noFill/>
          </a:ln>
        </p:spPr>
        <p:txBody>
          <a:bodyPr wrap="none" lIns="90000" rIns="90000" tIns="46800" bIns="46800"/>
          <a:p>
            <a:pPr>
              <a:buFont typeface="Arial"/>
              <a:buChar char="•"/>
            </a:pPr>
            <a:r>
              <a:rPr b="1" lang="en-US" sz="1200">
                <a:solidFill>
                  <a:srgbClr val="000000"/>
                </a:solidFill>
                <a:latin typeface="Arial"/>
              </a:rPr>
              <a:t>A</a:t>
            </a:r>
            <a:r>
              <a:rPr b="1" lang="en-US" sz="1200" baseline="-25000">
                <a:solidFill>
                  <a:srgbClr val="000000"/>
                </a:solidFill>
                <a:latin typeface="Arial"/>
              </a:rPr>
              <a:t>LU</a:t>
            </a:r>
            <a:r>
              <a:rPr b="1" lang="en-US" sz="1200">
                <a:solidFill>
                  <a:srgbClr val="000000"/>
                </a:solidFill>
                <a:latin typeface="Arial"/>
              </a:rPr>
              <a:t> </a:t>
            </a:r>
            <a:r>
              <a:rPr lang="en-US" sz="1200">
                <a:solidFill>
                  <a:srgbClr val="000000"/>
                </a:solidFill>
                <a:latin typeface="Arial"/>
              </a:rPr>
              <a:t>CLAS @4.3 GeV  (2003)</a:t>
            </a:r>
            <a:endParaRPr/>
          </a:p>
        </p:txBody>
      </p:sp>
      <p:sp>
        <p:nvSpPr>
          <p:cNvPr id="778" name="CustomShape 6"/>
          <p:cNvSpPr/>
          <p:nvPr/>
        </p:nvSpPr>
        <p:spPr>
          <a:xfrm>
            <a:off x="7543800" y="1905120"/>
            <a:ext cx="1328400" cy="246240"/>
          </a:xfrm>
          <a:prstGeom prst="rect">
            <a:avLst/>
          </a:prstGeom>
          <a:noFill/>
          <a:ln>
            <a:noFill/>
          </a:ln>
        </p:spPr>
        <p:txBody>
          <a:bodyPr wrap="none" lIns="90000" rIns="90000" tIns="46800" bIns="46800"/>
          <a:p>
            <a:pPr>
              <a:buFont typeface="Arial"/>
              <a:buChar char="•"/>
            </a:pPr>
            <a:r>
              <a:rPr lang="en-US" sz="1000">
                <a:latin typeface="Arial"/>
              </a:rPr>
              <a:t>Efremov et al (2003)</a:t>
            </a:r>
            <a:endParaRPr/>
          </a:p>
        </p:txBody>
      </p:sp>
      <p:pic>
        <p:nvPicPr>
          <p:cNvPr id="779" name="Picture 16" descr="txp_fig"/>
          <p:cNvPicPr/>
          <p:nvPr/>
        </p:nvPicPr>
        <p:blipFill>
          <a:blip r:embed="rId1"/>
          <a:stretch>
            <a:fillRect/>
          </a:stretch>
        </p:blipFill>
        <p:spPr>
          <a:xfrm>
            <a:off x="3200400" y="838080"/>
            <a:ext cx="2143080" cy="503280"/>
          </a:xfrm>
          <a:prstGeom prst="rect">
            <a:avLst/>
          </a:prstGeom>
          <a:ln>
            <a:noFill/>
          </a:ln>
        </p:spPr>
      </p:pic>
      <p:pic>
        <p:nvPicPr>
          <p:cNvPr id="780" name="Picture 25" descr="latex-image-1.pdf"/>
          <p:cNvPicPr/>
          <p:nvPr/>
        </p:nvPicPr>
        <p:blipFill>
          <a:blip r:embed="rId2"/>
          <a:stretch>
            <a:fillRect/>
          </a:stretch>
        </p:blipFill>
        <p:spPr>
          <a:xfrm>
            <a:off x="7924680" y="1295280"/>
            <a:ext cx="1067040" cy="249480"/>
          </a:xfrm>
          <a:prstGeom prst="rect">
            <a:avLst/>
          </a:prstGeom>
          <a:ln>
            <a:noFill/>
          </a:ln>
        </p:spPr>
      </p:pic>
      <p:sp>
        <p:nvSpPr>
          <p:cNvPr id="781" name="Line 7"/>
          <p:cNvSpPr/>
          <p:nvPr/>
        </p:nvSpPr>
        <p:spPr>
          <a:xfrm flipV="1">
            <a:off x="7772400" y="1600200"/>
            <a:ext cx="457200" cy="76320"/>
          </a:xfrm>
          <a:prstGeom prst="line">
            <a:avLst/>
          </a:prstGeom>
          <a:ln w="25560">
            <a:solidFill>
              <a:srgbClr val="ff0000"/>
            </a:solidFill>
            <a:miter/>
            <a:tailEnd len="med" type="triangle" w="med"/>
          </a:ln>
        </p:spPr>
      </p:sp>
      <p:sp>
        <p:nvSpPr>
          <p:cNvPr id="782" name="CustomShape 8"/>
          <p:cNvSpPr/>
          <p:nvPr/>
        </p:nvSpPr>
        <p:spPr>
          <a:xfrm>
            <a:off x="6858000" y="838080"/>
            <a:ext cx="2133720" cy="398520"/>
          </a:xfrm>
          <a:prstGeom prst="rect">
            <a:avLst/>
          </a:prstGeom>
          <a:solidFill>
            <a:srgbClr val="ffff99"/>
          </a:solidFill>
          <a:ln w="9360">
            <a:solidFill>
              <a:srgbClr val="000000"/>
            </a:solidFill>
            <a:miter/>
          </a:ln>
        </p:spPr>
        <p:txBody>
          <a:bodyPr lIns="90000" rIns="90000" tIns="46800" bIns="46800"/>
          <a:p>
            <a:pPr>
              <a:buFont typeface="Arial"/>
              <a:buChar char="•"/>
            </a:pPr>
            <a:r>
              <a:rPr lang="en-US" sz="1000">
                <a:latin typeface="Arial"/>
              </a:rPr>
              <a:t>HT function related to force on the quark. Burkardt (2008),Qiu(2011)</a:t>
            </a:r>
            <a:endParaRPr/>
          </a:p>
        </p:txBody>
      </p:sp>
      <p:pic>
        <p:nvPicPr>
          <p:cNvPr id="783" name="Picture 78" descr="txp_fig"/>
          <p:cNvPicPr/>
          <p:nvPr/>
        </p:nvPicPr>
        <p:blipFill>
          <a:blip r:embed="rId3"/>
          <a:stretch>
            <a:fillRect/>
          </a:stretch>
        </p:blipFill>
        <p:spPr>
          <a:xfrm>
            <a:off x="5638680" y="1371600"/>
            <a:ext cx="2133720" cy="569880"/>
          </a:xfrm>
          <a:prstGeom prst="rect">
            <a:avLst/>
          </a:prstGeom>
          <a:ln>
            <a:noFill/>
          </a:ln>
        </p:spPr>
      </p:pic>
      <p:pic>
        <p:nvPicPr>
          <p:cNvPr id="784" name="Picture 2" descr="Screen shot 2012-10-18 at 10.54.30 AM.png"/>
          <p:cNvPicPr/>
          <p:nvPr/>
        </p:nvPicPr>
        <p:blipFill>
          <a:blip r:embed="rId4"/>
          <a:stretch>
            <a:fillRect/>
          </a:stretch>
        </p:blipFill>
        <p:spPr>
          <a:xfrm>
            <a:off x="39600" y="3581280"/>
            <a:ext cx="3008520" cy="2171880"/>
          </a:xfrm>
          <a:prstGeom prst="rect">
            <a:avLst/>
          </a:prstGeom>
          <a:ln>
            <a:noFill/>
          </a:ln>
        </p:spPr>
      </p:pic>
      <p:sp>
        <p:nvSpPr>
          <p:cNvPr id="785" name="CustomShape 9"/>
          <p:cNvSpPr/>
          <p:nvPr/>
        </p:nvSpPr>
        <p:spPr>
          <a:xfrm>
            <a:off x="6384960" y="1668600"/>
            <a:ext cx="304920" cy="228600"/>
          </a:xfrm>
          <a:prstGeom prst="rect">
            <a:avLst/>
          </a:prstGeom>
          <a:solidFill>
            <a:srgbClr val="ffffff"/>
          </a:solidFill>
          <a:ln>
            <a:noFill/>
          </a:ln>
        </p:spPr>
      </p:sp>
      <p:sp>
        <p:nvSpPr>
          <p:cNvPr id="786" name="CustomShape 10"/>
          <p:cNvSpPr/>
          <p:nvPr/>
        </p:nvSpPr>
        <p:spPr>
          <a:xfrm>
            <a:off x="7223040" y="1676520"/>
            <a:ext cx="304920" cy="228600"/>
          </a:xfrm>
          <a:prstGeom prst="rect">
            <a:avLst/>
          </a:prstGeom>
          <a:solidFill>
            <a:srgbClr val="ffffff"/>
          </a:solidFill>
          <a:ln>
            <a:noFill/>
          </a:ln>
        </p:spPr>
      </p:sp>
      <p:sp>
        <p:nvSpPr>
          <p:cNvPr id="787" name="CustomShape 11"/>
          <p:cNvSpPr/>
          <p:nvPr/>
        </p:nvSpPr>
        <p:spPr>
          <a:xfrm>
            <a:off x="6813720" y="1676520"/>
            <a:ext cx="304560" cy="228600"/>
          </a:xfrm>
          <a:prstGeom prst="rect">
            <a:avLst/>
          </a:prstGeom>
          <a:solidFill>
            <a:srgbClr val="ffffff"/>
          </a:solidFill>
          <a:ln>
            <a:noFill/>
          </a:ln>
        </p:spPr>
      </p:sp>
      <p:sp>
        <p:nvSpPr>
          <p:cNvPr id="788" name="CustomShape 12"/>
          <p:cNvSpPr/>
          <p:nvPr/>
        </p:nvSpPr>
        <p:spPr>
          <a:xfrm>
            <a:off x="1295280" y="4800600"/>
            <a:ext cx="1320840" cy="307080"/>
          </a:xfrm>
          <a:prstGeom prst="rect">
            <a:avLst/>
          </a:prstGeom>
          <a:noFill/>
          <a:ln>
            <a:noFill/>
          </a:ln>
        </p:spPr>
        <p:txBody>
          <a:bodyPr wrap="none" lIns="90000" rIns="90000" tIns="46800" bIns="46800"/>
          <a:p>
            <a:pPr>
              <a:buFont typeface="Arial"/>
              <a:buChar char="•"/>
            </a:pPr>
            <a:r>
              <a:rPr lang="en-US" sz="1400">
                <a:latin typeface="Arial"/>
              </a:rPr>
              <a:t>CLAS e1-dvcs</a:t>
            </a:r>
            <a:endParaRPr/>
          </a:p>
        </p:txBody>
      </p:sp>
      <p:sp>
        <p:nvSpPr>
          <p:cNvPr id="789" name="CustomShape 13"/>
          <p:cNvSpPr/>
          <p:nvPr/>
        </p:nvSpPr>
        <p:spPr>
          <a:xfrm>
            <a:off x="1143000" y="3429000"/>
            <a:ext cx="878760" cy="246240"/>
          </a:xfrm>
          <a:prstGeom prst="rect">
            <a:avLst/>
          </a:prstGeom>
          <a:noFill/>
          <a:ln>
            <a:noFill/>
          </a:ln>
        </p:spPr>
        <p:txBody>
          <a:bodyPr wrap="none" lIns="90000" rIns="90000" tIns="46800" bIns="46800"/>
          <a:p>
            <a:pPr>
              <a:buFont typeface="Arial"/>
              <a:buChar char="•"/>
            </a:pPr>
            <a:r>
              <a:rPr lang="en-US" sz="1000">
                <a:latin typeface="Arial"/>
              </a:rPr>
              <a:t>M.Aghasyan</a:t>
            </a:r>
            <a:endParaRPr/>
          </a:p>
        </p:txBody>
      </p:sp>
      <p:pic>
        <p:nvPicPr>
          <p:cNvPr id="790" name="Picture 1" descr="Screen shot 2012-10-19 at 10.42.23 AM.png"/>
          <p:cNvPicPr/>
          <p:nvPr/>
        </p:nvPicPr>
        <p:blipFill>
          <a:blip r:embed="rId5"/>
          <a:stretch>
            <a:fillRect/>
          </a:stretch>
        </p:blipFill>
        <p:spPr>
          <a:xfrm>
            <a:off x="3359160" y="3098880"/>
            <a:ext cx="2660760" cy="2235240"/>
          </a:xfrm>
          <a:prstGeom prst="rect">
            <a:avLst/>
          </a:prstGeom>
          <a:ln>
            <a:noFill/>
          </a:ln>
        </p:spPr>
      </p:pic>
      <p:pic>
        <p:nvPicPr>
          <p:cNvPr id="791" name="Picture 3" descr="latex-image-1.pdf"/>
          <p:cNvPicPr/>
          <p:nvPr/>
        </p:nvPicPr>
        <p:blipFill>
          <a:blip r:embed="rId6"/>
          <a:stretch>
            <a:fillRect/>
          </a:stretch>
        </p:blipFill>
        <p:spPr>
          <a:xfrm rot="16200000">
            <a:off x="2990520" y="3398400"/>
            <a:ext cx="662040" cy="366480"/>
          </a:xfrm>
          <a:prstGeom prst="rect">
            <a:avLst/>
          </a:prstGeom>
          <a:ln>
            <a:noFill/>
          </a:ln>
        </p:spPr>
      </p:pic>
      <p:sp>
        <p:nvSpPr>
          <p:cNvPr id="792" name="CustomShape 14"/>
          <p:cNvSpPr/>
          <p:nvPr/>
        </p:nvSpPr>
        <p:spPr>
          <a:xfrm>
            <a:off x="3886200" y="4470480"/>
            <a:ext cx="2012760" cy="246240"/>
          </a:xfrm>
          <a:prstGeom prst="rect">
            <a:avLst/>
          </a:prstGeom>
          <a:noFill/>
          <a:ln>
            <a:noFill/>
          </a:ln>
        </p:spPr>
        <p:txBody>
          <a:bodyPr wrap="none" lIns="90000" rIns="90000" tIns="46800" bIns="46800"/>
          <a:p>
            <a:pPr>
              <a:buFont typeface="Arial"/>
              <a:buChar char="•"/>
            </a:pPr>
            <a:r>
              <a:rPr lang="en-US" sz="1000">
                <a:latin typeface="Arial"/>
              </a:rPr>
              <a:t>W. Mao, Z. Lu (</a:t>
            </a:r>
            <a:r>
              <a:rPr lang="en-US" sz="1000">
                <a:solidFill>
                  <a:srgbClr val="009999"/>
                </a:solidFill>
                <a:latin typeface="Arial"/>
              </a:rPr>
              <a:t>arXiv:1210.4790</a:t>
            </a:r>
            <a:r>
              <a:rPr lang="en-US" sz="1000">
                <a:latin typeface="Arial"/>
              </a:rPr>
              <a:t>)</a:t>
            </a:r>
            <a:endParaRPr/>
          </a:p>
        </p:txBody>
      </p:sp>
      <p:sp>
        <p:nvSpPr>
          <p:cNvPr id="793" name="Line 15"/>
          <p:cNvSpPr/>
          <p:nvPr/>
        </p:nvSpPr>
        <p:spPr>
          <a:xfrm flipV="1">
            <a:off x="2590920" y="4191120"/>
            <a:ext cx="685800" cy="304560"/>
          </a:xfrm>
          <a:prstGeom prst="line">
            <a:avLst/>
          </a:prstGeom>
          <a:ln w="25560">
            <a:solidFill>
              <a:srgbClr val="ff0000"/>
            </a:solidFill>
            <a:miter/>
            <a:tailEnd len="med" type="triangle" w="med"/>
          </a:ln>
        </p:spPr>
      </p:sp>
      <p:sp>
        <p:nvSpPr>
          <p:cNvPr id="794" name="Line 16"/>
          <p:cNvSpPr/>
          <p:nvPr/>
        </p:nvSpPr>
        <p:spPr>
          <a:xfrm flipH="1">
            <a:off x="4799880" y="1828800"/>
            <a:ext cx="2286360" cy="990720"/>
          </a:xfrm>
          <a:prstGeom prst="line">
            <a:avLst/>
          </a:prstGeom>
          <a:ln w="25560">
            <a:solidFill>
              <a:srgbClr val="008000"/>
            </a:solidFill>
            <a:miter/>
            <a:tailEnd len="med" type="triangle" w="med"/>
          </a:ln>
        </p:spPr>
      </p:sp>
      <p:pic>
        <p:nvPicPr>
          <p:cNvPr id="795" name="Picture 10" descr="latex-image-1.pdf"/>
          <p:cNvPicPr/>
          <p:nvPr/>
        </p:nvPicPr>
        <p:blipFill>
          <a:blip r:embed="rId7"/>
          <a:stretch>
            <a:fillRect/>
          </a:stretch>
        </p:blipFill>
        <p:spPr>
          <a:xfrm>
            <a:off x="4495680" y="2362320"/>
            <a:ext cx="538200" cy="249120"/>
          </a:xfrm>
          <a:prstGeom prst="rect">
            <a:avLst/>
          </a:prstGeom>
          <a:ln>
            <a:noFill/>
          </a:ln>
        </p:spPr>
      </p:pic>
      <p:pic>
        <p:nvPicPr>
          <p:cNvPr id="796" name="Picture 11" descr="Screen shot 2012-10-19 at 11.09.59 AM.png"/>
          <p:cNvPicPr/>
          <p:nvPr/>
        </p:nvPicPr>
        <p:blipFill>
          <a:blip r:embed="rId8"/>
          <a:stretch>
            <a:fillRect/>
          </a:stretch>
        </p:blipFill>
        <p:spPr>
          <a:xfrm>
            <a:off x="6324480" y="2735640"/>
            <a:ext cx="2438640" cy="2674440"/>
          </a:xfrm>
          <a:prstGeom prst="rect">
            <a:avLst/>
          </a:prstGeom>
          <a:ln>
            <a:noFill/>
          </a:ln>
        </p:spPr>
      </p:pic>
      <p:sp>
        <p:nvSpPr>
          <p:cNvPr id="797" name="CustomShape 17"/>
          <p:cNvSpPr/>
          <p:nvPr/>
        </p:nvSpPr>
        <p:spPr>
          <a:xfrm>
            <a:off x="7848720" y="2666880"/>
            <a:ext cx="678960" cy="246240"/>
          </a:xfrm>
          <a:prstGeom prst="rect">
            <a:avLst/>
          </a:prstGeom>
          <a:noFill/>
          <a:ln>
            <a:noFill/>
          </a:ln>
        </p:spPr>
        <p:txBody>
          <a:bodyPr wrap="none" lIns="90000" rIns="90000" tIns="46800" bIns="46800"/>
          <a:p>
            <a:pPr>
              <a:buFont typeface="Arial"/>
              <a:buChar char="•"/>
            </a:pPr>
            <a:r>
              <a:rPr lang="en-US" sz="1000">
                <a:latin typeface="Arial"/>
              </a:rPr>
              <a:t>W. Gohn</a:t>
            </a:r>
            <a:endParaRPr/>
          </a:p>
        </p:txBody>
      </p:sp>
      <p:pic>
        <p:nvPicPr>
          <p:cNvPr id="798" name="Picture 12" descr="Screen shot 2012-10-19 at 11.11.08 AM.png"/>
          <p:cNvPicPr/>
          <p:nvPr/>
        </p:nvPicPr>
        <p:blipFill>
          <a:blip r:embed="rId9"/>
          <a:stretch>
            <a:fillRect/>
          </a:stretch>
        </p:blipFill>
        <p:spPr>
          <a:xfrm>
            <a:off x="6674040" y="3024360"/>
            <a:ext cx="322200" cy="533160"/>
          </a:xfrm>
          <a:prstGeom prst="rect">
            <a:avLst/>
          </a:prstGeom>
          <a:ln>
            <a:noFill/>
          </a:ln>
        </p:spPr>
      </p:pic>
      <p:sp>
        <p:nvSpPr>
          <p:cNvPr id="799" name="CustomShape 18"/>
          <p:cNvSpPr/>
          <p:nvPr/>
        </p:nvSpPr>
        <p:spPr>
          <a:xfrm>
            <a:off x="7010280" y="4800600"/>
            <a:ext cx="1185120" cy="276480"/>
          </a:xfrm>
          <a:prstGeom prst="rect">
            <a:avLst/>
          </a:prstGeom>
          <a:noFill/>
          <a:ln>
            <a:noFill/>
          </a:ln>
        </p:spPr>
        <p:txBody>
          <a:bodyPr wrap="none" lIns="90000" rIns="90000" tIns="46800" bIns="46800"/>
          <a:p>
            <a:pPr>
              <a:buFont typeface="Arial"/>
              <a:buChar char="•"/>
            </a:pPr>
            <a:r>
              <a:rPr lang="en-US" sz="1200">
                <a:latin typeface="Arial"/>
              </a:rPr>
              <a:t>CLAS 5.5 GeV</a:t>
            </a:r>
            <a:endParaRPr/>
          </a:p>
        </p:txBody>
      </p:sp>
      <p:sp>
        <p:nvSpPr>
          <p:cNvPr id="800" name="CustomShape 19"/>
          <p:cNvSpPr/>
          <p:nvPr/>
        </p:nvSpPr>
        <p:spPr>
          <a:xfrm>
            <a:off x="457200" y="5867280"/>
            <a:ext cx="2590920" cy="580680"/>
          </a:xfrm>
          <a:prstGeom prst="rect">
            <a:avLst/>
          </a:prstGeom>
          <a:solidFill>
            <a:srgbClr val="ffff99"/>
          </a:solidFill>
          <a:ln w="9360">
            <a:solidFill>
              <a:srgbClr val="000000"/>
            </a:solidFill>
            <a:miter/>
          </a:ln>
        </p:spPr>
        <p:txBody>
          <a:bodyPr lIns="90000" rIns="90000" tIns="46800" bIns="46800"/>
          <a:p>
            <a:pPr>
              <a:buFont typeface="Arial"/>
              <a:buChar char="•"/>
            </a:pPr>
            <a:r>
              <a:rPr lang="en-US" sz="1600">
                <a:latin typeface="Arial"/>
              </a:rPr>
              <a:t>Sivers type contribution may be dominant for </a:t>
            </a:r>
            <a:r>
              <a:rPr lang="en-US" sz="1600">
                <a:latin typeface="Symbol"/>
                <a:ea typeface="Symbol"/>
              </a:rPr>
              <a:t></a:t>
            </a:r>
            <a:r>
              <a:rPr lang="en-US" sz="1600" baseline="30000">
                <a:latin typeface="Arial"/>
              </a:rPr>
              <a:t>0</a:t>
            </a:r>
            <a:endParaRPr/>
          </a:p>
        </p:txBody>
      </p:sp>
      <p:sp>
        <p:nvSpPr>
          <p:cNvPr id="801" name="Line 20"/>
          <p:cNvSpPr/>
          <p:nvPr/>
        </p:nvSpPr>
        <p:spPr>
          <a:xfrm flipV="1">
            <a:off x="7009560" y="4495680"/>
            <a:ext cx="304920" cy="990720"/>
          </a:xfrm>
          <a:prstGeom prst="line">
            <a:avLst/>
          </a:prstGeom>
          <a:ln w="25560">
            <a:solidFill>
              <a:srgbClr val="ff0000"/>
            </a:solidFill>
            <a:miter/>
            <a:tailEnd len="med" type="triangle" w="med"/>
          </a:ln>
        </p:spPr>
      </p:sp>
    </p:spTree>
  </p:cSld>
  <p:timing>
    <p:tnLst>
      <p:par>
        <p:cTn id="123" dur="indefinite" restart="never" nodeType="tmRoot">
          <p:childTnLst>
            <p:seq>
              <p:cTn id="124" dur="indefinite" nodeType="mainSeq">
                <p:childTnLst>
                  <p:par>
                    <p:cTn id="125" fill="hold">
                      <p:stCondLst>
                        <p:cond delay="indefinite"/>
                      </p:stCondLst>
                      <p:childTnLst>
                        <p:par>
                          <p:cTn id="126" fill="hold">
                            <p:stCondLst>
                              <p:cond delay="0"/>
                            </p:stCondLst>
                            <p:childTnLst>
                              <p:par>
                                <p:cTn id="127" nodeType="withEffect" fill="hold" presetClass="entr" presetID="3" presetSubtype="10">
                                  <p:stCondLst>
                                    <p:cond delay="0"/>
                                  </p:stCondLst>
                                  <p:childTnLst>
                                    <p:set>
                                      <p:cBhvr>
                                        <p:cTn id="128" dur="1" fill="hold">
                                          <p:stCondLst>
                                            <p:cond delay="0"/>
                                          </p:stCondLst>
                                        </p:cTn>
                                        <p:tgtEl>
                                          <p:spTgt spid="778"/>
                                        </p:tgtEl>
                                        <p:attrNameLst>
                                          <p:attrName>style.visibility</p:attrName>
                                        </p:attrNameLst>
                                      </p:cBhvr>
                                      <p:to>
                                        <p:strVal val="visible"/>
                                      </p:to>
                                    </p:set>
                                    <p:animEffect filter="blinds(horizontal)" transition="in">
                                      <p:cBhvr additive="repl">
                                        <p:cTn id="129" dur="500"/>
                                        <p:tgtEl>
                                          <p:spTgt spid="778"/>
                                        </p:tgtEl>
                                      </p:cBhvr>
                                    </p:animEffect>
                                  </p:childTnLst>
                                </p:cTn>
                              </p:par>
                            </p:childTnLst>
                          </p:cTn>
                        </p:par>
                      </p:childTnLst>
                    </p:cTn>
                  </p:par>
                  <p:par>
                    <p:cTn id="130" fill="hold">
                      <p:stCondLst>
                        <p:cond delay="indefinite"/>
                      </p:stCondLst>
                      <p:childTnLst>
                        <p:par>
                          <p:cTn id="131" fill="hold">
                            <p:stCondLst>
                              <p:cond delay="0"/>
                            </p:stCondLst>
                            <p:childTnLst>
                              <p:par>
                                <p:cTn id="132" nodeType="clickEffect" fill="hold" presetClass="entr" presetID="1">
                                  <p:stCondLst>
                                    <p:cond delay="0"/>
                                  </p:stCondLst>
                                  <p:childTnLst>
                                    <p:set>
                                      <p:cBhvr>
                                        <p:cTn id="133" dur="1" fill="hold">
                                          <p:stCondLst>
                                            <p:cond delay="0"/>
                                          </p:stCondLst>
                                        </p:cTn>
                                        <p:tgtEl>
                                          <p:spTgt spid="782"/>
                                        </p:tgtEl>
                                        <p:attrNameLst>
                                          <p:attrName>style.visibility</p:attrName>
                                        </p:attrNameLst>
                                      </p:cBhvr>
                                      <p:to>
                                        <p:strVal val="visible"/>
                                      </p:to>
                                    </p:set>
                                  </p:childTnLst>
                                </p:cTn>
                              </p:par>
                            </p:childTnLst>
                          </p:cTn>
                        </p:par>
                      </p:childTnLst>
                    </p:cTn>
                  </p:par>
                  <p:par>
                    <p:cTn id="134" fill="hold">
                      <p:stCondLst>
                        <p:cond delay="indefinite"/>
                      </p:stCondLst>
                      <p:childTnLst>
                        <p:par>
                          <p:cTn id="135" fill="hold">
                            <p:stCondLst>
                              <p:cond delay="0"/>
                            </p:stCondLst>
                            <p:childTnLst>
                              <p:par>
                                <p:cTn id="136" nodeType="clickEffect" fill="hold" presetClass="entr" presetID="1">
                                  <p:stCondLst>
                                    <p:cond delay="0"/>
                                  </p:stCondLst>
                                  <p:childTnLst>
                                    <p:set>
                                      <p:cBhvr>
                                        <p:cTn id="137" dur="1" fill="hold">
                                          <p:stCondLst>
                                            <p:cond delay="0"/>
                                          </p:stCondLst>
                                        </p:cTn>
                                        <p:tgtEl>
                                          <p:spTgt spid="-1"/>
                                        </p:tgtEl>
                                        <p:attrNameLst>
                                          <p:attrName>style.visibility</p:attrName>
                                        </p:attrNameLst>
                                      </p:cBhvr>
                                      <p:to>
                                        <p:strVal val="visible"/>
                                      </p:to>
                                    </p:set>
                                  </p:childTnLst>
                                </p:cTn>
                              </p:par>
                              <p:par>
                                <p:cTn id="138" nodeType="withEffect" fill="hold" presetClass="entr" presetID="1">
                                  <p:stCondLst>
                                    <p:cond delay="0"/>
                                  </p:stCondLst>
                                  <p:childTnLst>
                                    <p:set>
                                      <p:cBhvr>
                                        <p:cTn id="139" dur="1" fill="hold">
                                          <p:stCondLst>
                                            <p:cond delay="0"/>
                                          </p:stCondLst>
                                        </p:cTn>
                                        <p:tgtEl>
                                          <p:spTgt spid="784"/>
                                        </p:tgtEl>
                                        <p:attrNameLst>
                                          <p:attrName>style.visibility</p:attrName>
                                        </p:attrNameLst>
                                      </p:cBhvr>
                                      <p:to>
                                        <p:strVal val="visible"/>
                                      </p:to>
                                    </p:set>
                                  </p:childTnLst>
                                </p:cTn>
                              </p:par>
                            </p:childTnLst>
                          </p:cTn>
                        </p:par>
                      </p:childTnLst>
                    </p:cTn>
                  </p:par>
                  <p:par>
                    <p:cTn id="140" fill="hold">
                      <p:stCondLst>
                        <p:cond delay="indefinite"/>
                      </p:stCondLst>
                      <p:childTnLst>
                        <p:par>
                          <p:cTn id="141" fill="hold">
                            <p:stCondLst>
                              <p:cond delay="0"/>
                            </p:stCondLst>
                            <p:childTnLst>
                              <p:par>
                                <p:cTn id="142" nodeType="clickEffect" fill="hold" presetClass="entr" presetID="1">
                                  <p:stCondLst>
                                    <p:cond delay="0"/>
                                  </p:stCondLst>
                                  <p:childTnLst>
                                    <p:set>
                                      <p:cBhvr>
                                        <p:cTn id="143" dur="1" fill="hold">
                                          <p:stCondLst>
                                            <p:cond delay="0"/>
                                          </p:stCondLst>
                                        </p:cTn>
                                        <p:tgtEl>
                                          <p:spTgt spid="800"/>
                                        </p:tgtEl>
                                        <p:attrNameLst>
                                          <p:attrName>style.visibility</p:attrName>
                                        </p:attrNameLst>
                                      </p:cBhvr>
                                      <p:to>
                                        <p:strVal val="visible"/>
                                      </p:to>
                                    </p:set>
                                  </p:childTnLst>
                                </p:cTn>
                              </p:par>
                            </p:childTnLst>
                          </p:cTn>
                        </p:par>
                      </p:childTnLst>
                    </p:cTn>
                  </p:par>
                  <p:par>
                    <p:cTn id="144" fill="hold">
                      <p:stCondLst>
                        <p:cond delay="indefinite"/>
                      </p:stCondLst>
                      <p:childTnLst>
                        <p:par>
                          <p:cTn id="145" fill="hold">
                            <p:stCondLst>
                              <p:cond delay="0"/>
                            </p:stCondLst>
                            <p:childTnLst>
                              <p:par>
                                <p:cTn id="146" nodeType="clickEffect" fill="hold" presetClass="exit" presetID="1">
                                  <p:stCondLst>
                                    <p:cond delay="0"/>
                                  </p:stCondLst>
                                  <p:childTnLst>
                                    <p:set>
                                      <p:cBhvr>
                                        <p:cTn id="147" dur="1" fill="hold">
                                          <p:stCondLst>
                                            <p:cond delay="0"/>
                                          </p:stCondLst>
                                        </p:cTn>
                                        <p:tgtEl>
                                          <p:spTgt spid="787"/>
                                        </p:tgtEl>
                                        <p:attrNameLst>
                                          <p:attrName>style.visibility</p:attrName>
                                        </p:attrNameLst>
                                      </p:cBhvr>
                                      <p:to>
                                        <p:strVal val="hidden"/>
                                      </p:to>
                                    </p:set>
                                  </p:childTnLst>
                                </p:cTn>
                              </p:par>
                              <p:par>
                                <p:cTn id="148" nodeType="withEffect" fill="hold" presetClass="entr" presetID="1">
                                  <p:stCondLst>
                                    <p:cond delay="0"/>
                                  </p:stCondLst>
                                  <p:childTnLst>
                                    <p:set>
                                      <p:cBhvr>
                                        <p:cTn id="149" dur="1" fill="hold">
                                          <p:stCondLst>
                                            <p:cond delay="0"/>
                                          </p:stCondLst>
                                        </p:cTn>
                                        <p:tgtEl>
                                          <p:spTgt spid="-1"/>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nodeType="clickEffect" fill="hold" presetClass="entr" presetID="1">
                                  <p:stCondLst>
                                    <p:cond delay="0"/>
                                  </p:stCondLst>
                                  <p:childTnLst>
                                    <p:set>
                                      <p:cBhvr>
                                        <p:cTn id="153" dur="1" fill="hold">
                                          <p:stCondLst>
                                            <p:cond delay="0"/>
                                          </p:stCondLst>
                                        </p:cTn>
                                        <p:tgtEl>
                                          <p:spTgt spid="-1"/>
                                        </p:tgtEl>
                                        <p:attrNameLst>
                                          <p:attrName>style.visibility</p:attrName>
                                        </p:attrNameLst>
                                      </p:cBhvr>
                                      <p:to>
                                        <p:strVal val="visible"/>
                                      </p:to>
                                    </p:set>
                                  </p:childTnLst>
                                </p:cTn>
                              </p:par>
                            </p:childTnLst>
                          </p:cTn>
                        </p:par>
                      </p:childTnLst>
                    </p:cTn>
                  </p:par>
                  <p:par>
                    <p:cTn id="154" fill="hold">
                      <p:stCondLst>
                        <p:cond delay="indefinite"/>
                      </p:stCondLst>
                      <p:childTnLst>
                        <p:par>
                          <p:cTn id="155" fill="hold">
                            <p:stCondLst>
                              <p:cond delay="0"/>
                            </p:stCondLst>
                            <p:childTnLst>
                              <p:par>
                                <p:cTn id="156" nodeType="clickEffect" fill="hold" presetClass="entr" presetID="1">
                                  <p:stCondLst>
                                    <p:cond delay="0"/>
                                  </p:stCondLst>
                                  <p:childTnLst>
                                    <p:set>
                                      <p:cBhvr>
                                        <p:cTn id="157" dur="1" fill="hold">
                                          <p:stCondLst>
                                            <p:cond delay="0"/>
                                          </p:stCondLst>
                                        </p:cTn>
                                        <p:tgtEl>
                                          <p:spTgt spid="-1"/>
                                        </p:tgtEl>
                                        <p:attrNameLst>
                                          <p:attrName>style.visibility</p:attrName>
                                        </p:attrNameLst>
                                      </p:cBhvr>
                                      <p:to>
                                        <p:strVal val="visible"/>
                                      </p:to>
                                    </p:set>
                                  </p:childTnLst>
                                </p:cTn>
                              </p:par>
                            </p:childTnLst>
                          </p:cTn>
                        </p:par>
                      </p:childTnLst>
                    </p:cTn>
                  </p:par>
                  <p:par>
                    <p:cTn id="158" fill="hold">
                      <p:stCondLst>
                        <p:cond delay="indefinite"/>
                      </p:stCondLst>
                      <p:childTnLst>
                        <p:par>
                          <p:cTn id="159" fill="hold">
                            <p:stCondLst>
                              <p:cond delay="0"/>
                            </p:stCondLst>
                            <p:childTnLst>
                              <p:par>
                                <p:cTn id="160" nodeType="clickEffect" fill="hold" presetClass="entr" presetID="1">
                                  <p:stCondLst>
                                    <p:cond delay="0"/>
                                  </p:stCondLst>
                                  <p:childTnLst>
                                    <p:set>
                                      <p:cBhvr>
                                        <p:cTn id="161" dur="1" fill="hold">
                                          <p:stCondLst>
                                            <p:cond delay="0"/>
                                          </p:stCondLst>
                                        </p:cTn>
                                        <p:tgtEl>
                                          <p:spTgt spid="776"/>
                                        </p:tgtEl>
                                        <p:attrNameLst>
                                          <p:attrName>style.visibility</p:attrName>
                                        </p:attrNameLst>
                                      </p:cBhvr>
                                      <p:to>
                                        <p:strVal val="visible"/>
                                      </p:to>
                                    </p:set>
                                  </p:childTnLst>
                                </p:cTn>
                              </p:par>
                              <p:par>
                                <p:cTn id="162" nodeType="withEffect" fill="hold" presetClass="entr" presetID="1">
                                  <p:stCondLst>
                                    <p:cond delay="0"/>
                                  </p:stCondLst>
                                  <p:childTnLst>
                                    <p:set>
                                      <p:cBhvr>
                                        <p:cTn id="163" dur="1" fill="hold">
                                          <p:stCondLst>
                                            <p:cond delay="0"/>
                                          </p:stCondLst>
                                        </p:cTn>
                                        <p:tgtEl>
                                          <p:spTgt spid="801"/>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4.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802" name="Picture 7" descr="Screen shot 2012-02-22 at 10.13.47 PM.png"/>
          <p:cNvPicPr/>
          <p:nvPr/>
        </p:nvPicPr>
        <p:blipFill>
          <a:blip r:embed="rId1"/>
          <a:stretch>
            <a:fillRect/>
          </a:stretch>
        </p:blipFill>
        <p:spPr>
          <a:xfrm>
            <a:off x="6705720" y="3733920"/>
            <a:ext cx="2350800" cy="2133360"/>
          </a:xfrm>
          <a:prstGeom prst="rect">
            <a:avLst/>
          </a:prstGeom>
          <a:ln>
            <a:noFill/>
          </a:ln>
        </p:spPr>
      </p:pic>
      <p:sp>
        <p:nvSpPr>
          <p:cNvPr id="803" name="CustomShape 1"/>
          <p:cNvSpPr/>
          <p:nvPr/>
        </p:nvSpPr>
        <p:spPr>
          <a:xfrm>
            <a:off x="8458200" y="6464160"/>
            <a:ext cx="685800" cy="320760"/>
          </a:xfrm>
          <a:prstGeom prst="rect">
            <a:avLst/>
          </a:prstGeom>
          <a:noFill/>
          <a:ln>
            <a:noFill/>
          </a:ln>
        </p:spPr>
        <p:txBody>
          <a:bodyPr lIns="90000" rIns="90000" tIns="46800" bIns="46800"/>
          <a:p>
            <a:pPr algn="r">
              <a:buFont typeface="Arial"/>
              <a:buChar char="•"/>
            </a:pPr>
            <a:fld id="{7BA48072-E873-44DC-8947-F965BBFCFAFF}" type="slidenum">
              <a:rPr lang="en-US" sz="1400">
                <a:latin typeface="Arial"/>
              </a:rPr>
              <a:t>&lt;number&gt;</a:t>
            </a:fld>
            <a:endParaRPr/>
          </a:p>
        </p:txBody>
      </p:sp>
      <p:sp>
        <p:nvSpPr>
          <p:cNvPr id="804" name="CustomShape 2"/>
          <p:cNvSpPr/>
          <p:nvPr/>
        </p:nvSpPr>
        <p:spPr>
          <a:xfrm>
            <a:off x="8458200" y="6464160"/>
            <a:ext cx="685800" cy="320760"/>
          </a:xfrm>
          <a:prstGeom prst="rect">
            <a:avLst/>
          </a:prstGeom>
          <a:noFill/>
          <a:ln>
            <a:noFill/>
          </a:ln>
        </p:spPr>
        <p:txBody>
          <a:bodyPr lIns="90000" rIns="90000" tIns="46800" bIns="46800"/>
          <a:p>
            <a:pPr algn="r">
              <a:buFont typeface="Arial"/>
              <a:buChar char="•"/>
            </a:pPr>
            <a:fld id="{3C8F4C66-960A-4224-91EF-7CA1C9CB8F17}" type="slidenum">
              <a:rPr lang="en-US" sz="1400">
                <a:latin typeface="Arial"/>
              </a:rPr>
              <a:t>&lt;number&gt;</a:t>
            </a:fld>
            <a:endParaRPr/>
          </a:p>
        </p:txBody>
      </p:sp>
      <p:sp>
        <p:nvSpPr>
          <p:cNvPr id="805" name="CustomShape 3"/>
          <p:cNvSpPr/>
          <p:nvPr/>
        </p:nvSpPr>
        <p:spPr>
          <a:xfrm>
            <a:off x="7884360" y="1244520"/>
            <a:ext cx="366480" cy="459720"/>
          </a:xfrm>
          <a:prstGeom prst="rect">
            <a:avLst/>
          </a:prstGeom>
          <a:solidFill>
            <a:srgbClr val="ffffff"/>
          </a:solidFill>
          <a:ln>
            <a:noFill/>
          </a:ln>
        </p:spPr>
        <p:txBody>
          <a:bodyPr wrap="none" lIns="90000" rIns="90000" tIns="46800" bIns="46800"/>
          <a:p>
            <a:pPr algn="ctr">
              <a:buFont typeface="Arial"/>
              <a:buChar char="•"/>
            </a:pPr>
            <a:r>
              <a:rPr b="1" lang="en-US" sz="2400">
                <a:latin typeface="Arial"/>
              </a:rPr>
              <a:t>h</a:t>
            </a:r>
            <a:endParaRPr/>
          </a:p>
        </p:txBody>
      </p:sp>
      <p:pic>
        <p:nvPicPr>
          <p:cNvPr id="806" name="Picture 3" descr="hmp"/>
          <p:cNvPicPr/>
          <p:nvPr/>
        </p:nvPicPr>
        <p:blipFill>
          <a:blip r:embed="rId2"/>
          <a:stretch>
            <a:fillRect/>
          </a:stretch>
        </p:blipFill>
        <p:spPr>
          <a:xfrm>
            <a:off x="6865920" y="1644480"/>
            <a:ext cx="1744560" cy="790920"/>
          </a:xfrm>
          <a:prstGeom prst="rect">
            <a:avLst/>
          </a:prstGeom>
          <a:ln>
            <a:noFill/>
          </a:ln>
        </p:spPr>
      </p:pic>
      <p:sp>
        <p:nvSpPr>
          <p:cNvPr id="807" name="TextShape 4"/>
          <p:cNvSpPr txBox="1"/>
          <p:nvPr/>
        </p:nvSpPr>
        <p:spPr>
          <a:xfrm>
            <a:off x="990720" y="151920"/>
            <a:ext cx="7238880" cy="381240"/>
          </a:xfrm>
          <a:prstGeom prst="rect">
            <a:avLst/>
          </a:prstGeom>
        </p:spPr>
        <p:txBody>
          <a:bodyPr anchor="ctr"/>
          <a:p>
            <a:pPr algn="ctr">
              <a:buFont typeface="Arial"/>
              <a:buChar char="•"/>
            </a:pPr>
            <a:r>
              <a:rPr lang="en-US" sz="2800">
                <a:solidFill>
                  <a:srgbClr val="000000"/>
                </a:solidFill>
                <a:latin typeface="Arial"/>
              </a:rPr>
              <a:t>Leading Twist Generalized PDFs</a:t>
            </a:r>
            <a:endParaRPr/>
          </a:p>
        </p:txBody>
      </p:sp>
      <p:sp>
        <p:nvSpPr>
          <p:cNvPr id="808" name="CustomShape 5"/>
          <p:cNvSpPr/>
          <p:nvPr/>
        </p:nvSpPr>
        <p:spPr>
          <a:xfrm>
            <a:off x="155880" y="838080"/>
            <a:ext cx="1948680" cy="307080"/>
          </a:xfrm>
          <a:prstGeom prst="rect">
            <a:avLst/>
          </a:prstGeom>
          <a:noFill/>
          <a:ln>
            <a:noFill/>
          </a:ln>
        </p:spPr>
        <p:txBody>
          <a:bodyPr wrap="none" lIns="90000" rIns="90000" tIns="46800" bIns="46800"/>
          <a:p>
            <a:pPr algn="ctr">
              <a:buFont typeface="Arial"/>
              <a:buChar char="•"/>
            </a:pPr>
            <a:r>
              <a:rPr b="1" lang="en-US" sz="1400">
                <a:solidFill>
                  <a:srgbClr val="333399"/>
                </a:solidFill>
                <a:latin typeface="Arial"/>
              </a:rPr>
              <a:t>Target fragmentation</a:t>
            </a:r>
            <a:endParaRPr/>
          </a:p>
        </p:txBody>
      </p:sp>
      <p:sp>
        <p:nvSpPr>
          <p:cNvPr id="809" name="CustomShape 6"/>
          <p:cNvSpPr/>
          <p:nvPr/>
        </p:nvSpPr>
        <p:spPr>
          <a:xfrm>
            <a:off x="4749120" y="838080"/>
            <a:ext cx="2113200" cy="307080"/>
          </a:xfrm>
          <a:prstGeom prst="rect">
            <a:avLst/>
          </a:prstGeom>
          <a:noFill/>
          <a:ln>
            <a:noFill/>
          </a:ln>
        </p:spPr>
        <p:txBody>
          <a:bodyPr wrap="none" lIns="90000" rIns="90000" tIns="46800" bIns="46800"/>
          <a:p>
            <a:pPr algn="ctr">
              <a:buFont typeface="Arial"/>
              <a:buChar char="•"/>
            </a:pPr>
            <a:r>
              <a:rPr b="1" lang="en-US" sz="1400">
                <a:solidFill>
                  <a:srgbClr val="333399"/>
                </a:solidFill>
                <a:latin typeface="Arial"/>
              </a:rPr>
              <a:t>Current  fragmentation</a:t>
            </a:r>
            <a:endParaRPr/>
          </a:p>
        </p:txBody>
      </p:sp>
      <p:sp>
        <p:nvSpPr>
          <p:cNvPr id="810" name="CustomShape 7"/>
          <p:cNvSpPr/>
          <p:nvPr/>
        </p:nvSpPr>
        <p:spPr>
          <a:xfrm>
            <a:off x="383040" y="3200400"/>
            <a:ext cx="2305080" cy="398880"/>
          </a:xfrm>
          <a:prstGeom prst="rect">
            <a:avLst/>
          </a:prstGeom>
          <a:noFill/>
          <a:ln w="9360">
            <a:solidFill>
              <a:srgbClr val="ff0000"/>
            </a:solidFill>
            <a:miter/>
          </a:ln>
        </p:spPr>
        <p:txBody>
          <a:bodyPr wrap="none" lIns="90000" rIns="90000" tIns="46800" bIns="46800"/>
          <a:p>
            <a:pPr algn="ctr">
              <a:buFont typeface="Arial"/>
              <a:buChar char="•"/>
            </a:pPr>
            <a:r>
              <a:rPr lang="en-US" sz="2000">
                <a:latin typeface="Arial"/>
              </a:rPr>
              <a:t>Fracture Functions</a:t>
            </a:r>
            <a:endParaRPr/>
          </a:p>
        </p:txBody>
      </p:sp>
      <p:sp>
        <p:nvSpPr>
          <p:cNvPr id="811" name="Line 8"/>
          <p:cNvSpPr/>
          <p:nvPr/>
        </p:nvSpPr>
        <p:spPr>
          <a:xfrm>
            <a:off x="0" y="2666880"/>
            <a:ext cx="8686800" cy="0"/>
          </a:xfrm>
          <a:prstGeom prst="line">
            <a:avLst/>
          </a:prstGeom>
          <a:ln w="9360">
            <a:solidFill>
              <a:srgbClr val="000000"/>
            </a:solidFill>
            <a:miter/>
            <a:tailEnd len="med" type="triangle" w="med"/>
          </a:ln>
        </p:spPr>
      </p:sp>
      <p:sp>
        <p:nvSpPr>
          <p:cNvPr id="812" name="CustomShape 9"/>
          <p:cNvSpPr/>
          <p:nvPr/>
        </p:nvSpPr>
        <p:spPr>
          <a:xfrm>
            <a:off x="8389800" y="2743200"/>
            <a:ext cx="397080" cy="440640"/>
          </a:xfrm>
          <a:prstGeom prst="rect">
            <a:avLst/>
          </a:prstGeom>
          <a:noFill/>
          <a:ln>
            <a:noFill/>
          </a:ln>
        </p:spPr>
        <p:txBody>
          <a:bodyPr wrap="none" lIns="90000" rIns="90000" tIns="46800" bIns="46800"/>
          <a:p>
            <a:pPr algn="ctr">
              <a:buFont typeface="Arial"/>
              <a:buChar char="•"/>
            </a:pPr>
            <a:r>
              <a:rPr lang="en-US" sz="2000">
                <a:latin typeface="Arial"/>
              </a:rPr>
              <a:t>x</a:t>
            </a:r>
            <a:r>
              <a:rPr lang="en-US" sz="2000" baseline="-25000">
                <a:latin typeface="Arial"/>
              </a:rPr>
              <a:t>F</a:t>
            </a:r>
            <a:endParaRPr/>
          </a:p>
        </p:txBody>
      </p:sp>
      <p:pic>
        <p:nvPicPr>
          <p:cNvPr id="813" name="Picture 12" descr="targ"/>
          <p:cNvPicPr/>
          <p:nvPr/>
        </p:nvPicPr>
        <p:blipFill>
          <a:blip r:embed="rId3"/>
          <a:stretch>
            <a:fillRect/>
          </a:stretch>
        </p:blipFill>
        <p:spPr>
          <a:xfrm>
            <a:off x="0" y="1371600"/>
            <a:ext cx="2398680" cy="1052640"/>
          </a:xfrm>
          <a:prstGeom prst="rect">
            <a:avLst/>
          </a:prstGeom>
          <a:ln>
            <a:noFill/>
          </a:ln>
        </p:spPr>
      </p:pic>
      <p:sp>
        <p:nvSpPr>
          <p:cNvPr id="814" name="CustomShape 10"/>
          <p:cNvSpPr/>
          <p:nvPr/>
        </p:nvSpPr>
        <p:spPr>
          <a:xfrm>
            <a:off x="1068840" y="2057400"/>
            <a:ext cx="349920" cy="337320"/>
          </a:xfrm>
          <a:prstGeom prst="rect">
            <a:avLst/>
          </a:prstGeom>
          <a:noFill/>
          <a:ln>
            <a:noFill/>
          </a:ln>
        </p:spPr>
        <p:txBody>
          <a:bodyPr wrap="none" lIns="90000" rIns="90000" tIns="46800" bIns="46800"/>
          <a:p>
            <a:pPr algn="ctr">
              <a:buFont typeface="Arial"/>
              <a:buChar char="•"/>
            </a:pPr>
            <a:r>
              <a:rPr b="1" lang="en-US" sz="1600">
                <a:latin typeface="Arial"/>
              </a:rPr>
              <a:t>M</a:t>
            </a:r>
            <a:endParaRPr/>
          </a:p>
        </p:txBody>
      </p:sp>
      <p:sp>
        <p:nvSpPr>
          <p:cNvPr id="815" name="Line 11"/>
          <p:cNvSpPr/>
          <p:nvPr/>
        </p:nvSpPr>
        <p:spPr>
          <a:xfrm>
            <a:off x="3657600" y="2590920"/>
            <a:ext cx="0" cy="228600"/>
          </a:xfrm>
          <a:prstGeom prst="line">
            <a:avLst/>
          </a:prstGeom>
          <a:ln w="9360">
            <a:solidFill>
              <a:srgbClr val="000000"/>
            </a:solidFill>
            <a:miter/>
          </a:ln>
        </p:spPr>
      </p:sp>
      <p:sp>
        <p:nvSpPr>
          <p:cNvPr id="816" name="CustomShape 12"/>
          <p:cNvSpPr/>
          <p:nvPr/>
        </p:nvSpPr>
        <p:spPr>
          <a:xfrm>
            <a:off x="3659040" y="2819520"/>
            <a:ext cx="322560" cy="398880"/>
          </a:xfrm>
          <a:prstGeom prst="rect">
            <a:avLst/>
          </a:prstGeom>
          <a:noFill/>
          <a:ln>
            <a:noFill/>
          </a:ln>
        </p:spPr>
        <p:txBody>
          <a:bodyPr wrap="none" lIns="90000" rIns="90000" tIns="46800" bIns="46800"/>
          <a:p>
            <a:pPr algn="ctr">
              <a:buFont typeface="Arial"/>
              <a:buChar char="•"/>
            </a:pPr>
            <a:r>
              <a:rPr lang="en-US" sz="2000">
                <a:latin typeface="Arial"/>
              </a:rPr>
              <a:t>0</a:t>
            </a:r>
            <a:endParaRPr/>
          </a:p>
        </p:txBody>
      </p:sp>
      <p:sp>
        <p:nvSpPr>
          <p:cNvPr id="817" name="Line 13"/>
          <p:cNvSpPr/>
          <p:nvPr/>
        </p:nvSpPr>
        <p:spPr>
          <a:xfrm>
            <a:off x="152280" y="2514600"/>
            <a:ext cx="0" cy="228600"/>
          </a:xfrm>
          <a:prstGeom prst="line">
            <a:avLst/>
          </a:prstGeom>
          <a:ln w="9360">
            <a:solidFill>
              <a:srgbClr val="000000"/>
            </a:solidFill>
            <a:miter/>
          </a:ln>
        </p:spPr>
      </p:sp>
      <p:sp>
        <p:nvSpPr>
          <p:cNvPr id="818" name="Line 14"/>
          <p:cNvSpPr/>
          <p:nvPr/>
        </p:nvSpPr>
        <p:spPr>
          <a:xfrm>
            <a:off x="8153280" y="2590920"/>
            <a:ext cx="0" cy="228600"/>
          </a:xfrm>
          <a:prstGeom prst="line">
            <a:avLst/>
          </a:prstGeom>
          <a:ln w="9360">
            <a:solidFill>
              <a:srgbClr val="000000"/>
            </a:solidFill>
            <a:miter/>
          </a:ln>
        </p:spPr>
      </p:sp>
      <p:sp>
        <p:nvSpPr>
          <p:cNvPr id="819" name="CustomShape 15"/>
          <p:cNvSpPr/>
          <p:nvPr/>
        </p:nvSpPr>
        <p:spPr>
          <a:xfrm>
            <a:off x="720" y="2743200"/>
            <a:ext cx="407880" cy="398880"/>
          </a:xfrm>
          <a:prstGeom prst="rect">
            <a:avLst/>
          </a:prstGeom>
          <a:noFill/>
          <a:ln>
            <a:noFill/>
          </a:ln>
        </p:spPr>
        <p:txBody>
          <a:bodyPr wrap="none" lIns="90000" rIns="90000" tIns="46800" bIns="46800"/>
          <a:p>
            <a:pPr algn="ctr">
              <a:buFont typeface="Arial"/>
              <a:buChar char="•"/>
            </a:pPr>
            <a:r>
              <a:rPr lang="en-US" sz="2000">
                <a:latin typeface="Arial"/>
              </a:rPr>
              <a:t>-1</a:t>
            </a:r>
            <a:endParaRPr/>
          </a:p>
        </p:txBody>
      </p:sp>
      <p:sp>
        <p:nvSpPr>
          <p:cNvPr id="820" name="CustomShape 16"/>
          <p:cNvSpPr/>
          <p:nvPr/>
        </p:nvSpPr>
        <p:spPr>
          <a:xfrm>
            <a:off x="7850160" y="2666880"/>
            <a:ext cx="322560" cy="398880"/>
          </a:xfrm>
          <a:prstGeom prst="rect">
            <a:avLst/>
          </a:prstGeom>
          <a:noFill/>
          <a:ln>
            <a:noFill/>
          </a:ln>
        </p:spPr>
        <p:txBody>
          <a:bodyPr wrap="none" lIns="90000" rIns="90000" tIns="46800" bIns="46800"/>
          <a:p>
            <a:pPr algn="ctr">
              <a:buFont typeface="Arial"/>
              <a:buChar char="•"/>
            </a:pPr>
            <a:r>
              <a:rPr lang="en-US" sz="2000">
                <a:latin typeface="Arial"/>
              </a:rPr>
              <a:t>1</a:t>
            </a:r>
            <a:endParaRPr/>
          </a:p>
        </p:txBody>
      </p:sp>
      <p:sp>
        <p:nvSpPr>
          <p:cNvPr id="821" name="CustomShape 17"/>
          <p:cNvSpPr/>
          <p:nvPr/>
        </p:nvSpPr>
        <p:spPr>
          <a:xfrm>
            <a:off x="1883880" y="1828800"/>
            <a:ext cx="366480" cy="459720"/>
          </a:xfrm>
          <a:prstGeom prst="rect">
            <a:avLst/>
          </a:prstGeom>
          <a:noFill/>
          <a:ln>
            <a:noFill/>
          </a:ln>
        </p:spPr>
        <p:txBody>
          <a:bodyPr wrap="none" lIns="90000" rIns="90000" tIns="46800" bIns="46800"/>
          <a:p>
            <a:pPr algn="ctr">
              <a:buFont typeface="Arial"/>
              <a:buChar char="•"/>
            </a:pPr>
            <a:r>
              <a:rPr b="1" lang="en-US" sz="2400">
                <a:latin typeface="Arial"/>
              </a:rPr>
              <a:t>h</a:t>
            </a:r>
            <a:endParaRPr/>
          </a:p>
        </p:txBody>
      </p:sp>
      <p:pic>
        <p:nvPicPr>
          <p:cNvPr id="822" name="Picture 22" descr="curr"/>
          <p:cNvPicPr/>
          <p:nvPr/>
        </p:nvPicPr>
        <p:blipFill>
          <a:blip r:embed="rId4"/>
          <a:stretch>
            <a:fillRect/>
          </a:stretch>
        </p:blipFill>
        <p:spPr>
          <a:xfrm>
            <a:off x="3809880" y="1618920"/>
            <a:ext cx="2285640" cy="880920"/>
          </a:xfrm>
          <a:prstGeom prst="rect">
            <a:avLst/>
          </a:prstGeom>
          <a:ln>
            <a:noFill/>
          </a:ln>
        </p:spPr>
      </p:pic>
      <p:sp>
        <p:nvSpPr>
          <p:cNvPr id="823" name="CustomShape 18"/>
          <p:cNvSpPr/>
          <p:nvPr/>
        </p:nvSpPr>
        <p:spPr>
          <a:xfrm>
            <a:off x="5595840" y="1447920"/>
            <a:ext cx="366480" cy="459720"/>
          </a:xfrm>
          <a:prstGeom prst="rect">
            <a:avLst/>
          </a:prstGeom>
          <a:noFill/>
          <a:ln>
            <a:noFill/>
          </a:ln>
        </p:spPr>
        <p:txBody>
          <a:bodyPr wrap="none" lIns="90000" rIns="90000" tIns="46800" bIns="46800"/>
          <a:p>
            <a:pPr algn="ctr">
              <a:buFont typeface="Arial"/>
              <a:buChar char="•"/>
            </a:pPr>
            <a:r>
              <a:rPr b="1" lang="en-US" sz="2400">
                <a:latin typeface="Arial"/>
              </a:rPr>
              <a:t>h</a:t>
            </a:r>
            <a:endParaRPr/>
          </a:p>
        </p:txBody>
      </p:sp>
      <p:sp>
        <p:nvSpPr>
          <p:cNvPr id="824" name="CustomShape 19"/>
          <p:cNvSpPr/>
          <p:nvPr/>
        </p:nvSpPr>
        <p:spPr>
          <a:xfrm>
            <a:off x="4564800" y="2176200"/>
            <a:ext cx="537480" cy="307080"/>
          </a:xfrm>
          <a:prstGeom prst="rect">
            <a:avLst/>
          </a:prstGeom>
          <a:noFill/>
          <a:ln>
            <a:noFill/>
          </a:ln>
        </p:spPr>
        <p:txBody>
          <a:bodyPr wrap="none" lIns="90000" rIns="90000" tIns="46800" bIns="46800"/>
          <a:p>
            <a:pPr algn="ctr">
              <a:buFont typeface="Arial"/>
              <a:buChar char="•"/>
            </a:pPr>
            <a:r>
              <a:rPr b="1" lang="en-US" sz="1400">
                <a:latin typeface="Arial"/>
              </a:rPr>
              <a:t>PDF</a:t>
            </a:r>
            <a:endParaRPr/>
          </a:p>
        </p:txBody>
      </p:sp>
      <p:sp>
        <p:nvSpPr>
          <p:cNvPr id="825" name="CustomShape 20"/>
          <p:cNvSpPr/>
          <p:nvPr/>
        </p:nvSpPr>
        <p:spPr>
          <a:xfrm>
            <a:off x="7387200" y="2144880"/>
            <a:ext cx="619560" cy="337320"/>
          </a:xfrm>
          <a:prstGeom prst="rect">
            <a:avLst/>
          </a:prstGeom>
          <a:noFill/>
          <a:ln>
            <a:noFill/>
          </a:ln>
        </p:spPr>
        <p:txBody>
          <a:bodyPr wrap="none" lIns="90000" rIns="90000" tIns="46800" bIns="46800"/>
          <a:p>
            <a:pPr algn="ctr">
              <a:buFont typeface="Arial"/>
              <a:buChar char="•"/>
            </a:pPr>
            <a:r>
              <a:rPr b="1" lang="en-US" sz="1600">
                <a:latin typeface="Arial"/>
              </a:rPr>
              <a:t>GPD</a:t>
            </a:r>
            <a:endParaRPr/>
          </a:p>
        </p:txBody>
      </p:sp>
      <p:sp>
        <p:nvSpPr>
          <p:cNvPr id="826" name="CustomShape 21"/>
          <p:cNvSpPr/>
          <p:nvPr/>
        </p:nvSpPr>
        <p:spPr>
          <a:xfrm>
            <a:off x="3666240" y="3200400"/>
            <a:ext cx="2465280" cy="440640"/>
          </a:xfrm>
          <a:prstGeom prst="rect">
            <a:avLst/>
          </a:prstGeom>
          <a:noFill/>
          <a:ln w="9360">
            <a:solidFill>
              <a:srgbClr val="ff3300"/>
            </a:solidFill>
            <a:miter/>
          </a:ln>
        </p:spPr>
        <p:txBody>
          <a:bodyPr wrap="none" lIns="90000" rIns="90000" tIns="46800" bIns="46800"/>
          <a:p>
            <a:pPr algn="ctr">
              <a:buFont typeface="Arial"/>
              <a:buChar char="•"/>
            </a:pPr>
            <a:r>
              <a:rPr lang="en-US" sz="2000">
                <a:latin typeface="Arial"/>
              </a:rPr>
              <a:t>k</a:t>
            </a:r>
            <a:r>
              <a:rPr lang="en-US" sz="2000" baseline="-25000">
                <a:latin typeface="Arial"/>
              </a:rPr>
              <a:t>T</a:t>
            </a:r>
            <a:r>
              <a:rPr lang="en-US" sz="2000">
                <a:latin typeface="Arial"/>
              </a:rPr>
              <a:t>-dependent PDFs </a:t>
            </a:r>
            <a:endParaRPr/>
          </a:p>
        </p:txBody>
      </p:sp>
      <p:sp>
        <p:nvSpPr>
          <p:cNvPr id="827" name="CustomShape 22"/>
          <p:cNvSpPr/>
          <p:nvPr/>
        </p:nvSpPr>
        <p:spPr>
          <a:xfrm>
            <a:off x="6556680" y="3200400"/>
            <a:ext cx="2332440" cy="398880"/>
          </a:xfrm>
          <a:prstGeom prst="rect">
            <a:avLst/>
          </a:prstGeom>
          <a:noFill/>
          <a:ln w="9360">
            <a:solidFill>
              <a:srgbClr val="ff0000"/>
            </a:solidFill>
            <a:miter/>
          </a:ln>
        </p:spPr>
        <p:txBody>
          <a:bodyPr wrap="none" lIns="90000" rIns="90000" tIns="46800" bIns="46800"/>
          <a:p>
            <a:pPr algn="ctr">
              <a:buFont typeface="Arial"/>
              <a:buChar char="•"/>
            </a:pPr>
            <a:r>
              <a:rPr lang="en-US" sz="2000">
                <a:latin typeface="Arial"/>
              </a:rPr>
              <a:t>Generalized PDFs </a:t>
            </a:r>
            <a:endParaRPr/>
          </a:p>
        </p:txBody>
      </p:sp>
      <p:sp>
        <p:nvSpPr>
          <p:cNvPr id="828" name="CustomShape 23"/>
          <p:cNvSpPr/>
          <p:nvPr/>
        </p:nvSpPr>
        <p:spPr>
          <a:xfrm>
            <a:off x="5165640" y="1407960"/>
            <a:ext cx="552600" cy="459720"/>
          </a:xfrm>
          <a:prstGeom prst="rect">
            <a:avLst/>
          </a:prstGeom>
          <a:noFill/>
          <a:ln>
            <a:noFill/>
          </a:ln>
        </p:spPr>
        <p:txBody>
          <a:bodyPr wrap="none" lIns="90000" rIns="90000" tIns="46800" bIns="46800"/>
          <a:p>
            <a:pPr>
              <a:buFont typeface="Arial"/>
              <a:buChar char="•"/>
            </a:pPr>
            <a:r>
              <a:rPr lang="en-US" sz="2400">
                <a:latin typeface="Arial"/>
              </a:rPr>
              <a:t>FF</a:t>
            </a:r>
            <a:endParaRPr/>
          </a:p>
        </p:txBody>
      </p:sp>
      <p:sp>
        <p:nvSpPr>
          <p:cNvPr id="829" name="CustomShape 24"/>
          <p:cNvSpPr/>
          <p:nvPr/>
        </p:nvSpPr>
        <p:spPr>
          <a:xfrm>
            <a:off x="7969320" y="1741320"/>
            <a:ext cx="603000" cy="459720"/>
          </a:xfrm>
          <a:prstGeom prst="rect">
            <a:avLst/>
          </a:prstGeom>
          <a:noFill/>
          <a:ln>
            <a:noFill/>
          </a:ln>
        </p:spPr>
        <p:txBody>
          <a:bodyPr wrap="none" lIns="90000" rIns="90000" tIns="46800" bIns="46800"/>
          <a:p>
            <a:pPr>
              <a:buFont typeface="Arial"/>
              <a:buChar char="•"/>
            </a:pPr>
            <a:r>
              <a:rPr lang="en-US" sz="2400">
                <a:latin typeface="Arial"/>
              </a:rPr>
              <a:t>DA</a:t>
            </a:r>
            <a:endParaRPr/>
          </a:p>
        </p:txBody>
      </p:sp>
      <p:sp>
        <p:nvSpPr>
          <p:cNvPr id="830" name="CustomShape 25"/>
          <p:cNvSpPr/>
          <p:nvPr/>
        </p:nvSpPr>
        <p:spPr>
          <a:xfrm>
            <a:off x="7315200" y="1035000"/>
            <a:ext cx="1093680" cy="337320"/>
          </a:xfrm>
          <a:prstGeom prst="rect">
            <a:avLst/>
          </a:prstGeom>
          <a:noFill/>
          <a:ln>
            <a:noFill/>
          </a:ln>
        </p:spPr>
        <p:txBody>
          <a:bodyPr wrap="none" lIns="90000" rIns="90000" tIns="46800" bIns="46800"/>
          <a:p>
            <a:pPr>
              <a:buFont typeface="Arial"/>
              <a:buChar char="•"/>
            </a:pPr>
            <a:r>
              <a:rPr b="1" lang="en-US" sz="1600">
                <a:latin typeface="Arial"/>
              </a:rPr>
              <a:t>exclusive</a:t>
            </a:r>
            <a:endParaRPr/>
          </a:p>
        </p:txBody>
      </p:sp>
      <p:sp>
        <p:nvSpPr>
          <p:cNvPr id="831" name="CustomShape 26"/>
          <p:cNvSpPr/>
          <p:nvPr/>
        </p:nvSpPr>
        <p:spPr>
          <a:xfrm>
            <a:off x="3809880" y="1066680"/>
            <a:ext cx="1576800" cy="337320"/>
          </a:xfrm>
          <a:prstGeom prst="rect">
            <a:avLst/>
          </a:prstGeom>
          <a:noFill/>
          <a:ln>
            <a:noFill/>
          </a:ln>
        </p:spPr>
        <p:txBody>
          <a:bodyPr wrap="none" lIns="90000" rIns="90000" tIns="46800" bIns="46800"/>
          <a:p>
            <a:pPr>
              <a:buFont typeface="Arial"/>
              <a:buChar char="•"/>
            </a:pPr>
            <a:r>
              <a:rPr b="1" lang="en-US" sz="1600">
                <a:latin typeface="Arial"/>
              </a:rPr>
              <a:t>semi-inclusive</a:t>
            </a:r>
            <a:endParaRPr/>
          </a:p>
        </p:txBody>
      </p:sp>
      <p:sp>
        <p:nvSpPr>
          <p:cNvPr id="832" name="CustomShape 27"/>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pic>
        <p:nvPicPr>
          <p:cNvPr id="833" name="Picture 32" descr="screenshot_06.jpg"/>
          <p:cNvPicPr/>
          <p:nvPr/>
        </p:nvPicPr>
        <p:blipFill>
          <a:blip r:embed="rId5"/>
          <a:stretch>
            <a:fillRect/>
          </a:stretch>
        </p:blipFill>
        <p:spPr>
          <a:xfrm>
            <a:off x="3886200" y="3809880"/>
            <a:ext cx="2382840" cy="2057400"/>
          </a:xfrm>
          <a:prstGeom prst="rect">
            <a:avLst/>
          </a:prstGeom>
          <a:ln>
            <a:noFill/>
          </a:ln>
        </p:spPr>
      </p:pic>
      <p:pic>
        <p:nvPicPr>
          <p:cNvPr id="834" name="Picture 42" descr="Screen Shot 2014-06-19 at 12.19.21 PM.png"/>
          <p:cNvPicPr/>
          <p:nvPr/>
        </p:nvPicPr>
        <p:blipFill>
          <a:blip r:embed="rId6"/>
          <a:stretch>
            <a:fillRect/>
          </a:stretch>
        </p:blipFill>
        <p:spPr>
          <a:xfrm>
            <a:off x="84240" y="3733920"/>
            <a:ext cx="3725640" cy="2286000"/>
          </a:xfrm>
          <a:prstGeom prst="rect">
            <a:avLst/>
          </a:prstGeom>
          <a:ln>
            <a:noFill/>
          </a:ln>
        </p:spPr>
      </p:pic>
      <p:sp>
        <p:nvSpPr>
          <p:cNvPr id="835" name="CustomShape 28"/>
          <p:cNvSpPr/>
          <p:nvPr/>
        </p:nvSpPr>
        <p:spPr>
          <a:xfrm>
            <a:off x="1676520" y="4191120"/>
            <a:ext cx="685800" cy="457200"/>
          </a:xfrm>
          <a:prstGeom prst="ellipse">
            <a:avLst/>
          </a:prstGeom>
          <a:noFill/>
          <a:ln w="31680">
            <a:solidFill>
              <a:srgbClr val="ff0000"/>
            </a:solidFill>
            <a:miter/>
          </a:ln>
        </p:spPr>
      </p:sp>
      <p:sp>
        <p:nvSpPr>
          <p:cNvPr id="836" name="CustomShape 29"/>
          <p:cNvSpPr/>
          <p:nvPr/>
        </p:nvSpPr>
        <p:spPr>
          <a:xfrm>
            <a:off x="838080" y="4572000"/>
            <a:ext cx="685800" cy="457200"/>
          </a:xfrm>
          <a:prstGeom prst="ellipse">
            <a:avLst/>
          </a:prstGeom>
          <a:noFill/>
          <a:ln w="31680">
            <a:solidFill>
              <a:srgbClr val="ff0000"/>
            </a:solidFill>
            <a:miter/>
          </a:ln>
        </p:spPr>
      </p:sp>
      <p:sp>
        <p:nvSpPr>
          <p:cNvPr id="837" name="CustomShape 30"/>
          <p:cNvSpPr/>
          <p:nvPr/>
        </p:nvSpPr>
        <p:spPr>
          <a:xfrm>
            <a:off x="50760" y="5867280"/>
            <a:ext cx="9067680" cy="1008720"/>
          </a:xfrm>
          <a:prstGeom prst="rect">
            <a:avLst/>
          </a:prstGeom>
          <a:solidFill>
            <a:srgbClr val="ffff00"/>
          </a:solidFill>
          <a:ln w="9360">
            <a:solidFill>
              <a:srgbClr val="000000"/>
            </a:solidFill>
            <a:miter/>
          </a:ln>
        </p:spPr>
        <p:txBody>
          <a:bodyPr lIns="90000" rIns="90000" tIns="46800" bIns="46800"/>
          <a:p>
            <a:pPr algn="ctr">
              <a:buFont typeface="Arial"/>
              <a:buChar char="•"/>
            </a:pPr>
            <a:r>
              <a:rPr lang="en-US" sz="2000">
                <a:latin typeface="Arial"/>
              </a:rPr>
              <a:t>Large acceptance detectors would allow simultaneous measurements in full x</a:t>
            </a:r>
            <a:r>
              <a:rPr lang="en-US" sz="1200">
                <a:latin typeface="Arial"/>
              </a:rPr>
              <a:t>F</a:t>
            </a:r>
            <a:r>
              <a:rPr lang="en-US" sz="2000">
                <a:latin typeface="Arial"/>
              </a:rPr>
              <a:t>-range, including target and current regions of SIDIS and exclusive processes.</a:t>
            </a:r>
            <a:endParaRPr/>
          </a:p>
        </p:txBody>
      </p:sp>
    </p:spTree>
  </p:cSld>
  <p:timing>
    <p:tnLst>
      <p:par>
        <p:cTn id="164" dur="indefinite" restart="never" nodeType="tmRoot">
          <p:childTnLst>
            <p:seq>
              <p:cTn id="165" dur="indefinite" nodeType="mainSeq">
                <p:childTnLst>
                  <p:par>
                    <p:cTn id="166" fill="hold">
                      <p:stCondLst>
                        <p:cond delay="indefinite"/>
                      </p:stCondLst>
                      <p:childTnLst>
                        <p:par>
                          <p:cTn id="167" fill="hold">
                            <p:stCondLst>
                              <p:cond delay="0"/>
                            </p:stCondLst>
                            <p:childTnLst>
                              <p:par>
                                <p:cTn id="168" nodeType="clickEffect" fill="hold" presetClass="entr" presetID="1">
                                  <p:stCondLst>
                                    <p:cond delay="0"/>
                                  </p:stCondLst>
                                  <p:childTnLst>
                                    <p:set>
                                      <p:cBhvr>
                                        <p:cTn id="169" dur="1" fill="hold">
                                          <p:stCondLst>
                                            <p:cond delay="0"/>
                                          </p:stCondLst>
                                        </p:cTn>
                                        <p:tgtEl>
                                          <p:spTgt spid="837"/>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35.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838" name="Picture 1" descr="Screen Shot 2015-06-30 at 3.22.05 PM.png"/>
          <p:cNvPicPr/>
          <p:nvPr/>
        </p:nvPicPr>
        <p:blipFill>
          <a:blip r:embed="rId1"/>
          <a:stretch>
            <a:fillRect/>
          </a:stretch>
        </p:blipFill>
        <p:spPr>
          <a:xfrm>
            <a:off x="1600200" y="2209680"/>
            <a:ext cx="3886200" cy="3059280"/>
          </a:xfrm>
          <a:prstGeom prst="rect">
            <a:avLst/>
          </a:prstGeom>
          <a:ln>
            <a:noFill/>
          </a:ln>
        </p:spPr>
      </p:pic>
      <p:sp>
        <p:nvSpPr>
          <p:cNvPr id="839" name="CustomShape 1"/>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840" name="CustomShape 2"/>
          <p:cNvSpPr/>
          <p:nvPr/>
        </p:nvSpPr>
        <p:spPr>
          <a:xfrm>
            <a:off x="8458200" y="6464160"/>
            <a:ext cx="685800" cy="320760"/>
          </a:xfrm>
          <a:prstGeom prst="rect">
            <a:avLst/>
          </a:prstGeom>
          <a:noFill/>
          <a:ln>
            <a:noFill/>
          </a:ln>
        </p:spPr>
        <p:txBody>
          <a:bodyPr lIns="90000" rIns="90000" tIns="46800" bIns="46800"/>
          <a:p>
            <a:pPr algn="r">
              <a:buFont typeface="Arial"/>
              <a:buChar char="•"/>
            </a:pPr>
            <a:fld id="{6D6660E5-3135-4119-A0D8-5DBDC8411A15}" type="slidenum">
              <a:rPr lang="en-US" sz="1400">
                <a:latin typeface="Arial"/>
              </a:rPr>
              <a:t>&lt;number&gt;</a:t>
            </a:fld>
            <a:endParaRPr/>
          </a:p>
        </p:txBody>
      </p:sp>
      <p:sp>
        <p:nvSpPr>
          <p:cNvPr id="841" name="TextShape 3"/>
          <p:cNvSpPr txBox="1"/>
          <p:nvPr/>
        </p:nvSpPr>
        <p:spPr>
          <a:xfrm>
            <a:off x="304560" y="151920"/>
            <a:ext cx="8305560" cy="381240"/>
          </a:xfrm>
          <a:prstGeom prst="rect">
            <a:avLst/>
          </a:prstGeom>
        </p:spPr>
        <p:txBody>
          <a:bodyPr anchor="ctr"/>
          <a:p>
            <a:pPr algn="ctr">
              <a:buFont typeface="Arial"/>
              <a:buChar char="•"/>
            </a:pPr>
            <a:r>
              <a:rPr lang="en-US" sz="2800">
                <a:latin typeface="Arial"/>
              </a:rPr>
              <a:t>Sivers effect in the target fragmentation</a:t>
            </a:r>
            <a:endParaRPr/>
          </a:p>
        </p:txBody>
      </p:sp>
      <p:sp>
        <p:nvSpPr>
          <p:cNvPr id="842" name="CustomShape 4"/>
          <p:cNvSpPr/>
          <p:nvPr/>
        </p:nvSpPr>
        <p:spPr>
          <a:xfrm>
            <a:off x="152280" y="5334120"/>
            <a:ext cx="8839440" cy="703800"/>
          </a:xfrm>
          <a:prstGeom prst="rect">
            <a:avLst/>
          </a:prstGeom>
          <a:solidFill>
            <a:srgbClr val="ffff99"/>
          </a:solidFill>
          <a:ln w="9360">
            <a:solidFill>
              <a:srgbClr val="000000"/>
            </a:solidFill>
            <a:miter/>
          </a:ln>
        </p:spPr>
        <p:txBody>
          <a:bodyPr lIns="90000" rIns="90000" tIns="46800" bIns="46800"/>
          <a:p>
            <a:pPr>
              <a:lnSpc>
                <a:spcPct val="100000"/>
              </a:lnSpc>
              <a:buFont typeface="Times New Roman"/>
              <a:buChar char="•"/>
            </a:pPr>
            <a:r>
              <a:rPr b="1" lang="en-US" sz="2000">
                <a:latin typeface="Times New Roman"/>
              </a:rPr>
              <a:t>Wide coverage of</a:t>
            </a:r>
            <a:r>
              <a:rPr b="1" lang="en-US" sz="2000">
                <a:solidFill>
                  <a:srgbClr val="cc0000"/>
                </a:solidFill>
                <a:latin typeface="Times New Roman"/>
              </a:rPr>
              <a:t> CLAS12 and EIC</a:t>
            </a:r>
            <a:r>
              <a:rPr b="1" lang="en-US" sz="2000">
                <a:latin typeface="Times New Roman"/>
              </a:rPr>
              <a:t> will allow studies of kinematic dependences of the Sivers effect, both in current and target fragmentation regions</a:t>
            </a:r>
            <a:endParaRPr/>
          </a:p>
        </p:txBody>
      </p:sp>
      <p:sp>
        <p:nvSpPr>
          <p:cNvPr id="843" name="CustomShape 5"/>
          <p:cNvSpPr/>
          <p:nvPr/>
        </p:nvSpPr>
        <p:spPr>
          <a:xfrm>
            <a:off x="457200" y="1219320"/>
            <a:ext cx="2139120" cy="550440"/>
          </a:xfrm>
          <a:prstGeom prst="rect">
            <a:avLst/>
          </a:prstGeom>
          <a:noFill/>
          <a:ln>
            <a:noFill/>
          </a:ln>
        </p:spPr>
        <p:txBody>
          <a:bodyPr wrap="none" lIns="90000" rIns="90000" tIns="46800" bIns="46800"/>
          <a:p>
            <a:pPr>
              <a:buFont typeface="Arial"/>
              <a:buChar char="•"/>
            </a:pPr>
            <a:r>
              <a:rPr lang="en-US" sz="1600">
                <a:latin typeface="Arial"/>
              </a:rPr>
              <a:t> </a:t>
            </a:r>
            <a:r>
              <a:rPr lang="en-US" sz="1600">
                <a:latin typeface="Arial"/>
              </a:rPr>
              <a:t>H. Matevosyan et al. </a:t>
            </a:r>
            <a:endParaRPr/>
          </a:p>
          <a:p>
            <a:pPr>
              <a:buFont typeface="Arial"/>
              <a:buChar char="•"/>
            </a:pPr>
            <a:r>
              <a:rPr lang="en-US" sz="1400">
                <a:latin typeface="Arial"/>
              </a:rPr>
              <a:t>arXiv:1502.02669</a:t>
            </a:r>
            <a:endParaRPr/>
          </a:p>
        </p:txBody>
      </p:sp>
      <p:pic>
        <p:nvPicPr>
          <p:cNvPr id="844" name="Picture 4" descr="targetfrag"/>
          <p:cNvPicPr/>
          <p:nvPr/>
        </p:nvPicPr>
        <p:blipFill>
          <a:blip r:embed="rId2"/>
          <a:stretch>
            <a:fillRect/>
          </a:stretch>
        </p:blipFill>
        <p:spPr>
          <a:xfrm>
            <a:off x="3505320" y="838080"/>
            <a:ext cx="2057400" cy="1371600"/>
          </a:xfrm>
          <a:prstGeom prst="rect">
            <a:avLst/>
          </a:prstGeom>
          <a:ln>
            <a:noFill/>
          </a:ln>
        </p:spPr>
      </p:pic>
      <p:sp>
        <p:nvSpPr>
          <p:cNvPr id="845" name="CustomShape 6"/>
          <p:cNvSpPr/>
          <p:nvPr/>
        </p:nvSpPr>
        <p:spPr>
          <a:xfrm>
            <a:off x="3581280" y="1981080"/>
            <a:ext cx="406080" cy="405720"/>
          </a:xfrm>
          <a:prstGeom prst="rect">
            <a:avLst/>
          </a:prstGeom>
          <a:noFill/>
          <a:ln>
            <a:noFill/>
          </a:ln>
        </p:spPr>
        <p:txBody>
          <a:bodyPr wrap="none" lIns="90000" rIns="90000" tIns="46800" bIns="46800"/>
          <a:p>
            <a:pPr>
              <a:buFont typeface="Arial"/>
              <a:buChar char="•"/>
            </a:pPr>
            <a:r>
              <a:rPr lang="en-US">
                <a:latin typeface="Arial"/>
              </a:rPr>
              <a:t>P</a:t>
            </a:r>
            <a:r>
              <a:rPr lang="en-US" baseline="-25000">
                <a:latin typeface="Arial"/>
              </a:rPr>
              <a:t>2</a:t>
            </a:r>
            <a:endParaRPr/>
          </a:p>
        </p:txBody>
      </p:sp>
      <p:sp>
        <p:nvSpPr>
          <p:cNvPr id="846" name="CustomShape 7"/>
          <p:cNvSpPr/>
          <p:nvPr/>
        </p:nvSpPr>
        <p:spPr>
          <a:xfrm>
            <a:off x="5562720" y="685800"/>
            <a:ext cx="406080" cy="405720"/>
          </a:xfrm>
          <a:prstGeom prst="rect">
            <a:avLst/>
          </a:prstGeom>
          <a:noFill/>
          <a:ln>
            <a:noFill/>
          </a:ln>
        </p:spPr>
        <p:txBody>
          <a:bodyPr wrap="none" lIns="90000" rIns="90000" tIns="46800" bIns="46800"/>
          <a:p>
            <a:pPr>
              <a:buFont typeface="Arial"/>
              <a:buChar char="•"/>
            </a:pPr>
            <a:r>
              <a:rPr lang="en-US">
                <a:latin typeface="Arial"/>
              </a:rPr>
              <a:t>P</a:t>
            </a:r>
            <a:r>
              <a:rPr lang="en-US" baseline="-25000">
                <a:latin typeface="Arial"/>
              </a:rPr>
              <a:t>1</a:t>
            </a:r>
            <a:endParaRPr/>
          </a:p>
        </p:txBody>
      </p:sp>
      <p:sp>
        <p:nvSpPr>
          <p:cNvPr id="847" name="CustomShape 8"/>
          <p:cNvSpPr/>
          <p:nvPr/>
        </p:nvSpPr>
        <p:spPr>
          <a:xfrm>
            <a:off x="714240" y="3687480"/>
            <a:ext cx="809640" cy="160200"/>
          </a:xfrm>
          <a:prstGeom prst="ellipse">
            <a:avLst/>
          </a:prstGeom>
          <a:noFill/>
          <a:ln w="9360">
            <a:solidFill>
              <a:srgbClr val="000000"/>
            </a:solidFill>
            <a:miter/>
          </a:ln>
        </p:spPr>
      </p:sp>
      <p:sp>
        <p:nvSpPr>
          <p:cNvPr id="848" name="Line 9"/>
          <p:cNvSpPr/>
          <p:nvPr/>
        </p:nvSpPr>
        <p:spPr>
          <a:xfrm flipH="1" flipV="1">
            <a:off x="659880" y="3929040"/>
            <a:ext cx="377640" cy="1440"/>
          </a:xfrm>
          <a:prstGeom prst="line">
            <a:avLst/>
          </a:prstGeom>
          <a:ln w="25560">
            <a:solidFill>
              <a:srgbClr val="000000"/>
            </a:solidFill>
            <a:miter/>
            <a:tailEnd len="med" type="triangle" w="med"/>
          </a:ln>
        </p:spPr>
      </p:sp>
      <p:sp>
        <p:nvSpPr>
          <p:cNvPr id="849" name="Line 10"/>
          <p:cNvSpPr/>
          <p:nvPr/>
        </p:nvSpPr>
        <p:spPr>
          <a:xfrm flipV="1">
            <a:off x="1360800" y="3124080"/>
            <a:ext cx="1440" cy="644400"/>
          </a:xfrm>
          <a:prstGeom prst="line">
            <a:avLst/>
          </a:prstGeom>
          <a:ln w="149400">
            <a:solidFill>
              <a:srgbClr val="0000ff"/>
            </a:solidFill>
            <a:miter/>
            <a:tailEnd len="med" type="triangle" w="sm"/>
          </a:ln>
        </p:spPr>
      </p:sp>
      <p:sp>
        <p:nvSpPr>
          <p:cNvPr id="850" name="Line 11"/>
          <p:cNvSpPr/>
          <p:nvPr/>
        </p:nvSpPr>
        <p:spPr>
          <a:xfrm flipV="1">
            <a:off x="822240" y="3124080"/>
            <a:ext cx="1440" cy="644400"/>
          </a:xfrm>
          <a:prstGeom prst="line">
            <a:avLst/>
          </a:prstGeom>
          <a:ln w="149400">
            <a:solidFill>
              <a:srgbClr val="0000ff"/>
            </a:solidFill>
            <a:miter/>
            <a:tailEnd len="med" type="triangle" w="sm"/>
          </a:ln>
        </p:spPr>
      </p:sp>
      <p:sp>
        <p:nvSpPr>
          <p:cNvPr id="851" name="Line 12"/>
          <p:cNvSpPr/>
          <p:nvPr/>
        </p:nvSpPr>
        <p:spPr>
          <a:xfrm flipH="1">
            <a:off x="1092240" y="3768480"/>
            <a:ext cx="1440" cy="723960"/>
          </a:xfrm>
          <a:prstGeom prst="line">
            <a:avLst/>
          </a:prstGeom>
          <a:ln w="92160">
            <a:solidFill>
              <a:srgbClr val="008000"/>
            </a:solidFill>
            <a:miter/>
            <a:tailEnd len="med" type="triangle" w="med"/>
          </a:ln>
        </p:spPr>
      </p:sp>
      <p:pic>
        <p:nvPicPr>
          <p:cNvPr id="852" name="Picture 11" descr="latex-image-1.pdf"/>
          <p:cNvPicPr/>
          <p:nvPr/>
        </p:nvPicPr>
        <p:blipFill>
          <a:blip r:embed="rId3"/>
          <a:stretch>
            <a:fillRect/>
          </a:stretch>
        </p:blipFill>
        <p:spPr>
          <a:xfrm>
            <a:off x="1227960" y="4160520"/>
            <a:ext cx="197640" cy="335160"/>
          </a:xfrm>
          <a:prstGeom prst="rect">
            <a:avLst/>
          </a:prstGeom>
          <a:ln>
            <a:noFill/>
          </a:ln>
        </p:spPr>
      </p:pic>
      <p:pic>
        <p:nvPicPr>
          <p:cNvPr id="853" name="Picture 12" descr="latex-image-1.pdf"/>
          <p:cNvPicPr/>
          <p:nvPr/>
        </p:nvPicPr>
        <p:blipFill>
          <a:blip r:embed="rId4"/>
          <a:stretch>
            <a:fillRect/>
          </a:stretch>
        </p:blipFill>
        <p:spPr>
          <a:xfrm>
            <a:off x="1523880" y="3204360"/>
            <a:ext cx="152640" cy="402480"/>
          </a:xfrm>
          <a:prstGeom prst="rect">
            <a:avLst/>
          </a:prstGeom>
          <a:ln>
            <a:noFill/>
          </a:ln>
        </p:spPr>
      </p:pic>
      <p:pic>
        <p:nvPicPr>
          <p:cNvPr id="854" name="Picture 13" descr="latex-image-1.pdf"/>
          <p:cNvPicPr/>
          <p:nvPr/>
        </p:nvPicPr>
        <p:blipFill>
          <a:blip r:embed="rId5"/>
          <a:stretch>
            <a:fillRect/>
          </a:stretch>
        </p:blipFill>
        <p:spPr>
          <a:xfrm>
            <a:off x="533520" y="3313440"/>
            <a:ext cx="143640" cy="321840"/>
          </a:xfrm>
          <a:prstGeom prst="rect">
            <a:avLst/>
          </a:prstGeom>
          <a:ln>
            <a:noFill/>
          </a:ln>
        </p:spPr>
      </p:pic>
      <p:pic>
        <p:nvPicPr>
          <p:cNvPr id="855" name="Picture 2" descr="Screen Shot 2015-06-30 at 3.21.46 PM.png"/>
          <p:cNvPicPr/>
          <p:nvPr/>
        </p:nvPicPr>
        <p:blipFill>
          <a:blip r:embed="rId6"/>
          <a:stretch>
            <a:fillRect/>
          </a:stretch>
        </p:blipFill>
        <p:spPr>
          <a:xfrm>
            <a:off x="5410080" y="2209680"/>
            <a:ext cx="3513240" cy="3048120"/>
          </a:xfrm>
          <a:prstGeom prst="rect">
            <a:avLst/>
          </a:prstGeom>
          <a:ln>
            <a:noFill/>
          </a:ln>
        </p:spPr>
      </p:pic>
      <p:sp>
        <p:nvSpPr>
          <p:cNvPr id="856" name="CustomShape 13"/>
          <p:cNvSpPr/>
          <p:nvPr/>
        </p:nvSpPr>
        <p:spPr>
          <a:xfrm>
            <a:off x="3276720" y="1676520"/>
            <a:ext cx="1295280" cy="761760"/>
          </a:xfrm>
          <a:prstGeom prst="ellipse">
            <a:avLst/>
          </a:prstGeom>
          <a:noFill/>
          <a:ln w="31680">
            <a:solidFill>
              <a:srgbClr val="0000ff"/>
            </a:solidFill>
            <a:miter/>
          </a:ln>
        </p:spPr>
      </p:sp>
      <p:sp>
        <p:nvSpPr>
          <p:cNvPr id="857" name="Line 14"/>
          <p:cNvSpPr/>
          <p:nvPr/>
        </p:nvSpPr>
        <p:spPr>
          <a:xfrm flipH="1">
            <a:off x="3352320" y="2438280"/>
            <a:ext cx="304920" cy="990720"/>
          </a:xfrm>
          <a:prstGeom prst="line">
            <a:avLst/>
          </a:prstGeom>
          <a:ln w="6480">
            <a:solidFill>
              <a:srgbClr val="000000"/>
            </a:solidFill>
            <a:miter/>
            <a:tailEnd len="med" type="triangle" w="med"/>
          </a:ln>
        </p:spPr>
      </p:sp>
      <p:sp>
        <p:nvSpPr>
          <p:cNvPr id="858" name="CustomShape 15"/>
          <p:cNvSpPr/>
          <p:nvPr/>
        </p:nvSpPr>
        <p:spPr>
          <a:xfrm rot="5400000">
            <a:off x="4533480" y="2705040"/>
            <a:ext cx="304920" cy="1143000"/>
          </a:xfrm>
          <a:prstGeom prst="leftBrace">
            <a:avLst>
              <a:gd name="adj1" fmla="val 480"/>
              <a:gd name="adj2" fmla="val 10800"/>
            </a:avLst>
          </a:prstGeom>
          <a:noFill/>
          <a:ln w="25560">
            <a:solidFill>
              <a:srgbClr val="0000ff"/>
            </a:solidFill>
            <a:miter/>
          </a:ln>
        </p:spPr>
      </p:sp>
      <p:sp>
        <p:nvSpPr>
          <p:cNvPr id="859" name="CustomShape 16"/>
          <p:cNvSpPr/>
          <p:nvPr/>
        </p:nvSpPr>
        <p:spPr>
          <a:xfrm rot="5400000">
            <a:off x="3047760" y="2971800"/>
            <a:ext cx="228600" cy="1143000"/>
          </a:xfrm>
          <a:prstGeom prst="leftBrace">
            <a:avLst>
              <a:gd name="adj1" fmla="val 360"/>
              <a:gd name="adj2" fmla="val 10800"/>
            </a:avLst>
          </a:prstGeom>
          <a:noFill/>
          <a:ln w="25560">
            <a:solidFill>
              <a:srgbClr val="0000ff"/>
            </a:solidFill>
            <a:miter/>
          </a:ln>
        </p:spPr>
      </p:sp>
      <p:sp>
        <p:nvSpPr>
          <p:cNvPr id="860" name="CustomShape 17"/>
          <p:cNvSpPr/>
          <p:nvPr/>
        </p:nvSpPr>
        <p:spPr>
          <a:xfrm>
            <a:off x="4952880" y="685800"/>
            <a:ext cx="1295640" cy="762120"/>
          </a:xfrm>
          <a:prstGeom prst="ellipse">
            <a:avLst/>
          </a:prstGeom>
          <a:noFill/>
          <a:ln w="31680">
            <a:solidFill>
              <a:srgbClr val="0000ff"/>
            </a:solidFill>
            <a:miter/>
          </a:ln>
        </p:spPr>
      </p:sp>
      <p:sp>
        <p:nvSpPr>
          <p:cNvPr id="861" name="Line 18"/>
          <p:cNvSpPr/>
          <p:nvPr/>
        </p:nvSpPr>
        <p:spPr>
          <a:xfrm flipH="1">
            <a:off x="4800600" y="1523880"/>
            <a:ext cx="914400" cy="1524240"/>
          </a:xfrm>
          <a:prstGeom prst="line">
            <a:avLst/>
          </a:prstGeom>
          <a:ln w="6480">
            <a:solidFill>
              <a:srgbClr val="000000"/>
            </a:solidFill>
            <a:miter/>
            <a:tailEnd len="med" type="triangle" w="med"/>
          </a:ln>
        </p:spPr>
      </p:sp>
    </p:spTree>
  </p:cSld>
  <p:timing>
    <p:tnLst>
      <p:par>
        <p:cTn id="170" dur="indefinite" restart="never" nodeType="tmRoot">
          <p:childTnLst>
            <p:seq>
              <p:cTn id="171" nodeType="mainSeq"/>
              <p:prevCondLst>
                <p:cond delay="0" evt="onPrev">
                  <p:tgtEl>
                    <p:sldTgt/>
                  </p:tgtEl>
                </p:cond>
              </p:prevCondLst>
              <p:nextCondLst>
                <p:cond delay="0" evt="onNext">
                  <p:tgtEl>
                    <p:sldTgt/>
                  </p:tgtEl>
                </p:cond>
              </p:nextCondLst>
            </p:seq>
          </p:childTnLst>
        </p:cTn>
      </p:par>
    </p:tnLst>
  </p:timing>
</p:sld>
</file>

<file path=ppt/slides/slide36.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862" name="Picture 11" descr="Screen Shot 2015-08-13 at 5.54.21 PM.png"/>
          <p:cNvPicPr/>
          <p:nvPr/>
        </p:nvPicPr>
        <p:blipFill>
          <a:blip r:embed="rId1"/>
          <a:stretch>
            <a:fillRect/>
          </a:stretch>
        </p:blipFill>
        <p:spPr>
          <a:xfrm>
            <a:off x="6477120" y="2971800"/>
            <a:ext cx="2438280" cy="457200"/>
          </a:xfrm>
          <a:prstGeom prst="rect">
            <a:avLst/>
          </a:prstGeom>
          <a:ln>
            <a:noFill/>
          </a:ln>
        </p:spPr>
      </p:pic>
      <p:pic>
        <p:nvPicPr>
          <p:cNvPr id="863" name="Picture 4" descr="Screen Shot 2015-08-13 at 5.28.46 PM.png"/>
          <p:cNvPicPr/>
          <p:nvPr/>
        </p:nvPicPr>
        <p:blipFill>
          <a:blip r:embed="rId2"/>
          <a:stretch>
            <a:fillRect/>
          </a:stretch>
        </p:blipFill>
        <p:spPr>
          <a:xfrm>
            <a:off x="6324480" y="914400"/>
            <a:ext cx="2387880" cy="1650960"/>
          </a:xfrm>
          <a:prstGeom prst="rect">
            <a:avLst/>
          </a:prstGeom>
          <a:ln>
            <a:noFill/>
          </a:ln>
        </p:spPr>
      </p:pic>
      <p:sp>
        <p:nvSpPr>
          <p:cNvPr id="864" name="TextShape 1"/>
          <p:cNvSpPr txBox="1"/>
          <p:nvPr/>
        </p:nvSpPr>
        <p:spPr>
          <a:xfrm>
            <a:off x="76320" y="151920"/>
            <a:ext cx="8991360" cy="381240"/>
          </a:xfrm>
          <a:prstGeom prst="rect">
            <a:avLst/>
          </a:prstGeom>
        </p:spPr>
        <p:txBody>
          <a:bodyPr anchor="ctr"/>
          <a:p>
            <a:pPr algn="ctr">
              <a:buFont typeface="Arial"/>
              <a:buChar char="•"/>
            </a:pPr>
            <a:r>
              <a:rPr lang="en-US" sz="2400">
                <a:latin typeface="Arial"/>
              </a:rPr>
              <a:t>Finite phase space (including target, hadron mass ) corrections</a:t>
            </a:r>
            <a:endParaRPr/>
          </a:p>
        </p:txBody>
      </p:sp>
      <p:sp>
        <p:nvSpPr>
          <p:cNvPr id="865" name="CustomShape 2"/>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866" name="CustomShape 3"/>
          <p:cNvSpPr/>
          <p:nvPr/>
        </p:nvSpPr>
        <p:spPr>
          <a:xfrm>
            <a:off x="8458200" y="6464160"/>
            <a:ext cx="685800" cy="320760"/>
          </a:xfrm>
          <a:prstGeom prst="rect">
            <a:avLst/>
          </a:prstGeom>
          <a:noFill/>
          <a:ln>
            <a:noFill/>
          </a:ln>
        </p:spPr>
        <p:txBody>
          <a:bodyPr lIns="90000" rIns="90000" tIns="46800" bIns="46800"/>
          <a:p>
            <a:pPr algn="r">
              <a:buFont typeface="Arial"/>
              <a:buChar char="•"/>
            </a:pPr>
            <a:fld id="{8467A9C3-14C6-47F5-9B6F-3EED73AC21C5}" type="slidenum">
              <a:rPr lang="en-US" sz="1400">
                <a:latin typeface="Arial"/>
              </a:rPr>
              <a:t>&lt;number&gt;</a:t>
            </a:fld>
            <a:endParaRPr/>
          </a:p>
        </p:txBody>
      </p:sp>
      <p:sp>
        <p:nvSpPr>
          <p:cNvPr id="867" name="CustomShape 4"/>
          <p:cNvSpPr/>
          <p:nvPr/>
        </p:nvSpPr>
        <p:spPr>
          <a:xfrm>
            <a:off x="5935680" y="6019920"/>
            <a:ext cx="3109680" cy="307080"/>
          </a:xfrm>
          <a:prstGeom prst="rect">
            <a:avLst/>
          </a:prstGeom>
          <a:noFill/>
          <a:ln>
            <a:noFill/>
          </a:ln>
        </p:spPr>
        <p:txBody>
          <a:bodyPr wrap="none" lIns="90000" rIns="90000" tIns="46800" bIns="46800"/>
          <a:p>
            <a:pPr>
              <a:buFont typeface="Arial"/>
              <a:buChar char="•"/>
            </a:pPr>
            <a:r>
              <a:rPr lang="en-US" sz="1400">
                <a:latin typeface="Arial"/>
              </a:rPr>
              <a:t>MC: Aghasyan et al, </a:t>
            </a:r>
            <a:r>
              <a:rPr lang="en-US" sz="1000">
                <a:latin typeface="Arial"/>
              </a:rPr>
              <a:t>JHEP 1503 (2015) 039</a:t>
            </a:r>
            <a:endParaRPr/>
          </a:p>
        </p:txBody>
      </p:sp>
      <p:sp>
        <p:nvSpPr>
          <p:cNvPr id="868" name="CustomShape 5"/>
          <p:cNvSpPr/>
          <p:nvPr/>
        </p:nvSpPr>
        <p:spPr>
          <a:xfrm>
            <a:off x="380880" y="5943600"/>
            <a:ext cx="5113800" cy="368280"/>
          </a:xfrm>
          <a:prstGeom prst="rect">
            <a:avLst/>
          </a:prstGeom>
          <a:noFill/>
          <a:ln>
            <a:noFill/>
          </a:ln>
        </p:spPr>
        <p:txBody>
          <a:bodyPr wrap="none" lIns="90000" rIns="90000" tIns="46800" bIns="46800"/>
          <a:p>
            <a:pPr>
              <a:buFont typeface="Arial"/>
              <a:buChar char="•"/>
            </a:pPr>
            <a:r>
              <a:rPr lang="en-US">
                <a:latin typeface="Arial"/>
              </a:rPr>
              <a:t>Phase space at low beam energies limits high P</a:t>
            </a:r>
            <a:r>
              <a:rPr lang="en-US" sz="1200">
                <a:latin typeface="Arial"/>
              </a:rPr>
              <a:t>T</a:t>
            </a:r>
            <a:endParaRPr/>
          </a:p>
        </p:txBody>
      </p:sp>
      <p:sp>
        <p:nvSpPr>
          <p:cNvPr id="869" name="CustomShape 6"/>
          <p:cNvSpPr/>
          <p:nvPr/>
        </p:nvSpPr>
        <p:spPr>
          <a:xfrm>
            <a:off x="533520" y="914400"/>
            <a:ext cx="3124080" cy="276480"/>
          </a:xfrm>
          <a:prstGeom prst="rect">
            <a:avLst/>
          </a:prstGeom>
          <a:noFill/>
          <a:ln>
            <a:noFill/>
          </a:ln>
        </p:spPr>
        <p:txBody>
          <a:bodyPr lIns="90000" rIns="90000" tIns="46800" bIns="46800"/>
          <a:p>
            <a:pPr>
              <a:buFont typeface="Arial"/>
              <a:buChar char="•"/>
            </a:pPr>
            <a:r>
              <a:rPr lang="en-US" sz="1200">
                <a:latin typeface="Arial"/>
              </a:rPr>
              <a:t>M. Anselmino et al., JHEP 1404 (2014)</a:t>
            </a:r>
            <a:endParaRPr/>
          </a:p>
        </p:txBody>
      </p:sp>
      <p:pic>
        <p:nvPicPr>
          <p:cNvPr id="870" name="Picture 1" descr="Screen Shot 2015-08-12 at 10.35.28 AM.png"/>
          <p:cNvPicPr/>
          <p:nvPr/>
        </p:nvPicPr>
        <p:blipFill>
          <a:blip r:embed="rId3"/>
          <a:stretch>
            <a:fillRect/>
          </a:stretch>
        </p:blipFill>
        <p:spPr>
          <a:xfrm>
            <a:off x="304920" y="3657600"/>
            <a:ext cx="3581280" cy="2286000"/>
          </a:xfrm>
          <a:prstGeom prst="rect">
            <a:avLst/>
          </a:prstGeom>
          <a:ln>
            <a:noFill/>
          </a:ln>
        </p:spPr>
      </p:pic>
      <p:sp>
        <p:nvSpPr>
          <p:cNvPr id="871" name="CustomShape 7"/>
          <p:cNvSpPr/>
          <p:nvPr/>
        </p:nvSpPr>
        <p:spPr>
          <a:xfrm>
            <a:off x="609480" y="5334120"/>
            <a:ext cx="1951560" cy="368280"/>
          </a:xfrm>
          <a:prstGeom prst="rect">
            <a:avLst/>
          </a:prstGeom>
          <a:noFill/>
          <a:ln>
            <a:noFill/>
          </a:ln>
        </p:spPr>
        <p:txBody>
          <a:bodyPr wrap="none" lIns="90000" rIns="90000" tIns="46800" bIns="46800"/>
          <a:p>
            <a:pPr>
              <a:buFont typeface="Arial"/>
              <a:buChar char="•"/>
            </a:pPr>
            <a:r>
              <a:rPr lang="en-US">
                <a:latin typeface="Arial"/>
              </a:rPr>
              <a:t>CLAS preliminary</a:t>
            </a:r>
            <a:endParaRPr/>
          </a:p>
        </p:txBody>
      </p:sp>
      <p:pic>
        <p:nvPicPr>
          <p:cNvPr id="872" name="Picture 5" descr="Screen Shot 2015-08-13 at 5.26.49 PM.png"/>
          <p:cNvPicPr/>
          <p:nvPr/>
        </p:nvPicPr>
        <p:blipFill>
          <a:blip r:embed="rId4"/>
          <a:stretch>
            <a:fillRect/>
          </a:stretch>
        </p:blipFill>
        <p:spPr>
          <a:xfrm>
            <a:off x="4800600" y="3657600"/>
            <a:ext cx="3886200" cy="2390760"/>
          </a:xfrm>
          <a:prstGeom prst="rect">
            <a:avLst/>
          </a:prstGeom>
          <a:ln>
            <a:noFill/>
          </a:ln>
        </p:spPr>
      </p:pic>
      <p:pic>
        <p:nvPicPr>
          <p:cNvPr id="873" name="Picture 6" descr="Screen Shot 2015-08-13 at 5.32.28 PM.png"/>
          <p:cNvPicPr/>
          <p:nvPr/>
        </p:nvPicPr>
        <p:blipFill>
          <a:blip r:embed="rId5"/>
          <a:stretch>
            <a:fillRect/>
          </a:stretch>
        </p:blipFill>
        <p:spPr>
          <a:xfrm>
            <a:off x="228600" y="1219320"/>
            <a:ext cx="3397320" cy="2438280"/>
          </a:xfrm>
          <a:prstGeom prst="rect">
            <a:avLst/>
          </a:prstGeom>
          <a:ln>
            <a:noFill/>
          </a:ln>
        </p:spPr>
      </p:pic>
      <p:sp>
        <p:nvSpPr>
          <p:cNvPr id="874" name="CustomShape 8"/>
          <p:cNvSpPr/>
          <p:nvPr/>
        </p:nvSpPr>
        <p:spPr>
          <a:xfrm>
            <a:off x="685800" y="2895480"/>
            <a:ext cx="2666880" cy="246240"/>
          </a:xfrm>
          <a:prstGeom prst="rect">
            <a:avLst/>
          </a:prstGeom>
          <a:noFill/>
          <a:ln>
            <a:noFill/>
          </a:ln>
        </p:spPr>
        <p:txBody>
          <a:bodyPr lIns="90000" rIns="90000" tIns="46800" bIns="46800"/>
          <a:p>
            <a:pPr>
              <a:buFont typeface="Arial"/>
              <a:buChar char="•"/>
            </a:pPr>
            <a:r>
              <a:rPr lang="en-US" sz="1000">
                <a:latin typeface="Arial"/>
              </a:rPr>
              <a:t>R. Asaturyan et al., Phys.Rev. C85 (2012)</a:t>
            </a:r>
            <a:endParaRPr/>
          </a:p>
        </p:txBody>
      </p:sp>
      <p:sp>
        <p:nvSpPr>
          <p:cNvPr id="875" name="CustomShape 9"/>
          <p:cNvSpPr/>
          <p:nvPr/>
        </p:nvSpPr>
        <p:spPr>
          <a:xfrm>
            <a:off x="3581280" y="990720"/>
            <a:ext cx="3276720" cy="946440"/>
          </a:xfrm>
          <a:prstGeom prst="rect">
            <a:avLst/>
          </a:prstGeom>
          <a:noFill/>
          <a:ln>
            <a:noFill/>
          </a:ln>
        </p:spPr>
        <p:txBody>
          <a:bodyPr lIns="90000" rIns="90000" tIns="46800" bIns="46800"/>
          <a:p>
            <a:pPr>
              <a:buFont typeface="Arial"/>
              <a:buChar char="•"/>
            </a:pPr>
            <a:r>
              <a:rPr lang="en-US" sz="1400">
                <a:latin typeface="Arial"/>
              </a:rPr>
              <a:t>In real life (also MC) one can</a:t>
            </a:r>
            <a:r>
              <a:rPr lang="en-US" sz="1400">
                <a:latin typeface="Arial"/>
              </a:rPr>
              <a:t>’t neglect nucleon mass, hadron mass and transverse momentum, momentum and baryon number conservation </a:t>
            </a:r>
            <a:endParaRPr/>
          </a:p>
        </p:txBody>
      </p:sp>
      <p:pic>
        <p:nvPicPr>
          <p:cNvPr id="876" name="Picture 8" descr="latex-image-1.pdf"/>
          <p:cNvPicPr/>
          <p:nvPr/>
        </p:nvPicPr>
        <p:blipFill>
          <a:blip r:embed="rId6"/>
          <a:stretch>
            <a:fillRect/>
          </a:stretch>
        </p:blipFill>
        <p:spPr>
          <a:xfrm>
            <a:off x="3733920" y="2286000"/>
            <a:ext cx="2743200" cy="312840"/>
          </a:xfrm>
          <a:prstGeom prst="rect">
            <a:avLst/>
          </a:prstGeom>
          <a:ln>
            <a:noFill/>
          </a:ln>
        </p:spPr>
      </p:pic>
      <p:pic>
        <p:nvPicPr>
          <p:cNvPr id="877" name="Picture 9" descr="latex-image-1.pdf"/>
          <p:cNvPicPr/>
          <p:nvPr/>
        </p:nvPicPr>
        <p:blipFill>
          <a:blip r:embed="rId7"/>
          <a:stretch>
            <a:fillRect/>
          </a:stretch>
        </p:blipFill>
        <p:spPr>
          <a:xfrm>
            <a:off x="3657600" y="3276720"/>
            <a:ext cx="3138480" cy="322200"/>
          </a:xfrm>
          <a:prstGeom prst="rect">
            <a:avLst/>
          </a:prstGeom>
          <a:ln>
            <a:noFill/>
          </a:ln>
        </p:spPr>
      </p:pic>
      <p:pic>
        <p:nvPicPr>
          <p:cNvPr id="878" name="Picture 12" descr="Screen Shot 2015-08-13 at 5.56.23 PM.png"/>
          <p:cNvPicPr/>
          <p:nvPr/>
        </p:nvPicPr>
        <p:blipFill>
          <a:blip r:embed="rId8"/>
          <a:stretch>
            <a:fillRect/>
          </a:stretch>
        </p:blipFill>
        <p:spPr>
          <a:xfrm>
            <a:off x="6553080" y="2438280"/>
            <a:ext cx="1973520" cy="513000"/>
          </a:xfrm>
          <a:prstGeom prst="rect">
            <a:avLst/>
          </a:prstGeom>
          <a:ln>
            <a:noFill/>
          </a:ln>
        </p:spPr>
      </p:pic>
      <p:cxnSp>
        <p:nvCxnSpPr>
          <p:cNvPr id="879" name="Line 10"/>
          <p:cNvCxnSpPr/>
          <p:nvPr/>
        </p:nvCxnSpPr>
        <p:spPr>
          <a:xfrm>
            <a:off x="4952520" y="2743200"/>
            <a:ext cx="1080" cy="381600"/>
          </a:xfrm>
          <a:prstGeom prst="straightConnector1">
            <a:avLst/>
          </a:prstGeom>
          <a:ln w="25560">
            <a:solidFill>
              <a:srgbClr val="0033cc"/>
            </a:solidFill>
            <a:miter/>
            <a:tailEnd len="med" type="stealth" w="med"/>
          </a:ln>
        </p:spPr>
      </p:cxnSp>
    </p:spTree>
  </p:cSld>
  <p:timing>
    <p:tnLst>
      <p:par>
        <p:cTn id="172" dur="indefinite" restart="never" nodeType="tmRoot">
          <p:childTnLst>
            <p:seq>
              <p:cTn id="173" nodeType="mainSeq"/>
              <p:prevCondLst>
                <p:cond delay="0" evt="onPrev">
                  <p:tgtEl>
                    <p:sldTgt/>
                  </p:tgtEl>
                </p:cond>
              </p:prevCondLst>
              <p:nextCondLst>
                <p:cond delay="0" evt="onNext">
                  <p:tgtEl>
                    <p:sldTgt/>
                  </p:tgtEl>
                </p:cond>
              </p:nextCondLst>
            </p:seq>
          </p:childTnLst>
        </p:cTn>
      </p:par>
    </p:tnLst>
  </p:timing>
</p:sld>
</file>

<file path=ppt/slides/slide37.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880" name="Picture 4" descr="Screen Shot 2015-02-12 at 6.42.56 PM.png"/>
          <p:cNvPicPr/>
          <p:nvPr/>
        </p:nvPicPr>
        <p:blipFill>
          <a:blip r:embed="rId1"/>
          <a:stretch>
            <a:fillRect/>
          </a:stretch>
        </p:blipFill>
        <p:spPr>
          <a:xfrm>
            <a:off x="0" y="3657600"/>
            <a:ext cx="3429000" cy="2585880"/>
          </a:xfrm>
          <a:prstGeom prst="rect">
            <a:avLst/>
          </a:prstGeom>
          <a:ln>
            <a:noFill/>
          </a:ln>
        </p:spPr>
      </p:pic>
      <p:sp>
        <p:nvSpPr>
          <p:cNvPr id="881" name="CustomShape 1"/>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882" name="CustomShape 2"/>
          <p:cNvSpPr/>
          <p:nvPr/>
        </p:nvSpPr>
        <p:spPr>
          <a:xfrm>
            <a:off x="8458200" y="6464160"/>
            <a:ext cx="685800" cy="320760"/>
          </a:xfrm>
          <a:prstGeom prst="rect">
            <a:avLst/>
          </a:prstGeom>
          <a:noFill/>
          <a:ln>
            <a:noFill/>
          </a:ln>
        </p:spPr>
        <p:txBody>
          <a:bodyPr lIns="90000" rIns="90000" tIns="46800" bIns="46800"/>
          <a:p>
            <a:pPr algn="r">
              <a:buFont typeface="Arial"/>
              <a:buChar char="•"/>
            </a:pPr>
            <a:fld id="{C94AED6F-BFB3-4C3B-A02A-B92B32535A21}" type="slidenum">
              <a:rPr lang="en-US" sz="1400">
                <a:latin typeface="Arial"/>
              </a:rPr>
              <a:t>&lt;number&gt;</a:t>
            </a:fld>
            <a:endParaRPr/>
          </a:p>
        </p:txBody>
      </p:sp>
      <p:sp>
        <p:nvSpPr>
          <p:cNvPr id="883" name="TextShape 3"/>
          <p:cNvSpPr txBox="1"/>
          <p:nvPr/>
        </p:nvSpPr>
        <p:spPr>
          <a:xfrm>
            <a:off x="304920" y="228240"/>
            <a:ext cx="8991360" cy="563400"/>
          </a:xfrm>
          <a:prstGeom prst="rect">
            <a:avLst/>
          </a:prstGeom>
        </p:spPr>
        <p:txBody>
          <a:bodyPr anchor="ctr"/>
          <a:p>
            <a:pPr algn="ctr">
              <a:buFont typeface="Arial"/>
              <a:buChar char="•"/>
            </a:pPr>
            <a:r>
              <a:rPr lang="en-US" sz="2800">
                <a:latin typeface="Arial"/>
              </a:rPr>
              <a:t>Accessing Sivers TMD in dihadron production at JLab </a:t>
            </a:r>
            <a:endParaRPr/>
          </a:p>
        </p:txBody>
      </p:sp>
      <p:sp>
        <p:nvSpPr>
          <p:cNvPr id="884" name="CustomShape 4"/>
          <p:cNvSpPr/>
          <p:nvPr/>
        </p:nvSpPr>
        <p:spPr>
          <a:xfrm>
            <a:off x="4724280" y="5486400"/>
            <a:ext cx="4267440" cy="733320"/>
          </a:xfrm>
          <a:prstGeom prst="rect">
            <a:avLst/>
          </a:prstGeom>
          <a:noFill/>
          <a:ln>
            <a:noFill/>
          </a:ln>
        </p:spPr>
        <p:txBody>
          <a:bodyPr lIns="90000" rIns="90000" tIns="46800" bIns="46800"/>
          <a:p>
            <a:pPr>
              <a:buFont typeface="Arial"/>
              <a:buChar char="•"/>
            </a:pPr>
            <a:r>
              <a:rPr lang="en-US" sz="1400">
                <a:latin typeface="Arial"/>
              </a:rPr>
              <a:t>Measurements with polarized protons @ CLAS12</a:t>
            </a:r>
            <a:endParaRPr/>
          </a:p>
          <a:p>
            <a:pPr>
              <a:buFont typeface="Arial"/>
              <a:buChar char="•"/>
            </a:pPr>
            <a:r>
              <a:rPr lang="en-US" sz="1400">
                <a:latin typeface="Arial"/>
              </a:rPr>
              <a:t>Measurements with polarized neutrons @SOLID</a:t>
            </a:r>
            <a:endParaRPr/>
          </a:p>
          <a:p>
            <a:pPr>
              <a:buFont typeface="Arial"/>
              <a:buChar char="•"/>
            </a:pPr>
            <a:r>
              <a:rPr lang="en-US" sz="1400">
                <a:latin typeface="Arial"/>
              </a:rPr>
              <a:t>Measurements with EIC</a:t>
            </a:r>
            <a:endParaRPr/>
          </a:p>
        </p:txBody>
      </p:sp>
      <p:pic>
        <p:nvPicPr>
          <p:cNvPr id="885" name="Picture 26" descr="Screen Shot 2014-05-08 at 10.41.14 AM.png"/>
          <p:cNvPicPr/>
          <p:nvPr/>
        </p:nvPicPr>
        <p:blipFill>
          <a:blip r:embed="rId2"/>
          <a:stretch>
            <a:fillRect/>
          </a:stretch>
        </p:blipFill>
        <p:spPr>
          <a:xfrm>
            <a:off x="0" y="1143000"/>
            <a:ext cx="2057400" cy="1219320"/>
          </a:xfrm>
          <a:prstGeom prst="rect">
            <a:avLst/>
          </a:prstGeom>
          <a:ln>
            <a:noFill/>
          </a:ln>
        </p:spPr>
      </p:pic>
      <p:pic>
        <p:nvPicPr>
          <p:cNvPr id="886" name="Picture 1" descr="Screen Shot 2014-09-19 at 11.00.14 AM.png"/>
          <p:cNvPicPr/>
          <p:nvPr/>
        </p:nvPicPr>
        <p:blipFill>
          <a:blip r:embed="rId3"/>
          <a:stretch>
            <a:fillRect/>
          </a:stretch>
        </p:blipFill>
        <p:spPr>
          <a:xfrm>
            <a:off x="3200400" y="914400"/>
            <a:ext cx="5816520" cy="777960"/>
          </a:xfrm>
          <a:prstGeom prst="rect">
            <a:avLst/>
          </a:prstGeom>
          <a:ln>
            <a:noFill/>
          </a:ln>
        </p:spPr>
      </p:pic>
      <p:pic>
        <p:nvPicPr>
          <p:cNvPr id="887" name="Picture 2" descr="Screen Shot 2014-09-19 at 11.01.22 AM.png"/>
          <p:cNvPicPr/>
          <p:nvPr/>
        </p:nvPicPr>
        <p:blipFill>
          <a:blip r:embed="rId4"/>
          <a:stretch>
            <a:fillRect/>
          </a:stretch>
        </p:blipFill>
        <p:spPr>
          <a:xfrm>
            <a:off x="3809880" y="1981080"/>
            <a:ext cx="2324160" cy="749520"/>
          </a:xfrm>
          <a:prstGeom prst="rect">
            <a:avLst/>
          </a:prstGeom>
          <a:ln>
            <a:noFill/>
          </a:ln>
        </p:spPr>
      </p:pic>
      <p:pic>
        <p:nvPicPr>
          <p:cNvPr id="888" name="Picture 3" descr="Screen Shot 2014-09-19 at 11.01.09 AM.png"/>
          <p:cNvPicPr/>
          <p:nvPr/>
        </p:nvPicPr>
        <p:blipFill>
          <a:blip r:embed="rId5"/>
          <a:stretch>
            <a:fillRect/>
          </a:stretch>
        </p:blipFill>
        <p:spPr>
          <a:xfrm>
            <a:off x="6629400" y="1981080"/>
            <a:ext cx="2349360" cy="723960"/>
          </a:xfrm>
          <a:prstGeom prst="rect">
            <a:avLst/>
          </a:prstGeom>
          <a:ln>
            <a:noFill/>
          </a:ln>
        </p:spPr>
      </p:pic>
      <p:sp>
        <p:nvSpPr>
          <p:cNvPr id="889" name="Line 5"/>
          <p:cNvSpPr/>
          <p:nvPr/>
        </p:nvSpPr>
        <p:spPr>
          <a:xfrm flipH="1">
            <a:off x="5105520" y="1523880"/>
            <a:ext cx="3581280" cy="609840"/>
          </a:xfrm>
          <a:prstGeom prst="line">
            <a:avLst/>
          </a:prstGeom>
          <a:ln w="9360">
            <a:solidFill>
              <a:srgbClr val="000000"/>
            </a:solidFill>
            <a:miter/>
            <a:tailEnd len="med" type="triangle" w="med"/>
          </a:ln>
        </p:spPr>
      </p:sp>
      <p:sp>
        <p:nvSpPr>
          <p:cNvPr id="890" name="Line 6"/>
          <p:cNvSpPr/>
          <p:nvPr/>
        </p:nvSpPr>
        <p:spPr>
          <a:xfrm flipH="1">
            <a:off x="8229600" y="1523880"/>
            <a:ext cx="533520" cy="533520"/>
          </a:xfrm>
          <a:prstGeom prst="line">
            <a:avLst/>
          </a:prstGeom>
          <a:ln w="9360">
            <a:solidFill>
              <a:srgbClr val="000000"/>
            </a:solidFill>
            <a:miter/>
            <a:tailEnd len="med" type="triangle" w="med"/>
          </a:ln>
        </p:spPr>
      </p:sp>
      <p:pic>
        <p:nvPicPr>
          <p:cNvPr id="891" name="Picture 4" descr="Screen Shot 2014-09-19 at 11.03.17 AM.png"/>
          <p:cNvPicPr/>
          <p:nvPr/>
        </p:nvPicPr>
        <p:blipFill>
          <a:blip r:embed="rId6"/>
          <a:stretch>
            <a:fillRect/>
          </a:stretch>
        </p:blipFill>
        <p:spPr>
          <a:xfrm>
            <a:off x="4800600" y="2666880"/>
            <a:ext cx="4038480" cy="449280"/>
          </a:xfrm>
          <a:prstGeom prst="rect">
            <a:avLst/>
          </a:prstGeom>
          <a:ln>
            <a:noFill/>
          </a:ln>
        </p:spPr>
      </p:pic>
      <p:sp>
        <p:nvSpPr>
          <p:cNvPr id="892" name="CustomShape 7"/>
          <p:cNvSpPr/>
          <p:nvPr/>
        </p:nvSpPr>
        <p:spPr>
          <a:xfrm>
            <a:off x="0" y="762120"/>
            <a:ext cx="4419720" cy="459000"/>
          </a:xfrm>
          <a:prstGeom prst="rect">
            <a:avLst/>
          </a:prstGeom>
          <a:noFill/>
          <a:ln>
            <a:noFill/>
          </a:ln>
        </p:spPr>
        <p:txBody>
          <a:bodyPr lIns="90000" rIns="90000" tIns="46800" bIns="46800"/>
          <a:p>
            <a:pPr>
              <a:buFont typeface="Arial"/>
              <a:buChar char="•"/>
            </a:pPr>
            <a:r>
              <a:rPr lang="en-US" sz="1200">
                <a:latin typeface="Arial"/>
              </a:rPr>
              <a:t>A. Kotzinian, H. H. Matevosyan, and A. W. Thomas,</a:t>
            </a:r>
            <a:endParaRPr/>
          </a:p>
          <a:p>
            <a:pPr>
              <a:buFont typeface="Arial"/>
              <a:buChar char="•"/>
            </a:pPr>
            <a:r>
              <a:rPr lang="hu-HU" sz="1200">
                <a:latin typeface="Arial"/>
              </a:rPr>
              <a:t>Phys.Rev.Lett. 113, 062003 (2014), 1403.5562.</a:t>
            </a:r>
            <a:endParaRPr/>
          </a:p>
        </p:txBody>
      </p:sp>
      <p:pic>
        <p:nvPicPr>
          <p:cNvPr id="893" name="Picture 8" descr="Screen Shot 2014-09-19 at 11.16.53 AM.png"/>
          <p:cNvPicPr/>
          <p:nvPr/>
        </p:nvPicPr>
        <p:blipFill>
          <a:blip r:embed="rId7"/>
          <a:stretch>
            <a:fillRect/>
          </a:stretch>
        </p:blipFill>
        <p:spPr>
          <a:xfrm>
            <a:off x="4632480" y="4191120"/>
            <a:ext cx="1996920" cy="436320"/>
          </a:xfrm>
          <a:prstGeom prst="rect">
            <a:avLst/>
          </a:prstGeom>
          <a:ln>
            <a:noFill/>
          </a:ln>
        </p:spPr>
      </p:pic>
      <p:pic>
        <p:nvPicPr>
          <p:cNvPr id="894" name="Picture 9" descr="Screen Shot 2014-09-19 at 11.18.13 AM.png"/>
          <p:cNvPicPr/>
          <p:nvPr/>
        </p:nvPicPr>
        <p:blipFill>
          <a:blip r:embed="rId8"/>
          <a:stretch>
            <a:fillRect/>
          </a:stretch>
        </p:blipFill>
        <p:spPr>
          <a:xfrm>
            <a:off x="5638680" y="4952880"/>
            <a:ext cx="3225960" cy="371520"/>
          </a:xfrm>
          <a:prstGeom prst="rect">
            <a:avLst/>
          </a:prstGeom>
          <a:ln>
            <a:noFill/>
          </a:ln>
        </p:spPr>
      </p:pic>
      <p:sp>
        <p:nvSpPr>
          <p:cNvPr id="895" name="CustomShape 8"/>
          <p:cNvSpPr/>
          <p:nvPr/>
        </p:nvSpPr>
        <p:spPr>
          <a:xfrm>
            <a:off x="4572000" y="3124080"/>
            <a:ext cx="4267080" cy="946440"/>
          </a:xfrm>
          <a:prstGeom prst="rect">
            <a:avLst/>
          </a:prstGeom>
          <a:noFill/>
          <a:ln>
            <a:noFill/>
          </a:ln>
        </p:spPr>
        <p:txBody>
          <a:bodyPr lIns="90000" rIns="90000" tIns="46800" bIns="46800"/>
          <a:p>
            <a:pPr>
              <a:buFont typeface="Arial"/>
              <a:buChar char="•"/>
            </a:pPr>
            <a:r>
              <a:rPr lang="en-US" sz="1400">
                <a:latin typeface="Arial"/>
              </a:rPr>
              <a:t>After integration over the azimuthal angle of total transverse momentum</a:t>
            </a:r>
            <a:endParaRPr/>
          </a:p>
          <a:p>
            <a:pPr>
              <a:buFont typeface="Arial"/>
              <a:buChar char="•"/>
            </a:pPr>
            <a:r>
              <a:rPr lang="en-US" sz="1400">
                <a:latin typeface="Arial"/>
              </a:rPr>
              <a:t>The asymmetry as a function of the relative transverse momentum   </a:t>
            </a:r>
            <a:endParaRPr/>
          </a:p>
        </p:txBody>
      </p:sp>
      <p:pic>
        <p:nvPicPr>
          <p:cNvPr id="896" name="Picture 11" descr="Screen Shot 2014-09-19 at 11.18.53 AM.png"/>
          <p:cNvPicPr/>
          <p:nvPr/>
        </p:nvPicPr>
        <p:blipFill>
          <a:blip r:embed="rId9"/>
          <a:stretch>
            <a:fillRect/>
          </a:stretch>
        </p:blipFill>
        <p:spPr>
          <a:xfrm>
            <a:off x="7010280" y="3429000"/>
            <a:ext cx="1067040" cy="235080"/>
          </a:xfrm>
          <a:prstGeom prst="rect">
            <a:avLst/>
          </a:prstGeom>
          <a:ln>
            <a:noFill/>
          </a:ln>
        </p:spPr>
      </p:pic>
      <p:pic>
        <p:nvPicPr>
          <p:cNvPr id="897" name="Picture 12" descr="Screen Shot 2014-09-19 at 11.21.41 AM.png"/>
          <p:cNvPicPr/>
          <p:nvPr/>
        </p:nvPicPr>
        <p:blipFill>
          <a:blip r:embed="rId10"/>
          <a:stretch>
            <a:fillRect/>
          </a:stretch>
        </p:blipFill>
        <p:spPr>
          <a:xfrm>
            <a:off x="7162920" y="3643200"/>
            <a:ext cx="1218960" cy="395280"/>
          </a:xfrm>
          <a:prstGeom prst="rect">
            <a:avLst/>
          </a:prstGeom>
          <a:ln>
            <a:noFill/>
          </a:ln>
        </p:spPr>
      </p:pic>
      <p:sp>
        <p:nvSpPr>
          <p:cNvPr id="898" name="Line 9"/>
          <p:cNvSpPr/>
          <p:nvPr/>
        </p:nvSpPr>
        <p:spPr>
          <a:xfrm>
            <a:off x="7772400" y="4572000"/>
            <a:ext cx="76320" cy="457200"/>
          </a:xfrm>
          <a:prstGeom prst="line">
            <a:avLst/>
          </a:prstGeom>
          <a:ln w="9360">
            <a:solidFill>
              <a:srgbClr val="000000"/>
            </a:solidFill>
            <a:miter/>
            <a:tailEnd len="med" type="triangle" w="med"/>
          </a:ln>
        </p:spPr>
      </p:sp>
      <p:sp>
        <p:nvSpPr>
          <p:cNvPr id="899" name="Line 10"/>
          <p:cNvSpPr/>
          <p:nvPr/>
        </p:nvSpPr>
        <p:spPr>
          <a:xfrm flipH="1">
            <a:off x="7086240" y="4495680"/>
            <a:ext cx="228600" cy="457200"/>
          </a:xfrm>
          <a:prstGeom prst="line">
            <a:avLst/>
          </a:prstGeom>
          <a:ln w="9360">
            <a:solidFill>
              <a:srgbClr val="000000"/>
            </a:solidFill>
            <a:miter/>
            <a:tailEnd len="med" type="triangle" w="med"/>
          </a:ln>
        </p:spPr>
      </p:sp>
      <p:sp>
        <p:nvSpPr>
          <p:cNvPr id="900" name="CustomShape 11"/>
          <p:cNvSpPr/>
          <p:nvPr/>
        </p:nvSpPr>
        <p:spPr>
          <a:xfrm>
            <a:off x="5715000" y="4572000"/>
            <a:ext cx="1600200" cy="483840"/>
          </a:xfrm>
          <a:prstGeom prst="rect">
            <a:avLst/>
          </a:prstGeom>
          <a:noFill/>
          <a:ln>
            <a:noFill/>
          </a:ln>
        </p:spPr>
        <p:txBody>
          <a:bodyPr lIns="90000" rIns="90000" tIns="46800" bIns="46800"/>
          <a:p>
            <a:pPr>
              <a:buFont typeface="Arial"/>
              <a:buChar char="•"/>
            </a:pPr>
            <a:r>
              <a:rPr lang="en-US" sz="1200">
                <a:latin typeface="Arial"/>
              </a:rPr>
              <a:t>1</a:t>
            </a:r>
            <a:r>
              <a:rPr lang="en-US" sz="1200" baseline="30000">
                <a:latin typeface="Arial"/>
              </a:rPr>
              <a:t>st</a:t>
            </a:r>
            <a:r>
              <a:rPr lang="en-US" sz="1200">
                <a:latin typeface="Arial"/>
              </a:rPr>
              <a:t> harmonic of the cos(</a:t>
            </a:r>
            <a:r>
              <a:rPr lang="en-US" sz="1200">
                <a:latin typeface="Symbol"/>
                <a:ea typeface="Symbol"/>
              </a:rPr>
              <a:t></a:t>
            </a:r>
            <a:r>
              <a:rPr lang="en-US" sz="1200" baseline="-25000">
                <a:latin typeface="Arial"/>
              </a:rPr>
              <a:t>T</a:t>
            </a:r>
            <a:r>
              <a:rPr lang="en-US" sz="1200">
                <a:latin typeface="Arial"/>
              </a:rPr>
              <a:t>-</a:t>
            </a:r>
            <a:r>
              <a:rPr lang="en-US" sz="1200">
                <a:latin typeface="Symbol"/>
                <a:ea typeface="Symbol"/>
              </a:rPr>
              <a:t></a:t>
            </a:r>
            <a:r>
              <a:rPr lang="en-US" sz="1200" baseline="-25000">
                <a:latin typeface="Arial"/>
              </a:rPr>
              <a:t>R</a:t>
            </a:r>
            <a:r>
              <a:rPr lang="en-US" sz="1200">
                <a:latin typeface="Arial"/>
              </a:rPr>
              <a:t>)</a:t>
            </a:r>
            <a:endParaRPr/>
          </a:p>
        </p:txBody>
      </p:sp>
      <p:sp>
        <p:nvSpPr>
          <p:cNvPr id="901" name="CustomShape 12"/>
          <p:cNvSpPr/>
          <p:nvPr/>
        </p:nvSpPr>
        <p:spPr>
          <a:xfrm>
            <a:off x="304920" y="3276720"/>
            <a:ext cx="4038480" cy="483840"/>
          </a:xfrm>
          <a:prstGeom prst="rect">
            <a:avLst/>
          </a:prstGeom>
          <a:noFill/>
          <a:ln>
            <a:noFill/>
          </a:ln>
        </p:spPr>
        <p:txBody>
          <a:bodyPr lIns="90000" rIns="90000" tIns="46800" bIns="46800"/>
          <a:p>
            <a:pPr>
              <a:lnSpc>
                <a:spcPct val="100000"/>
              </a:lnSpc>
              <a:buFont typeface="Symbol" charset="2"/>
              <a:buChar char=""/>
            </a:pPr>
            <a:r>
              <a:rPr lang="en-US" sz="1200">
                <a:latin typeface="Symbol"/>
                <a:ea typeface="Symbol"/>
              </a:rPr>
              <a:t></a:t>
            </a:r>
            <a:r>
              <a:rPr lang="en-US" sz="1200" baseline="-25000">
                <a:latin typeface="Arial"/>
              </a:rPr>
              <a:t>R</a:t>
            </a:r>
            <a:r>
              <a:rPr lang="en-US" sz="1200">
                <a:latin typeface="Arial"/>
              </a:rPr>
              <a:t>≠0 can be ensured, by choosing asymmetric cuts on the minimum values of </a:t>
            </a:r>
            <a:r>
              <a:rPr b="1" lang="en-US" sz="1200">
                <a:latin typeface="Arial"/>
              </a:rPr>
              <a:t>z</a:t>
            </a:r>
            <a:r>
              <a:rPr lang="en-US" sz="1200">
                <a:latin typeface="Arial"/>
              </a:rPr>
              <a:t>1 and </a:t>
            </a:r>
            <a:r>
              <a:rPr b="1" lang="en-US" sz="1200">
                <a:latin typeface="Arial"/>
              </a:rPr>
              <a:t>z</a:t>
            </a:r>
            <a:r>
              <a:rPr lang="en-US" sz="1200">
                <a:latin typeface="Arial"/>
              </a:rPr>
              <a:t>2.</a:t>
            </a:r>
            <a:endParaRPr/>
          </a:p>
        </p:txBody>
      </p:sp>
      <p:pic>
        <p:nvPicPr>
          <p:cNvPr id="902" name="Picture 7" descr="Screen Shot 2014-09-19 at 11.17.02 AM.png"/>
          <p:cNvPicPr/>
          <p:nvPr/>
        </p:nvPicPr>
        <p:blipFill>
          <a:blip r:embed="rId11"/>
          <a:stretch>
            <a:fillRect/>
          </a:stretch>
        </p:blipFill>
        <p:spPr>
          <a:xfrm>
            <a:off x="6400800" y="4191120"/>
            <a:ext cx="2446200" cy="438120"/>
          </a:xfrm>
          <a:prstGeom prst="rect">
            <a:avLst/>
          </a:prstGeom>
          <a:ln>
            <a:noFill/>
          </a:ln>
        </p:spPr>
      </p:pic>
      <p:pic>
        <p:nvPicPr>
          <p:cNvPr id="903" name="Picture 24" descr="Screen Shot 2014-09-20 at 11.36.08 PM.png"/>
          <p:cNvPicPr/>
          <p:nvPr/>
        </p:nvPicPr>
        <p:blipFill>
          <a:blip r:embed="rId12"/>
          <a:stretch>
            <a:fillRect/>
          </a:stretch>
        </p:blipFill>
        <p:spPr>
          <a:xfrm>
            <a:off x="457200" y="2819520"/>
            <a:ext cx="3124080" cy="387360"/>
          </a:xfrm>
          <a:prstGeom prst="rect">
            <a:avLst/>
          </a:prstGeom>
          <a:ln>
            <a:noFill/>
          </a:ln>
        </p:spPr>
      </p:pic>
      <p:sp>
        <p:nvSpPr>
          <p:cNvPr id="904" name="CustomShape 13"/>
          <p:cNvSpPr/>
          <p:nvPr/>
        </p:nvSpPr>
        <p:spPr>
          <a:xfrm>
            <a:off x="1447920" y="4191120"/>
            <a:ext cx="1663560" cy="459720"/>
          </a:xfrm>
          <a:prstGeom prst="rect">
            <a:avLst/>
          </a:prstGeom>
          <a:noFill/>
          <a:ln>
            <a:noFill/>
          </a:ln>
        </p:spPr>
        <p:txBody>
          <a:bodyPr wrap="none" lIns="90000" rIns="90000" tIns="46800" bIns="46800"/>
          <a:p>
            <a:pPr>
              <a:buFont typeface="Arial"/>
              <a:buChar char="•"/>
            </a:pPr>
            <a:r>
              <a:rPr lang="en-US" sz="2400">
                <a:latin typeface="Arial"/>
              </a:rPr>
              <a:t> </a:t>
            </a:r>
            <a:r>
              <a:rPr lang="en-US" sz="1400">
                <a:latin typeface="Arial"/>
              </a:rPr>
              <a:t>arXiv:1502.02669</a:t>
            </a:r>
            <a:endParaRPr/>
          </a:p>
        </p:txBody>
      </p:sp>
      <p:sp>
        <p:nvSpPr>
          <p:cNvPr id="905" name="CustomShape 14"/>
          <p:cNvSpPr/>
          <p:nvPr/>
        </p:nvSpPr>
        <p:spPr>
          <a:xfrm>
            <a:off x="0" y="6095880"/>
            <a:ext cx="1860120" cy="337320"/>
          </a:xfrm>
          <a:prstGeom prst="rect">
            <a:avLst/>
          </a:prstGeom>
          <a:noFill/>
          <a:ln>
            <a:noFill/>
          </a:ln>
        </p:spPr>
        <p:txBody>
          <a:bodyPr wrap="none" lIns="90000" rIns="90000" tIns="46800" bIns="46800"/>
          <a:p>
            <a:pPr>
              <a:lnSpc>
                <a:spcPct val="100000"/>
              </a:lnSpc>
              <a:buFont typeface="Times New Roman"/>
              <a:buChar char="•"/>
            </a:pPr>
            <a:r>
              <a:rPr lang="fr-FR" sz="1600">
                <a:latin typeface="Times New Roman"/>
                <a:ea typeface="Times New Roman"/>
              </a:rPr>
              <a:t>Proposal for PAC44 </a:t>
            </a:r>
            <a:endParaRPr/>
          </a:p>
        </p:txBody>
      </p:sp>
    </p:spTree>
  </p:cSld>
  <p:timing>
    <p:tnLst>
      <p:par>
        <p:cTn id="174" dur="indefinite" restart="never" nodeType="tmRoot">
          <p:childTnLst>
            <p:seq>
              <p:cTn id="175" nodeType="mainSeq"/>
              <p:prevCondLst>
                <p:cond delay="0" evt="onPrev">
                  <p:tgtEl>
                    <p:sldTgt/>
                  </p:tgtEl>
                </p:cond>
              </p:prevCondLst>
              <p:nextCondLst>
                <p:cond delay="0" evt="onNext">
                  <p:tgtEl>
                    <p:sldTgt/>
                  </p:tgtEl>
                </p:cond>
              </p:nextCondLst>
            </p:seq>
          </p:childTnLst>
        </p:cTn>
      </p:par>
    </p:tnLst>
  </p:timing>
</p:sld>
</file>

<file path=ppt/slides/slide38.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906" name="CustomShape 1"/>
          <p:cNvSpPr/>
          <p:nvPr/>
        </p:nvSpPr>
        <p:spPr>
          <a:xfrm>
            <a:off x="2971800" y="6553080"/>
            <a:ext cx="289548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907" name="CustomShape 2"/>
          <p:cNvSpPr/>
          <p:nvPr/>
        </p:nvSpPr>
        <p:spPr>
          <a:xfrm>
            <a:off x="8458200" y="6477120"/>
            <a:ext cx="685800" cy="320400"/>
          </a:xfrm>
          <a:prstGeom prst="rect">
            <a:avLst/>
          </a:prstGeom>
          <a:noFill/>
          <a:ln>
            <a:noFill/>
          </a:ln>
        </p:spPr>
        <p:txBody>
          <a:bodyPr lIns="90000" rIns="90000" tIns="46800" bIns="46800"/>
          <a:p>
            <a:pPr algn="r">
              <a:buFont typeface="Arial"/>
              <a:buChar char="•"/>
            </a:pPr>
            <a:fld id="{3C18C33E-4B4C-4201-9B02-E7C3A671F179}" type="slidenum">
              <a:rPr lang="en-US" sz="1400">
                <a:latin typeface="Arial"/>
              </a:rPr>
              <a:t>&lt;number&gt;</a:t>
            </a:fld>
            <a:endParaRPr/>
          </a:p>
        </p:txBody>
      </p:sp>
      <p:sp>
        <p:nvSpPr>
          <p:cNvPr id="908" name="CustomShape 3"/>
          <p:cNvSpPr/>
          <p:nvPr/>
        </p:nvSpPr>
        <p:spPr>
          <a:xfrm>
            <a:off x="457200" y="76320"/>
            <a:ext cx="8229600" cy="563400"/>
          </a:xfrm>
          <a:prstGeom prst="rect">
            <a:avLst/>
          </a:prstGeom>
          <a:noFill/>
          <a:ln>
            <a:noFill/>
          </a:ln>
        </p:spPr>
        <p:txBody>
          <a:bodyPr lIns="90000" rIns="90000" tIns="46800" bIns="46800" anchor="ctr"/>
          <a:p>
            <a:pPr algn="ctr">
              <a:buFont typeface="Arial"/>
              <a:buChar char="•"/>
            </a:pPr>
            <a:r>
              <a:rPr lang="en-US" sz="2800">
                <a:solidFill>
                  <a:srgbClr val="000000"/>
                </a:solidFill>
                <a:latin typeface="Arial"/>
              </a:rPr>
              <a:t>QCD fundamentals for TMD extraction</a:t>
            </a:r>
            <a:endParaRPr/>
          </a:p>
        </p:txBody>
      </p:sp>
      <p:pic>
        <p:nvPicPr>
          <p:cNvPr id="909" name="Picture 2" descr="Screen Shot 2015-08-13 at 6.27.51 PM.png"/>
          <p:cNvPicPr/>
          <p:nvPr/>
        </p:nvPicPr>
        <p:blipFill>
          <a:blip r:embed="rId1"/>
          <a:stretch>
            <a:fillRect/>
          </a:stretch>
        </p:blipFill>
        <p:spPr>
          <a:xfrm>
            <a:off x="1219320" y="5943600"/>
            <a:ext cx="6476760" cy="382680"/>
          </a:xfrm>
          <a:prstGeom prst="rect">
            <a:avLst/>
          </a:prstGeom>
          <a:ln>
            <a:noFill/>
          </a:ln>
        </p:spPr>
      </p:pic>
      <p:pic>
        <p:nvPicPr>
          <p:cNvPr id="910" name="Picture 1" descr="Screen Shot 2015-08-14 at 2.24.52 PM.png"/>
          <p:cNvPicPr/>
          <p:nvPr/>
        </p:nvPicPr>
        <p:blipFill>
          <a:blip r:embed="rId2"/>
          <a:stretch>
            <a:fillRect/>
          </a:stretch>
        </p:blipFill>
        <p:spPr>
          <a:xfrm>
            <a:off x="1143000" y="2514600"/>
            <a:ext cx="6730920" cy="3892680"/>
          </a:xfrm>
          <a:prstGeom prst="rect">
            <a:avLst/>
          </a:prstGeom>
          <a:ln>
            <a:noFill/>
          </a:ln>
        </p:spPr>
      </p:pic>
      <p:pic>
        <p:nvPicPr>
          <p:cNvPr id="911" name="Picture 2" descr="Screen Shot 2015-08-14 at 2.26.16 PM.png"/>
          <p:cNvPicPr/>
          <p:nvPr/>
        </p:nvPicPr>
        <p:blipFill>
          <a:blip r:embed="rId3"/>
          <a:stretch>
            <a:fillRect/>
          </a:stretch>
        </p:blipFill>
        <p:spPr>
          <a:xfrm>
            <a:off x="0" y="838080"/>
            <a:ext cx="6477120" cy="1600200"/>
          </a:xfrm>
          <a:prstGeom prst="rect">
            <a:avLst/>
          </a:prstGeom>
          <a:ln>
            <a:noFill/>
          </a:ln>
        </p:spPr>
      </p:pic>
      <p:sp>
        <p:nvSpPr>
          <p:cNvPr id="912" name="CustomShape 4"/>
          <p:cNvSpPr/>
          <p:nvPr/>
        </p:nvSpPr>
        <p:spPr>
          <a:xfrm>
            <a:off x="4114800" y="838080"/>
            <a:ext cx="4724280" cy="368280"/>
          </a:xfrm>
          <a:prstGeom prst="rect">
            <a:avLst/>
          </a:prstGeom>
          <a:noFill/>
          <a:ln>
            <a:noFill/>
          </a:ln>
        </p:spPr>
        <p:txBody>
          <a:bodyPr lIns="90000" rIns="90000" tIns="46800" bIns="46800"/>
          <a:p>
            <a:pPr>
              <a:buFont typeface="Arial"/>
              <a:buChar char="•"/>
            </a:pPr>
            <a:r>
              <a:rPr lang="en-US">
                <a:latin typeface="Arial"/>
              </a:rPr>
              <a:t>TMD factorization: QCD at leading twist</a:t>
            </a:r>
            <a:endParaRPr/>
          </a:p>
        </p:txBody>
      </p:sp>
      <p:sp>
        <p:nvSpPr>
          <p:cNvPr id="913" name="CustomShape 5"/>
          <p:cNvSpPr/>
          <p:nvPr/>
        </p:nvSpPr>
        <p:spPr>
          <a:xfrm>
            <a:off x="1905120" y="1295280"/>
            <a:ext cx="1447560" cy="381240"/>
          </a:xfrm>
          <a:prstGeom prst="rect">
            <a:avLst/>
          </a:prstGeom>
          <a:solidFill>
            <a:srgbClr val="ffff00"/>
          </a:solidFill>
          <a:ln>
            <a:noFill/>
          </a:ln>
        </p:spPr>
      </p:sp>
      <p:sp>
        <p:nvSpPr>
          <p:cNvPr id="914" name="CustomShape 6"/>
          <p:cNvSpPr/>
          <p:nvPr/>
        </p:nvSpPr>
        <p:spPr>
          <a:xfrm>
            <a:off x="914400" y="2057400"/>
            <a:ext cx="609480" cy="380880"/>
          </a:xfrm>
          <a:prstGeom prst="rect">
            <a:avLst/>
          </a:prstGeom>
          <a:solidFill>
            <a:srgbClr val="ffff00"/>
          </a:solidFill>
          <a:ln>
            <a:noFill/>
          </a:ln>
        </p:spPr>
      </p:sp>
      <p:sp>
        <p:nvSpPr>
          <p:cNvPr id="915" name="CustomShape 7"/>
          <p:cNvSpPr/>
          <p:nvPr/>
        </p:nvSpPr>
        <p:spPr>
          <a:xfrm>
            <a:off x="3429000" y="2057400"/>
            <a:ext cx="533520" cy="380880"/>
          </a:xfrm>
          <a:prstGeom prst="rect">
            <a:avLst/>
          </a:prstGeom>
          <a:solidFill>
            <a:srgbClr val="ffff00"/>
          </a:solidFill>
          <a:ln>
            <a:noFill/>
          </a:ln>
        </p:spPr>
      </p:sp>
      <p:sp>
        <p:nvSpPr>
          <p:cNvPr id="916" name="CustomShape 8"/>
          <p:cNvSpPr/>
          <p:nvPr/>
        </p:nvSpPr>
        <p:spPr>
          <a:xfrm>
            <a:off x="0" y="457200"/>
            <a:ext cx="1658880" cy="337320"/>
          </a:xfrm>
          <a:prstGeom prst="rect">
            <a:avLst/>
          </a:prstGeom>
          <a:noFill/>
          <a:ln>
            <a:noFill/>
          </a:ln>
        </p:spPr>
        <p:txBody>
          <a:bodyPr wrap="none" lIns="90000" rIns="90000" tIns="46800" bIns="46800"/>
          <a:p>
            <a:pPr>
              <a:buFont typeface="Arial"/>
              <a:buChar char="•"/>
            </a:pPr>
            <a:r>
              <a:rPr lang="en-US" sz="1600">
                <a:latin typeface="Arial"/>
              </a:rPr>
              <a:t>arXiv:1101.5057</a:t>
            </a:r>
            <a:endParaRPr/>
          </a:p>
        </p:txBody>
      </p:sp>
      <p:sp>
        <p:nvSpPr>
          <p:cNvPr id="917" name="CustomShape 9"/>
          <p:cNvSpPr/>
          <p:nvPr/>
        </p:nvSpPr>
        <p:spPr>
          <a:xfrm>
            <a:off x="2209680" y="2057400"/>
            <a:ext cx="533520" cy="380880"/>
          </a:xfrm>
          <a:prstGeom prst="rect">
            <a:avLst/>
          </a:prstGeom>
          <a:solidFill>
            <a:srgbClr val="ffff00"/>
          </a:solidFill>
          <a:ln>
            <a:noFill/>
          </a:ln>
        </p:spPr>
      </p:sp>
      <p:sp>
        <p:nvSpPr>
          <p:cNvPr id="918" name="CustomShape 10"/>
          <p:cNvSpPr/>
          <p:nvPr/>
        </p:nvSpPr>
        <p:spPr>
          <a:xfrm>
            <a:off x="7086600" y="1905120"/>
            <a:ext cx="1828800" cy="337320"/>
          </a:xfrm>
          <a:prstGeom prst="rect">
            <a:avLst/>
          </a:prstGeom>
          <a:noFill/>
          <a:ln>
            <a:noFill/>
          </a:ln>
        </p:spPr>
        <p:txBody>
          <a:bodyPr lIns="90000" rIns="90000" tIns="46800" bIns="46800"/>
          <a:p>
            <a:pPr>
              <a:buFont typeface="Arial"/>
              <a:buChar char="•"/>
            </a:pPr>
            <a:r>
              <a:rPr lang="en-US" sz="1600">
                <a:latin typeface="Arial"/>
              </a:rPr>
              <a:t>T.Rogers(JLab)</a:t>
            </a:r>
            <a:endParaRPr/>
          </a:p>
        </p:txBody>
      </p:sp>
      <p:pic>
        <p:nvPicPr>
          <p:cNvPr id="919" name="Picture 2" descr="Screen Shot 2015-08-13 at 6.27.51 PM.png"/>
          <p:cNvPicPr/>
          <p:nvPr/>
        </p:nvPicPr>
        <p:blipFill>
          <a:blip r:embed="rId4"/>
          <a:stretch>
            <a:fillRect/>
          </a:stretch>
        </p:blipFill>
        <p:spPr>
          <a:xfrm>
            <a:off x="4419720" y="1330200"/>
            <a:ext cx="4572000" cy="270000"/>
          </a:xfrm>
          <a:prstGeom prst="rect">
            <a:avLst/>
          </a:prstGeom>
          <a:ln>
            <a:noFill/>
          </a:ln>
        </p:spPr>
      </p:pic>
      <p:sp>
        <p:nvSpPr>
          <p:cNvPr id="920" name="CustomShape 11"/>
          <p:cNvSpPr/>
          <p:nvPr/>
        </p:nvSpPr>
        <p:spPr>
          <a:xfrm>
            <a:off x="0" y="6095880"/>
            <a:ext cx="2622240" cy="520200"/>
          </a:xfrm>
          <a:prstGeom prst="rect">
            <a:avLst/>
          </a:prstGeom>
          <a:noFill/>
          <a:ln>
            <a:noFill/>
          </a:ln>
        </p:spPr>
        <p:txBody>
          <a:bodyPr wrap="none" lIns="90000" rIns="90000" tIns="46800" bIns="46800"/>
          <a:p>
            <a:pPr>
              <a:buFont typeface="Arial"/>
              <a:buChar char="•"/>
            </a:pPr>
            <a:r>
              <a:rPr i="1" lang="en-US" sz="1400">
                <a:latin typeface="Arial"/>
              </a:rPr>
              <a:t>Aybat,Collins,Qiu,Rogers 2012</a:t>
            </a:r>
            <a:endParaRPr/>
          </a:p>
          <a:p>
            <a:pPr>
              <a:buFont typeface="Arial"/>
              <a:buChar char="•"/>
            </a:pPr>
            <a:r>
              <a:rPr i="1" lang="en-US" sz="1400">
                <a:latin typeface="Arial"/>
              </a:rPr>
              <a:t>Collins&amp;Rogers 2015</a:t>
            </a:r>
            <a:endParaRPr/>
          </a:p>
        </p:txBody>
      </p:sp>
      <p:sp>
        <p:nvSpPr>
          <p:cNvPr id="921" name="CustomShape 12"/>
          <p:cNvSpPr/>
          <p:nvPr/>
        </p:nvSpPr>
        <p:spPr>
          <a:xfrm>
            <a:off x="4495680" y="1905120"/>
            <a:ext cx="838440" cy="533160"/>
          </a:xfrm>
          <a:prstGeom prst="rect">
            <a:avLst/>
          </a:prstGeom>
          <a:noFill/>
          <a:ln w="9360">
            <a:solidFill>
              <a:srgbClr val="ff0000"/>
            </a:solidFill>
            <a:miter/>
          </a:ln>
        </p:spPr>
      </p:sp>
      <p:sp>
        <p:nvSpPr>
          <p:cNvPr id="922" name="Line 13"/>
          <p:cNvSpPr/>
          <p:nvPr/>
        </p:nvSpPr>
        <p:spPr>
          <a:xfrm>
            <a:off x="5410080" y="2438280"/>
            <a:ext cx="2514600" cy="228600"/>
          </a:xfrm>
          <a:prstGeom prst="line">
            <a:avLst/>
          </a:prstGeom>
          <a:ln w="28440">
            <a:solidFill>
              <a:srgbClr val="ff6600"/>
            </a:solidFill>
            <a:miter/>
            <a:tailEnd len="med" type="triangle" w="med"/>
          </a:ln>
        </p:spPr>
      </p:sp>
      <p:sp>
        <p:nvSpPr>
          <p:cNvPr id="923" name="CustomShape 14"/>
          <p:cNvSpPr/>
          <p:nvPr/>
        </p:nvSpPr>
        <p:spPr>
          <a:xfrm>
            <a:off x="7620120" y="2590920"/>
            <a:ext cx="1511280" cy="368280"/>
          </a:xfrm>
          <a:prstGeom prst="rect">
            <a:avLst/>
          </a:prstGeom>
          <a:noFill/>
          <a:ln>
            <a:noFill/>
          </a:ln>
        </p:spPr>
        <p:txBody>
          <a:bodyPr wrap="none" lIns="90000" rIns="90000" tIns="46800" bIns="46800"/>
          <a:p>
            <a:pPr>
              <a:buFont typeface="Arial"/>
              <a:buChar char="•"/>
            </a:pPr>
            <a:r>
              <a:rPr lang="en-US">
                <a:latin typeface="Arial"/>
              </a:rPr>
              <a:t>parameterize</a:t>
            </a:r>
            <a:endParaRPr/>
          </a:p>
        </p:txBody>
      </p:sp>
    </p:spTree>
  </p:cSld>
  <p:timing>
    <p:tnLst>
      <p:par>
        <p:cTn id="176" dur="indefinite" restart="never" nodeType="tmRoot">
          <p:childTnLst>
            <p:seq>
              <p:cTn id="177" nodeType="mainSeq"/>
              <p:prevCondLst>
                <p:cond delay="0" evt="onPrev">
                  <p:tgtEl>
                    <p:sldTgt/>
                  </p:tgtEl>
                </p:cond>
              </p:prevCondLst>
              <p:nextCondLst>
                <p:cond delay="0" evt="onNext">
                  <p:tgtEl>
                    <p:sldTgt/>
                  </p:tgtEl>
                </p:cond>
              </p:nextCondLst>
            </p:seq>
          </p:childTnLst>
        </p:cTn>
      </p:par>
    </p:tnLst>
  </p:timing>
</p:sld>
</file>

<file path=ppt/slides/slide39.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924" name="CustomShape 1"/>
          <p:cNvSpPr/>
          <p:nvPr/>
        </p:nvSpPr>
        <p:spPr>
          <a:xfrm>
            <a:off x="8458200" y="6464160"/>
            <a:ext cx="685800" cy="320760"/>
          </a:xfrm>
          <a:prstGeom prst="rect">
            <a:avLst/>
          </a:prstGeom>
          <a:noFill/>
          <a:ln>
            <a:noFill/>
          </a:ln>
        </p:spPr>
        <p:txBody>
          <a:bodyPr lIns="90000" rIns="90000" tIns="46800" bIns="46800"/>
          <a:p>
            <a:pPr algn="r">
              <a:buFont typeface="Arial"/>
              <a:buChar char="•"/>
            </a:pPr>
            <a:fld id="{25CBBC7A-FEAF-402F-B461-49656CD94B73}" type="slidenum">
              <a:rPr lang="en-US" sz="1400">
                <a:latin typeface="Arial"/>
              </a:rPr>
              <a:t>&lt;number&gt;</a:t>
            </a:fld>
            <a:endParaRPr/>
          </a:p>
        </p:txBody>
      </p:sp>
      <p:sp>
        <p:nvSpPr>
          <p:cNvPr id="925" name="CustomShape 2"/>
          <p:cNvSpPr/>
          <p:nvPr/>
        </p:nvSpPr>
        <p:spPr>
          <a:xfrm>
            <a:off x="8458200" y="6464160"/>
            <a:ext cx="685800" cy="320760"/>
          </a:xfrm>
          <a:prstGeom prst="rect">
            <a:avLst/>
          </a:prstGeom>
          <a:noFill/>
          <a:ln>
            <a:noFill/>
          </a:ln>
        </p:spPr>
        <p:txBody>
          <a:bodyPr lIns="90000" rIns="90000" tIns="46800" bIns="46800"/>
          <a:p>
            <a:pPr algn="r">
              <a:buFont typeface="Arial"/>
              <a:buChar char="•"/>
            </a:pPr>
            <a:fld id="{BE20D9FE-E280-4AD7-997D-885AB99A38B3}" type="slidenum">
              <a:rPr lang="en-US" sz="1400">
                <a:latin typeface="Arial"/>
              </a:rPr>
              <a:t>&lt;number&gt;</a:t>
            </a:fld>
            <a:endParaRPr/>
          </a:p>
        </p:txBody>
      </p:sp>
      <p:sp>
        <p:nvSpPr>
          <p:cNvPr id="926" name="CustomShape 3"/>
          <p:cNvSpPr/>
          <p:nvPr/>
        </p:nvSpPr>
        <p:spPr>
          <a:xfrm>
            <a:off x="8458200" y="6464160"/>
            <a:ext cx="685800" cy="320760"/>
          </a:xfrm>
          <a:prstGeom prst="rect">
            <a:avLst/>
          </a:prstGeom>
          <a:noFill/>
          <a:ln>
            <a:noFill/>
          </a:ln>
        </p:spPr>
        <p:txBody>
          <a:bodyPr lIns="90000" rIns="90000" tIns="46800" bIns="46800"/>
          <a:p>
            <a:pPr algn="r">
              <a:buFont typeface="Arial"/>
              <a:buChar char="•"/>
            </a:pPr>
            <a:fld id="{BA737714-7EE0-4865-9FCE-DD2459476A21}" type="slidenum">
              <a:rPr lang="en-US" sz="1400">
                <a:latin typeface="Arial"/>
              </a:rPr>
              <a:t>&lt;number&gt;</a:t>
            </a:fld>
            <a:endParaRPr/>
          </a:p>
        </p:txBody>
      </p:sp>
      <p:sp>
        <p:nvSpPr>
          <p:cNvPr id="927" name="TextShape 4"/>
          <p:cNvSpPr txBox="1"/>
          <p:nvPr/>
        </p:nvSpPr>
        <p:spPr>
          <a:xfrm>
            <a:off x="0" y="115920"/>
            <a:ext cx="9020160" cy="474480"/>
          </a:xfrm>
          <a:prstGeom prst="rect">
            <a:avLst/>
          </a:prstGeom>
        </p:spPr>
        <p:txBody>
          <a:bodyPr anchor="ctr"/>
          <a:p>
            <a:pPr algn="ctr">
              <a:buFont typeface="Arial"/>
              <a:buChar char="•"/>
            </a:pPr>
            <a:r>
              <a:rPr lang="en-US" sz="3600">
                <a:latin typeface="Arial"/>
              </a:rPr>
              <a:t>Quark distributions at large k</a:t>
            </a:r>
            <a:r>
              <a:rPr lang="en-US" sz="3600" baseline="-25000">
                <a:latin typeface="Arial"/>
              </a:rPr>
              <a:t>T</a:t>
            </a:r>
            <a:endParaRPr/>
          </a:p>
        </p:txBody>
      </p:sp>
      <p:sp>
        <p:nvSpPr>
          <p:cNvPr id="928" name="CustomShape 5"/>
          <p:cNvSpPr/>
          <p:nvPr/>
        </p:nvSpPr>
        <p:spPr>
          <a:xfrm>
            <a:off x="2895480" y="1295280"/>
            <a:ext cx="1828800" cy="680040"/>
          </a:xfrm>
          <a:prstGeom prst="rect">
            <a:avLst/>
          </a:prstGeom>
          <a:solidFill>
            <a:srgbClr val="ffff99"/>
          </a:solidFill>
          <a:ln w="9360">
            <a:solidFill>
              <a:srgbClr val="000000"/>
            </a:solidFill>
            <a:miter/>
          </a:ln>
        </p:spPr>
        <p:txBody>
          <a:bodyPr lIns="90000" rIns="90000" tIns="46800" bIns="46800"/>
          <a:p>
            <a:pPr>
              <a:buFont typeface="Arial"/>
              <a:buChar char="•"/>
            </a:pPr>
            <a:r>
              <a:rPr lang="en-US">
                <a:solidFill>
                  <a:srgbClr val="cc3300"/>
                </a:solidFill>
                <a:latin typeface="Arial"/>
              </a:rPr>
              <a:t>k</a:t>
            </a:r>
            <a:r>
              <a:rPr lang="en-US" baseline="-25000">
                <a:solidFill>
                  <a:srgbClr val="cc3300"/>
                </a:solidFill>
                <a:latin typeface="Arial"/>
              </a:rPr>
              <a:t>T</a:t>
            </a:r>
            <a:r>
              <a:rPr lang="en-US">
                <a:solidFill>
                  <a:srgbClr val="333399"/>
                </a:solidFill>
                <a:latin typeface="Arial"/>
              </a:rPr>
              <a:t>-distributions  wider in nuclei?</a:t>
            </a:r>
            <a:endParaRPr/>
          </a:p>
        </p:txBody>
      </p:sp>
      <p:sp>
        <p:nvSpPr>
          <p:cNvPr id="929" name="CustomShape 6"/>
          <p:cNvSpPr/>
          <p:nvPr/>
        </p:nvSpPr>
        <p:spPr>
          <a:xfrm>
            <a:off x="5029200" y="1447560"/>
            <a:ext cx="519120" cy="485640"/>
          </a:xfrm>
          <a:prstGeom prst="rightArrow">
            <a:avLst>
              <a:gd name="adj1" fmla="val 11444"/>
              <a:gd name="adj2" fmla="val 5400"/>
            </a:avLst>
          </a:prstGeom>
          <a:solidFill>
            <a:srgbClr val="ffffff"/>
          </a:solidFill>
          <a:ln w="9360">
            <a:solidFill>
              <a:srgbClr val="000000"/>
            </a:solidFill>
            <a:miter/>
          </a:ln>
        </p:spPr>
      </p:sp>
      <p:sp>
        <p:nvSpPr>
          <p:cNvPr id="930" name="CustomShape 7"/>
          <p:cNvSpPr/>
          <p:nvPr/>
        </p:nvSpPr>
        <p:spPr>
          <a:xfrm>
            <a:off x="5790960" y="1295280"/>
            <a:ext cx="3200400" cy="680040"/>
          </a:xfrm>
          <a:prstGeom prst="rect">
            <a:avLst/>
          </a:prstGeom>
          <a:solidFill>
            <a:srgbClr val="ffff99"/>
          </a:solidFill>
          <a:ln w="9360">
            <a:solidFill>
              <a:srgbClr val="000000"/>
            </a:solidFill>
            <a:miter/>
          </a:ln>
        </p:spPr>
        <p:txBody>
          <a:bodyPr lIns="90000" rIns="90000" tIns="46800" bIns="46800"/>
          <a:p>
            <a:pPr>
              <a:buFont typeface="Arial"/>
              <a:buChar char="•"/>
            </a:pPr>
            <a:r>
              <a:rPr lang="en-US">
                <a:solidFill>
                  <a:srgbClr val="333399"/>
                </a:solidFill>
                <a:latin typeface="Arial"/>
              </a:rPr>
              <a:t>Higher probability to find a hadron at large </a:t>
            </a:r>
            <a:r>
              <a:rPr lang="en-US">
                <a:solidFill>
                  <a:srgbClr val="cc3300"/>
                </a:solidFill>
                <a:latin typeface="Arial"/>
              </a:rPr>
              <a:t>P</a:t>
            </a:r>
            <a:r>
              <a:rPr lang="en-US" baseline="-25000">
                <a:solidFill>
                  <a:srgbClr val="cc3300"/>
                </a:solidFill>
                <a:latin typeface="Arial"/>
              </a:rPr>
              <a:t>T </a:t>
            </a:r>
            <a:r>
              <a:rPr lang="en-US">
                <a:solidFill>
                  <a:srgbClr val="333399"/>
                </a:solidFill>
                <a:latin typeface="Arial"/>
              </a:rPr>
              <a:t>in nuclei </a:t>
            </a:r>
            <a:endParaRPr/>
          </a:p>
        </p:txBody>
      </p:sp>
      <p:pic>
        <p:nvPicPr>
          <p:cNvPr id="931" name="Picture 10" descr="ptdep"/>
          <p:cNvPicPr/>
          <p:nvPr/>
        </p:nvPicPr>
        <p:blipFill>
          <a:blip r:embed="rId1"/>
          <a:stretch>
            <a:fillRect/>
          </a:stretch>
        </p:blipFill>
        <p:spPr>
          <a:xfrm>
            <a:off x="5181480" y="2666880"/>
            <a:ext cx="3886200" cy="3353040"/>
          </a:xfrm>
          <a:prstGeom prst="rect">
            <a:avLst/>
          </a:prstGeom>
          <a:ln>
            <a:noFill/>
          </a:ln>
        </p:spPr>
      </p:pic>
      <p:pic>
        <p:nvPicPr>
          <p:cNvPr id="932" name="Picture 18" descr="txp_fig"/>
          <p:cNvPicPr/>
          <p:nvPr/>
        </p:nvPicPr>
        <p:blipFill>
          <a:blip r:embed="rId2"/>
          <a:stretch>
            <a:fillRect/>
          </a:stretch>
        </p:blipFill>
        <p:spPr>
          <a:xfrm>
            <a:off x="5029200" y="3026880"/>
            <a:ext cx="363240" cy="1077840"/>
          </a:xfrm>
          <a:prstGeom prst="rect">
            <a:avLst/>
          </a:prstGeom>
          <a:ln>
            <a:noFill/>
          </a:ln>
        </p:spPr>
      </p:pic>
      <p:sp>
        <p:nvSpPr>
          <p:cNvPr id="933" name="CustomShape 8"/>
          <p:cNvSpPr/>
          <p:nvPr/>
        </p:nvSpPr>
        <p:spPr>
          <a:xfrm>
            <a:off x="76320" y="6110280"/>
            <a:ext cx="8965080" cy="405720"/>
          </a:xfrm>
          <a:prstGeom prst="rect">
            <a:avLst/>
          </a:prstGeom>
          <a:noFill/>
          <a:ln w="9360">
            <a:solidFill>
              <a:srgbClr val="000000"/>
            </a:solidFill>
            <a:miter/>
          </a:ln>
        </p:spPr>
        <p:txBody>
          <a:bodyPr wrap="none" lIns="90000" rIns="90000" tIns="46800" bIns="46800"/>
          <a:p>
            <a:pPr>
              <a:buFont typeface="Arial"/>
              <a:buChar char="•"/>
            </a:pPr>
            <a:r>
              <a:rPr lang="en-US">
                <a:latin typeface="Arial"/>
              </a:rPr>
              <a:t>Understanding of modification of k</a:t>
            </a:r>
            <a:r>
              <a:rPr lang="en-US" baseline="-25000">
                <a:latin typeface="Arial"/>
              </a:rPr>
              <a:t>T</a:t>
            </a:r>
            <a:r>
              <a:rPr lang="en-US">
                <a:latin typeface="Arial"/>
              </a:rPr>
              <a:t> widths in nuclei is important  also for nucleon TMDs</a:t>
            </a:r>
            <a:endParaRPr/>
          </a:p>
        </p:txBody>
      </p:sp>
      <p:sp>
        <p:nvSpPr>
          <p:cNvPr id="934" name="CustomShape 9"/>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pic>
        <p:nvPicPr>
          <p:cNvPr id="935" name="Picture 22" descr=""/>
          <p:cNvPicPr/>
          <p:nvPr/>
        </p:nvPicPr>
        <p:blipFill>
          <a:blip r:embed="rId3"/>
          <a:stretch>
            <a:fillRect/>
          </a:stretch>
        </p:blipFill>
        <p:spPr>
          <a:xfrm>
            <a:off x="304920" y="3012480"/>
            <a:ext cx="4405320" cy="3083040"/>
          </a:xfrm>
          <a:prstGeom prst="rect">
            <a:avLst/>
          </a:prstGeom>
          <a:ln>
            <a:noFill/>
          </a:ln>
        </p:spPr>
      </p:pic>
      <p:sp>
        <p:nvSpPr>
          <p:cNvPr id="936" name="CustomShape 10"/>
          <p:cNvSpPr/>
          <p:nvPr/>
        </p:nvSpPr>
        <p:spPr>
          <a:xfrm>
            <a:off x="762120" y="2649240"/>
            <a:ext cx="3873600" cy="440640"/>
          </a:xfrm>
          <a:prstGeom prst="rect">
            <a:avLst/>
          </a:prstGeom>
          <a:noFill/>
          <a:ln>
            <a:noFill/>
          </a:ln>
        </p:spPr>
        <p:txBody>
          <a:bodyPr lIns="90000" rIns="90000" tIns="46800" bIns="46800"/>
          <a:p>
            <a:pPr algn="ctr">
              <a:buFont typeface="Arial"/>
              <a:buChar char="•"/>
            </a:pPr>
            <a:r>
              <a:rPr b="1" lang="it-IT" sz="2000">
                <a:solidFill>
                  <a:srgbClr val="333399"/>
                </a:solidFill>
                <a:latin typeface="Arial"/>
                <a:ea typeface="Arial"/>
              </a:rPr>
              <a:t>P</a:t>
            </a:r>
            <a:r>
              <a:rPr b="1" lang="it-IT" sz="2000" baseline="-25000">
                <a:solidFill>
                  <a:srgbClr val="333399"/>
                </a:solidFill>
                <a:latin typeface="Arial"/>
                <a:ea typeface="Arial"/>
              </a:rPr>
              <a:t>T </a:t>
            </a:r>
            <a:r>
              <a:rPr b="1" lang="it-IT" sz="2000">
                <a:latin typeface="Arial"/>
                <a:ea typeface="Arial"/>
              </a:rPr>
              <a:t>= </a:t>
            </a:r>
            <a:r>
              <a:rPr b="1" lang="it-IT" sz="2000">
                <a:solidFill>
                  <a:srgbClr val="ff0000"/>
                </a:solidFill>
                <a:latin typeface="Arial"/>
              </a:rPr>
              <a:t>p</a:t>
            </a:r>
            <a:r>
              <a:rPr b="1" lang="it-IT" sz="2000" baseline="-25000">
                <a:solidFill>
                  <a:srgbClr val="ff0000"/>
                </a:solidFill>
                <a:latin typeface="Arial"/>
                <a:ea typeface="Arial"/>
              </a:rPr>
              <a:t>┴</a:t>
            </a:r>
            <a:r>
              <a:rPr b="1" lang="it-IT" sz="2000" baseline="-25000">
                <a:latin typeface="Arial"/>
                <a:ea typeface="Arial"/>
              </a:rPr>
              <a:t> </a:t>
            </a:r>
            <a:r>
              <a:rPr b="1" lang="it-IT" sz="2000">
                <a:solidFill>
                  <a:srgbClr val="333399"/>
                </a:solidFill>
                <a:latin typeface="Arial"/>
                <a:ea typeface="Arial"/>
              </a:rPr>
              <a:t>+z</a:t>
            </a:r>
            <a:r>
              <a:rPr b="1" lang="it-IT" sz="2000">
                <a:latin typeface="Arial"/>
                <a:ea typeface="Arial"/>
              </a:rPr>
              <a:t> </a:t>
            </a:r>
            <a:r>
              <a:rPr b="1" lang="it-IT" sz="2000">
                <a:solidFill>
                  <a:srgbClr val="ff0000"/>
                </a:solidFill>
                <a:latin typeface="Arial"/>
                <a:ea typeface="Arial"/>
              </a:rPr>
              <a:t>k</a:t>
            </a:r>
            <a:r>
              <a:rPr b="1" lang="it-IT" sz="2000" baseline="-25000">
                <a:solidFill>
                  <a:srgbClr val="ff0000"/>
                </a:solidFill>
                <a:latin typeface="Arial"/>
                <a:ea typeface="Arial"/>
              </a:rPr>
              <a:t>T</a:t>
            </a:r>
            <a:r>
              <a:rPr b="1" lang="it-IT" sz="2000" baseline="-25000">
                <a:latin typeface="Arial"/>
                <a:ea typeface="Arial"/>
              </a:rPr>
              <a:t> </a:t>
            </a:r>
            <a:endParaRPr/>
          </a:p>
        </p:txBody>
      </p:sp>
      <p:sp>
        <p:nvSpPr>
          <p:cNvPr id="937" name="CustomShape 11"/>
          <p:cNvSpPr/>
          <p:nvPr/>
        </p:nvSpPr>
        <p:spPr>
          <a:xfrm>
            <a:off x="2938680" y="2649240"/>
            <a:ext cx="228600" cy="363240"/>
          </a:xfrm>
          <a:prstGeom prst="ellipse">
            <a:avLst/>
          </a:prstGeom>
          <a:noFill/>
          <a:ln w="9360">
            <a:solidFill>
              <a:srgbClr val="0000ff"/>
            </a:solidFill>
            <a:miter/>
          </a:ln>
        </p:spPr>
      </p:sp>
      <p:sp>
        <p:nvSpPr>
          <p:cNvPr id="938" name="Line 12"/>
          <p:cNvSpPr/>
          <p:nvPr/>
        </p:nvSpPr>
        <p:spPr>
          <a:xfrm flipV="1">
            <a:off x="3124440" y="2503440"/>
            <a:ext cx="228600" cy="217800"/>
          </a:xfrm>
          <a:prstGeom prst="line">
            <a:avLst/>
          </a:prstGeom>
          <a:ln w="9360">
            <a:solidFill>
              <a:srgbClr val="0000ff"/>
            </a:solidFill>
            <a:miter/>
            <a:tailEnd len="med" type="triangle" w="med"/>
          </a:ln>
        </p:spPr>
      </p:sp>
      <p:sp>
        <p:nvSpPr>
          <p:cNvPr id="939" name="CustomShape 13"/>
          <p:cNvSpPr/>
          <p:nvPr/>
        </p:nvSpPr>
        <p:spPr>
          <a:xfrm>
            <a:off x="2813040" y="2286000"/>
            <a:ext cx="2216160" cy="307080"/>
          </a:xfrm>
          <a:prstGeom prst="rect">
            <a:avLst/>
          </a:prstGeom>
          <a:noFill/>
          <a:ln>
            <a:noFill/>
          </a:ln>
        </p:spPr>
        <p:txBody>
          <a:bodyPr lIns="90000" rIns="90000" tIns="46800" bIns="46800"/>
          <a:p>
            <a:pPr>
              <a:buFont typeface="Arial"/>
              <a:buChar char="•"/>
            </a:pPr>
            <a:r>
              <a:rPr b="1" lang="en-US" sz="1400">
                <a:latin typeface="Arial"/>
              </a:rPr>
              <a:t>bigger effect at large z</a:t>
            </a:r>
            <a:endParaRPr/>
          </a:p>
        </p:txBody>
      </p:sp>
      <p:pic>
        <p:nvPicPr>
          <p:cNvPr id="940" name="Picture 19" descr="latex-image-1.pdf"/>
          <p:cNvPicPr/>
          <p:nvPr/>
        </p:nvPicPr>
        <p:blipFill>
          <a:blip r:embed="rId4"/>
          <a:stretch>
            <a:fillRect/>
          </a:stretch>
        </p:blipFill>
        <p:spPr>
          <a:xfrm rot="16200000">
            <a:off x="-846000" y="3741120"/>
            <a:ext cx="2514600" cy="365040"/>
          </a:xfrm>
          <a:prstGeom prst="rect">
            <a:avLst/>
          </a:prstGeom>
          <a:ln>
            <a:noFill/>
          </a:ln>
        </p:spPr>
      </p:pic>
      <p:pic>
        <p:nvPicPr>
          <p:cNvPr id="941" name="Picture 23" descr="Screen shot 2013-02-21 at 4.45.44 PM.png"/>
          <p:cNvPicPr/>
          <p:nvPr/>
        </p:nvPicPr>
        <p:blipFill>
          <a:blip r:embed="rId5"/>
          <a:stretch>
            <a:fillRect/>
          </a:stretch>
        </p:blipFill>
        <p:spPr>
          <a:xfrm>
            <a:off x="457200" y="838080"/>
            <a:ext cx="2286000" cy="1724040"/>
          </a:xfrm>
          <a:prstGeom prst="rect">
            <a:avLst/>
          </a:prstGeom>
          <a:ln>
            <a:noFill/>
          </a:ln>
        </p:spPr>
      </p:pic>
      <p:sp>
        <p:nvSpPr>
          <p:cNvPr id="942" name="Line 14"/>
          <p:cNvSpPr/>
          <p:nvPr/>
        </p:nvSpPr>
        <p:spPr>
          <a:xfrm flipH="1">
            <a:off x="2209680" y="1447920"/>
            <a:ext cx="609840" cy="609480"/>
          </a:xfrm>
          <a:prstGeom prst="line">
            <a:avLst/>
          </a:prstGeom>
          <a:ln w="25560">
            <a:solidFill>
              <a:srgbClr val="000000"/>
            </a:solidFill>
            <a:miter/>
            <a:tailEnd len="med" type="triangle" w="med"/>
          </a:ln>
        </p:spPr>
      </p:sp>
    </p:spTree>
  </p:cSld>
  <p:timing>
    <p:tnLst>
      <p:par>
        <p:cTn id="178" dur="indefinite" restart="never" nodeType="tmRoot">
          <p:childTnLst>
            <p:seq>
              <p:cTn id="179"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114" name="CustomShape 1"/>
          <p:cNvSpPr/>
          <p:nvPr/>
        </p:nvSpPr>
        <p:spPr>
          <a:xfrm>
            <a:off x="6553080" y="6245280"/>
            <a:ext cx="2133720" cy="476280"/>
          </a:xfrm>
          <a:prstGeom prst="rect">
            <a:avLst/>
          </a:prstGeom>
          <a:noFill/>
          <a:ln>
            <a:noFill/>
          </a:ln>
        </p:spPr>
        <p:txBody>
          <a:bodyPr lIns="90000" rIns="90000" tIns="46800" bIns="46800"/>
          <a:p>
            <a:pPr algn="r">
              <a:buFont typeface="Arial"/>
              <a:buChar char="•"/>
            </a:pPr>
            <a:fld id="{C63A44FD-3AE8-4FC7-940D-3800A7E24D39}" type="slidenum">
              <a:rPr lang="it-IT" sz="1400">
                <a:latin typeface="Arial"/>
              </a:rPr>
              <a:t>&lt;number&gt;</a:t>
            </a:fld>
            <a:endParaRPr/>
          </a:p>
        </p:txBody>
      </p:sp>
      <p:sp>
        <p:nvSpPr>
          <p:cNvPr id="115" name="TextShape 2"/>
          <p:cNvSpPr txBox="1"/>
          <p:nvPr/>
        </p:nvSpPr>
        <p:spPr>
          <a:xfrm>
            <a:off x="533160" y="-19440"/>
            <a:ext cx="7467480" cy="685800"/>
          </a:xfrm>
          <a:prstGeom prst="rect">
            <a:avLst/>
          </a:prstGeom>
        </p:spPr>
        <p:txBody>
          <a:bodyPr anchor="ctr"/>
          <a:p>
            <a:pPr algn="ctr">
              <a:buFont typeface="Arial"/>
              <a:buChar char="•"/>
            </a:pPr>
            <a:r>
              <a:rPr b="1" lang="en-US" sz="3600">
                <a:latin typeface="Arial"/>
              </a:rPr>
              <a:t>3D structure of the nucleon</a:t>
            </a:r>
            <a:endParaRPr/>
          </a:p>
        </p:txBody>
      </p:sp>
      <p:sp>
        <p:nvSpPr>
          <p:cNvPr id="116" name="CustomShape 3"/>
          <p:cNvSpPr/>
          <p:nvPr/>
        </p:nvSpPr>
        <p:spPr>
          <a:xfrm>
            <a:off x="228600" y="5715000"/>
            <a:ext cx="6553080" cy="580680"/>
          </a:xfrm>
          <a:prstGeom prst="rect">
            <a:avLst/>
          </a:prstGeom>
          <a:solidFill>
            <a:srgbClr val="ffff00"/>
          </a:solidFill>
          <a:ln w="9360">
            <a:solidFill>
              <a:srgbClr val="000000"/>
            </a:solidFill>
            <a:miter/>
          </a:ln>
        </p:spPr>
        <p:txBody>
          <a:bodyPr lIns="90000" rIns="90000" tIns="46800" bIns="46800"/>
          <a:p>
            <a:pPr>
              <a:buFont typeface="Arial"/>
              <a:buChar char="•"/>
            </a:pPr>
            <a:r>
              <a:rPr lang="en-US" sz="1600">
                <a:latin typeface="Arial"/>
              </a:rPr>
              <a:t>The quark-gluon dynamics manifests itself in a set of non-perturbative functions  describing all possible  spin-spin and spin-orbit correlations</a:t>
            </a:r>
            <a:endParaRPr/>
          </a:p>
        </p:txBody>
      </p:sp>
      <p:pic>
        <p:nvPicPr>
          <p:cNvPr id="117" name="Picture 5" descr="wigner2kt"/>
          <p:cNvPicPr/>
          <p:nvPr/>
        </p:nvPicPr>
        <p:blipFill>
          <a:blip r:embed="rId1"/>
          <a:stretch>
            <a:fillRect/>
          </a:stretch>
        </p:blipFill>
        <p:spPr>
          <a:xfrm>
            <a:off x="380880" y="1219320"/>
            <a:ext cx="1621080" cy="1406520"/>
          </a:xfrm>
          <a:prstGeom prst="rect">
            <a:avLst/>
          </a:prstGeom>
          <a:ln>
            <a:noFill/>
          </a:ln>
        </p:spPr>
      </p:pic>
      <p:pic>
        <p:nvPicPr>
          <p:cNvPr id="118" name="Picture 8" descr="curr"/>
          <p:cNvPicPr/>
          <p:nvPr/>
        </p:nvPicPr>
        <p:blipFill>
          <a:blip r:embed="rId2"/>
          <a:stretch>
            <a:fillRect/>
          </a:stretch>
        </p:blipFill>
        <p:spPr>
          <a:xfrm>
            <a:off x="2286000" y="1420200"/>
            <a:ext cx="2775960" cy="1323000"/>
          </a:xfrm>
          <a:prstGeom prst="rect">
            <a:avLst/>
          </a:prstGeom>
          <a:ln>
            <a:noFill/>
          </a:ln>
        </p:spPr>
      </p:pic>
      <p:sp>
        <p:nvSpPr>
          <p:cNvPr id="119" name="CustomShape 4"/>
          <p:cNvSpPr/>
          <p:nvPr/>
        </p:nvSpPr>
        <p:spPr>
          <a:xfrm>
            <a:off x="4774680" y="1295280"/>
            <a:ext cx="406800" cy="368280"/>
          </a:xfrm>
          <a:prstGeom prst="rect">
            <a:avLst/>
          </a:prstGeom>
          <a:noFill/>
          <a:ln>
            <a:noFill/>
          </a:ln>
        </p:spPr>
        <p:txBody>
          <a:bodyPr lIns="90000" rIns="90000" tIns="46800" bIns="46800"/>
          <a:p>
            <a:pPr algn="ctr">
              <a:buFont typeface="Arial"/>
              <a:buChar char="•"/>
            </a:pPr>
            <a:r>
              <a:rPr lang="en-US">
                <a:latin typeface="Arial"/>
              </a:rPr>
              <a:t>h</a:t>
            </a:r>
            <a:endParaRPr/>
          </a:p>
        </p:txBody>
      </p:sp>
      <p:sp>
        <p:nvSpPr>
          <p:cNvPr id="120" name="CustomShape 5"/>
          <p:cNvSpPr/>
          <p:nvPr/>
        </p:nvSpPr>
        <p:spPr>
          <a:xfrm>
            <a:off x="3075480" y="2311560"/>
            <a:ext cx="837360" cy="307080"/>
          </a:xfrm>
          <a:prstGeom prst="rect">
            <a:avLst/>
          </a:prstGeom>
          <a:noFill/>
          <a:ln>
            <a:noFill/>
          </a:ln>
        </p:spPr>
        <p:txBody>
          <a:bodyPr lIns="90000" rIns="90000" tIns="46800" bIns="46800"/>
          <a:p>
            <a:pPr algn="ctr">
              <a:buFont typeface="Arial"/>
              <a:buChar char="•"/>
            </a:pPr>
            <a:r>
              <a:rPr lang="en-US" sz="1400">
                <a:latin typeface="Arial"/>
              </a:rPr>
              <a:t>TMDs</a:t>
            </a:r>
            <a:endParaRPr/>
          </a:p>
        </p:txBody>
      </p:sp>
      <p:sp>
        <p:nvSpPr>
          <p:cNvPr id="121" name="CustomShape 6"/>
          <p:cNvSpPr/>
          <p:nvPr/>
        </p:nvSpPr>
        <p:spPr>
          <a:xfrm>
            <a:off x="-76320" y="762120"/>
            <a:ext cx="9144000" cy="398880"/>
          </a:xfrm>
          <a:prstGeom prst="rect">
            <a:avLst/>
          </a:prstGeom>
          <a:noFill/>
          <a:ln>
            <a:noFill/>
          </a:ln>
        </p:spPr>
        <p:txBody>
          <a:bodyPr lIns="90000" rIns="90000" tIns="46800" bIns="46800"/>
          <a:p>
            <a:pPr>
              <a:buFont typeface="Arial"/>
              <a:buChar char="•"/>
            </a:pPr>
            <a:r>
              <a:rPr lang="en-US">
                <a:latin typeface="Arial"/>
              </a:rPr>
              <a:t>Semi-Inclusive processes and </a:t>
            </a:r>
            <a:r>
              <a:rPr lang="en-US" sz="2000">
                <a:solidFill>
                  <a:srgbClr val="0000ff"/>
                </a:solidFill>
                <a:latin typeface="Arial"/>
              </a:rPr>
              <a:t>transverse momentum distributions</a:t>
            </a:r>
            <a:endParaRPr/>
          </a:p>
        </p:txBody>
      </p:sp>
      <p:pic>
        <p:nvPicPr>
          <p:cNvPr id="122" name="Picture 14" descr="wigner2b"/>
          <p:cNvPicPr/>
          <p:nvPr/>
        </p:nvPicPr>
        <p:blipFill>
          <a:blip r:embed="rId3"/>
          <a:stretch>
            <a:fillRect/>
          </a:stretch>
        </p:blipFill>
        <p:spPr>
          <a:xfrm>
            <a:off x="228600" y="3657600"/>
            <a:ext cx="1752480" cy="1719360"/>
          </a:xfrm>
          <a:prstGeom prst="rect">
            <a:avLst/>
          </a:prstGeom>
          <a:ln>
            <a:noFill/>
          </a:ln>
        </p:spPr>
      </p:pic>
      <p:sp>
        <p:nvSpPr>
          <p:cNvPr id="123" name="CustomShape 7"/>
          <p:cNvSpPr/>
          <p:nvPr/>
        </p:nvSpPr>
        <p:spPr>
          <a:xfrm>
            <a:off x="76320" y="3105000"/>
            <a:ext cx="8915400" cy="398880"/>
          </a:xfrm>
          <a:prstGeom prst="rect">
            <a:avLst/>
          </a:prstGeom>
          <a:noFill/>
          <a:ln>
            <a:noFill/>
          </a:ln>
        </p:spPr>
        <p:txBody>
          <a:bodyPr lIns="90000" rIns="90000" tIns="46800" bIns="46800"/>
          <a:p>
            <a:pPr>
              <a:buFont typeface="Arial"/>
              <a:buChar char="•"/>
            </a:pPr>
            <a:r>
              <a:rPr lang="en-US">
                <a:latin typeface="Arial"/>
              </a:rPr>
              <a:t>Hard exclusive processes and </a:t>
            </a:r>
            <a:r>
              <a:rPr lang="en-US" sz="2000">
                <a:solidFill>
                  <a:srgbClr val="0000ff"/>
                </a:solidFill>
                <a:latin typeface="Arial"/>
              </a:rPr>
              <a:t>spatial distributions of partons</a:t>
            </a:r>
            <a:endParaRPr/>
          </a:p>
        </p:txBody>
      </p:sp>
      <p:pic>
        <p:nvPicPr>
          <p:cNvPr id="124" name="Picture 17" descr="hmp"/>
          <p:cNvPicPr/>
          <p:nvPr/>
        </p:nvPicPr>
        <p:blipFill>
          <a:blip r:embed="rId4"/>
          <a:stretch>
            <a:fillRect/>
          </a:stretch>
        </p:blipFill>
        <p:spPr>
          <a:xfrm>
            <a:off x="2209680" y="3733920"/>
            <a:ext cx="2743200" cy="1369800"/>
          </a:xfrm>
          <a:prstGeom prst="rect">
            <a:avLst/>
          </a:prstGeom>
          <a:ln>
            <a:noFill/>
          </a:ln>
        </p:spPr>
      </p:pic>
      <p:sp>
        <p:nvSpPr>
          <p:cNvPr id="125" name="CustomShape 8"/>
          <p:cNvSpPr/>
          <p:nvPr/>
        </p:nvSpPr>
        <p:spPr>
          <a:xfrm>
            <a:off x="3939840" y="3740760"/>
            <a:ext cx="468000" cy="368280"/>
          </a:xfrm>
          <a:prstGeom prst="rect">
            <a:avLst/>
          </a:prstGeom>
          <a:noFill/>
          <a:ln>
            <a:noFill/>
          </a:ln>
        </p:spPr>
        <p:txBody>
          <a:bodyPr lIns="90000" rIns="90000" tIns="46800" bIns="46800"/>
          <a:p>
            <a:pPr algn="ctr">
              <a:lnSpc>
                <a:spcPct val="100000"/>
              </a:lnSpc>
              <a:buFont typeface="Symbol" charset="2"/>
              <a:buChar char=""/>
            </a:pPr>
            <a:r>
              <a:rPr lang="en-US">
                <a:latin typeface="Symbol"/>
                <a:ea typeface="Symbol"/>
              </a:rPr>
              <a:t></a:t>
            </a:r>
            <a:r>
              <a:rPr lang="en-US">
                <a:latin typeface="Arial"/>
              </a:rPr>
              <a:t>,h</a:t>
            </a:r>
            <a:endParaRPr/>
          </a:p>
        </p:txBody>
      </p:sp>
      <p:sp>
        <p:nvSpPr>
          <p:cNvPr id="126" name="CustomShape 9"/>
          <p:cNvSpPr/>
          <p:nvPr/>
        </p:nvSpPr>
        <p:spPr>
          <a:xfrm>
            <a:off x="3312000" y="4724640"/>
            <a:ext cx="726480" cy="337320"/>
          </a:xfrm>
          <a:prstGeom prst="rect">
            <a:avLst/>
          </a:prstGeom>
          <a:noFill/>
          <a:ln>
            <a:noFill/>
          </a:ln>
        </p:spPr>
        <p:txBody>
          <a:bodyPr lIns="90000" rIns="90000" tIns="46800" bIns="46800"/>
          <a:p>
            <a:pPr algn="ctr">
              <a:buFont typeface="Arial"/>
              <a:buChar char="•"/>
            </a:pPr>
            <a:r>
              <a:rPr lang="en-US" sz="1600">
                <a:latin typeface="Arial"/>
              </a:rPr>
              <a:t>GPDs</a:t>
            </a:r>
            <a:endParaRPr/>
          </a:p>
        </p:txBody>
      </p:sp>
      <p:pic>
        <p:nvPicPr>
          <p:cNvPr id="127" name="Picture 22" descr="screenshot_10.jpg"/>
          <p:cNvPicPr/>
          <p:nvPr/>
        </p:nvPicPr>
        <p:blipFill>
          <a:blip r:embed="rId5"/>
          <a:stretch>
            <a:fillRect/>
          </a:stretch>
        </p:blipFill>
        <p:spPr>
          <a:xfrm>
            <a:off x="7354800" y="3483000"/>
            <a:ext cx="1560600" cy="1317600"/>
          </a:xfrm>
          <a:prstGeom prst="rect">
            <a:avLst/>
          </a:prstGeom>
          <a:ln>
            <a:noFill/>
          </a:ln>
        </p:spPr>
      </p:pic>
      <p:pic>
        <p:nvPicPr>
          <p:cNvPr id="128" name="Picture 23" descr="screenshot_11.jpg"/>
          <p:cNvPicPr/>
          <p:nvPr/>
        </p:nvPicPr>
        <p:blipFill>
          <a:blip r:embed="rId6"/>
          <a:stretch>
            <a:fillRect/>
          </a:stretch>
        </p:blipFill>
        <p:spPr>
          <a:xfrm>
            <a:off x="7288200" y="4624560"/>
            <a:ext cx="1639800" cy="1218960"/>
          </a:xfrm>
          <a:prstGeom prst="rect">
            <a:avLst/>
          </a:prstGeom>
          <a:ln>
            <a:noFill/>
          </a:ln>
        </p:spPr>
      </p:pic>
      <p:pic>
        <p:nvPicPr>
          <p:cNvPr id="129" name="Picture 25" descr="screenshot_12.jpg"/>
          <p:cNvPicPr/>
          <p:nvPr/>
        </p:nvPicPr>
        <p:blipFill>
          <a:blip r:embed="rId7"/>
          <a:stretch>
            <a:fillRect/>
          </a:stretch>
        </p:blipFill>
        <p:spPr>
          <a:xfrm>
            <a:off x="7086600" y="838080"/>
            <a:ext cx="1828800" cy="1390680"/>
          </a:xfrm>
          <a:prstGeom prst="rect">
            <a:avLst/>
          </a:prstGeom>
          <a:ln>
            <a:noFill/>
          </a:ln>
        </p:spPr>
      </p:pic>
      <p:pic>
        <p:nvPicPr>
          <p:cNvPr id="130" name="Picture 24" descr="screenshot_13.jpg"/>
          <p:cNvPicPr/>
          <p:nvPr/>
        </p:nvPicPr>
        <p:blipFill>
          <a:blip r:embed="rId8"/>
          <a:stretch>
            <a:fillRect/>
          </a:stretch>
        </p:blipFill>
        <p:spPr>
          <a:xfrm>
            <a:off x="7086600" y="1976400"/>
            <a:ext cx="1905120" cy="1452600"/>
          </a:xfrm>
          <a:prstGeom prst="rect">
            <a:avLst/>
          </a:prstGeom>
          <a:ln>
            <a:noFill/>
          </a:ln>
        </p:spPr>
      </p:pic>
      <p:sp>
        <p:nvSpPr>
          <p:cNvPr id="131" name="CustomShape 10"/>
          <p:cNvSpPr/>
          <p:nvPr/>
        </p:nvSpPr>
        <p:spPr>
          <a:xfrm>
            <a:off x="7696080" y="838080"/>
            <a:ext cx="433800" cy="368280"/>
          </a:xfrm>
          <a:prstGeom prst="rect">
            <a:avLst/>
          </a:prstGeom>
          <a:noFill/>
          <a:ln>
            <a:noFill/>
          </a:ln>
        </p:spPr>
        <p:txBody>
          <a:bodyPr wrap="none" lIns="90000" rIns="90000" tIns="46800" bIns="46800"/>
          <a:p>
            <a:pPr>
              <a:buFont typeface="Arial"/>
              <a:buChar char="•"/>
            </a:pPr>
            <a:r>
              <a:rPr lang="en-US">
                <a:latin typeface="Arial"/>
              </a:rPr>
              <a:t>up</a:t>
            </a:r>
            <a:endParaRPr/>
          </a:p>
        </p:txBody>
      </p:sp>
      <p:sp>
        <p:nvSpPr>
          <p:cNvPr id="132" name="CustomShape 11"/>
          <p:cNvSpPr/>
          <p:nvPr/>
        </p:nvSpPr>
        <p:spPr>
          <a:xfrm>
            <a:off x="7696080" y="1992240"/>
            <a:ext cx="720360" cy="368280"/>
          </a:xfrm>
          <a:prstGeom prst="rect">
            <a:avLst/>
          </a:prstGeom>
          <a:noFill/>
          <a:ln>
            <a:noFill/>
          </a:ln>
        </p:spPr>
        <p:txBody>
          <a:bodyPr wrap="none" lIns="90000" rIns="90000" tIns="46800" bIns="46800"/>
          <a:p>
            <a:pPr>
              <a:buFont typeface="Arial"/>
              <a:buChar char="•"/>
            </a:pPr>
            <a:r>
              <a:rPr lang="en-US">
                <a:latin typeface="Arial"/>
              </a:rPr>
              <a:t>down</a:t>
            </a:r>
            <a:endParaRPr/>
          </a:p>
        </p:txBody>
      </p:sp>
      <p:pic>
        <p:nvPicPr>
          <p:cNvPr id="133" name="Picture 29" descr="screenshot_20.jpg"/>
          <p:cNvPicPr/>
          <p:nvPr/>
        </p:nvPicPr>
        <p:blipFill>
          <a:blip r:embed="rId9"/>
          <a:stretch>
            <a:fillRect/>
          </a:stretch>
        </p:blipFill>
        <p:spPr>
          <a:xfrm>
            <a:off x="8534520" y="914400"/>
            <a:ext cx="368280" cy="380880"/>
          </a:xfrm>
          <a:prstGeom prst="rect">
            <a:avLst/>
          </a:prstGeom>
          <a:ln>
            <a:noFill/>
          </a:ln>
        </p:spPr>
      </p:pic>
      <p:sp>
        <p:nvSpPr>
          <p:cNvPr id="134" name="CustomShape 12"/>
          <p:cNvSpPr/>
          <p:nvPr/>
        </p:nvSpPr>
        <p:spPr>
          <a:xfrm>
            <a:off x="7543800" y="1828800"/>
            <a:ext cx="1371600" cy="276480"/>
          </a:xfrm>
          <a:prstGeom prst="rect">
            <a:avLst/>
          </a:prstGeom>
          <a:noFill/>
          <a:ln>
            <a:noFill/>
          </a:ln>
        </p:spPr>
        <p:txBody>
          <a:bodyPr lIns="90000" rIns="90000" tIns="46800" bIns="46800"/>
          <a:p>
            <a:pPr>
              <a:buFont typeface="Arial"/>
              <a:buChar char="•"/>
            </a:pPr>
            <a:r>
              <a:rPr lang="en-US" sz="1200">
                <a:latin typeface="Arial"/>
              </a:rPr>
              <a:t>Pasquini  &amp; Yuan</a:t>
            </a:r>
            <a:endParaRPr/>
          </a:p>
        </p:txBody>
      </p:sp>
      <p:sp>
        <p:nvSpPr>
          <p:cNvPr id="135" name="CustomShape 13"/>
          <p:cNvSpPr/>
          <p:nvPr/>
        </p:nvSpPr>
        <p:spPr>
          <a:xfrm>
            <a:off x="7696080" y="5867280"/>
            <a:ext cx="1133280" cy="368280"/>
          </a:xfrm>
          <a:prstGeom prst="rect">
            <a:avLst/>
          </a:prstGeom>
          <a:noFill/>
          <a:ln>
            <a:noFill/>
          </a:ln>
        </p:spPr>
        <p:txBody>
          <a:bodyPr wrap="none" lIns="90000" rIns="90000" tIns="46800" bIns="46800"/>
          <a:p>
            <a:pPr>
              <a:buFont typeface="Arial"/>
              <a:buChar char="•"/>
            </a:pPr>
            <a:r>
              <a:rPr lang="en-US">
                <a:latin typeface="Arial"/>
              </a:rPr>
              <a:t>(QCDSF)</a:t>
            </a:r>
            <a:endParaRPr/>
          </a:p>
        </p:txBody>
      </p:sp>
      <p:pic>
        <p:nvPicPr>
          <p:cNvPr id="136" name="Picture 32" descr="screenshot_06.jpg"/>
          <p:cNvPicPr/>
          <p:nvPr/>
        </p:nvPicPr>
        <p:blipFill>
          <a:blip r:embed="rId10"/>
          <a:stretch>
            <a:fillRect/>
          </a:stretch>
        </p:blipFill>
        <p:spPr>
          <a:xfrm>
            <a:off x="5181480" y="1219320"/>
            <a:ext cx="2102040" cy="1814400"/>
          </a:xfrm>
          <a:prstGeom prst="rect">
            <a:avLst/>
          </a:prstGeom>
          <a:ln>
            <a:noFill/>
          </a:ln>
        </p:spPr>
      </p:pic>
      <p:sp>
        <p:nvSpPr>
          <p:cNvPr id="137" name="CustomShape 14"/>
          <p:cNvSpPr/>
          <p:nvPr/>
        </p:nvSpPr>
        <p:spPr>
          <a:xfrm>
            <a:off x="6629400" y="1828800"/>
            <a:ext cx="457200" cy="380880"/>
          </a:xfrm>
          <a:prstGeom prst="ellipse">
            <a:avLst/>
          </a:prstGeom>
          <a:noFill/>
          <a:ln w="31680">
            <a:solidFill>
              <a:srgbClr val="ff0000"/>
            </a:solidFill>
            <a:miter/>
          </a:ln>
        </p:spPr>
      </p:sp>
      <p:pic>
        <p:nvPicPr>
          <p:cNvPr id="138" name="Picture 34" descr="screenshot_07.jpg"/>
          <p:cNvPicPr/>
          <p:nvPr/>
        </p:nvPicPr>
        <p:blipFill>
          <a:blip r:embed="rId11"/>
          <a:stretch>
            <a:fillRect/>
          </a:stretch>
        </p:blipFill>
        <p:spPr>
          <a:xfrm>
            <a:off x="5181480" y="3505320"/>
            <a:ext cx="2057400" cy="2057400"/>
          </a:xfrm>
          <a:prstGeom prst="rect">
            <a:avLst/>
          </a:prstGeom>
          <a:ln>
            <a:noFill/>
          </a:ln>
        </p:spPr>
      </p:pic>
      <p:sp>
        <p:nvSpPr>
          <p:cNvPr id="139" name="CustomShape 15"/>
          <p:cNvSpPr/>
          <p:nvPr/>
        </p:nvSpPr>
        <p:spPr>
          <a:xfrm flipV="1">
            <a:off x="6469200" y="4114800"/>
            <a:ext cx="541080" cy="496800"/>
          </a:xfrm>
          <a:prstGeom prst="ellipse">
            <a:avLst/>
          </a:prstGeom>
          <a:noFill/>
          <a:ln w="31680">
            <a:solidFill>
              <a:srgbClr val="ff0000"/>
            </a:solidFill>
            <a:miter/>
          </a:ln>
        </p:spPr>
      </p:sp>
      <p:sp>
        <p:nvSpPr>
          <p:cNvPr id="140" name="CustomShape 16"/>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Tree>
  </p:cSld>
  <p:timing>
    <p:tnLst>
      <p:par>
        <p:cTn id="21" dur="indefinite" restart="never" nodeType="tmRoot">
          <p:childTnLst>
            <p:seq>
              <p:cTn id="22" nodeType="mainSeq"/>
              <p:prevCondLst>
                <p:cond delay="0" evt="onPrev">
                  <p:tgtEl>
                    <p:sldTgt/>
                  </p:tgtEl>
                </p:cond>
              </p:prevCondLst>
              <p:nextCondLst>
                <p:cond delay="0"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943" name="TextShape 1"/>
          <p:cNvSpPr txBox="1"/>
          <p:nvPr/>
        </p:nvSpPr>
        <p:spPr>
          <a:xfrm>
            <a:off x="457200" y="152280"/>
            <a:ext cx="8229600" cy="563760"/>
          </a:xfrm>
          <a:prstGeom prst="rect">
            <a:avLst/>
          </a:prstGeom>
        </p:spPr>
        <p:txBody>
          <a:bodyPr anchor="ctr"/>
          <a:p>
            <a:pPr algn="ctr">
              <a:buFont typeface="Arial"/>
              <a:buChar char="•"/>
            </a:pPr>
            <a:r>
              <a:rPr lang="en-US" sz="3600">
                <a:latin typeface="Arial"/>
              </a:rPr>
              <a:t>Analysis framework</a:t>
            </a:r>
            <a:endParaRPr/>
          </a:p>
        </p:txBody>
      </p:sp>
      <p:sp>
        <p:nvSpPr>
          <p:cNvPr id="944" name="TextShape 2"/>
          <p:cNvSpPr txBox="1"/>
          <p:nvPr/>
        </p:nvSpPr>
        <p:spPr>
          <a:xfrm>
            <a:off x="457200" y="914040"/>
            <a:ext cx="8229600" cy="685800"/>
          </a:xfrm>
          <a:prstGeom prst="rect">
            <a:avLst/>
          </a:prstGeom>
        </p:spPr>
        <p:txBody>
          <a:bodyPr/>
          <a:p>
            <a:pPr>
              <a:buFont typeface="Arial"/>
              <a:buChar char="•"/>
            </a:pPr>
            <a:r>
              <a:rPr lang="en-US" sz="2800">
                <a:latin typeface="Arial"/>
              </a:rPr>
              <a:t>Differential input (SIDIS):</a:t>
            </a:r>
            <a:endParaRPr/>
          </a:p>
        </p:txBody>
      </p:sp>
      <p:sp>
        <p:nvSpPr>
          <p:cNvPr id="945" name="CustomShape 3"/>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946" name="CustomShape 4"/>
          <p:cNvSpPr/>
          <p:nvPr/>
        </p:nvSpPr>
        <p:spPr>
          <a:xfrm>
            <a:off x="8458200" y="6464160"/>
            <a:ext cx="685800" cy="320760"/>
          </a:xfrm>
          <a:prstGeom prst="rect">
            <a:avLst/>
          </a:prstGeom>
          <a:noFill/>
          <a:ln>
            <a:noFill/>
          </a:ln>
        </p:spPr>
        <p:txBody>
          <a:bodyPr lIns="90000" rIns="90000" tIns="46800" bIns="46800"/>
          <a:p>
            <a:pPr algn="r">
              <a:buFont typeface="Arial"/>
              <a:buChar char="•"/>
            </a:pPr>
            <a:fld id="{1BE9DB32-C268-4775-B610-16494A8393C4}" type="slidenum">
              <a:rPr lang="en-US" sz="1400">
                <a:latin typeface="Arial"/>
              </a:rPr>
              <a:t>&lt;number&gt;</a:t>
            </a:fld>
            <a:endParaRPr/>
          </a:p>
        </p:txBody>
      </p:sp>
      <p:graphicFrame>
        <p:nvGraphicFramePr>
          <p:cNvPr id="947" name="Table 5"/>
          <p:cNvGraphicFramePr/>
          <p:nvPr/>
        </p:nvGraphicFramePr>
        <p:xfrm>
          <a:off x="76320" y="1447920"/>
          <a:ext cx="9067680" cy="1279440"/>
        </p:xfrm>
        <a:graphic>
          <a:graphicData uri="http://schemas.openxmlformats.org/drawingml/2006/table">
            <a:tbl>
              <a:tblPr/>
              <a:tblGrid>
                <a:gridCol w="696960"/>
                <a:gridCol w="698400"/>
                <a:gridCol w="696960"/>
                <a:gridCol w="698400"/>
                <a:gridCol w="696960"/>
                <a:gridCol w="696960"/>
                <a:gridCol w="698400"/>
                <a:gridCol w="696960"/>
                <a:gridCol w="696960"/>
                <a:gridCol w="504720"/>
                <a:gridCol w="457200"/>
                <a:gridCol w="1295280"/>
                <a:gridCol w="533520"/>
              </a:tblGrid>
              <a:tr h="403560">
                <a:tc>
                  <a:txBody>
                    <a:bodyPr lIns="90000" rIns="90000"/>
                    <a:p>
                      <a:pPr>
                        <a:buFont typeface="Arial"/>
                        <a:buChar char="•"/>
                      </a:pPr>
                      <a:r>
                        <a:rPr b="1" lang="en-US">
                          <a:latin typeface="Arial"/>
                        </a:rPr>
                        <a:t>bin#</a:t>
                      </a:r>
                      <a:endParaRPr/>
                    </a:p>
                  </a:txBody>
                  <a:tcPr/>
                </a:tc>
                <a:tc>
                  <a:txBody>
                    <a:bodyPr lIns="90000" rIns="90000"/>
                    <a:p>
                      <a:pPr>
                        <a:buFont typeface="Arial"/>
                        <a:buChar char="•"/>
                      </a:pPr>
                      <a:r>
                        <a:rPr b="1" lang="en-US">
                          <a:latin typeface="Arial"/>
                        </a:rPr>
                        <a:t>x</a:t>
                      </a:r>
                      <a:endParaRPr/>
                    </a:p>
                  </a:txBody>
                  <a:tcPr/>
                </a:tc>
                <a:tc>
                  <a:txBody>
                    <a:bodyPr lIns="90000" rIns="90000"/>
                    <a:p>
                      <a:pPr>
                        <a:buFont typeface="Arial"/>
                        <a:buChar char="•"/>
                      </a:pPr>
                      <a:r>
                        <a:rPr b="1" lang="en-US">
                          <a:latin typeface="Arial"/>
                        </a:rPr>
                        <a:t>Q</a:t>
                      </a:r>
                      <a:r>
                        <a:rPr b="1" lang="en-US" baseline="30000">
                          <a:latin typeface="Arial"/>
                        </a:rPr>
                        <a:t>2</a:t>
                      </a:r>
                      <a:endParaRPr/>
                    </a:p>
                  </a:txBody>
                  <a:tcPr/>
                </a:tc>
                <a:tc>
                  <a:txBody>
                    <a:bodyPr lIns="90000" rIns="90000"/>
                    <a:p>
                      <a:pPr>
                        <a:buFont typeface="Arial"/>
                        <a:buChar char="•"/>
                      </a:pPr>
                      <a:r>
                        <a:rPr b="1" lang="en-US">
                          <a:latin typeface="Arial"/>
                        </a:rPr>
                        <a:t>y</a:t>
                      </a:r>
                      <a:endParaRPr/>
                    </a:p>
                  </a:txBody>
                  <a:tcPr/>
                </a:tc>
                <a:tc>
                  <a:txBody>
                    <a:bodyPr lIns="90000" rIns="90000"/>
                    <a:p>
                      <a:pPr>
                        <a:buFont typeface="Arial"/>
                        <a:buChar char="•"/>
                      </a:pPr>
                      <a:r>
                        <a:rPr b="1" lang="en-US">
                          <a:latin typeface="Arial"/>
                        </a:rPr>
                        <a:t>W</a:t>
                      </a:r>
                      <a:endParaRPr/>
                    </a:p>
                  </a:txBody>
                  <a:tcPr/>
                </a:tc>
                <a:tc>
                  <a:txBody>
                    <a:bodyPr lIns="90000" rIns="90000"/>
                    <a:p>
                      <a:pPr>
                        <a:buFont typeface="Arial"/>
                        <a:buChar char="•"/>
                      </a:pPr>
                      <a:r>
                        <a:rPr b="1" lang="en-US">
                          <a:latin typeface="Arial"/>
                        </a:rPr>
                        <a:t>M</a:t>
                      </a:r>
                      <a:r>
                        <a:rPr b="1" lang="en-US" baseline="-25000">
                          <a:latin typeface="Arial"/>
                        </a:rPr>
                        <a:t>X</a:t>
                      </a:r>
                      <a:endParaRPr/>
                    </a:p>
                  </a:txBody>
                  <a:tcPr/>
                </a:tc>
                <a:tc>
                  <a:txBody>
                    <a:bodyPr lIns="90000" rIns="90000"/>
                    <a:p>
                      <a:pPr>
                        <a:lnSpc>
                          <a:spcPct val="100000"/>
                        </a:lnSpc>
                        <a:buFont typeface="Symbol" charset="2"/>
                        <a:buChar char=""/>
                      </a:pPr>
                      <a:r>
                        <a:rPr b="1" lang="en-US">
                          <a:latin typeface="Symbol"/>
                          <a:ea typeface="Symbol"/>
                        </a:rPr>
                        <a:t></a:t>
                      </a:r>
                      <a:endParaRPr/>
                    </a:p>
                  </a:txBody>
                  <a:tcPr/>
                </a:tc>
                <a:tc>
                  <a:txBody>
                    <a:bodyPr lIns="90000" rIns="90000"/>
                    <a:p>
                      <a:pPr>
                        <a:buFont typeface="Arial"/>
                        <a:buChar char="•"/>
                      </a:pPr>
                      <a:r>
                        <a:rPr b="1" lang="en-US">
                          <a:latin typeface="Arial"/>
                        </a:rPr>
                        <a:t>z</a:t>
                      </a:r>
                      <a:endParaRPr/>
                    </a:p>
                  </a:txBody>
                  <a:tcPr/>
                </a:tc>
                <a:tc>
                  <a:txBody>
                    <a:bodyPr lIns="90000" rIns="90000"/>
                    <a:p>
                      <a:pPr>
                        <a:buFont typeface="Arial"/>
                        <a:buChar char="•"/>
                      </a:pPr>
                      <a:r>
                        <a:rPr b="1" lang="en-US">
                          <a:latin typeface="Arial"/>
                        </a:rPr>
                        <a:t>P</a:t>
                      </a:r>
                      <a:r>
                        <a:rPr b="1" lang="en-US" baseline="-25000">
                          <a:latin typeface="Arial"/>
                        </a:rPr>
                        <a:t>T</a:t>
                      </a:r>
                      <a:endParaRPr/>
                    </a:p>
                  </a:txBody>
                  <a:tcPr/>
                </a:tc>
                <a:tc>
                  <a:txBody>
                    <a:bodyPr lIns="90000" rIns="90000"/>
                    <a:p>
                      <a:pPr>
                        <a:lnSpc>
                          <a:spcPct val="100000"/>
                        </a:lnSpc>
                        <a:buFont typeface="Symbol" charset="2"/>
                        <a:buChar char=""/>
                      </a:pPr>
                      <a:r>
                        <a:rPr b="1" lang="en-US">
                          <a:latin typeface="Symbol"/>
                          <a:ea typeface="Symbol"/>
                        </a:rPr>
                        <a:t></a:t>
                      </a:r>
                      <a:endParaRPr/>
                    </a:p>
                  </a:txBody>
                  <a:tcPr/>
                </a:tc>
                <a:tc>
                  <a:txBody>
                    <a:bodyPr lIns="90000" rIns="90000"/>
                    <a:p>
                      <a:pPr>
                        <a:lnSpc>
                          <a:spcPct val="100000"/>
                        </a:lnSpc>
                        <a:buFont typeface="Symbol" charset="2"/>
                        <a:buChar char=""/>
                      </a:pPr>
                      <a:r>
                        <a:rPr b="1" lang="en-US">
                          <a:latin typeface="Symbol"/>
                          <a:ea typeface="Symbol"/>
                        </a:rPr>
                        <a:t></a:t>
                      </a:r>
                      <a:endParaRPr/>
                    </a:p>
                  </a:txBody>
                  <a:tcPr/>
                </a:tc>
                <a:tc>
                  <a:txBody>
                    <a:bodyPr lIns="90000" rIns="90000"/>
                    <a:p>
                      <a:pPr>
                        <a:buFont typeface="Arial"/>
                        <a:buChar char="•"/>
                      </a:pPr>
                      <a:r>
                        <a:rPr b="1" lang="en-US">
                          <a:latin typeface="Arial"/>
                        </a:rPr>
                        <a:t>N(counts)</a:t>
                      </a:r>
                      <a:endParaRPr/>
                    </a:p>
                  </a:txBody>
                  <a:tcPr/>
                </a:tc>
                <a:tc>
                  <a:txBody>
                    <a:bodyPr lIns="90000" rIns="90000"/>
                    <a:p>
                      <a:pPr>
                        <a:buFont typeface="Arial"/>
                        <a:buChar char="•"/>
                      </a:pPr>
                      <a:r>
                        <a:rPr b="1" lang="en-US">
                          <a:latin typeface="Arial"/>
                        </a:rPr>
                        <a:t>RC</a:t>
                      </a:r>
                      <a:endParaRPr/>
                    </a:p>
                  </a:txBody>
                  <a:tcPr/>
                </a:tc>
              </a:tr>
              <a:tr h="914760">
                <a:tc>
                  <a:txBody>
                    <a:bodyPr lIns="90000" rIns="90000"/>
                    <a:p>
                      <a:pPr>
                        <a:buFont typeface="Arial"/>
                        <a:buChar char="•"/>
                      </a:pPr>
                      <a:r>
                        <a:rPr lang="en-US">
                          <a:latin typeface="Arial"/>
                        </a:rPr>
                        <a:t>1</a:t>
                      </a:r>
                      <a:endParaRPr/>
                    </a:p>
                    <a:p>
                      <a:pPr>
                        <a:buFont typeface="Arial"/>
                        <a:buChar char="•"/>
                      </a:pPr>
                      <a:r>
                        <a:rPr lang="en-US">
                          <a:latin typeface="Arial"/>
                        </a:rPr>
                        <a:t>...</a:t>
                      </a:r>
                      <a:endParaRPr/>
                    </a:p>
                    <a:p>
                      <a:pPr>
                        <a:buFont typeface="Arial"/>
                        <a:buChar char="•"/>
                      </a:pPr>
                      <a:r>
                        <a:rPr lang="en-US">
                          <a:latin typeface="Arial"/>
                        </a:rPr>
                        <a:t>N</a:t>
                      </a:r>
                      <a:endParaRPr/>
                    </a:p>
                  </a:txBody>
                  <a:tcPr/>
                </a:tc>
                <a:tc>
                  <a:tcPr/>
                </a:tc>
                <a:tc>
                  <a:tcPr/>
                </a:tc>
                <a:tc>
                  <a:tcPr/>
                </a:tc>
                <a:tc>
                  <a:tcPr/>
                </a:tc>
                <a:tc>
                  <a:tcPr/>
                </a:tc>
                <a:tc>
                  <a:tcPr/>
                </a:tc>
                <a:tc>
                  <a:tcPr/>
                </a:tc>
                <a:tc>
                  <a:tcPr/>
                </a:tc>
                <a:tc>
                  <a:tcPr/>
                </a:tc>
                <a:tc>
                  <a:tcPr/>
                </a:tc>
                <a:tc>
                  <a:tcPr/>
                </a:tc>
                <a:tc>
                  <a:tcPr/>
                </a:tc>
              </a:tr>
            </a:tbl>
          </a:graphicData>
        </a:graphic>
      </p:graphicFrame>
      <p:graphicFrame>
        <p:nvGraphicFramePr>
          <p:cNvPr id="948" name="Table 6"/>
          <p:cNvGraphicFramePr/>
          <p:nvPr/>
        </p:nvGraphicFramePr>
        <p:xfrm>
          <a:off x="228600" y="3657600"/>
          <a:ext cx="8915400" cy="1279440"/>
        </p:xfrm>
        <a:graphic>
          <a:graphicData uri="http://schemas.openxmlformats.org/drawingml/2006/table">
            <a:tbl>
              <a:tblPr/>
              <a:tblGrid>
                <a:gridCol w="685800"/>
                <a:gridCol w="685800"/>
                <a:gridCol w="685800"/>
                <a:gridCol w="685800"/>
                <a:gridCol w="685800"/>
                <a:gridCol w="685800"/>
                <a:gridCol w="685800"/>
                <a:gridCol w="685800"/>
                <a:gridCol w="216000"/>
                <a:gridCol w="927000"/>
                <a:gridCol w="457200"/>
                <a:gridCol w="1295280"/>
                <a:gridCol w="533520"/>
              </a:tblGrid>
              <a:tr h="403560">
                <a:tc>
                  <a:txBody>
                    <a:bodyPr lIns="90000" rIns="90000"/>
                    <a:p>
                      <a:pPr>
                        <a:buFont typeface="Arial"/>
                        <a:buChar char="•"/>
                      </a:pPr>
                      <a:r>
                        <a:rPr b="1" lang="en-US">
                          <a:latin typeface="Arial"/>
                        </a:rPr>
                        <a:t>bin#</a:t>
                      </a:r>
                      <a:endParaRPr/>
                    </a:p>
                  </a:txBody>
                  <a:tcPr/>
                </a:tc>
                <a:tc>
                  <a:txBody>
                    <a:bodyPr lIns="90000" rIns="90000"/>
                    <a:p>
                      <a:pPr>
                        <a:buFont typeface="Arial"/>
                        <a:buChar char="•"/>
                      </a:pPr>
                      <a:r>
                        <a:rPr b="1" lang="en-US">
                          <a:latin typeface="Arial"/>
                        </a:rPr>
                        <a:t>x</a:t>
                      </a:r>
                      <a:endParaRPr/>
                    </a:p>
                  </a:txBody>
                  <a:tcPr/>
                </a:tc>
                <a:tc>
                  <a:txBody>
                    <a:bodyPr lIns="90000" rIns="90000"/>
                    <a:p>
                      <a:pPr>
                        <a:buFont typeface="Arial"/>
                        <a:buChar char="•"/>
                      </a:pPr>
                      <a:r>
                        <a:rPr b="1" lang="en-US">
                          <a:latin typeface="Arial"/>
                        </a:rPr>
                        <a:t>Q</a:t>
                      </a:r>
                      <a:r>
                        <a:rPr b="1" lang="en-US" baseline="30000">
                          <a:latin typeface="Arial"/>
                        </a:rPr>
                        <a:t>2</a:t>
                      </a:r>
                      <a:endParaRPr/>
                    </a:p>
                  </a:txBody>
                  <a:tcPr/>
                </a:tc>
                <a:tc>
                  <a:txBody>
                    <a:bodyPr lIns="90000" rIns="90000"/>
                    <a:p>
                      <a:pPr>
                        <a:buFont typeface="Arial"/>
                        <a:buChar char="•"/>
                      </a:pPr>
                      <a:r>
                        <a:rPr b="1" lang="en-US">
                          <a:latin typeface="Arial"/>
                        </a:rPr>
                        <a:t>y</a:t>
                      </a:r>
                      <a:endParaRPr/>
                    </a:p>
                  </a:txBody>
                  <a:tcPr/>
                </a:tc>
                <a:tc>
                  <a:txBody>
                    <a:bodyPr lIns="90000" rIns="90000"/>
                    <a:p>
                      <a:pPr>
                        <a:buFont typeface="Arial"/>
                        <a:buChar char="•"/>
                      </a:pPr>
                      <a:r>
                        <a:rPr b="1" lang="en-US">
                          <a:latin typeface="Arial"/>
                        </a:rPr>
                        <a:t>W</a:t>
                      </a:r>
                      <a:endParaRPr/>
                    </a:p>
                  </a:txBody>
                  <a:tcPr/>
                </a:tc>
                <a:tc>
                  <a:txBody>
                    <a:bodyPr lIns="90000" rIns="90000"/>
                    <a:p>
                      <a:pPr>
                        <a:buFont typeface="Arial"/>
                        <a:buChar char="•"/>
                      </a:pPr>
                      <a:r>
                        <a:rPr b="1" lang="en-US">
                          <a:latin typeface="Arial"/>
                        </a:rPr>
                        <a:t>M</a:t>
                      </a:r>
                      <a:r>
                        <a:rPr b="1" lang="en-US" baseline="-25000">
                          <a:latin typeface="Arial"/>
                        </a:rPr>
                        <a:t>X</a:t>
                      </a:r>
                      <a:endParaRPr/>
                    </a:p>
                  </a:txBody>
                  <a:tcPr/>
                </a:tc>
                <a:tc>
                  <a:txBody>
                    <a:bodyPr lIns="90000" rIns="90000"/>
                    <a:p>
                      <a:pPr>
                        <a:lnSpc>
                          <a:spcPct val="100000"/>
                        </a:lnSpc>
                        <a:buFont typeface="Symbol" charset="2"/>
                        <a:buChar char=""/>
                      </a:pPr>
                      <a:r>
                        <a:rPr b="1" lang="en-US">
                          <a:latin typeface="Symbol"/>
                          <a:ea typeface="Symbol"/>
                        </a:rPr>
                        <a:t></a:t>
                      </a:r>
                      <a:endParaRPr/>
                    </a:p>
                  </a:txBody>
                  <a:tcPr/>
                </a:tc>
                <a:tc>
                  <a:txBody>
                    <a:bodyPr lIns="90000" rIns="90000"/>
                    <a:p>
                      <a:pPr>
                        <a:buFont typeface="Arial"/>
                        <a:buChar char="•"/>
                      </a:pPr>
                      <a:r>
                        <a:rPr b="1" lang="en-US">
                          <a:latin typeface="Arial"/>
                        </a:rPr>
                        <a:t>t</a:t>
                      </a:r>
                      <a:endParaRPr/>
                    </a:p>
                  </a:txBody>
                  <a:tcPr/>
                </a:tc>
                <a:tc>
                  <a:tcPr/>
                </a:tc>
                <a:tc>
                  <a:txBody>
                    <a:bodyPr lIns="90000" rIns="90000"/>
                    <a:p>
                      <a:pPr>
                        <a:lnSpc>
                          <a:spcPct val="100000"/>
                        </a:lnSpc>
                        <a:buFont typeface="Symbol" charset="2"/>
                        <a:buChar char=""/>
                      </a:pPr>
                      <a:r>
                        <a:rPr b="1" lang="en-US">
                          <a:latin typeface="Symbol"/>
                          <a:ea typeface="Symbol"/>
                        </a:rPr>
                        <a:t></a:t>
                      </a:r>
                      <a:endParaRPr/>
                    </a:p>
                  </a:txBody>
                  <a:tcPr/>
                </a:tc>
                <a:tc>
                  <a:txBody>
                    <a:bodyPr lIns="90000" rIns="90000"/>
                    <a:p>
                      <a:pPr>
                        <a:lnSpc>
                          <a:spcPct val="100000"/>
                        </a:lnSpc>
                        <a:buFont typeface="Symbol" charset="2"/>
                        <a:buChar char=""/>
                      </a:pPr>
                      <a:r>
                        <a:rPr b="1" lang="en-US">
                          <a:latin typeface="Symbol"/>
                          <a:ea typeface="Symbol"/>
                        </a:rPr>
                        <a:t></a:t>
                      </a:r>
                      <a:endParaRPr/>
                    </a:p>
                  </a:txBody>
                  <a:tcPr/>
                </a:tc>
                <a:tc>
                  <a:txBody>
                    <a:bodyPr lIns="90000" rIns="90000"/>
                    <a:p>
                      <a:pPr>
                        <a:buFont typeface="Arial"/>
                        <a:buChar char="•"/>
                      </a:pPr>
                      <a:r>
                        <a:rPr b="1" lang="en-US">
                          <a:latin typeface="Arial"/>
                        </a:rPr>
                        <a:t>N(counts)</a:t>
                      </a:r>
                      <a:endParaRPr/>
                    </a:p>
                  </a:txBody>
                  <a:tcPr/>
                </a:tc>
                <a:tc>
                  <a:txBody>
                    <a:bodyPr lIns="90000" rIns="90000"/>
                    <a:p>
                      <a:pPr>
                        <a:buFont typeface="Arial"/>
                        <a:buChar char="•"/>
                      </a:pPr>
                      <a:r>
                        <a:rPr b="1" lang="en-US">
                          <a:latin typeface="Arial"/>
                        </a:rPr>
                        <a:t>RC</a:t>
                      </a:r>
                      <a:endParaRPr/>
                    </a:p>
                  </a:txBody>
                  <a:tcPr/>
                </a:tc>
              </a:tr>
              <a:tr h="914760">
                <a:tc>
                  <a:txBody>
                    <a:bodyPr lIns="90000" rIns="90000"/>
                    <a:p>
                      <a:pPr>
                        <a:buFont typeface="Arial"/>
                        <a:buChar char="•"/>
                      </a:pPr>
                      <a:r>
                        <a:rPr lang="en-US">
                          <a:latin typeface="Arial"/>
                        </a:rPr>
                        <a:t>1</a:t>
                      </a:r>
                      <a:endParaRPr/>
                    </a:p>
                    <a:p>
                      <a:pPr>
                        <a:buFont typeface="Arial"/>
                        <a:buChar char="•"/>
                      </a:pPr>
                      <a:r>
                        <a:rPr lang="en-US">
                          <a:latin typeface="Arial"/>
                        </a:rPr>
                        <a:t>...</a:t>
                      </a:r>
                      <a:endParaRPr/>
                    </a:p>
                    <a:p>
                      <a:pPr>
                        <a:buFont typeface="Arial"/>
                        <a:buChar char="•"/>
                      </a:pPr>
                      <a:r>
                        <a:rPr lang="en-US">
                          <a:latin typeface="Arial"/>
                        </a:rPr>
                        <a:t>N</a:t>
                      </a:r>
                      <a:endParaRPr/>
                    </a:p>
                  </a:txBody>
                  <a:tcPr/>
                </a:tc>
                <a:tc>
                  <a:tcPr/>
                </a:tc>
                <a:tc>
                  <a:tcPr/>
                </a:tc>
                <a:tc>
                  <a:tcPr/>
                </a:tc>
                <a:tc>
                  <a:tcPr/>
                </a:tc>
                <a:tc>
                  <a:tcPr/>
                </a:tc>
                <a:tc>
                  <a:tcPr/>
                </a:tc>
                <a:tc>
                  <a:tcPr/>
                </a:tc>
                <a:tc>
                  <a:tcPr/>
                </a:tc>
                <a:tc>
                  <a:tcPr/>
                </a:tc>
                <a:tc>
                  <a:tcPr/>
                </a:tc>
                <a:tc>
                  <a:tcPr/>
                </a:tc>
                <a:tc>
                  <a:tcPr/>
                </a:tc>
              </a:tr>
            </a:tbl>
          </a:graphicData>
        </a:graphic>
      </p:graphicFrame>
      <p:sp>
        <p:nvSpPr>
          <p:cNvPr id="949" name="CustomShape 7"/>
          <p:cNvSpPr/>
          <p:nvPr/>
        </p:nvSpPr>
        <p:spPr>
          <a:xfrm>
            <a:off x="152280" y="5105520"/>
            <a:ext cx="8915400" cy="1191240"/>
          </a:xfrm>
          <a:prstGeom prst="rect">
            <a:avLst/>
          </a:prstGeom>
          <a:solidFill>
            <a:srgbClr val="ffff00"/>
          </a:solidFill>
          <a:ln w="9360">
            <a:solidFill>
              <a:srgbClr val="000000"/>
            </a:solidFill>
            <a:miter/>
          </a:ln>
        </p:spPr>
        <p:txBody>
          <a:bodyPr lIns="90000" rIns="90000" tIns="46800" bIns="46800"/>
          <a:p>
            <a:pPr>
              <a:buFont typeface="Arial"/>
              <a:buChar char="•"/>
            </a:pPr>
            <a:r>
              <a:rPr lang="en-US">
                <a:latin typeface="Arial"/>
              </a:rPr>
              <a:t>Need a  TMD/GPD extraction framework to define the needed precision of input data</a:t>
            </a:r>
            <a:endParaRPr/>
          </a:p>
          <a:p>
            <a:pPr>
              <a:buFont typeface="Arial"/>
              <a:buChar char="•"/>
            </a:pPr>
            <a:r>
              <a:rPr lang="en-US">
                <a:latin typeface="Arial"/>
              </a:rPr>
              <a:t>Framework for the multidimensional experimental observables should allow validation (extracting TMDs from input MC).</a:t>
            </a:r>
            <a:endParaRPr/>
          </a:p>
          <a:p>
            <a:pPr>
              <a:buFont typeface="Arial"/>
              <a:buChar char="•"/>
            </a:pPr>
            <a:r>
              <a:rPr lang="en-US">
                <a:latin typeface="Arial"/>
              </a:rPr>
              <a:t>Define all the data from other experiments which may be needed (data preservation)</a:t>
            </a:r>
            <a:endParaRPr/>
          </a:p>
        </p:txBody>
      </p:sp>
      <p:sp>
        <p:nvSpPr>
          <p:cNvPr id="950" name="CustomShape 8"/>
          <p:cNvSpPr/>
          <p:nvPr/>
        </p:nvSpPr>
        <p:spPr>
          <a:xfrm>
            <a:off x="4191120" y="1371600"/>
            <a:ext cx="838080" cy="533520"/>
          </a:xfrm>
          <a:prstGeom prst="rect">
            <a:avLst/>
          </a:prstGeom>
          <a:noFill/>
          <a:ln w="9360">
            <a:solidFill>
              <a:srgbClr val="ff0000"/>
            </a:solidFill>
            <a:miter/>
          </a:ln>
        </p:spPr>
      </p:sp>
      <p:sp>
        <p:nvSpPr>
          <p:cNvPr id="951" name="CustomShape 9"/>
          <p:cNvSpPr/>
          <p:nvPr/>
        </p:nvSpPr>
        <p:spPr>
          <a:xfrm>
            <a:off x="304920" y="3048120"/>
            <a:ext cx="8229600" cy="761760"/>
          </a:xfrm>
          <a:prstGeom prst="rect">
            <a:avLst/>
          </a:prstGeom>
          <a:noFill/>
          <a:ln>
            <a:noFill/>
          </a:ln>
        </p:spPr>
        <p:txBody>
          <a:bodyPr lIns="90000" rIns="90000" tIns="46800" bIns="46800"/>
          <a:p>
            <a:pPr>
              <a:buFont typeface="Arial"/>
              <a:buChar char="•"/>
            </a:pPr>
            <a:r>
              <a:rPr lang="en-US" sz="2800">
                <a:latin typeface="Arial"/>
              </a:rPr>
              <a:t>Differential input (HEMP):</a:t>
            </a:r>
            <a:endParaRPr/>
          </a:p>
          <a:p>
            <a:pPr>
              <a:buFont typeface="Arial"/>
              <a:buChar char="•"/>
            </a:pPr>
            <a:endParaRPr/>
          </a:p>
          <a:p>
            <a:pPr>
              <a:buFont typeface="Arial"/>
              <a:buChar char="•"/>
            </a:pPr>
            <a:endParaRPr/>
          </a:p>
        </p:txBody>
      </p:sp>
      <p:sp>
        <p:nvSpPr>
          <p:cNvPr id="952" name="CustomShape 10"/>
          <p:cNvSpPr/>
          <p:nvPr/>
        </p:nvSpPr>
        <p:spPr>
          <a:xfrm>
            <a:off x="4952880" y="2590920"/>
            <a:ext cx="4033440" cy="337320"/>
          </a:xfrm>
          <a:prstGeom prst="rect">
            <a:avLst/>
          </a:prstGeom>
          <a:noFill/>
          <a:ln>
            <a:noFill/>
          </a:ln>
        </p:spPr>
        <p:txBody>
          <a:bodyPr wrap="none" lIns="90000" rIns="90000" tIns="46800" bIns="46800"/>
          <a:p>
            <a:pPr>
              <a:buFont typeface="Arial"/>
              <a:buChar char="•"/>
            </a:pPr>
            <a:r>
              <a:rPr lang="en-US" sz="1600">
                <a:latin typeface="Arial"/>
              </a:rPr>
              <a:t>M. Aghasyan et al arXiv:1409.0487 (JHEP)</a:t>
            </a:r>
            <a:endParaRPr/>
          </a:p>
        </p:txBody>
      </p:sp>
    </p:spTree>
  </p:cSld>
  <p:timing>
    <p:tnLst>
      <p:par>
        <p:cTn id="180" dur="indefinite" restart="never" nodeType="tmRoot">
          <p:childTnLst>
            <p:seq>
              <p:cTn id="181" nodeType="mainSeq"/>
              <p:prevCondLst>
                <p:cond delay="0" evt="onPrev">
                  <p:tgtEl>
                    <p:sldTgt/>
                  </p:tgtEl>
                </p:cond>
              </p:prevCondLst>
              <p:nextCondLst>
                <p:cond delay="0" evt="onNext">
                  <p:tgtEl>
                    <p:sldTgt/>
                  </p:tgtEl>
                </p:cond>
              </p:nextCondLst>
            </p:seq>
          </p:childTnLst>
        </p:cTn>
      </p:par>
    </p:tnLst>
  </p:timing>
</p:sld>
</file>

<file path=ppt/slides/slide41.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953" name="Picture 1" descr="Screen Shot 2014-07-14 at 3.44.34 PM.png"/>
          <p:cNvPicPr/>
          <p:nvPr/>
        </p:nvPicPr>
        <p:blipFill>
          <a:blip r:embed="rId1"/>
          <a:stretch>
            <a:fillRect/>
          </a:stretch>
        </p:blipFill>
        <p:spPr>
          <a:xfrm>
            <a:off x="0" y="1219320"/>
            <a:ext cx="4584600" cy="3809880"/>
          </a:xfrm>
          <a:prstGeom prst="rect">
            <a:avLst/>
          </a:prstGeom>
          <a:ln>
            <a:noFill/>
          </a:ln>
        </p:spPr>
      </p:pic>
      <p:sp>
        <p:nvSpPr>
          <p:cNvPr id="954" name="TextShape 1"/>
          <p:cNvSpPr txBox="1"/>
          <p:nvPr/>
        </p:nvSpPr>
        <p:spPr>
          <a:xfrm>
            <a:off x="457200" y="152280"/>
            <a:ext cx="8229600" cy="563760"/>
          </a:xfrm>
          <a:prstGeom prst="rect">
            <a:avLst/>
          </a:prstGeom>
        </p:spPr>
        <p:txBody>
          <a:bodyPr anchor="ctr"/>
          <a:p>
            <a:pPr algn="ctr">
              <a:buFont typeface="Arial"/>
              <a:buChar char="•"/>
            </a:pPr>
            <a:r>
              <a:rPr lang="en-US" sz="2800">
                <a:latin typeface="Arial"/>
              </a:rPr>
              <a:t>P</a:t>
            </a:r>
            <a:r>
              <a:rPr lang="en-US" sz="2800" baseline="-25000">
                <a:latin typeface="Arial"/>
              </a:rPr>
              <a:t>T </a:t>
            </a:r>
            <a:r>
              <a:rPr lang="en-US" sz="2800">
                <a:latin typeface="Arial"/>
              </a:rPr>
              <a:t>-dependence of Radiative Corrections to F</a:t>
            </a:r>
            <a:r>
              <a:rPr lang="en-US" sz="2800" baseline="-25000">
                <a:latin typeface="Arial"/>
              </a:rPr>
              <a:t>UU</a:t>
            </a:r>
            <a:endParaRPr/>
          </a:p>
        </p:txBody>
      </p:sp>
      <p:sp>
        <p:nvSpPr>
          <p:cNvPr id="955" name="CustomShape 2"/>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956" name="CustomShape 3"/>
          <p:cNvSpPr/>
          <p:nvPr/>
        </p:nvSpPr>
        <p:spPr>
          <a:xfrm>
            <a:off x="8458200" y="6464160"/>
            <a:ext cx="685800" cy="320760"/>
          </a:xfrm>
          <a:prstGeom prst="rect">
            <a:avLst/>
          </a:prstGeom>
          <a:noFill/>
          <a:ln>
            <a:noFill/>
          </a:ln>
        </p:spPr>
        <p:txBody>
          <a:bodyPr lIns="90000" rIns="90000" tIns="46800" bIns="46800"/>
          <a:p>
            <a:pPr algn="r">
              <a:buFont typeface="Arial"/>
              <a:buChar char="•"/>
            </a:pPr>
            <a:fld id="{BEDE9E90-EE94-42B3-B89E-E55DB5B2B31A}" type="slidenum">
              <a:rPr lang="en-US" sz="1400">
                <a:latin typeface="Arial"/>
              </a:rPr>
              <a:t>&lt;number&gt;</a:t>
            </a:fld>
            <a:endParaRPr/>
          </a:p>
        </p:txBody>
      </p:sp>
      <p:sp>
        <p:nvSpPr>
          <p:cNvPr id="957" name="CustomShape 4"/>
          <p:cNvSpPr/>
          <p:nvPr/>
        </p:nvSpPr>
        <p:spPr>
          <a:xfrm>
            <a:off x="914400" y="1981080"/>
            <a:ext cx="1122480" cy="824040"/>
          </a:xfrm>
          <a:prstGeom prst="rect">
            <a:avLst/>
          </a:prstGeom>
          <a:noFill/>
          <a:ln>
            <a:noFill/>
          </a:ln>
        </p:spPr>
        <p:txBody>
          <a:bodyPr wrap="none" lIns="90000" rIns="90000" tIns="46800" bIns="46800"/>
          <a:p>
            <a:pPr>
              <a:buFont typeface="Arial"/>
              <a:buChar char="•"/>
            </a:pPr>
            <a:r>
              <a:rPr lang="en-US" sz="1600">
                <a:latin typeface="Arial"/>
              </a:rPr>
              <a:t>E=11 GeV</a:t>
            </a:r>
            <a:endParaRPr/>
          </a:p>
          <a:p>
            <a:pPr>
              <a:buFont typeface="Arial"/>
              <a:buChar char="•"/>
            </a:pPr>
            <a:r>
              <a:rPr lang="en-US" sz="1600">
                <a:latin typeface="Arial"/>
              </a:rPr>
              <a:t>x=0.3</a:t>
            </a:r>
            <a:endParaRPr/>
          </a:p>
          <a:p>
            <a:pPr>
              <a:buFont typeface="Arial"/>
              <a:buChar char="•"/>
            </a:pPr>
            <a:r>
              <a:rPr lang="en-US" sz="1600">
                <a:latin typeface="Arial"/>
              </a:rPr>
              <a:t>z=0.3</a:t>
            </a:r>
            <a:endParaRPr/>
          </a:p>
        </p:txBody>
      </p:sp>
      <p:pic>
        <p:nvPicPr>
          <p:cNvPr id="958" name="Picture 2" descr="Screen Shot 2014-07-14 at 11.22.56 AM.png"/>
          <p:cNvPicPr/>
          <p:nvPr/>
        </p:nvPicPr>
        <p:blipFill>
          <a:blip r:embed="rId2"/>
          <a:stretch>
            <a:fillRect/>
          </a:stretch>
        </p:blipFill>
        <p:spPr>
          <a:xfrm>
            <a:off x="4572000" y="1219320"/>
            <a:ext cx="4483080" cy="3886200"/>
          </a:xfrm>
          <a:prstGeom prst="rect">
            <a:avLst/>
          </a:prstGeom>
          <a:ln>
            <a:noFill/>
          </a:ln>
        </p:spPr>
      </p:pic>
      <p:sp>
        <p:nvSpPr>
          <p:cNvPr id="959" name="CustomShape 5"/>
          <p:cNvSpPr/>
          <p:nvPr/>
        </p:nvSpPr>
        <p:spPr>
          <a:xfrm>
            <a:off x="762120" y="5410080"/>
            <a:ext cx="7543800" cy="703800"/>
          </a:xfrm>
          <a:prstGeom prst="rect">
            <a:avLst/>
          </a:prstGeom>
          <a:solidFill>
            <a:srgbClr val="ffff00"/>
          </a:solidFill>
          <a:ln w="9360">
            <a:solidFill>
              <a:srgbClr val="000000"/>
            </a:solidFill>
            <a:miter/>
          </a:ln>
        </p:spPr>
        <p:txBody>
          <a:bodyPr lIns="90000" rIns="90000" tIns="46800" bIns="46800"/>
          <a:p>
            <a:pPr>
              <a:buFont typeface="Arial"/>
              <a:buChar char="•"/>
            </a:pPr>
            <a:r>
              <a:rPr lang="en-US" sz="2000">
                <a:latin typeface="Arial"/>
              </a:rPr>
              <a:t>Azimuthal moments from radiative effects are large and very sensitive to input structure functions (3 different SFs plotted)</a:t>
            </a:r>
            <a:endParaRPr/>
          </a:p>
        </p:txBody>
      </p:sp>
    </p:spTree>
  </p:cSld>
  <p:timing>
    <p:tnLst>
      <p:par>
        <p:cTn id="182" dur="indefinite" restart="never" nodeType="tmRoot">
          <p:childTnLst>
            <p:seq>
              <p:cTn id="183" nodeType="mainSeq"/>
              <p:prevCondLst>
                <p:cond delay="0" evt="onPrev">
                  <p:tgtEl>
                    <p:sldTgt/>
                  </p:tgtEl>
                </p:cond>
              </p:prevCondLst>
              <p:nextCondLst>
                <p:cond delay="0" evt="onNext">
                  <p:tgtEl>
                    <p:sldTgt/>
                  </p:tgtEl>
                </p:cond>
              </p:nextCondLst>
            </p:seq>
          </p:childTnLst>
        </p:cTn>
      </p:par>
    </p:tnLst>
  </p:timing>
</p:sld>
</file>

<file path=ppt/slides/slide42.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960" name="Picture 8" descr="bs-0-images.jpg"/>
          <p:cNvPicPr/>
          <p:nvPr/>
        </p:nvPicPr>
        <p:blipFill>
          <a:blip r:embed="rId1"/>
          <a:stretch>
            <a:fillRect/>
          </a:stretch>
        </p:blipFill>
        <p:spPr>
          <a:xfrm>
            <a:off x="6019920" y="914400"/>
            <a:ext cx="2387520" cy="2489040"/>
          </a:xfrm>
          <a:prstGeom prst="rect">
            <a:avLst/>
          </a:prstGeom>
          <a:ln>
            <a:noFill/>
          </a:ln>
        </p:spPr>
      </p:pic>
      <p:sp>
        <p:nvSpPr>
          <p:cNvPr id="961" name="TextShape 1"/>
          <p:cNvSpPr txBox="1"/>
          <p:nvPr/>
        </p:nvSpPr>
        <p:spPr>
          <a:xfrm>
            <a:off x="457200" y="152280"/>
            <a:ext cx="8229600" cy="563760"/>
          </a:xfrm>
          <a:prstGeom prst="rect">
            <a:avLst/>
          </a:prstGeom>
        </p:spPr>
        <p:txBody>
          <a:bodyPr anchor="ctr"/>
          <a:p>
            <a:pPr algn="ctr">
              <a:buFont typeface="Arial"/>
              <a:buChar char="•"/>
            </a:pPr>
            <a:r>
              <a:rPr lang="en-US" sz="3600">
                <a:latin typeface="Arial"/>
              </a:rPr>
              <a:t>Black Swans of Nucleon Structure</a:t>
            </a:r>
            <a:endParaRPr/>
          </a:p>
        </p:txBody>
      </p:sp>
      <p:sp>
        <p:nvSpPr>
          <p:cNvPr id="962" name="CustomShape 2"/>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963" name="CustomShape 3"/>
          <p:cNvSpPr/>
          <p:nvPr/>
        </p:nvSpPr>
        <p:spPr>
          <a:xfrm>
            <a:off x="8458200" y="6464160"/>
            <a:ext cx="685800" cy="320760"/>
          </a:xfrm>
          <a:prstGeom prst="rect">
            <a:avLst/>
          </a:prstGeom>
          <a:noFill/>
          <a:ln>
            <a:noFill/>
          </a:ln>
        </p:spPr>
        <p:txBody>
          <a:bodyPr lIns="90000" rIns="90000" tIns="46800" bIns="46800"/>
          <a:p>
            <a:pPr algn="r">
              <a:buFont typeface="Arial"/>
              <a:buChar char="•"/>
            </a:pPr>
            <a:fld id="{F44C4EC0-5516-4977-918B-2549E5318ED7}" type="slidenum">
              <a:rPr lang="en-US" sz="1400">
                <a:latin typeface="Arial"/>
              </a:rPr>
              <a:t>&lt;number&gt;</a:t>
            </a:fld>
            <a:endParaRPr/>
          </a:p>
        </p:txBody>
      </p:sp>
      <p:sp>
        <p:nvSpPr>
          <p:cNvPr id="964" name="CustomShape 4"/>
          <p:cNvSpPr/>
          <p:nvPr/>
        </p:nvSpPr>
        <p:spPr>
          <a:xfrm>
            <a:off x="649080" y="2771280"/>
            <a:ext cx="863640" cy="98280"/>
          </a:xfrm>
          <a:prstGeom prst="ellipse">
            <a:avLst/>
          </a:prstGeom>
          <a:noFill/>
          <a:ln w="9360">
            <a:solidFill>
              <a:srgbClr val="000000"/>
            </a:solidFill>
            <a:miter/>
          </a:ln>
        </p:spPr>
      </p:sp>
      <p:sp>
        <p:nvSpPr>
          <p:cNvPr id="965" name="Line 5"/>
          <p:cNvSpPr/>
          <p:nvPr/>
        </p:nvSpPr>
        <p:spPr>
          <a:xfrm flipH="1" flipV="1">
            <a:off x="593280" y="2919240"/>
            <a:ext cx="399960" cy="1440"/>
          </a:xfrm>
          <a:prstGeom prst="line">
            <a:avLst/>
          </a:prstGeom>
          <a:ln w="25560">
            <a:solidFill>
              <a:srgbClr val="000000"/>
            </a:solidFill>
            <a:miter/>
            <a:tailEnd len="med" type="triangle" w="med"/>
          </a:ln>
        </p:spPr>
      </p:sp>
      <p:sp>
        <p:nvSpPr>
          <p:cNvPr id="966" name="Line 6"/>
          <p:cNvSpPr/>
          <p:nvPr/>
        </p:nvSpPr>
        <p:spPr>
          <a:xfrm flipV="1">
            <a:off x="1341720" y="2426760"/>
            <a:ext cx="1440" cy="393480"/>
          </a:xfrm>
          <a:prstGeom prst="line">
            <a:avLst/>
          </a:prstGeom>
          <a:ln w="149400">
            <a:solidFill>
              <a:srgbClr val="0000ff"/>
            </a:solidFill>
            <a:miter/>
            <a:tailEnd len="med" type="triangle" w="sm"/>
          </a:ln>
        </p:spPr>
      </p:sp>
      <p:sp>
        <p:nvSpPr>
          <p:cNvPr id="967" name="Line 7"/>
          <p:cNvSpPr/>
          <p:nvPr/>
        </p:nvSpPr>
        <p:spPr>
          <a:xfrm flipV="1">
            <a:off x="765000" y="2426760"/>
            <a:ext cx="0" cy="393480"/>
          </a:xfrm>
          <a:prstGeom prst="line">
            <a:avLst/>
          </a:prstGeom>
          <a:ln w="149400">
            <a:solidFill>
              <a:srgbClr val="0000ff"/>
            </a:solidFill>
            <a:miter/>
            <a:tailEnd len="med" type="triangle" w="sm"/>
          </a:ln>
        </p:spPr>
      </p:sp>
      <p:sp>
        <p:nvSpPr>
          <p:cNvPr id="968" name="Line 8"/>
          <p:cNvSpPr/>
          <p:nvPr/>
        </p:nvSpPr>
        <p:spPr>
          <a:xfrm>
            <a:off x="1054080" y="2820600"/>
            <a:ext cx="0" cy="442800"/>
          </a:xfrm>
          <a:prstGeom prst="line">
            <a:avLst/>
          </a:prstGeom>
          <a:ln w="92160">
            <a:solidFill>
              <a:srgbClr val="008000"/>
            </a:solidFill>
            <a:miter/>
            <a:tailEnd len="med" type="triangle" w="med"/>
          </a:ln>
        </p:spPr>
      </p:sp>
      <p:pic>
        <p:nvPicPr>
          <p:cNvPr id="969" name="Picture 12" descr="latex-image-1.pdf"/>
          <p:cNvPicPr/>
          <p:nvPr/>
        </p:nvPicPr>
        <p:blipFill>
          <a:blip r:embed="rId2"/>
          <a:stretch>
            <a:fillRect/>
          </a:stretch>
        </p:blipFill>
        <p:spPr>
          <a:xfrm>
            <a:off x="1513440" y="2476080"/>
            <a:ext cx="163080" cy="245520"/>
          </a:xfrm>
          <a:prstGeom prst="rect">
            <a:avLst/>
          </a:prstGeom>
          <a:ln>
            <a:noFill/>
          </a:ln>
        </p:spPr>
      </p:pic>
      <p:pic>
        <p:nvPicPr>
          <p:cNvPr id="970" name="Picture 13" descr="latex-image-1.pdf"/>
          <p:cNvPicPr/>
          <p:nvPr/>
        </p:nvPicPr>
        <p:blipFill>
          <a:blip r:embed="rId3"/>
          <a:stretch>
            <a:fillRect/>
          </a:stretch>
        </p:blipFill>
        <p:spPr>
          <a:xfrm>
            <a:off x="457200" y="2542680"/>
            <a:ext cx="153360" cy="196560"/>
          </a:xfrm>
          <a:prstGeom prst="rect">
            <a:avLst/>
          </a:prstGeom>
          <a:ln>
            <a:noFill/>
          </a:ln>
        </p:spPr>
      </p:pic>
      <p:sp>
        <p:nvSpPr>
          <p:cNvPr id="971" name="CustomShape 9"/>
          <p:cNvSpPr/>
          <p:nvPr/>
        </p:nvSpPr>
        <p:spPr>
          <a:xfrm>
            <a:off x="1102680" y="2905920"/>
            <a:ext cx="437400" cy="520560"/>
          </a:xfrm>
          <a:prstGeom prst="rect">
            <a:avLst/>
          </a:prstGeom>
          <a:noFill/>
          <a:ln>
            <a:noFill/>
          </a:ln>
        </p:spPr>
        <p:txBody>
          <a:bodyPr lIns="90000" rIns="90000" tIns="46800" bIns="46800"/>
          <a:p>
            <a:pPr>
              <a:buFont typeface="Arial"/>
              <a:buChar char="•"/>
            </a:pPr>
            <a:r>
              <a:rPr i="1" lang="en-US" sz="2800">
                <a:solidFill>
                  <a:srgbClr val="008000"/>
                </a:solidFill>
                <a:latin typeface="Arial"/>
              </a:rPr>
              <a:t>L</a:t>
            </a:r>
            <a:endParaRPr/>
          </a:p>
        </p:txBody>
      </p:sp>
      <p:sp>
        <p:nvSpPr>
          <p:cNvPr id="972" name="CustomShape 10"/>
          <p:cNvSpPr/>
          <p:nvPr/>
        </p:nvSpPr>
        <p:spPr>
          <a:xfrm>
            <a:off x="3048120" y="3095640"/>
            <a:ext cx="2300400" cy="459000"/>
          </a:xfrm>
          <a:prstGeom prst="rect">
            <a:avLst/>
          </a:prstGeom>
          <a:solidFill>
            <a:srgbClr val="ffffff"/>
          </a:solidFill>
          <a:ln>
            <a:noFill/>
          </a:ln>
        </p:spPr>
        <p:txBody>
          <a:bodyPr lIns="90000" rIns="90000" tIns="46800" bIns="46800"/>
          <a:p>
            <a:pPr>
              <a:buFont typeface="Arial"/>
              <a:buChar char="•"/>
            </a:pPr>
            <a:r>
              <a:rPr lang="en-US" sz="1200">
                <a:solidFill>
                  <a:srgbClr val="000000"/>
                </a:solidFill>
                <a:latin typeface="Arial"/>
              </a:rPr>
              <a:t>0               0.5              1.0              </a:t>
            </a:r>
            <a:endParaRPr/>
          </a:p>
        </p:txBody>
      </p:sp>
      <p:pic>
        <p:nvPicPr>
          <p:cNvPr id="973" name="Picture 22" descr="sea-quarks-width.png"/>
          <p:cNvPicPr/>
          <p:nvPr/>
        </p:nvPicPr>
        <p:blipFill>
          <a:blip r:embed="rId4"/>
          <a:srcRect l="10703" t="3147" r="9309" b="9011"/>
          <a:stretch>
            <a:fillRect/>
          </a:stretch>
        </p:blipFill>
        <p:spPr>
          <a:xfrm>
            <a:off x="2568240" y="838080"/>
            <a:ext cx="3218040" cy="2349360"/>
          </a:xfrm>
          <a:prstGeom prst="rect">
            <a:avLst/>
          </a:prstGeom>
          <a:ln>
            <a:noFill/>
          </a:ln>
        </p:spPr>
      </p:pic>
      <p:pic>
        <p:nvPicPr>
          <p:cNvPr id="974" name="Picture 23" descr="latex-image-1.pdf"/>
          <p:cNvPicPr/>
          <p:nvPr/>
        </p:nvPicPr>
        <p:blipFill>
          <a:blip r:embed="rId5"/>
          <a:stretch>
            <a:fillRect/>
          </a:stretch>
        </p:blipFill>
        <p:spPr>
          <a:xfrm rot="16200000">
            <a:off x="1765440" y="1672920"/>
            <a:ext cx="1433160" cy="239760"/>
          </a:xfrm>
          <a:prstGeom prst="rect">
            <a:avLst/>
          </a:prstGeom>
          <a:ln>
            <a:noFill/>
          </a:ln>
        </p:spPr>
      </p:pic>
      <p:sp>
        <p:nvSpPr>
          <p:cNvPr id="975" name="CustomShape 11"/>
          <p:cNvSpPr/>
          <p:nvPr/>
        </p:nvSpPr>
        <p:spPr>
          <a:xfrm>
            <a:off x="3153240" y="2795760"/>
            <a:ext cx="2633040" cy="246240"/>
          </a:xfrm>
          <a:prstGeom prst="rect">
            <a:avLst/>
          </a:prstGeom>
          <a:noFill/>
          <a:ln>
            <a:noFill/>
          </a:ln>
        </p:spPr>
        <p:txBody>
          <a:bodyPr lIns="90000" rIns="90000" tIns="46800" bIns="46800" anchor="ctr"/>
          <a:p>
            <a:pPr>
              <a:buFont typeface="Arial"/>
              <a:buChar char="•"/>
            </a:pPr>
            <a:r>
              <a:rPr b="1" lang="en-US" sz="1000">
                <a:solidFill>
                  <a:srgbClr val="008000"/>
                </a:solidFill>
                <a:latin typeface="Arial"/>
              </a:rPr>
              <a:t>P.Schweitzer et al. arXiv:1210.1267</a:t>
            </a:r>
            <a:endParaRPr/>
          </a:p>
        </p:txBody>
      </p:sp>
      <p:pic>
        <p:nvPicPr>
          <p:cNvPr id="976" name="Picture 4" descr="latex-image-1.pdf"/>
          <p:cNvPicPr/>
          <p:nvPr/>
        </p:nvPicPr>
        <p:blipFill>
          <a:blip r:embed="rId6"/>
          <a:stretch>
            <a:fillRect/>
          </a:stretch>
        </p:blipFill>
        <p:spPr>
          <a:xfrm>
            <a:off x="4974840" y="3409200"/>
            <a:ext cx="816480" cy="248400"/>
          </a:xfrm>
          <a:prstGeom prst="rect">
            <a:avLst/>
          </a:prstGeom>
          <a:ln>
            <a:noFill/>
          </a:ln>
        </p:spPr>
      </p:pic>
      <p:sp>
        <p:nvSpPr>
          <p:cNvPr id="977" name="CustomShape 12"/>
          <p:cNvSpPr/>
          <p:nvPr/>
        </p:nvSpPr>
        <p:spPr>
          <a:xfrm>
            <a:off x="2525760" y="838080"/>
            <a:ext cx="571320" cy="183960"/>
          </a:xfrm>
          <a:prstGeom prst="rect">
            <a:avLst/>
          </a:prstGeom>
          <a:solidFill>
            <a:srgbClr val="ffffff"/>
          </a:solidFill>
          <a:ln>
            <a:noFill/>
          </a:ln>
        </p:spPr>
      </p:sp>
      <p:sp>
        <p:nvSpPr>
          <p:cNvPr id="978" name="CustomShape 13"/>
          <p:cNvSpPr/>
          <p:nvPr/>
        </p:nvSpPr>
        <p:spPr>
          <a:xfrm>
            <a:off x="5056560" y="3135240"/>
            <a:ext cx="571320" cy="182520"/>
          </a:xfrm>
          <a:prstGeom prst="rect">
            <a:avLst/>
          </a:prstGeom>
          <a:solidFill>
            <a:srgbClr val="ffffff"/>
          </a:solidFill>
          <a:ln>
            <a:noFill/>
          </a:ln>
        </p:spPr>
      </p:sp>
      <p:sp>
        <p:nvSpPr>
          <p:cNvPr id="979" name="CustomShape 14"/>
          <p:cNvSpPr/>
          <p:nvPr/>
        </p:nvSpPr>
        <p:spPr>
          <a:xfrm>
            <a:off x="762120" y="3505320"/>
            <a:ext cx="4374720" cy="1313640"/>
          </a:xfrm>
          <a:prstGeom prst="rect">
            <a:avLst/>
          </a:prstGeom>
          <a:noFill/>
          <a:ln>
            <a:noFill/>
          </a:ln>
        </p:spPr>
        <p:txBody>
          <a:bodyPr wrap="none" lIns="90000" rIns="90000" tIns="46800" bIns="46800"/>
          <a:p>
            <a:pPr>
              <a:buFont typeface="Arial"/>
              <a:buChar char="•"/>
            </a:pPr>
            <a:r>
              <a:rPr lang="en-US" sz="2000">
                <a:latin typeface="Arial"/>
              </a:rPr>
              <a:t>Spin puzzle</a:t>
            </a:r>
            <a:endParaRPr/>
          </a:p>
          <a:p>
            <a:pPr>
              <a:buFont typeface="Arial"/>
              <a:buChar char="•"/>
            </a:pPr>
            <a:r>
              <a:rPr lang="en-US" sz="2000">
                <a:latin typeface="Arial"/>
              </a:rPr>
              <a:t>Single-Spin Asymmetries</a:t>
            </a:r>
            <a:endParaRPr/>
          </a:p>
          <a:p>
            <a:pPr>
              <a:buFont typeface="Arial"/>
              <a:buChar char="•"/>
            </a:pPr>
            <a:r>
              <a:rPr lang="en-US" sz="2000">
                <a:latin typeface="Arial"/>
              </a:rPr>
              <a:t>Differences between DIS  and SIDIS</a:t>
            </a:r>
            <a:endParaRPr/>
          </a:p>
          <a:p>
            <a:pPr>
              <a:buFont typeface="Arial"/>
              <a:buChar char="•"/>
            </a:pPr>
            <a:r>
              <a:rPr lang="en-US" sz="2000">
                <a:latin typeface="Arial"/>
              </a:rPr>
              <a:t>......</a:t>
            </a:r>
            <a:endParaRPr/>
          </a:p>
        </p:txBody>
      </p:sp>
      <p:sp>
        <p:nvSpPr>
          <p:cNvPr id="980" name="CustomShape 15"/>
          <p:cNvSpPr/>
          <p:nvPr/>
        </p:nvSpPr>
        <p:spPr>
          <a:xfrm>
            <a:off x="0" y="4846680"/>
            <a:ext cx="6477120" cy="1465560"/>
          </a:xfrm>
          <a:prstGeom prst="rect">
            <a:avLst/>
          </a:prstGeom>
          <a:noFill/>
          <a:ln>
            <a:noFill/>
          </a:ln>
        </p:spPr>
        <p:txBody>
          <a:bodyPr lIns="90000" rIns="90000" tIns="46800" bIns="46800"/>
          <a:p>
            <a:pPr>
              <a:buFont typeface="Arial"/>
              <a:buChar char="•"/>
            </a:pPr>
            <a:r>
              <a:rPr lang="en-US">
                <a:latin typeface="Arial"/>
              </a:rPr>
              <a:t>Taleb: Bell curves used in extreme events may cause a lot of disaster. Measures of uncertainty that are based on Bell curve disregard the impact the sharp jumps and inequalities and using them is like getting grass (grass disaster) and missing out the trees (Big Black Swans).</a:t>
            </a:r>
            <a:endParaRPr/>
          </a:p>
        </p:txBody>
      </p:sp>
      <p:pic>
        <p:nvPicPr>
          <p:cNvPr id="981" name="Picture 26" descr=""/>
          <p:cNvPicPr/>
          <p:nvPr/>
        </p:nvPicPr>
        <p:blipFill>
          <a:blip r:embed="rId7"/>
          <a:stretch>
            <a:fillRect/>
          </a:stretch>
        </p:blipFill>
        <p:spPr>
          <a:xfrm>
            <a:off x="6553080" y="4267080"/>
            <a:ext cx="2463840" cy="1847880"/>
          </a:xfrm>
          <a:prstGeom prst="rect">
            <a:avLst/>
          </a:prstGeom>
          <a:ln>
            <a:noFill/>
          </a:ln>
        </p:spPr>
      </p:pic>
      <p:pic>
        <p:nvPicPr>
          <p:cNvPr id="982" name="Picture 27" descr="proton_quark_version_new006.gif"/>
          <p:cNvPicPr/>
          <p:nvPr/>
        </p:nvPicPr>
        <p:blipFill>
          <a:blip r:embed="rId8"/>
          <a:stretch>
            <a:fillRect/>
          </a:stretch>
        </p:blipFill>
        <p:spPr>
          <a:xfrm>
            <a:off x="31680" y="838080"/>
            <a:ext cx="1524240" cy="1549440"/>
          </a:xfrm>
          <a:prstGeom prst="rect">
            <a:avLst/>
          </a:prstGeom>
          <a:ln>
            <a:noFill/>
          </a:ln>
        </p:spPr>
      </p:pic>
    </p:spTree>
  </p:cSld>
  <p:timing>
    <p:tnLst>
      <p:par>
        <p:cTn id="184" dur="indefinite" restart="never" nodeType="tmRoot">
          <p:childTnLst>
            <p:seq>
              <p:cTn id="185" nodeType="mainSeq"/>
              <p:prevCondLst>
                <p:cond delay="0" evt="onPrev">
                  <p:tgtEl>
                    <p:sldTgt/>
                  </p:tgtEl>
                </p:cond>
              </p:prevCondLst>
              <p:nextCondLst>
                <p:cond delay="0" evt="onNext">
                  <p:tgtEl>
                    <p:sldTgt/>
                  </p:tgtEl>
                </p:cond>
              </p:nextCondLst>
            </p:seq>
          </p:childTnLst>
        </p:cTn>
      </p:par>
    </p:tnLst>
  </p:timing>
</p:sld>
</file>

<file path=ppt/slides/slide43.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983" name="Picture 10" descr=""/>
          <p:cNvPicPr/>
          <p:nvPr/>
        </p:nvPicPr>
        <p:blipFill>
          <a:blip r:embed="rId1"/>
          <a:stretch>
            <a:fillRect/>
          </a:stretch>
        </p:blipFill>
        <p:spPr>
          <a:xfrm>
            <a:off x="0" y="800280"/>
            <a:ext cx="2209680" cy="3149280"/>
          </a:xfrm>
          <a:prstGeom prst="rect">
            <a:avLst/>
          </a:prstGeom>
          <a:ln>
            <a:noFill/>
          </a:ln>
        </p:spPr>
      </p:pic>
      <p:sp>
        <p:nvSpPr>
          <p:cNvPr id="984" name="TextShape 1"/>
          <p:cNvSpPr txBox="1"/>
          <p:nvPr/>
        </p:nvSpPr>
        <p:spPr>
          <a:xfrm>
            <a:off x="457200" y="152280"/>
            <a:ext cx="8229600" cy="563760"/>
          </a:xfrm>
          <a:prstGeom prst="rect">
            <a:avLst/>
          </a:prstGeom>
        </p:spPr>
        <p:txBody>
          <a:bodyPr anchor="ctr"/>
          <a:p>
            <a:pPr algn="ctr">
              <a:buFont typeface="Arial"/>
              <a:buChar char="•"/>
            </a:pPr>
            <a:r>
              <a:rPr lang="en-US" sz="3600">
                <a:latin typeface="Arial"/>
              </a:rPr>
              <a:t>Black Swan</a:t>
            </a:r>
            <a:endParaRPr/>
          </a:p>
        </p:txBody>
      </p:sp>
      <p:sp>
        <p:nvSpPr>
          <p:cNvPr id="985" name="CustomShape 2"/>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986" name="CustomShape 3"/>
          <p:cNvSpPr/>
          <p:nvPr/>
        </p:nvSpPr>
        <p:spPr>
          <a:xfrm>
            <a:off x="8458200" y="6464160"/>
            <a:ext cx="685800" cy="320760"/>
          </a:xfrm>
          <a:prstGeom prst="rect">
            <a:avLst/>
          </a:prstGeom>
          <a:noFill/>
          <a:ln>
            <a:noFill/>
          </a:ln>
        </p:spPr>
        <p:txBody>
          <a:bodyPr lIns="90000" rIns="90000" tIns="46800" bIns="46800"/>
          <a:p>
            <a:pPr algn="r">
              <a:buFont typeface="Arial"/>
              <a:buChar char="•"/>
            </a:pPr>
            <a:fld id="{404F9F03-7DEA-4FDC-BF63-7C9B5DFDEC0C}" type="slidenum">
              <a:rPr lang="en-US" sz="1400">
                <a:latin typeface="Arial"/>
              </a:rPr>
              <a:t>&lt;number&gt;</a:t>
            </a:fld>
            <a:endParaRPr/>
          </a:p>
        </p:txBody>
      </p:sp>
      <p:sp>
        <p:nvSpPr>
          <p:cNvPr id="987" name="CustomShape 4"/>
          <p:cNvSpPr/>
          <p:nvPr/>
        </p:nvSpPr>
        <p:spPr>
          <a:xfrm>
            <a:off x="228600" y="4743360"/>
            <a:ext cx="8381880" cy="1191240"/>
          </a:xfrm>
          <a:prstGeom prst="rect">
            <a:avLst/>
          </a:prstGeom>
          <a:noFill/>
          <a:ln>
            <a:noFill/>
          </a:ln>
        </p:spPr>
        <p:txBody>
          <a:bodyPr lIns="90000" rIns="90000" tIns="46800" bIns="46800"/>
          <a:p>
            <a:pPr>
              <a:buFont typeface="Arial"/>
              <a:buChar char="•"/>
            </a:pPr>
            <a:r>
              <a:rPr lang="en-US" sz="2400">
                <a:latin typeface="Arial"/>
              </a:rPr>
              <a:t>One single observation can invalidate a general statement derived from millennia of confirmatory sightings of millions of white swans. All you need is one single (ugly) black bird.</a:t>
            </a:r>
            <a:endParaRPr/>
          </a:p>
        </p:txBody>
      </p:sp>
      <p:sp>
        <p:nvSpPr>
          <p:cNvPr id="988" name="CustomShape 5"/>
          <p:cNvSpPr/>
          <p:nvPr/>
        </p:nvSpPr>
        <p:spPr>
          <a:xfrm>
            <a:off x="2286000" y="762120"/>
            <a:ext cx="6858000" cy="3448080"/>
          </a:xfrm>
          <a:prstGeom prst="rect">
            <a:avLst/>
          </a:prstGeom>
          <a:noFill/>
          <a:ln>
            <a:noFill/>
          </a:ln>
        </p:spPr>
        <p:txBody>
          <a:bodyPr lIns="90000" rIns="90000" tIns="46800" bIns="46800"/>
          <a:p>
            <a:pPr>
              <a:buFont typeface="Arial"/>
              <a:buChar char="•"/>
            </a:pPr>
            <a:r>
              <a:rPr lang="en-US" sz="2000">
                <a:latin typeface="Arial"/>
              </a:rPr>
              <a:t>Black Swan (defined by </a:t>
            </a:r>
            <a:r>
              <a:rPr b="1" lang="en-US" sz="2000">
                <a:latin typeface="Arial"/>
              </a:rPr>
              <a:t>Nicholas Taleb) </a:t>
            </a:r>
            <a:r>
              <a:rPr lang="en-US" sz="2000">
                <a:latin typeface="Arial"/>
              </a:rPr>
              <a:t>is an event with the following three attributes.</a:t>
            </a:r>
            <a:endParaRPr/>
          </a:p>
          <a:p>
            <a:pPr>
              <a:buFont typeface="Arial"/>
              <a:buChar char="•"/>
            </a:pPr>
            <a:endParaRPr/>
          </a:p>
          <a:p>
            <a:pPr>
              <a:buFont typeface="Arial"/>
              <a:buAutoNum type="arabicPeriod"/>
            </a:pPr>
            <a:r>
              <a:rPr b="1" lang="en-US" sz="2000">
                <a:latin typeface="Arial"/>
              </a:rPr>
              <a:t>rarity</a:t>
            </a:r>
            <a:r>
              <a:rPr lang="en-US" sz="2000">
                <a:latin typeface="Arial"/>
              </a:rPr>
              <a:t>: it is an outlier, as it lies outside the realm of regular expectations, because </a:t>
            </a:r>
            <a:r>
              <a:rPr i="1" lang="en-US" sz="2000">
                <a:latin typeface="Arial"/>
              </a:rPr>
              <a:t>nothing in the past can convincingly point to its possibility</a:t>
            </a:r>
            <a:r>
              <a:rPr lang="en-US" sz="2000">
                <a:latin typeface="Arial"/>
              </a:rPr>
              <a:t>. </a:t>
            </a:r>
            <a:endParaRPr/>
          </a:p>
          <a:p>
            <a:pPr>
              <a:buFont typeface="Arial"/>
              <a:buAutoNum type="arabicPeriod"/>
            </a:pPr>
            <a:r>
              <a:rPr b="1" lang="en-US" sz="2000">
                <a:latin typeface="Arial"/>
              </a:rPr>
              <a:t>it carries an extreme impact</a:t>
            </a:r>
            <a:r>
              <a:rPr lang="en-US" sz="2000">
                <a:latin typeface="Arial"/>
              </a:rPr>
              <a:t>. </a:t>
            </a:r>
            <a:endParaRPr/>
          </a:p>
          <a:p>
            <a:pPr>
              <a:buFont typeface="Arial"/>
              <a:buAutoNum type="arabicPeriod"/>
            </a:pPr>
            <a:r>
              <a:rPr b="1" lang="en-US" sz="2000">
                <a:latin typeface="Arial"/>
              </a:rPr>
              <a:t>retrospective</a:t>
            </a:r>
            <a:r>
              <a:rPr lang="en-US" sz="2000">
                <a:latin typeface="Arial"/>
              </a:rPr>
              <a:t> (not prospective) </a:t>
            </a:r>
            <a:r>
              <a:rPr b="1" lang="en-US" sz="2000">
                <a:latin typeface="Arial"/>
              </a:rPr>
              <a:t>predictability</a:t>
            </a:r>
            <a:r>
              <a:rPr lang="en-US" sz="2000">
                <a:latin typeface="Arial"/>
              </a:rPr>
              <a:t>: in spite of its outlier status, human nature makes us concoct explanations for its occurrence </a:t>
            </a:r>
            <a:r>
              <a:rPr i="1" lang="en-US" sz="2000">
                <a:latin typeface="Arial"/>
              </a:rPr>
              <a:t>after the fact, making it explainable and predictable.</a:t>
            </a:r>
            <a:endParaRPr/>
          </a:p>
        </p:txBody>
      </p:sp>
    </p:spTree>
  </p:cSld>
</p:sld>
</file>

<file path=ppt/slides/slide44.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989" name="TextShape 1"/>
          <p:cNvSpPr txBox="1"/>
          <p:nvPr/>
        </p:nvSpPr>
        <p:spPr>
          <a:xfrm>
            <a:off x="457200" y="152280"/>
            <a:ext cx="8229600" cy="563760"/>
          </a:xfrm>
          <a:prstGeom prst="rect">
            <a:avLst/>
          </a:prstGeom>
        </p:spPr>
        <p:txBody>
          <a:bodyPr anchor="ctr"/>
          <a:p>
            <a:pPr algn="ctr">
              <a:buFont typeface="Arial"/>
              <a:buChar char="•"/>
            </a:pPr>
            <a:r>
              <a:rPr lang="en-US" sz="3600">
                <a:latin typeface="Arial"/>
              </a:rPr>
              <a:t>Target Fragmentation</a:t>
            </a:r>
            <a:endParaRPr/>
          </a:p>
        </p:txBody>
      </p:sp>
      <p:sp>
        <p:nvSpPr>
          <p:cNvPr id="990" name="CustomShape 2"/>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991" name="CustomShape 3"/>
          <p:cNvSpPr/>
          <p:nvPr/>
        </p:nvSpPr>
        <p:spPr>
          <a:xfrm>
            <a:off x="8458200" y="6464160"/>
            <a:ext cx="685800" cy="320760"/>
          </a:xfrm>
          <a:prstGeom prst="rect">
            <a:avLst/>
          </a:prstGeom>
          <a:noFill/>
          <a:ln>
            <a:noFill/>
          </a:ln>
        </p:spPr>
        <p:txBody>
          <a:bodyPr lIns="90000" rIns="90000" tIns="46800" bIns="46800"/>
          <a:p>
            <a:pPr algn="r">
              <a:buFont typeface="Arial"/>
              <a:buChar char="•"/>
            </a:pPr>
            <a:fld id="{1C083384-60A7-470B-9F7A-2EEBDE62F82E}" type="slidenum">
              <a:rPr lang="en-US" sz="1400">
                <a:latin typeface="Arial"/>
              </a:rPr>
              <a:t>&lt;number&gt;</a:t>
            </a:fld>
            <a:endParaRPr/>
          </a:p>
        </p:txBody>
      </p:sp>
      <p:pic>
        <p:nvPicPr>
          <p:cNvPr id="992" name="Picture 5" descr="Screen Shot 2015-08-13 at 11.31.09 AM.png"/>
          <p:cNvPicPr/>
          <p:nvPr/>
        </p:nvPicPr>
        <p:blipFill>
          <a:blip r:embed="rId1"/>
          <a:stretch>
            <a:fillRect/>
          </a:stretch>
        </p:blipFill>
        <p:spPr>
          <a:xfrm>
            <a:off x="4267080" y="2590920"/>
            <a:ext cx="4800600" cy="3498840"/>
          </a:xfrm>
          <a:prstGeom prst="rect">
            <a:avLst/>
          </a:prstGeom>
          <a:ln>
            <a:noFill/>
          </a:ln>
        </p:spPr>
      </p:pic>
      <p:pic>
        <p:nvPicPr>
          <p:cNvPr id="993" name="Picture 12" descr="targ"/>
          <p:cNvPicPr/>
          <p:nvPr/>
        </p:nvPicPr>
        <p:blipFill>
          <a:blip r:embed="rId2"/>
          <a:stretch>
            <a:fillRect/>
          </a:stretch>
        </p:blipFill>
        <p:spPr>
          <a:xfrm>
            <a:off x="17640" y="990720"/>
            <a:ext cx="2398680" cy="1052280"/>
          </a:xfrm>
          <a:prstGeom prst="rect">
            <a:avLst/>
          </a:prstGeom>
          <a:ln>
            <a:noFill/>
          </a:ln>
        </p:spPr>
      </p:pic>
      <p:sp>
        <p:nvSpPr>
          <p:cNvPr id="994" name="CustomShape 4"/>
          <p:cNvSpPr/>
          <p:nvPr/>
        </p:nvSpPr>
        <p:spPr>
          <a:xfrm>
            <a:off x="1086120" y="1676520"/>
            <a:ext cx="349920" cy="337320"/>
          </a:xfrm>
          <a:prstGeom prst="rect">
            <a:avLst/>
          </a:prstGeom>
          <a:noFill/>
          <a:ln>
            <a:noFill/>
          </a:ln>
        </p:spPr>
        <p:txBody>
          <a:bodyPr wrap="none" lIns="90000" rIns="90000" tIns="46800" bIns="46800"/>
          <a:p>
            <a:pPr algn="ctr">
              <a:buFont typeface="Arial"/>
              <a:buChar char="•"/>
            </a:pPr>
            <a:r>
              <a:rPr b="1" lang="en-US" sz="1600">
                <a:latin typeface="Arial"/>
              </a:rPr>
              <a:t>M</a:t>
            </a:r>
            <a:endParaRPr/>
          </a:p>
        </p:txBody>
      </p:sp>
      <p:sp>
        <p:nvSpPr>
          <p:cNvPr id="995" name="CustomShape 5"/>
          <p:cNvSpPr/>
          <p:nvPr/>
        </p:nvSpPr>
        <p:spPr>
          <a:xfrm>
            <a:off x="1901160" y="1447920"/>
            <a:ext cx="366480" cy="459720"/>
          </a:xfrm>
          <a:prstGeom prst="rect">
            <a:avLst/>
          </a:prstGeom>
          <a:noFill/>
          <a:ln>
            <a:noFill/>
          </a:ln>
        </p:spPr>
        <p:txBody>
          <a:bodyPr wrap="none" lIns="90000" rIns="90000" tIns="46800" bIns="46800"/>
          <a:p>
            <a:pPr algn="ctr">
              <a:buFont typeface="Arial"/>
              <a:buChar char="•"/>
            </a:pPr>
            <a:r>
              <a:rPr b="1" lang="en-US" sz="2400">
                <a:latin typeface="Arial"/>
              </a:rPr>
              <a:t>h</a:t>
            </a:r>
            <a:endParaRPr/>
          </a:p>
        </p:txBody>
      </p:sp>
      <p:pic>
        <p:nvPicPr>
          <p:cNvPr id="996" name="Picture 4" descr="targetfrag"/>
          <p:cNvPicPr/>
          <p:nvPr/>
        </p:nvPicPr>
        <p:blipFill>
          <a:blip r:embed="rId3"/>
          <a:stretch>
            <a:fillRect/>
          </a:stretch>
        </p:blipFill>
        <p:spPr>
          <a:xfrm>
            <a:off x="3429000" y="990720"/>
            <a:ext cx="2666880" cy="1371600"/>
          </a:xfrm>
          <a:prstGeom prst="rect">
            <a:avLst/>
          </a:prstGeom>
          <a:ln>
            <a:noFill/>
          </a:ln>
        </p:spPr>
      </p:pic>
      <p:sp>
        <p:nvSpPr>
          <p:cNvPr id="997" name="CustomShape 6"/>
          <p:cNvSpPr/>
          <p:nvPr/>
        </p:nvSpPr>
        <p:spPr>
          <a:xfrm>
            <a:off x="6657840" y="762120"/>
            <a:ext cx="2514600" cy="614160"/>
          </a:xfrm>
          <a:prstGeom prst="rect">
            <a:avLst/>
          </a:prstGeom>
          <a:noFill/>
          <a:ln>
            <a:noFill/>
          </a:ln>
        </p:spPr>
        <p:txBody>
          <a:bodyPr lIns="90000" rIns="90000" tIns="46800" bIns="46800"/>
          <a:p>
            <a:pPr algn="ctr">
              <a:buFont typeface="Arial"/>
              <a:buChar char="•"/>
            </a:pPr>
            <a:r>
              <a:rPr lang="en-US" sz="1600">
                <a:latin typeface="Arial"/>
              </a:rPr>
              <a:t>x</a:t>
            </a:r>
            <a:r>
              <a:rPr lang="en-US" sz="1600" baseline="-25000">
                <a:latin typeface="Arial"/>
              </a:rPr>
              <a:t>F</a:t>
            </a:r>
            <a:r>
              <a:rPr lang="en-US" sz="1600">
                <a:latin typeface="Arial"/>
              </a:rPr>
              <a:t>&gt;0 (current fragmentation)</a:t>
            </a:r>
            <a:endParaRPr/>
          </a:p>
        </p:txBody>
      </p:sp>
      <p:sp>
        <p:nvSpPr>
          <p:cNvPr id="998" name="CustomShape 7"/>
          <p:cNvSpPr/>
          <p:nvPr/>
        </p:nvSpPr>
        <p:spPr>
          <a:xfrm>
            <a:off x="838080" y="2209680"/>
            <a:ext cx="2514600" cy="614160"/>
          </a:xfrm>
          <a:prstGeom prst="rect">
            <a:avLst/>
          </a:prstGeom>
          <a:noFill/>
          <a:ln>
            <a:noFill/>
          </a:ln>
        </p:spPr>
        <p:txBody>
          <a:bodyPr lIns="90000" rIns="90000" tIns="46800" bIns="46800"/>
          <a:p>
            <a:pPr algn="ctr">
              <a:buFont typeface="Arial"/>
              <a:buChar char="•"/>
            </a:pPr>
            <a:r>
              <a:rPr lang="en-US" sz="1600">
                <a:latin typeface="Arial"/>
              </a:rPr>
              <a:t>x</a:t>
            </a:r>
            <a:r>
              <a:rPr lang="en-US" sz="1600" baseline="-25000">
                <a:latin typeface="Arial"/>
              </a:rPr>
              <a:t>F</a:t>
            </a:r>
            <a:r>
              <a:rPr lang="en-US" sz="1600">
                <a:latin typeface="Arial"/>
              </a:rPr>
              <a:t>&lt;0 (target fragmentation)</a:t>
            </a:r>
            <a:endParaRPr/>
          </a:p>
        </p:txBody>
      </p:sp>
      <p:pic>
        <p:nvPicPr>
          <p:cNvPr id="999" name="Picture 22" descr="curr"/>
          <p:cNvPicPr/>
          <p:nvPr/>
        </p:nvPicPr>
        <p:blipFill>
          <a:blip r:embed="rId4"/>
          <a:stretch>
            <a:fillRect/>
          </a:stretch>
        </p:blipFill>
        <p:spPr>
          <a:xfrm>
            <a:off x="6629400" y="1618920"/>
            <a:ext cx="2285640" cy="880920"/>
          </a:xfrm>
          <a:prstGeom prst="rect">
            <a:avLst/>
          </a:prstGeom>
          <a:ln>
            <a:noFill/>
          </a:ln>
        </p:spPr>
      </p:pic>
      <p:sp>
        <p:nvSpPr>
          <p:cNvPr id="1000" name="CustomShape 8"/>
          <p:cNvSpPr/>
          <p:nvPr/>
        </p:nvSpPr>
        <p:spPr>
          <a:xfrm>
            <a:off x="8415360" y="1447920"/>
            <a:ext cx="366480" cy="459720"/>
          </a:xfrm>
          <a:prstGeom prst="rect">
            <a:avLst/>
          </a:prstGeom>
          <a:noFill/>
          <a:ln>
            <a:noFill/>
          </a:ln>
        </p:spPr>
        <p:txBody>
          <a:bodyPr wrap="none" lIns="90000" rIns="90000" tIns="46800" bIns="46800"/>
          <a:p>
            <a:pPr algn="ctr">
              <a:buFont typeface="Arial"/>
              <a:buChar char="•"/>
            </a:pPr>
            <a:r>
              <a:rPr b="1" lang="en-US" sz="2400">
                <a:latin typeface="Arial"/>
              </a:rPr>
              <a:t>h</a:t>
            </a:r>
            <a:endParaRPr/>
          </a:p>
        </p:txBody>
      </p:sp>
      <p:sp>
        <p:nvSpPr>
          <p:cNvPr id="1001" name="CustomShape 9"/>
          <p:cNvSpPr/>
          <p:nvPr/>
        </p:nvSpPr>
        <p:spPr>
          <a:xfrm>
            <a:off x="7384320" y="2176200"/>
            <a:ext cx="537480" cy="307080"/>
          </a:xfrm>
          <a:prstGeom prst="rect">
            <a:avLst/>
          </a:prstGeom>
          <a:noFill/>
          <a:ln>
            <a:noFill/>
          </a:ln>
        </p:spPr>
        <p:txBody>
          <a:bodyPr wrap="none" lIns="90000" rIns="90000" tIns="46800" bIns="46800"/>
          <a:p>
            <a:pPr algn="ctr">
              <a:buFont typeface="Arial"/>
              <a:buChar char="•"/>
            </a:pPr>
            <a:r>
              <a:rPr b="1" lang="en-US" sz="1400">
                <a:latin typeface="Arial"/>
              </a:rPr>
              <a:t>PDF</a:t>
            </a:r>
            <a:endParaRPr/>
          </a:p>
        </p:txBody>
      </p:sp>
      <p:pic>
        <p:nvPicPr>
          <p:cNvPr id="1002" name="Picture 42" descr="Screen Shot 2014-06-19 at 12.19.21 PM.png"/>
          <p:cNvPicPr/>
          <p:nvPr/>
        </p:nvPicPr>
        <p:blipFill>
          <a:blip r:embed="rId5"/>
          <a:stretch>
            <a:fillRect/>
          </a:stretch>
        </p:blipFill>
        <p:spPr>
          <a:xfrm>
            <a:off x="685800" y="3962520"/>
            <a:ext cx="2743200" cy="1523880"/>
          </a:xfrm>
          <a:prstGeom prst="rect">
            <a:avLst/>
          </a:prstGeom>
          <a:ln>
            <a:noFill/>
          </a:ln>
        </p:spPr>
      </p:pic>
      <p:sp>
        <p:nvSpPr>
          <p:cNvPr id="1003" name="CustomShape 10"/>
          <p:cNvSpPr/>
          <p:nvPr/>
        </p:nvSpPr>
        <p:spPr>
          <a:xfrm>
            <a:off x="1295280" y="4191120"/>
            <a:ext cx="381240" cy="457200"/>
          </a:xfrm>
          <a:prstGeom prst="ellipse">
            <a:avLst/>
          </a:prstGeom>
          <a:noFill/>
          <a:ln w="31680">
            <a:solidFill>
              <a:srgbClr val="ff0000"/>
            </a:solidFill>
            <a:miter/>
          </a:ln>
        </p:spPr>
      </p:sp>
      <p:sp>
        <p:nvSpPr>
          <p:cNvPr id="1004" name="CustomShape 11"/>
          <p:cNvSpPr/>
          <p:nvPr/>
        </p:nvSpPr>
        <p:spPr>
          <a:xfrm>
            <a:off x="76320" y="3048120"/>
            <a:ext cx="3504960" cy="733320"/>
          </a:xfrm>
          <a:prstGeom prst="rect">
            <a:avLst/>
          </a:prstGeom>
          <a:noFill/>
          <a:ln>
            <a:noFill/>
          </a:ln>
        </p:spPr>
        <p:txBody>
          <a:bodyPr lIns="90000" rIns="90000" tIns="46800" bIns="46800"/>
          <a:p>
            <a:pPr>
              <a:buFont typeface="Arial"/>
              <a:buChar char="•"/>
            </a:pPr>
            <a:r>
              <a:rPr b="1" lang="en-US" sz="1400">
                <a:latin typeface="Arial"/>
              </a:rPr>
              <a:t>Fracture Functions: probabilities to produce the hadron h when a quark q is struck in a proton target</a:t>
            </a:r>
            <a:endParaRPr/>
          </a:p>
        </p:txBody>
      </p:sp>
      <p:sp>
        <p:nvSpPr>
          <p:cNvPr id="1005" name="CustomShape 12"/>
          <p:cNvSpPr/>
          <p:nvPr/>
        </p:nvSpPr>
        <p:spPr>
          <a:xfrm>
            <a:off x="228600" y="5410080"/>
            <a:ext cx="4114800" cy="946440"/>
          </a:xfrm>
          <a:prstGeom prst="rect">
            <a:avLst/>
          </a:prstGeom>
          <a:solidFill>
            <a:srgbClr val="ffff00"/>
          </a:solidFill>
          <a:ln w="9360">
            <a:solidFill>
              <a:srgbClr val="000000"/>
            </a:solidFill>
            <a:miter/>
          </a:ln>
        </p:spPr>
        <p:txBody>
          <a:bodyPr lIns="90000" rIns="90000" tIns="46800" bIns="46800"/>
          <a:p>
            <a:pPr>
              <a:buFont typeface="Arial"/>
              <a:buChar char="•"/>
            </a:pPr>
            <a:r>
              <a:rPr lang="en-US" sz="1400">
                <a:latin typeface="Arial"/>
              </a:rPr>
              <a:t>Hadrons produced in target fragmentation may be correlated with hadrons in the current fragmentation and their studies will be important for precision studies  in current fragmentation. </a:t>
            </a:r>
            <a:endParaRPr/>
          </a:p>
        </p:txBody>
      </p:sp>
      <p:sp>
        <p:nvSpPr>
          <p:cNvPr id="1006" name="CustomShape 13"/>
          <p:cNvSpPr/>
          <p:nvPr/>
        </p:nvSpPr>
        <p:spPr>
          <a:xfrm>
            <a:off x="5334120" y="2895480"/>
            <a:ext cx="1640880" cy="337320"/>
          </a:xfrm>
          <a:prstGeom prst="rect">
            <a:avLst/>
          </a:prstGeom>
          <a:noFill/>
          <a:ln>
            <a:noFill/>
          </a:ln>
        </p:spPr>
        <p:txBody>
          <a:bodyPr wrap="none" lIns="90000" rIns="90000" tIns="46800" bIns="46800"/>
          <a:p>
            <a:pPr>
              <a:buFont typeface="Arial"/>
              <a:buChar char="•"/>
            </a:pPr>
            <a:r>
              <a:rPr lang="en-US" sz="1600">
                <a:latin typeface="Arial"/>
              </a:rPr>
              <a:t>LEPTO: 11 GeV</a:t>
            </a:r>
            <a:endParaRPr/>
          </a:p>
        </p:txBody>
      </p:sp>
    </p:spTree>
  </p:cSld>
</p:sld>
</file>

<file path=ppt/slides/slide45.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1007" name="Picture 1" descr="Screen Shot 2015-08-19 at 11.08.35 AM.png"/>
          <p:cNvPicPr/>
          <p:nvPr/>
        </p:nvPicPr>
        <p:blipFill>
          <a:blip r:embed="rId1"/>
          <a:stretch>
            <a:fillRect/>
          </a:stretch>
        </p:blipFill>
        <p:spPr>
          <a:xfrm>
            <a:off x="4724280" y="2057400"/>
            <a:ext cx="4191120" cy="2971800"/>
          </a:xfrm>
          <a:prstGeom prst="rect">
            <a:avLst/>
          </a:prstGeom>
          <a:ln>
            <a:noFill/>
          </a:ln>
        </p:spPr>
      </p:pic>
      <p:sp>
        <p:nvSpPr>
          <p:cNvPr id="1008" name="CustomShape 1"/>
          <p:cNvSpPr/>
          <p:nvPr/>
        </p:nvSpPr>
        <p:spPr>
          <a:xfrm>
            <a:off x="3124080" y="6356520"/>
            <a:ext cx="2895840" cy="365040"/>
          </a:xfrm>
          <a:prstGeom prst="rect">
            <a:avLst/>
          </a:prstGeom>
          <a:noFill/>
          <a:ln>
            <a:noFill/>
          </a:ln>
        </p:spPr>
        <p:txBody>
          <a:bodyPr lIns="90000" rIns="90000" tIns="46800" bIns="46800"/>
          <a:p>
            <a:pPr algn="ctr">
              <a:buFont typeface="Arial"/>
              <a:buChar char="•"/>
            </a:pPr>
            <a:fld id="{B44EAFF6-6F2E-4B02-88C6-28F80264079E}" type="slidenum">
              <a:rPr lang="en-US" sz="1400">
                <a:latin typeface="Arial"/>
              </a:rPr>
              <a:t>&lt;number&gt;</a:t>
            </a:fld>
            <a:endParaRPr/>
          </a:p>
        </p:txBody>
      </p:sp>
      <p:sp>
        <p:nvSpPr>
          <p:cNvPr id="1009" name="CustomShape 2"/>
          <p:cNvSpPr/>
          <p:nvPr/>
        </p:nvSpPr>
        <p:spPr>
          <a:xfrm>
            <a:off x="152280" y="76320"/>
            <a:ext cx="8991720" cy="642600"/>
          </a:xfrm>
          <a:prstGeom prst="rect">
            <a:avLst/>
          </a:prstGeom>
          <a:noFill/>
          <a:ln>
            <a:noFill/>
          </a:ln>
        </p:spPr>
        <p:txBody>
          <a:bodyPr lIns="90000" rIns="90000" tIns="46800" bIns="46800"/>
          <a:p>
            <a:pPr>
              <a:buFont typeface="Arial"/>
              <a:buChar char="•"/>
            </a:pPr>
            <a:r>
              <a:rPr lang="en-US" sz="3600">
                <a:solidFill>
                  <a:srgbClr val="333399"/>
                </a:solidFill>
                <a:latin typeface="Arial"/>
              </a:rPr>
              <a:t>Evolution Studies: from  JLab12 to EIC</a:t>
            </a:r>
            <a:endParaRPr/>
          </a:p>
        </p:txBody>
      </p:sp>
      <p:sp>
        <p:nvSpPr>
          <p:cNvPr id="1010" name="Line 3"/>
          <p:cNvSpPr/>
          <p:nvPr/>
        </p:nvSpPr>
        <p:spPr>
          <a:xfrm>
            <a:off x="0" y="762120"/>
            <a:ext cx="9144000" cy="0"/>
          </a:xfrm>
          <a:prstGeom prst="line">
            <a:avLst/>
          </a:prstGeom>
          <a:ln w="28440">
            <a:solidFill>
              <a:srgbClr val="333399"/>
            </a:solidFill>
            <a:miter/>
          </a:ln>
        </p:spPr>
      </p:sp>
      <p:sp>
        <p:nvSpPr>
          <p:cNvPr id="1011" name="CustomShape 4"/>
          <p:cNvSpPr/>
          <p:nvPr/>
        </p:nvSpPr>
        <p:spPr>
          <a:xfrm>
            <a:off x="685800" y="5334120"/>
            <a:ext cx="7315200" cy="1067400"/>
          </a:xfrm>
          <a:prstGeom prst="rect">
            <a:avLst/>
          </a:prstGeom>
          <a:solidFill>
            <a:srgbClr val="ffff99"/>
          </a:solidFill>
          <a:ln w="9360">
            <a:solidFill>
              <a:srgbClr val="000000"/>
            </a:solidFill>
            <a:miter/>
          </a:ln>
        </p:spPr>
        <p:txBody>
          <a:bodyPr lIns="90000" rIns="90000" tIns="46800" bIns="46800"/>
          <a:p>
            <a:pPr>
              <a:lnSpc>
                <a:spcPct val="100000"/>
              </a:lnSpc>
              <a:buFont typeface="Arial"/>
              <a:buChar char="•"/>
            </a:pPr>
            <a:r>
              <a:rPr lang="en-US" sz="1600">
                <a:latin typeface="Times New Roman"/>
              </a:rPr>
              <a:t>Q</a:t>
            </a:r>
            <a:r>
              <a:rPr lang="en-US" sz="1600" baseline="30000">
                <a:latin typeface="Times New Roman"/>
              </a:rPr>
              <a:t>2</a:t>
            </a:r>
            <a:r>
              <a:rPr lang="en-US" sz="1600">
                <a:latin typeface="Times New Roman"/>
              </a:rPr>
              <a:t> – dependence of Sivers function is  sensitive to the non-perturbative physics</a:t>
            </a:r>
            <a:endParaRPr/>
          </a:p>
          <a:p>
            <a:pPr>
              <a:lnSpc>
                <a:spcPct val="100000"/>
              </a:lnSpc>
              <a:buFont typeface="Arial"/>
              <a:buChar char="•"/>
            </a:pPr>
            <a:r>
              <a:rPr lang="en-US" sz="1600">
                <a:latin typeface="Times New Roman"/>
              </a:rPr>
              <a:t>Wide range in Q</a:t>
            </a:r>
            <a:r>
              <a:rPr lang="en-US" sz="1600" baseline="30000">
                <a:latin typeface="Times New Roman"/>
              </a:rPr>
              <a:t>2</a:t>
            </a:r>
            <a:r>
              <a:rPr lang="en-US" sz="1600">
                <a:latin typeface="Times New Roman"/>
              </a:rPr>
              <a:t> is crucial to study the evolution</a:t>
            </a:r>
            <a:endParaRPr/>
          </a:p>
          <a:p>
            <a:pPr>
              <a:lnSpc>
                <a:spcPct val="100000"/>
              </a:lnSpc>
              <a:buFont typeface="Arial"/>
              <a:buChar char="•"/>
            </a:pPr>
            <a:r>
              <a:rPr lang="en-US" sz="1600">
                <a:latin typeface="Times New Roman"/>
              </a:rPr>
              <a:t>Study of large </a:t>
            </a:r>
            <a:r>
              <a:rPr b="1" lang="en-US" sz="1600">
                <a:latin typeface="Times New Roman"/>
              </a:rPr>
              <a:t>x </a:t>
            </a:r>
            <a:r>
              <a:rPr lang="en-US" sz="1600">
                <a:latin typeface="Times New Roman"/>
              </a:rPr>
              <a:t>domain  requires high luminosity </a:t>
            </a:r>
            <a:endParaRPr/>
          </a:p>
          <a:p>
            <a:pPr>
              <a:lnSpc>
                <a:spcPct val="100000"/>
              </a:lnSpc>
              <a:buFont typeface="Arial"/>
              <a:buChar char="•"/>
            </a:pPr>
            <a:r>
              <a:rPr lang="en-US" sz="1600">
                <a:latin typeface="Times New Roman"/>
              </a:rPr>
              <a:t>Overlap of EIC and JLab12 in the valence region will be crucial for the TMD program</a:t>
            </a:r>
            <a:endParaRPr/>
          </a:p>
        </p:txBody>
      </p:sp>
      <p:sp>
        <p:nvSpPr>
          <p:cNvPr id="1012" name="CustomShape 5"/>
          <p:cNvSpPr/>
          <p:nvPr/>
        </p:nvSpPr>
        <p:spPr>
          <a:xfrm>
            <a:off x="5181480" y="812880"/>
            <a:ext cx="3962520" cy="1004760"/>
          </a:xfrm>
          <a:prstGeom prst="rect">
            <a:avLst/>
          </a:prstGeom>
          <a:noFill/>
          <a:ln w="9360">
            <a:solidFill>
              <a:srgbClr val="000000"/>
            </a:solidFill>
            <a:miter/>
          </a:ln>
        </p:spPr>
        <p:txBody>
          <a:bodyPr lIns="90000" rIns="90000" tIns="46800" bIns="46800"/>
          <a:p>
            <a:pPr>
              <a:lnSpc>
                <a:spcPct val="100000"/>
              </a:lnSpc>
              <a:buFont typeface="Times New Roman"/>
              <a:buChar char="•"/>
            </a:pPr>
            <a:r>
              <a:rPr lang="en-US" sz="1400">
                <a:latin typeface="Times New Roman"/>
              </a:rPr>
              <a:t>JLab@</a:t>
            </a:r>
            <a:r>
              <a:rPr lang="en-US" sz="1400">
                <a:solidFill>
                  <a:srgbClr val="0000ff"/>
                </a:solidFill>
                <a:latin typeface="Times New Roman"/>
              </a:rPr>
              <a:t>12</a:t>
            </a:r>
            <a:r>
              <a:rPr lang="en-US" sz="1400">
                <a:latin typeface="Times New Roman"/>
              </a:rPr>
              <a:t>GeV (25/</a:t>
            </a:r>
            <a:r>
              <a:rPr lang="en-US" sz="1400">
                <a:solidFill>
                  <a:srgbClr val="333399"/>
                </a:solidFill>
                <a:latin typeface="Times New Roman"/>
              </a:rPr>
              <a:t>50</a:t>
            </a:r>
            <a:r>
              <a:rPr lang="en-US" sz="1400">
                <a:latin typeface="Times New Roman"/>
              </a:rPr>
              <a:t>/75)</a:t>
            </a:r>
            <a:endParaRPr/>
          </a:p>
          <a:p>
            <a:pPr>
              <a:lnSpc>
                <a:spcPct val="100000"/>
              </a:lnSpc>
              <a:buFont typeface="Wingdings" charset="2"/>
              <a:buChar char=""/>
            </a:pPr>
            <a:r>
              <a:rPr lang="en-US" sz="1400">
                <a:solidFill>
                  <a:srgbClr val="0000ff"/>
                </a:solidFill>
                <a:latin typeface="Times New Roman"/>
              </a:rPr>
              <a:t>0.1&lt;</a:t>
            </a:r>
            <a:r>
              <a:rPr i="1" lang="en-US" sz="1400">
                <a:solidFill>
                  <a:srgbClr val="0000ff"/>
                </a:solidFill>
                <a:latin typeface="Times New Roman"/>
              </a:rPr>
              <a:t>x</a:t>
            </a:r>
            <a:r>
              <a:rPr i="1" lang="en-US" sz="1400" baseline="-25000">
                <a:solidFill>
                  <a:srgbClr val="0000ff"/>
                </a:solidFill>
                <a:latin typeface="Times New Roman"/>
              </a:rPr>
              <a:t>B</a:t>
            </a:r>
            <a:r>
              <a:rPr lang="en-US" sz="1400">
                <a:solidFill>
                  <a:srgbClr val="0000ff"/>
                </a:solidFill>
                <a:latin typeface="Times New Roman"/>
              </a:rPr>
              <a:t>&lt;0.7</a:t>
            </a:r>
            <a:r>
              <a:rPr lang="en-US" sz="1400">
                <a:latin typeface="Times New Roman"/>
              </a:rPr>
              <a:t> </a:t>
            </a:r>
            <a:r>
              <a:rPr lang="en-US" sz="1400">
                <a:solidFill>
                  <a:srgbClr val="0000ff"/>
                </a:solidFill>
                <a:latin typeface="Times New Roman"/>
              </a:rPr>
              <a:t>:</a:t>
            </a:r>
            <a:r>
              <a:rPr lang="en-US" sz="1400">
                <a:latin typeface="Times New Roman"/>
              </a:rPr>
              <a:t> valence quarks</a:t>
            </a:r>
            <a:endParaRPr/>
          </a:p>
          <a:p>
            <a:pPr>
              <a:lnSpc>
                <a:spcPct val="100000"/>
              </a:lnSpc>
              <a:buFont typeface="Times New Roman"/>
              <a:buChar char="•"/>
            </a:pPr>
            <a:r>
              <a:rPr lang="en-US" sz="1400">
                <a:solidFill>
                  <a:srgbClr val="333399"/>
                </a:solidFill>
                <a:latin typeface="Times New Roman"/>
              </a:rPr>
              <a:t>EIC   </a:t>
            </a:r>
            <a:r>
              <a:rPr lang="en-US" sz="1400">
                <a:latin typeface="Arial"/>
              </a:rPr>
              <a:t>√s = 140, 50</a:t>
            </a:r>
            <a:r>
              <a:rPr lang="en-US" sz="1400">
                <a:solidFill>
                  <a:srgbClr val="0000ff"/>
                </a:solidFill>
                <a:latin typeface="Arial"/>
              </a:rPr>
              <a:t>, 15 </a:t>
            </a:r>
            <a:r>
              <a:rPr lang="en-US" sz="1400">
                <a:latin typeface="Arial"/>
              </a:rPr>
              <a:t>GeV </a:t>
            </a:r>
            <a:endParaRPr/>
          </a:p>
          <a:p>
            <a:pPr>
              <a:lnSpc>
                <a:spcPct val="100000"/>
              </a:lnSpc>
              <a:buFont typeface="Wingdings" charset="2"/>
              <a:buChar char=""/>
            </a:pPr>
            <a:r>
              <a:rPr lang="en-US" sz="1400">
                <a:solidFill>
                  <a:srgbClr val="0000ff"/>
                </a:solidFill>
                <a:latin typeface="Times New Roman"/>
              </a:rPr>
              <a:t>10</a:t>
            </a:r>
            <a:r>
              <a:rPr lang="en-US" sz="1400" baseline="30000">
                <a:solidFill>
                  <a:srgbClr val="0000ff"/>
                </a:solidFill>
                <a:latin typeface="Times New Roman"/>
              </a:rPr>
              <a:t>-4</a:t>
            </a:r>
            <a:r>
              <a:rPr lang="en-US" sz="1400">
                <a:solidFill>
                  <a:srgbClr val="0000ff"/>
                </a:solidFill>
                <a:latin typeface="Times New Roman"/>
              </a:rPr>
              <a:t>&lt;</a:t>
            </a:r>
            <a:r>
              <a:rPr i="1" lang="en-US" sz="1400">
                <a:solidFill>
                  <a:srgbClr val="0000ff"/>
                </a:solidFill>
                <a:latin typeface="Times New Roman"/>
              </a:rPr>
              <a:t>x</a:t>
            </a:r>
            <a:r>
              <a:rPr i="1" lang="en-US" sz="1400" baseline="-25000">
                <a:solidFill>
                  <a:srgbClr val="0000ff"/>
                </a:solidFill>
                <a:latin typeface="Times New Roman"/>
              </a:rPr>
              <a:t>B</a:t>
            </a:r>
            <a:r>
              <a:rPr lang="en-US" sz="1400">
                <a:solidFill>
                  <a:srgbClr val="0000ff"/>
                </a:solidFill>
                <a:latin typeface="Times New Roman"/>
              </a:rPr>
              <a:t>&lt;</a:t>
            </a:r>
            <a:r>
              <a:rPr lang="en-US" sz="1400">
                <a:solidFill>
                  <a:srgbClr val="333399"/>
                </a:solidFill>
                <a:latin typeface="Times New Roman"/>
              </a:rPr>
              <a:t>0.3:</a:t>
            </a:r>
            <a:r>
              <a:rPr i="1" lang="en-US" sz="1400">
                <a:solidFill>
                  <a:srgbClr val="0000ff"/>
                </a:solidFill>
                <a:latin typeface="Times New Roman"/>
              </a:rPr>
              <a:t> </a:t>
            </a:r>
            <a:r>
              <a:rPr lang="en-US" sz="1400">
                <a:latin typeface="Times New Roman"/>
              </a:rPr>
              <a:t>gluons </a:t>
            </a:r>
            <a:r>
              <a:rPr lang="en-US" sz="1400">
                <a:solidFill>
                  <a:srgbClr val="333399"/>
                </a:solidFill>
                <a:latin typeface="Times New Roman"/>
              </a:rPr>
              <a:t>and quarks, higher P</a:t>
            </a:r>
            <a:r>
              <a:rPr lang="en-US" sz="1400" baseline="-25000">
                <a:solidFill>
                  <a:srgbClr val="333399"/>
                </a:solidFill>
                <a:latin typeface="Times New Roman"/>
              </a:rPr>
              <a:t>T</a:t>
            </a:r>
            <a:r>
              <a:rPr lang="en-US" sz="1400">
                <a:solidFill>
                  <a:srgbClr val="333399"/>
                </a:solidFill>
                <a:latin typeface="Times New Roman"/>
              </a:rPr>
              <a:t> and Q</a:t>
            </a:r>
            <a:r>
              <a:rPr lang="en-US" sz="1400" baseline="30000">
                <a:solidFill>
                  <a:srgbClr val="333399"/>
                </a:solidFill>
                <a:latin typeface="Times New Roman"/>
              </a:rPr>
              <a:t>2</a:t>
            </a:r>
            <a:r>
              <a:rPr lang="en-US" sz="1400">
                <a:solidFill>
                  <a:srgbClr val="333399"/>
                </a:solidFill>
                <a:latin typeface="Times New Roman"/>
              </a:rPr>
              <a:t>. </a:t>
            </a:r>
            <a:endParaRPr/>
          </a:p>
        </p:txBody>
      </p:sp>
      <p:sp>
        <p:nvSpPr>
          <p:cNvPr id="1013" name="CustomShape 6"/>
          <p:cNvSpPr/>
          <p:nvPr/>
        </p:nvSpPr>
        <p:spPr>
          <a:xfrm>
            <a:off x="6629400" y="4952880"/>
            <a:ext cx="2286000" cy="368280"/>
          </a:xfrm>
          <a:prstGeom prst="rect">
            <a:avLst/>
          </a:prstGeom>
          <a:noFill/>
          <a:ln>
            <a:noFill/>
          </a:ln>
        </p:spPr>
        <p:txBody>
          <a:bodyPr lIns="90000" rIns="90000" tIns="46800" bIns="46800"/>
          <a:p>
            <a:pPr>
              <a:buFont typeface="Arial"/>
              <a:buChar char="•"/>
            </a:pPr>
            <a:r>
              <a:rPr lang="en-US" sz="900">
                <a:latin typeface="Arial"/>
              </a:rPr>
              <a:t>Aybat,Prokudin&amp;Rogers hep:1112.4423</a:t>
            </a:r>
            <a:endParaRPr/>
          </a:p>
          <a:p>
            <a:pPr>
              <a:buFont typeface="Arial"/>
              <a:buChar char="•"/>
            </a:pPr>
            <a:r>
              <a:rPr lang="en-US" sz="900">
                <a:latin typeface="Arial"/>
              </a:rPr>
              <a:t>Sun &amp; Yuan arXiv:1304.5037</a:t>
            </a:r>
            <a:endParaRPr/>
          </a:p>
        </p:txBody>
      </p:sp>
      <p:pic>
        <p:nvPicPr>
          <p:cNvPr id="1014" name="Picture 28" descr="eicencvsclasxqlin002"/>
          <p:cNvPicPr/>
          <p:nvPr/>
        </p:nvPicPr>
        <p:blipFill>
          <a:blip r:embed="rId2"/>
          <a:stretch>
            <a:fillRect/>
          </a:stretch>
        </p:blipFill>
        <p:spPr>
          <a:xfrm>
            <a:off x="127080" y="1066680"/>
            <a:ext cx="4520880" cy="4114440"/>
          </a:xfrm>
          <a:prstGeom prst="rect">
            <a:avLst/>
          </a:prstGeom>
          <a:ln>
            <a:noFill/>
          </a:ln>
        </p:spPr>
      </p:pic>
      <p:sp>
        <p:nvSpPr>
          <p:cNvPr id="1015" name="CustomShape 7"/>
          <p:cNvSpPr/>
          <p:nvPr/>
        </p:nvSpPr>
        <p:spPr>
          <a:xfrm>
            <a:off x="1610280" y="3744000"/>
            <a:ext cx="1226160" cy="459720"/>
          </a:xfrm>
          <a:prstGeom prst="rect">
            <a:avLst/>
          </a:prstGeom>
          <a:noFill/>
          <a:ln>
            <a:noFill/>
          </a:ln>
        </p:spPr>
        <p:txBody>
          <a:bodyPr lIns="90000" rIns="90000" tIns="46800" bIns="46800"/>
          <a:p>
            <a:pPr>
              <a:buFont typeface="Arial"/>
              <a:buChar char="•"/>
            </a:pPr>
            <a:r>
              <a:rPr lang="en-US" sz="2400">
                <a:latin typeface="Arial"/>
              </a:rPr>
              <a:t>JLab12</a:t>
            </a:r>
            <a:endParaRPr/>
          </a:p>
        </p:txBody>
      </p:sp>
      <p:sp>
        <p:nvSpPr>
          <p:cNvPr id="1016" name="CustomShape 8"/>
          <p:cNvSpPr/>
          <p:nvPr/>
        </p:nvSpPr>
        <p:spPr>
          <a:xfrm>
            <a:off x="552240" y="2523240"/>
            <a:ext cx="1449720" cy="307080"/>
          </a:xfrm>
          <a:prstGeom prst="rect">
            <a:avLst/>
          </a:prstGeom>
          <a:noFill/>
          <a:ln>
            <a:noFill/>
          </a:ln>
        </p:spPr>
        <p:txBody>
          <a:bodyPr lIns="90000" rIns="90000" tIns="46800" bIns="46800"/>
          <a:p>
            <a:pPr>
              <a:buFont typeface="Arial"/>
              <a:buChar char="•"/>
            </a:pPr>
            <a:r>
              <a:rPr lang="en-US" sz="1400">
                <a:solidFill>
                  <a:srgbClr val="ffff00"/>
                </a:solidFill>
                <a:latin typeface="Arial"/>
              </a:rPr>
              <a:t>EIC@Jlab/BNL</a:t>
            </a:r>
            <a:endParaRPr/>
          </a:p>
        </p:txBody>
      </p:sp>
      <p:sp>
        <p:nvSpPr>
          <p:cNvPr id="1017" name="CustomShape 9"/>
          <p:cNvSpPr/>
          <p:nvPr/>
        </p:nvSpPr>
        <p:spPr>
          <a:xfrm>
            <a:off x="626400" y="3209040"/>
            <a:ext cx="1185840" cy="520200"/>
          </a:xfrm>
          <a:prstGeom prst="rect">
            <a:avLst/>
          </a:prstGeom>
          <a:noFill/>
          <a:ln>
            <a:noFill/>
          </a:ln>
        </p:spPr>
        <p:txBody>
          <a:bodyPr lIns="90000" rIns="90000" tIns="46800" bIns="46800"/>
          <a:p>
            <a:pPr>
              <a:buFont typeface="Arial"/>
              <a:buChar char="•"/>
            </a:pPr>
            <a:r>
              <a:rPr lang="en-US" sz="1400">
                <a:latin typeface="Arial"/>
              </a:rPr>
              <a:t>EIC@HIAF</a:t>
            </a:r>
            <a:endParaRPr/>
          </a:p>
          <a:p>
            <a:pPr>
              <a:buFont typeface="Arial"/>
              <a:buChar char="•"/>
            </a:pPr>
            <a:r>
              <a:rPr lang="en-US" sz="1400">
                <a:latin typeface="Arial"/>
              </a:rPr>
              <a:t>ENC@FAIR </a:t>
            </a:r>
            <a:endParaRPr/>
          </a:p>
        </p:txBody>
      </p:sp>
      <p:sp>
        <p:nvSpPr>
          <p:cNvPr id="1018" name="CustomShape 10"/>
          <p:cNvSpPr/>
          <p:nvPr/>
        </p:nvSpPr>
        <p:spPr>
          <a:xfrm rot="16200000">
            <a:off x="-52560" y="1109880"/>
            <a:ext cx="546480" cy="459720"/>
          </a:xfrm>
          <a:prstGeom prst="rect">
            <a:avLst/>
          </a:prstGeom>
          <a:noFill/>
          <a:ln>
            <a:noFill/>
          </a:ln>
        </p:spPr>
        <p:txBody>
          <a:bodyPr lIns="90000" rIns="90000" tIns="46800" bIns="46800"/>
          <a:p>
            <a:pPr>
              <a:buFont typeface="Arial"/>
              <a:buChar char="•"/>
            </a:pPr>
            <a:r>
              <a:rPr lang="en-US" sz="2400">
                <a:latin typeface="Arial"/>
              </a:rPr>
              <a:t>Q</a:t>
            </a:r>
            <a:r>
              <a:rPr lang="en-US" sz="2000" baseline="30000">
                <a:latin typeface="Arial"/>
              </a:rPr>
              <a:t>2</a:t>
            </a:r>
            <a:endParaRPr/>
          </a:p>
        </p:txBody>
      </p:sp>
      <p:sp>
        <p:nvSpPr>
          <p:cNvPr id="1019" name="CustomShape 11"/>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Tree>
  </p:cSld>
</p:sld>
</file>

<file path=ppt/slides/slide46.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1020" name="Picture 1" descr="Screen Shot 2015-08-19 at 6.43.21 PM.png"/>
          <p:cNvPicPr/>
          <p:nvPr/>
        </p:nvPicPr>
        <p:blipFill>
          <a:blip r:embed="rId1"/>
          <a:stretch>
            <a:fillRect/>
          </a:stretch>
        </p:blipFill>
        <p:spPr>
          <a:xfrm>
            <a:off x="457200" y="1981080"/>
            <a:ext cx="4334040" cy="2987640"/>
          </a:xfrm>
          <a:prstGeom prst="rect">
            <a:avLst/>
          </a:prstGeom>
          <a:ln>
            <a:noFill/>
          </a:ln>
        </p:spPr>
      </p:pic>
      <p:sp>
        <p:nvSpPr>
          <p:cNvPr id="1021" name="CustomShape 1"/>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1022" name="CustomShape 2"/>
          <p:cNvSpPr/>
          <p:nvPr/>
        </p:nvSpPr>
        <p:spPr>
          <a:xfrm>
            <a:off x="8458200" y="6464160"/>
            <a:ext cx="685800" cy="320760"/>
          </a:xfrm>
          <a:prstGeom prst="rect">
            <a:avLst/>
          </a:prstGeom>
          <a:noFill/>
          <a:ln>
            <a:noFill/>
          </a:ln>
        </p:spPr>
        <p:txBody>
          <a:bodyPr lIns="90000" rIns="90000" tIns="46800" bIns="46800"/>
          <a:p>
            <a:pPr algn="r">
              <a:buFont typeface="Arial"/>
              <a:buChar char="•"/>
            </a:pPr>
            <a:fld id="{E2937E28-2A99-4794-88D7-AFC1359177F1}" type="slidenum">
              <a:rPr lang="en-US" sz="1400">
                <a:latin typeface="Arial"/>
              </a:rPr>
              <a:t>&lt;number&gt;</a:t>
            </a:fld>
            <a:endParaRPr/>
          </a:p>
        </p:txBody>
      </p:sp>
      <p:sp>
        <p:nvSpPr>
          <p:cNvPr id="1023" name="CustomShape 3"/>
          <p:cNvSpPr/>
          <p:nvPr/>
        </p:nvSpPr>
        <p:spPr>
          <a:xfrm>
            <a:off x="8458200" y="6464160"/>
            <a:ext cx="685800" cy="320760"/>
          </a:xfrm>
          <a:prstGeom prst="rect">
            <a:avLst/>
          </a:prstGeom>
          <a:noFill/>
          <a:ln>
            <a:noFill/>
          </a:ln>
        </p:spPr>
        <p:txBody>
          <a:bodyPr lIns="90000" rIns="90000" tIns="46800" bIns="46800"/>
          <a:p>
            <a:pPr algn="r">
              <a:buFont typeface="Arial"/>
              <a:buChar char="•"/>
            </a:pPr>
            <a:fld id="{A779FFC2-9CA6-49E7-A9B0-A95C6031D271}" type="slidenum">
              <a:rPr lang="en-US" sz="1400">
                <a:latin typeface="Arial"/>
              </a:rPr>
              <a:t>&lt;number&gt;</a:t>
            </a:fld>
            <a:endParaRPr/>
          </a:p>
        </p:txBody>
      </p:sp>
      <p:sp>
        <p:nvSpPr>
          <p:cNvPr id="1024" name="TextShape 4"/>
          <p:cNvSpPr txBox="1"/>
          <p:nvPr/>
        </p:nvSpPr>
        <p:spPr>
          <a:xfrm>
            <a:off x="380520" y="152280"/>
            <a:ext cx="6172200" cy="533520"/>
          </a:xfrm>
          <a:prstGeom prst="rect">
            <a:avLst/>
          </a:prstGeom>
        </p:spPr>
        <p:txBody>
          <a:bodyPr anchor="ctr"/>
          <a:p>
            <a:pPr algn="ctr">
              <a:buFont typeface="Arial"/>
              <a:buChar char="•"/>
            </a:pPr>
            <a:r>
              <a:rPr b="1" lang="en-US" sz="2800">
                <a:latin typeface="Arial"/>
              </a:rPr>
              <a:t>A</a:t>
            </a:r>
            <a:r>
              <a:rPr b="1" lang="en-US" sz="2800" baseline="-25000">
                <a:latin typeface="Arial"/>
              </a:rPr>
              <a:t>1</a:t>
            </a:r>
            <a:r>
              <a:rPr b="1" lang="en-US" sz="2800">
                <a:latin typeface="Arial"/>
              </a:rPr>
              <a:t> P</a:t>
            </a:r>
            <a:r>
              <a:rPr b="1" lang="en-US" sz="2800" baseline="-25000">
                <a:latin typeface="Arial"/>
              </a:rPr>
              <a:t>T</a:t>
            </a:r>
            <a:r>
              <a:rPr b="1" lang="en-US" sz="2800">
                <a:latin typeface="Arial"/>
              </a:rPr>
              <a:t>-dependence in SIDIS</a:t>
            </a:r>
            <a:endParaRPr/>
          </a:p>
        </p:txBody>
      </p:sp>
      <p:sp>
        <p:nvSpPr>
          <p:cNvPr id="1025" name="CustomShape 5"/>
          <p:cNvSpPr/>
          <p:nvPr/>
        </p:nvSpPr>
        <p:spPr>
          <a:xfrm>
            <a:off x="343080" y="2514600"/>
            <a:ext cx="152280" cy="304920"/>
          </a:xfrm>
          <a:prstGeom prst="rect">
            <a:avLst/>
          </a:prstGeom>
          <a:solidFill>
            <a:srgbClr val="ffffff"/>
          </a:solidFill>
          <a:ln>
            <a:noFill/>
          </a:ln>
        </p:spPr>
      </p:sp>
      <p:sp>
        <p:nvSpPr>
          <p:cNvPr id="1026" name="CustomShape 6"/>
          <p:cNvSpPr/>
          <p:nvPr/>
        </p:nvSpPr>
        <p:spPr>
          <a:xfrm>
            <a:off x="5562720" y="1890720"/>
            <a:ext cx="3581280" cy="489600"/>
          </a:xfrm>
          <a:prstGeom prst="rect">
            <a:avLst/>
          </a:prstGeom>
          <a:noFill/>
          <a:ln>
            <a:noFill/>
          </a:ln>
        </p:spPr>
        <p:txBody>
          <a:bodyPr lIns="90000" rIns="90000" tIns="46800" bIns="46800"/>
          <a:p>
            <a:pPr>
              <a:buFont typeface="Arial"/>
              <a:buChar char="•"/>
            </a:pPr>
            <a:r>
              <a:rPr lang="it-IT" sz="1400">
                <a:solidFill>
                  <a:srgbClr val="ff0000"/>
                </a:solidFill>
                <a:latin typeface="Arial"/>
              </a:rPr>
              <a:t> </a:t>
            </a:r>
            <a:r>
              <a:rPr lang="it-IT" sz="1400">
                <a:solidFill>
                  <a:srgbClr val="ff0000"/>
                </a:solidFill>
                <a:latin typeface="Arial"/>
              </a:rPr>
              <a:t>M.Anselmino et al </a:t>
            </a:r>
            <a:r>
              <a:rPr b="1" lang="en-US" sz="1200">
                <a:latin typeface="Times New Roman"/>
              </a:rPr>
              <a:t>hep-ph/0608048</a:t>
            </a:r>
            <a:endParaRPr/>
          </a:p>
          <a:p>
            <a:pPr>
              <a:lnSpc>
                <a:spcPct val="100000"/>
              </a:lnSpc>
              <a:buFont typeface="Times New Roman"/>
              <a:buChar char="•"/>
            </a:pPr>
            <a:endParaRPr/>
          </a:p>
        </p:txBody>
      </p:sp>
      <p:sp>
        <p:nvSpPr>
          <p:cNvPr id="1027" name="CustomShape 7"/>
          <p:cNvSpPr/>
          <p:nvPr/>
        </p:nvSpPr>
        <p:spPr>
          <a:xfrm>
            <a:off x="228600" y="5791320"/>
            <a:ext cx="8763120" cy="647640"/>
          </a:xfrm>
          <a:prstGeom prst="rect">
            <a:avLst/>
          </a:prstGeom>
          <a:solidFill>
            <a:srgbClr val="ffff99"/>
          </a:solidFill>
          <a:ln w="9360">
            <a:solidFill>
              <a:srgbClr val="000000"/>
            </a:solidFill>
            <a:miter/>
          </a:ln>
        </p:spPr>
        <p:txBody>
          <a:bodyPr lIns="90000" rIns="90000" tIns="46800" bIns="46800"/>
          <a:p>
            <a:pPr>
              <a:buFont typeface="Arial"/>
              <a:buChar char="•"/>
            </a:pPr>
            <a:r>
              <a:rPr b="1" lang="en-US" sz="1600">
                <a:latin typeface="Arial"/>
              </a:rPr>
              <a:t>A</a:t>
            </a:r>
            <a:r>
              <a:rPr b="1" lang="en-US" sz="1600" baseline="-25000">
                <a:latin typeface="Arial"/>
              </a:rPr>
              <a:t>LL</a:t>
            </a:r>
            <a:r>
              <a:rPr b="1" lang="en-US" sz="1600">
                <a:latin typeface="Arial"/>
              </a:rPr>
              <a:t> </a:t>
            </a:r>
            <a:r>
              <a:rPr b="1" lang="en-US" sz="1600">
                <a:latin typeface="Symbol"/>
                <a:ea typeface="Symbol"/>
              </a:rPr>
              <a:t></a:t>
            </a:r>
            <a:r>
              <a:rPr b="1" lang="en-US" sz="1600">
                <a:latin typeface="Arial"/>
              </a:rPr>
              <a:t>)  sensitive to difference in k</a:t>
            </a:r>
            <a:r>
              <a:rPr b="1" lang="en-US" sz="1600" baseline="-25000">
                <a:latin typeface="Arial"/>
              </a:rPr>
              <a:t>T</a:t>
            </a:r>
            <a:r>
              <a:rPr b="1" lang="en-US" sz="1600">
                <a:latin typeface="Arial"/>
              </a:rPr>
              <a:t> distributions for f</a:t>
            </a:r>
            <a:r>
              <a:rPr b="1" lang="en-US" sz="1600" baseline="-25000">
                <a:latin typeface="Arial"/>
              </a:rPr>
              <a:t>1</a:t>
            </a:r>
            <a:r>
              <a:rPr b="1" lang="en-US" sz="1600">
                <a:latin typeface="Arial"/>
              </a:rPr>
              <a:t> and g</a:t>
            </a:r>
            <a:r>
              <a:rPr b="1" lang="en-US" sz="1600" baseline="-25000">
                <a:latin typeface="Arial"/>
              </a:rPr>
              <a:t>1 </a:t>
            </a:r>
            <a:r>
              <a:rPr b="1" lang="en-US" sz="1600">
                <a:latin typeface="Arial"/>
              </a:rPr>
              <a:t> </a:t>
            </a:r>
            <a:endParaRPr/>
          </a:p>
          <a:p>
            <a:pPr>
              <a:buFont typeface="Arial"/>
              <a:buChar char="•"/>
            </a:pPr>
            <a:r>
              <a:rPr b="1" lang="en-US" sz="1600">
                <a:latin typeface="Arial"/>
              </a:rPr>
              <a:t>Wide range in P</a:t>
            </a:r>
            <a:r>
              <a:rPr b="1" lang="en-US" sz="1600" baseline="-25000">
                <a:latin typeface="Arial"/>
              </a:rPr>
              <a:t>T</a:t>
            </a:r>
            <a:r>
              <a:rPr b="1" lang="en-US" sz="1600">
                <a:latin typeface="Arial"/>
              </a:rPr>
              <a:t> allows studies of transition from TMD to perturbative approach</a:t>
            </a:r>
            <a:endParaRPr/>
          </a:p>
        </p:txBody>
      </p:sp>
      <p:sp>
        <p:nvSpPr>
          <p:cNvPr id="1028" name="CustomShape 8"/>
          <p:cNvSpPr/>
          <p:nvPr/>
        </p:nvSpPr>
        <p:spPr>
          <a:xfrm>
            <a:off x="7010280" y="4267080"/>
            <a:ext cx="1403640" cy="578520"/>
          </a:xfrm>
          <a:prstGeom prst="rect">
            <a:avLst/>
          </a:prstGeom>
          <a:noFill/>
          <a:ln>
            <a:noFill/>
          </a:ln>
        </p:spPr>
        <p:txBody>
          <a:bodyPr lIns="90000" rIns="90000" tIns="46800" bIns="46800"/>
          <a:p>
            <a:pPr>
              <a:lnSpc>
                <a:spcPct val="100000"/>
              </a:lnSpc>
              <a:buFont typeface="Symbol" charset="2"/>
              <a:buChar char=""/>
            </a:pPr>
            <a:r>
              <a:rPr lang="it-IT" sz="1400">
                <a:latin typeface="Symbol"/>
                <a:ea typeface="Symbol"/>
              </a:rPr>
              <a:t></a:t>
            </a:r>
            <a:r>
              <a:rPr lang="it-IT" sz="1400" baseline="-25000">
                <a:latin typeface="Arial"/>
                <a:ea typeface="Arial"/>
              </a:rPr>
              <a:t>0</a:t>
            </a:r>
            <a:r>
              <a:rPr lang="it-IT" sz="1400" baseline="30000">
                <a:latin typeface="Arial"/>
                <a:ea typeface="Arial"/>
              </a:rPr>
              <a:t>2</a:t>
            </a:r>
            <a:r>
              <a:rPr lang="it-IT" sz="1400">
                <a:latin typeface="Arial"/>
                <a:ea typeface="Arial"/>
              </a:rPr>
              <a:t>=0.25GeV</a:t>
            </a:r>
            <a:r>
              <a:rPr lang="it-IT" sz="1400" baseline="30000">
                <a:latin typeface="Arial"/>
                <a:ea typeface="Arial"/>
              </a:rPr>
              <a:t>2</a:t>
            </a:r>
            <a:endParaRPr/>
          </a:p>
          <a:p>
            <a:pPr>
              <a:lnSpc>
                <a:spcPct val="100000"/>
              </a:lnSpc>
              <a:buFont typeface="Symbol" charset="2"/>
              <a:buChar char=""/>
            </a:pPr>
            <a:r>
              <a:rPr lang="it-IT" sz="1400">
                <a:latin typeface="Symbol"/>
                <a:ea typeface="Symbol"/>
              </a:rPr>
              <a:t></a:t>
            </a:r>
            <a:r>
              <a:rPr lang="it-IT" sz="1400" baseline="-25000">
                <a:latin typeface="Arial"/>
                <a:ea typeface="Arial"/>
              </a:rPr>
              <a:t>D</a:t>
            </a:r>
            <a:r>
              <a:rPr lang="it-IT" sz="1400" baseline="30000">
                <a:latin typeface="Arial"/>
                <a:ea typeface="Arial"/>
              </a:rPr>
              <a:t>2</a:t>
            </a:r>
            <a:r>
              <a:rPr lang="it-IT" sz="1400">
                <a:latin typeface="Arial"/>
                <a:ea typeface="Arial"/>
              </a:rPr>
              <a:t>=0.2GeV</a:t>
            </a:r>
            <a:r>
              <a:rPr lang="it-IT" sz="1400" baseline="30000">
                <a:latin typeface="Arial"/>
                <a:ea typeface="Arial"/>
              </a:rPr>
              <a:t>2</a:t>
            </a:r>
            <a:endParaRPr/>
          </a:p>
        </p:txBody>
      </p:sp>
      <p:pic>
        <p:nvPicPr>
          <p:cNvPr id="1029" name="Picture 8" descr="txp_fig"/>
          <p:cNvPicPr/>
          <p:nvPr/>
        </p:nvPicPr>
        <p:blipFill>
          <a:blip r:embed="rId2"/>
          <a:stretch>
            <a:fillRect/>
          </a:stretch>
        </p:blipFill>
        <p:spPr>
          <a:xfrm>
            <a:off x="5791320" y="2971800"/>
            <a:ext cx="3119040" cy="542880"/>
          </a:xfrm>
          <a:prstGeom prst="rect">
            <a:avLst/>
          </a:prstGeom>
          <a:ln>
            <a:noFill/>
          </a:ln>
        </p:spPr>
      </p:pic>
      <p:pic>
        <p:nvPicPr>
          <p:cNvPr id="1030" name="Picture 9" descr="txp_fig"/>
          <p:cNvPicPr/>
          <p:nvPr/>
        </p:nvPicPr>
        <p:blipFill>
          <a:blip r:embed="rId3"/>
          <a:stretch>
            <a:fillRect/>
          </a:stretch>
        </p:blipFill>
        <p:spPr>
          <a:xfrm>
            <a:off x="5791320" y="2362320"/>
            <a:ext cx="3119040" cy="552600"/>
          </a:xfrm>
          <a:prstGeom prst="rect">
            <a:avLst/>
          </a:prstGeom>
          <a:ln>
            <a:noFill/>
          </a:ln>
        </p:spPr>
      </p:pic>
      <p:pic>
        <p:nvPicPr>
          <p:cNvPr id="1031" name="Picture 10" descr="txp_fig"/>
          <p:cNvPicPr/>
          <p:nvPr/>
        </p:nvPicPr>
        <p:blipFill>
          <a:blip r:embed="rId4"/>
          <a:stretch>
            <a:fillRect/>
          </a:stretch>
        </p:blipFill>
        <p:spPr>
          <a:xfrm>
            <a:off x="5869080" y="3657600"/>
            <a:ext cx="3047400" cy="507960"/>
          </a:xfrm>
          <a:prstGeom prst="rect">
            <a:avLst/>
          </a:prstGeom>
          <a:ln>
            <a:noFill/>
          </a:ln>
        </p:spPr>
      </p:pic>
      <p:sp>
        <p:nvSpPr>
          <p:cNvPr id="1032" name="CustomShape 9"/>
          <p:cNvSpPr/>
          <p:nvPr/>
        </p:nvSpPr>
        <p:spPr>
          <a:xfrm>
            <a:off x="5791320" y="2362320"/>
            <a:ext cx="3352680" cy="1904760"/>
          </a:xfrm>
          <a:prstGeom prst="rect">
            <a:avLst/>
          </a:prstGeom>
          <a:noFill/>
          <a:ln w="9360">
            <a:solidFill>
              <a:srgbClr val="000000"/>
            </a:solidFill>
            <a:miter/>
          </a:ln>
        </p:spPr>
      </p:sp>
      <p:sp>
        <p:nvSpPr>
          <p:cNvPr id="1033" name="CustomShape 10"/>
          <p:cNvSpPr/>
          <p:nvPr/>
        </p:nvSpPr>
        <p:spPr>
          <a:xfrm>
            <a:off x="7620120" y="2590920"/>
            <a:ext cx="389880" cy="380520"/>
          </a:xfrm>
          <a:prstGeom prst="ellipse">
            <a:avLst/>
          </a:prstGeom>
          <a:noFill/>
          <a:ln w="38160">
            <a:solidFill>
              <a:srgbClr val="ff0000"/>
            </a:solidFill>
            <a:miter/>
          </a:ln>
        </p:spPr>
      </p:sp>
      <p:sp>
        <p:nvSpPr>
          <p:cNvPr id="1034" name="CustomShape 11"/>
          <p:cNvSpPr/>
          <p:nvPr/>
        </p:nvSpPr>
        <p:spPr>
          <a:xfrm>
            <a:off x="7620120" y="3200040"/>
            <a:ext cx="389880" cy="380880"/>
          </a:xfrm>
          <a:prstGeom prst="ellipse">
            <a:avLst/>
          </a:prstGeom>
          <a:noFill/>
          <a:ln w="38160">
            <a:solidFill>
              <a:srgbClr val="ff0000"/>
            </a:solidFill>
            <a:miter/>
          </a:ln>
        </p:spPr>
      </p:sp>
      <p:pic>
        <p:nvPicPr>
          <p:cNvPr id="1035" name="Picture 15" descr="txp_fig"/>
          <p:cNvPicPr/>
          <p:nvPr/>
        </p:nvPicPr>
        <p:blipFill>
          <a:blip r:embed="rId5"/>
          <a:stretch>
            <a:fillRect/>
          </a:stretch>
        </p:blipFill>
        <p:spPr>
          <a:xfrm>
            <a:off x="228600" y="990720"/>
            <a:ext cx="3581280" cy="749160"/>
          </a:xfrm>
          <a:prstGeom prst="rect">
            <a:avLst/>
          </a:prstGeom>
          <a:ln>
            <a:noFill/>
          </a:ln>
        </p:spPr>
      </p:pic>
      <p:pic>
        <p:nvPicPr>
          <p:cNvPr id="1036" name="Picture 16" descr="txp_fig"/>
          <p:cNvPicPr/>
          <p:nvPr/>
        </p:nvPicPr>
        <p:blipFill>
          <a:blip r:embed="rId6"/>
          <a:stretch>
            <a:fillRect/>
          </a:stretch>
        </p:blipFill>
        <p:spPr>
          <a:xfrm>
            <a:off x="3948120" y="795240"/>
            <a:ext cx="2300400" cy="620640"/>
          </a:xfrm>
          <a:prstGeom prst="rect">
            <a:avLst/>
          </a:prstGeom>
          <a:ln>
            <a:noFill/>
          </a:ln>
        </p:spPr>
      </p:pic>
      <p:pic>
        <p:nvPicPr>
          <p:cNvPr id="1037" name="Picture 18" descr=""/>
          <p:cNvPicPr/>
          <p:nvPr/>
        </p:nvPicPr>
        <p:blipFill>
          <a:blip r:embed="rId7"/>
          <a:stretch>
            <a:fillRect/>
          </a:stretch>
        </p:blipFill>
        <p:spPr>
          <a:xfrm>
            <a:off x="2590920" y="2362320"/>
            <a:ext cx="676080" cy="552240"/>
          </a:xfrm>
          <a:prstGeom prst="rect">
            <a:avLst/>
          </a:prstGeom>
          <a:ln>
            <a:noFill/>
          </a:ln>
        </p:spPr>
      </p:pic>
      <p:sp>
        <p:nvSpPr>
          <p:cNvPr id="1038" name="CustomShape 12"/>
          <p:cNvSpPr/>
          <p:nvPr/>
        </p:nvSpPr>
        <p:spPr>
          <a:xfrm>
            <a:off x="5562720" y="4876920"/>
            <a:ext cx="3429000" cy="866160"/>
          </a:xfrm>
          <a:prstGeom prst="rect">
            <a:avLst/>
          </a:prstGeom>
          <a:noFill/>
          <a:ln>
            <a:noFill/>
          </a:ln>
        </p:spPr>
        <p:txBody>
          <a:bodyPr lIns="90000" rIns="90000" tIns="46800" bIns="46800"/>
          <a:p>
            <a:pPr>
              <a:buFont typeface="Arial"/>
              <a:buChar char="•"/>
            </a:pPr>
            <a:r>
              <a:rPr lang="en-US" sz="1600">
                <a:latin typeface="Arial"/>
              </a:rPr>
              <a:t>Perturbative limit calculations available for                                  </a:t>
            </a:r>
            <a:r>
              <a:rPr lang="en-US">
                <a:latin typeface="Arial"/>
              </a:rPr>
              <a:t>: </a:t>
            </a:r>
            <a:endParaRPr/>
          </a:p>
          <a:p>
            <a:pPr>
              <a:buFont typeface="Arial"/>
              <a:buChar char="•"/>
            </a:pPr>
            <a:r>
              <a:rPr lang="en-US" sz="1100">
                <a:latin typeface="Arial"/>
              </a:rPr>
              <a:t>J.Zhou, F.Yuan, Z Liang: arXiv:0909.2238</a:t>
            </a:r>
            <a:endParaRPr/>
          </a:p>
        </p:txBody>
      </p:sp>
      <p:pic>
        <p:nvPicPr>
          <p:cNvPr id="1039" name="Picture 27" descr="txp_fig"/>
          <p:cNvPicPr/>
          <p:nvPr/>
        </p:nvPicPr>
        <p:blipFill>
          <a:blip r:embed="rId8"/>
          <a:stretch>
            <a:fillRect/>
          </a:stretch>
        </p:blipFill>
        <p:spPr>
          <a:xfrm>
            <a:off x="6934320" y="5181480"/>
            <a:ext cx="2009520" cy="281160"/>
          </a:xfrm>
          <a:prstGeom prst="rect">
            <a:avLst/>
          </a:prstGeom>
          <a:ln>
            <a:noFill/>
          </a:ln>
        </p:spPr>
      </p:pic>
      <p:sp>
        <p:nvSpPr>
          <p:cNvPr id="1040" name="Line 13"/>
          <p:cNvSpPr/>
          <p:nvPr/>
        </p:nvSpPr>
        <p:spPr>
          <a:xfrm flipH="1" flipV="1">
            <a:off x="5029200" y="3428640"/>
            <a:ext cx="1295280" cy="1523880"/>
          </a:xfrm>
          <a:prstGeom prst="line">
            <a:avLst/>
          </a:prstGeom>
          <a:ln w="9360">
            <a:solidFill>
              <a:srgbClr val="000000"/>
            </a:solidFill>
            <a:miter/>
            <a:tailEnd len="med" type="triangle" w="med"/>
          </a:ln>
        </p:spPr>
      </p:sp>
      <p:pic>
        <p:nvPicPr>
          <p:cNvPr id="1041" name="Picture 3" descr="CLAS12.jpg"/>
          <p:cNvPicPr/>
          <p:nvPr/>
        </p:nvPicPr>
        <p:blipFill>
          <a:blip r:embed="rId9"/>
          <a:stretch>
            <a:fillRect/>
          </a:stretch>
        </p:blipFill>
        <p:spPr>
          <a:xfrm>
            <a:off x="6477120" y="60480"/>
            <a:ext cx="2514600" cy="1844640"/>
          </a:xfrm>
          <a:prstGeom prst="rect">
            <a:avLst/>
          </a:prstGeom>
          <a:ln>
            <a:noFill/>
          </a:ln>
        </p:spPr>
      </p:pic>
      <p:sp>
        <p:nvSpPr>
          <p:cNvPr id="1042" name="CustomShape 14"/>
          <p:cNvSpPr/>
          <p:nvPr/>
        </p:nvSpPr>
        <p:spPr>
          <a:xfrm>
            <a:off x="6629400" y="0"/>
            <a:ext cx="1029600" cy="368280"/>
          </a:xfrm>
          <a:prstGeom prst="rect">
            <a:avLst/>
          </a:prstGeom>
          <a:noFill/>
          <a:ln>
            <a:noFill/>
          </a:ln>
        </p:spPr>
        <p:txBody>
          <a:bodyPr wrap="none" lIns="90000" rIns="90000" tIns="46800" bIns="46800"/>
          <a:p>
            <a:pPr>
              <a:buFont typeface="Arial"/>
              <a:buChar char="•"/>
            </a:pPr>
            <a:r>
              <a:rPr lang="en-US">
                <a:latin typeface="Arial"/>
              </a:rPr>
              <a:t>CLAS12</a:t>
            </a:r>
            <a:endParaRPr/>
          </a:p>
        </p:txBody>
      </p:sp>
    </p:spTree>
  </p:cSld>
</p:sld>
</file>

<file path=ppt/slides/slide47.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1043" name="Picture 1" descr="Screen Shot 2015-08-13 at 6.30.58 PM.png"/>
          <p:cNvPicPr/>
          <p:nvPr/>
        </p:nvPicPr>
        <p:blipFill>
          <a:blip r:embed="rId1"/>
          <a:stretch>
            <a:fillRect/>
          </a:stretch>
        </p:blipFill>
        <p:spPr>
          <a:xfrm>
            <a:off x="5638680" y="990720"/>
            <a:ext cx="3192480" cy="3124080"/>
          </a:xfrm>
          <a:prstGeom prst="rect">
            <a:avLst/>
          </a:prstGeom>
          <a:ln>
            <a:noFill/>
          </a:ln>
        </p:spPr>
      </p:pic>
      <p:sp>
        <p:nvSpPr>
          <p:cNvPr id="1044" name="TextShape 1"/>
          <p:cNvSpPr txBox="1"/>
          <p:nvPr/>
        </p:nvSpPr>
        <p:spPr>
          <a:xfrm>
            <a:off x="76320" y="152280"/>
            <a:ext cx="8991360" cy="563760"/>
          </a:xfrm>
          <a:prstGeom prst="rect">
            <a:avLst/>
          </a:prstGeom>
        </p:spPr>
        <p:txBody>
          <a:bodyPr anchor="ctr"/>
          <a:p>
            <a:pPr algn="ctr">
              <a:lnSpc>
                <a:spcPct val="100000"/>
              </a:lnSpc>
              <a:buFont typeface="Calibri"/>
              <a:buChar char="•"/>
            </a:pPr>
            <a:r>
              <a:rPr lang="en-US" sz="3200">
                <a:latin typeface="Calibri"/>
              </a:rPr>
              <a:t>Flavor dependent TMD Fragmentation functions</a:t>
            </a:r>
            <a:endParaRPr/>
          </a:p>
        </p:txBody>
      </p:sp>
      <p:pic>
        <p:nvPicPr>
          <p:cNvPr id="1045" name="Picture 9" descr="latex-image-1.pdf"/>
          <p:cNvPicPr/>
          <p:nvPr/>
        </p:nvPicPr>
        <p:blipFill>
          <a:blip r:embed="rId2"/>
          <a:stretch>
            <a:fillRect/>
          </a:stretch>
        </p:blipFill>
        <p:spPr>
          <a:xfrm>
            <a:off x="304920" y="2438280"/>
            <a:ext cx="4330440" cy="838440"/>
          </a:xfrm>
          <a:prstGeom prst="rect">
            <a:avLst/>
          </a:prstGeom>
          <a:ln>
            <a:noFill/>
          </a:ln>
        </p:spPr>
      </p:pic>
      <p:pic>
        <p:nvPicPr>
          <p:cNvPr id="1046" name="Picture 10" descr="latex-image-1.pdf"/>
          <p:cNvPicPr/>
          <p:nvPr/>
        </p:nvPicPr>
        <p:blipFill>
          <a:blip r:embed="rId3"/>
          <a:stretch>
            <a:fillRect/>
          </a:stretch>
        </p:blipFill>
        <p:spPr>
          <a:xfrm>
            <a:off x="380880" y="3733920"/>
            <a:ext cx="4368960" cy="838080"/>
          </a:xfrm>
          <a:prstGeom prst="rect">
            <a:avLst/>
          </a:prstGeom>
          <a:ln>
            <a:noFill/>
          </a:ln>
        </p:spPr>
      </p:pic>
      <p:pic>
        <p:nvPicPr>
          <p:cNvPr id="1047" name="Picture 13" descr="latex-image-1.pdf"/>
          <p:cNvPicPr/>
          <p:nvPr/>
        </p:nvPicPr>
        <p:blipFill>
          <a:blip r:embed="rId4"/>
          <a:stretch>
            <a:fillRect/>
          </a:stretch>
        </p:blipFill>
        <p:spPr>
          <a:xfrm>
            <a:off x="380880" y="4724280"/>
            <a:ext cx="2476800" cy="304920"/>
          </a:xfrm>
          <a:prstGeom prst="rect">
            <a:avLst/>
          </a:prstGeom>
          <a:ln>
            <a:noFill/>
          </a:ln>
        </p:spPr>
      </p:pic>
      <p:pic>
        <p:nvPicPr>
          <p:cNvPr id="1048" name="Picture 12" descr="latex-image-1.pdf"/>
          <p:cNvPicPr/>
          <p:nvPr/>
        </p:nvPicPr>
        <p:blipFill>
          <a:blip r:embed="rId5"/>
          <a:stretch>
            <a:fillRect/>
          </a:stretch>
        </p:blipFill>
        <p:spPr>
          <a:xfrm>
            <a:off x="5257800" y="990720"/>
            <a:ext cx="851040" cy="304560"/>
          </a:xfrm>
          <a:prstGeom prst="rect">
            <a:avLst/>
          </a:prstGeom>
          <a:ln>
            <a:noFill/>
          </a:ln>
        </p:spPr>
      </p:pic>
      <p:pic>
        <p:nvPicPr>
          <p:cNvPr id="1049" name="Picture 16" descr="Hropt.pdf"/>
          <p:cNvPicPr/>
          <p:nvPr/>
        </p:nvPicPr>
        <p:blipFill>
          <a:blip r:embed="rId6"/>
          <a:srcRect l="0" t="0" r="0" b="17904"/>
          <a:stretch>
            <a:fillRect/>
          </a:stretch>
        </p:blipFill>
        <p:spPr>
          <a:xfrm>
            <a:off x="5491080" y="4038480"/>
            <a:ext cx="3198960" cy="2409840"/>
          </a:xfrm>
          <a:prstGeom prst="rect">
            <a:avLst/>
          </a:prstGeom>
          <a:ln>
            <a:noFill/>
          </a:ln>
        </p:spPr>
      </p:pic>
      <p:sp>
        <p:nvSpPr>
          <p:cNvPr id="1050" name="CustomShape 2"/>
          <p:cNvSpPr/>
          <p:nvPr/>
        </p:nvSpPr>
        <p:spPr>
          <a:xfrm>
            <a:off x="6019920" y="4267080"/>
            <a:ext cx="2469600" cy="261360"/>
          </a:xfrm>
          <a:prstGeom prst="rect">
            <a:avLst/>
          </a:prstGeom>
          <a:noFill/>
          <a:ln>
            <a:noFill/>
          </a:ln>
        </p:spPr>
        <p:txBody>
          <a:bodyPr wrap="none" lIns="90000" rIns="90000" tIns="46800" bIns="46800"/>
          <a:p>
            <a:pPr>
              <a:buFont typeface="Arial"/>
              <a:buChar char="•"/>
            </a:pPr>
            <a:r>
              <a:rPr b="1" lang="en-US" sz="1100">
                <a:latin typeface="Arial"/>
              </a:rPr>
              <a:t>Matevosyan:PRD85,014021 (2012)</a:t>
            </a:r>
            <a:r>
              <a:rPr lang="en-US" sz="1100">
                <a:latin typeface="Arial"/>
              </a:rPr>
              <a:t> </a:t>
            </a:r>
            <a:endParaRPr/>
          </a:p>
        </p:txBody>
      </p:sp>
      <p:sp>
        <p:nvSpPr>
          <p:cNvPr id="1051" name="CustomShape 3"/>
          <p:cNvSpPr/>
          <p:nvPr/>
        </p:nvSpPr>
        <p:spPr>
          <a:xfrm>
            <a:off x="6553080" y="6356520"/>
            <a:ext cx="2133720" cy="365040"/>
          </a:xfrm>
          <a:prstGeom prst="rect">
            <a:avLst/>
          </a:prstGeom>
          <a:noFill/>
          <a:ln>
            <a:noFill/>
          </a:ln>
        </p:spPr>
        <p:txBody>
          <a:bodyPr lIns="90000" rIns="90000" tIns="46800" bIns="46800"/>
          <a:p>
            <a:pPr algn="r">
              <a:lnSpc>
                <a:spcPct val="100000"/>
              </a:lnSpc>
              <a:buFont typeface="Calibri"/>
              <a:buChar char="•"/>
            </a:pPr>
            <a:fld id="{92313585-C531-4DEB-8224-9A5EA58C9AA5}" type="slidenum">
              <a:rPr lang="en-US" sz="1200">
                <a:solidFill>
                  <a:srgbClr val="898989"/>
                </a:solidFill>
                <a:latin typeface="Calibri"/>
              </a:rPr>
              <a:t>&lt;number&gt;</a:t>
            </a:fld>
            <a:endParaRPr/>
          </a:p>
        </p:txBody>
      </p:sp>
      <p:sp>
        <p:nvSpPr>
          <p:cNvPr id="1052" name="CustomShape 4"/>
          <p:cNvSpPr/>
          <p:nvPr/>
        </p:nvSpPr>
        <p:spPr>
          <a:xfrm>
            <a:off x="76320" y="5334120"/>
            <a:ext cx="5562360" cy="916920"/>
          </a:xfrm>
          <a:prstGeom prst="rect">
            <a:avLst/>
          </a:prstGeom>
          <a:noFill/>
          <a:ln>
            <a:noFill/>
          </a:ln>
        </p:spPr>
        <p:txBody>
          <a:bodyPr lIns="90000" rIns="90000" tIns="46800" bIns="46800"/>
          <a:p>
            <a:pPr>
              <a:buFont typeface="Arial"/>
              <a:buChar char="•"/>
            </a:pPr>
            <a:r>
              <a:rPr lang="en-US">
                <a:latin typeface="Arial"/>
              </a:rPr>
              <a:t>Measurements of flavor and spin dependence of transverse momentum dependent fragmentation functions will provide critical input to TMD extraction</a:t>
            </a:r>
            <a:endParaRPr/>
          </a:p>
        </p:txBody>
      </p:sp>
      <p:sp>
        <p:nvSpPr>
          <p:cNvPr id="1053" name="CustomShape 5"/>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pic>
        <p:nvPicPr>
          <p:cNvPr id="1054" name="Picture 1" descr="latex-image-1.pdf"/>
          <p:cNvPicPr/>
          <p:nvPr/>
        </p:nvPicPr>
        <p:blipFill>
          <a:blip r:embed="rId7"/>
          <a:stretch>
            <a:fillRect/>
          </a:stretch>
        </p:blipFill>
        <p:spPr>
          <a:xfrm>
            <a:off x="228600" y="1219320"/>
            <a:ext cx="4419720" cy="631800"/>
          </a:xfrm>
          <a:prstGeom prst="rect">
            <a:avLst/>
          </a:prstGeom>
          <a:ln>
            <a:noFill/>
          </a:ln>
        </p:spPr>
      </p:pic>
      <p:sp>
        <p:nvSpPr>
          <p:cNvPr id="1055" name="CustomShape 6"/>
          <p:cNvSpPr/>
          <p:nvPr/>
        </p:nvSpPr>
        <p:spPr>
          <a:xfrm>
            <a:off x="20520" y="2133720"/>
            <a:ext cx="5520960" cy="307080"/>
          </a:xfrm>
          <a:prstGeom prst="rect">
            <a:avLst/>
          </a:prstGeom>
          <a:noFill/>
          <a:ln>
            <a:noFill/>
          </a:ln>
        </p:spPr>
        <p:txBody>
          <a:bodyPr wrap="none" lIns="90000" rIns="90000" tIns="46800" bIns="46800"/>
          <a:p>
            <a:pPr>
              <a:buFont typeface="Arial"/>
              <a:buChar char="•"/>
            </a:pPr>
            <a:r>
              <a:rPr lang="en-US" sz="1400">
                <a:latin typeface="Arial"/>
              </a:rPr>
              <a:t>Even simple approximations require an additional set of parameters</a:t>
            </a:r>
            <a:endParaRPr/>
          </a:p>
        </p:txBody>
      </p:sp>
      <p:sp>
        <p:nvSpPr>
          <p:cNvPr id="1056" name="CustomShape 7"/>
          <p:cNvSpPr/>
          <p:nvPr/>
        </p:nvSpPr>
        <p:spPr>
          <a:xfrm>
            <a:off x="0" y="723960"/>
            <a:ext cx="9601200" cy="307080"/>
          </a:xfrm>
          <a:prstGeom prst="rect">
            <a:avLst/>
          </a:prstGeom>
          <a:noFill/>
          <a:ln>
            <a:noFill/>
          </a:ln>
        </p:spPr>
        <p:txBody>
          <a:bodyPr lIns="90000" rIns="90000" tIns="46800" bIns="46800"/>
          <a:p>
            <a:pPr>
              <a:buFont typeface="Arial"/>
              <a:buChar char="•"/>
            </a:pPr>
            <a:r>
              <a:rPr lang="en-US" sz="1400">
                <a:latin typeface="Arial"/>
              </a:rPr>
              <a:t>https://www.phy.anl.gov/nsac-lrp/Whitepapers/StudyOfFragmentationFunctionsInElectronPositronAnnihilation.pdf</a:t>
            </a:r>
            <a:endParaRPr/>
          </a:p>
        </p:txBody>
      </p:sp>
    </p:spTree>
  </p:cSld>
</p:sld>
</file>

<file path=ppt/slides/slide48.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1057" name="CustomShape 1"/>
          <p:cNvSpPr/>
          <p:nvPr/>
        </p:nvSpPr>
        <p:spPr>
          <a:xfrm>
            <a:off x="6964560" y="5808240"/>
            <a:ext cx="1635840" cy="459000"/>
          </a:xfrm>
          <a:prstGeom prst="rect">
            <a:avLst/>
          </a:prstGeom>
          <a:solidFill>
            <a:srgbClr val="ffffff"/>
          </a:solidFill>
          <a:ln>
            <a:noFill/>
          </a:ln>
        </p:spPr>
        <p:txBody>
          <a:bodyPr lIns="90000" rIns="90000" tIns="46800" bIns="46800"/>
          <a:p>
            <a:pPr>
              <a:buFont typeface="Arial"/>
              <a:buChar char="•"/>
            </a:pPr>
            <a:r>
              <a:rPr lang="en-US" sz="1200">
                <a:solidFill>
                  <a:srgbClr val="000000"/>
                </a:solidFill>
                <a:latin typeface="Arial"/>
              </a:rPr>
              <a:t>0               0.5              1.0              </a:t>
            </a:r>
            <a:endParaRPr/>
          </a:p>
        </p:txBody>
      </p:sp>
      <p:pic>
        <p:nvPicPr>
          <p:cNvPr id="1058" name="Picture 22" descr="sea-quarks-width.png"/>
          <p:cNvPicPr/>
          <p:nvPr/>
        </p:nvPicPr>
        <p:blipFill>
          <a:blip r:embed="rId1"/>
          <a:srcRect l="10703" t="3147" r="9309" b="9011"/>
          <a:stretch>
            <a:fillRect/>
          </a:stretch>
        </p:blipFill>
        <p:spPr>
          <a:xfrm>
            <a:off x="6623640" y="4038480"/>
            <a:ext cx="2288160" cy="1841400"/>
          </a:xfrm>
          <a:prstGeom prst="rect">
            <a:avLst/>
          </a:prstGeom>
          <a:ln>
            <a:noFill/>
          </a:ln>
        </p:spPr>
      </p:pic>
      <p:pic>
        <p:nvPicPr>
          <p:cNvPr id="1059" name="Picture 23" descr="latex-image-1.pdf"/>
          <p:cNvPicPr/>
          <p:nvPr/>
        </p:nvPicPr>
        <p:blipFill>
          <a:blip r:embed="rId2"/>
          <a:stretch>
            <a:fillRect/>
          </a:stretch>
        </p:blipFill>
        <p:spPr>
          <a:xfrm rot="16200000">
            <a:off x="6000480" y="4701600"/>
            <a:ext cx="1123560" cy="170640"/>
          </a:xfrm>
          <a:prstGeom prst="rect">
            <a:avLst/>
          </a:prstGeom>
          <a:ln>
            <a:noFill/>
          </a:ln>
        </p:spPr>
      </p:pic>
      <p:sp>
        <p:nvSpPr>
          <p:cNvPr id="1060" name="CustomShape 2"/>
          <p:cNvSpPr/>
          <p:nvPr/>
        </p:nvSpPr>
        <p:spPr>
          <a:xfrm>
            <a:off x="7039440" y="5470560"/>
            <a:ext cx="1872360" cy="398520"/>
          </a:xfrm>
          <a:prstGeom prst="rect">
            <a:avLst/>
          </a:prstGeom>
          <a:noFill/>
          <a:ln>
            <a:noFill/>
          </a:ln>
        </p:spPr>
        <p:txBody>
          <a:bodyPr lIns="90000" rIns="90000" tIns="46800" bIns="46800" anchor="ctr"/>
          <a:p>
            <a:pPr>
              <a:buFont typeface="Arial"/>
              <a:buChar char="•"/>
            </a:pPr>
            <a:r>
              <a:rPr b="1" lang="en-US" sz="1000">
                <a:solidFill>
                  <a:srgbClr val="008000"/>
                </a:solidFill>
                <a:latin typeface="Arial"/>
              </a:rPr>
              <a:t>P.Schweitzer et al. arXiv:1210.1267</a:t>
            </a:r>
            <a:endParaRPr/>
          </a:p>
        </p:txBody>
      </p:sp>
      <p:pic>
        <p:nvPicPr>
          <p:cNvPr id="1061" name="Picture 4" descr="latex-image-1.pdf"/>
          <p:cNvPicPr/>
          <p:nvPr/>
        </p:nvPicPr>
        <p:blipFill>
          <a:blip r:embed="rId3"/>
          <a:stretch>
            <a:fillRect/>
          </a:stretch>
        </p:blipFill>
        <p:spPr>
          <a:xfrm>
            <a:off x="8335080" y="6053760"/>
            <a:ext cx="580320" cy="194760"/>
          </a:xfrm>
          <a:prstGeom prst="rect">
            <a:avLst/>
          </a:prstGeom>
          <a:ln>
            <a:noFill/>
          </a:ln>
        </p:spPr>
      </p:pic>
      <p:sp>
        <p:nvSpPr>
          <p:cNvPr id="1062" name="CustomShape 3"/>
          <p:cNvSpPr/>
          <p:nvPr/>
        </p:nvSpPr>
        <p:spPr>
          <a:xfrm>
            <a:off x="6592680" y="4038480"/>
            <a:ext cx="406440" cy="144360"/>
          </a:xfrm>
          <a:prstGeom prst="rect">
            <a:avLst/>
          </a:prstGeom>
          <a:solidFill>
            <a:srgbClr val="ffffff"/>
          </a:solidFill>
          <a:ln>
            <a:noFill/>
          </a:ln>
        </p:spPr>
      </p:sp>
      <p:sp>
        <p:nvSpPr>
          <p:cNvPr id="1063" name="CustomShape 4"/>
          <p:cNvSpPr/>
          <p:nvPr/>
        </p:nvSpPr>
        <p:spPr>
          <a:xfrm>
            <a:off x="8393400" y="5838840"/>
            <a:ext cx="406080" cy="142560"/>
          </a:xfrm>
          <a:prstGeom prst="rect">
            <a:avLst/>
          </a:prstGeom>
          <a:solidFill>
            <a:srgbClr val="ffffff"/>
          </a:solidFill>
          <a:ln>
            <a:noFill/>
          </a:ln>
        </p:spPr>
      </p:sp>
      <p:sp>
        <p:nvSpPr>
          <p:cNvPr id="1064" name="TextShape 5"/>
          <p:cNvSpPr txBox="1"/>
          <p:nvPr/>
        </p:nvSpPr>
        <p:spPr>
          <a:xfrm>
            <a:off x="0" y="152280"/>
            <a:ext cx="9144000" cy="563760"/>
          </a:xfrm>
          <a:prstGeom prst="rect">
            <a:avLst/>
          </a:prstGeom>
        </p:spPr>
        <p:txBody>
          <a:bodyPr anchor="ctr"/>
          <a:p>
            <a:pPr algn="ctr">
              <a:buFont typeface="Arial"/>
              <a:buChar char="•"/>
            </a:pPr>
            <a:r>
              <a:rPr lang="en-US" sz="2800">
                <a:latin typeface="Arial"/>
              </a:rPr>
              <a:t>Features of partonic 3D non-perturbative distributions  </a:t>
            </a:r>
            <a:endParaRPr/>
          </a:p>
        </p:txBody>
      </p:sp>
      <p:sp>
        <p:nvSpPr>
          <p:cNvPr id="1065" name="CustomShape 6"/>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1066" name="CustomShape 7"/>
          <p:cNvSpPr/>
          <p:nvPr/>
        </p:nvSpPr>
        <p:spPr>
          <a:xfrm>
            <a:off x="8458200" y="6464160"/>
            <a:ext cx="685800" cy="320760"/>
          </a:xfrm>
          <a:prstGeom prst="rect">
            <a:avLst/>
          </a:prstGeom>
          <a:noFill/>
          <a:ln>
            <a:noFill/>
          </a:ln>
        </p:spPr>
        <p:txBody>
          <a:bodyPr lIns="90000" rIns="90000" tIns="46800" bIns="46800"/>
          <a:p>
            <a:pPr algn="r">
              <a:buFont typeface="Arial"/>
              <a:buChar char="•"/>
            </a:pPr>
            <a:fld id="{22085918-BF98-4BB1-A687-03973CE735EA}" type="slidenum">
              <a:rPr lang="en-US" sz="1400">
                <a:latin typeface="Arial"/>
              </a:rPr>
              <a:t>&lt;number&gt;</a:t>
            </a:fld>
            <a:endParaRPr/>
          </a:p>
        </p:txBody>
      </p:sp>
      <p:pic>
        <p:nvPicPr>
          <p:cNvPr id="1067" name="Picture 5" descr="proton_quark_version_new.png"/>
          <p:cNvPicPr/>
          <p:nvPr/>
        </p:nvPicPr>
        <p:blipFill>
          <a:blip r:embed="rId4"/>
          <a:stretch>
            <a:fillRect/>
          </a:stretch>
        </p:blipFill>
        <p:spPr>
          <a:xfrm>
            <a:off x="0" y="838080"/>
            <a:ext cx="1523880" cy="1524240"/>
          </a:xfrm>
          <a:prstGeom prst="rect">
            <a:avLst/>
          </a:prstGeom>
          <a:ln>
            <a:noFill/>
          </a:ln>
        </p:spPr>
      </p:pic>
      <p:sp>
        <p:nvSpPr>
          <p:cNvPr id="1068" name="CustomShape 8"/>
          <p:cNvSpPr/>
          <p:nvPr/>
        </p:nvSpPr>
        <p:spPr>
          <a:xfrm>
            <a:off x="7920" y="4952880"/>
            <a:ext cx="6773760" cy="1445760"/>
          </a:xfrm>
          <a:prstGeom prst="rect">
            <a:avLst/>
          </a:prstGeom>
          <a:noFill/>
          <a:ln>
            <a:noFill/>
          </a:ln>
        </p:spPr>
        <p:txBody>
          <a:bodyPr lIns="90000" rIns="90000" tIns="46800" bIns="46800"/>
          <a:p>
            <a:pPr>
              <a:buFont typeface="Arial"/>
              <a:buChar char="•"/>
            </a:pPr>
            <a:r>
              <a:rPr lang="en-US" sz="1600">
                <a:solidFill>
                  <a:srgbClr val="000000"/>
                </a:solidFill>
                <a:latin typeface="Arial"/>
              </a:rPr>
              <a:t>spin and momentum of struck quarks are correlated with remnant</a:t>
            </a:r>
            <a:endParaRPr/>
          </a:p>
          <a:p>
            <a:pPr>
              <a:buFont typeface="Arial"/>
              <a:buChar char="•"/>
            </a:pPr>
            <a:r>
              <a:rPr lang="en-US" sz="1600">
                <a:solidFill>
                  <a:srgbClr val="000000"/>
                </a:solidFill>
                <a:latin typeface="Arial"/>
              </a:rPr>
              <a:t>large SSAs were observed at large P</a:t>
            </a:r>
            <a:r>
              <a:rPr lang="en-US" sz="1600" baseline="-25000">
                <a:solidFill>
                  <a:srgbClr val="000000"/>
                </a:solidFill>
                <a:latin typeface="Arial"/>
              </a:rPr>
              <a:t>T</a:t>
            </a:r>
            <a:r>
              <a:rPr lang="en-US" sz="1600">
                <a:solidFill>
                  <a:srgbClr val="000000"/>
                </a:solidFill>
                <a:latin typeface="Arial"/>
              </a:rPr>
              <a:t> of hadrons, where the fraction of non-perturbative pairs may be very significant. </a:t>
            </a:r>
            <a:endParaRPr/>
          </a:p>
          <a:p>
            <a:pPr>
              <a:buFont typeface="Arial"/>
              <a:buChar char="•"/>
            </a:pPr>
            <a:r>
              <a:rPr lang="en-US" sz="1600">
                <a:solidFill>
                  <a:srgbClr val="000000"/>
                </a:solidFill>
                <a:latin typeface="Arial"/>
              </a:rPr>
              <a:t>correlations of spins of q-q-bar with valence quark spin and transverse momentum will lead to observable effects </a:t>
            </a:r>
            <a:endParaRPr/>
          </a:p>
        </p:txBody>
      </p:sp>
      <p:sp>
        <p:nvSpPr>
          <p:cNvPr id="1069" name="CustomShape 9"/>
          <p:cNvSpPr/>
          <p:nvPr/>
        </p:nvSpPr>
        <p:spPr>
          <a:xfrm>
            <a:off x="8092800" y="1359000"/>
            <a:ext cx="756000" cy="126720"/>
          </a:xfrm>
          <a:prstGeom prst="ellipse">
            <a:avLst/>
          </a:prstGeom>
          <a:noFill/>
          <a:ln w="9360">
            <a:solidFill>
              <a:srgbClr val="000000"/>
            </a:solidFill>
            <a:miter/>
          </a:ln>
        </p:spPr>
      </p:sp>
      <p:sp>
        <p:nvSpPr>
          <p:cNvPr id="1070" name="Line 10"/>
          <p:cNvSpPr/>
          <p:nvPr/>
        </p:nvSpPr>
        <p:spPr>
          <a:xfrm flipH="1" flipV="1">
            <a:off x="8043120" y="1549440"/>
            <a:ext cx="351000" cy="1440"/>
          </a:xfrm>
          <a:prstGeom prst="line">
            <a:avLst/>
          </a:prstGeom>
          <a:ln w="25560">
            <a:solidFill>
              <a:srgbClr val="000000"/>
            </a:solidFill>
            <a:miter/>
            <a:tailEnd len="med" type="triangle" w="med"/>
          </a:ln>
        </p:spPr>
      </p:sp>
      <p:sp>
        <p:nvSpPr>
          <p:cNvPr id="1071" name="Line 11"/>
          <p:cNvSpPr/>
          <p:nvPr/>
        </p:nvSpPr>
        <p:spPr>
          <a:xfrm flipV="1">
            <a:off x="8697960" y="914040"/>
            <a:ext cx="1440" cy="507960"/>
          </a:xfrm>
          <a:prstGeom prst="line">
            <a:avLst/>
          </a:prstGeom>
          <a:ln w="149400">
            <a:solidFill>
              <a:srgbClr val="0000ff"/>
            </a:solidFill>
            <a:miter/>
            <a:tailEnd len="med" type="triangle" w="sm"/>
          </a:ln>
        </p:spPr>
      </p:sp>
      <p:sp>
        <p:nvSpPr>
          <p:cNvPr id="1072" name="Line 12"/>
          <p:cNvSpPr/>
          <p:nvPr/>
        </p:nvSpPr>
        <p:spPr>
          <a:xfrm flipV="1">
            <a:off x="8194680" y="914040"/>
            <a:ext cx="0" cy="507960"/>
          </a:xfrm>
          <a:prstGeom prst="line">
            <a:avLst/>
          </a:prstGeom>
          <a:ln w="149400">
            <a:solidFill>
              <a:srgbClr val="0000ff"/>
            </a:solidFill>
            <a:miter/>
            <a:tailEnd len="med" type="triangle" w="sm"/>
          </a:ln>
        </p:spPr>
      </p:sp>
      <p:sp>
        <p:nvSpPr>
          <p:cNvPr id="1073" name="Line 13"/>
          <p:cNvSpPr/>
          <p:nvPr/>
        </p:nvSpPr>
        <p:spPr>
          <a:xfrm>
            <a:off x="8447040" y="1422360"/>
            <a:ext cx="0" cy="571680"/>
          </a:xfrm>
          <a:prstGeom prst="line">
            <a:avLst/>
          </a:prstGeom>
          <a:ln w="92160">
            <a:solidFill>
              <a:srgbClr val="008000"/>
            </a:solidFill>
            <a:miter/>
            <a:tailEnd len="med" type="triangle" w="med"/>
          </a:ln>
        </p:spPr>
      </p:sp>
      <p:pic>
        <p:nvPicPr>
          <p:cNvPr id="1074" name="Picture 12" descr="latex-image-1.pdf"/>
          <p:cNvPicPr/>
          <p:nvPr/>
        </p:nvPicPr>
        <p:blipFill>
          <a:blip r:embed="rId5"/>
          <a:stretch>
            <a:fillRect/>
          </a:stretch>
        </p:blipFill>
        <p:spPr>
          <a:xfrm>
            <a:off x="8849160" y="977760"/>
            <a:ext cx="142560" cy="317520"/>
          </a:xfrm>
          <a:prstGeom prst="rect">
            <a:avLst/>
          </a:prstGeom>
          <a:ln>
            <a:noFill/>
          </a:ln>
        </p:spPr>
      </p:pic>
      <p:pic>
        <p:nvPicPr>
          <p:cNvPr id="1075" name="Picture 13" descr="latex-image-1.pdf"/>
          <p:cNvPicPr/>
          <p:nvPr/>
        </p:nvPicPr>
        <p:blipFill>
          <a:blip r:embed="rId6"/>
          <a:stretch>
            <a:fillRect/>
          </a:stretch>
        </p:blipFill>
        <p:spPr>
          <a:xfrm>
            <a:off x="7924680" y="1063800"/>
            <a:ext cx="134280" cy="253800"/>
          </a:xfrm>
          <a:prstGeom prst="rect">
            <a:avLst/>
          </a:prstGeom>
          <a:ln>
            <a:noFill/>
          </a:ln>
        </p:spPr>
      </p:pic>
      <p:sp>
        <p:nvSpPr>
          <p:cNvPr id="1076" name="CustomShape 14"/>
          <p:cNvSpPr/>
          <p:nvPr/>
        </p:nvSpPr>
        <p:spPr>
          <a:xfrm>
            <a:off x="8489520" y="1532880"/>
            <a:ext cx="383040" cy="520560"/>
          </a:xfrm>
          <a:prstGeom prst="rect">
            <a:avLst/>
          </a:prstGeom>
          <a:noFill/>
          <a:ln>
            <a:noFill/>
          </a:ln>
        </p:spPr>
        <p:txBody>
          <a:bodyPr lIns="90000" rIns="90000" tIns="46800" bIns="46800"/>
          <a:p>
            <a:pPr>
              <a:buFont typeface="Arial"/>
              <a:buChar char="•"/>
            </a:pPr>
            <a:r>
              <a:rPr i="1" lang="en-US" sz="2800">
                <a:solidFill>
                  <a:srgbClr val="008000"/>
                </a:solidFill>
                <a:latin typeface="Arial"/>
              </a:rPr>
              <a:t>L</a:t>
            </a:r>
            <a:endParaRPr/>
          </a:p>
        </p:txBody>
      </p:sp>
      <p:sp>
        <p:nvSpPr>
          <p:cNvPr id="1077" name="CustomShape 15"/>
          <p:cNvSpPr/>
          <p:nvPr/>
        </p:nvSpPr>
        <p:spPr>
          <a:xfrm>
            <a:off x="1828800" y="914400"/>
            <a:ext cx="6013440" cy="825480"/>
          </a:xfrm>
          <a:prstGeom prst="rect">
            <a:avLst/>
          </a:prstGeom>
          <a:noFill/>
          <a:ln>
            <a:noFill/>
          </a:ln>
        </p:spPr>
        <p:txBody>
          <a:bodyPr lIns="90000" rIns="90000" tIns="46800" bIns="46800"/>
          <a:p>
            <a:pPr>
              <a:buFont typeface="Arial"/>
              <a:buChar char="•"/>
            </a:pPr>
            <a:r>
              <a:rPr lang="en-US" sz="2400">
                <a:latin typeface="Arial"/>
              </a:rPr>
              <a:t>Non-perturbative sea in nucleon is a key to understand  the nucleon structure </a:t>
            </a:r>
            <a:endParaRPr/>
          </a:p>
        </p:txBody>
      </p:sp>
      <p:sp>
        <p:nvSpPr>
          <p:cNvPr id="1078" name="CustomShape 16"/>
          <p:cNvSpPr/>
          <p:nvPr/>
        </p:nvSpPr>
        <p:spPr>
          <a:xfrm>
            <a:off x="228600" y="2514600"/>
            <a:ext cx="5638680" cy="2351160"/>
          </a:xfrm>
          <a:prstGeom prst="rect">
            <a:avLst/>
          </a:prstGeom>
          <a:noFill/>
          <a:ln>
            <a:noFill/>
          </a:ln>
        </p:spPr>
        <p:txBody>
          <a:bodyPr lIns="90000" rIns="90000" tIns="46800" bIns="46800"/>
          <a:p>
            <a:pPr>
              <a:buFont typeface="Arial"/>
              <a:buChar char="•"/>
            </a:pPr>
            <a:r>
              <a:rPr lang="en-US" sz="1600">
                <a:latin typeface="Arial"/>
              </a:rPr>
              <a:t>Predictions from dynamical model of chiral symmetry breaking </a:t>
            </a:r>
            <a:r>
              <a:rPr lang="en-US" sz="1200">
                <a:latin typeface="Arial"/>
              </a:rPr>
              <a:t>[Schweitzer, Strikman, Weiss JHEP 1301 (2013) 163] </a:t>
            </a:r>
            <a:r>
              <a:rPr lang="en-US" sz="1600">
                <a:latin typeface="Arial"/>
              </a:rPr>
              <a:t>
</a:t>
            </a:r>
            <a:r>
              <a:rPr lang="en-US" sz="1600">
                <a:latin typeface="Arial"/>
              </a:rPr>
              <a:t>
</a:t>
            </a:r>
            <a:r>
              <a:rPr lang="en-US" sz="1600">
                <a:latin typeface="Arial"/>
              </a:rPr>
              <a:t>   -- k</a:t>
            </a:r>
            <a:r>
              <a:rPr lang="en-US" sz="1600" baseline="-25000">
                <a:latin typeface="Arial"/>
              </a:rPr>
              <a:t>T</a:t>
            </a:r>
            <a:r>
              <a:rPr lang="en-US" sz="1600">
                <a:latin typeface="Arial"/>
              </a:rPr>
              <a:t> (sea) &gt;&gt; k</a:t>
            </a:r>
            <a:r>
              <a:rPr lang="en-US" sz="1600" baseline="-25000">
                <a:latin typeface="Arial"/>
              </a:rPr>
              <a:t>T</a:t>
            </a:r>
            <a:r>
              <a:rPr lang="en-US" sz="1600">
                <a:latin typeface="Arial"/>
              </a:rPr>
              <a:t> (valence) </a:t>
            </a:r>
            <a:r>
              <a:rPr lang="en-US" sz="1600">
                <a:latin typeface="Arial"/>
              </a:rPr>
              <a:t>
</a:t>
            </a:r>
            <a:r>
              <a:rPr lang="en-US" sz="1600">
                <a:latin typeface="Arial"/>
              </a:rPr>
              <a:t>   -- short-range correlations between partons (small-size q-qbar pairs) </a:t>
            </a:r>
            <a:r>
              <a:rPr lang="en-US" sz="1600">
                <a:latin typeface="Arial"/>
              </a:rPr>
              <a:t>
</a:t>
            </a:r>
            <a:r>
              <a:rPr lang="en-US" sz="1600">
                <a:latin typeface="Arial"/>
              </a:rPr>
              <a:t>   -- directly observable in P</a:t>
            </a:r>
            <a:r>
              <a:rPr lang="en-US" sz="1600" baseline="-25000">
                <a:latin typeface="Arial"/>
              </a:rPr>
              <a:t>T</a:t>
            </a:r>
            <a:r>
              <a:rPr lang="en-US" sz="1600">
                <a:latin typeface="Arial"/>
              </a:rPr>
              <a:t>-dependence of hadrons in SIDIS</a:t>
            </a:r>
            <a:r>
              <a:rPr lang="en-US" sz="1600">
                <a:latin typeface="Arial"/>
              </a:rPr>
              <a:t>
</a:t>
            </a:r>
            <a:endParaRPr/>
          </a:p>
        </p:txBody>
      </p:sp>
      <p:sp>
        <p:nvSpPr>
          <p:cNvPr id="1079" name="CustomShape 17"/>
          <p:cNvSpPr/>
          <p:nvPr/>
        </p:nvSpPr>
        <p:spPr>
          <a:xfrm>
            <a:off x="1371600" y="1981080"/>
            <a:ext cx="5181480" cy="580680"/>
          </a:xfrm>
          <a:prstGeom prst="rect">
            <a:avLst/>
          </a:prstGeom>
          <a:noFill/>
          <a:ln>
            <a:noFill/>
          </a:ln>
        </p:spPr>
        <p:txBody>
          <a:bodyPr lIns="90000" rIns="90000" tIns="46800" bIns="46800"/>
          <a:p>
            <a:pPr>
              <a:buFont typeface="Arial"/>
              <a:buChar char="•"/>
            </a:pPr>
            <a:r>
              <a:rPr lang="en-US" sz="1600">
                <a:solidFill>
                  <a:srgbClr val="000000"/>
                </a:solidFill>
                <a:latin typeface="Arial"/>
              </a:rPr>
              <a:t> </a:t>
            </a:r>
            <a:r>
              <a:rPr lang="en-US" sz="1600">
                <a:solidFill>
                  <a:srgbClr val="000000"/>
                </a:solidFill>
                <a:latin typeface="Arial"/>
              </a:rPr>
              <a:t>-- Large flavor asymmetry dbar &gt; ubar as evidence </a:t>
            </a:r>
            <a:r>
              <a:rPr lang="en-US" sz="1600">
                <a:solidFill>
                  <a:srgbClr val="000000"/>
                </a:solidFill>
                <a:latin typeface="Arial"/>
              </a:rPr>
              <a:t>
</a:t>
            </a:r>
            <a:endParaRPr/>
          </a:p>
        </p:txBody>
      </p:sp>
      <p:pic>
        <p:nvPicPr>
          <p:cNvPr id="1080" name="Picture 11" descr="Screen Shot 2015-05-24 at 2.31.44 AM.png"/>
          <p:cNvPicPr/>
          <p:nvPr/>
        </p:nvPicPr>
        <p:blipFill>
          <a:blip r:embed="rId7"/>
          <a:stretch>
            <a:fillRect/>
          </a:stretch>
        </p:blipFill>
        <p:spPr>
          <a:xfrm>
            <a:off x="6532560" y="1981080"/>
            <a:ext cx="2614680" cy="1828800"/>
          </a:xfrm>
          <a:prstGeom prst="rect">
            <a:avLst/>
          </a:prstGeom>
          <a:ln>
            <a:noFill/>
          </a:ln>
        </p:spPr>
      </p:pic>
    </p:spTree>
  </p:cSld>
</p:sld>
</file>

<file path=ppt/slides/slide49.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1081" name="Picture 30" descr="Screen Shot 2014-09-23 at 5.55.12 AM.png"/>
          <p:cNvPicPr/>
          <p:nvPr/>
        </p:nvPicPr>
        <p:blipFill>
          <a:blip r:embed="rId1"/>
          <a:stretch>
            <a:fillRect/>
          </a:stretch>
        </p:blipFill>
        <p:spPr>
          <a:xfrm>
            <a:off x="3098880" y="838080"/>
            <a:ext cx="5511600" cy="2438640"/>
          </a:xfrm>
          <a:prstGeom prst="rect">
            <a:avLst/>
          </a:prstGeom>
          <a:ln>
            <a:noFill/>
          </a:ln>
        </p:spPr>
      </p:pic>
      <p:sp>
        <p:nvSpPr>
          <p:cNvPr id="1082" name="CustomShape 1"/>
          <p:cNvSpPr/>
          <p:nvPr/>
        </p:nvSpPr>
        <p:spPr>
          <a:xfrm>
            <a:off x="3124080" y="6566040"/>
            <a:ext cx="3200400" cy="29196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1083" name="CustomShape 2"/>
          <p:cNvSpPr/>
          <p:nvPr/>
        </p:nvSpPr>
        <p:spPr>
          <a:xfrm>
            <a:off x="8458200" y="6464160"/>
            <a:ext cx="685800" cy="320760"/>
          </a:xfrm>
          <a:prstGeom prst="rect">
            <a:avLst/>
          </a:prstGeom>
          <a:noFill/>
          <a:ln>
            <a:noFill/>
          </a:ln>
        </p:spPr>
        <p:txBody>
          <a:bodyPr lIns="90000" rIns="90000" tIns="46800" bIns="46800"/>
          <a:p>
            <a:pPr algn="r">
              <a:buFont typeface="Arial"/>
              <a:buChar char="•"/>
            </a:pPr>
            <a:fld id="{465FA2C0-A4AB-4143-AF17-B267C4332459}" type="slidenum">
              <a:rPr lang="en-US" sz="1400">
                <a:latin typeface="Arial"/>
              </a:rPr>
              <a:t>&lt;number&gt;</a:t>
            </a:fld>
            <a:endParaRPr/>
          </a:p>
        </p:txBody>
      </p:sp>
      <p:sp>
        <p:nvSpPr>
          <p:cNvPr id="1084" name="TextShape 3"/>
          <p:cNvSpPr txBox="1"/>
          <p:nvPr/>
        </p:nvSpPr>
        <p:spPr>
          <a:xfrm>
            <a:off x="457200" y="152280"/>
            <a:ext cx="8229600" cy="563760"/>
          </a:xfrm>
          <a:prstGeom prst="rect">
            <a:avLst/>
          </a:prstGeom>
        </p:spPr>
        <p:txBody>
          <a:bodyPr anchor="ctr"/>
          <a:p>
            <a:pPr algn="ctr">
              <a:buFont typeface="Arial"/>
              <a:buChar char="•"/>
            </a:pPr>
            <a:r>
              <a:rPr lang="en-US" sz="3200">
                <a:latin typeface="Arial"/>
              </a:rPr>
              <a:t>Dihadron asymmetries from CLAS</a:t>
            </a:r>
            <a:endParaRPr/>
          </a:p>
        </p:txBody>
      </p:sp>
      <p:pic>
        <p:nvPicPr>
          <p:cNvPr id="1085" name="Picture 27" descr="latex-image-1.pdf"/>
          <p:cNvPicPr/>
          <p:nvPr/>
        </p:nvPicPr>
        <p:blipFill>
          <a:blip r:embed="rId2"/>
          <a:stretch>
            <a:fillRect/>
          </a:stretch>
        </p:blipFill>
        <p:spPr>
          <a:xfrm>
            <a:off x="7010280" y="3138480"/>
            <a:ext cx="1600200" cy="290520"/>
          </a:xfrm>
          <a:prstGeom prst="rect">
            <a:avLst/>
          </a:prstGeom>
          <a:ln>
            <a:noFill/>
          </a:ln>
        </p:spPr>
      </p:pic>
      <p:pic>
        <p:nvPicPr>
          <p:cNvPr id="1086" name="Picture 29" descr="latex-image-1.pdf"/>
          <p:cNvPicPr/>
          <p:nvPr/>
        </p:nvPicPr>
        <p:blipFill>
          <a:blip r:embed="rId3"/>
          <a:stretch>
            <a:fillRect/>
          </a:stretch>
        </p:blipFill>
        <p:spPr>
          <a:xfrm>
            <a:off x="3941640" y="1425600"/>
            <a:ext cx="254160" cy="304920"/>
          </a:xfrm>
          <a:prstGeom prst="rect">
            <a:avLst/>
          </a:prstGeom>
          <a:ln>
            <a:noFill/>
          </a:ln>
        </p:spPr>
      </p:pic>
      <p:sp>
        <p:nvSpPr>
          <p:cNvPr id="1087" name="Line 4"/>
          <p:cNvSpPr/>
          <p:nvPr/>
        </p:nvSpPr>
        <p:spPr>
          <a:xfrm>
            <a:off x="5029200" y="1447920"/>
            <a:ext cx="1371600" cy="0"/>
          </a:xfrm>
          <a:prstGeom prst="line">
            <a:avLst/>
          </a:prstGeom>
          <a:ln w="9360">
            <a:solidFill>
              <a:srgbClr val="000000"/>
            </a:solidFill>
            <a:miter/>
            <a:tailEnd len="med" type="triangle" w="med"/>
          </a:ln>
        </p:spPr>
      </p:sp>
      <p:sp>
        <p:nvSpPr>
          <p:cNvPr id="1088" name="CustomShape 5"/>
          <p:cNvSpPr/>
          <p:nvPr/>
        </p:nvSpPr>
        <p:spPr>
          <a:xfrm>
            <a:off x="6006960" y="1414440"/>
            <a:ext cx="1439640" cy="337320"/>
          </a:xfrm>
          <a:prstGeom prst="rect">
            <a:avLst/>
          </a:prstGeom>
          <a:noFill/>
          <a:ln>
            <a:noFill/>
          </a:ln>
        </p:spPr>
        <p:txBody>
          <a:bodyPr wrap="none" lIns="90000" rIns="90000" tIns="46800" bIns="46800"/>
          <a:p>
            <a:pPr>
              <a:buFont typeface="Arial"/>
              <a:buChar char="•"/>
            </a:pPr>
            <a:r>
              <a:rPr lang="en-US" sz="1600">
                <a:latin typeface="Arial"/>
              </a:rPr>
              <a:t>SIDIS (TMDs)</a:t>
            </a:r>
            <a:endParaRPr/>
          </a:p>
        </p:txBody>
      </p:sp>
      <p:sp>
        <p:nvSpPr>
          <p:cNvPr id="1089" name="Line 6"/>
          <p:cNvSpPr/>
          <p:nvPr/>
        </p:nvSpPr>
        <p:spPr>
          <a:xfrm flipH="1">
            <a:off x="4114800" y="1295280"/>
            <a:ext cx="457200" cy="0"/>
          </a:xfrm>
          <a:prstGeom prst="line">
            <a:avLst/>
          </a:prstGeom>
          <a:ln w="9360">
            <a:solidFill>
              <a:srgbClr val="000000"/>
            </a:solidFill>
            <a:miter/>
            <a:tailEnd len="med" type="triangle" w="med"/>
          </a:ln>
        </p:spPr>
      </p:sp>
      <p:sp>
        <p:nvSpPr>
          <p:cNvPr id="1090" name="CustomShape 7"/>
          <p:cNvSpPr/>
          <p:nvPr/>
        </p:nvSpPr>
        <p:spPr>
          <a:xfrm>
            <a:off x="4572000" y="1066680"/>
            <a:ext cx="1491480" cy="337320"/>
          </a:xfrm>
          <a:prstGeom prst="rect">
            <a:avLst/>
          </a:prstGeom>
          <a:noFill/>
          <a:ln>
            <a:noFill/>
          </a:ln>
        </p:spPr>
        <p:txBody>
          <a:bodyPr wrap="none" lIns="90000" rIns="90000" tIns="46800" bIns="46800"/>
          <a:p>
            <a:pPr>
              <a:buFont typeface="Arial"/>
              <a:buChar char="•"/>
            </a:pPr>
            <a:r>
              <a:rPr lang="en-US" sz="1600">
                <a:latin typeface="Arial"/>
              </a:rPr>
              <a:t>DVMP (GPDs)</a:t>
            </a:r>
            <a:endParaRPr/>
          </a:p>
        </p:txBody>
      </p:sp>
      <p:pic>
        <p:nvPicPr>
          <p:cNvPr id="1091" name="Picture 38" descr="latex-image-1.pdf"/>
          <p:cNvPicPr/>
          <p:nvPr/>
        </p:nvPicPr>
        <p:blipFill>
          <a:blip r:embed="rId4"/>
          <a:stretch>
            <a:fillRect/>
          </a:stretch>
        </p:blipFill>
        <p:spPr>
          <a:xfrm>
            <a:off x="8902800" y="6172200"/>
            <a:ext cx="241200" cy="216000"/>
          </a:xfrm>
          <a:prstGeom prst="rect">
            <a:avLst/>
          </a:prstGeom>
          <a:ln>
            <a:noFill/>
          </a:ln>
        </p:spPr>
      </p:pic>
      <p:sp>
        <p:nvSpPr>
          <p:cNvPr id="1092" name="CustomShape 8"/>
          <p:cNvSpPr/>
          <p:nvPr/>
        </p:nvSpPr>
        <p:spPr>
          <a:xfrm>
            <a:off x="76320" y="5257800"/>
            <a:ext cx="3962520" cy="1008720"/>
          </a:xfrm>
          <a:prstGeom prst="rect">
            <a:avLst/>
          </a:prstGeom>
          <a:solidFill>
            <a:srgbClr val="fce6d8"/>
          </a:solidFill>
          <a:ln w="9360">
            <a:solidFill>
              <a:srgbClr val="000000"/>
            </a:solidFill>
            <a:miter/>
          </a:ln>
        </p:spPr>
        <p:txBody>
          <a:bodyPr lIns="90000" rIns="90000" tIns="46800" bIns="46800"/>
          <a:p>
            <a:pPr>
              <a:buFont typeface="Arial"/>
              <a:buChar char="•"/>
            </a:pPr>
            <a:r>
              <a:rPr lang="en-US" sz="2000">
                <a:latin typeface="Arial"/>
              </a:rPr>
              <a:t>Dihadron double spin asymmetry measured at 6 GeV consistent with DIS</a:t>
            </a:r>
            <a:endParaRPr/>
          </a:p>
        </p:txBody>
      </p:sp>
      <p:pic>
        <p:nvPicPr>
          <p:cNvPr id="1093" name="Picture 36" descr="Screen Shot 2014-05-07 at 3.07.39 PM.png"/>
          <p:cNvPicPr/>
          <p:nvPr/>
        </p:nvPicPr>
        <p:blipFill>
          <a:blip r:embed="rId5"/>
          <a:stretch>
            <a:fillRect/>
          </a:stretch>
        </p:blipFill>
        <p:spPr>
          <a:xfrm>
            <a:off x="4191120" y="3429000"/>
            <a:ext cx="4711680" cy="2971800"/>
          </a:xfrm>
          <a:prstGeom prst="rect">
            <a:avLst/>
          </a:prstGeom>
          <a:ln>
            <a:noFill/>
          </a:ln>
        </p:spPr>
      </p:pic>
      <p:pic>
        <p:nvPicPr>
          <p:cNvPr id="1094" name="Picture 37" descr="latex-image-1.pdf"/>
          <p:cNvPicPr/>
          <p:nvPr/>
        </p:nvPicPr>
        <p:blipFill>
          <a:blip r:embed="rId6"/>
          <a:stretch>
            <a:fillRect/>
          </a:stretch>
        </p:blipFill>
        <p:spPr>
          <a:xfrm>
            <a:off x="3581640" y="3429000"/>
            <a:ext cx="612720" cy="635040"/>
          </a:xfrm>
          <a:prstGeom prst="rect">
            <a:avLst/>
          </a:prstGeom>
          <a:ln>
            <a:noFill/>
          </a:ln>
        </p:spPr>
      </p:pic>
      <p:pic>
        <p:nvPicPr>
          <p:cNvPr id="1095" name="Picture 17" descr="Screen Shot 2014-05-07 at 10.12.56 AM.png"/>
          <p:cNvPicPr/>
          <p:nvPr/>
        </p:nvPicPr>
        <p:blipFill>
          <a:blip r:embed="rId7"/>
          <a:stretch>
            <a:fillRect/>
          </a:stretch>
        </p:blipFill>
        <p:spPr>
          <a:xfrm>
            <a:off x="152280" y="4114800"/>
            <a:ext cx="3276720" cy="495360"/>
          </a:xfrm>
          <a:prstGeom prst="rect">
            <a:avLst/>
          </a:prstGeom>
          <a:ln>
            <a:noFill/>
          </a:ln>
        </p:spPr>
      </p:pic>
      <p:pic>
        <p:nvPicPr>
          <p:cNvPr id="1096" name="Picture 18" descr="Screen Shot 2014-05-07 at 10.12.43 AM.png"/>
          <p:cNvPicPr/>
          <p:nvPr/>
        </p:nvPicPr>
        <p:blipFill>
          <a:blip r:embed="rId8"/>
          <a:stretch>
            <a:fillRect/>
          </a:stretch>
        </p:blipFill>
        <p:spPr>
          <a:xfrm>
            <a:off x="152280" y="3733920"/>
            <a:ext cx="3276720" cy="457200"/>
          </a:xfrm>
          <a:prstGeom prst="rect">
            <a:avLst/>
          </a:prstGeom>
          <a:ln>
            <a:noFill/>
          </a:ln>
        </p:spPr>
      </p:pic>
      <p:pic>
        <p:nvPicPr>
          <p:cNvPr id="1097" name="Picture 39" descr="latex-image-1.pdf"/>
          <p:cNvPicPr/>
          <p:nvPr/>
        </p:nvPicPr>
        <p:blipFill>
          <a:blip r:embed="rId9"/>
          <a:stretch>
            <a:fillRect/>
          </a:stretch>
        </p:blipFill>
        <p:spPr>
          <a:xfrm>
            <a:off x="242640" y="4800960"/>
            <a:ext cx="2524320" cy="304560"/>
          </a:xfrm>
          <a:prstGeom prst="rect">
            <a:avLst/>
          </a:prstGeom>
          <a:ln>
            <a:noFill/>
          </a:ln>
        </p:spPr>
      </p:pic>
      <p:pic>
        <p:nvPicPr>
          <p:cNvPr id="1098" name="Picture 40" descr="latex-image-1.pdf"/>
          <p:cNvPicPr/>
          <p:nvPr/>
        </p:nvPicPr>
        <p:blipFill>
          <a:blip r:embed="rId10"/>
          <a:stretch>
            <a:fillRect/>
          </a:stretch>
        </p:blipFill>
        <p:spPr>
          <a:xfrm>
            <a:off x="533160" y="2971800"/>
            <a:ext cx="1523880" cy="627120"/>
          </a:xfrm>
          <a:prstGeom prst="rect">
            <a:avLst/>
          </a:prstGeom>
          <a:ln>
            <a:noFill/>
          </a:ln>
        </p:spPr>
      </p:pic>
      <p:pic>
        <p:nvPicPr>
          <p:cNvPr id="1099" name="Picture 26" descr="Screen Shot 2014-05-08 at 10.41.14 AM.png"/>
          <p:cNvPicPr/>
          <p:nvPr/>
        </p:nvPicPr>
        <p:blipFill>
          <a:blip r:embed="rId11"/>
          <a:stretch>
            <a:fillRect/>
          </a:stretch>
        </p:blipFill>
        <p:spPr>
          <a:xfrm>
            <a:off x="76320" y="914400"/>
            <a:ext cx="2828880" cy="1676520"/>
          </a:xfrm>
          <a:prstGeom prst="rect">
            <a:avLst/>
          </a:prstGeom>
          <a:ln>
            <a:noFill/>
          </a:ln>
        </p:spPr>
      </p:pic>
      <p:sp>
        <p:nvSpPr>
          <p:cNvPr id="1100" name="CustomShape 9"/>
          <p:cNvSpPr/>
          <p:nvPr/>
        </p:nvSpPr>
        <p:spPr>
          <a:xfrm>
            <a:off x="6705720" y="5257800"/>
            <a:ext cx="2057400" cy="368280"/>
          </a:xfrm>
          <a:prstGeom prst="rect">
            <a:avLst/>
          </a:prstGeom>
          <a:noFill/>
          <a:ln w="9360">
            <a:solidFill>
              <a:srgbClr val="000000"/>
            </a:solidFill>
            <a:miter/>
          </a:ln>
        </p:spPr>
        <p:txBody>
          <a:bodyPr lIns="90000" rIns="90000" tIns="46800" bIns="46800"/>
          <a:p>
            <a:pPr>
              <a:buFont typeface="Arial"/>
              <a:buChar char="•"/>
            </a:pPr>
            <a:r>
              <a:rPr lang="en-US">
                <a:latin typeface="Arial"/>
              </a:rPr>
              <a:t>CLAS Preliminary</a:t>
            </a:r>
            <a:endParaRPr/>
          </a:p>
        </p:txBody>
      </p:sp>
      <p:sp>
        <p:nvSpPr>
          <p:cNvPr id="1101" name="CustomShape 10"/>
          <p:cNvSpPr/>
          <p:nvPr/>
        </p:nvSpPr>
        <p:spPr>
          <a:xfrm>
            <a:off x="7010280" y="3505320"/>
            <a:ext cx="1709280" cy="307080"/>
          </a:xfrm>
          <a:prstGeom prst="rect">
            <a:avLst/>
          </a:prstGeom>
          <a:noFill/>
          <a:ln>
            <a:noFill/>
          </a:ln>
        </p:spPr>
        <p:txBody>
          <a:bodyPr wrap="none" lIns="90000" rIns="90000" tIns="46800" bIns="46800"/>
          <a:p>
            <a:pPr>
              <a:buFont typeface="Arial"/>
              <a:buChar char="•"/>
            </a:pPr>
            <a:r>
              <a:rPr lang="en-US" sz="1400">
                <a:latin typeface="Arial"/>
              </a:rPr>
              <a:t>S. Anefalos Pereira</a:t>
            </a:r>
            <a:endParaRPr/>
          </a:p>
        </p:txBody>
      </p:sp>
      <p:sp>
        <p:nvSpPr>
          <p:cNvPr id="1102" name="Line 11"/>
          <p:cNvSpPr/>
          <p:nvPr/>
        </p:nvSpPr>
        <p:spPr>
          <a:xfrm flipH="1">
            <a:off x="4647960" y="3733920"/>
            <a:ext cx="228600" cy="1600200"/>
          </a:xfrm>
          <a:prstGeom prst="line">
            <a:avLst/>
          </a:prstGeom>
          <a:ln w="9360">
            <a:solidFill>
              <a:srgbClr val="ff0000"/>
            </a:solidFill>
            <a:miter/>
            <a:tailEnd len="med" type="triangle" w="med"/>
          </a:ln>
        </p:spPr>
      </p:sp>
      <p:sp>
        <p:nvSpPr>
          <p:cNvPr id="1103" name="Line 12"/>
          <p:cNvSpPr/>
          <p:nvPr/>
        </p:nvSpPr>
        <p:spPr>
          <a:xfrm>
            <a:off x="4876920" y="3733920"/>
            <a:ext cx="1752480" cy="1067040"/>
          </a:xfrm>
          <a:prstGeom prst="line">
            <a:avLst/>
          </a:prstGeom>
          <a:ln w="9360">
            <a:solidFill>
              <a:srgbClr val="ff0000"/>
            </a:solidFill>
            <a:miter/>
            <a:tailEnd len="med" type="triangle" w="med"/>
          </a:ln>
        </p:spPr>
      </p:sp>
      <p:sp>
        <p:nvSpPr>
          <p:cNvPr id="1104" name="Line 13"/>
          <p:cNvSpPr/>
          <p:nvPr/>
        </p:nvSpPr>
        <p:spPr>
          <a:xfrm>
            <a:off x="4876920" y="3733920"/>
            <a:ext cx="3657600" cy="457200"/>
          </a:xfrm>
          <a:prstGeom prst="line">
            <a:avLst/>
          </a:prstGeom>
          <a:ln w="9360">
            <a:solidFill>
              <a:srgbClr val="ff0000"/>
            </a:solidFill>
            <a:miter/>
            <a:tailEnd len="med" type="triangle" w="med"/>
          </a:ln>
        </p:spPr>
      </p:sp>
      <p:sp>
        <p:nvSpPr>
          <p:cNvPr id="1105" name="Line 14"/>
          <p:cNvSpPr/>
          <p:nvPr/>
        </p:nvSpPr>
        <p:spPr>
          <a:xfrm>
            <a:off x="4876920" y="3733920"/>
            <a:ext cx="533160" cy="1371600"/>
          </a:xfrm>
          <a:prstGeom prst="line">
            <a:avLst/>
          </a:prstGeom>
          <a:ln w="9360">
            <a:solidFill>
              <a:srgbClr val="ff0000"/>
            </a:solidFill>
            <a:miter/>
            <a:tailEnd len="med" type="triangle" w="med"/>
          </a:ln>
        </p:spPr>
      </p:sp>
    </p:spTree>
  </p:cSld>
  <p:timing>
    <p:tnLst>
      <p:par>
        <p:cTn id="186" dur="indefinite" restart="never" nodeType="tmRoot">
          <p:childTnLst>
            <p:seq>
              <p:cTn id="187" dur="indefinite" nodeType="mainSeq">
                <p:childTnLst>
                  <p:par>
                    <p:cTn id="188" fill="hold">
                      <p:stCondLst>
                        <p:cond delay="indefinite"/>
                      </p:stCondLst>
                      <p:childTnLst>
                        <p:par>
                          <p:cTn id="189" fill="hold">
                            <p:stCondLst>
                              <p:cond delay="0"/>
                            </p:stCondLst>
                            <p:childTnLst>
                              <p:par>
                                <p:cTn id="190" nodeType="clickEffect" fill="hold" presetClass="entr" presetID="1">
                                  <p:stCondLst>
                                    <p:cond delay="0"/>
                                  </p:stCondLst>
                                  <p:childTnLst>
                                    <p:set>
                                      <p:cBhvr>
                                        <p:cTn id="191" dur="1" fill="hold">
                                          <p:stCondLst>
                                            <p:cond delay="0"/>
                                          </p:stCondLst>
                                        </p:cTn>
                                        <p:tgtEl>
                                          <p:spTgt spid="-1"/>
                                        </p:tgtEl>
                                        <p:attrNameLst>
                                          <p:attrName>style.visibility</p:attrName>
                                        </p:attrNameLst>
                                      </p:cBhvr>
                                      <p:to>
                                        <p:strVal val="visible"/>
                                      </p:to>
                                    </p:set>
                                  </p:childTnLst>
                                </p:cTn>
                              </p:par>
                              <p:par>
                                <p:cTn id="192" nodeType="withEffect" fill="hold" presetClass="entr" presetID="1">
                                  <p:stCondLst>
                                    <p:cond delay="0"/>
                                  </p:stCondLst>
                                  <p:childTnLst>
                                    <p:set>
                                      <p:cBhvr>
                                        <p:cTn id="193" dur="1" fill="hold">
                                          <p:stCondLst>
                                            <p:cond delay="0"/>
                                          </p:stCondLst>
                                        </p:cTn>
                                        <p:tgtEl>
                                          <p:spTgt spid="1100"/>
                                        </p:tgtEl>
                                        <p:attrNameLst>
                                          <p:attrName>style.visibility</p:attrName>
                                        </p:attrNameLst>
                                      </p:cBhvr>
                                      <p:to>
                                        <p:strVal val="visible"/>
                                      </p:to>
                                    </p:set>
                                  </p:childTnLst>
                                </p:cTn>
                              </p:par>
                              <p:par>
                                <p:cTn id="194" nodeType="withEffect" fill="hold" presetClass="entr" presetID="1">
                                  <p:stCondLst>
                                    <p:cond delay="0"/>
                                  </p:stCondLst>
                                  <p:childTnLst>
                                    <p:set>
                                      <p:cBhvr>
                                        <p:cTn id="195" dur="1" fill="hold">
                                          <p:stCondLst>
                                            <p:cond delay="0"/>
                                          </p:stCondLst>
                                        </p:cTn>
                                        <p:tgtEl>
                                          <p:spTgt spid="1101"/>
                                        </p:tgtEl>
                                        <p:attrNameLst>
                                          <p:attrName>style.visibility</p:attrName>
                                        </p:attrNameLst>
                                      </p:cBhvr>
                                      <p:to>
                                        <p:strVal val="visible"/>
                                      </p:to>
                                    </p:set>
                                  </p:childTnLst>
                                </p:cTn>
                              </p:par>
                            </p:childTnLst>
                          </p:cTn>
                        </p:par>
                      </p:childTnLst>
                    </p:cTn>
                  </p:par>
                  <p:par>
                    <p:cTn id="196" fill="hold">
                      <p:stCondLst>
                        <p:cond delay="indefinite"/>
                      </p:stCondLst>
                      <p:childTnLst>
                        <p:par>
                          <p:cTn id="197" fill="hold">
                            <p:stCondLst>
                              <p:cond delay="0"/>
                            </p:stCondLst>
                            <p:childTnLst>
                              <p:par>
                                <p:cTn id="198" nodeType="clickEffect" fill="hold" presetClass="entr" presetID="1">
                                  <p:stCondLst>
                                    <p:cond delay="0"/>
                                  </p:stCondLst>
                                  <p:childTnLst>
                                    <p:set>
                                      <p:cBhvr>
                                        <p:cTn id="199" dur="1" fill="hold">
                                          <p:stCondLst>
                                            <p:cond delay="0"/>
                                          </p:stCondLst>
                                        </p:cTn>
                                        <p:tgtEl>
                                          <p:spTgt spid="-1"/>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141" name="TextShape 1"/>
          <p:cNvSpPr txBox="1"/>
          <p:nvPr/>
        </p:nvSpPr>
        <p:spPr>
          <a:xfrm>
            <a:off x="533160" y="-360"/>
            <a:ext cx="7467480" cy="685800"/>
          </a:xfrm>
          <a:prstGeom prst="rect">
            <a:avLst/>
          </a:prstGeom>
        </p:spPr>
        <p:txBody>
          <a:bodyPr anchor="ctr"/>
          <a:p>
            <a:pPr algn="ctr">
              <a:buFont typeface="Arial"/>
              <a:buChar char="•"/>
            </a:pPr>
            <a:r>
              <a:rPr lang="en-US" sz="3600">
                <a:solidFill>
                  <a:srgbClr val="000000"/>
                </a:solidFill>
                <a:latin typeface="Arial"/>
              </a:rPr>
              <a:t>SIDIS: partonic cross sections</a:t>
            </a:r>
            <a:endParaRPr/>
          </a:p>
        </p:txBody>
      </p:sp>
      <p:pic>
        <p:nvPicPr>
          <p:cNvPr id="142" name="Picture 33" descr=""/>
          <p:cNvPicPr/>
          <p:nvPr/>
        </p:nvPicPr>
        <p:blipFill>
          <a:blip r:embed="rId1"/>
          <a:srcRect l="5169" t="0" r="6733" b="18635"/>
          <a:stretch>
            <a:fillRect/>
          </a:stretch>
        </p:blipFill>
        <p:spPr>
          <a:xfrm>
            <a:off x="3886200" y="1049400"/>
            <a:ext cx="5257440" cy="3141360"/>
          </a:xfrm>
          <a:prstGeom prst="rect">
            <a:avLst/>
          </a:prstGeom>
          <a:ln>
            <a:noFill/>
          </a:ln>
        </p:spPr>
      </p:pic>
      <p:sp>
        <p:nvSpPr>
          <p:cNvPr id="143" name="CustomShape 2"/>
          <p:cNvSpPr/>
          <p:nvPr/>
        </p:nvSpPr>
        <p:spPr>
          <a:xfrm rot="284400">
            <a:off x="4999320" y="1790640"/>
            <a:ext cx="340560" cy="336240"/>
          </a:xfrm>
          <a:prstGeom prst="rect">
            <a:avLst/>
          </a:prstGeom>
          <a:solidFill>
            <a:srgbClr val="d0f8ec"/>
          </a:solidFill>
          <a:ln>
            <a:noFill/>
          </a:ln>
        </p:spPr>
        <p:txBody>
          <a:bodyPr wrap="none" lIns="90000" rIns="90000" tIns="46800" bIns="46800"/>
          <a:p>
            <a:pPr>
              <a:buFont typeface="Arial"/>
              <a:buChar char="•"/>
            </a:pPr>
            <a:r>
              <a:rPr b="1" lang="en-US" sz="1400">
                <a:solidFill>
                  <a:srgbClr val="ff3300"/>
                </a:solidFill>
                <a:latin typeface="Arial"/>
              </a:rPr>
              <a:t>k</a:t>
            </a:r>
            <a:r>
              <a:rPr b="1" lang="en-US" sz="1400" baseline="-25000">
                <a:solidFill>
                  <a:srgbClr val="ff3300"/>
                </a:solidFill>
                <a:latin typeface="Arial"/>
              </a:rPr>
              <a:t>T</a:t>
            </a:r>
            <a:endParaRPr/>
          </a:p>
        </p:txBody>
      </p:sp>
      <p:sp>
        <p:nvSpPr>
          <p:cNvPr id="144" name="CustomShape 3"/>
          <p:cNvSpPr/>
          <p:nvPr/>
        </p:nvSpPr>
        <p:spPr>
          <a:xfrm>
            <a:off x="4419360" y="3276720"/>
            <a:ext cx="3873600" cy="440640"/>
          </a:xfrm>
          <a:prstGeom prst="rect">
            <a:avLst/>
          </a:prstGeom>
          <a:noFill/>
          <a:ln>
            <a:noFill/>
          </a:ln>
        </p:spPr>
        <p:txBody>
          <a:bodyPr lIns="90000" rIns="90000" tIns="46800" bIns="46800"/>
          <a:p>
            <a:pPr algn="ctr">
              <a:buFont typeface="Arial"/>
              <a:buChar char="•"/>
            </a:pPr>
            <a:r>
              <a:rPr b="1" lang="it-IT" sz="2000">
                <a:solidFill>
                  <a:srgbClr val="333399"/>
                </a:solidFill>
                <a:latin typeface="Arial"/>
                <a:ea typeface="Arial"/>
              </a:rPr>
              <a:t>P</a:t>
            </a:r>
            <a:r>
              <a:rPr b="1" lang="it-IT" sz="2000" baseline="-25000">
                <a:solidFill>
                  <a:srgbClr val="333399"/>
                </a:solidFill>
                <a:latin typeface="Arial"/>
                <a:ea typeface="Arial"/>
              </a:rPr>
              <a:t>T </a:t>
            </a:r>
            <a:r>
              <a:rPr b="1" lang="it-IT" sz="2000">
                <a:latin typeface="Arial"/>
                <a:ea typeface="Arial"/>
              </a:rPr>
              <a:t>= </a:t>
            </a:r>
            <a:r>
              <a:rPr b="1" lang="it-IT" sz="2000">
                <a:solidFill>
                  <a:srgbClr val="ff0000"/>
                </a:solidFill>
                <a:latin typeface="Arial"/>
                <a:ea typeface="Arial"/>
              </a:rPr>
              <a:t>p</a:t>
            </a:r>
            <a:r>
              <a:rPr b="1" lang="it-IT" sz="2000" baseline="-25000">
                <a:solidFill>
                  <a:srgbClr val="ff0000"/>
                </a:solidFill>
                <a:latin typeface="Arial"/>
                <a:ea typeface="Arial"/>
              </a:rPr>
              <a:t>T</a:t>
            </a:r>
            <a:r>
              <a:rPr b="1" lang="it-IT" sz="2000" baseline="-25000">
                <a:latin typeface="Arial"/>
                <a:ea typeface="Arial"/>
              </a:rPr>
              <a:t> </a:t>
            </a:r>
            <a:r>
              <a:rPr b="1" lang="it-IT" sz="2000">
                <a:solidFill>
                  <a:srgbClr val="333399"/>
                </a:solidFill>
                <a:latin typeface="Arial"/>
                <a:ea typeface="Arial"/>
              </a:rPr>
              <a:t>+z</a:t>
            </a:r>
            <a:r>
              <a:rPr b="1" lang="it-IT" sz="2000">
                <a:latin typeface="Arial"/>
                <a:ea typeface="Arial"/>
              </a:rPr>
              <a:t> </a:t>
            </a:r>
            <a:r>
              <a:rPr b="1" lang="it-IT" sz="2000">
                <a:solidFill>
                  <a:srgbClr val="ff0000"/>
                </a:solidFill>
                <a:latin typeface="Arial"/>
                <a:ea typeface="Arial"/>
              </a:rPr>
              <a:t>k</a:t>
            </a:r>
            <a:r>
              <a:rPr b="1" lang="it-IT" sz="2000" baseline="-25000">
                <a:solidFill>
                  <a:srgbClr val="ff0000"/>
                </a:solidFill>
                <a:latin typeface="Arial"/>
                <a:ea typeface="Arial"/>
              </a:rPr>
              <a:t>T</a:t>
            </a:r>
            <a:r>
              <a:rPr b="1" lang="it-IT" sz="2000" baseline="-25000">
                <a:latin typeface="Arial"/>
                <a:ea typeface="Arial"/>
              </a:rPr>
              <a:t> </a:t>
            </a:r>
            <a:endParaRPr/>
          </a:p>
        </p:txBody>
      </p:sp>
      <p:sp>
        <p:nvSpPr>
          <p:cNvPr id="145" name="CustomShape 4"/>
          <p:cNvSpPr/>
          <p:nvPr/>
        </p:nvSpPr>
        <p:spPr>
          <a:xfrm>
            <a:off x="5735520" y="2384640"/>
            <a:ext cx="368280" cy="405720"/>
          </a:xfrm>
          <a:prstGeom prst="rect">
            <a:avLst/>
          </a:prstGeom>
          <a:solidFill>
            <a:srgbClr val="99ccff"/>
          </a:solidFill>
          <a:ln>
            <a:noFill/>
          </a:ln>
        </p:spPr>
        <p:txBody>
          <a:bodyPr wrap="none" lIns="90000" rIns="90000" tIns="46800" bIns="46800"/>
          <a:p>
            <a:pPr>
              <a:buFont typeface="Arial"/>
              <a:buChar char="•"/>
            </a:pPr>
            <a:r>
              <a:rPr b="1" lang="it-IT" sz="1400">
                <a:solidFill>
                  <a:srgbClr val="ff0000"/>
                </a:solidFill>
                <a:latin typeface="Arial"/>
              </a:rPr>
              <a:t>p</a:t>
            </a:r>
            <a:r>
              <a:rPr b="1" lang="it-IT" baseline="-25000">
                <a:solidFill>
                  <a:srgbClr val="ff0000"/>
                </a:solidFill>
                <a:latin typeface="Arial"/>
                <a:ea typeface="Arial"/>
              </a:rPr>
              <a:t>T</a:t>
            </a:r>
            <a:endParaRPr/>
          </a:p>
        </p:txBody>
      </p:sp>
      <p:sp>
        <p:nvSpPr>
          <p:cNvPr id="146" name="Line 5"/>
          <p:cNvSpPr/>
          <p:nvPr/>
        </p:nvSpPr>
        <p:spPr>
          <a:xfrm flipV="1">
            <a:off x="5486400" y="1774440"/>
            <a:ext cx="1600200" cy="880920"/>
          </a:xfrm>
          <a:prstGeom prst="line">
            <a:avLst/>
          </a:prstGeom>
          <a:ln w="9360">
            <a:solidFill>
              <a:srgbClr val="000000"/>
            </a:solidFill>
            <a:miter/>
            <a:tailEnd len="med" type="triangle" w="med"/>
          </a:ln>
        </p:spPr>
      </p:sp>
      <p:pic>
        <p:nvPicPr>
          <p:cNvPr id="147" name="Picture 16" descr="txp_fig"/>
          <p:cNvPicPr/>
          <p:nvPr/>
        </p:nvPicPr>
        <p:blipFill>
          <a:blip r:embed="rId2"/>
          <a:stretch>
            <a:fillRect/>
          </a:stretch>
        </p:blipFill>
        <p:spPr>
          <a:xfrm>
            <a:off x="152280" y="838080"/>
            <a:ext cx="2210040" cy="1900440"/>
          </a:xfrm>
          <a:prstGeom prst="rect">
            <a:avLst/>
          </a:prstGeom>
          <a:ln>
            <a:noFill/>
          </a:ln>
        </p:spPr>
      </p:pic>
      <p:pic>
        <p:nvPicPr>
          <p:cNvPr id="148" name="Picture 32" descr="txp_fig"/>
          <p:cNvPicPr/>
          <p:nvPr/>
        </p:nvPicPr>
        <p:blipFill>
          <a:blip r:embed="rId3"/>
          <a:stretch>
            <a:fillRect/>
          </a:stretch>
        </p:blipFill>
        <p:spPr>
          <a:xfrm>
            <a:off x="3354480" y="808200"/>
            <a:ext cx="5789520" cy="411120"/>
          </a:xfrm>
          <a:prstGeom prst="rect">
            <a:avLst/>
          </a:prstGeom>
          <a:ln>
            <a:noFill/>
          </a:ln>
        </p:spPr>
      </p:pic>
      <p:sp>
        <p:nvSpPr>
          <p:cNvPr id="149" name="CustomShape 6"/>
          <p:cNvSpPr/>
          <p:nvPr/>
        </p:nvSpPr>
        <p:spPr>
          <a:xfrm>
            <a:off x="76320" y="3352680"/>
            <a:ext cx="3886200" cy="1310760"/>
          </a:xfrm>
          <a:prstGeom prst="rect">
            <a:avLst/>
          </a:prstGeom>
          <a:solidFill>
            <a:srgbClr val="ffff99"/>
          </a:solidFill>
          <a:ln w="9360">
            <a:solidFill>
              <a:srgbClr val="000000"/>
            </a:solidFill>
            <a:miter/>
          </a:ln>
        </p:spPr>
        <p:txBody>
          <a:bodyPr lIns="90000" rIns="90000" tIns="46800" bIns="46800"/>
          <a:p>
            <a:pPr>
              <a:buFont typeface="Arial"/>
              <a:buChar char="•"/>
            </a:pPr>
            <a:r>
              <a:rPr lang="en-US" sz="1600">
                <a:latin typeface="Arial"/>
              </a:rPr>
              <a:t>Azimuthal moments in hadron production  in SIDIS provide access to different structure functions and underlying transverse momentum dependent distribution and fragmentation functions.</a:t>
            </a:r>
            <a:endParaRPr/>
          </a:p>
        </p:txBody>
      </p:sp>
      <p:sp>
        <p:nvSpPr>
          <p:cNvPr id="150" name="CustomShape 7"/>
          <p:cNvSpPr/>
          <p:nvPr/>
        </p:nvSpPr>
        <p:spPr>
          <a:xfrm>
            <a:off x="8458200" y="6464160"/>
            <a:ext cx="685800" cy="320760"/>
          </a:xfrm>
          <a:prstGeom prst="rect">
            <a:avLst/>
          </a:prstGeom>
          <a:noFill/>
          <a:ln>
            <a:noFill/>
          </a:ln>
        </p:spPr>
        <p:txBody>
          <a:bodyPr lIns="90000" rIns="90000" tIns="46800" bIns="46800"/>
          <a:p>
            <a:pPr algn="r">
              <a:buFont typeface="Arial"/>
              <a:buChar char="•"/>
            </a:pPr>
            <a:fld id="{6FCE60AF-7470-4AED-B89D-8C5618B92315}" type="slidenum">
              <a:rPr lang="en-US" sz="1400">
                <a:latin typeface="Arial"/>
              </a:rPr>
              <a:t>&lt;number&gt;</a:t>
            </a:fld>
            <a:endParaRPr/>
          </a:p>
        </p:txBody>
      </p:sp>
      <p:sp>
        <p:nvSpPr>
          <p:cNvPr id="151" name="CustomShape 8"/>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cxnSp>
        <p:nvCxnSpPr>
          <p:cNvPr id="152" name="Line 9"/>
          <p:cNvCxnSpPr/>
          <p:nvPr/>
        </p:nvCxnSpPr>
        <p:spPr>
          <a:xfrm flipV="1">
            <a:off x="4800240" y="4571640"/>
            <a:ext cx="1143720" cy="915120"/>
          </a:xfrm>
          <a:prstGeom prst="curvedConnector3">
            <a:avLst/>
          </a:prstGeom>
          <a:ln w="25560">
            <a:solidFill>
              <a:srgbClr val="000000"/>
            </a:solidFill>
            <a:miter/>
            <a:tailEnd len="med" type="arrow" w="med"/>
          </a:ln>
        </p:spPr>
      </p:cxnSp>
      <p:sp>
        <p:nvSpPr>
          <p:cNvPr id="153" name="CustomShape 10"/>
          <p:cNvSpPr/>
          <p:nvPr/>
        </p:nvSpPr>
        <p:spPr>
          <a:xfrm>
            <a:off x="228600" y="6019920"/>
            <a:ext cx="1175760" cy="246240"/>
          </a:xfrm>
          <a:prstGeom prst="rect">
            <a:avLst/>
          </a:prstGeom>
          <a:noFill/>
          <a:ln>
            <a:noFill/>
          </a:ln>
        </p:spPr>
        <p:txBody>
          <a:bodyPr wrap="none" lIns="90000" rIns="90000" tIns="46800" bIns="46800"/>
          <a:p>
            <a:pPr>
              <a:buFont typeface="Arial"/>
              <a:buChar char="•"/>
            </a:pPr>
            <a:r>
              <a:rPr lang="en-US" sz="1000">
                <a:latin typeface="Arial"/>
              </a:rPr>
              <a:t>beam polarization</a:t>
            </a:r>
            <a:endParaRPr/>
          </a:p>
        </p:txBody>
      </p:sp>
      <p:sp>
        <p:nvSpPr>
          <p:cNvPr id="154" name="CustomShape 11"/>
          <p:cNvSpPr/>
          <p:nvPr/>
        </p:nvSpPr>
        <p:spPr>
          <a:xfrm>
            <a:off x="1600200" y="6019920"/>
            <a:ext cx="1180440" cy="246240"/>
          </a:xfrm>
          <a:prstGeom prst="rect">
            <a:avLst/>
          </a:prstGeom>
          <a:noFill/>
          <a:ln>
            <a:noFill/>
          </a:ln>
        </p:spPr>
        <p:txBody>
          <a:bodyPr wrap="none" lIns="90000" rIns="90000" tIns="46800" bIns="46800"/>
          <a:p>
            <a:pPr>
              <a:buFont typeface="Arial"/>
              <a:buChar char="•"/>
            </a:pPr>
            <a:r>
              <a:rPr lang="en-US" sz="1000">
                <a:latin typeface="Arial"/>
              </a:rPr>
              <a:t>target polarization</a:t>
            </a:r>
            <a:endParaRPr/>
          </a:p>
        </p:txBody>
      </p:sp>
      <p:cxnSp>
        <p:nvCxnSpPr>
          <p:cNvPr id="155" name="Line 12"/>
          <p:cNvCxnSpPr/>
          <p:nvPr/>
        </p:nvCxnSpPr>
        <p:spPr>
          <a:xfrm flipH="1">
            <a:off x="532800" y="5866920"/>
            <a:ext cx="76680" cy="229320"/>
          </a:xfrm>
          <a:prstGeom prst="straightConnector1">
            <a:avLst/>
          </a:prstGeom>
          <a:ln w="25560">
            <a:solidFill>
              <a:srgbClr val="000000"/>
            </a:solidFill>
            <a:miter/>
            <a:tailEnd len="med" type="arrow" w="med"/>
          </a:ln>
        </p:spPr>
      </p:cxnSp>
      <p:cxnSp>
        <p:nvCxnSpPr>
          <p:cNvPr id="156" name="Line 13"/>
          <p:cNvCxnSpPr/>
          <p:nvPr/>
        </p:nvCxnSpPr>
        <p:spPr>
          <a:xfrm>
            <a:off x="762120" y="5816520"/>
            <a:ext cx="838800" cy="356400"/>
          </a:xfrm>
          <a:prstGeom prst="straightConnector1">
            <a:avLst/>
          </a:prstGeom>
          <a:ln w="25560">
            <a:solidFill>
              <a:srgbClr val="000000"/>
            </a:solidFill>
            <a:miter/>
            <a:tailEnd len="med" type="arrow" w="med"/>
          </a:ln>
        </p:spPr>
      </p:cxnSp>
      <p:pic>
        <p:nvPicPr>
          <p:cNvPr id="157" name="Picture 10" descr="latex-image-1.pdf"/>
          <p:cNvPicPr/>
          <p:nvPr/>
        </p:nvPicPr>
        <p:blipFill>
          <a:blip r:embed="rId4"/>
          <a:stretch>
            <a:fillRect/>
          </a:stretch>
        </p:blipFill>
        <p:spPr>
          <a:xfrm>
            <a:off x="457200" y="5410080"/>
            <a:ext cx="8534520" cy="354240"/>
          </a:xfrm>
          <a:prstGeom prst="rect">
            <a:avLst/>
          </a:prstGeom>
          <a:ln>
            <a:noFill/>
          </a:ln>
        </p:spPr>
      </p:pic>
      <p:pic>
        <p:nvPicPr>
          <p:cNvPr id="158" name="Picture 11" descr="latex-image-1.pdf"/>
          <p:cNvPicPr/>
          <p:nvPr/>
        </p:nvPicPr>
        <p:blipFill>
          <a:blip r:embed="rId5"/>
          <a:stretch>
            <a:fillRect/>
          </a:stretch>
        </p:blipFill>
        <p:spPr>
          <a:xfrm>
            <a:off x="6019920" y="4267080"/>
            <a:ext cx="2971800" cy="449280"/>
          </a:xfrm>
          <a:prstGeom prst="rect">
            <a:avLst/>
          </a:prstGeom>
          <a:ln>
            <a:noFill/>
          </a:ln>
        </p:spPr>
      </p:pic>
      <p:sp>
        <p:nvSpPr>
          <p:cNvPr id="159" name="CustomShape 14"/>
          <p:cNvSpPr/>
          <p:nvPr/>
        </p:nvSpPr>
        <p:spPr>
          <a:xfrm>
            <a:off x="6019920" y="5867280"/>
            <a:ext cx="1828800" cy="520200"/>
          </a:xfrm>
          <a:prstGeom prst="rect">
            <a:avLst/>
          </a:prstGeom>
          <a:noFill/>
          <a:ln>
            <a:noFill/>
          </a:ln>
        </p:spPr>
        <p:txBody>
          <a:bodyPr lIns="90000" rIns="90000" tIns="46800" bIns="46800"/>
          <a:p>
            <a:pPr>
              <a:buFont typeface="Arial"/>
              <a:buChar char="•"/>
            </a:pPr>
            <a:r>
              <a:rPr lang="en-US" sz="1400">
                <a:latin typeface="Arial"/>
              </a:rPr>
              <a:t>corrections for the region of large k</a:t>
            </a:r>
            <a:r>
              <a:rPr lang="en-US" sz="1000">
                <a:latin typeface="Arial"/>
              </a:rPr>
              <a:t>T</a:t>
            </a:r>
            <a:r>
              <a:rPr lang="en-US" sz="1400">
                <a:latin typeface="Arial"/>
              </a:rPr>
              <a:t>~Q</a:t>
            </a:r>
            <a:endParaRPr/>
          </a:p>
        </p:txBody>
      </p:sp>
      <p:cxnSp>
        <p:nvCxnSpPr>
          <p:cNvPr id="160" name="Line 15"/>
          <p:cNvCxnSpPr/>
          <p:nvPr/>
        </p:nvCxnSpPr>
        <p:spPr>
          <a:xfrm flipV="1">
            <a:off x="6629040" y="5714280"/>
            <a:ext cx="229320" cy="229320"/>
          </a:xfrm>
          <a:prstGeom prst="straightConnector1">
            <a:avLst/>
          </a:prstGeom>
          <a:ln w="25560">
            <a:solidFill>
              <a:srgbClr val="000000"/>
            </a:solidFill>
            <a:miter/>
            <a:tailEnd len="med" type="arrow" w="med"/>
          </a:ln>
        </p:spPr>
      </p:cxnSp>
    </p:spTree>
  </p:cSld>
  <p:timing>
    <p:tnLst>
      <p:par>
        <p:cTn id="23" dur="indefinite" restart="never" nodeType="tmRoot">
          <p:childTnLst>
            <p:seq>
              <p:cTn id="24" nodeType="mainSeq"/>
              <p:prevCondLst>
                <p:cond delay="0" evt="onPrev">
                  <p:tgtEl>
                    <p:sldTgt/>
                  </p:tgtEl>
                </p:cond>
              </p:prevCondLst>
              <p:nextCondLst>
                <p:cond delay="0" evt="onNext">
                  <p:tgtEl>
                    <p:sldTgt/>
                  </p:tgtEl>
                </p:cond>
              </p:nextCondLst>
            </p:seq>
          </p:childTnLst>
        </p:cTn>
      </p:par>
    </p:tnLst>
  </p:timing>
</p:sld>
</file>

<file path=ppt/slides/slide50.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1106" name="Picture 28" descr="Screen shot 2013-05-27 at 1.02.11 PM.png"/>
          <p:cNvPicPr/>
          <p:nvPr/>
        </p:nvPicPr>
        <p:blipFill>
          <a:blip r:embed="rId1"/>
          <a:stretch>
            <a:fillRect/>
          </a:stretch>
        </p:blipFill>
        <p:spPr>
          <a:xfrm>
            <a:off x="6095880" y="1139760"/>
            <a:ext cx="1905120" cy="1222560"/>
          </a:xfrm>
          <a:prstGeom prst="rect">
            <a:avLst/>
          </a:prstGeom>
          <a:ln>
            <a:noFill/>
          </a:ln>
        </p:spPr>
      </p:pic>
      <p:sp>
        <p:nvSpPr>
          <p:cNvPr id="1107" name="CustomShape 1"/>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1108" name="CustomShape 2"/>
          <p:cNvSpPr/>
          <p:nvPr/>
        </p:nvSpPr>
        <p:spPr>
          <a:xfrm>
            <a:off x="8458200" y="6464160"/>
            <a:ext cx="685800" cy="320760"/>
          </a:xfrm>
          <a:prstGeom prst="rect">
            <a:avLst/>
          </a:prstGeom>
          <a:noFill/>
          <a:ln>
            <a:noFill/>
          </a:ln>
        </p:spPr>
        <p:txBody>
          <a:bodyPr lIns="90000" rIns="90000" tIns="46800" bIns="46800"/>
          <a:p>
            <a:pPr algn="r">
              <a:buFont typeface="Arial"/>
              <a:buChar char="•"/>
            </a:pPr>
            <a:fld id="{E6545AA8-6615-43E5-8B06-298D47C33A10}" type="slidenum">
              <a:rPr lang="en-US" sz="1400">
                <a:latin typeface="Arial"/>
              </a:rPr>
              <a:t>&lt;number&gt;</a:t>
            </a:fld>
            <a:endParaRPr/>
          </a:p>
        </p:txBody>
      </p:sp>
      <p:sp>
        <p:nvSpPr>
          <p:cNvPr id="1109" name="TextShape 3"/>
          <p:cNvSpPr txBox="1"/>
          <p:nvPr/>
        </p:nvSpPr>
        <p:spPr>
          <a:xfrm>
            <a:off x="151920" y="152280"/>
            <a:ext cx="8991720" cy="563760"/>
          </a:xfrm>
          <a:prstGeom prst="rect">
            <a:avLst/>
          </a:prstGeom>
        </p:spPr>
        <p:txBody>
          <a:bodyPr anchor="ctr"/>
          <a:p>
            <a:pPr algn="ctr">
              <a:buFont typeface="Arial"/>
              <a:buChar char="•"/>
            </a:pPr>
            <a:r>
              <a:rPr lang="en-US" sz="2800">
                <a:latin typeface="Arial"/>
              </a:rPr>
              <a:t>Accessing transversity in dihadron production at JLab </a:t>
            </a:r>
            <a:endParaRPr/>
          </a:p>
        </p:txBody>
      </p:sp>
      <p:pic>
        <p:nvPicPr>
          <p:cNvPr id="1110" name="Picture 3" descr="CLAS12.jpg"/>
          <p:cNvPicPr/>
          <p:nvPr/>
        </p:nvPicPr>
        <p:blipFill>
          <a:blip r:embed="rId2"/>
          <a:stretch>
            <a:fillRect/>
          </a:stretch>
        </p:blipFill>
        <p:spPr>
          <a:xfrm>
            <a:off x="457200" y="1066680"/>
            <a:ext cx="1600200" cy="1203480"/>
          </a:xfrm>
          <a:prstGeom prst="rect">
            <a:avLst/>
          </a:prstGeom>
          <a:ln>
            <a:noFill/>
          </a:ln>
        </p:spPr>
      </p:pic>
      <p:pic>
        <p:nvPicPr>
          <p:cNvPr id="1111" name="Picture 1" descr="Screen shot 2012-06-07 at 6.43.14 PM.png"/>
          <p:cNvPicPr/>
          <p:nvPr/>
        </p:nvPicPr>
        <p:blipFill>
          <a:blip r:embed="rId3"/>
          <a:stretch>
            <a:fillRect/>
          </a:stretch>
        </p:blipFill>
        <p:spPr>
          <a:xfrm>
            <a:off x="2720880" y="4267080"/>
            <a:ext cx="3451320" cy="2367000"/>
          </a:xfrm>
          <a:prstGeom prst="rect">
            <a:avLst/>
          </a:prstGeom>
          <a:ln>
            <a:noFill/>
          </a:ln>
        </p:spPr>
      </p:pic>
      <p:sp>
        <p:nvSpPr>
          <p:cNvPr id="1112" name="CustomShape 4"/>
          <p:cNvSpPr/>
          <p:nvPr/>
        </p:nvSpPr>
        <p:spPr>
          <a:xfrm>
            <a:off x="228600" y="762120"/>
            <a:ext cx="3198240" cy="307080"/>
          </a:xfrm>
          <a:prstGeom prst="rect">
            <a:avLst/>
          </a:prstGeom>
          <a:noFill/>
          <a:ln>
            <a:noFill/>
          </a:ln>
        </p:spPr>
        <p:txBody>
          <a:bodyPr wrap="none" lIns="90000" rIns="90000" tIns="46800" bIns="46800"/>
          <a:p>
            <a:pPr>
              <a:buFont typeface="Arial"/>
              <a:buChar char="•"/>
            </a:pPr>
            <a:r>
              <a:rPr lang="en-US" sz="1400">
                <a:latin typeface="Arial"/>
              </a:rPr>
              <a:t>Measurements with polarized protons </a:t>
            </a:r>
            <a:endParaRPr/>
          </a:p>
        </p:txBody>
      </p:sp>
      <p:sp>
        <p:nvSpPr>
          <p:cNvPr id="1113" name="CustomShape 5"/>
          <p:cNvSpPr/>
          <p:nvPr/>
        </p:nvSpPr>
        <p:spPr>
          <a:xfrm>
            <a:off x="5029200" y="838080"/>
            <a:ext cx="3246840" cy="307080"/>
          </a:xfrm>
          <a:prstGeom prst="rect">
            <a:avLst/>
          </a:prstGeom>
          <a:noFill/>
          <a:ln>
            <a:noFill/>
          </a:ln>
        </p:spPr>
        <p:txBody>
          <a:bodyPr wrap="none" lIns="90000" rIns="90000" tIns="46800" bIns="46800"/>
          <a:p>
            <a:pPr>
              <a:buFont typeface="Arial"/>
              <a:buChar char="•"/>
            </a:pPr>
            <a:r>
              <a:rPr lang="en-US" sz="1400">
                <a:latin typeface="Arial"/>
              </a:rPr>
              <a:t>Measurements with polarized neutrons</a:t>
            </a:r>
            <a:endParaRPr/>
          </a:p>
        </p:txBody>
      </p:sp>
      <p:sp>
        <p:nvSpPr>
          <p:cNvPr id="1114" name="CustomShape 6"/>
          <p:cNvSpPr/>
          <p:nvPr/>
        </p:nvSpPr>
        <p:spPr>
          <a:xfrm>
            <a:off x="380880" y="990720"/>
            <a:ext cx="1029600" cy="368280"/>
          </a:xfrm>
          <a:prstGeom prst="rect">
            <a:avLst/>
          </a:prstGeom>
          <a:noFill/>
          <a:ln>
            <a:noFill/>
          </a:ln>
        </p:spPr>
        <p:txBody>
          <a:bodyPr wrap="none" lIns="90000" rIns="90000" tIns="46800" bIns="46800"/>
          <a:p>
            <a:pPr>
              <a:buFont typeface="Arial"/>
              <a:buChar char="•"/>
            </a:pPr>
            <a:r>
              <a:rPr lang="en-US">
                <a:latin typeface="Arial"/>
              </a:rPr>
              <a:t>CLAS12</a:t>
            </a:r>
            <a:endParaRPr/>
          </a:p>
        </p:txBody>
      </p:sp>
      <p:sp>
        <p:nvSpPr>
          <p:cNvPr id="1115" name="CustomShape 7"/>
          <p:cNvSpPr/>
          <p:nvPr/>
        </p:nvSpPr>
        <p:spPr>
          <a:xfrm>
            <a:off x="6261120" y="1066680"/>
            <a:ext cx="814680" cy="368280"/>
          </a:xfrm>
          <a:prstGeom prst="rect">
            <a:avLst/>
          </a:prstGeom>
          <a:noFill/>
          <a:ln>
            <a:noFill/>
          </a:ln>
        </p:spPr>
        <p:txBody>
          <a:bodyPr wrap="none" lIns="90000" rIns="90000" tIns="46800" bIns="46800"/>
          <a:p>
            <a:pPr>
              <a:buFont typeface="Arial"/>
              <a:buChar char="•"/>
            </a:pPr>
            <a:r>
              <a:rPr lang="en-US">
                <a:latin typeface="Arial"/>
              </a:rPr>
              <a:t>SoLID</a:t>
            </a:r>
            <a:endParaRPr/>
          </a:p>
        </p:txBody>
      </p:sp>
      <p:pic>
        <p:nvPicPr>
          <p:cNvPr id="1116" name="Picture 1" descr="Screen shot 2012-06-07 at 6.45.34 PM.png"/>
          <p:cNvPicPr/>
          <p:nvPr/>
        </p:nvPicPr>
        <p:blipFill>
          <a:blip r:embed="rId4"/>
          <a:stretch>
            <a:fillRect/>
          </a:stretch>
        </p:blipFill>
        <p:spPr>
          <a:xfrm>
            <a:off x="0" y="2286000"/>
            <a:ext cx="3886200" cy="1986120"/>
          </a:xfrm>
          <a:prstGeom prst="rect">
            <a:avLst/>
          </a:prstGeom>
          <a:ln>
            <a:noFill/>
          </a:ln>
        </p:spPr>
      </p:pic>
      <p:pic>
        <p:nvPicPr>
          <p:cNvPr id="1117" name="Picture 27" descr="Screen shot 2013-05-27 at 1.03.07 PM.png"/>
          <p:cNvPicPr/>
          <p:nvPr/>
        </p:nvPicPr>
        <p:blipFill>
          <a:blip r:embed="rId5"/>
          <a:stretch>
            <a:fillRect/>
          </a:stretch>
        </p:blipFill>
        <p:spPr>
          <a:xfrm>
            <a:off x="4800600" y="2362320"/>
            <a:ext cx="3727440" cy="1904760"/>
          </a:xfrm>
          <a:prstGeom prst="rect">
            <a:avLst/>
          </a:prstGeom>
          <a:ln>
            <a:noFill/>
          </a:ln>
        </p:spPr>
      </p:pic>
      <p:pic>
        <p:nvPicPr>
          <p:cNvPr id="1118" name="Picture 29" descr="Screen shot 2013-05-27 at 1.09.59 PM.png"/>
          <p:cNvPicPr/>
          <p:nvPr/>
        </p:nvPicPr>
        <p:blipFill>
          <a:blip r:embed="rId6"/>
          <a:stretch>
            <a:fillRect/>
          </a:stretch>
        </p:blipFill>
        <p:spPr>
          <a:xfrm>
            <a:off x="2743200" y="1371600"/>
            <a:ext cx="2494080" cy="609480"/>
          </a:xfrm>
          <a:prstGeom prst="rect">
            <a:avLst/>
          </a:prstGeom>
          <a:ln>
            <a:noFill/>
          </a:ln>
        </p:spPr>
      </p:pic>
      <p:pic>
        <p:nvPicPr>
          <p:cNvPr id="1119" name="Picture 31" descr="Screen shot 2013-05-27 at 1.11.53 PM.png"/>
          <p:cNvPicPr/>
          <p:nvPr/>
        </p:nvPicPr>
        <p:blipFill>
          <a:blip r:embed="rId7"/>
          <a:stretch>
            <a:fillRect/>
          </a:stretch>
        </p:blipFill>
        <p:spPr>
          <a:xfrm>
            <a:off x="6197760" y="4863960"/>
            <a:ext cx="2869920" cy="787680"/>
          </a:xfrm>
          <a:prstGeom prst="rect">
            <a:avLst/>
          </a:prstGeom>
          <a:ln>
            <a:noFill/>
          </a:ln>
        </p:spPr>
      </p:pic>
      <p:pic>
        <p:nvPicPr>
          <p:cNvPr id="1120" name="Picture 16" descr="Screen shot 2013-05-31 at 12.35.52 AM.png"/>
          <p:cNvPicPr/>
          <p:nvPr/>
        </p:nvPicPr>
        <p:blipFill>
          <a:blip r:embed="rId8"/>
          <a:stretch>
            <a:fillRect/>
          </a:stretch>
        </p:blipFill>
        <p:spPr>
          <a:xfrm>
            <a:off x="0" y="5029200"/>
            <a:ext cx="2666880" cy="774720"/>
          </a:xfrm>
          <a:prstGeom prst="rect">
            <a:avLst/>
          </a:prstGeom>
          <a:ln>
            <a:noFill/>
          </a:ln>
        </p:spPr>
      </p:pic>
      <p:sp>
        <p:nvSpPr>
          <p:cNvPr id="1121" name="CustomShape 8"/>
          <p:cNvSpPr/>
          <p:nvPr/>
        </p:nvSpPr>
        <p:spPr>
          <a:xfrm>
            <a:off x="0" y="4419720"/>
            <a:ext cx="1573560" cy="307080"/>
          </a:xfrm>
          <a:prstGeom prst="rect">
            <a:avLst/>
          </a:prstGeom>
          <a:noFill/>
          <a:ln>
            <a:noFill/>
          </a:ln>
        </p:spPr>
        <p:txBody>
          <a:bodyPr wrap="none" lIns="90000" rIns="90000" tIns="46800" bIns="46800"/>
          <a:p>
            <a:pPr>
              <a:buFont typeface="Arial"/>
              <a:buChar char="•"/>
            </a:pPr>
            <a:r>
              <a:rPr lang="en-US" sz="1400">
                <a:latin typeface="Arial"/>
              </a:rPr>
              <a:t>Bacchetta, Radici</a:t>
            </a:r>
            <a:endParaRPr/>
          </a:p>
        </p:txBody>
      </p:sp>
    </p:spTree>
  </p:cSld>
</p:sld>
</file>

<file path=ppt/slides/slide51.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1122" name="Picture 3" descr="Screen shot 2013-05-29 at 8.09.39 PM.png"/>
          <p:cNvPicPr/>
          <p:nvPr/>
        </p:nvPicPr>
        <p:blipFill>
          <a:blip r:embed="rId1"/>
          <a:stretch>
            <a:fillRect/>
          </a:stretch>
        </p:blipFill>
        <p:spPr>
          <a:xfrm>
            <a:off x="2971800" y="3733920"/>
            <a:ext cx="2362320" cy="2209680"/>
          </a:xfrm>
          <a:prstGeom prst="rect">
            <a:avLst/>
          </a:prstGeom>
          <a:ln>
            <a:noFill/>
          </a:ln>
        </p:spPr>
      </p:pic>
      <p:sp>
        <p:nvSpPr>
          <p:cNvPr id="1123" name="CustomShape 1"/>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1124" name="CustomShape 2"/>
          <p:cNvSpPr/>
          <p:nvPr/>
        </p:nvSpPr>
        <p:spPr>
          <a:xfrm>
            <a:off x="8458200" y="6464160"/>
            <a:ext cx="685800" cy="320760"/>
          </a:xfrm>
          <a:prstGeom prst="rect">
            <a:avLst/>
          </a:prstGeom>
          <a:noFill/>
          <a:ln>
            <a:noFill/>
          </a:ln>
        </p:spPr>
        <p:txBody>
          <a:bodyPr lIns="90000" rIns="90000" tIns="46800" bIns="46800"/>
          <a:p>
            <a:pPr algn="r">
              <a:buFont typeface="Arial"/>
              <a:buChar char="•"/>
            </a:pPr>
            <a:fld id="{76A15153-8B02-45C1-8ABD-1627269B3C4C}" type="slidenum">
              <a:rPr lang="en-US" sz="1400">
                <a:latin typeface="Arial"/>
              </a:rPr>
              <a:t>&lt;number&gt;</a:t>
            </a:fld>
            <a:endParaRPr/>
          </a:p>
        </p:txBody>
      </p:sp>
      <p:pic>
        <p:nvPicPr>
          <p:cNvPr id="1125" name="Picture 51" descr=""/>
          <p:cNvPicPr/>
          <p:nvPr/>
        </p:nvPicPr>
        <p:blipFill>
          <a:blip r:embed="rId2"/>
          <a:stretch>
            <a:fillRect/>
          </a:stretch>
        </p:blipFill>
        <p:spPr>
          <a:xfrm>
            <a:off x="0" y="2666880"/>
            <a:ext cx="512640" cy="762120"/>
          </a:xfrm>
          <a:prstGeom prst="rect">
            <a:avLst/>
          </a:prstGeom>
          <a:ln>
            <a:noFill/>
          </a:ln>
        </p:spPr>
      </p:pic>
      <p:pic>
        <p:nvPicPr>
          <p:cNvPr id="1126" name="Picture 51" descr=""/>
          <p:cNvPicPr/>
          <p:nvPr/>
        </p:nvPicPr>
        <p:blipFill>
          <a:blip r:embed="rId3"/>
          <a:stretch>
            <a:fillRect/>
          </a:stretch>
        </p:blipFill>
        <p:spPr>
          <a:xfrm>
            <a:off x="4876920" y="914400"/>
            <a:ext cx="3962160" cy="2384280"/>
          </a:xfrm>
          <a:prstGeom prst="rect">
            <a:avLst/>
          </a:prstGeom>
          <a:ln>
            <a:noFill/>
          </a:ln>
        </p:spPr>
      </p:pic>
      <p:sp>
        <p:nvSpPr>
          <p:cNvPr id="1127" name="CustomShape 3"/>
          <p:cNvSpPr/>
          <p:nvPr/>
        </p:nvSpPr>
        <p:spPr>
          <a:xfrm>
            <a:off x="8458200" y="6464160"/>
            <a:ext cx="685800" cy="320760"/>
          </a:xfrm>
          <a:prstGeom prst="rect">
            <a:avLst/>
          </a:prstGeom>
          <a:noFill/>
          <a:ln>
            <a:noFill/>
          </a:ln>
        </p:spPr>
        <p:txBody>
          <a:bodyPr lIns="90000" rIns="90000" tIns="46800" bIns="46800"/>
          <a:p>
            <a:pPr algn="r">
              <a:buFont typeface="Arial"/>
              <a:buChar char="•"/>
            </a:pPr>
            <a:fld id="{6E31030B-DB47-4B6A-8138-06094061B605}" type="slidenum">
              <a:rPr lang="en-US" sz="1400">
                <a:latin typeface="Arial"/>
              </a:rPr>
              <a:t>&lt;number&gt;</a:t>
            </a:fld>
            <a:endParaRPr/>
          </a:p>
        </p:txBody>
      </p:sp>
      <p:sp>
        <p:nvSpPr>
          <p:cNvPr id="1128" name="TextShape 4"/>
          <p:cNvSpPr txBox="1"/>
          <p:nvPr/>
        </p:nvSpPr>
        <p:spPr>
          <a:xfrm>
            <a:off x="0" y="115920"/>
            <a:ext cx="9020160" cy="474480"/>
          </a:xfrm>
          <a:prstGeom prst="rect">
            <a:avLst/>
          </a:prstGeom>
        </p:spPr>
        <p:txBody>
          <a:bodyPr anchor="ctr"/>
          <a:p>
            <a:pPr algn="ctr">
              <a:buFont typeface="Arial"/>
              <a:buChar char="•"/>
            </a:pPr>
            <a:r>
              <a:rPr lang="en-US" sz="3200">
                <a:latin typeface="Arial"/>
              </a:rPr>
              <a:t>Quark distributions at large k</a:t>
            </a:r>
            <a:r>
              <a:rPr lang="en-US" sz="3200" baseline="-25000">
                <a:latin typeface="Arial"/>
              </a:rPr>
              <a:t>T</a:t>
            </a:r>
            <a:r>
              <a:rPr lang="en-US" sz="3200">
                <a:latin typeface="Arial"/>
              </a:rPr>
              <a:t>:  lattice</a:t>
            </a:r>
            <a:endParaRPr/>
          </a:p>
        </p:txBody>
      </p:sp>
      <p:pic>
        <p:nvPicPr>
          <p:cNvPr id="1129" name="Picture 29" descr=""/>
          <p:cNvPicPr/>
          <p:nvPr/>
        </p:nvPicPr>
        <p:blipFill>
          <a:blip r:embed="rId4"/>
          <a:stretch>
            <a:fillRect/>
          </a:stretch>
        </p:blipFill>
        <p:spPr>
          <a:xfrm>
            <a:off x="673200" y="838080"/>
            <a:ext cx="3975120" cy="2819520"/>
          </a:xfrm>
          <a:prstGeom prst="rect">
            <a:avLst/>
          </a:prstGeom>
          <a:ln>
            <a:noFill/>
          </a:ln>
        </p:spPr>
      </p:pic>
      <p:pic>
        <p:nvPicPr>
          <p:cNvPr id="1130" name="Picture 30" descr="txp_fig"/>
          <p:cNvPicPr/>
          <p:nvPr/>
        </p:nvPicPr>
        <p:blipFill>
          <a:blip r:embed="rId5"/>
          <a:stretch>
            <a:fillRect/>
          </a:stretch>
        </p:blipFill>
        <p:spPr>
          <a:xfrm>
            <a:off x="376200" y="1066680"/>
            <a:ext cx="309600" cy="1866960"/>
          </a:xfrm>
          <a:prstGeom prst="rect">
            <a:avLst/>
          </a:prstGeom>
          <a:ln>
            <a:noFill/>
          </a:ln>
        </p:spPr>
      </p:pic>
      <p:pic>
        <p:nvPicPr>
          <p:cNvPr id="1131" name="Picture 35" descr="txp_fig"/>
          <p:cNvPicPr/>
          <p:nvPr/>
        </p:nvPicPr>
        <p:blipFill>
          <a:blip r:embed="rId6"/>
          <a:stretch>
            <a:fillRect/>
          </a:stretch>
        </p:blipFill>
        <p:spPr>
          <a:xfrm>
            <a:off x="1295280" y="1066680"/>
            <a:ext cx="990720" cy="163800"/>
          </a:xfrm>
          <a:prstGeom prst="rect">
            <a:avLst/>
          </a:prstGeom>
          <a:ln>
            <a:noFill/>
          </a:ln>
        </p:spPr>
      </p:pic>
      <p:sp>
        <p:nvSpPr>
          <p:cNvPr id="1132" name="CustomShape 5"/>
          <p:cNvSpPr/>
          <p:nvPr/>
        </p:nvSpPr>
        <p:spPr>
          <a:xfrm>
            <a:off x="1676520" y="1904040"/>
            <a:ext cx="2773080" cy="307080"/>
          </a:xfrm>
          <a:prstGeom prst="rect">
            <a:avLst/>
          </a:prstGeom>
          <a:noFill/>
          <a:ln>
            <a:noFill/>
          </a:ln>
        </p:spPr>
        <p:txBody>
          <a:bodyPr wrap="none" lIns="90000" rIns="90000" tIns="46800" bIns="46800" anchor="ctr"/>
          <a:p>
            <a:pPr>
              <a:buFont typeface="Arial"/>
              <a:buChar char="•"/>
            </a:pPr>
            <a:r>
              <a:rPr b="1" lang="en-US" sz="1400">
                <a:latin typeface="Arial"/>
              </a:rPr>
              <a:t>B.Musch et al arXiv:1011.1213</a:t>
            </a:r>
            <a:r>
              <a:rPr lang="en-US" sz="1400">
                <a:latin typeface="Arial"/>
              </a:rPr>
              <a:t> </a:t>
            </a:r>
            <a:endParaRPr/>
          </a:p>
        </p:txBody>
      </p:sp>
      <p:pic>
        <p:nvPicPr>
          <p:cNvPr id="1133" name="Picture 18" descr=""/>
          <p:cNvPicPr/>
          <p:nvPr/>
        </p:nvPicPr>
        <p:blipFill>
          <a:blip r:embed="rId7"/>
          <a:stretch>
            <a:fillRect/>
          </a:stretch>
        </p:blipFill>
        <p:spPr>
          <a:xfrm>
            <a:off x="5334120" y="3657600"/>
            <a:ext cx="3809880" cy="2362320"/>
          </a:xfrm>
          <a:prstGeom prst="rect">
            <a:avLst/>
          </a:prstGeom>
          <a:ln>
            <a:noFill/>
          </a:ln>
        </p:spPr>
      </p:pic>
      <p:sp>
        <p:nvSpPr>
          <p:cNvPr id="1134" name="CustomShape 6"/>
          <p:cNvSpPr/>
          <p:nvPr/>
        </p:nvSpPr>
        <p:spPr>
          <a:xfrm>
            <a:off x="6324480" y="3200400"/>
            <a:ext cx="1765800" cy="368280"/>
          </a:xfrm>
          <a:prstGeom prst="rect">
            <a:avLst/>
          </a:prstGeom>
          <a:noFill/>
          <a:ln>
            <a:noFill/>
          </a:ln>
        </p:spPr>
        <p:txBody>
          <a:bodyPr wrap="none" lIns="90000" rIns="90000" tIns="46800" bIns="46800"/>
          <a:p>
            <a:pPr>
              <a:buFont typeface="Arial"/>
              <a:buChar char="•"/>
            </a:pPr>
            <a:r>
              <a:rPr lang="en-US">
                <a:latin typeface="Arial"/>
              </a:rPr>
              <a:t>B.Pasquini et al</a:t>
            </a:r>
            <a:endParaRPr/>
          </a:p>
        </p:txBody>
      </p:sp>
      <p:pic>
        <p:nvPicPr>
          <p:cNvPr id="1135" name="Picture 27" descr=""/>
          <p:cNvPicPr/>
          <p:nvPr/>
        </p:nvPicPr>
        <p:blipFill>
          <a:blip r:embed="rId8"/>
          <a:stretch>
            <a:fillRect/>
          </a:stretch>
        </p:blipFill>
        <p:spPr>
          <a:xfrm>
            <a:off x="685800" y="3657600"/>
            <a:ext cx="2181240" cy="2181240"/>
          </a:xfrm>
          <a:prstGeom prst="rect">
            <a:avLst/>
          </a:prstGeom>
          <a:ln>
            <a:noFill/>
          </a:ln>
        </p:spPr>
      </p:pic>
      <p:pic>
        <p:nvPicPr>
          <p:cNvPr id="1136" name="Picture 28" descr="txp_fig"/>
          <p:cNvPicPr/>
          <p:nvPr/>
        </p:nvPicPr>
        <p:blipFill>
          <a:blip r:embed="rId9"/>
          <a:stretch>
            <a:fillRect/>
          </a:stretch>
        </p:blipFill>
        <p:spPr>
          <a:xfrm>
            <a:off x="304920" y="4167360"/>
            <a:ext cx="277560" cy="1571400"/>
          </a:xfrm>
          <a:prstGeom prst="rect">
            <a:avLst/>
          </a:prstGeom>
          <a:ln>
            <a:noFill/>
          </a:ln>
        </p:spPr>
      </p:pic>
      <p:sp>
        <p:nvSpPr>
          <p:cNvPr id="1137" name="CustomShape 7"/>
          <p:cNvSpPr/>
          <p:nvPr/>
        </p:nvSpPr>
        <p:spPr>
          <a:xfrm>
            <a:off x="279360" y="5346720"/>
            <a:ext cx="184320" cy="369720"/>
          </a:xfrm>
          <a:prstGeom prst="rect">
            <a:avLst/>
          </a:prstGeom>
          <a:noFill/>
          <a:ln>
            <a:noFill/>
          </a:ln>
        </p:spPr>
      </p:sp>
      <p:sp>
        <p:nvSpPr>
          <p:cNvPr id="1138" name="CustomShape 8"/>
          <p:cNvSpPr/>
          <p:nvPr/>
        </p:nvSpPr>
        <p:spPr>
          <a:xfrm>
            <a:off x="152280" y="6019920"/>
            <a:ext cx="6858000" cy="680040"/>
          </a:xfrm>
          <a:prstGeom prst="rect">
            <a:avLst/>
          </a:prstGeom>
          <a:solidFill>
            <a:srgbClr val="ffff00"/>
          </a:solidFill>
          <a:ln w="9360">
            <a:solidFill>
              <a:srgbClr val="000000"/>
            </a:solidFill>
            <a:miter/>
          </a:ln>
        </p:spPr>
        <p:txBody>
          <a:bodyPr lIns="90000" rIns="90000" tIns="46800" bIns="46800"/>
          <a:p>
            <a:pPr>
              <a:buFont typeface="Arial"/>
              <a:buChar char="•"/>
            </a:pPr>
            <a:r>
              <a:rPr lang="en-US">
                <a:latin typeface="Arial"/>
              </a:rPr>
              <a:t>Distributions of PDFs may depend on flavor and spin (lower fraction aligned with proton spin, and less u-quarks at large k</a:t>
            </a:r>
            <a:r>
              <a:rPr lang="en-US" baseline="-25000">
                <a:latin typeface="Arial"/>
              </a:rPr>
              <a:t>T</a:t>
            </a:r>
            <a:r>
              <a:rPr lang="en-US">
                <a:latin typeface="Arial"/>
              </a:rPr>
              <a:t>,b</a:t>
            </a:r>
            <a:r>
              <a:rPr lang="en-US" baseline="-25000">
                <a:latin typeface="Arial"/>
              </a:rPr>
              <a:t>T</a:t>
            </a:r>
            <a:r>
              <a:rPr lang="en-US">
                <a:latin typeface="Arial"/>
              </a:rPr>
              <a:t>)</a:t>
            </a:r>
            <a:endParaRPr/>
          </a:p>
        </p:txBody>
      </p:sp>
      <p:sp>
        <p:nvSpPr>
          <p:cNvPr id="1139" name="CustomShape 9"/>
          <p:cNvSpPr/>
          <p:nvPr/>
        </p:nvSpPr>
        <p:spPr>
          <a:xfrm>
            <a:off x="2514600" y="2297160"/>
            <a:ext cx="1782360" cy="405720"/>
          </a:xfrm>
          <a:prstGeom prst="rect">
            <a:avLst/>
          </a:prstGeom>
          <a:noFill/>
          <a:ln>
            <a:noFill/>
          </a:ln>
        </p:spPr>
        <p:txBody>
          <a:bodyPr wrap="none" lIns="90000" rIns="90000" tIns="46800" bIns="46800"/>
          <a:p>
            <a:pPr>
              <a:buFont typeface="Arial"/>
              <a:buChar char="•"/>
            </a:pPr>
            <a:r>
              <a:rPr lang="en-US">
                <a:latin typeface="Arial"/>
              </a:rPr>
              <a:t>g</a:t>
            </a:r>
            <a:r>
              <a:rPr lang="en-US" baseline="-25000">
                <a:latin typeface="Arial"/>
              </a:rPr>
              <a:t>1</a:t>
            </a:r>
            <a:r>
              <a:rPr lang="en-US" baseline="30000">
                <a:latin typeface="Arial"/>
              </a:rPr>
              <a:t>q</a:t>
            </a:r>
            <a:r>
              <a:rPr lang="en-US">
                <a:latin typeface="Arial"/>
              </a:rPr>
              <a:t>=</a:t>
            </a:r>
            <a:r>
              <a:rPr lang="en-US">
                <a:latin typeface="Symbol"/>
                <a:ea typeface="Symbol"/>
              </a:rPr>
              <a:t></a:t>
            </a:r>
            <a:r>
              <a:rPr lang="en-US">
                <a:latin typeface="Arial"/>
              </a:rPr>
              <a:t>q=(q</a:t>
            </a:r>
            <a:r>
              <a:rPr lang="en-US" baseline="30000">
                <a:latin typeface="Arial"/>
              </a:rPr>
              <a:t>+</a:t>
            </a:r>
            <a:r>
              <a:rPr lang="en-US">
                <a:latin typeface="Arial"/>
              </a:rPr>
              <a:t>-q</a:t>
            </a:r>
            <a:r>
              <a:rPr lang="en-US" baseline="30000">
                <a:latin typeface="Arial"/>
              </a:rPr>
              <a:t>-</a:t>
            </a:r>
            <a:r>
              <a:rPr lang="en-US">
                <a:latin typeface="Arial"/>
              </a:rPr>
              <a:t>)/2</a:t>
            </a:r>
            <a:endParaRPr/>
          </a:p>
        </p:txBody>
      </p:sp>
      <p:pic>
        <p:nvPicPr>
          <p:cNvPr id="1140" name="Picture 52" descr=""/>
          <p:cNvPicPr/>
          <p:nvPr/>
        </p:nvPicPr>
        <p:blipFill>
          <a:blip r:embed="rId10"/>
          <a:stretch>
            <a:fillRect/>
          </a:stretch>
        </p:blipFill>
        <p:spPr>
          <a:xfrm rot="5400000">
            <a:off x="-167040" y="1233360"/>
            <a:ext cx="762120" cy="428760"/>
          </a:xfrm>
          <a:prstGeom prst="rect">
            <a:avLst/>
          </a:prstGeom>
          <a:ln>
            <a:noFill/>
          </a:ln>
        </p:spPr>
      </p:pic>
      <p:sp>
        <p:nvSpPr>
          <p:cNvPr id="1141" name="CustomShape 10"/>
          <p:cNvSpPr/>
          <p:nvPr/>
        </p:nvSpPr>
        <p:spPr>
          <a:xfrm>
            <a:off x="7726320" y="3809880"/>
            <a:ext cx="1293120" cy="276480"/>
          </a:xfrm>
          <a:prstGeom prst="rect">
            <a:avLst/>
          </a:prstGeom>
          <a:noFill/>
          <a:ln>
            <a:noFill/>
          </a:ln>
        </p:spPr>
        <p:txBody>
          <a:bodyPr wrap="none" lIns="90000" rIns="90000" tIns="46800" bIns="46800"/>
          <a:p>
            <a:pPr>
              <a:buFont typeface="Arial"/>
              <a:buChar char="•"/>
            </a:pPr>
            <a:r>
              <a:rPr lang="en-US" sz="1200">
                <a:latin typeface="Arial"/>
              </a:rPr>
              <a:t>arXiv:0705.4345</a:t>
            </a:r>
            <a:endParaRPr/>
          </a:p>
        </p:txBody>
      </p:sp>
      <p:sp>
        <p:nvSpPr>
          <p:cNvPr id="1142" name="CustomShape 11"/>
          <p:cNvSpPr/>
          <p:nvPr/>
        </p:nvSpPr>
        <p:spPr>
          <a:xfrm>
            <a:off x="3505320" y="5105520"/>
            <a:ext cx="1218960" cy="337320"/>
          </a:xfrm>
          <a:prstGeom prst="rect">
            <a:avLst/>
          </a:prstGeom>
          <a:solidFill>
            <a:srgbClr val="ffffff"/>
          </a:solidFill>
          <a:ln>
            <a:noFill/>
          </a:ln>
        </p:spPr>
        <p:txBody>
          <a:bodyPr lIns="90000" rIns="90000" tIns="46800" bIns="46800"/>
          <a:p>
            <a:pPr>
              <a:buFont typeface="Arial"/>
              <a:buChar char="•"/>
            </a:pPr>
            <a:r>
              <a:rPr lang="en-US" sz="800">
                <a:latin typeface="Arial"/>
              </a:rPr>
              <a:t>G. Miller et al (2011 )       </a:t>
            </a:r>
            <a:endParaRPr/>
          </a:p>
        </p:txBody>
      </p:sp>
    </p:spTree>
  </p:cSld>
  <p:timing>
    <p:tnLst>
      <p:par>
        <p:cTn id="200" dur="indefinite" restart="never" nodeType="tmRoot">
          <p:childTnLst>
            <p:seq>
              <p:cTn id="201" dur="indefinite" nodeType="mainSeq">
                <p:childTnLst>
                  <p:par>
                    <p:cTn id="202" fill="hold">
                      <p:stCondLst>
                        <p:cond delay="indefinite"/>
                      </p:stCondLst>
                      <p:childTnLst>
                        <p:par>
                          <p:cTn id="203" fill="hold">
                            <p:stCondLst>
                              <p:cond delay="0"/>
                            </p:stCondLst>
                            <p:childTnLst>
                              <p:par>
                                <p:cTn id="204" nodeType="clickEffect" fill="hold" presetClass="entr" presetID="1">
                                  <p:stCondLst>
                                    <p:cond delay="0"/>
                                  </p:stCondLst>
                                  <p:childTnLst>
                                    <p:set>
                                      <p:cBhvr>
                                        <p:cTn id="205" dur="1" fill="hold">
                                          <p:stCondLst>
                                            <p:cond delay="0"/>
                                          </p:stCondLst>
                                        </p:cTn>
                                        <p:tgtEl>
                                          <p:spTgt spid="1135"/>
                                        </p:tgtEl>
                                        <p:attrNameLst>
                                          <p:attrName>style.visibility</p:attrName>
                                        </p:attrNameLst>
                                      </p:cBhvr>
                                      <p:to>
                                        <p:strVal val="visible"/>
                                      </p:to>
                                    </p:set>
                                  </p:childTnLst>
                                </p:cTn>
                              </p:par>
                              <p:par>
                                <p:cTn id="206" nodeType="withEffect" fill="hold" presetClass="entr" presetID="1">
                                  <p:stCondLst>
                                    <p:cond delay="0"/>
                                  </p:stCondLst>
                                  <p:childTnLst>
                                    <p:set>
                                      <p:cBhvr>
                                        <p:cTn id="207" dur="1" fill="hold">
                                          <p:stCondLst>
                                            <p:cond delay="0"/>
                                          </p:stCondLst>
                                        </p:cTn>
                                        <p:tgtEl>
                                          <p:spTgt spid="1136"/>
                                        </p:tgtEl>
                                        <p:attrNameLst>
                                          <p:attrName>style.visibility</p:attrName>
                                        </p:attrNameLst>
                                      </p:cBhvr>
                                      <p:to>
                                        <p:strVal val="visible"/>
                                      </p:to>
                                    </p:set>
                                  </p:childTnLst>
                                </p:cTn>
                              </p:par>
                            </p:childTnLst>
                          </p:cTn>
                        </p:par>
                      </p:childTnLst>
                    </p:cTn>
                  </p:par>
                  <p:par>
                    <p:cTn id="208" fill="hold">
                      <p:stCondLst>
                        <p:cond delay="indefinite"/>
                      </p:stCondLst>
                      <p:childTnLst>
                        <p:par>
                          <p:cTn id="209" fill="hold">
                            <p:stCondLst>
                              <p:cond delay="0"/>
                            </p:stCondLst>
                            <p:childTnLst>
                              <p:par>
                                <p:cTn id="210" nodeType="clickEffect" fill="hold" presetClass="entr" presetID="3" presetSubtype="10">
                                  <p:stCondLst>
                                    <p:cond delay="0"/>
                                  </p:stCondLst>
                                  <p:childTnLst>
                                    <p:set>
                                      <p:cBhvr>
                                        <p:cTn id="211" dur="1" fill="hold">
                                          <p:stCondLst>
                                            <p:cond delay="0"/>
                                          </p:stCondLst>
                                        </p:cTn>
                                        <p:tgtEl>
                                          <p:spTgt spid="1133"/>
                                        </p:tgtEl>
                                        <p:attrNameLst>
                                          <p:attrName>style.visibility</p:attrName>
                                        </p:attrNameLst>
                                      </p:cBhvr>
                                      <p:to>
                                        <p:strVal val="visible"/>
                                      </p:to>
                                    </p:set>
                                    <p:animEffect filter="blinds(horizontal)" transition="in">
                                      <p:cBhvr additive="repl">
                                        <p:cTn id="212" dur="500"/>
                                        <p:tgtEl>
                                          <p:spTgt spid="1133"/>
                                        </p:tgtEl>
                                      </p:cBhvr>
                                    </p:animEffect>
                                  </p:childTnLst>
                                </p:cTn>
                              </p:par>
                              <p:par>
                                <p:cTn id="213" nodeType="withEffect" fill="hold" presetClass="entr" presetID="1">
                                  <p:stCondLst>
                                    <p:cond delay="0"/>
                                  </p:stCondLst>
                                  <p:childTnLst>
                                    <p:set>
                                      <p:cBhvr>
                                        <p:cTn id="214" dur="1" fill="hold">
                                          <p:stCondLst>
                                            <p:cond delay="0"/>
                                          </p:stCondLst>
                                        </p:cTn>
                                        <p:tgtEl>
                                          <p:spTgt spid="1141"/>
                                        </p:tgtEl>
                                        <p:attrNameLst>
                                          <p:attrName>style.visibility</p:attrName>
                                        </p:attrNameLst>
                                      </p:cBhvr>
                                      <p:to>
                                        <p:strVal val="visible"/>
                                      </p:to>
                                    </p:set>
                                  </p:childTnLst>
                                </p:cTn>
                              </p:par>
                              <p:par>
                                <p:cTn id="215" nodeType="withEffect" fill="hold" presetClass="entr" presetID="1">
                                  <p:stCondLst>
                                    <p:cond delay="0"/>
                                  </p:stCondLst>
                                  <p:childTnLst>
                                    <p:set>
                                      <p:cBhvr>
                                        <p:cTn id="216" dur="1" fill="hold">
                                          <p:stCondLst>
                                            <p:cond delay="0"/>
                                          </p:stCondLst>
                                        </p:cTn>
                                        <p:tgtEl>
                                          <p:spTgt spid="1122"/>
                                        </p:tgtEl>
                                        <p:attrNameLst>
                                          <p:attrName>style.visibility</p:attrName>
                                        </p:attrNameLst>
                                      </p:cBhvr>
                                      <p:to>
                                        <p:strVal val="visible"/>
                                      </p:to>
                                    </p:set>
                                  </p:childTnLst>
                                </p:cTn>
                              </p:par>
                              <p:par>
                                <p:cTn id="217" nodeType="withEffect" fill="hold" presetClass="entr" presetID="1">
                                  <p:stCondLst>
                                    <p:cond delay="0"/>
                                  </p:stCondLst>
                                  <p:childTnLst>
                                    <p:set>
                                      <p:cBhvr>
                                        <p:cTn id="218" dur="1" fill="hold">
                                          <p:stCondLst>
                                            <p:cond delay="0"/>
                                          </p:stCondLst>
                                        </p:cTn>
                                        <p:tgtEl>
                                          <p:spTgt spid="1142"/>
                                        </p:tgtEl>
                                        <p:attrNameLst>
                                          <p:attrName>style.visibility</p:attrName>
                                        </p:attrNameLst>
                                      </p:cBhvr>
                                      <p:to>
                                        <p:strVal val="visible"/>
                                      </p:to>
                                    </p:set>
                                  </p:childTnLst>
                                </p:cTn>
                              </p:par>
                            </p:childTnLst>
                          </p:cTn>
                        </p:par>
                      </p:childTnLst>
                    </p:cTn>
                  </p:par>
                  <p:par>
                    <p:cTn id="219" fill="hold">
                      <p:stCondLst>
                        <p:cond delay="indefinite"/>
                      </p:stCondLst>
                      <p:childTnLst>
                        <p:par>
                          <p:cTn id="220" fill="hold">
                            <p:stCondLst>
                              <p:cond delay="0"/>
                            </p:stCondLst>
                            <p:childTnLst>
                              <p:par>
                                <p:cTn id="221" nodeType="clickEffect" fill="hold" presetClass="entr" presetID="1">
                                  <p:stCondLst>
                                    <p:cond delay="0"/>
                                  </p:stCondLst>
                                  <p:childTnLst>
                                    <p:set>
                                      <p:cBhvr>
                                        <p:cTn id="222" dur="1" fill="hold">
                                          <p:stCondLst>
                                            <p:cond delay="0"/>
                                          </p:stCondLst>
                                        </p:cTn>
                                        <p:tgtEl>
                                          <p:spTgt spid="1138"/>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2.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1143" name="Picture 5" descr="Screen Shot 2015-03-13 at 6.25.23 PM.png"/>
          <p:cNvPicPr/>
          <p:nvPr/>
        </p:nvPicPr>
        <p:blipFill>
          <a:blip r:embed="rId1"/>
          <a:stretch>
            <a:fillRect/>
          </a:stretch>
        </p:blipFill>
        <p:spPr>
          <a:xfrm>
            <a:off x="3200400" y="3200400"/>
            <a:ext cx="3124080" cy="2832120"/>
          </a:xfrm>
          <a:prstGeom prst="rect">
            <a:avLst/>
          </a:prstGeom>
          <a:ln>
            <a:noFill/>
          </a:ln>
        </p:spPr>
      </p:pic>
      <p:sp>
        <p:nvSpPr>
          <p:cNvPr id="1144" name="CustomShape 1"/>
          <p:cNvSpPr/>
          <p:nvPr/>
        </p:nvSpPr>
        <p:spPr>
          <a:xfrm>
            <a:off x="685800" y="228600"/>
            <a:ext cx="8262360" cy="459720"/>
          </a:xfrm>
          <a:prstGeom prst="rect">
            <a:avLst/>
          </a:prstGeom>
          <a:noFill/>
          <a:ln>
            <a:noFill/>
          </a:ln>
        </p:spPr>
        <p:txBody>
          <a:bodyPr wrap="none" lIns="90000" rIns="90000" tIns="46800" bIns="46800"/>
          <a:p>
            <a:pPr>
              <a:buFont typeface="Arial"/>
              <a:buChar char="•"/>
            </a:pPr>
            <a:r>
              <a:rPr lang="en-US" sz="2400">
                <a:latin typeface="Arial"/>
              </a:rPr>
              <a:t>Controlling the flavor content with target-current correlations</a:t>
            </a:r>
            <a:endParaRPr/>
          </a:p>
        </p:txBody>
      </p:sp>
      <p:sp>
        <p:nvSpPr>
          <p:cNvPr id="1145" name="CustomShape 2"/>
          <p:cNvSpPr/>
          <p:nvPr/>
        </p:nvSpPr>
        <p:spPr>
          <a:xfrm>
            <a:off x="8458200" y="6464160"/>
            <a:ext cx="685800" cy="320760"/>
          </a:xfrm>
          <a:prstGeom prst="rect">
            <a:avLst/>
          </a:prstGeom>
          <a:noFill/>
          <a:ln>
            <a:noFill/>
          </a:ln>
        </p:spPr>
        <p:txBody>
          <a:bodyPr lIns="90000" rIns="90000" tIns="46800" bIns="46800"/>
          <a:p>
            <a:pPr algn="r">
              <a:buFont typeface="Arial"/>
              <a:buChar char="•"/>
            </a:pPr>
            <a:fld id="{7E8F815D-2CCA-4F29-980A-9E4F875875E4}" type="slidenum">
              <a:rPr lang="en-US" sz="1400">
                <a:latin typeface="Arial"/>
              </a:rPr>
              <a:t>&lt;number&gt;</a:t>
            </a:fld>
            <a:endParaRPr/>
          </a:p>
        </p:txBody>
      </p:sp>
      <p:sp>
        <p:nvSpPr>
          <p:cNvPr id="1146" name="CustomShape 3"/>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1147" name="CustomShape 4"/>
          <p:cNvSpPr/>
          <p:nvPr/>
        </p:nvSpPr>
        <p:spPr>
          <a:xfrm>
            <a:off x="1523880" y="5969160"/>
            <a:ext cx="6512040" cy="520200"/>
          </a:xfrm>
          <a:prstGeom prst="rect">
            <a:avLst/>
          </a:prstGeom>
          <a:solidFill>
            <a:srgbClr val="ffff00"/>
          </a:solidFill>
          <a:ln w="9360">
            <a:solidFill>
              <a:srgbClr val="000000"/>
            </a:solidFill>
            <a:miter/>
          </a:ln>
        </p:spPr>
        <p:txBody>
          <a:bodyPr lIns="90000" rIns="90000" tIns="46800" bIns="46800"/>
          <a:p>
            <a:pPr>
              <a:buFont typeface="Arial"/>
              <a:buChar char="•"/>
            </a:pPr>
            <a:r>
              <a:rPr lang="en-US" sz="1400">
                <a:latin typeface="Arial"/>
              </a:rPr>
              <a:t>Large acceptance of CLAS12 (and EIC) provide a unique possibility to detect simultaneously hadrons in the forward and backward regions</a:t>
            </a:r>
            <a:endParaRPr/>
          </a:p>
        </p:txBody>
      </p:sp>
      <p:sp>
        <p:nvSpPr>
          <p:cNvPr id="1148" name="Line 5"/>
          <p:cNvSpPr/>
          <p:nvPr/>
        </p:nvSpPr>
        <p:spPr>
          <a:xfrm>
            <a:off x="7354800" y="1279440"/>
            <a:ext cx="1143000" cy="533520"/>
          </a:xfrm>
          <a:prstGeom prst="line">
            <a:avLst/>
          </a:prstGeom>
          <a:ln w="9360">
            <a:solidFill>
              <a:srgbClr val="000000"/>
            </a:solidFill>
            <a:miter/>
          </a:ln>
        </p:spPr>
      </p:sp>
      <p:sp>
        <p:nvSpPr>
          <p:cNvPr id="1149" name="Line 6"/>
          <p:cNvSpPr/>
          <p:nvPr/>
        </p:nvSpPr>
        <p:spPr>
          <a:xfrm>
            <a:off x="6491160" y="1290600"/>
            <a:ext cx="900360" cy="0"/>
          </a:xfrm>
          <a:prstGeom prst="line">
            <a:avLst/>
          </a:prstGeom>
          <a:ln w="28440">
            <a:solidFill>
              <a:srgbClr val="000000"/>
            </a:solidFill>
            <a:miter/>
          </a:ln>
        </p:spPr>
      </p:sp>
      <p:sp>
        <p:nvSpPr>
          <p:cNvPr id="1150" name="Line 7"/>
          <p:cNvSpPr/>
          <p:nvPr/>
        </p:nvSpPr>
        <p:spPr>
          <a:xfrm flipV="1">
            <a:off x="7391520" y="1069560"/>
            <a:ext cx="1066680" cy="220680"/>
          </a:xfrm>
          <a:prstGeom prst="line">
            <a:avLst/>
          </a:prstGeom>
          <a:ln w="9360">
            <a:solidFill>
              <a:srgbClr val="000000"/>
            </a:solidFill>
            <a:miter/>
          </a:ln>
        </p:spPr>
      </p:sp>
      <p:sp>
        <p:nvSpPr>
          <p:cNvPr id="1151" name="Line 8"/>
          <p:cNvSpPr/>
          <p:nvPr/>
        </p:nvSpPr>
        <p:spPr>
          <a:xfrm>
            <a:off x="7391520" y="1290600"/>
            <a:ext cx="1122120" cy="0"/>
          </a:xfrm>
          <a:prstGeom prst="line">
            <a:avLst/>
          </a:prstGeom>
          <a:ln w="28440">
            <a:solidFill>
              <a:srgbClr val="000000"/>
            </a:solidFill>
            <a:custDash>
              <a:ds d="79000" sp="79000"/>
            </a:custDash>
            <a:miter/>
          </a:ln>
        </p:spPr>
      </p:sp>
      <p:sp>
        <p:nvSpPr>
          <p:cNvPr id="1152" name="CustomShape 9"/>
          <p:cNvSpPr/>
          <p:nvPr/>
        </p:nvSpPr>
        <p:spPr>
          <a:xfrm>
            <a:off x="6516720" y="746280"/>
            <a:ext cx="435240" cy="459720"/>
          </a:xfrm>
          <a:prstGeom prst="rect">
            <a:avLst/>
          </a:prstGeom>
          <a:noFill/>
          <a:ln>
            <a:noFill/>
          </a:ln>
        </p:spPr>
        <p:txBody>
          <a:bodyPr wrap="none" lIns="90000" rIns="90000" tIns="46800" bIns="46800"/>
          <a:p>
            <a:pPr>
              <a:buFont typeface="Arial"/>
              <a:buChar char="•"/>
            </a:pPr>
            <a:r>
              <a:rPr i="1" lang="en-US" sz="2400">
                <a:solidFill>
                  <a:srgbClr val="660033"/>
                </a:solidFill>
                <a:latin typeface="Arial"/>
                <a:ea typeface="Arial"/>
              </a:rPr>
              <a:t>e </a:t>
            </a:r>
            <a:endParaRPr/>
          </a:p>
        </p:txBody>
      </p:sp>
      <p:sp>
        <p:nvSpPr>
          <p:cNvPr id="1153" name="CustomShape 10"/>
          <p:cNvSpPr/>
          <p:nvPr/>
        </p:nvSpPr>
        <p:spPr>
          <a:xfrm>
            <a:off x="8164440" y="746280"/>
            <a:ext cx="415440" cy="459720"/>
          </a:xfrm>
          <a:prstGeom prst="rect">
            <a:avLst/>
          </a:prstGeom>
          <a:noFill/>
          <a:ln>
            <a:noFill/>
          </a:ln>
        </p:spPr>
        <p:txBody>
          <a:bodyPr wrap="none" lIns="90000" rIns="90000" tIns="46800" bIns="46800"/>
          <a:p>
            <a:pPr>
              <a:buFont typeface="Arial"/>
              <a:buChar char="•"/>
            </a:pPr>
            <a:r>
              <a:rPr i="1" lang="en-US" sz="2400">
                <a:solidFill>
                  <a:srgbClr val="660033"/>
                </a:solidFill>
                <a:latin typeface="Arial"/>
                <a:ea typeface="Arial"/>
              </a:rPr>
              <a:t>e</a:t>
            </a:r>
            <a:r>
              <a:rPr i="1" lang="en-US" sz="2400">
                <a:solidFill>
                  <a:srgbClr val="660033"/>
                </a:solidFill>
                <a:latin typeface="Arial"/>
                <a:ea typeface="Arial"/>
              </a:rPr>
              <a:t>’</a:t>
            </a:r>
            <a:endParaRPr/>
          </a:p>
        </p:txBody>
      </p:sp>
      <p:sp>
        <p:nvSpPr>
          <p:cNvPr id="1154" name="CustomShape 11"/>
          <p:cNvSpPr/>
          <p:nvPr/>
        </p:nvSpPr>
        <p:spPr>
          <a:xfrm>
            <a:off x="8345520" y="1355760"/>
            <a:ext cx="349920" cy="459720"/>
          </a:xfrm>
          <a:prstGeom prst="rect">
            <a:avLst/>
          </a:prstGeom>
          <a:noFill/>
          <a:ln>
            <a:noFill/>
          </a:ln>
        </p:spPr>
        <p:txBody>
          <a:bodyPr wrap="none" lIns="90000" rIns="90000" tIns="46800" bIns="46800"/>
          <a:p>
            <a:pPr>
              <a:buFont typeface="Arial"/>
              <a:buChar char="•"/>
            </a:pPr>
            <a:r>
              <a:rPr lang="en-US" sz="2400">
                <a:solidFill>
                  <a:srgbClr val="660033"/>
                </a:solidFill>
                <a:latin typeface="Arial"/>
                <a:ea typeface="Arial"/>
              </a:rPr>
              <a:t>p</a:t>
            </a:r>
            <a:endParaRPr/>
          </a:p>
        </p:txBody>
      </p:sp>
      <p:sp>
        <p:nvSpPr>
          <p:cNvPr id="1155" name="Line 12"/>
          <p:cNvSpPr/>
          <p:nvPr/>
        </p:nvSpPr>
        <p:spPr>
          <a:xfrm>
            <a:off x="7315200" y="1290600"/>
            <a:ext cx="1182600" cy="293760"/>
          </a:xfrm>
          <a:prstGeom prst="line">
            <a:avLst/>
          </a:prstGeom>
          <a:ln w="9360">
            <a:solidFill>
              <a:srgbClr val="000000"/>
            </a:solidFill>
            <a:miter/>
          </a:ln>
        </p:spPr>
      </p:sp>
      <p:sp>
        <p:nvSpPr>
          <p:cNvPr id="1156" name="CustomShape 13"/>
          <p:cNvSpPr/>
          <p:nvPr/>
        </p:nvSpPr>
        <p:spPr>
          <a:xfrm>
            <a:off x="8421840" y="1660680"/>
            <a:ext cx="390960" cy="459720"/>
          </a:xfrm>
          <a:prstGeom prst="rect">
            <a:avLst/>
          </a:prstGeom>
          <a:noFill/>
          <a:ln>
            <a:noFill/>
          </a:ln>
        </p:spPr>
        <p:txBody>
          <a:bodyPr wrap="none" lIns="90000" rIns="90000" tIns="46800" bIns="46800"/>
          <a:p>
            <a:pPr>
              <a:buFont typeface="Arial"/>
              <a:buChar char="•"/>
            </a:pPr>
            <a:r>
              <a:rPr lang="el-GR" sz="2400">
                <a:solidFill>
                  <a:srgbClr val="660033"/>
                </a:solidFill>
                <a:latin typeface="Arial"/>
                <a:ea typeface="Arial"/>
              </a:rPr>
              <a:t>π</a:t>
            </a:r>
            <a:endParaRPr/>
          </a:p>
        </p:txBody>
      </p:sp>
      <p:sp>
        <p:nvSpPr>
          <p:cNvPr id="1157" name="CustomShape 14"/>
          <p:cNvSpPr/>
          <p:nvPr/>
        </p:nvSpPr>
        <p:spPr>
          <a:xfrm>
            <a:off x="8653320" y="1203480"/>
            <a:ext cx="383400" cy="459720"/>
          </a:xfrm>
          <a:prstGeom prst="rect">
            <a:avLst/>
          </a:prstGeom>
          <a:noFill/>
          <a:ln>
            <a:noFill/>
          </a:ln>
        </p:spPr>
        <p:txBody>
          <a:bodyPr wrap="none" lIns="90000" rIns="90000" tIns="46800" bIns="46800"/>
          <a:p>
            <a:pPr>
              <a:buFont typeface="Arial"/>
              <a:buChar char="•"/>
            </a:pPr>
            <a:r>
              <a:rPr lang="en-US" sz="2400">
                <a:latin typeface="Arial"/>
              </a:rPr>
              <a:t>X</a:t>
            </a:r>
            <a:endParaRPr/>
          </a:p>
        </p:txBody>
      </p:sp>
      <p:sp>
        <p:nvSpPr>
          <p:cNvPr id="1158" name="Line 15"/>
          <p:cNvSpPr/>
          <p:nvPr/>
        </p:nvSpPr>
        <p:spPr>
          <a:xfrm>
            <a:off x="7391520" y="1290600"/>
            <a:ext cx="990360" cy="914400"/>
          </a:xfrm>
          <a:prstGeom prst="line">
            <a:avLst/>
          </a:prstGeom>
          <a:ln w="9360">
            <a:solidFill>
              <a:srgbClr val="000000"/>
            </a:solidFill>
            <a:miter/>
          </a:ln>
        </p:spPr>
      </p:sp>
      <p:sp>
        <p:nvSpPr>
          <p:cNvPr id="1159" name="CustomShape 16"/>
          <p:cNvSpPr/>
          <p:nvPr/>
        </p:nvSpPr>
        <p:spPr>
          <a:xfrm>
            <a:off x="8305920" y="2052720"/>
            <a:ext cx="383400" cy="459720"/>
          </a:xfrm>
          <a:prstGeom prst="rect">
            <a:avLst/>
          </a:prstGeom>
          <a:noFill/>
          <a:ln>
            <a:noFill/>
          </a:ln>
        </p:spPr>
        <p:txBody>
          <a:bodyPr wrap="none" lIns="90000" rIns="90000" tIns="46800" bIns="46800"/>
          <a:p>
            <a:pPr>
              <a:buFont typeface="Arial"/>
              <a:buChar char="•"/>
            </a:pPr>
            <a:r>
              <a:rPr lang="en-US" sz="2400">
                <a:solidFill>
                  <a:srgbClr val="660033"/>
                </a:solidFill>
                <a:latin typeface="Arial"/>
                <a:ea typeface="Arial"/>
              </a:rPr>
              <a:t>K</a:t>
            </a:r>
            <a:endParaRPr/>
          </a:p>
        </p:txBody>
      </p:sp>
      <p:pic>
        <p:nvPicPr>
          <p:cNvPr id="1160" name="Picture 1" descr="Screen Shot 2015-03-13 at 5.28.45 PM.png"/>
          <p:cNvPicPr/>
          <p:nvPr/>
        </p:nvPicPr>
        <p:blipFill>
          <a:blip r:embed="rId2"/>
          <a:stretch>
            <a:fillRect/>
          </a:stretch>
        </p:blipFill>
        <p:spPr>
          <a:xfrm>
            <a:off x="0" y="914400"/>
            <a:ext cx="3124080" cy="2362320"/>
          </a:xfrm>
          <a:prstGeom prst="rect">
            <a:avLst/>
          </a:prstGeom>
          <a:ln>
            <a:noFill/>
          </a:ln>
        </p:spPr>
      </p:pic>
      <p:pic>
        <p:nvPicPr>
          <p:cNvPr id="1161" name="Picture 2" descr="Screen Shot 2015-03-13 at 5.27.19 PM.png"/>
          <p:cNvPicPr/>
          <p:nvPr/>
        </p:nvPicPr>
        <p:blipFill>
          <a:blip r:embed="rId3"/>
          <a:stretch>
            <a:fillRect/>
          </a:stretch>
        </p:blipFill>
        <p:spPr>
          <a:xfrm>
            <a:off x="3124080" y="914400"/>
            <a:ext cx="3353040" cy="2362320"/>
          </a:xfrm>
          <a:prstGeom prst="rect">
            <a:avLst/>
          </a:prstGeom>
          <a:ln>
            <a:noFill/>
          </a:ln>
        </p:spPr>
      </p:pic>
      <p:pic>
        <p:nvPicPr>
          <p:cNvPr id="1162" name="Picture 4" descr="Screen Shot 2015-03-13 at 6.12.56 PM.png"/>
          <p:cNvPicPr/>
          <p:nvPr/>
        </p:nvPicPr>
        <p:blipFill>
          <a:blip r:embed="rId4"/>
          <a:stretch>
            <a:fillRect/>
          </a:stretch>
        </p:blipFill>
        <p:spPr>
          <a:xfrm>
            <a:off x="0" y="3276720"/>
            <a:ext cx="3200400" cy="2609640"/>
          </a:xfrm>
          <a:prstGeom prst="rect">
            <a:avLst/>
          </a:prstGeom>
          <a:ln>
            <a:noFill/>
          </a:ln>
        </p:spPr>
      </p:pic>
      <p:pic>
        <p:nvPicPr>
          <p:cNvPr id="1163" name="Picture 1" descr="Screen Shot 2014-09-04 at 12.18.52 PM.png"/>
          <p:cNvPicPr/>
          <p:nvPr/>
        </p:nvPicPr>
        <p:blipFill>
          <a:blip r:embed="rId5"/>
          <a:stretch>
            <a:fillRect/>
          </a:stretch>
        </p:blipFill>
        <p:spPr>
          <a:xfrm>
            <a:off x="6248520" y="3276720"/>
            <a:ext cx="2809800" cy="2361960"/>
          </a:xfrm>
          <a:prstGeom prst="rect">
            <a:avLst/>
          </a:prstGeom>
          <a:ln>
            <a:noFill/>
          </a:ln>
        </p:spPr>
      </p:pic>
      <p:sp>
        <p:nvSpPr>
          <p:cNvPr id="1164" name="CustomShape 17"/>
          <p:cNvSpPr/>
          <p:nvPr/>
        </p:nvSpPr>
        <p:spPr>
          <a:xfrm>
            <a:off x="8153280" y="5562720"/>
            <a:ext cx="374040" cy="405720"/>
          </a:xfrm>
          <a:prstGeom prst="rect">
            <a:avLst/>
          </a:prstGeom>
          <a:noFill/>
          <a:ln>
            <a:noFill/>
          </a:ln>
        </p:spPr>
        <p:txBody>
          <a:bodyPr wrap="none" lIns="90000" rIns="90000" tIns="46800" bIns="46800"/>
          <a:p>
            <a:pPr>
              <a:buFont typeface="Arial"/>
              <a:buChar char="•"/>
            </a:pPr>
            <a:r>
              <a:rPr lang="en-US">
                <a:latin typeface="Arial"/>
              </a:rPr>
              <a:t>x</a:t>
            </a:r>
            <a:r>
              <a:rPr lang="en-US" baseline="-25000">
                <a:latin typeface="Arial"/>
              </a:rPr>
              <a:t>F</a:t>
            </a:r>
            <a:endParaRPr/>
          </a:p>
        </p:txBody>
      </p:sp>
    </p:spTree>
  </p:cSld>
</p:sld>
</file>

<file path=ppt/slides/slide53.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1165" name="TextShape 1"/>
          <p:cNvSpPr txBox="1"/>
          <p:nvPr/>
        </p:nvSpPr>
        <p:spPr>
          <a:xfrm>
            <a:off x="457200" y="152280"/>
            <a:ext cx="8229600" cy="563760"/>
          </a:xfrm>
          <a:prstGeom prst="rect">
            <a:avLst/>
          </a:prstGeom>
        </p:spPr>
        <p:txBody>
          <a:bodyPr anchor="ctr"/>
          <a:p>
            <a:pPr algn="ctr">
              <a:buFont typeface="Arial"/>
              <a:buChar char="•"/>
            </a:pPr>
            <a:r>
              <a:rPr lang="en-US" sz="3600">
                <a:latin typeface="Arial"/>
              </a:rPr>
              <a:t>Higher Twists</a:t>
            </a:r>
            <a:endParaRPr/>
          </a:p>
        </p:txBody>
      </p:sp>
      <p:sp>
        <p:nvSpPr>
          <p:cNvPr id="1166" name="CustomShape 2"/>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1167" name="CustomShape 3"/>
          <p:cNvSpPr/>
          <p:nvPr/>
        </p:nvSpPr>
        <p:spPr>
          <a:xfrm>
            <a:off x="8458200" y="6464160"/>
            <a:ext cx="685800" cy="320760"/>
          </a:xfrm>
          <a:prstGeom prst="rect">
            <a:avLst/>
          </a:prstGeom>
          <a:noFill/>
          <a:ln>
            <a:noFill/>
          </a:ln>
        </p:spPr>
        <p:txBody>
          <a:bodyPr lIns="90000" rIns="90000" tIns="46800" bIns="46800"/>
          <a:p>
            <a:pPr algn="r">
              <a:buFont typeface="Arial"/>
              <a:buChar char="•"/>
            </a:pPr>
            <a:fld id="{7E9DF155-8A2D-48AB-932E-D17F668C84AD}" type="slidenum">
              <a:rPr lang="en-US" sz="1400">
                <a:latin typeface="Arial"/>
              </a:rPr>
              <a:t>&lt;number&gt;</a:t>
            </a:fld>
            <a:endParaRPr/>
          </a:p>
        </p:txBody>
      </p:sp>
      <p:pic>
        <p:nvPicPr>
          <p:cNvPr id="1168" name="Picture 5" descr="Screen Shot 2015-08-25 at 5.49.36 AM.png"/>
          <p:cNvPicPr/>
          <p:nvPr/>
        </p:nvPicPr>
        <p:blipFill>
          <a:blip r:embed="rId1"/>
          <a:stretch>
            <a:fillRect/>
          </a:stretch>
        </p:blipFill>
        <p:spPr>
          <a:xfrm>
            <a:off x="0" y="1539720"/>
            <a:ext cx="6095880" cy="3778560"/>
          </a:xfrm>
          <a:prstGeom prst="rect">
            <a:avLst/>
          </a:prstGeom>
          <a:ln>
            <a:noFill/>
          </a:ln>
        </p:spPr>
      </p:pic>
      <p:sp>
        <p:nvSpPr>
          <p:cNvPr id="1169" name="CustomShape 4"/>
          <p:cNvSpPr/>
          <p:nvPr/>
        </p:nvSpPr>
        <p:spPr>
          <a:xfrm>
            <a:off x="0" y="5410080"/>
            <a:ext cx="4572000" cy="824040"/>
          </a:xfrm>
          <a:prstGeom prst="rect">
            <a:avLst/>
          </a:prstGeom>
          <a:noFill/>
          <a:ln>
            <a:noFill/>
          </a:ln>
        </p:spPr>
        <p:txBody>
          <a:bodyPr lIns="90000" rIns="90000" tIns="46800" bIns="46800"/>
          <a:p>
            <a:pPr>
              <a:buFont typeface="Arial"/>
              <a:buChar char="•"/>
            </a:pPr>
            <a:r>
              <a:rPr lang="en-US" sz="1600">
                <a:latin typeface="Arial"/>
              </a:rPr>
              <a:t>L = 1 , i.e. if we neglect the multiple gluon scattering and simply take a nucleon as an ideal</a:t>
            </a:r>
            <a:endParaRPr/>
          </a:p>
          <a:p>
            <a:pPr>
              <a:buFont typeface="Arial"/>
              <a:buChar char="•"/>
            </a:pPr>
            <a:r>
              <a:rPr lang="en-US" sz="1600">
                <a:latin typeface="Arial"/>
              </a:rPr>
              <a:t>gas system consisting of quarks and anti-quarks</a:t>
            </a:r>
            <a:endParaRPr/>
          </a:p>
        </p:txBody>
      </p:sp>
      <p:pic>
        <p:nvPicPr>
          <p:cNvPr id="1170" name="Picture 5" descr="txp_fig"/>
          <p:cNvPicPr/>
          <p:nvPr/>
        </p:nvPicPr>
        <p:blipFill>
          <a:blip r:embed="rId2"/>
          <a:stretch>
            <a:fillRect/>
          </a:stretch>
        </p:blipFill>
        <p:spPr>
          <a:xfrm>
            <a:off x="5891040" y="3733560"/>
            <a:ext cx="3100680" cy="1154520"/>
          </a:xfrm>
          <a:prstGeom prst="rect">
            <a:avLst/>
          </a:prstGeom>
          <a:ln>
            <a:noFill/>
          </a:ln>
        </p:spPr>
      </p:pic>
      <p:sp>
        <p:nvSpPr>
          <p:cNvPr id="1171" name="CustomShape 5"/>
          <p:cNvSpPr/>
          <p:nvPr/>
        </p:nvSpPr>
        <p:spPr>
          <a:xfrm>
            <a:off x="6553080" y="3352680"/>
            <a:ext cx="2062800" cy="368280"/>
          </a:xfrm>
          <a:prstGeom prst="rect">
            <a:avLst/>
          </a:prstGeom>
          <a:noFill/>
          <a:ln>
            <a:noFill/>
          </a:ln>
        </p:spPr>
        <p:txBody>
          <a:bodyPr wrap="none" lIns="90000" rIns="90000" tIns="46800" bIns="46800"/>
          <a:p>
            <a:pPr>
              <a:buFont typeface="Arial"/>
              <a:buChar char="•"/>
            </a:pPr>
            <a:r>
              <a:rPr lang="en-US">
                <a:latin typeface="Arial"/>
              </a:rPr>
              <a:t>Higher Twist PDFs</a:t>
            </a:r>
            <a:endParaRPr/>
          </a:p>
        </p:txBody>
      </p:sp>
      <p:sp>
        <p:nvSpPr>
          <p:cNvPr id="1172" name="CustomShape 6"/>
          <p:cNvSpPr/>
          <p:nvPr/>
        </p:nvSpPr>
        <p:spPr>
          <a:xfrm>
            <a:off x="228600" y="762120"/>
            <a:ext cx="4572000" cy="398880"/>
          </a:xfrm>
          <a:prstGeom prst="rect">
            <a:avLst/>
          </a:prstGeom>
          <a:noFill/>
          <a:ln>
            <a:noFill/>
          </a:ln>
        </p:spPr>
        <p:txBody>
          <a:bodyPr lIns="90000" rIns="90000" tIns="46800" bIns="46800"/>
          <a:p>
            <a:pPr>
              <a:buFont typeface="Arial"/>
              <a:buChar char="•"/>
            </a:pPr>
            <a:r>
              <a:rPr lang="en-US" sz="2000">
                <a:latin typeface="Arial"/>
              </a:rPr>
              <a:t>http://arxiv.org/abs/arXiv:1506.07302</a:t>
            </a:r>
            <a:endParaRPr/>
          </a:p>
        </p:txBody>
      </p:sp>
    </p:spTree>
  </p:cSld>
  <p:timing>
    <p:tnLst>
      <p:par>
        <p:cTn id="223" dur="indefinite" restart="never" nodeType="tmRoot">
          <p:childTnLst>
            <p:seq>
              <p:cTn id="224" dur="indefinite" nodeType="mainSeq">
                <p:childTnLst>
                  <p:par>
                    <p:cTn id="225" fill="hold">
                      <p:stCondLst>
                        <p:cond delay="indefinite"/>
                      </p:stCondLst>
                      <p:childTnLst>
                        <p:par>
                          <p:cTn id="226" fill="hold">
                            <p:stCondLst>
                              <p:cond delay="0"/>
                            </p:stCondLst>
                            <p:childTnLst>
                              <p:par>
                                <p:cTn id="227" nodeType="clickEffect" fill="hold" presetClass="entr" presetID="1">
                                  <p:stCondLst>
                                    <p:cond delay="0"/>
                                  </p:stCondLst>
                                  <p:childTnLst>
                                    <p:set>
                                      <p:cBhvr>
                                        <p:cTn id="228" dur="1" fill="hold">
                                          <p:stCondLst>
                                            <p:cond delay="0"/>
                                          </p:stCondLst>
                                        </p:cTn>
                                        <p:tgtEl>
                                          <p:spTgt spid="-1"/>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4.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1173" name="TextShape 1"/>
          <p:cNvSpPr txBox="1"/>
          <p:nvPr/>
        </p:nvSpPr>
        <p:spPr>
          <a:xfrm>
            <a:off x="457200" y="105480"/>
            <a:ext cx="8229600" cy="657720"/>
          </a:xfrm>
          <a:prstGeom prst="rect">
            <a:avLst/>
          </a:prstGeom>
        </p:spPr>
        <p:txBody>
          <a:bodyPr lIns="90000" rIns="90000" tIns="46800" bIns="46800" anchor="ctr"/>
          <a:p>
            <a:pPr algn="ctr"/>
            <a:endParaRPr/>
          </a:p>
        </p:txBody>
      </p:sp>
      <p:sp>
        <p:nvSpPr>
          <p:cNvPr id="1174" name="CustomShape 2"/>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1175" name="CustomShape 3"/>
          <p:cNvSpPr/>
          <p:nvPr/>
        </p:nvSpPr>
        <p:spPr>
          <a:xfrm>
            <a:off x="8458200" y="6464160"/>
            <a:ext cx="685800" cy="320760"/>
          </a:xfrm>
          <a:prstGeom prst="rect">
            <a:avLst/>
          </a:prstGeom>
          <a:noFill/>
          <a:ln>
            <a:noFill/>
          </a:ln>
        </p:spPr>
        <p:txBody>
          <a:bodyPr lIns="90000" rIns="90000" tIns="46800" bIns="46800"/>
          <a:p>
            <a:pPr algn="r">
              <a:buFont typeface="Arial"/>
              <a:buChar char="•"/>
            </a:pPr>
            <a:fld id="{63C89245-6A56-4C14-BDE3-5451B06BCC27}" type="slidenum">
              <a:rPr lang="en-US" sz="1400">
                <a:latin typeface="Arial"/>
              </a:rPr>
              <a:t>&lt;number&gt;</a:t>
            </a:fld>
            <a:endParaRPr/>
          </a:p>
        </p:txBody>
      </p:sp>
      <p:pic>
        <p:nvPicPr>
          <p:cNvPr id="1176" name="Picture 5" descr="Screen Shot 2015-08-25 at 5.55.40 AM.png"/>
          <p:cNvPicPr/>
          <p:nvPr/>
        </p:nvPicPr>
        <p:blipFill>
          <a:blip r:embed="rId1"/>
          <a:stretch>
            <a:fillRect/>
          </a:stretch>
        </p:blipFill>
        <p:spPr>
          <a:xfrm>
            <a:off x="0" y="2514600"/>
            <a:ext cx="6851520" cy="2025720"/>
          </a:xfrm>
          <a:prstGeom prst="rect">
            <a:avLst/>
          </a:prstGeom>
          <a:ln>
            <a:noFill/>
          </a:ln>
        </p:spPr>
      </p:pic>
      <p:pic>
        <p:nvPicPr>
          <p:cNvPr id="1177" name="Picture 25" descr="txp_fig"/>
          <p:cNvPicPr/>
          <p:nvPr/>
        </p:nvPicPr>
        <p:blipFill>
          <a:blip r:embed="rId2"/>
          <a:stretch>
            <a:fillRect/>
          </a:stretch>
        </p:blipFill>
        <p:spPr>
          <a:xfrm>
            <a:off x="5996160" y="4191120"/>
            <a:ext cx="3147840" cy="1523880"/>
          </a:xfrm>
          <a:prstGeom prst="rect">
            <a:avLst/>
          </a:prstGeom>
          <a:ln>
            <a:noFill/>
          </a:ln>
        </p:spPr>
      </p:pic>
      <p:pic>
        <p:nvPicPr>
          <p:cNvPr id="1178" name="Picture 6" descr="txp_fig"/>
          <p:cNvPicPr/>
          <p:nvPr/>
        </p:nvPicPr>
        <p:blipFill>
          <a:blip r:embed="rId3"/>
          <a:stretch>
            <a:fillRect/>
          </a:stretch>
        </p:blipFill>
        <p:spPr>
          <a:xfrm>
            <a:off x="5562720" y="1066680"/>
            <a:ext cx="3384360" cy="1395360"/>
          </a:xfrm>
          <a:prstGeom prst="rect">
            <a:avLst/>
          </a:prstGeom>
          <a:ln>
            <a:noFill/>
          </a:ln>
        </p:spPr>
      </p:pic>
      <p:pic>
        <p:nvPicPr>
          <p:cNvPr id="1179" name="Picture 8" descr="Screen Shot 2015-08-25 at 6.11.20 AM.png"/>
          <p:cNvPicPr/>
          <p:nvPr/>
        </p:nvPicPr>
        <p:blipFill>
          <a:blip r:embed="rId4"/>
          <a:stretch>
            <a:fillRect/>
          </a:stretch>
        </p:blipFill>
        <p:spPr>
          <a:xfrm>
            <a:off x="0" y="762120"/>
            <a:ext cx="5384880" cy="2325600"/>
          </a:xfrm>
          <a:prstGeom prst="rect">
            <a:avLst/>
          </a:prstGeom>
          <a:ln>
            <a:noFill/>
          </a:ln>
        </p:spPr>
      </p:pic>
    </p:spTree>
  </p:cSld>
</p:sld>
</file>

<file path=ppt/slides/slide55.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1180" name="CustomShape 1"/>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1181" name="CustomShape 2"/>
          <p:cNvSpPr/>
          <p:nvPr/>
        </p:nvSpPr>
        <p:spPr>
          <a:xfrm>
            <a:off x="8458200" y="6464160"/>
            <a:ext cx="685800" cy="320760"/>
          </a:xfrm>
          <a:prstGeom prst="rect">
            <a:avLst/>
          </a:prstGeom>
          <a:noFill/>
          <a:ln>
            <a:noFill/>
          </a:ln>
        </p:spPr>
        <p:txBody>
          <a:bodyPr lIns="90000" rIns="90000" tIns="46800" bIns="46800"/>
          <a:p>
            <a:pPr algn="r">
              <a:buFont typeface="Arial"/>
              <a:buChar char="•"/>
            </a:pPr>
            <a:fld id="{56C17D75-3672-43F4-8A6A-6D3810107CA2}" type="slidenum">
              <a:rPr lang="en-US" sz="1400">
                <a:latin typeface="Arial"/>
              </a:rPr>
              <a:t>&lt;number&gt;</a:t>
            </a:fld>
            <a:endParaRPr/>
          </a:p>
        </p:txBody>
      </p:sp>
      <p:sp>
        <p:nvSpPr>
          <p:cNvPr id="1182" name="CustomShape 3"/>
          <p:cNvSpPr/>
          <p:nvPr/>
        </p:nvSpPr>
        <p:spPr>
          <a:xfrm>
            <a:off x="304920" y="152280"/>
            <a:ext cx="5348520" cy="459720"/>
          </a:xfrm>
          <a:prstGeom prst="rect">
            <a:avLst/>
          </a:prstGeom>
          <a:noFill/>
          <a:ln>
            <a:noFill/>
          </a:ln>
        </p:spPr>
        <p:txBody>
          <a:bodyPr wrap="none" lIns="90000" rIns="90000" tIns="46800" bIns="46800"/>
          <a:p>
            <a:pPr>
              <a:buFont typeface="Arial"/>
              <a:buChar char="•"/>
            </a:pPr>
            <a:r>
              <a:rPr lang="en-US" sz="2400">
                <a:latin typeface="Arial"/>
              </a:rPr>
              <a:t>Lambda production in EIC (5x50 GeV)</a:t>
            </a:r>
            <a:endParaRPr/>
          </a:p>
        </p:txBody>
      </p:sp>
      <p:pic>
        <p:nvPicPr>
          <p:cNvPr id="1183" name="Picture 4" descr="Screen Shot 2015-06-16 at 2.50.47 PM.png"/>
          <p:cNvPicPr/>
          <p:nvPr/>
        </p:nvPicPr>
        <p:blipFill>
          <a:blip r:embed="rId1"/>
          <a:stretch>
            <a:fillRect/>
          </a:stretch>
        </p:blipFill>
        <p:spPr>
          <a:xfrm>
            <a:off x="2971800" y="3581280"/>
            <a:ext cx="2819520" cy="2094120"/>
          </a:xfrm>
          <a:prstGeom prst="rect">
            <a:avLst/>
          </a:prstGeom>
          <a:ln>
            <a:noFill/>
          </a:ln>
        </p:spPr>
      </p:pic>
      <p:pic>
        <p:nvPicPr>
          <p:cNvPr id="1184" name="Picture 5" descr="Screen Shot 2015-06-16 at 2.51.50 PM.png"/>
          <p:cNvPicPr/>
          <p:nvPr/>
        </p:nvPicPr>
        <p:blipFill>
          <a:blip r:embed="rId2"/>
          <a:stretch>
            <a:fillRect/>
          </a:stretch>
        </p:blipFill>
        <p:spPr>
          <a:xfrm>
            <a:off x="2971800" y="3581280"/>
            <a:ext cx="2774880" cy="2095560"/>
          </a:xfrm>
          <a:prstGeom prst="rect">
            <a:avLst/>
          </a:prstGeom>
          <a:ln>
            <a:noFill/>
          </a:ln>
        </p:spPr>
      </p:pic>
      <p:pic>
        <p:nvPicPr>
          <p:cNvPr id="1185" name="Picture 6" descr="Screen Shot 2015-06-16 at 2.52.43 PM.png"/>
          <p:cNvPicPr/>
          <p:nvPr/>
        </p:nvPicPr>
        <p:blipFill>
          <a:blip r:embed="rId3"/>
          <a:stretch>
            <a:fillRect/>
          </a:stretch>
        </p:blipFill>
        <p:spPr>
          <a:xfrm>
            <a:off x="6019920" y="957240"/>
            <a:ext cx="3095640" cy="2459160"/>
          </a:xfrm>
          <a:prstGeom prst="rect">
            <a:avLst/>
          </a:prstGeom>
          <a:ln>
            <a:noFill/>
          </a:ln>
        </p:spPr>
      </p:pic>
      <p:pic>
        <p:nvPicPr>
          <p:cNvPr id="1186" name="Picture 7" descr="latex-image-1.pdf"/>
          <p:cNvPicPr/>
          <p:nvPr/>
        </p:nvPicPr>
        <p:blipFill>
          <a:blip r:embed="rId4"/>
          <a:stretch>
            <a:fillRect/>
          </a:stretch>
        </p:blipFill>
        <p:spPr>
          <a:xfrm>
            <a:off x="8577360" y="1173240"/>
            <a:ext cx="304560" cy="342720"/>
          </a:xfrm>
          <a:prstGeom prst="rect">
            <a:avLst/>
          </a:prstGeom>
          <a:ln>
            <a:noFill/>
          </a:ln>
        </p:spPr>
      </p:pic>
      <p:pic>
        <p:nvPicPr>
          <p:cNvPr id="1187" name="Picture 8" descr="latex-image-1.pdf"/>
          <p:cNvPicPr/>
          <p:nvPr/>
        </p:nvPicPr>
        <p:blipFill>
          <a:blip r:embed="rId5"/>
          <a:stretch>
            <a:fillRect/>
          </a:stretch>
        </p:blipFill>
        <p:spPr>
          <a:xfrm>
            <a:off x="8639280" y="2124000"/>
            <a:ext cx="304560" cy="393840"/>
          </a:xfrm>
          <a:prstGeom prst="rect">
            <a:avLst/>
          </a:prstGeom>
          <a:ln>
            <a:noFill/>
          </a:ln>
        </p:spPr>
      </p:pic>
      <p:pic>
        <p:nvPicPr>
          <p:cNvPr id="1188" name="Picture 9" descr="Screen Shot 2015-06-16 at 2.54.58 PM.png"/>
          <p:cNvPicPr/>
          <p:nvPr/>
        </p:nvPicPr>
        <p:blipFill>
          <a:blip r:embed="rId6"/>
          <a:stretch>
            <a:fillRect/>
          </a:stretch>
        </p:blipFill>
        <p:spPr>
          <a:xfrm>
            <a:off x="2895480" y="990720"/>
            <a:ext cx="3095640" cy="2417760"/>
          </a:xfrm>
          <a:prstGeom prst="rect">
            <a:avLst/>
          </a:prstGeom>
          <a:ln>
            <a:noFill/>
          </a:ln>
        </p:spPr>
      </p:pic>
      <p:sp>
        <p:nvSpPr>
          <p:cNvPr id="1189" name="CustomShape 4"/>
          <p:cNvSpPr/>
          <p:nvPr/>
        </p:nvSpPr>
        <p:spPr>
          <a:xfrm>
            <a:off x="3352680" y="1219320"/>
            <a:ext cx="1524240" cy="824040"/>
          </a:xfrm>
          <a:prstGeom prst="rect">
            <a:avLst/>
          </a:prstGeom>
          <a:noFill/>
          <a:ln>
            <a:noFill/>
          </a:ln>
        </p:spPr>
        <p:txBody>
          <a:bodyPr lIns="90000" rIns="90000" tIns="46800" bIns="46800"/>
          <a:p>
            <a:pPr>
              <a:buFont typeface="Arial"/>
              <a:buChar char="•"/>
            </a:pPr>
            <a:r>
              <a:rPr lang="en-US" sz="1600">
                <a:latin typeface="Arial"/>
              </a:rPr>
              <a:t>black </a:t>
            </a:r>
            <a:r>
              <a:rPr lang="en-US" sz="1600">
                <a:latin typeface="Symbol"/>
                <a:ea typeface="Symbol"/>
              </a:rPr>
              <a:t></a:t>
            </a:r>
            <a:endParaRPr/>
          </a:p>
          <a:p>
            <a:pPr>
              <a:buFont typeface="Arial"/>
              <a:buChar char="•"/>
            </a:pPr>
            <a:r>
              <a:rPr lang="en-US" sz="1600">
                <a:solidFill>
                  <a:srgbClr val="ff0000"/>
                </a:solidFill>
                <a:latin typeface="Arial"/>
              </a:rPr>
              <a:t>red p</a:t>
            </a:r>
            <a:endParaRPr/>
          </a:p>
          <a:p>
            <a:pPr>
              <a:buFont typeface="Arial"/>
              <a:buChar char="•"/>
            </a:pPr>
            <a:r>
              <a:rPr lang="en-US" sz="1600">
                <a:solidFill>
                  <a:srgbClr val="008000"/>
                </a:solidFill>
                <a:latin typeface="Arial"/>
              </a:rPr>
              <a:t>green </a:t>
            </a:r>
            <a:r>
              <a:rPr lang="en-US" sz="1600">
                <a:solidFill>
                  <a:srgbClr val="008000"/>
                </a:solidFill>
                <a:latin typeface="Symbol"/>
                <a:ea typeface="Symbol"/>
              </a:rPr>
              <a:t></a:t>
            </a:r>
            <a:r>
              <a:rPr lang="en-US" sz="1600">
                <a:solidFill>
                  <a:srgbClr val="008000"/>
                </a:solidFill>
                <a:latin typeface="Arial"/>
              </a:rPr>
              <a:t>-</a:t>
            </a:r>
            <a:endParaRPr/>
          </a:p>
        </p:txBody>
      </p:sp>
      <p:pic>
        <p:nvPicPr>
          <p:cNvPr id="1190" name="Picture 11" descr="Screen Shot 2015-06-16 at 2.58.00 PM.png"/>
          <p:cNvPicPr/>
          <p:nvPr/>
        </p:nvPicPr>
        <p:blipFill>
          <a:blip r:embed="rId7"/>
          <a:stretch>
            <a:fillRect/>
          </a:stretch>
        </p:blipFill>
        <p:spPr>
          <a:xfrm>
            <a:off x="0" y="990720"/>
            <a:ext cx="2749680" cy="2260440"/>
          </a:xfrm>
          <a:prstGeom prst="rect">
            <a:avLst/>
          </a:prstGeom>
          <a:ln>
            <a:noFill/>
          </a:ln>
        </p:spPr>
      </p:pic>
      <p:sp>
        <p:nvSpPr>
          <p:cNvPr id="1191" name="CustomShape 5"/>
          <p:cNvSpPr/>
          <p:nvPr/>
        </p:nvSpPr>
        <p:spPr>
          <a:xfrm>
            <a:off x="685800" y="1066680"/>
            <a:ext cx="1981080" cy="1067400"/>
          </a:xfrm>
          <a:prstGeom prst="rect">
            <a:avLst/>
          </a:prstGeom>
          <a:noFill/>
          <a:ln>
            <a:noFill/>
          </a:ln>
        </p:spPr>
        <p:txBody>
          <a:bodyPr lIns="90000" rIns="90000" tIns="46800" bIns="46800"/>
          <a:p>
            <a:pPr>
              <a:buFont typeface="Arial"/>
              <a:buChar char="•"/>
            </a:pPr>
            <a:r>
              <a:rPr lang="en-US" sz="1600">
                <a:solidFill>
                  <a:srgbClr val="000000"/>
                </a:solidFill>
                <a:latin typeface="Arial"/>
              </a:rPr>
              <a:t>black e</a:t>
            </a:r>
            <a:r>
              <a:rPr lang="en-US" sz="1600">
                <a:solidFill>
                  <a:srgbClr val="000000"/>
                </a:solidFill>
                <a:latin typeface="Symbol"/>
                <a:ea typeface="Symbol"/>
              </a:rPr>
              <a:t></a:t>
            </a:r>
            <a:endParaRPr/>
          </a:p>
          <a:p>
            <a:pPr>
              <a:buFont typeface="Arial"/>
              <a:buChar char="•"/>
            </a:pPr>
            <a:r>
              <a:rPr lang="en-US" sz="1600">
                <a:solidFill>
                  <a:srgbClr val="ff0000"/>
                </a:solidFill>
                <a:latin typeface="Arial"/>
              </a:rPr>
              <a:t>red K+</a:t>
            </a:r>
            <a:endParaRPr/>
          </a:p>
          <a:p>
            <a:pPr>
              <a:buFont typeface="Arial"/>
              <a:buChar char="•"/>
            </a:pPr>
            <a:r>
              <a:rPr lang="en-US" sz="1600">
                <a:solidFill>
                  <a:srgbClr val="0000ff"/>
                </a:solidFill>
                <a:latin typeface="Arial"/>
              </a:rPr>
              <a:t>blue p (</a:t>
            </a:r>
            <a:r>
              <a:rPr lang="en-US" sz="1600">
                <a:latin typeface="Arial"/>
              </a:rPr>
              <a:t>from</a:t>
            </a:r>
            <a:r>
              <a:rPr lang="en-US" sz="1600">
                <a:solidFill>
                  <a:srgbClr val="0000ff"/>
                </a:solidFill>
                <a:latin typeface="Arial"/>
              </a:rPr>
              <a:t> </a:t>
            </a:r>
            <a:r>
              <a:rPr lang="en-US" sz="1600">
                <a:latin typeface="Symbol"/>
                <a:ea typeface="Symbol"/>
              </a:rPr>
              <a:t></a:t>
            </a:r>
            <a:r>
              <a:rPr lang="en-US" sz="1600">
                <a:solidFill>
                  <a:srgbClr val="0000ff"/>
                </a:solidFill>
                <a:latin typeface="Arial"/>
              </a:rPr>
              <a:t> </a:t>
            </a:r>
            <a:r>
              <a:rPr lang="en-US" sz="1600">
                <a:solidFill>
                  <a:srgbClr val="fd23ff"/>
                </a:solidFill>
                <a:latin typeface="Arial"/>
              </a:rPr>
              <a:t>magenta </a:t>
            </a:r>
            <a:r>
              <a:rPr lang="en-US" sz="1600">
                <a:solidFill>
                  <a:srgbClr val="fd23ff"/>
                </a:solidFill>
                <a:latin typeface="Symbol"/>
                <a:ea typeface="Symbol"/>
              </a:rPr>
              <a:t></a:t>
            </a:r>
            <a:r>
              <a:rPr lang="en-US" sz="1600">
                <a:solidFill>
                  <a:srgbClr val="fd23ff"/>
                </a:solidFill>
                <a:latin typeface="Arial"/>
              </a:rPr>
              <a:t>-</a:t>
            </a:r>
            <a:r>
              <a:rPr lang="en-US" sz="1600">
                <a:solidFill>
                  <a:srgbClr val="0000ff"/>
                </a:solidFill>
                <a:latin typeface="Arial"/>
              </a:rPr>
              <a:t>(</a:t>
            </a:r>
            <a:r>
              <a:rPr lang="en-US" sz="1600">
                <a:latin typeface="Arial"/>
              </a:rPr>
              <a:t>from</a:t>
            </a:r>
            <a:r>
              <a:rPr lang="en-US" sz="1600">
                <a:solidFill>
                  <a:srgbClr val="0000ff"/>
                </a:solidFill>
                <a:latin typeface="Arial"/>
              </a:rPr>
              <a:t> </a:t>
            </a:r>
            <a:r>
              <a:rPr lang="en-US" sz="1600">
                <a:latin typeface="Symbol"/>
                <a:ea typeface="Symbol"/>
              </a:rPr>
              <a:t></a:t>
            </a:r>
            <a:r>
              <a:rPr lang="en-US" sz="1600">
                <a:solidFill>
                  <a:srgbClr val="0000ff"/>
                </a:solidFill>
                <a:latin typeface="Arial"/>
              </a:rPr>
              <a:t> </a:t>
            </a:r>
            <a:endParaRPr/>
          </a:p>
        </p:txBody>
      </p:sp>
      <p:pic>
        <p:nvPicPr>
          <p:cNvPr id="1192" name="Picture 13" descr="Screen Shot 2015-06-16 at 3.01.31 PM.png"/>
          <p:cNvPicPr/>
          <p:nvPr/>
        </p:nvPicPr>
        <p:blipFill>
          <a:blip r:embed="rId8"/>
          <a:stretch>
            <a:fillRect/>
          </a:stretch>
        </p:blipFill>
        <p:spPr>
          <a:xfrm>
            <a:off x="6094440" y="3733920"/>
            <a:ext cx="3048120" cy="2209680"/>
          </a:xfrm>
          <a:prstGeom prst="rect">
            <a:avLst/>
          </a:prstGeom>
          <a:ln>
            <a:noFill/>
          </a:ln>
        </p:spPr>
      </p:pic>
      <p:pic>
        <p:nvPicPr>
          <p:cNvPr id="1193" name="Picture 14" descr="Screen Shot 2015-06-16 at 3.02.28 PM.png"/>
          <p:cNvPicPr/>
          <p:nvPr/>
        </p:nvPicPr>
        <p:blipFill>
          <a:blip r:embed="rId9"/>
          <a:stretch>
            <a:fillRect/>
          </a:stretch>
        </p:blipFill>
        <p:spPr>
          <a:xfrm>
            <a:off x="76320" y="3505320"/>
            <a:ext cx="2869920" cy="2361960"/>
          </a:xfrm>
          <a:prstGeom prst="rect">
            <a:avLst/>
          </a:prstGeom>
          <a:ln>
            <a:noFill/>
          </a:ln>
        </p:spPr>
      </p:pic>
      <p:sp>
        <p:nvSpPr>
          <p:cNvPr id="1194" name="CustomShape 6"/>
          <p:cNvSpPr/>
          <p:nvPr/>
        </p:nvSpPr>
        <p:spPr>
          <a:xfrm>
            <a:off x="7389720" y="4114800"/>
            <a:ext cx="389520" cy="459720"/>
          </a:xfrm>
          <a:prstGeom prst="rect">
            <a:avLst/>
          </a:prstGeom>
          <a:noFill/>
          <a:ln>
            <a:noFill/>
          </a:ln>
        </p:spPr>
        <p:txBody>
          <a:bodyPr wrap="none" lIns="90000" rIns="90000" tIns="46800" bIns="46800"/>
          <a:p>
            <a:pPr>
              <a:lnSpc>
                <a:spcPct val="100000"/>
              </a:lnSpc>
              <a:buFont typeface="Symbol" charset="2"/>
              <a:buChar char=""/>
            </a:pPr>
            <a:r>
              <a:rPr lang="en-US" sz="2400">
                <a:latin typeface="Symbol"/>
                <a:ea typeface="Symbol"/>
              </a:rPr>
              <a:t></a:t>
            </a:r>
            <a:endParaRPr/>
          </a:p>
        </p:txBody>
      </p:sp>
      <p:sp>
        <p:nvSpPr>
          <p:cNvPr id="1195" name="Line 7"/>
          <p:cNvSpPr/>
          <p:nvPr/>
        </p:nvSpPr>
        <p:spPr>
          <a:xfrm flipV="1">
            <a:off x="380880" y="4038480"/>
            <a:ext cx="0" cy="1447920"/>
          </a:xfrm>
          <a:prstGeom prst="line">
            <a:avLst/>
          </a:prstGeom>
          <a:ln w="25560">
            <a:solidFill>
              <a:srgbClr val="ff0000"/>
            </a:solidFill>
            <a:miter/>
          </a:ln>
        </p:spPr>
      </p:sp>
      <p:sp>
        <p:nvSpPr>
          <p:cNvPr id="1196" name="Line 8"/>
          <p:cNvSpPr/>
          <p:nvPr/>
        </p:nvSpPr>
        <p:spPr>
          <a:xfrm>
            <a:off x="430200" y="4114800"/>
            <a:ext cx="2998800" cy="762120"/>
          </a:xfrm>
          <a:prstGeom prst="line">
            <a:avLst/>
          </a:prstGeom>
          <a:ln w="25560">
            <a:solidFill>
              <a:srgbClr val="ff0000"/>
            </a:solidFill>
            <a:miter/>
            <a:tailEnd len="med" type="triangle" w="med"/>
          </a:ln>
        </p:spPr>
      </p:sp>
      <p:sp>
        <p:nvSpPr>
          <p:cNvPr id="1197" name="Line 9"/>
          <p:cNvSpPr/>
          <p:nvPr/>
        </p:nvSpPr>
        <p:spPr>
          <a:xfrm flipH="1">
            <a:off x="228240" y="4025880"/>
            <a:ext cx="152280" cy="0"/>
          </a:xfrm>
          <a:prstGeom prst="line">
            <a:avLst/>
          </a:prstGeom>
          <a:ln w="25560">
            <a:solidFill>
              <a:srgbClr val="ff0000"/>
            </a:solidFill>
            <a:miter/>
            <a:tailEnd len="med" type="triangle" w="med"/>
          </a:ln>
        </p:spPr>
      </p:sp>
      <p:sp>
        <p:nvSpPr>
          <p:cNvPr id="1198" name="CustomShape 10"/>
          <p:cNvSpPr/>
          <p:nvPr/>
        </p:nvSpPr>
        <p:spPr>
          <a:xfrm>
            <a:off x="609480" y="3962520"/>
            <a:ext cx="752400" cy="261360"/>
          </a:xfrm>
          <a:prstGeom prst="rect">
            <a:avLst/>
          </a:prstGeom>
          <a:noFill/>
          <a:ln>
            <a:noFill/>
          </a:ln>
        </p:spPr>
        <p:txBody>
          <a:bodyPr wrap="none" lIns="90000" rIns="90000" tIns="46800" bIns="46800"/>
          <a:p>
            <a:pPr>
              <a:buFont typeface="Arial"/>
              <a:buChar char="•"/>
            </a:pPr>
            <a:r>
              <a:rPr lang="en-US" sz="1100">
                <a:latin typeface="Arial"/>
              </a:rPr>
              <a:t>exclusive</a:t>
            </a:r>
            <a:endParaRPr/>
          </a:p>
        </p:txBody>
      </p:sp>
      <p:sp>
        <p:nvSpPr>
          <p:cNvPr id="1199" name="CustomShape 11"/>
          <p:cNvSpPr/>
          <p:nvPr/>
        </p:nvSpPr>
        <p:spPr>
          <a:xfrm>
            <a:off x="6019920" y="3352680"/>
            <a:ext cx="3081240" cy="307080"/>
          </a:xfrm>
          <a:prstGeom prst="rect">
            <a:avLst/>
          </a:prstGeom>
          <a:noFill/>
          <a:ln>
            <a:noFill/>
          </a:ln>
        </p:spPr>
        <p:txBody>
          <a:bodyPr wrap="none" lIns="90000" rIns="90000" tIns="46800" bIns="46800"/>
          <a:p>
            <a:pPr>
              <a:buFont typeface="Arial"/>
              <a:buChar char="•"/>
            </a:pPr>
            <a:r>
              <a:rPr lang="en-US" sz="1400">
                <a:latin typeface="Arial"/>
              </a:rPr>
              <a:t>most of the </a:t>
            </a:r>
            <a:r>
              <a:rPr lang="en-US" sz="1400">
                <a:latin typeface="Symbol"/>
                <a:ea typeface="Symbol"/>
              </a:rPr>
              <a:t></a:t>
            </a:r>
            <a:r>
              <a:rPr lang="en-US" sz="1400">
                <a:latin typeface="Arial"/>
              </a:rPr>
              <a:t>s in the target fragment</a:t>
            </a:r>
            <a:endParaRPr/>
          </a:p>
        </p:txBody>
      </p:sp>
      <p:sp>
        <p:nvSpPr>
          <p:cNvPr id="1200" name="Line 12"/>
          <p:cNvSpPr/>
          <p:nvPr/>
        </p:nvSpPr>
        <p:spPr>
          <a:xfrm flipV="1">
            <a:off x="7086600" y="1523520"/>
            <a:ext cx="1752480" cy="2133720"/>
          </a:xfrm>
          <a:prstGeom prst="line">
            <a:avLst/>
          </a:prstGeom>
          <a:ln w="6480">
            <a:solidFill>
              <a:srgbClr val="000000"/>
            </a:solidFill>
            <a:miter/>
            <a:tailEnd len="med" type="triangle" w="med"/>
          </a:ln>
        </p:spPr>
      </p:sp>
      <p:sp>
        <p:nvSpPr>
          <p:cNvPr id="1201" name="Line 13"/>
          <p:cNvSpPr/>
          <p:nvPr/>
        </p:nvSpPr>
        <p:spPr>
          <a:xfrm>
            <a:off x="7086600" y="3581280"/>
            <a:ext cx="228600" cy="990720"/>
          </a:xfrm>
          <a:prstGeom prst="line">
            <a:avLst/>
          </a:prstGeom>
          <a:ln w="6480">
            <a:solidFill>
              <a:srgbClr val="000000"/>
            </a:solidFill>
            <a:miter/>
            <a:tailEnd len="med" type="triangle" w="med"/>
          </a:ln>
        </p:spPr>
      </p:sp>
      <p:sp>
        <p:nvSpPr>
          <p:cNvPr id="1202" name="Line 14"/>
          <p:cNvSpPr/>
          <p:nvPr/>
        </p:nvSpPr>
        <p:spPr>
          <a:xfrm>
            <a:off x="7429680" y="398520"/>
            <a:ext cx="1059120" cy="321840"/>
          </a:xfrm>
          <a:prstGeom prst="line">
            <a:avLst/>
          </a:prstGeom>
          <a:ln w="9360">
            <a:solidFill>
              <a:srgbClr val="000000"/>
            </a:solidFill>
            <a:miter/>
          </a:ln>
        </p:spPr>
      </p:sp>
      <p:sp>
        <p:nvSpPr>
          <p:cNvPr id="1203" name="Line 15"/>
          <p:cNvSpPr/>
          <p:nvPr/>
        </p:nvSpPr>
        <p:spPr>
          <a:xfrm>
            <a:off x="6629400" y="405000"/>
            <a:ext cx="834120" cy="0"/>
          </a:xfrm>
          <a:prstGeom prst="line">
            <a:avLst/>
          </a:prstGeom>
          <a:ln w="28440">
            <a:solidFill>
              <a:srgbClr val="000000"/>
            </a:solidFill>
            <a:miter/>
          </a:ln>
        </p:spPr>
      </p:sp>
      <p:sp>
        <p:nvSpPr>
          <p:cNvPr id="1204" name="Line 16"/>
          <p:cNvSpPr/>
          <p:nvPr/>
        </p:nvSpPr>
        <p:spPr>
          <a:xfrm flipV="1">
            <a:off x="7463520" y="271800"/>
            <a:ext cx="988560" cy="133200"/>
          </a:xfrm>
          <a:prstGeom prst="line">
            <a:avLst/>
          </a:prstGeom>
          <a:ln w="9360">
            <a:solidFill>
              <a:srgbClr val="000000"/>
            </a:solidFill>
            <a:miter/>
          </a:ln>
        </p:spPr>
      </p:sp>
      <p:sp>
        <p:nvSpPr>
          <p:cNvPr id="1205" name="Line 17"/>
          <p:cNvSpPr/>
          <p:nvPr/>
        </p:nvSpPr>
        <p:spPr>
          <a:xfrm>
            <a:off x="7463520" y="405000"/>
            <a:ext cx="1040040" cy="0"/>
          </a:xfrm>
          <a:prstGeom prst="line">
            <a:avLst/>
          </a:prstGeom>
          <a:ln w="28440">
            <a:solidFill>
              <a:srgbClr val="000000"/>
            </a:solidFill>
            <a:custDash>
              <a:ds d="79000" sp="79000"/>
            </a:custDash>
            <a:miter/>
          </a:ln>
        </p:spPr>
      </p:sp>
      <p:sp>
        <p:nvSpPr>
          <p:cNvPr id="1206" name="CustomShape 18"/>
          <p:cNvSpPr/>
          <p:nvPr/>
        </p:nvSpPr>
        <p:spPr>
          <a:xfrm>
            <a:off x="6652800" y="76320"/>
            <a:ext cx="435240" cy="459720"/>
          </a:xfrm>
          <a:prstGeom prst="rect">
            <a:avLst/>
          </a:prstGeom>
          <a:noFill/>
          <a:ln>
            <a:noFill/>
          </a:ln>
        </p:spPr>
        <p:txBody>
          <a:bodyPr wrap="none" lIns="90000" rIns="90000" tIns="46800" bIns="46800"/>
          <a:p>
            <a:pPr>
              <a:buFont typeface="Arial"/>
              <a:buChar char="•"/>
            </a:pPr>
            <a:r>
              <a:rPr i="1" lang="en-US" sz="2400">
                <a:solidFill>
                  <a:srgbClr val="660033"/>
                </a:solidFill>
                <a:latin typeface="Arial"/>
                <a:ea typeface="Arial"/>
              </a:rPr>
              <a:t>e </a:t>
            </a:r>
            <a:endParaRPr/>
          </a:p>
        </p:txBody>
      </p:sp>
      <p:sp>
        <p:nvSpPr>
          <p:cNvPr id="1207" name="CustomShape 19"/>
          <p:cNvSpPr/>
          <p:nvPr/>
        </p:nvSpPr>
        <p:spPr>
          <a:xfrm>
            <a:off x="8076960" y="14400"/>
            <a:ext cx="415440" cy="459720"/>
          </a:xfrm>
          <a:prstGeom prst="rect">
            <a:avLst/>
          </a:prstGeom>
          <a:noFill/>
          <a:ln>
            <a:noFill/>
          </a:ln>
        </p:spPr>
        <p:txBody>
          <a:bodyPr wrap="none" lIns="90000" rIns="90000" tIns="46800" bIns="46800"/>
          <a:p>
            <a:pPr>
              <a:buFont typeface="Arial"/>
              <a:buChar char="•"/>
            </a:pPr>
            <a:r>
              <a:rPr i="1" lang="en-US" sz="2400">
                <a:solidFill>
                  <a:srgbClr val="660033"/>
                </a:solidFill>
                <a:latin typeface="Arial"/>
                <a:ea typeface="Arial"/>
              </a:rPr>
              <a:t>e</a:t>
            </a:r>
            <a:r>
              <a:rPr i="1" lang="en-US" sz="2400">
                <a:solidFill>
                  <a:srgbClr val="660033"/>
                </a:solidFill>
                <a:latin typeface="Arial"/>
                <a:ea typeface="Arial"/>
              </a:rPr>
              <a:t>’</a:t>
            </a:r>
            <a:endParaRPr/>
          </a:p>
        </p:txBody>
      </p:sp>
      <p:sp>
        <p:nvSpPr>
          <p:cNvPr id="1208" name="CustomShape 20"/>
          <p:cNvSpPr/>
          <p:nvPr/>
        </p:nvSpPr>
        <p:spPr>
          <a:xfrm>
            <a:off x="8347680" y="444600"/>
            <a:ext cx="349920" cy="459720"/>
          </a:xfrm>
          <a:prstGeom prst="rect">
            <a:avLst/>
          </a:prstGeom>
          <a:noFill/>
          <a:ln>
            <a:noFill/>
          </a:ln>
        </p:spPr>
        <p:txBody>
          <a:bodyPr wrap="none" lIns="90000" rIns="90000" tIns="46800" bIns="46800"/>
          <a:p>
            <a:pPr>
              <a:buFont typeface="Arial"/>
              <a:buChar char="•"/>
            </a:pPr>
            <a:r>
              <a:rPr lang="en-US" sz="2400">
                <a:solidFill>
                  <a:srgbClr val="660033"/>
                </a:solidFill>
                <a:latin typeface="Arial"/>
                <a:ea typeface="Arial"/>
              </a:rPr>
              <a:t>p</a:t>
            </a:r>
            <a:endParaRPr/>
          </a:p>
        </p:txBody>
      </p:sp>
      <p:sp>
        <p:nvSpPr>
          <p:cNvPr id="1209" name="Line 21"/>
          <p:cNvSpPr/>
          <p:nvPr/>
        </p:nvSpPr>
        <p:spPr>
          <a:xfrm>
            <a:off x="7392600" y="405000"/>
            <a:ext cx="1095840" cy="177120"/>
          </a:xfrm>
          <a:prstGeom prst="line">
            <a:avLst/>
          </a:prstGeom>
          <a:ln w="9360">
            <a:solidFill>
              <a:srgbClr val="000000"/>
            </a:solidFill>
            <a:miter/>
          </a:ln>
        </p:spPr>
      </p:sp>
      <p:sp>
        <p:nvSpPr>
          <p:cNvPr id="1210" name="CustomShape 22"/>
          <p:cNvSpPr/>
          <p:nvPr/>
        </p:nvSpPr>
        <p:spPr>
          <a:xfrm>
            <a:off x="8458200" y="305280"/>
            <a:ext cx="390960" cy="459720"/>
          </a:xfrm>
          <a:prstGeom prst="rect">
            <a:avLst/>
          </a:prstGeom>
          <a:noFill/>
          <a:ln>
            <a:noFill/>
          </a:ln>
        </p:spPr>
        <p:txBody>
          <a:bodyPr wrap="none" lIns="90000" rIns="90000" tIns="46800" bIns="46800"/>
          <a:p>
            <a:pPr>
              <a:buFont typeface="Arial"/>
              <a:buChar char="•"/>
            </a:pPr>
            <a:r>
              <a:rPr lang="el-GR" sz="2400">
                <a:solidFill>
                  <a:srgbClr val="660033"/>
                </a:solidFill>
                <a:latin typeface="Arial"/>
                <a:ea typeface="Arial"/>
              </a:rPr>
              <a:t>π</a:t>
            </a:r>
            <a:endParaRPr/>
          </a:p>
        </p:txBody>
      </p:sp>
      <p:sp>
        <p:nvSpPr>
          <p:cNvPr id="1211" name="CustomShape 23"/>
          <p:cNvSpPr/>
          <p:nvPr/>
        </p:nvSpPr>
        <p:spPr>
          <a:xfrm>
            <a:off x="8610480" y="76320"/>
            <a:ext cx="349920" cy="398880"/>
          </a:xfrm>
          <a:prstGeom prst="rect">
            <a:avLst/>
          </a:prstGeom>
          <a:noFill/>
          <a:ln>
            <a:noFill/>
          </a:ln>
        </p:spPr>
        <p:txBody>
          <a:bodyPr wrap="none" lIns="90000" rIns="90000" tIns="46800" bIns="46800"/>
          <a:p>
            <a:pPr>
              <a:buFont typeface="Arial"/>
              <a:buChar char="•"/>
            </a:pPr>
            <a:r>
              <a:rPr lang="en-US" sz="2000">
                <a:latin typeface="Arial"/>
              </a:rPr>
              <a:t>X</a:t>
            </a:r>
            <a:endParaRPr/>
          </a:p>
        </p:txBody>
      </p:sp>
      <p:sp>
        <p:nvSpPr>
          <p:cNvPr id="1212" name="Line 24"/>
          <p:cNvSpPr/>
          <p:nvPr/>
        </p:nvSpPr>
        <p:spPr>
          <a:xfrm>
            <a:off x="7463520" y="405000"/>
            <a:ext cx="918000" cy="551880"/>
          </a:xfrm>
          <a:prstGeom prst="line">
            <a:avLst/>
          </a:prstGeom>
          <a:ln w="9360">
            <a:solidFill>
              <a:srgbClr val="000000"/>
            </a:solidFill>
            <a:miter/>
          </a:ln>
        </p:spPr>
      </p:sp>
      <p:sp>
        <p:nvSpPr>
          <p:cNvPr id="1213" name="CustomShape 25"/>
          <p:cNvSpPr/>
          <p:nvPr/>
        </p:nvSpPr>
        <p:spPr>
          <a:xfrm>
            <a:off x="8305920" y="762840"/>
            <a:ext cx="383400" cy="459720"/>
          </a:xfrm>
          <a:prstGeom prst="rect">
            <a:avLst/>
          </a:prstGeom>
          <a:noFill/>
          <a:ln>
            <a:noFill/>
          </a:ln>
        </p:spPr>
        <p:txBody>
          <a:bodyPr wrap="none" lIns="90000" rIns="90000" tIns="46800" bIns="46800"/>
          <a:p>
            <a:pPr>
              <a:buFont typeface="Arial"/>
              <a:buChar char="•"/>
            </a:pPr>
            <a:r>
              <a:rPr lang="en-US" sz="2400">
                <a:solidFill>
                  <a:srgbClr val="660033"/>
                </a:solidFill>
                <a:latin typeface="Arial"/>
                <a:ea typeface="Arial"/>
              </a:rPr>
              <a:t>K</a:t>
            </a:r>
            <a:endParaRPr/>
          </a:p>
        </p:txBody>
      </p:sp>
      <p:sp>
        <p:nvSpPr>
          <p:cNvPr id="1214" name="CustomShape 26"/>
          <p:cNvSpPr/>
          <p:nvPr/>
        </p:nvSpPr>
        <p:spPr>
          <a:xfrm>
            <a:off x="685800" y="6019920"/>
            <a:ext cx="8228880" cy="459720"/>
          </a:xfrm>
          <a:prstGeom prst="rect">
            <a:avLst/>
          </a:prstGeom>
          <a:noFill/>
          <a:ln>
            <a:noFill/>
          </a:ln>
        </p:spPr>
        <p:txBody>
          <a:bodyPr wrap="none" lIns="90000" rIns="90000" tIns="46800" bIns="46800"/>
          <a:p>
            <a:pPr>
              <a:buFont typeface="Arial"/>
              <a:buChar char="•"/>
            </a:pPr>
            <a:r>
              <a:rPr lang="en-US" sz="2400">
                <a:latin typeface="Arial"/>
              </a:rPr>
              <a:t>At forward angles Lambas are mainly from target fragments</a:t>
            </a:r>
            <a:endParaRPr/>
          </a:p>
        </p:txBody>
      </p:sp>
    </p:spTree>
  </p:cSld>
</p:sld>
</file>

<file path=ppt/slides/slide56.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1215" name="CustomShape 1"/>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1216" name="CustomShape 2"/>
          <p:cNvSpPr/>
          <p:nvPr/>
        </p:nvSpPr>
        <p:spPr>
          <a:xfrm>
            <a:off x="8458200" y="6464160"/>
            <a:ext cx="685800" cy="320760"/>
          </a:xfrm>
          <a:prstGeom prst="rect">
            <a:avLst/>
          </a:prstGeom>
          <a:noFill/>
          <a:ln>
            <a:noFill/>
          </a:ln>
        </p:spPr>
        <p:txBody>
          <a:bodyPr lIns="90000" rIns="90000" tIns="46800" bIns="46800"/>
          <a:p>
            <a:pPr algn="r">
              <a:buFont typeface="Arial"/>
              <a:buChar char="•"/>
            </a:pPr>
            <a:fld id="{3C7699C5-53C0-483F-9BB8-C084B6B7C8D2}" type="slidenum">
              <a:rPr lang="en-US" sz="1400">
                <a:latin typeface="Arial"/>
              </a:rPr>
              <a:t>&lt;number&gt;</a:t>
            </a:fld>
            <a:endParaRPr/>
          </a:p>
        </p:txBody>
      </p:sp>
      <p:sp>
        <p:nvSpPr>
          <p:cNvPr id="1217" name="TextShape 3"/>
          <p:cNvSpPr txBox="1"/>
          <p:nvPr/>
        </p:nvSpPr>
        <p:spPr>
          <a:xfrm>
            <a:off x="-360" y="228600"/>
            <a:ext cx="9296280" cy="457200"/>
          </a:xfrm>
          <a:prstGeom prst="rect">
            <a:avLst/>
          </a:prstGeom>
        </p:spPr>
        <p:txBody>
          <a:bodyPr anchor="ctr"/>
          <a:p>
            <a:pPr algn="ctr">
              <a:buFont typeface="Arial"/>
              <a:buChar char="•"/>
            </a:pPr>
            <a:r>
              <a:rPr lang="en-US" sz="3600">
                <a:latin typeface="Arial"/>
              </a:rPr>
              <a:t> </a:t>
            </a:r>
            <a:r>
              <a:rPr lang="en-US" sz="3200">
                <a:latin typeface="Arial"/>
              </a:rPr>
              <a:t>Our eyes  into the 3D world</a:t>
            </a:r>
            <a:endParaRPr/>
          </a:p>
        </p:txBody>
      </p:sp>
      <p:pic>
        <p:nvPicPr>
          <p:cNvPr id="1218" name="Picture 37" descr="txp_fig"/>
          <p:cNvPicPr/>
          <p:nvPr/>
        </p:nvPicPr>
        <p:blipFill>
          <a:blip r:embed="rId1"/>
          <a:stretch>
            <a:fillRect/>
          </a:stretch>
        </p:blipFill>
        <p:spPr>
          <a:xfrm>
            <a:off x="152280" y="6019920"/>
            <a:ext cx="5462640" cy="228600"/>
          </a:xfrm>
          <a:prstGeom prst="rect">
            <a:avLst/>
          </a:prstGeom>
          <a:ln>
            <a:noFill/>
          </a:ln>
        </p:spPr>
      </p:pic>
      <p:pic>
        <p:nvPicPr>
          <p:cNvPr id="1219" name="Picture 34" descr="newlogo"/>
          <p:cNvPicPr/>
          <p:nvPr/>
        </p:nvPicPr>
        <p:blipFill>
          <a:blip r:embed="rId2"/>
          <a:stretch>
            <a:fillRect/>
          </a:stretch>
        </p:blipFill>
        <p:spPr>
          <a:xfrm>
            <a:off x="6400800" y="3581280"/>
            <a:ext cx="1523880" cy="515880"/>
          </a:xfrm>
          <a:prstGeom prst="rect">
            <a:avLst/>
          </a:prstGeom>
          <a:ln>
            <a:noFill/>
          </a:ln>
        </p:spPr>
      </p:pic>
      <p:pic>
        <p:nvPicPr>
          <p:cNvPr id="1220" name="Picture 13" descr="hermeslogo"/>
          <p:cNvPicPr/>
          <p:nvPr/>
        </p:nvPicPr>
        <p:blipFill>
          <a:blip r:embed="rId3"/>
          <a:stretch>
            <a:fillRect/>
          </a:stretch>
        </p:blipFill>
        <p:spPr>
          <a:xfrm>
            <a:off x="8261280" y="838080"/>
            <a:ext cx="882720" cy="650880"/>
          </a:xfrm>
          <a:prstGeom prst="rect">
            <a:avLst/>
          </a:prstGeom>
          <a:ln w="9360">
            <a:solidFill>
              <a:srgbClr val="ff0000"/>
            </a:solidFill>
            <a:miter/>
          </a:ln>
        </p:spPr>
      </p:pic>
      <p:pic>
        <p:nvPicPr>
          <p:cNvPr id="1221" name="Picture 3" descr="Layout-3D-1L"/>
          <p:cNvPicPr/>
          <p:nvPr/>
        </p:nvPicPr>
        <p:blipFill>
          <a:blip r:embed="rId4"/>
          <a:srcRect l="0" t="0" r="0" b="78153"/>
          <a:stretch>
            <a:fillRect/>
          </a:stretch>
        </p:blipFill>
        <p:spPr>
          <a:xfrm>
            <a:off x="5993280" y="2514600"/>
            <a:ext cx="2716920" cy="984600"/>
          </a:xfrm>
          <a:prstGeom prst="rect">
            <a:avLst/>
          </a:prstGeom>
          <a:ln>
            <a:noFill/>
          </a:ln>
        </p:spPr>
      </p:pic>
      <p:sp>
        <p:nvSpPr>
          <p:cNvPr id="1222" name="Line 4"/>
          <p:cNvSpPr/>
          <p:nvPr/>
        </p:nvSpPr>
        <p:spPr>
          <a:xfrm flipV="1">
            <a:off x="5950800" y="3174120"/>
            <a:ext cx="155520" cy="53280"/>
          </a:xfrm>
          <a:prstGeom prst="line">
            <a:avLst/>
          </a:prstGeom>
          <a:ln w="19080">
            <a:solidFill>
              <a:srgbClr val="292929"/>
            </a:solidFill>
            <a:miter/>
            <a:tailEnd len="lg" type="triangle" w="med"/>
          </a:ln>
        </p:spPr>
      </p:sp>
      <p:sp>
        <p:nvSpPr>
          <p:cNvPr id="1223" name="CustomShape 5"/>
          <p:cNvSpPr/>
          <p:nvPr/>
        </p:nvSpPr>
        <p:spPr>
          <a:xfrm>
            <a:off x="5839920" y="3230640"/>
            <a:ext cx="580680" cy="405720"/>
          </a:xfrm>
          <a:prstGeom prst="rect">
            <a:avLst/>
          </a:prstGeom>
          <a:noFill/>
          <a:ln>
            <a:noFill/>
          </a:ln>
        </p:spPr>
        <p:txBody>
          <a:bodyPr lIns="100800" rIns="100800" tIns="50400" bIns="50400"/>
          <a:p>
            <a:pPr>
              <a:lnSpc>
                <a:spcPct val="100000"/>
              </a:lnSpc>
              <a:buFont typeface="Times New Roman"/>
              <a:buChar char="•"/>
            </a:pPr>
            <a:r>
              <a:rPr b="1" lang="en-US" sz="1000">
                <a:latin typeface="Times New Roman"/>
              </a:rPr>
              <a:t> </a:t>
            </a:r>
            <a:r>
              <a:rPr b="1" lang="en-US" sz="1000">
                <a:latin typeface="Symbol"/>
                <a:ea typeface="Symbol"/>
              </a:rPr>
              <a:t></a:t>
            </a:r>
            <a:r>
              <a:rPr b="1" lang="en-US" sz="1000">
                <a:latin typeface="Times New Roman"/>
              </a:rPr>
              <a:t> </a:t>
            </a:r>
            <a:r>
              <a:rPr b="1" lang="en-US" sz="1000">
                <a:latin typeface="Arial"/>
              </a:rPr>
              <a:t>beam</a:t>
            </a:r>
            <a:endParaRPr/>
          </a:p>
        </p:txBody>
      </p:sp>
      <p:sp>
        <p:nvSpPr>
          <p:cNvPr id="1224" name="CustomShape 6"/>
          <p:cNvSpPr/>
          <p:nvPr/>
        </p:nvSpPr>
        <p:spPr>
          <a:xfrm>
            <a:off x="5791320" y="2728440"/>
            <a:ext cx="1219320" cy="466200"/>
          </a:xfrm>
          <a:prstGeom prst="rect">
            <a:avLst/>
          </a:prstGeom>
          <a:noFill/>
          <a:ln>
            <a:noFill/>
          </a:ln>
        </p:spPr>
        <p:txBody>
          <a:bodyPr lIns="100800" rIns="100800" tIns="50400" bIns="50400"/>
          <a:p>
            <a:pPr>
              <a:buFont typeface="Arial"/>
              <a:buChar char="•"/>
            </a:pPr>
            <a:r>
              <a:rPr b="1" lang="en-US" sz="1200">
                <a:solidFill>
                  <a:srgbClr val="cc6600"/>
                </a:solidFill>
                <a:latin typeface="Arial"/>
              </a:rPr>
              <a:t>Polarised Target</a:t>
            </a:r>
            <a:endParaRPr/>
          </a:p>
        </p:txBody>
      </p:sp>
      <p:pic>
        <p:nvPicPr>
          <p:cNvPr id="1225" name="Picture 49" descr="Screen Shot 2015-03-25 at 5.27.03 AM.png"/>
          <p:cNvPicPr/>
          <p:nvPr/>
        </p:nvPicPr>
        <p:blipFill>
          <a:blip r:embed="rId5"/>
          <a:stretch>
            <a:fillRect/>
          </a:stretch>
        </p:blipFill>
        <p:spPr>
          <a:xfrm>
            <a:off x="5334120" y="838080"/>
            <a:ext cx="2822400" cy="1703520"/>
          </a:xfrm>
          <a:prstGeom prst="rect">
            <a:avLst/>
          </a:prstGeom>
          <a:ln>
            <a:noFill/>
          </a:ln>
        </p:spPr>
      </p:pic>
      <p:pic>
        <p:nvPicPr>
          <p:cNvPr id="1226" name="Picture 11" descr="screenshot_1.jpg"/>
          <p:cNvPicPr/>
          <p:nvPr/>
        </p:nvPicPr>
        <p:blipFill>
          <a:blip r:embed="rId6"/>
          <a:stretch>
            <a:fillRect/>
          </a:stretch>
        </p:blipFill>
        <p:spPr>
          <a:xfrm>
            <a:off x="3033720" y="990720"/>
            <a:ext cx="2557440" cy="2438280"/>
          </a:xfrm>
          <a:prstGeom prst="rect">
            <a:avLst/>
          </a:prstGeom>
          <a:ln>
            <a:noFill/>
          </a:ln>
        </p:spPr>
      </p:pic>
      <p:pic>
        <p:nvPicPr>
          <p:cNvPr id="1227" name="Picture 30" descr="Screen Shot 2015-05-23 at 3.20.13 PM.png"/>
          <p:cNvPicPr/>
          <p:nvPr/>
        </p:nvPicPr>
        <p:blipFill>
          <a:blip r:embed="rId7"/>
          <a:stretch>
            <a:fillRect/>
          </a:stretch>
        </p:blipFill>
        <p:spPr>
          <a:xfrm>
            <a:off x="5416560" y="4191120"/>
            <a:ext cx="1593720" cy="1676160"/>
          </a:xfrm>
          <a:prstGeom prst="rect">
            <a:avLst/>
          </a:prstGeom>
          <a:ln>
            <a:noFill/>
          </a:ln>
        </p:spPr>
      </p:pic>
      <p:pic>
        <p:nvPicPr>
          <p:cNvPr id="1228" name="Picture 31" descr="Screen Shot 2015-05-23 at 3.22.10 PM.png"/>
          <p:cNvPicPr/>
          <p:nvPr/>
        </p:nvPicPr>
        <p:blipFill>
          <a:blip r:embed="rId8"/>
          <a:stretch>
            <a:fillRect/>
          </a:stretch>
        </p:blipFill>
        <p:spPr>
          <a:xfrm>
            <a:off x="6934320" y="4179960"/>
            <a:ext cx="2209680" cy="2055600"/>
          </a:xfrm>
          <a:prstGeom prst="rect">
            <a:avLst/>
          </a:prstGeom>
          <a:ln>
            <a:noFill/>
          </a:ln>
        </p:spPr>
      </p:pic>
      <p:pic>
        <p:nvPicPr>
          <p:cNvPr id="1229" name="Picture 32" descr="Screen Shot 2015-05-23 at 3.26.04 PM.png"/>
          <p:cNvPicPr/>
          <p:nvPr/>
        </p:nvPicPr>
        <p:blipFill>
          <a:blip r:embed="rId9"/>
          <a:stretch>
            <a:fillRect/>
          </a:stretch>
        </p:blipFill>
        <p:spPr>
          <a:xfrm>
            <a:off x="0" y="914400"/>
            <a:ext cx="2971800" cy="2324160"/>
          </a:xfrm>
          <a:prstGeom prst="rect">
            <a:avLst/>
          </a:prstGeom>
          <a:ln>
            <a:noFill/>
          </a:ln>
        </p:spPr>
      </p:pic>
      <p:pic>
        <p:nvPicPr>
          <p:cNvPr id="1230" name="Picture 35" descr=""/>
          <p:cNvPicPr/>
          <p:nvPr/>
        </p:nvPicPr>
        <p:blipFill>
          <a:blip r:embed="rId10"/>
          <a:stretch>
            <a:fillRect/>
          </a:stretch>
        </p:blipFill>
        <p:spPr>
          <a:xfrm>
            <a:off x="8229600" y="3219480"/>
            <a:ext cx="722160" cy="590400"/>
          </a:xfrm>
          <a:prstGeom prst="rect">
            <a:avLst/>
          </a:prstGeom>
          <a:ln>
            <a:noFill/>
          </a:ln>
        </p:spPr>
      </p:pic>
      <p:pic>
        <p:nvPicPr>
          <p:cNvPr id="1231" name="Picture 33" descr="Screen Shot 2015-05-23 at 3.25.52 PM.png"/>
          <p:cNvPicPr/>
          <p:nvPr/>
        </p:nvPicPr>
        <p:blipFill>
          <a:blip r:embed="rId11"/>
          <a:stretch>
            <a:fillRect/>
          </a:stretch>
        </p:blipFill>
        <p:spPr>
          <a:xfrm>
            <a:off x="228600" y="3803760"/>
            <a:ext cx="2286000" cy="2006640"/>
          </a:xfrm>
          <a:prstGeom prst="rect">
            <a:avLst/>
          </a:prstGeom>
          <a:ln>
            <a:noFill/>
          </a:ln>
        </p:spPr>
      </p:pic>
      <p:sp>
        <p:nvSpPr>
          <p:cNvPr id="1232" name="CustomShape 7"/>
          <p:cNvSpPr/>
          <p:nvPr/>
        </p:nvSpPr>
        <p:spPr>
          <a:xfrm>
            <a:off x="228600" y="3084480"/>
            <a:ext cx="4572000" cy="946440"/>
          </a:xfrm>
          <a:prstGeom prst="rect">
            <a:avLst/>
          </a:prstGeom>
          <a:noFill/>
          <a:ln>
            <a:noFill/>
          </a:ln>
        </p:spPr>
        <p:txBody>
          <a:bodyPr lIns="90000" rIns="90000" tIns="46800" bIns="46800"/>
          <a:p>
            <a:pPr>
              <a:buFont typeface="Arial"/>
              <a:buChar char="•"/>
            </a:pPr>
            <a:endParaRPr/>
          </a:p>
          <a:p>
            <a:pPr>
              <a:buFont typeface="Arial"/>
              <a:buChar char="•"/>
            </a:pPr>
            <a:r>
              <a:rPr b="1" lang="en-US" sz="1600">
                <a:latin typeface="Arial"/>
              </a:rPr>
              <a:t>PHENIX </a:t>
            </a:r>
            <a:endParaRPr/>
          </a:p>
          <a:p>
            <a:pPr>
              <a:buFont typeface="Arial"/>
              <a:buChar char="•"/>
            </a:pPr>
            <a:r>
              <a:rPr lang="en-US" sz="1600">
                <a:latin typeface="Arial"/>
              </a:rPr>
              <a:t>High resolution </a:t>
            </a:r>
            <a:endParaRPr/>
          </a:p>
        </p:txBody>
      </p:sp>
      <p:sp>
        <p:nvSpPr>
          <p:cNvPr id="1233" name="CustomShape 8"/>
          <p:cNvSpPr/>
          <p:nvPr/>
        </p:nvSpPr>
        <p:spPr>
          <a:xfrm>
            <a:off x="1219320" y="609480"/>
            <a:ext cx="4572000" cy="733320"/>
          </a:xfrm>
          <a:prstGeom prst="rect">
            <a:avLst/>
          </a:prstGeom>
          <a:noFill/>
          <a:ln>
            <a:noFill/>
          </a:ln>
        </p:spPr>
        <p:txBody>
          <a:bodyPr lIns="90000" rIns="90000" tIns="46800" bIns="46800"/>
          <a:p>
            <a:pPr>
              <a:buFont typeface="Arial"/>
              <a:buChar char="•"/>
            </a:pPr>
            <a:endParaRPr/>
          </a:p>
          <a:p>
            <a:pPr>
              <a:buFont typeface="Arial"/>
              <a:buChar char="•"/>
            </a:pPr>
            <a:r>
              <a:rPr b="1" lang="en-US" sz="1400">
                <a:latin typeface="Arial"/>
              </a:rPr>
              <a:t>STAR </a:t>
            </a:r>
            <a:endParaRPr/>
          </a:p>
          <a:p>
            <a:pPr>
              <a:buFont typeface="Arial"/>
              <a:buChar char="•"/>
            </a:pPr>
            <a:r>
              <a:rPr lang="en-US" sz="1400">
                <a:latin typeface="Arial"/>
              </a:rPr>
              <a:t>Large acceptance </a:t>
            </a:r>
            <a:endParaRPr/>
          </a:p>
        </p:txBody>
      </p:sp>
      <p:pic>
        <p:nvPicPr>
          <p:cNvPr id="1234" name="Picture 21" descr="Screen Shot 2015-05-23 at 10.26.29 PM.png"/>
          <p:cNvPicPr/>
          <p:nvPr/>
        </p:nvPicPr>
        <p:blipFill>
          <a:blip r:embed="rId12"/>
          <a:stretch>
            <a:fillRect/>
          </a:stretch>
        </p:blipFill>
        <p:spPr>
          <a:xfrm>
            <a:off x="2590920" y="3873600"/>
            <a:ext cx="2976480" cy="1841400"/>
          </a:xfrm>
          <a:prstGeom prst="rect">
            <a:avLst/>
          </a:prstGeom>
          <a:ln>
            <a:noFill/>
          </a:ln>
        </p:spPr>
      </p:pic>
      <p:sp>
        <p:nvSpPr>
          <p:cNvPr id="1235" name="CustomShape 9"/>
          <p:cNvSpPr/>
          <p:nvPr/>
        </p:nvSpPr>
        <p:spPr>
          <a:xfrm>
            <a:off x="3429000" y="3505320"/>
            <a:ext cx="1312920" cy="398880"/>
          </a:xfrm>
          <a:prstGeom prst="rect">
            <a:avLst/>
          </a:prstGeom>
          <a:noFill/>
          <a:ln>
            <a:noFill/>
          </a:ln>
        </p:spPr>
        <p:txBody>
          <a:bodyPr wrap="none" lIns="90000" rIns="90000" tIns="46800" bIns="46800"/>
          <a:p>
            <a:pPr>
              <a:buFont typeface="Arial"/>
              <a:buChar char="•"/>
            </a:pPr>
            <a:r>
              <a:rPr lang="en-US" sz="2000">
                <a:latin typeface="Arial"/>
              </a:rPr>
              <a:t>SeaQuest</a:t>
            </a:r>
            <a:endParaRPr/>
          </a:p>
        </p:txBody>
      </p:sp>
    </p:spTree>
  </p:cSld>
  <p:timing>
    <p:tnLst>
      <p:par>
        <p:cTn id="229" dur="indefinite" restart="never" nodeType="tmRoot">
          <p:childTnLst>
            <p:seq>
              <p:cTn id="230" dur="indefinite" nodeType="mainSeq">
                <p:childTnLst>
                  <p:par>
                    <p:cTn id="231" fill="hold">
                      <p:stCondLst>
                        <p:cond delay="indefinite"/>
                      </p:stCondLst>
                      <p:childTnLst>
                        <p:par>
                          <p:cTn id="232" fill="hold">
                            <p:stCondLst>
                              <p:cond delay="0"/>
                            </p:stCondLst>
                            <p:childTnLst>
                              <p:par>
                                <p:cTn id="233" nodeType="withEffect" fill="hold" presetClass="entr" presetID="1">
                                  <p:stCondLst>
                                    <p:cond delay="0"/>
                                  </p:stCondLst>
                                  <p:childTnLst>
                                    <p:set>
                                      <p:cBhvr>
                                        <p:cTn id="234" dur="1" fill="hold">
                                          <p:stCondLst>
                                            <p:cond delay="0"/>
                                          </p:stCondLst>
                                        </p:cTn>
                                        <p:tgtEl>
                                          <p:spTgt spid="1219"/>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7.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1236" name="Picture 2" descr=""/>
          <p:cNvPicPr/>
          <p:nvPr/>
        </p:nvPicPr>
        <p:blipFill>
          <a:blip r:embed="rId1"/>
          <a:stretch>
            <a:fillRect/>
          </a:stretch>
        </p:blipFill>
        <p:spPr>
          <a:xfrm>
            <a:off x="5392800" y="1652760"/>
            <a:ext cx="3187800" cy="331560"/>
          </a:xfrm>
          <a:prstGeom prst="rect">
            <a:avLst/>
          </a:prstGeom>
          <a:ln>
            <a:noFill/>
          </a:ln>
        </p:spPr>
      </p:pic>
      <p:sp>
        <p:nvSpPr>
          <p:cNvPr id="1237" name="CustomShape 1"/>
          <p:cNvSpPr/>
          <p:nvPr/>
        </p:nvSpPr>
        <p:spPr>
          <a:xfrm>
            <a:off x="4724280" y="1268280"/>
            <a:ext cx="4191120" cy="331920"/>
          </a:xfrm>
          <a:prstGeom prst="rect">
            <a:avLst/>
          </a:prstGeom>
          <a:noFill/>
          <a:ln>
            <a:noFill/>
          </a:ln>
        </p:spPr>
        <p:txBody>
          <a:bodyPr lIns="90000" rIns="90000" tIns="46800" bIns="46800"/>
          <a:p>
            <a:pPr algn="ctr">
              <a:buFont typeface="Arial"/>
              <a:buChar char="•"/>
            </a:pPr>
            <a:r>
              <a:rPr lang="en-US" sz="1400">
                <a:latin typeface="Arial"/>
              </a:rPr>
              <a:t>Large Momentum Effective Field Theory (LaMET)</a:t>
            </a:r>
            <a:endParaRPr/>
          </a:p>
        </p:txBody>
      </p:sp>
      <p:sp>
        <p:nvSpPr>
          <p:cNvPr id="1238" name="CustomShape 2"/>
          <p:cNvSpPr/>
          <p:nvPr/>
        </p:nvSpPr>
        <p:spPr>
          <a:xfrm>
            <a:off x="5105520" y="1989000"/>
            <a:ext cx="1295280" cy="247680"/>
          </a:xfrm>
          <a:prstGeom prst="rect">
            <a:avLst/>
          </a:prstGeom>
          <a:noFill/>
          <a:ln>
            <a:noFill/>
          </a:ln>
        </p:spPr>
        <p:txBody>
          <a:bodyPr lIns="90000" rIns="90000" tIns="46800" bIns="46800"/>
          <a:p>
            <a:pPr algn="ctr">
              <a:lnSpc>
                <a:spcPct val="100000"/>
              </a:lnSpc>
              <a:buFont typeface="Tahoma"/>
              <a:buChar char="•"/>
            </a:pPr>
            <a:r>
              <a:rPr b="1" lang="fr-FR" sz="1000">
                <a:latin typeface="Tahoma"/>
                <a:ea typeface="Tahoma"/>
              </a:rPr>
              <a:t>Quasi distribution</a:t>
            </a:r>
            <a:endParaRPr/>
          </a:p>
        </p:txBody>
      </p:sp>
      <p:sp>
        <p:nvSpPr>
          <p:cNvPr id="1239" name="CustomShape 3"/>
          <p:cNvSpPr/>
          <p:nvPr/>
        </p:nvSpPr>
        <p:spPr>
          <a:xfrm>
            <a:off x="6062760" y="1989000"/>
            <a:ext cx="1203120" cy="185760"/>
          </a:xfrm>
          <a:prstGeom prst="rect">
            <a:avLst/>
          </a:prstGeom>
          <a:noFill/>
          <a:ln>
            <a:noFill/>
          </a:ln>
        </p:spPr>
        <p:txBody>
          <a:bodyPr lIns="90000" rIns="90000" tIns="46800" bIns="46800"/>
          <a:p>
            <a:pPr algn="ctr">
              <a:lnSpc>
                <a:spcPct val="100000"/>
              </a:lnSpc>
              <a:buFont typeface="Tahoma"/>
              <a:buChar char="•"/>
            </a:pPr>
            <a:r>
              <a:rPr b="1" lang="fr-FR" sz="1000">
                <a:latin typeface="Tahoma"/>
                <a:ea typeface="Tahoma"/>
              </a:rPr>
              <a:t>Matching coefficient</a:t>
            </a:r>
            <a:endParaRPr/>
          </a:p>
        </p:txBody>
      </p:sp>
      <p:sp>
        <p:nvSpPr>
          <p:cNvPr id="1240" name="CustomShape 4"/>
          <p:cNvSpPr/>
          <p:nvPr/>
        </p:nvSpPr>
        <p:spPr>
          <a:xfrm>
            <a:off x="6624720" y="1989000"/>
            <a:ext cx="1360440" cy="185760"/>
          </a:xfrm>
          <a:prstGeom prst="rect">
            <a:avLst/>
          </a:prstGeom>
          <a:noFill/>
          <a:ln>
            <a:noFill/>
          </a:ln>
        </p:spPr>
        <p:txBody>
          <a:bodyPr lIns="90000" rIns="90000" tIns="46800" bIns="46800"/>
          <a:p>
            <a:pPr algn="ctr">
              <a:lnSpc>
                <a:spcPct val="100000"/>
              </a:lnSpc>
              <a:buFont typeface="Tahoma"/>
              <a:buChar char="•"/>
            </a:pPr>
            <a:r>
              <a:rPr b="1" lang="fr-FR" sz="1000">
                <a:latin typeface="Tahoma"/>
                <a:ea typeface="Tahoma"/>
              </a:rPr>
              <a:t>Partonic distribution</a:t>
            </a:r>
            <a:endParaRPr/>
          </a:p>
        </p:txBody>
      </p:sp>
      <p:pic>
        <p:nvPicPr>
          <p:cNvPr id="1241" name="Picture 6" descr=""/>
          <p:cNvPicPr/>
          <p:nvPr/>
        </p:nvPicPr>
        <p:blipFill>
          <a:blip r:embed="rId2"/>
          <a:srcRect l="351827" t="0" r="402491" b="222941"/>
          <a:stretch>
            <a:fillRect/>
          </a:stretch>
        </p:blipFill>
        <p:spPr>
          <a:xfrm>
            <a:off x="5257800" y="4149720"/>
            <a:ext cx="3448080" cy="2152800"/>
          </a:xfrm>
          <a:prstGeom prst="rect">
            <a:avLst/>
          </a:prstGeom>
          <a:ln>
            <a:noFill/>
          </a:ln>
        </p:spPr>
      </p:pic>
      <p:pic>
        <p:nvPicPr>
          <p:cNvPr id="1242" name="Picture 3" descr=""/>
          <p:cNvPicPr/>
          <p:nvPr/>
        </p:nvPicPr>
        <p:blipFill>
          <a:blip r:embed="rId3"/>
          <a:stretch>
            <a:fillRect/>
          </a:stretch>
        </p:blipFill>
        <p:spPr>
          <a:xfrm>
            <a:off x="4876920" y="2565360"/>
            <a:ext cx="3520800" cy="1727280"/>
          </a:xfrm>
          <a:prstGeom prst="rect">
            <a:avLst/>
          </a:prstGeom>
          <a:ln>
            <a:noFill/>
          </a:ln>
        </p:spPr>
      </p:pic>
      <p:sp>
        <p:nvSpPr>
          <p:cNvPr id="1243" name="CustomShape 5"/>
          <p:cNvSpPr/>
          <p:nvPr/>
        </p:nvSpPr>
        <p:spPr>
          <a:xfrm>
            <a:off x="228600" y="115920"/>
            <a:ext cx="8686800" cy="569880"/>
          </a:xfrm>
          <a:prstGeom prst="rect">
            <a:avLst/>
          </a:prstGeom>
          <a:noFill/>
          <a:ln>
            <a:noFill/>
          </a:ln>
        </p:spPr>
        <p:txBody>
          <a:bodyPr lIns="90000" rIns="90000" tIns="46800" bIns="46800"/>
          <a:p>
            <a:pPr algn="ctr">
              <a:lnSpc>
                <a:spcPct val="100000"/>
              </a:lnSpc>
              <a:buFont typeface="Tahoma"/>
              <a:buChar char="•"/>
            </a:pPr>
            <a:r>
              <a:rPr lang="fr-FR" sz="2800">
                <a:latin typeface="Tahoma"/>
                <a:ea typeface="Tahoma"/>
              </a:rPr>
              <a:t>Gluon polarization extraction from data and lattice</a:t>
            </a:r>
            <a:endParaRPr/>
          </a:p>
        </p:txBody>
      </p:sp>
      <p:pic>
        <p:nvPicPr>
          <p:cNvPr id="1244" name="Picture 2" descr=""/>
          <p:cNvPicPr/>
          <p:nvPr/>
        </p:nvPicPr>
        <p:blipFill>
          <a:blip r:embed="rId4"/>
          <a:stretch>
            <a:fillRect/>
          </a:stretch>
        </p:blipFill>
        <p:spPr>
          <a:xfrm>
            <a:off x="1082520" y="1523880"/>
            <a:ext cx="2955960" cy="2291040"/>
          </a:xfrm>
          <a:prstGeom prst="rect">
            <a:avLst/>
          </a:prstGeom>
          <a:ln>
            <a:noFill/>
          </a:ln>
        </p:spPr>
      </p:pic>
      <p:pic>
        <p:nvPicPr>
          <p:cNvPr id="1245" name="Picture 3" descr=""/>
          <p:cNvPicPr/>
          <p:nvPr/>
        </p:nvPicPr>
        <p:blipFill>
          <a:blip r:embed="rId5"/>
          <a:stretch>
            <a:fillRect/>
          </a:stretch>
        </p:blipFill>
        <p:spPr>
          <a:xfrm>
            <a:off x="1082520" y="3925800"/>
            <a:ext cx="3413160" cy="2475000"/>
          </a:xfrm>
          <a:prstGeom prst="rect">
            <a:avLst/>
          </a:prstGeom>
          <a:ln>
            <a:noFill/>
          </a:ln>
        </p:spPr>
      </p:pic>
      <p:sp>
        <p:nvSpPr>
          <p:cNvPr id="1246" name="CustomShape 6"/>
          <p:cNvSpPr/>
          <p:nvPr/>
        </p:nvSpPr>
        <p:spPr>
          <a:xfrm>
            <a:off x="1295280" y="1219320"/>
            <a:ext cx="2300400" cy="331560"/>
          </a:xfrm>
          <a:prstGeom prst="rect">
            <a:avLst/>
          </a:prstGeom>
          <a:noFill/>
          <a:ln>
            <a:noFill/>
          </a:ln>
        </p:spPr>
        <p:txBody>
          <a:bodyPr lIns="90000" rIns="90000" tIns="46800" bIns="46800"/>
          <a:p>
            <a:pPr algn="ctr">
              <a:lnSpc>
                <a:spcPct val="100000"/>
              </a:lnSpc>
              <a:buFont typeface="Tahoma"/>
              <a:buChar char="•"/>
            </a:pPr>
            <a:r>
              <a:rPr b="1" lang="fr-FR" sz="1400">
                <a:latin typeface="Tahoma"/>
                <a:ea typeface="Tahoma"/>
              </a:rPr>
              <a:t>Photon-Gluon Fusion</a:t>
            </a:r>
            <a:endParaRPr/>
          </a:p>
        </p:txBody>
      </p:sp>
      <p:sp>
        <p:nvSpPr>
          <p:cNvPr id="1247" name="CustomShape 7"/>
          <p:cNvSpPr/>
          <p:nvPr/>
        </p:nvSpPr>
        <p:spPr>
          <a:xfrm>
            <a:off x="2743200" y="3048120"/>
            <a:ext cx="1302480" cy="368280"/>
          </a:xfrm>
          <a:prstGeom prst="rect">
            <a:avLst/>
          </a:prstGeom>
          <a:noFill/>
          <a:ln>
            <a:noFill/>
          </a:ln>
        </p:spPr>
        <p:txBody>
          <a:bodyPr wrap="none" lIns="90000" rIns="90000" tIns="46800" bIns="46800"/>
          <a:p>
            <a:pPr>
              <a:buFont typeface="Arial"/>
              <a:buChar char="•"/>
            </a:pPr>
            <a:r>
              <a:rPr lang="en-US">
                <a:latin typeface="Arial"/>
              </a:rPr>
              <a:t>COMPASS</a:t>
            </a:r>
            <a:endParaRPr/>
          </a:p>
        </p:txBody>
      </p:sp>
      <p:sp>
        <p:nvSpPr>
          <p:cNvPr id="1248" name="CustomShape 8"/>
          <p:cNvSpPr/>
          <p:nvPr/>
        </p:nvSpPr>
        <p:spPr>
          <a:xfrm>
            <a:off x="8458200" y="6464160"/>
            <a:ext cx="685800" cy="320760"/>
          </a:xfrm>
          <a:prstGeom prst="rect">
            <a:avLst/>
          </a:prstGeom>
          <a:noFill/>
          <a:ln>
            <a:noFill/>
          </a:ln>
        </p:spPr>
        <p:txBody>
          <a:bodyPr lIns="90000" rIns="90000" tIns="46800" bIns="46800"/>
          <a:p>
            <a:pPr algn="r">
              <a:buFont typeface="Arial"/>
              <a:buChar char="•"/>
            </a:pPr>
            <a:fld id="{C147CDE8-5F0D-405F-A8A7-18F0050586DA}" type="slidenum">
              <a:rPr lang="en-US" sz="1400">
                <a:latin typeface="Arial"/>
              </a:rPr>
              <a:t>&lt;number&gt;</a:t>
            </a:fld>
            <a:endParaRPr/>
          </a:p>
        </p:txBody>
      </p:sp>
      <p:sp>
        <p:nvSpPr>
          <p:cNvPr id="1249" name="CustomShape 9"/>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Tree>
  </p:cSld>
</p:sld>
</file>

<file path=ppt/slides/slide58.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1250" name="CustomShape 1"/>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1251" name="CustomShape 2"/>
          <p:cNvSpPr/>
          <p:nvPr/>
        </p:nvSpPr>
        <p:spPr>
          <a:xfrm>
            <a:off x="8458200" y="6464160"/>
            <a:ext cx="685800" cy="320760"/>
          </a:xfrm>
          <a:prstGeom prst="rect">
            <a:avLst/>
          </a:prstGeom>
          <a:noFill/>
          <a:ln>
            <a:noFill/>
          </a:ln>
        </p:spPr>
        <p:txBody>
          <a:bodyPr lIns="90000" rIns="90000" tIns="46800" bIns="46800"/>
          <a:p>
            <a:pPr algn="r">
              <a:buFont typeface="Arial"/>
              <a:buChar char="•"/>
            </a:pPr>
            <a:fld id="{DEB20B8B-A8C9-49F9-87E2-FBF92D778890}" type="slidenum">
              <a:rPr lang="en-US" sz="1400">
                <a:latin typeface="Arial"/>
              </a:rPr>
              <a:t>&lt;number&gt;</a:t>
            </a:fld>
            <a:endParaRPr/>
          </a:p>
        </p:txBody>
      </p:sp>
      <p:sp>
        <p:nvSpPr>
          <p:cNvPr id="1252" name="CustomShape 3"/>
          <p:cNvSpPr/>
          <p:nvPr/>
        </p:nvSpPr>
        <p:spPr>
          <a:xfrm>
            <a:off x="380880" y="76320"/>
            <a:ext cx="8107200" cy="581400"/>
          </a:xfrm>
          <a:prstGeom prst="rect">
            <a:avLst/>
          </a:prstGeom>
          <a:noFill/>
          <a:ln>
            <a:noFill/>
          </a:ln>
        </p:spPr>
        <p:txBody>
          <a:bodyPr wrap="none" lIns="90000" rIns="90000" tIns="46800" bIns="46800"/>
          <a:p>
            <a:pPr>
              <a:buFont typeface="Arial"/>
              <a:buChar char="•"/>
            </a:pPr>
            <a:r>
              <a:rPr lang="en-US" sz="3200">
                <a:latin typeface="Arial"/>
              </a:rPr>
              <a:t>Extracting the moments with rad corrections</a:t>
            </a:r>
            <a:endParaRPr/>
          </a:p>
        </p:txBody>
      </p:sp>
      <p:sp>
        <p:nvSpPr>
          <p:cNvPr id="1253" name="CustomShape 4"/>
          <p:cNvSpPr/>
          <p:nvPr/>
        </p:nvSpPr>
        <p:spPr>
          <a:xfrm>
            <a:off x="380880" y="990720"/>
            <a:ext cx="5461560" cy="368280"/>
          </a:xfrm>
          <a:prstGeom prst="rect">
            <a:avLst/>
          </a:prstGeom>
          <a:noFill/>
          <a:ln>
            <a:noFill/>
          </a:ln>
        </p:spPr>
        <p:txBody>
          <a:bodyPr wrap="none" lIns="90000" rIns="90000" tIns="46800" bIns="46800"/>
          <a:p>
            <a:pPr>
              <a:buFont typeface="Arial"/>
              <a:buChar char="•"/>
            </a:pPr>
            <a:r>
              <a:rPr lang="en-US">
                <a:latin typeface="Arial"/>
              </a:rPr>
              <a:t>Moments mix in experimental azimuthal distributions</a:t>
            </a:r>
            <a:endParaRPr/>
          </a:p>
        </p:txBody>
      </p:sp>
      <p:sp>
        <p:nvSpPr>
          <p:cNvPr id="1254" name="CustomShape 5"/>
          <p:cNvSpPr/>
          <p:nvPr/>
        </p:nvSpPr>
        <p:spPr>
          <a:xfrm>
            <a:off x="1828800" y="1447920"/>
            <a:ext cx="2059920" cy="307080"/>
          </a:xfrm>
          <a:prstGeom prst="rect">
            <a:avLst/>
          </a:prstGeom>
          <a:noFill/>
          <a:ln>
            <a:noFill/>
          </a:ln>
        </p:spPr>
        <p:txBody>
          <a:bodyPr wrap="none" lIns="90000" rIns="90000" tIns="46800" bIns="46800"/>
          <a:p>
            <a:pPr>
              <a:buFont typeface="Arial"/>
              <a:buChar char="•"/>
            </a:pPr>
            <a:r>
              <a:rPr lang="en-US" sz="1400">
                <a:latin typeface="Arial"/>
              </a:rPr>
              <a:t>Simplest rad. correction</a:t>
            </a:r>
            <a:endParaRPr/>
          </a:p>
        </p:txBody>
      </p:sp>
      <p:sp>
        <p:nvSpPr>
          <p:cNvPr id="1255" name="CustomShape 6"/>
          <p:cNvSpPr/>
          <p:nvPr/>
        </p:nvSpPr>
        <p:spPr>
          <a:xfrm>
            <a:off x="380880" y="6019920"/>
            <a:ext cx="8610840" cy="368280"/>
          </a:xfrm>
          <a:prstGeom prst="rect">
            <a:avLst/>
          </a:prstGeom>
          <a:solidFill>
            <a:srgbClr val="ffff00"/>
          </a:solidFill>
          <a:ln w="9360">
            <a:solidFill>
              <a:srgbClr val="000000"/>
            </a:solidFill>
            <a:miter/>
          </a:ln>
        </p:spPr>
        <p:txBody>
          <a:bodyPr lIns="90000" rIns="90000" tIns="46800" bIns="46800"/>
          <a:p>
            <a:pPr>
              <a:buFont typeface="Arial"/>
              <a:buChar char="•"/>
            </a:pPr>
            <a:r>
              <a:rPr lang="en-US">
                <a:latin typeface="Arial"/>
              </a:rPr>
              <a:t>Simultaneous extraction of all moments is important also because of correlations!</a:t>
            </a:r>
            <a:endParaRPr/>
          </a:p>
        </p:txBody>
      </p:sp>
      <p:sp>
        <p:nvSpPr>
          <p:cNvPr id="1256" name="CustomShape 7"/>
          <p:cNvSpPr/>
          <p:nvPr/>
        </p:nvSpPr>
        <p:spPr>
          <a:xfrm>
            <a:off x="762120" y="1981080"/>
            <a:ext cx="2511000" cy="307080"/>
          </a:xfrm>
          <a:prstGeom prst="rect">
            <a:avLst/>
          </a:prstGeom>
          <a:noFill/>
          <a:ln>
            <a:noFill/>
          </a:ln>
        </p:spPr>
        <p:txBody>
          <a:bodyPr wrap="none" lIns="90000" rIns="90000" tIns="46800" bIns="46800"/>
          <a:p>
            <a:pPr>
              <a:buFont typeface="Arial"/>
              <a:buChar char="•"/>
            </a:pPr>
            <a:r>
              <a:rPr b="1" lang="en-US" sz="1400">
                <a:latin typeface="Arial"/>
              </a:rPr>
              <a:t>Correction to normalization</a:t>
            </a:r>
            <a:endParaRPr/>
          </a:p>
        </p:txBody>
      </p:sp>
      <p:sp>
        <p:nvSpPr>
          <p:cNvPr id="1257" name="CustomShape 8"/>
          <p:cNvSpPr/>
          <p:nvPr/>
        </p:nvSpPr>
        <p:spPr>
          <a:xfrm>
            <a:off x="838080" y="3886200"/>
            <a:ext cx="1722960" cy="307080"/>
          </a:xfrm>
          <a:prstGeom prst="rect">
            <a:avLst/>
          </a:prstGeom>
          <a:noFill/>
          <a:ln>
            <a:noFill/>
          </a:ln>
        </p:spPr>
        <p:txBody>
          <a:bodyPr wrap="none" lIns="90000" rIns="90000" tIns="46800" bIns="46800"/>
          <a:p>
            <a:pPr>
              <a:buFont typeface="Arial"/>
              <a:buChar char="•"/>
            </a:pPr>
            <a:r>
              <a:rPr b="1" lang="en-US" sz="1400">
                <a:latin typeface="Arial"/>
              </a:rPr>
              <a:t>Correction to DSA</a:t>
            </a:r>
            <a:endParaRPr/>
          </a:p>
        </p:txBody>
      </p:sp>
      <p:sp>
        <p:nvSpPr>
          <p:cNvPr id="1258" name="CustomShape 9"/>
          <p:cNvSpPr/>
          <p:nvPr/>
        </p:nvSpPr>
        <p:spPr>
          <a:xfrm>
            <a:off x="838080" y="3048120"/>
            <a:ext cx="1712520" cy="307080"/>
          </a:xfrm>
          <a:prstGeom prst="rect">
            <a:avLst/>
          </a:prstGeom>
          <a:noFill/>
          <a:ln>
            <a:noFill/>
          </a:ln>
        </p:spPr>
        <p:txBody>
          <a:bodyPr wrap="none" lIns="90000" rIns="90000" tIns="46800" bIns="46800"/>
          <a:p>
            <a:pPr>
              <a:buFont typeface="Arial"/>
              <a:buChar char="•"/>
            </a:pPr>
            <a:r>
              <a:rPr b="1" lang="en-US" sz="1400">
                <a:latin typeface="Arial"/>
              </a:rPr>
              <a:t>Correction to SSA</a:t>
            </a:r>
            <a:endParaRPr/>
          </a:p>
        </p:txBody>
      </p:sp>
      <p:sp>
        <p:nvSpPr>
          <p:cNvPr id="1259" name="CustomShape 10"/>
          <p:cNvSpPr/>
          <p:nvPr/>
        </p:nvSpPr>
        <p:spPr>
          <a:xfrm>
            <a:off x="838080" y="5029200"/>
            <a:ext cx="3141720" cy="307080"/>
          </a:xfrm>
          <a:prstGeom prst="rect">
            <a:avLst/>
          </a:prstGeom>
          <a:noFill/>
          <a:ln>
            <a:noFill/>
          </a:ln>
        </p:spPr>
        <p:txBody>
          <a:bodyPr wrap="none" lIns="90000" rIns="90000" tIns="46800" bIns="46800"/>
          <a:p>
            <a:pPr>
              <a:buFont typeface="Arial"/>
              <a:buChar char="•"/>
            </a:pPr>
            <a:r>
              <a:rPr b="1" lang="en-US" sz="1400">
                <a:latin typeface="Arial"/>
              </a:rPr>
              <a:t>Generate fake  DSA moments (cos)</a:t>
            </a:r>
            <a:endParaRPr/>
          </a:p>
        </p:txBody>
      </p:sp>
      <p:pic>
        <p:nvPicPr>
          <p:cNvPr id="1260" name="Picture 8" descr="latex-image-1.pdf"/>
          <p:cNvPicPr/>
          <p:nvPr/>
        </p:nvPicPr>
        <p:blipFill>
          <a:blip r:embed="rId1"/>
          <a:stretch>
            <a:fillRect/>
          </a:stretch>
        </p:blipFill>
        <p:spPr>
          <a:xfrm>
            <a:off x="4267080" y="1447920"/>
            <a:ext cx="3270240" cy="263520"/>
          </a:xfrm>
          <a:prstGeom prst="rect">
            <a:avLst/>
          </a:prstGeom>
          <a:ln>
            <a:noFill/>
          </a:ln>
        </p:spPr>
      </p:pic>
      <p:pic>
        <p:nvPicPr>
          <p:cNvPr id="1261" name="Picture 1" descr="latex-image-1.pdf"/>
          <p:cNvPicPr/>
          <p:nvPr/>
        </p:nvPicPr>
        <p:blipFill>
          <a:blip r:embed="rId2"/>
          <a:stretch>
            <a:fillRect/>
          </a:stretch>
        </p:blipFill>
        <p:spPr>
          <a:xfrm>
            <a:off x="1219320" y="5486400"/>
            <a:ext cx="5943600" cy="311040"/>
          </a:xfrm>
          <a:prstGeom prst="rect">
            <a:avLst/>
          </a:prstGeom>
          <a:ln>
            <a:noFill/>
          </a:ln>
        </p:spPr>
      </p:pic>
      <p:pic>
        <p:nvPicPr>
          <p:cNvPr id="1262" name="Picture 2" descr="latex-image-1.pdf"/>
          <p:cNvPicPr/>
          <p:nvPr/>
        </p:nvPicPr>
        <p:blipFill>
          <a:blip r:embed="rId3"/>
          <a:stretch>
            <a:fillRect/>
          </a:stretch>
        </p:blipFill>
        <p:spPr>
          <a:xfrm>
            <a:off x="914400" y="3422520"/>
            <a:ext cx="8153280" cy="209520"/>
          </a:xfrm>
          <a:prstGeom prst="rect">
            <a:avLst/>
          </a:prstGeom>
          <a:ln>
            <a:noFill/>
          </a:ln>
        </p:spPr>
      </p:pic>
      <p:pic>
        <p:nvPicPr>
          <p:cNvPr id="1263" name="Picture 3" descr="latex-image-1.pdf"/>
          <p:cNvPicPr/>
          <p:nvPr/>
        </p:nvPicPr>
        <p:blipFill>
          <a:blip r:embed="rId4"/>
          <a:stretch>
            <a:fillRect/>
          </a:stretch>
        </p:blipFill>
        <p:spPr>
          <a:xfrm>
            <a:off x="990720" y="4456080"/>
            <a:ext cx="6629400" cy="227160"/>
          </a:xfrm>
          <a:prstGeom prst="rect">
            <a:avLst/>
          </a:prstGeom>
          <a:ln>
            <a:noFill/>
          </a:ln>
        </p:spPr>
      </p:pic>
      <p:pic>
        <p:nvPicPr>
          <p:cNvPr id="1264" name="Picture 4" descr="latex-image-1.pdf"/>
          <p:cNvPicPr/>
          <p:nvPr/>
        </p:nvPicPr>
        <p:blipFill>
          <a:blip r:embed="rId5"/>
          <a:stretch>
            <a:fillRect/>
          </a:stretch>
        </p:blipFill>
        <p:spPr>
          <a:xfrm>
            <a:off x="1447920" y="2487600"/>
            <a:ext cx="5562360" cy="258840"/>
          </a:xfrm>
          <a:prstGeom prst="rect">
            <a:avLst/>
          </a:prstGeom>
          <a:ln>
            <a:noFill/>
          </a:ln>
        </p:spPr>
      </p:pic>
    </p:spTree>
  </p:cSld>
  <p:timing>
    <p:tnLst>
      <p:par>
        <p:cTn id="235" dur="indefinite" restart="never" nodeType="tmRoot">
          <p:childTnLst>
            <p:seq>
              <p:cTn id="236" dur="indefinite" nodeType="mainSeq">
                <p:childTnLst>
                  <p:par>
                    <p:cTn id="237" fill="hold">
                      <p:stCondLst>
                        <p:cond delay="indefinite"/>
                      </p:stCondLst>
                      <p:childTnLst>
                        <p:par>
                          <p:cTn id="238" fill="hold">
                            <p:stCondLst>
                              <p:cond delay="0"/>
                            </p:stCondLst>
                            <p:childTnLst>
                              <p:par>
                                <p:cTn id="239" nodeType="clickEffect" fill="hold" presetClass="entr" presetID="1">
                                  <p:stCondLst>
                                    <p:cond delay="0"/>
                                  </p:stCondLst>
                                  <p:childTnLst>
                                    <p:set>
                                      <p:cBhvr>
                                        <p:cTn id="240" dur="1" fill="hold">
                                          <p:stCondLst>
                                            <p:cond delay="0"/>
                                          </p:stCondLst>
                                        </p:cTn>
                                        <p:tgtEl>
                                          <p:spTgt spid="1255"/>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59.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1265" name="Picture 5" descr="Screen shot 2012-10-18 at 11.22.09 AM.png"/>
          <p:cNvPicPr/>
          <p:nvPr/>
        </p:nvPicPr>
        <p:blipFill>
          <a:blip r:embed="rId1"/>
          <a:stretch>
            <a:fillRect/>
          </a:stretch>
        </p:blipFill>
        <p:spPr>
          <a:xfrm>
            <a:off x="152280" y="1371600"/>
            <a:ext cx="4232520" cy="1959120"/>
          </a:xfrm>
          <a:prstGeom prst="rect">
            <a:avLst/>
          </a:prstGeom>
          <a:ln>
            <a:noFill/>
          </a:ln>
        </p:spPr>
      </p:pic>
      <p:sp>
        <p:nvSpPr>
          <p:cNvPr id="1266" name="CustomShape 1"/>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1267" name="CustomShape 2"/>
          <p:cNvSpPr/>
          <p:nvPr/>
        </p:nvSpPr>
        <p:spPr>
          <a:xfrm>
            <a:off x="8458200" y="6464160"/>
            <a:ext cx="685800" cy="320760"/>
          </a:xfrm>
          <a:prstGeom prst="rect">
            <a:avLst/>
          </a:prstGeom>
          <a:noFill/>
          <a:ln>
            <a:noFill/>
          </a:ln>
        </p:spPr>
        <p:txBody>
          <a:bodyPr lIns="90000" rIns="90000" tIns="46800" bIns="46800"/>
          <a:p>
            <a:pPr algn="r">
              <a:buFont typeface="Arial"/>
              <a:buChar char="•"/>
            </a:pPr>
            <a:fld id="{120D4DEC-02E8-4868-BF96-651D4F5848C9}" type="slidenum">
              <a:rPr lang="en-US" sz="1400">
                <a:latin typeface="Arial"/>
              </a:rPr>
              <a:t>&lt;number&gt;</a:t>
            </a:fld>
            <a:endParaRPr/>
          </a:p>
        </p:txBody>
      </p:sp>
      <p:sp>
        <p:nvSpPr>
          <p:cNvPr id="1268" name="TextShape 3"/>
          <p:cNvSpPr txBox="1"/>
          <p:nvPr/>
        </p:nvSpPr>
        <p:spPr>
          <a:xfrm>
            <a:off x="533160" y="228600"/>
            <a:ext cx="8381880" cy="380880"/>
          </a:xfrm>
          <a:prstGeom prst="rect">
            <a:avLst/>
          </a:prstGeom>
        </p:spPr>
        <p:txBody>
          <a:bodyPr anchor="ctr"/>
          <a:p>
            <a:pPr algn="ctr">
              <a:buFont typeface="Arial"/>
              <a:buChar char="•"/>
            </a:pPr>
            <a:r>
              <a:rPr lang="en-US" sz="3000">
                <a:latin typeface="Arial"/>
              </a:rPr>
              <a:t>Logitudinally polarized Target SSA</a:t>
            </a:r>
            <a:endParaRPr/>
          </a:p>
        </p:txBody>
      </p:sp>
      <p:sp>
        <p:nvSpPr>
          <p:cNvPr id="1269" name="CustomShape 4"/>
          <p:cNvSpPr/>
          <p:nvPr/>
        </p:nvSpPr>
        <p:spPr>
          <a:xfrm>
            <a:off x="1219320" y="5867280"/>
            <a:ext cx="6933960" cy="580680"/>
          </a:xfrm>
          <a:prstGeom prst="rect">
            <a:avLst/>
          </a:prstGeom>
          <a:solidFill>
            <a:srgbClr val="ffff99"/>
          </a:solidFill>
          <a:ln w="9360">
            <a:solidFill>
              <a:srgbClr val="000000"/>
            </a:solidFill>
            <a:miter/>
          </a:ln>
        </p:spPr>
        <p:txBody>
          <a:bodyPr lIns="90000" rIns="90000" tIns="46800" bIns="46800"/>
          <a:p>
            <a:pPr>
              <a:buFont typeface="Arial"/>
              <a:buChar char="•"/>
            </a:pPr>
            <a:r>
              <a:rPr lang="en-US" sz="1600">
                <a:latin typeface="Arial"/>
              </a:rPr>
              <a:t>The sin</a:t>
            </a:r>
            <a:r>
              <a:rPr lang="en-US" sz="1600">
                <a:latin typeface="Symbol"/>
                <a:ea typeface="Symbol"/>
              </a:rPr>
              <a:t></a:t>
            </a:r>
            <a:r>
              <a:rPr lang="en-US" sz="1600">
                <a:latin typeface="Arial"/>
              </a:rPr>
              <a:t>moments of  </a:t>
            </a:r>
            <a:r>
              <a:rPr lang="en-US" sz="1600">
                <a:latin typeface="Symbol"/>
                <a:ea typeface="Symbol"/>
              </a:rPr>
              <a:t></a:t>
            </a:r>
            <a:r>
              <a:rPr lang="en-US" sz="1600" baseline="30000">
                <a:latin typeface="Symbol"/>
                <a:ea typeface="Symbol"/>
              </a:rPr>
              <a:t></a:t>
            </a:r>
            <a:r>
              <a:rPr lang="en-US" sz="1600">
                <a:latin typeface="Symbol"/>
                <a:ea typeface="Symbol"/>
              </a:rPr>
              <a:t></a:t>
            </a:r>
            <a:r>
              <a:rPr lang="en-US" sz="1600">
                <a:latin typeface="Arial"/>
              </a:rPr>
              <a:t>and </a:t>
            </a:r>
            <a:r>
              <a:rPr lang="en-US" sz="1600">
                <a:latin typeface="Symbol"/>
                <a:ea typeface="Symbol"/>
              </a:rPr>
              <a:t></a:t>
            </a:r>
            <a:r>
              <a:rPr lang="en-US" sz="1600" baseline="30000">
                <a:latin typeface="Symbol"/>
                <a:ea typeface="Symbol"/>
              </a:rPr>
              <a:t></a:t>
            </a:r>
            <a:r>
              <a:rPr lang="en-US" sz="1600">
                <a:latin typeface="Symbol"/>
                <a:ea typeface="Symbol"/>
              </a:rPr>
              <a:t></a:t>
            </a:r>
            <a:r>
              <a:rPr lang="en-US" sz="1600">
                <a:latin typeface="Arial"/>
              </a:rPr>
              <a:t>of  target SSA comparable, while  </a:t>
            </a:r>
            <a:endParaRPr/>
          </a:p>
          <a:p>
            <a:pPr>
              <a:lnSpc>
                <a:spcPct val="100000"/>
              </a:lnSpc>
              <a:buFont typeface="Symbol" charset="2"/>
              <a:buChar char=""/>
            </a:pPr>
            <a:r>
              <a:rPr lang="en-US" sz="1600">
                <a:latin typeface="Symbol"/>
                <a:ea typeface="Symbol"/>
              </a:rPr>
              <a:t></a:t>
            </a:r>
            <a:r>
              <a:rPr lang="en-US" sz="1600">
                <a:latin typeface="Arial"/>
              </a:rPr>
              <a:t>SSA seem to have an opposite to </a:t>
            </a:r>
            <a:r>
              <a:rPr lang="en-US" sz="1600">
                <a:latin typeface="Symbol"/>
                <a:ea typeface="Symbol"/>
              </a:rPr>
              <a:t></a:t>
            </a:r>
            <a:r>
              <a:rPr lang="en-US" sz="1600" baseline="30000">
                <a:latin typeface="Symbol"/>
                <a:ea typeface="Symbol"/>
              </a:rPr>
              <a:t></a:t>
            </a:r>
            <a:r>
              <a:rPr lang="en-US" sz="1600">
                <a:latin typeface="Arial"/>
              </a:rPr>
              <a:t> sign at CLAS (also HERMES)</a:t>
            </a:r>
            <a:endParaRPr/>
          </a:p>
        </p:txBody>
      </p:sp>
      <p:pic>
        <p:nvPicPr>
          <p:cNvPr id="1270" name="Picture 14" descr="hermeslogo"/>
          <p:cNvPicPr/>
          <p:nvPr/>
        </p:nvPicPr>
        <p:blipFill>
          <a:blip r:embed="rId2"/>
          <a:stretch>
            <a:fillRect/>
          </a:stretch>
        </p:blipFill>
        <p:spPr>
          <a:xfrm>
            <a:off x="2057400" y="1523880"/>
            <a:ext cx="425520" cy="314280"/>
          </a:xfrm>
          <a:prstGeom prst="rect">
            <a:avLst/>
          </a:prstGeom>
          <a:ln w="9360">
            <a:solidFill>
              <a:srgbClr val="ff0000"/>
            </a:solidFill>
            <a:miter/>
          </a:ln>
        </p:spPr>
      </p:pic>
      <p:pic>
        <p:nvPicPr>
          <p:cNvPr id="1271" name="Picture 32" descr="txp_fig"/>
          <p:cNvPicPr/>
          <p:nvPr/>
        </p:nvPicPr>
        <p:blipFill>
          <a:blip r:embed="rId3"/>
          <a:stretch>
            <a:fillRect/>
          </a:stretch>
        </p:blipFill>
        <p:spPr>
          <a:xfrm>
            <a:off x="3048120" y="838080"/>
            <a:ext cx="2133360" cy="511200"/>
          </a:xfrm>
          <a:prstGeom prst="rect">
            <a:avLst/>
          </a:prstGeom>
          <a:ln>
            <a:noFill/>
          </a:ln>
        </p:spPr>
      </p:pic>
      <p:sp>
        <p:nvSpPr>
          <p:cNvPr id="1272" name="CustomShape 5"/>
          <p:cNvSpPr/>
          <p:nvPr/>
        </p:nvSpPr>
        <p:spPr>
          <a:xfrm>
            <a:off x="7467480" y="3048120"/>
            <a:ext cx="1369440" cy="246240"/>
          </a:xfrm>
          <a:prstGeom prst="rect">
            <a:avLst/>
          </a:prstGeom>
          <a:noFill/>
          <a:ln>
            <a:noFill/>
          </a:ln>
        </p:spPr>
        <p:txBody>
          <a:bodyPr wrap="none" lIns="90000" rIns="90000" tIns="46800" bIns="46800"/>
          <a:p>
            <a:pPr>
              <a:buFont typeface="Arial"/>
              <a:buChar char="•"/>
            </a:pPr>
            <a:r>
              <a:rPr lang="en-US" sz="1000">
                <a:latin typeface="Arial"/>
              </a:rPr>
              <a:t>Kotzinian et al (1999)</a:t>
            </a:r>
            <a:endParaRPr/>
          </a:p>
        </p:txBody>
      </p:sp>
      <p:pic>
        <p:nvPicPr>
          <p:cNvPr id="1273" name="Picture 16" descr="latex-image-1.pdf"/>
          <p:cNvPicPr/>
          <p:nvPr/>
        </p:nvPicPr>
        <p:blipFill>
          <a:blip r:embed="rId4"/>
          <a:stretch>
            <a:fillRect/>
          </a:stretch>
        </p:blipFill>
        <p:spPr>
          <a:xfrm>
            <a:off x="7162920" y="2514600"/>
            <a:ext cx="1828800" cy="304920"/>
          </a:xfrm>
          <a:prstGeom prst="rect">
            <a:avLst/>
          </a:prstGeom>
          <a:ln>
            <a:noFill/>
          </a:ln>
        </p:spPr>
      </p:pic>
      <p:sp>
        <p:nvSpPr>
          <p:cNvPr id="1274" name="Line 6"/>
          <p:cNvSpPr/>
          <p:nvPr/>
        </p:nvSpPr>
        <p:spPr>
          <a:xfrm>
            <a:off x="7843680" y="1905120"/>
            <a:ext cx="462240" cy="609480"/>
          </a:xfrm>
          <a:prstGeom prst="line">
            <a:avLst/>
          </a:prstGeom>
          <a:ln w="25560">
            <a:solidFill>
              <a:srgbClr val="ff0000"/>
            </a:solidFill>
            <a:miter/>
            <a:tailEnd len="med" type="triangle" w="med"/>
          </a:ln>
        </p:spPr>
      </p:sp>
      <p:pic>
        <p:nvPicPr>
          <p:cNvPr id="1275" name="Picture 2" descr="latex-image-1.pdf"/>
          <p:cNvPicPr/>
          <p:nvPr/>
        </p:nvPicPr>
        <p:blipFill>
          <a:blip r:embed="rId5"/>
          <a:stretch>
            <a:fillRect/>
          </a:stretch>
        </p:blipFill>
        <p:spPr>
          <a:xfrm>
            <a:off x="5791320" y="1295280"/>
            <a:ext cx="2646360" cy="546120"/>
          </a:xfrm>
          <a:prstGeom prst="rect">
            <a:avLst/>
          </a:prstGeom>
          <a:ln>
            <a:noFill/>
          </a:ln>
        </p:spPr>
      </p:pic>
      <p:sp>
        <p:nvSpPr>
          <p:cNvPr id="1276" name="Line 7"/>
          <p:cNvSpPr/>
          <p:nvPr/>
        </p:nvSpPr>
        <p:spPr>
          <a:xfrm>
            <a:off x="6705720" y="1905120"/>
            <a:ext cx="609480" cy="2361960"/>
          </a:xfrm>
          <a:prstGeom prst="line">
            <a:avLst/>
          </a:prstGeom>
          <a:ln w="25560">
            <a:solidFill>
              <a:srgbClr val="0000ff"/>
            </a:solidFill>
            <a:miter/>
            <a:tailEnd len="med" type="triangle" w="med"/>
          </a:ln>
        </p:spPr>
      </p:sp>
      <p:pic>
        <p:nvPicPr>
          <p:cNvPr id="1277" name="Picture 8" descr="latex-image-1.pdf"/>
          <p:cNvPicPr/>
          <p:nvPr/>
        </p:nvPicPr>
        <p:blipFill>
          <a:blip r:embed="rId6"/>
          <a:stretch>
            <a:fillRect/>
          </a:stretch>
        </p:blipFill>
        <p:spPr>
          <a:xfrm>
            <a:off x="7010280" y="4419720"/>
            <a:ext cx="2057400" cy="428400"/>
          </a:xfrm>
          <a:prstGeom prst="rect">
            <a:avLst/>
          </a:prstGeom>
          <a:ln>
            <a:noFill/>
          </a:ln>
        </p:spPr>
      </p:pic>
      <p:sp>
        <p:nvSpPr>
          <p:cNvPr id="1278" name="CustomShape 8"/>
          <p:cNvSpPr/>
          <p:nvPr/>
        </p:nvSpPr>
        <p:spPr>
          <a:xfrm>
            <a:off x="8001000" y="1584360"/>
            <a:ext cx="304920" cy="228600"/>
          </a:xfrm>
          <a:prstGeom prst="rect">
            <a:avLst/>
          </a:prstGeom>
          <a:solidFill>
            <a:srgbClr val="ffffff"/>
          </a:solidFill>
          <a:ln>
            <a:noFill/>
          </a:ln>
        </p:spPr>
      </p:sp>
      <p:sp>
        <p:nvSpPr>
          <p:cNvPr id="1279" name="CustomShape 9"/>
          <p:cNvSpPr/>
          <p:nvPr/>
        </p:nvSpPr>
        <p:spPr>
          <a:xfrm>
            <a:off x="6553080" y="1592280"/>
            <a:ext cx="304920" cy="228600"/>
          </a:xfrm>
          <a:prstGeom prst="rect">
            <a:avLst/>
          </a:prstGeom>
          <a:solidFill>
            <a:srgbClr val="ffffff"/>
          </a:solidFill>
          <a:ln>
            <a:noFill/>
          </a:ln>
        </p:spPr>
      </p:sp>
      <p:sp>
        <p:nvSpPr>
          <p:cNvPr id="1280" name="CustomShape 10"/>
          <p:cNvSpPr/>
          <p:nvPr/>
        </p:nvSpPr>
        <p:spPr>
          <a:xfrm>
            <a:off x="7086600" y="1584360"/>
            <a:ext cx="304920" cy="228600"/>
          </a:xfrm>
          <a:prstGeom prst="rect">
            <a:avLst/>
          </a:prstGeom>
          <a:solidFill>
            <a:srgbClr val="ffffff"/>
          </a:solidFill>
          <a:ln>
            <a:noFill/>
          </a:ln>
        </p:spPr>
      </p:sp>
      <p:sp>
        <p:nvSpPr>
          <p:cNvPr id="1281" name="CustomShape 11"/>
          <p:cNvSpPr/>
          <p:nvPr/>
        </p:nvSpPr>
        <p:spPr>
          <a:xfrm>
            <a:off x="3124080" y="2438280"/>
            <a:ext cx="1213920" cy="459720"/>
          </a:xfrm>
          <a:prstGeom prst="rect">
            <a:avLst/>
          </a:prstGeom>
          <a:noFill/>
          <a:ln>
            <a:noFill/>
          </a:ln>
        </p:spPr>
        <p:txBody>
          <a:bodyPr wrap="none" lIns="90000" rIns="90000" tIns="46800" bIns="46800"/>
          <a:p>
            <a:pPr>
              <a:buFont typeface="Arial"/>
              <a:buChar char="•"/>
            </a:pPr>
            <a:r>
              <a:rPr lang="en-US" sz="2400">
                <a:latin typeface="Arial"/>
              </a:rPr>
              <a:t> </a:t>
            </a:r>
            <a:r>
              <a:rPr lang="en-US" sz="1000">
                <a:latin typeface="Arial"/>
              </a:rPr>
              <a:t>hep-ex/0104005 </a:t>
            </a:r>
            <a:endParaRPr/>
          </a:p>
        </p:txBody>
      </p:sp>
      <p:pic>
        <p:nvPicPr>
          <p:cNvPr id="1282" name="Picture 19" descr="Screen shot 2012-10-18 at 1.34.45 PM.png"/>
          <p:cNvPicPr/>
          <p:nvPr/>
        </p:nvPicPr>
        <p:blipFill>
          <a:blip r:embed="rId7"/>
          <a:stretch>
            <a:fillRect/>
          </a:stretch>
        </p:blipFill>
        <p:spPr>
          <a:xfrm>
            <a:off x="685800" y="3504960"/>
            <a:ext cx="2971800" cy="1959120"/>
          </a:xfrm>
          <a:prstGeom prst="rect">
            <a:avLst/>
          </a:prstGeom>
          <a:ln>
            <a:noFill/>
          </a:ln>
        </p:spPr>
      </p:pic>
      <p:sp>
        <p:nvSpPr>
          <p:cNvPr id="1283" name="CustomShape 12"/>
          <p:cNvSpPr/>
          <p:nvPr/>
        </p:nvSpPr>
        <p:spPr>
          <a:xfrm>
            <a:off x="1905120" y="4953240"/>
            <a:ext cx="2187720" cy="276480"/>
          </a:xfrm>
          <a:prstGeom prst="rect">
            <a:avLst/>
          </a:prstGeom>
          <a:noFill/>
          <a:ln>
            <a:noFill/>
          </a:ln>
        </p:spPr>
        <p:txBody>
          <a:bodyPr lIns="90000" rIns="90000" tIns="46800" bIns="46800"/>
          <a:p>
            <a:pPr>
              <a:buFont typeface="Arial"/>
              <a:buChar char="•"/>
            </a:pPr>
            <a:r>
              <a:rPr lang="en-US" sz="1200">
                <a:latin typeface="Arial"/>
              </a:rPr>
              <a:t>CLAS PRELIMINARY</a:t>
            </a:r>
            <a:endParaRPr/>
          </a:p>
        </p:txBody>
      </p:sp>
      <p:pic>
        <p:nvPicPr>
          <p:cNvPr id="1284" name="Picture 6" descr="latex-image-1.pdf"/>
          <p:cNvPicPr/>
          <p:nvPr/>
        </p:nvPicPr>
        <p:blipFill>
          <a:blip r:embed="rId8"/>
          <a:stretch>
            <a:fillRect/>
          </a:stretch>
        </p:blipFill>
        <p:spPr>
          <a:xfrm rot="16200000">
            <a:off x="68040" y="3588480"/>
            <a:ext cx="717480" cy="396720"/>
          </a:xfrm>
          <a:prstGeom prst="rect">
            <a:avLst/>
          </a:prstGeom>
          <a:ln>
            <a:noFill/>
          </a:ln>
        </p:spPr>
      </p:pic>
      <p:pic>
        <p:nvPicPr>
          <p:cNvPr id="1285" name="Picture 10" descr="latex-image-1.pdf"/>
          <p:cNvPicPr/>
          <p:nvPr/>
        </p:nvPicPr>
        <p:blipFill>
          <a:blip r:embed="rId9"/>
          <a:stretch>
            <a:fillRect/>
          </a:stretch>
        </p:blipFill>
        <p:spPr>
          <a:xfrm>
            <a:off x="2971800" y="5486760"/>
            <a:ext cx="990360" cy="234720"/>
          </a:xfrm>
          <a:prstGeom prst="rect">
            <a:avLst/>
          </a:prstGeom>
          <a:ln>
            <a:noFill/>
          </a:ln>
        </p:spPr>
      </p:pic>
      <p:pic>
        <p:nvPicPr>
          <p:cNvPr id="1286" name="Picture 20" descr="Screen shot 2012-10-18 at 1.37.01 PM.png"/>
          <p:cNvPicPr/>
          <p:nvPr/>
        </p:nvPicPr>
        <p:blipFill>
          <a:blip r:embed="rId10"/>
          <a:stretch>
            <a:fillRect/>
          </a:stretch>
        </p:blipFill>
        <p:spPr>
          <a:xfrm>
            <a:off x="3810240" y="3452400"/>
            <a:ext cx="2976480" cy="2019600"/>
          </a:xfrm>
          <a:prstGeom prst="rect">
            <a:avLst/>
          </a:prstGeom>
          <a:ln>
            <a:noFill/>
          </a:ln>
        </p:spPr>
      </p:pic>
      <p:pic>
        <p:nvPicPr>
          <p:cNvPr id="1287" name="Picture 22" descr="latex-image-1.pdf"/>
          <p:cNvPicPr/>
          <p:nvPr/>
        </p:nvPicPr>
        <p:blipFill>
          <a:blip r:embed="rId11"/>
          <a:stretch>
            <a:fillRect/>
          </a:stretch>
        </p:blipFill>
        <p:spPr>
          <a:xfrm>
            <a:off x="6401160" y="5486760"/>
            <a:ext cx="182520" cy="172800"/>
          </a:xfrm>
          <a:prstGeom prst="rect">
            <a:avLst/>
          </a:prstGeom>
          <a:ln>
            <a:noFill/>
          </a:ln>
        </p:spPr>
      </p:pic>
      <p:sp>
        <p:nvSpPr>
          <p:cNvPr id="1288" name="CustomShape 13"/>
          <p:cNvSpPr/>
          <p:nvPr/>
        </p:nvSpPr>
        <p:spPr>
          <a:xfrm>
            <a:off x="4953240" y="5029200"/>
            <a:ext cx="1676520" cy="276480"/>
          </a:xfrm>
          <a:prstGeom prst="rect">
            <a:avLst/>
          </a:prstGeom>
          <a:noFill/>
          <a:ln>
            <a:noFill/>
          </a:ln>
        </p:spPr>
        <p:txBody>
          <a:bodyPr lIns="90000" rIns="90000" tIns="46800" bIns="46800"/>
          <a:p>
            <a:pPr>
              <a:buFont typeface="Arial"/>
              <a:buChar char="•"/>
            </a:pPr>
            <a:r>
              <a:rPr lang="en-US" sz="1200">
                <a:latin typeface="Arial"/>
              </a:rPr>
              <a:t>CLAS PRELIMINARY</a:t>
            </a:r>
            <a:endParaRPr/>
          </a:p>
        </p:txBody>
      </p:sp>
      <p:sp>
        <p:nvSpPr>
          <p:cNvPr id="1289" name="CustomShape 14"/>
          <p:cNvSpPr/>
          <p:nvPr/>
        </p:nvSpPr>
        <p:spPr>
          <a:xfrm>
            <a:off x="2666880" y="3352680"/>
            <a:ext cx="792000" cy="246240"/>
          </a:xfrm>
          <a:prstGeom prst="rect">
            <a:avLst/>
          </a:prstGeom>
          <a:noFill/>
          <a:ln>
            <a:noFill/>
          </a:ln>
        </p:spPr>
        <p:txBody>
          <a:bodyPr wrap="none" lIns="90000" rIns="90000" tIns="46800" bIns="46800"/>
          <a:p>
            <a:pPr>
              <a:buFont typeface="Arial"/>
              <a:buChar char="•"/>
            </a:pPr>
            <a:r>
              <a:rPr lang="en-US" sz="1000">
                <a:latin typeface="Arial"/>
              </a:rPr>
              <a:t>S. Skoirala</a:t>
            </a:r>
            <a:endParaRPr/>
          </a:p>
        </p:txBody>
      </p:sp>
    </p:spTree>
  </p:cSld>
  <p:timing>
    <p:tnLst>
      <p:par>
        <p:cTn id="241" dur="indefinite" restart="never" nodeType="tmRoot">
          <p:childTnLst>
            <p:seq>
              <p:cTn id="242" dur="indefinite" nodeType="mainSeq">
                <p:childTnLst>
                  <p:par>
                    <p:cTn id="243" fill="hold">
                      <p:stCondLst>
                        <p:cond delay="indefinite"/>
                      </p:stCondLst>
                      <p:childTnLst>
                        <p:par>
                          <p:cTn id="244" fill="hold">
                            <p:stCondLst>
                              <p:cond delay="0"/>
                            </p:stCondLst>
                            <p:childTnLst>
                              <p:par>
                                <p:cTn id="245" nodeType="clickEffect" fill="hold" presetClass="exit" presetID="1">
                                  <p:stCondLst>
                                    <p:cond delay="0"/>
                                  </p:stCondLst>
                                  <p:childTnLst>
                                    <p:set>
                                      <p:cBhvr>
                                        <p:cTn id="246" dur="1" fill="hold">
                                          <p:stCondLst>
                                            <p:cond delay="0"/>
                                          </p:stCondLst>
                                        </p:cTn>
                                        <p:tgtEl>
                                          <p:spTgt spid="1279"/>
                                        </p:tgtEl>
                                        <p:attrNameLst>
                                          <p:attrName>style.visibility</p:attrName>
                                        </p:attrNameLst>
                                      </p:cBhvr>
                                      <p:to>
                                        <p:strVal val="hidden"/>
                                      </p:to>
                                    </p:set>
                                  </p:childTnLst>
                                </p:cTn>
                              </p:par>
                              <p:par>
                                <p:cTn id="247" nodeType="withEffect" fill="hold" presetClass="entr" presetID="1">
                                  <p:stCondLst>
                                    <p:cond delay="0"/>
                                  </p:stCondLst>
                                  <p:childTnLst>
                                    <p:set>
                                      <p:cBhvr>
                                        <p:cTn id="248" dur="1" fill="hold">
                                          <p:stCondLst>
                                            <p:cond delay="0"/>
                                          </p:stCondLst>
                                        </p:cTn>
                                        <p:tgtEl>
                                          <p:spTgt spid="-1"/>
                                        </p:tgtEl>
                                        <p:attrNameLst>
                                          <p:attrName>style.visibility</p:attrName>
                                        </p:attrNameLst>
                                      </p:cBhvr>
                                      <p:to>
                                        <p:strVal val="visible"/>
                                      </p:to>
                                    </p:set>
                                  </p:childTnLst>
                                </p:cTn>
                              </p:par>
                            </p:childTnLst>
                          </p:cTn>
                        </p:par>
                      </p:childTnLst>
                    </p:cTn>
                  </p:par>
                  <p:par>
                    <p:cTn id="249" fill="hold">
                      <p:stCondLst>
                        <p:cond delay="indefinite"/>
                      </p:stCondLst>
                      <p:childTnLst>
                        <p:par>
                          <p:cTn id="250" fill="hold">
                            <p:stCondLst>
                              <p:cond delay="0"/>
                            </p:stCondLst>
                            <p:childTnLst>
                              <p:par>
                                <p:cTn id="251" nodeType="clickEffect" fill="hold" presetClass="entr" presetID="1">
                                  <p:stCondLst>
                                    <p:cond delay="0"/>
                                  </p:stCondLst>
                                  <p:childTnLst>
                                    <p:set>
                                      <p:cBhvr>
                                        <p:cTn id="252" dur="1" fill="hold">
                                          <p:stCondLst>
                                            <p:cond delay="0"/>
                                          </p:stCondLst>
                                        </p:cTn>
                                        <p:tgtEl>
                                          <p:spTgt spid="-1"/>
                                        </p:tgtEl>
                                        <p:attrNameLst>
                                          <p:attrName>style.visibility</p:attrName>
                                        </p:attrNameLst>
                                      </p:cBhvr>
                                      <p:to>
                                        <p:strVal val="visible"/>
                                      </p:to>
                                    </p:set>
                                  </p:childTnLst>
                                </p:cTn>
                              </p:par>
                            </p:childTnLst>
                          </p:cTn>
                        </p:par>
                      </p:childTnLst>
                    </p:cTn>
                  </p:par>
                  <p:par>
                    <p:cTn id="253" fill="hold">
                      <p:stCondLst>
                        <p:cond delay="indefinite"/>
                      </p:stCondLst>
                      <p:childTnLst>
                        <p:par>
                          <p:cTn id="254" fill="hold">
                            <p:stCondLst>
                              <p:cond delay="0"/>
                            </p:stCondLst>
                            <p:childTnLst>
                              <p:par>
                                <p:cTn id="255" nodeType="clickEffect" fill="hold" presetClass="entr" presetID="1">
                                  <p:stCondLst>
                                    <p:cond delay="0"/>
                                  </p:stCondLst>
                                  <p:childTnLst>
                                    <p:set>
                                      <p:cBhvr>
                                        <p:cTn id="256" dur="1" fill="hold">
                                          <p:stCondLst>
                                            <p:cond delay="0"/>
                                          </p:stCondLst>
                                        </p:cTn>
                                        <p:tgtEl>
                                          <p:spTgt spid="1269"/>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161" name="Picture 26" descr=""/>
          <p:cNvPicPr/>
          <p:nvPr/>
        </p:nvPicPr>
        <p:blipFill>
          <a:blip r:embed="rId1"/>
          <a:stretch>
            <a:fillRect/>
          </a:stretch>
        </p:blipFill>
        <p:spPr>
          <a:xfrm>
            <a:off x="6210360" y="3429000"/>
            <a:ext cx="2933640" cy="2965320"/>
          </a:xfrm>
          <a:prstGeom prst="rect">
            <a:avLst/>
          </a:prstGeom>
          <a:ln>
            <a:noFill/>
          </a:ln>
        </p:spPr>
      </p:pic>
      <p:pic>
        <p:nvPicPr>
          <p:cNvPr id="162" name="Picture 8" descr="eg1icaccept"/>
          <p:cNvPicPr/>
          <p:nvPr/>
        </p:nvPicPr>
        <p:blipFill>
          <a:blip r:embed="rId2"/>
          <a:stretch>
            <a:fillRect/>
          </a:stretch>
        </p:blipFill>
        <p:spPr>
          <a:xfrm>
            <a:off x="1371600" y="3429000"/>
            <a:ext cx="2895480" cy="2895480"/>
          </a:xfrm>
          <a:prstGeom prst="rect">
            <a:avLst/>
          </a:prstGeom>
          <a:ln>
            <a:noFill/>
          </a:ln>
        </p:spPr>
      </p:pic>
      <p:sp>
        <p:nvSpPr>
          <p:cNvPr id="163" name="CustomShape 1"/>
          <p:cNvSpPr/>
          <p:nvPr/>
        </p:nvSpPr>
        <p:spPr>
          <a:xfrm>
            <a:off x="8458200" y="6464160"/>
            <a:ext cx="685800" cy="320760"/>
          </a:xfrm>
          <a:prstGeom prst="rect">
            <a:avLst/>
          </a:prstGeom>
          <a:noFill/>
          <a:ln>
            <a:noFill/>
          </a:ln>
        </p:spPr>
        <p:txBody>
          <a:bodyPr lIns="90000" rIns="90000" tIns="46800" bIns="46800"/>
          <a:p>
            <a:pPr algn="r">
              <a:buFont typeface="Arial"/>
              <a:buChar char="•"/>
            </a:pPr>
            <a:fld id="{79F96BF6-2D83-4B6B-BB05-5E174E2E0230}" type="slidenum">
              <a:rPr lang="en-US" sz="1400">
                <a:latin typeface="Arial"/>
              </a:rPr>
              <a:t>&lt;number&gt;</a:t>
            </a:fld>
            <a:endParaRPr/>
          </a:p>
        </p:txBody>
      </p:sp>
      <p:sp>
        <p:nvSpPr>
          <p:cNvPr id="164" name="TextShape 2"/>
          <p:cNvSpPr txBox="1"/>
          <p:nvPr/>
        </p:nvSpPr>
        <p:spPr>
          <a:xfrm>
            <a:off x="457200" y="152280"/>
            <a:ext cx="8229600" cy="563760"/>
          </a:xfrm>
          <a:prstGeom prst="rect">
            <a:avLst/>
          </a:prstGeom>
        </p:spPr>
        <p:txBody>
          <a:bodyPr anchor="ctr"/>
          <a:p>
            <a:pPr algn="ctr">
              <a:buFont typeface="Arial"/>
              <a:buChar char="•"/>
            </a:pPr>
            <a:r>
              <a:rPr lang="en-US" sz="3200">
                <a:latin typeface="Arial"/>
              </a:rPr>
              <a:t>JLab Experimental Halls</a:t>
            </a:r>
            <a:endParaRPr/>
          </a:p>
        </p:txBody>
      </p:sp>
      <p:pic>
        <p:nvPicPr>
          <p:cNvPr id="165" name="Picture 4" descr=""/>
          <p:cNvPicPr/>
          <p:nvPr/>
        </p:nvPicPr>
        <p:blipFill>
          <a:blip r:embed="rId3"/>
          <a:stretch>
            <a:fillRect/>
          </a:stretch>
        </p:blipFill>
        <p:spPr>
          <a:xfrm>
            <a:off x="5867280" y="806400"/>
            <a:ext cx="3195720" cy="2013120"/>
          </a:xfrm>
          <a:prstGeom prst="rect">
            <a:avLst/>
          </a:prstGeom>
          <a:ln>
            <a:noFill/>
          </a:ln>
        </p:spPr>
      </p:pic>
      <p:sp>
        <p:nvSpPr>
          <p:cNvPr id="166" name="Line 3"/>
          <p:cNvSpPr/>
          <p:nvPr/>
        </p:nvSpPr>
        <p:spPr>
          <a:xfrm flipH="1" flipV="1">
            <a:off x="5334120" y="2133360"/>
            <a:ext cx="1371600" cy="75960"/>
          </a:xfrm>
          <a:prstGeom prst="line">
            <a:avLst/>
          </a:prstGeom>
          <a:ln w="9360">
            <a:solidFill>
              <a:srgbClr val="000000"/>
            </a:solidFill>
            <a:miter/>
            <a:tailEnd len="med" type="triangle" w="med"/>
          </a:ln>
        </p:spPr>
      </p:sp>
      <p:sp>
        <p:nvSpPr>
          <p:cNvPr id="167" name="Line 4"/>
          <p:cNvSpPr/>
          <p:nvPr/>
        </p:nvSpPr>
        <p:spPr>
          <a:xfrm>
            <a:off x="7315200" y="2666880"/>
            <a:ext cx="76320" cy="838440"/>
          </a:xfrm>
          <a:prstGeom prst="line">
            <a:avLst/>
          </a:prstGeom>
          <a:ln w="9360">
            <a:solidFill>
              <a:srgbClr val="000000"/>
            </a:solidFill>
            <a:miter/>
            <a:tailEnd len="med" type="triangle" w="med"/>
          </a:ln>
        </p:spPr>
      </p:sp>
      <p:sp>
        <p:nvSpPr>
          <p:cNvPr id="168" name="Line 5"/>
          <p:cNvSpPr/>
          <p:nvPr/>
        </p:nvSpPr>
        <p:spPr>
          <a:xfrm flipH="1">
            <a:off x="4190760" y="2666880"/>
            <a:ext cx="2361960" cy="1067040"/>
          </a:xfrm>
          <a:prstGeom prst="line">
            <a:avLst/>
          </a:prstGeom>
          <a:ln w="9360">
            <a:solidFill>
              <a:srgbClr val="000000"/>
            </a:solidFill>
            <a:miter/>
            <a:tailEnd len="med" type="triangle" w="med"/>
          </a:ln>
        </p:spPr>
      </p:sp>
      <p:pic>
        <p:nvPicPr>
          <p:cNvPr id="169" name="Picture 11" descr=""/>
          <p:cNvPicPr/>
          <p:nvPr/>
        </p:nvPicPr>
        <p:blipFill>
          <a:blip r:embed="rId4"/>
          <a:stretch>
            <a:fillRect/>
          </a:stretch>
        </p:blipFill>
        <p:spPr>
          <a:xfrm>
            <a:off x="920880" y="838080"/>
            <a:ext cx="3956040" cy="2514600"/>
          </a:xfrm>
          <a:prstGeom prst="rect">
            <a:avLst/>
          </a:prstGeom>
          <a:ln>
            <a:noFill/>
          </a:ln>
        </p:spPr>
      </p:pic>
      <p:pic>
        <p:nvPicPr>
          <p:cNvPr id="170" name="Picture 12" descr=""/>
          <p:cNvPicPr/>
          <p:nvPr/>
        </p:nvPicPr>
        <p:blipFill>
          <a:blip r:embed="rId5"/>
          <a:stretch>
            <a:fillRect/>
          </a:stretch>
        </p:blipFill>
        <p:spPr>
          <a:xfrm>
            <a:off x="3733920" y="838080"/>
            <a:ext cx="1170000" cy="582840"/>
          </a:xfrm>
          <a:prstGeom prst="rect">
            <a:avLst/>
          </a:prstGeom>
          <a:ln>
            <a:noFill/>
          </a:ln>
        </p:spPr>
      </p:pic>
      <p:pic>
        <p:nvPicPr>
          <p:cNvPr id="171" name="Picture 6" descr="FullTargetPhoto"/>
          <p:cNvPicPr/>
          <p:nvPr/>
        </p:nvPicPr>
        <p:blipFill>
          <a:blip r:embed="rId6"/>
          <a:stretch>
            <a:fillRect/>
          </a:stretch>
        </p:blipFill>
        <p:spPr>
          <a:xfrm>
            <a:off x="0" y="3124080"/>
            <a:ext cx="2220840" cy="1295640"/>
          </a:xfrm>
          <a:prstGeom prst="rect">
            <a:avLst/>
          </a:prstGeom>
          <a:ln>
            <a:noFill/>
          </a:ln>
        </p:spPr>
      </p:pic>
      <p:sp>
        <p:nvSpPr>
          <p:cNvPr id="172" name="CustomShape 6"/>
          <p:cNvSpPr/>
          <p:nvPr/>
        </p:nvSpPr>
        <p:spPr>
          <a:xfrm>
            <a:off x="0" y="3124080"/>
            <a:ext cx="1447920" cy="307080"/>
          </a:xfrm>
          <a:prstGeom prst="rect">
            <a:avLst/>
          </a:prstGeom>
          <a:solidFill>
            <a:srgbClr val="99cc00"/>
          </a:solidFill>
          <a:ln w="9360">
            <a:solidFill>
              <a:srgbClr val="000000"/>
            </a:solidFill>
            <a:miter/>
          </a:ln>
        </p:spPr>
        <p:txBody>
          <a:bodyPr lIns="90000" rIns="90000" tIns="46800" bIns="46800"/>
          <a:p>
            <a:pPr>
              <a:buFont typeface="Arial"/>
              <a:buChar char="•"/>
            </a:pPr>
            <a:r>
              <a:rPr lang="en-US" sz="1400">
                <a:latin typeface="Arial"/>
              </a:rPr>
              <a:t>Polarized target </a:t>
            </a:r>
            <a:endParaRPr/>
          </a:p>
        </p:txBody>
      </p:sp>
      <p:pic>
        <p:nvPicPr>
          <p:cNvPr id="173" name="Picture 10" descr="innercalo"/>
          <p:cNvPicPr/>
          <p:nvPr/>
        </p:nvPicPr>
        <p:blipFill>
          <a:blip r:embed="rId7"/>
          <a:stretch>
            <a:fillRect/>
          </a:stretch>
        </p:blipFill>
        <p:spPr>
          <a:xfrm>
            <a:off x="0" y="5272200"/>
            <a:ext cx="1219320" cy="1089000"/>
          </a:xfrm>
          <a:prstGeom prst="rect">
            <a:avLst/>
          </a:prstGeom>
          <a:ln>
            <a:noFill/>
          </a:ln>
        </p:spPr>
      </p:pic>
      <p:sp>
        <p:nvSpPr>
          <p:cNvPr id="174" name="Line 7"/>
          <p:cNvSpPr/>
          <p:nvPr/>
        </p:nvSpPr>
        <p:spPr>
          <a:xfrm>
            <a:off x="1143000" y="4038480"/>
            <a:ext cx="914400" cy="914400"/>
          </a:xfrm>
          <a:prstGeom prst="line">
            <a:avLst/>
          </a:prstGeom>
          <a:ln w="25560">
            <a:solidFill>
              <a:srgbClr val="ff0000"/>
            </a:solidFill>
            <a:miter/>
            <a:tailEnd len="med" type="triangle" w="med"/>
          </a:ln>
        </p:spPr>
      </p:sp>
      <p:sp>
        <p:nvSpPr>
          <p:cNvPr id="175" name="Line 8"/>
          <p:cNvSpPr/>
          <p:nvPr/>
        </p:nvSpPr>
        <p:spPr>
          <a:xfrm flipV="1">
            <a:off x="1143000" y="5105520"/>
            <a:ext cx="1295280" cy="457200"/>
          </a:xfrm>
          <a:prstGeom prst="line">
            <a:avLst/>
          </a:prstGeom>
          <a:ln w="25560">
            <a:solidFill>
              <a:srgbClr val="ff0000"/>
            </a:solidFill>
            <a:miter/>
            <a:tailEnd len="med" type="triangle" w="med"/>
          </a:ln>
        </p:spPr>
      </p:sp>
      <p:sp>
        <p:nvSpPr>
          <p:cNvPr id="176" name="CustomShape 9"/>
          <p:cNvSpPr/>
          <p:nvPr/>
        </p:nvSpPr>
        <p:spPr>
          <a:xfrm>
            <a:off x="152280" y="5410080"/>
            <a:ext cx="485640" cy="459720"/>
          </a:xfrm>
          <a:prstGeom prst="rect">
            <a:avLst/>
          </a:prstGeom>
          <a:noFill/>
          <a:ln>
            <a:noFill/>
          </a:ln>
        </p:spPr>
        <p:txBody>
          <a:bodyPr wrap="none" lIns="90000" rIns="90000" tIns="46800" bIns="46800"/>
          <a:p>
            <a:pPr>
              <a:buFont typeface="Arial"/>
              <a:buChar char="•"/>
            </a:pPr>
            <a:r>
              <a:rPr lang="en-US" sz="2400">
                <a:latin typeface="Arial"/>
              </a:rPr>
              <a:t>IC</a:t>
            </a:r>
            <a:endParaRPr/>
          </a:p>
        </p:txBody>
      </p:sp>
      <p:sp>
        <p:nvSpPr>
          <p:cNvPr id="177" name="CustomShape 10"/>
          <p:cNvSpPr/>
          <p:nvPr/>
        </p:nvSpPr>
        <p:spPr>
          <a:xfrm>
            <a:off x="3567240" y="3200400"/>
            <a:ext cx="991440" cy="459720"/>
          </a:xfrm>
          <a:prstGeom prst="rect">
            <a:avLst/>
          </a:prstGeom>
          <a:noFill/>
          <a:ln>
            <a:noFill/>
          </a:ln>
        </p:spPr>
        <p:txBody>
          <a:bodyPr wrap="none" lIns="90000" rIns="90000" tIns="46800" bIns="46800"/>
          <a:p>
            <a:pPr>
              <a:buFont typeface="Arial"/>
              <a:buChar char="•"/>
            </a:pPr>
            <a:r>
              <a:rPr lang="en-US" sz="2400">
                <a:solidFill>
                  <a:srgbClr val="008000"/>
                </a:solidFill>
                <a:latin typeface="Arial"/>
              </a:rPr>
              <a:t>Hall B</a:t>
            </a:r>
            <a:endParaRPr/>
          </a:p>
        </p:txBody>
      </p:sp>
      <p:pic>
        <p:nvPicPr>
          <p:cNvPr id="178" name="Picture 13" descr=""/>
          <p:cNvPicPr/>
          <p:nvPr/>
        </p:nvPicPr>
        <p:blipFill>
          <a:blip r:embed="rId8"/>
          <a:stretch>
            <a:fillRect/>
          </a:stretch>
        </p:blipFill>
        <p:spPr>
          <a:xfrm>
            <a:off x="7629480" y="2971800"/>
            <a:ext cx="1133640" cy="519120"/>
          </a:xfrm>
          <a:prstGeom prst="rect">
            <a:avLst/>
          </a:prstGeom>
          <a:ln>
            <a:noFill/>
          </a:ln>
        </p:spPr>
      </p:pic>
      <p:sp>
        <p:nvSpPr>
          <p:cNvPr id="179" name="CustomShape 11"/>
          <p:cNvSpPr/>
          <p:nvPr/>
        </p:nvSpPr>
        <p:spPr>
          <a:xfrm>
            <a:off x="0" y="5943600"/>
            <a:ext cx="1163880" cy="336240"/>
          </a:xfrm>
          <a:prstGeom prst="rect">
            <a:avLst/>
          </a:prstGeom>
          <a:noFill/>
          <a:ln>
            <a:noFill/>
          </a:ln>
        </p:spPr>
        <p:txBody>
          <a:bodyPr wrap="none" lIns="90000" rIns="90000" tIns="46800" bIns="46800"/>
          <a:p>
            <a:pPr>
              <a:buFont typeface="Arial"/>
              <a:buChar char="•"/>
            </a:pPr>
            <a:r>
              <a:rPr lang="en-US" sz="1400">
                <a:latin typeface="Arial"/>
              </a:rPr>
              <a:t>424 PbWO</a:t>
            </a:r>
            <a:r>
              <a:rPr lang="en-US" sz="1400" baseline="-25000">
                <a:latin typeface="Arial"/>
              </a:rPr>
              <a:t>4</a:t>
            </a:r>
            <a:r>
              <a:rPr lang="en-US" sz="1400">
                <a:latin typeface="Arial"/>
              </a:rPr>
              <a:t> </a:t>
            </a:r>
            <a:endParaRPr/>
          </a:p>
        </p:txBody>
      </p:sp>
      <p:pic>
        <p:nvPicPr>
          <p:cNvPr id="180" name="Picture 10" descr="states.png"/>
          <p:cNvPicPr/>
          <p:nvPr/>
        </p:nvPicPr>
        <p:blipFill>
          <a:blip r:embed="rId9"/>
          <a:stretch>
            <a:fillRect/>
          </a:stretch>
        </p:blipFill>
        <p:spPr>
          <a:xfrm>
            <a:off x="155520" y="762120"/>
            <a:ext cx="1422360" cy="761760"/>
          </a:xfrm>
          <a:prstGeom prst="rect">
            <a:avLst/>
          </a:prstGeom>
          <a:ln>
            <a:noFill/>
          </a:ln>
        </p:spPr>
      </p:pic>
      <p:sp>
        <p:nvSpPr>
          <p:cNvPr id="181" name="CustomShape 12"/>
          <p:cNvSpPr/>
          <p:nvPr/>
        </p:nvSpPr>
        <p:spPr>
          <a:xfrm>
            <a:off x="152280" y="1447920"/>
            <a:ext cx="1600200" cy="246240"/>
          </a:xfrm>
          <a:prstGeom prst="rect">
            <a:avLst/>
          </a:prstGeom>
          <a:noFill/>
          <a:ln>
            <a:noFill/>
          </a:ln>
        </p:spPr>
        <p:txBody>
          <a:bodyPr lIns="90000" rIns="90000" tIns="46800" bIns="46800"/>
          <a:p>
            <a:pPr>
              <a:buFont typeface="Arial"/>
              <a:buChar char="•"/>
            </a:pPr>
            <a:r>
              <a:rPr lang="en-US" sz="1000">
                <a:latin typeface="Arial"/>
              </a:rPr>
              <a:t>~87%  ~8%        ~1.5%   </a:t>
            </a:r>
            <a:endParaRPr/>
          </a:p>
        </p:txBody>
      </p:sp>
      <p:sp>
        <p:nvSpPr>
          <p:cNvPr id="182" name="CustomShape 13"/>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183" name="CustomShape 14"/>
          <p:cNvSpPr/>
          <p:nvPr/>
        </p:nvSpPr>
        <p:spPr>
          <a:xfrm>
            <a:off x="5257800" y="1066680"/>
            <a:ext cx="4572000" cy="508680"/>
          </a:xfrm>
          <a:prstGeom prst="rect">
            <a:avLst/>
          </a:prstGeom>
          <a:noFill/>
          <a:ln>
            <a:noFill/>
          </a:ln>
        </p:spPr>
        <p:txBody>
          <a:bodyPr lIns="90000" rIns="90000" tIns="46800" bIns="46800"/>
          <a:p>
            <a:pPr>
              <a:lnSpc>
                <a:spcPct val="100000"/>
              </a:lnSpc>
              <a:buFont typeface="Wingdings" charset="2"/>
              <a:buChar char=""/>
            </a:pPr>
            <a:r>
              <a:rPr lang="en-US" sz="1200">
                <a:solidFill>
                  <a:srgbClr val="000090"/>
                </a:solidFill>
                <a:latin typeface="Calibri"/>
                <a:ea typeface="Calibri"/>
              </a:rPr>
              <a:t>I</a:t>
            </a:r>
            <a:r>
              <a:rPr lang="en-US" sz="1200" baseline="-25000">
                <a:solidFill>
                  <a:srgbClr val="000090"/>
                </a:solidFill>
                <a:latin typeface="Calibri"/>
                <a:ea typeface="Calibri"/>
              </a:rPr>
              <a:t>max</a:t>
            </a:r>
            <a:r>
              <a:rPr lang="en-US" sz="1200">
                <a:solidFill>
                  <a:srgbClr val="000090"/>
                </a:solidFill>
                <a:latin typeface="Calibri"/>
                <a:ea typeface="Calibri"/>
              </a:rPr>
              <a:t> = 200 </a:t>
            </a:r>
            <a:r>
              <a:rPr lang="en-US" sz="1200">
                <a:solidFill>
                  <a:srgbClr val="000090"/>
                </a:solidFill>
                <a:latin typeface="Symbol"/>
                <a:ea typeface="Symbol"/>
              </a:rPr>
              <a:t></a:t>
            </a:r>
            <a:r>
              <a:rPr lang="en-US" sz="1200">
                <a:solidFill>
                  <a:srgbClr val="000090"/>
                </a:solidFill>
                <a:latin typeface="Calibri"/>
                <a:ea typeface="Calibri"/>
              </a:rPr>
              <a:t>A</a:t>
            </a:r>
            <a:endParaRPr/>
          </a:p>
          <a:p>
            <a:pPr>
              <a:buFont typeface="Wingdings" charset="2"/>
              <a:buChar char=""/>
            </a:pPr>
            <a:r>
              <a:rPr lang="en-US" sz="1200">
                <a:solidFill>
                  <a:srgbClr val="000090"/>
                </a:solidFill>
                <a:latin typeface="Arial"/>
                <a:ea typeface="Arial"/>
              </a:rPr>
              <a:t>Pol</a:t>
            </a:r>
            <a:r>
              <a:rPr lang="en-US" sz="1200" baseline="-25000">
                <a:solidFill>
                  <a:srgbClr val="000090"/>
                </a:solidFill>
                <a:latin typeface="Arial"/>
                <a:ea typeface="Arial"/>
              </a:rPr>
              <a:t>max</a:t>
            </a:r>
            <a:r>
              <a:rPr lang="en-US" sz="1200">
                <a:solidFill>
                  <a:srgbClr val="000090"/>
                </a:solidFill>
                <a:latin typeface="Arial"/>
                <a:ea typeface="Arial"/>
              </a:rPr>
              <a:t> = 85%</a:t>
            </a:r>
            <a:endParaRPr/>
          </a:p>
        </p:txBody>
      </p:sp>
    </p:spTree>
  </p:cSld>
  <p:timing>
    <p:tnLst>
      <p:par>
        <p:cTn id="25" dur="indefinite" restart="never" nodeType="tmRoot">
          <p:childTnLst>
            <p:seq>
              <p:cTn id="26" nodeType="mainSeq"/>
              <p:prevCondLst>
                <p:cond delay="0" evt="onPrev">
                  <p:tgtEl>
                    <p:sldTgt/>
                  </p:tgtEl>
                </p:cond>
              </p:prevCondLst>
              <p:nextCondLst>
                <p:cond delay="0" evt="onNext">
                  <p:tgtEl>
                    <p:sldTgt/>
                  </p:tgtEl>
                </p:cond>
              </p:nextCondLst>
            </p:seq>
          </p:childTnLst>
        </p:cTn>
      </p:par>
    </p:tnLst>
  </p:timing>
</p:sld>
</file>

<file path=ppt/slides/slide60.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1290" name="CustomShape 1"/>
          <p:cNvSpPr/>
          <p:nvPr/>
        </p:nvSpPr>
        <p:spPr>
          <a:xfrm>
            <a:off x="3124080" y="6566040"/>
            <a:ext cx="365760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1291" name="CustomShape 2"/>
          <p:cNvSpPr/>
          <p:nvPr/>
        </p:nvSpPr>
        <p:spPr>
          <a:xfrm>
            <a:off x="8458200" y="6464160"/>
            <a:ext cx="685800" cy="320760"/>
          </a:xfrm>
          <a:prstGeom prst="rect">
            <a:avLst/>
          </a:prstGeom>
          <a:noFill/>
          <a:ln>
            <a:noFill/>
          </a:ln>
        </p:spPr>
        <p:txBody>
          <a:bodyPr lIns="90000" rIns="90000" tIns="46800" bIns="46800"/>
          <a:p>
            <a:pPr algn="r">
              <a:buFont typeface="Arial"/>
              <a:buChar char="•"/>
            </a:pPr>
            <a:fld id="{2ECD60D7-81F3-4B38-A469-BD56D9CB0E08}" type="slidenum">
              <a:rPr lang="en-US" sz="1400">
                <a:latin typeface="Arial"/>
              </a:rPr>
              <a:t>&lt;number&gt;</a:t>
            </a:fld>
            <a:endParaRPr/>
          </a:p>
        </p:txBody>
      </p:sp>
      <p:sp>
        <p:nvSpPr>
          <p:cNvPr id="1292" name="TextShape 3"/>
          <p:cNvSpPr txBox="1"/>
          <p:nvPr/>
        </p:nvSpPr>
        <p:spPr>
          <a:xfrm>
            <a:off x="457200" y="152280"/>
            <a:ext cx="8229600" cy="563760"/>
          </a:xfrm>
          <a:prstGeom prst="rect">
            <a:avLst/>
          </a:prstGeom>
        </p:spPr>
        <p:txBody>
          <a:bodyPr anchor="ctr"/>
          <a:p>
            <a:pPr algn="ctr">
              <a:buFont typeface="Arial"/>
              <a:buChar char="•"/>
            </a:pPr>
            <a:r>
              <a:rPr lang="en-US" sz="3600">
                <a:latin typeface="Arial"/>
              </a:rPr>
              <a:t>K+ </a:t>
            </a:r>
            <a:r>
              <a:rPr lang="en-US" sz="3600">
                <a:latin typeface="Symbol"/>
                <a:ea typeface="Symbol"/>
              </a:rPr>
              <a:t></a:t>
            </a:r>
            <a:r>
              <a:rPr lang="en-US" sz="3600">
                <a:latin typeface="Arial"/>
              </a:rPr>
              <a:t> separation</a:t>
            </a:r>
            <a:endParaRPr/>
          </a:p>
        </p:txBody>
      </p:sp>
      <p:sp>
        <p:nvSpPr>
          <p:cNvPr id="1293" name="CustomShape 4"/>
          <p:cNvSpPr/>
          <p:nvPr/>
        </p:nvSpPr>
        <p:spPr>
          <a:xfrm>
            <a:off x="380880" y="4419720"/>
            <a:ext cx="4724640" cy="703800"/>
          </a:xfrm>
          <a:prstGeom prst="rect">
            <a:avLst/>
          </a:prstGeom>
          <a:solidFill>
            <a:srgbClr val="ffff99"/>
          </a:solidFill>
          <a:ln w="9360">
            <a:solidFill>
              <a:srgbClr val="000000"/>
            </a:solidFill>
            <a:miter/>
          </a:ln>
        </p:spPr>
        <p:txBody>
          <a:bodyPr lIns="90000" rIns="90000" tIns="46800" bIns="46800"/>
          <a:p>
            <a:pPr>
              <a:buFont typeface="Arial"/>
              <a:buChar char="•"/>
            </a:pPr>
            <a:r>
              <a:rPr lang="en-US" sz="2000">
                <a:latin typeface="Arial"/>
              </a:rPr>
              <a:t>Detection of K+ p and </a:t>
            </a:r>
            <a:r>
              <a:rPr lang="en-US" sz="2000">
                <a:latin typeface="Symbol"/>
                <a:ea typeface="Symbol"/>
              </a:rPr>
              <a:t></a:t>
            </a:r>
            <a:r>
              <a:rPr lang="en-US" sz="2000">
                <a:latin typeface="Arial"/>
              </a:rPr>
              <a:t>- would allow to separate of different final states (</a:t>
            </a:r>
            <a:r>
              <a:rPr lang="en-US" sz="2000">
                <a:latin typeface="Symbol"/>
                <a:ea typeface="Symbol"/>
              </a:rPr>
              <a:t></a:t>
            </a:r>
            <a:r>
              <a:rPr lang="en-US" sz="2000">
                <a:latin typeface="Arial"/>
              </a:rPr>
              <a:t>,K*)</a:t>
            </a:r>
            <a:endParaRPr/>
          </a:p>
        </p:txBody>
      </p:sp>
      <p:pic>
        <p:nvPicPr>
          <p:cNvPr id="1294" name="Picture 9" descr="Screen Shot 2014-06-19 at 10.22.50 AM.png"/>
          <p:cNvPicPr/>
          <p:nvPr/>
        </p:nvPicPr>
        <p:blipFill>
          <a:blip r:embed="rId1"/>
          <a:stretch>
            <a:fillRect/>
          </a:stretch>
        </p:blipFill>
        <p:spPr>
          <a:xfrm>
            <a:off x="5410080" y="3200400"/>
            <a:ext cx="3581640" cy="3108240"/>
          </a:xfrm>
          <a:prstGeom prst="rect">
            <a:avLst/>
          </a:prstGeom>
          <a:ln>
            <a:noFill/>
          </a:ln>
        </p:spPr>
      </p:pic>
      <p:sp>
        <p:nvSpPr>
          <p:cNvPr id="1295" name="Line 5"/>
          <p:cNvSpPr/>
          <p:nvPr/>
        </p:nvSpPr>
        <p:spPr>
          <a:xfrm>
            <a:off x="6400800" y="2362320"/>
            <a:ext cx="685800" cy="1440"/>
          </a:xfrm>
          <a:prstGeom prst="line">
            <a:avLst/>
          </a:prstGeom>
          <a:ln w="25560">
            <a:solidFill>
              <a:srgbClr val="000000"/>
            </a:solidFill>
            <a:miter/>
            <a:tailEnd len="med" type="arrow" w="med"/>
          </a:ln>
        </p:spPr>
      </p:sp>
      <p:sp>
        <p:nvSpPr>
          <p:cNvPr id="1296" name="Line 6"/>
          <p:cNvSpPr/>
          <p:nvPr/>
        </p:nvSpPr>
        <p:spPr>
          <a:xfrm>
            <a:off x="7086600" y="2362320"/>
            <a:ext cx="838080" cy="304560"/>
          </a:xfrm>
          <a:prstGeom prst="line">
            <a:avLst/>
          </a:prstGeom>
          <a:ln w="25560">
            <a:solidFill>
              <a:srgbClr val="000000"/>
            </a:solidFill>
            <a:miter/>
            <a:tailEnd len="med" type="arrow" w="med"/>
          </a:ln>
        </p:spPr>
      </p:sp>
      <p:sp>
        <p:nvSpPr>
          <p:cNvPr id="1297" name="Line 7"/>
          <p:cNvSpPr/>
          <p:nvPr/>
        </p:nvSpPr>
        <p:spPr>
          <a:xfrm flipV="1">
            <a:off x="7010280" y="1523880"/>
            <a:ext cx="1219320" cy="838080"/>
          </a:xfrm>
          <a:prstGeom prst="line">
            <a:avLst/>
          </a:prstGeom>
          <a:ln w="25560">
            <a:solidFill>
              <a:srgbClr val="000000"/>
            </a:solidFill>
            <a:custDash>
              <a:ds d="70000" sp="70000"/>
            </a:custDash>
            <a:miter/>
            <a:tailEnd len="med" type="arrow" w="med"/>
          </a:ln>
        </p:spPr>
      </p:sp>
      <p:sp>
        <p:nvSpPr>
          <p:cNvPr id="1298" name="Line 8"/>
          <p:cNvSpPr/>
          <p:nvPr/>
        </p:nvSpPr>
        <p:spPr>
          <a:xfrm flipV="1">
            <a:off x="7009560" y="1294920"/>
            <a:ext cx="1066680" cy="1066680"/>
          </a:xfrm>
          <a:prstGeom prst="line">
            <a:avLst/>
          </a:prstGeom>
          <a:ln w="25560">
            <a:solidFill>
              <a:srgbClr val="000000"/>
            </a:solidFill>
            <a:miter/>
            <a:tailEnd len="med" type="arrow" w="med"/>
          </a:ln>
        </p:spPr>
      </p:sp>
      <p:sp>
        <p:nvSpPr>
          <p:cNvPr id="1299" name="CustomShape 9"/>
          <p:cNvSpPr/>
          <p:nvPr/>
        </p:nvSpPr>
        <p:spPr>
          <a:xfrm flipH="1" rot="18919800">
            <a:off x="7984080" y="1260000"/>
            <a:ext cx="439200" cy="533160"/>
          </a:xfrm>
          <a:prstGeom prst="ellipse">
            <a:avLst/>
          </a:prstGeom>
          <a:noFill/>
          <a:ln w="9360">
            <a:solidFill>
              <a:srgbClr val="000000"/>
            </a:solidFill>
            <a:miter/>
          </a:ln>
        </p:spPr>
      </p:sp>
      <p:sp>
        <p:nvSpPr>
          <p:cNvPr id="1300" name="CustomShape 10"/>
          <p:cNvSpPr/>
          <p:nvPr/>
        </p:nvSpPr>
        <p:spPr>
          <a:xfrm>
            <a:off x="7745400" y="1608120"/>
            <a:ext cx="98280" cy="147600"/>
          </a:xfrm>
          <a:prstGeom prst="pie">
            <a:avLst/>
          </a:prstGeom>
          <a:noFill/>
          <a:ln w="25560">
            <a:solidFill>
              <a:srgbClr val="000000"/>
            </a:solidFill>
            <a:miter/>
          </a:ln>
        </p:spPr>
      </p:sp>
      <p:pic>
        <p:nvPicPr>
          <p:cNvPr id="1301" name="Picture 20" descr="latex-image-1.pdf"/>
          <p:cNvPicPr/>
          <p:nvPr/>
        </p:nvPicPr>
        <p:blipFill>
          <a:blip r:embed="rId2"/>
          <a:stretch>
            <a:fillRect/>
          </a:stretch>
        </p:blipFill>
        <p:spPr>
          <a:xfrm>
            <a:off x="7850160" y="1792440"/>
            <a:ext cx="684360" cy="264960"/>
          </a:xfrm>
          <a:prstGeom prst="rect">
            <a:avLst/>
          </a:prstGeom>
          <a:ln>
            <a:noFill/>
          </a:ln>
        </p:spPr>
      </p:pic>
      <p:sp>
        <p:nvSpPr>
          <p:cNvPr id="1302" name="CustomShape 11"/>
          <p:cNvSpPr/>
          <p:nvPr/>
        </p:nvSpPr>
        <p:spPr>
          <a:xfrm>
            <a:off x="6705360" y="2210040"/>
            <a:ext cx="349920" cy="459720"/>
          </a:xfrm>
          <a:prstGeom prst="rect">
            <a:avLst/>
          </a:prstGeom>
          <a:noFill/>
          <a:ln>
            <a:noFill/>
          </a:ln>
        </p:spPr>
        <p:txBody>
          <a:bodyPr wrap="none" lIns="90000" rIns="90000" tIns="46800" bIns="46800"/>
          <a:p>
            <a:pPr>
              <a:buFont typeface="Arial"/>
              <a:buChar char="•"/>
            </a:pPr>
            <a:r>
              <a:rPr lang="en-US" sz="2400">
                <a:latin typeface="Arial"/>
              </a:rPr>
              <a:t>q</a:t>
            </a:r>
            <a:endParaRPr/>
          </a:p>
        </p:txBody>
      </p:sp>
      <p:sp>
        <p:nvSpPr>
          <p:cNvPr id="1303" name="CustomShape 12"/>
          <p:cNvSpPr/>
          <p:nvPr/>
        </p:nvSpPr>
        <p:spPr>
          <a:xfrm>
            <a:off x="7467840" y="2590920"/>
            <a:ext cx="389520" cy="459720"/>
          </a:xfrm>
          <a:prstGeom prst="rect">
            <a:avLst/>
          </a:prstGeom>
          <a:noFill/>
          <a:ln>
            <a:noFill/>
          </a:ln>
        </p:spPr>
        <p:txBody>
          <a:bodyPr wrap="none" lIns="90000" rIns="90000" tIns="46800" bIns="46800"/>
          <a:p>
            <a:pPr>
              <a:lnSpc>
                <a:spcPct val="100000"/>
              </a:lnSpc>
              <a:buFont typeface="Symbol" charset="2"/>
              <a:buChar char=""/>
            </a:pPr>
            <a:r>
              <a:rPr lang="en-US" sz="2400">
                <a:latin typeface="Symbol"/>
                <a:ea typeface="Symbol"/>
              </a:rPr>
              <a:t></a:t>
            </a:r>
            <a:endParaRPr/>
          </a:p>
        </p:txBody>
      </p:sp>
      <p:sp>
        <p:nvSpPr>
          <p:cNvPr id="1304" name="CustomShape 13"/>
          <p:cNvSpPr/>
          <p:nvPr/>
        </p:nvSpPr>
        <p:spPr>
          <a:xfrm>
            <a:off x="7315200" y="1219320"/>
            <a:ext cx="503640" cy="520560"/>
          </a:xfrm>
          <a:prstGeom prst="rect">
            <a:avLst/>
          </a:prstGeom>
          <a:noFill/>
          <a:ln>
            <a:noFill/>
          </a:ln>
        </p:spPr>
        <p:txBody>
          <a:bodyPr wrap="none" lIns="90000" rIns="90000" tIns="46800" bIns="46800"/>
          <a:p>
            <a:pPr>
              <a:buFont typeface="Arial"/>
              <a:buChar char="•"/>
            </a:pPr>
            <a:r>
              <a:rPr lang="en-US" sz="2400">
                <a:latin typeface="Arial"/>
              </a:rPr>
              <a:t>K</a:t>
            </a:r>
            <a:r>
              <a:rPr lang="en-US" sz="2800" baseline="30000">
                <a:latin typeface="Arial"/>
              </a:rPr>
              <a:t>+</a:t>
            </a:r>
            <a:endParaRPr/>
          </a:p>
        </p:txBody>
      </p:sp>
      <p:pic>
        <p:nvPicPr>
          <p:cNvPr id="1305" name="Picture 21" descr="Screen Shot 2015-03-24 at 9.59.45 AM.png"/>
          <p:cNvPicPr/>
          <p:nvPr/>
        </p:nvPicPr>
        <p:blipFill>
          <a:blip r:embed="rId3"/>
          <a:stretch>
            <a:fillRect/>
          </a:stretch>
        </p:blipFill>
        <p:spPr>
          <a:xfrm>
            <a:off x="198360" y="914400"/>
            <a:ext cx="5141880" cy="2895480"/>
          </a:xfrm>
          <a:prstGeom prst="rect">
            <a:avLst/>
          </a:prstGeom>
          <a:ln>
            <a:noFill/>
          </a:ln>
        </p:spPr>
      </p:pic>
    </p:spTree>
  </p:cSld>
</p:sld>
</file>

<file path=ppt/slides/slide61.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1306" name="TextShape 1"/>
          <p:cNvSpPr txBox="1"/>
          <p:nvPr/>
        </p:nvSpPr>
        <p:spPr>
          <a:xfrm>
            <a:off x="1523520" y="-360"/>
            <a:ext cx="5791320" cy="563400"/>
          </a:xfrm>
          <a:prstGeom prst="rect">
            <a:avLst/>
          </a:prstGeom>
        </p:spPr>
        <p:txBody>
          <a:bodyPr anchor="ctr"/>
          <a:p>
            <a:pPr algn="ctr">
              <a:buFont typeface="Arial"/>
              <a:buChar char="•"/>
            </a:pPr>
            <a:r>
              <a:rPr b="1" lang="en-US" sz="2800">
                <a:latin typeface="Arial"/>
              </a:rPr>
              <a:t>Bose-Einstein Correlations</a:t>
            </a:r>
            <a:endParaRPr/>
          </a:p>
        </p:txBody>
      </p:sp>
      <p:sp>
        <p:nvSpPr>
          <p:cNvPr id="1307" name="CustomShape 2"/>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1308" name="CustomShape 3"/>
          <p:cNvSpPr/>
          <p:nvPr/>
        </p:nvSpPr>
        <p:spPr>
          <a:xfrm>
            <a:off x="8458200" y="6464160"/>
            <a:ext cx="685800" cy="320760"/>
          </a:xfrm>
          <a:prstGeom prst="rect">
            <a:avLst/>
          </a:prstGeom>
          <a:noFill/>
          <a:ln>
            <a:noFill/>
          </a:ln>
        </p:spPr>
        <p:txBody>
          <a:bodyPr lIns="90000" rIns="90000" tIns="46800" bIns="46800"/>
          <a:p>
            <a:pPr algn="r">
              <a:buFont typeface="Arial"/>
              <a:buChar char="•"/>
            </a:pPr>
            <a:fld id="{4D26E097-2CFF-4C90-8113-9679C3A892EE}" type="slidenum">
              <a:rPr lang="en-US" sz="1400">
                <a:latin typeface="Arial"/>
              </a:rPr>
              <a:t>&lt;number&gt;</a:t>
            </a:fld>
            <a:endParaRPr/>
          </a:p>
        </p:txBody>
      </p:sp>
      <p:pic>
        <p:nvPicPr>
          <p:cNvPr id="1309" name="Picture 11" descr="Screen Shot 2015-05-21 at 5.50.40 AM.png"/>
          <p:cNvPicPr/>
          <p:nvPr/>
        </p:nvPicPr>
        <p:blipFill>
          <a:blip r:embed="rId1"/>
          <a:stretch>
            <a:fillRect/>
          </a:stretch>
        </p:blipFill>
        <p:spPr>
          <a:xfrm>
            <a:off x="0" y="0"/>
            <a:ext cx="914400" cy="728640"/>
          </a:xfrm>
          <a:prstGeom prst="rect">
            <a:avLst/>
          </a:prstGeom>
          <a:ln>
            <a:noFill/>
          </a:ln>
        </p:spPr>
      </p:pic>
      <p:sp>
        <p:nvSpPr>
          <p:cNvPr id="1310" name="CustomShape 4"/>
          <p:cNvSpPr/>
          <p:nvPr/>
        </p:nvSpPr>
        <p:spPr>
          <a:xfrm>
            <a:off x="0" y="838080"/>
            <a:ext cx="1154520" cy="368280"/>
          </a:xfrm>
          <a:prstGeom prst="rect">
            <a:avLst/>
          </a:prstGeom>
          <a:noFill/>
          <a:ln>
            <a:noFill/>
          </a:ln>
        </p:spPr>
        <p:txBody>
          <a:bodyPr wrap="none" lIns="90000" rIns="90000" tIns="46800" bIns="46800"/>
          <a:p>
            <a:pPr>
              <a:buFont typeface="Arial"/>
              <a:buChar char="•"/>
            </a:pPr>
            <a:r>
              <a:rPr lang="en-US">
                <a:solidFill>
                  <a:srgbClr val="0000ff"/>
                </a:solidFill>
                <a:latin typeface="Arial"/>
              </a:rPr>
              <a:t>E. Kinney</a:t>
            </a:r>
            <a:endParaRPr/>
          </a:p>
        </p:txBody>
      </p:sp>
      <p:pic>
        <p:nvPicPr>
          <p:cNvPr id="1311" name="Picture 13" descr="Screen Shot 2015-05-22 at 10.43.38 AM.png"/>
          <p:cNvPicPr/>
          <p:nvPr/>
        </p:nvPicPr>
        <p:blipFill>
          <a:blip r:embed="rId2"/>
          <a:stretch>
            <a:fillRect/>
          </a:stretch>
        </p:blipFill>
        <p:spPr>
          <a:xfrm>
            <a:off x="457200" y="1143000"/>
            <a:ext cx="2928960" cy="1600200"/>
          </a:xfrm>
          <a:prstGeom prst="rect">
            <a:avLst/>
          </a:prstGeom>
          <a:ln>
            <a:noFill/>
          </a:ln>
        </p:spPr>
      </p:pic>
      <p:sp>
        <p:nvSpPr>
          <p:cNvPr id="1312" name="CustomShape 5"/>
          <p:cNvSpPr/>
          <p:nvPr/>
        </p:nvSpPr>
        <p:spPr>
          <a:xfrm>
            <a:off x="4572000" y="5292720"/>
            <a:ext cx="4226040" cy="1099800"/>
          </a:xfrm>
          <a:prstGeom prst="rect">
            <a:avLst/>
          </a:prstGeom>
          <a:noFill/>
          <a:ln>
            <a:noFill/>
          </a:ln>
        </p:spPr>
        <p:txBody>
          <a:bodyPr lIns="90000" rIns="90000" tIns="46800" bIns="46800"/>
          <a:p>
            <a:pPr>
              <a:buFont typeface="Arial"/>
              <a:buChar char="•"/>
            </a:pPr>
            <a:r>
              <a:rPr lang="en-US">
                <a:latin typeface="Arial"/>
              </a:rPr>
              <a:t>no significant dependence on medium</a:t>
            </a:r>
            <a:endParaRPr/>
          </a:p>
          <a:p>
            <a:pPr>
              <a:buFont typeface="Arial"/>
              <a:buChar char="•"/>
            </a:pPr>
            <a:endParaRPr/>
          </a:p>
          <a:p>
            <a:pPr>
              <a:buFont typeface="Arial"/>
              <a:buChar char="•"/>
            </a:pPr>
            <a:endParaRPr/>
          </a:p>
        </p:txBody>
      </p:sp>
      <p:sp>
        <p:nvSpPr>
          <p:cNvPr id="1313" name="CustomShape 6"/>
          <p:cNvSpPr/>
          <p:nvPr/>
        </p:nvSpPr>
        <p:spPr>
          <a:xfrm>
            <a:off x="4572000" y="4987800"/>
            <a:ext cx="4572000" cy="368280"/>
          </a:xfrm>
          <a:prstGeom prst="rect">
            <a:avLst/>
          </a:prstGeom>
          <a:noFill/>
          <a:ln>
            <a:noFill/>
          </a:ln>
        </p:spPr>
        <p:txBody>
          <a:bodyPr lIns="90000" rIns="90000" tIns="46800" bIns="46800"/>
          <a:p>
            <a:pPr>
              <a:buFont typeface="Arial"/>
              <a:buChar char="•"/>
            </a:pPr>
            <a:r>
              <a:rPr lang="en-US">
                <a:latin typeface="Arial"/>
              </a:rPr>
              <a:t>no significant dependence on the energy!</a:t>
            </a:r>
            <a:endParaRPr/>
          </a:p>
        </p:txBody>
      </p:sp>
      <p:pic>
        <p:nvPicPr>
          <p:cNvPr id="1314" name="Picture 16" descr="Screen Shot 2015-05-22 at 10.39.20 AM.png"/>
          <p:cNvPicPr/>
          <p:nvPr/>
        </p:nvPicPr>
        <p:blipFill>
          <a:blip r:embed="rId3"/>
          <a:stretch>
            <a:fillRect/>
          </a:stretch>
        </p:blipFill>
        <p:spPr>
          <a:xfrm>
            <a:off x="4419720" y="1063800"/>
            <a:ext cx="4387680" cy="3813120"/>
          </a:xfrm>
          <a:prstGeom prst="rect">
            <a:avLst/>
          </a:prstGeom>
          <a:ln>
            <a:noFill/>
          </a:ln>
        </p:spPr>
      </p:pic>
      <p:sp>
        <p:nvSpPr>
          <p:cNvPr id="1315" name="CustomShape 7"/>
          <p:cNvSpPr/>
          <p:nvPr/>
        </p:nvSpPr>
        <p:spPr>
          <a:xfrm>
            <a:off x="228600" y="2895480"/>
            <a:ext cx="3505320" cy="824040"/>
          </a:xfrm>
          <a:prstGeom prst="rect">
            <a:avLst/>
          </a:prstGeom>
          <a:noFill/>
          <a:ln>
            <a:noFill/>
          </a:ln>
        </p:spPr>
        <p:txBody>
          <a:bodyPr lIns="90000" rIns="90000" tIns="46800" bIns="46800"/>
          <a:p>
            <a:pPr>
              <a:buFont typeface="Arial"/>
              <a:buChar char="•"/>
            </a:pPr>
            <a:r>
              <a:rPr lang="en-US" sz="1600">
                <a:latin typeface="Arial"/>
              </a:rPr>
              <a:t>Two charged hadrons with momenta between 2 and 15 GeV required in addition to the scattered  electron</a:t>
            </a:r>
            <a:endParaRPr/>
          </a:p>
        </p:txBody>
      </p:sp>
      <p:sp>
        <p:nvSpPr>
          <p:cNvPr id="1316" name="CustomShape 8"/>
          <p:cNvSpPr/>
          <p:nvPr/>
        </p:nvSpPr>
        <p:spPr>
          <a:xfrm>
            <a:off x="0" y="4114800"/>
            <a:ext cx="4572000" cy="1554120"/>
          </a:xfrm>
          <a:prstGeom prst="rect">
            <a:avLst/>
          </a:prstGeom>
          <a:noFill/>
          <a:ln>
            <a:noFill/>
          </a:ln>
        </p:spPr>
        <p:txBody>
          <a:bodyPr lIns="90000" rIns="90000" tIns="46800" bIns="46800"/>
          <a:p>
            <a:pPr>
              <a:buFont typeface="Arial"/>
              <a:buChar char="•"/>
            </a:pPr>
            <a:r>
              <a:rPr lang="en-US" sz="1600">
                <a:latin typeface="Arial"/>
              </a:rPr>
              <a:t>double ratio is used, based on the</a:t>
            </a:r>
            <a:endParaRPr/>
          </a:p>
          <a:p>
            <a:pPr>
              <a:buFont typeface="Arial"/>
              <a:buChar char="•"/>
            </a:pPr>
            <a:r>
              <a:rPr lang="en-US" sz="1600">
                <a:latin typeface="Arial"/>
              </a:rPr>
              <a:t>experimental simulation:</a:t>
            </a:r>
            <a:endParaRPr/>
          </a:p>
          <a:p>
            <a:pPr>
              <a:buFont typeface="Arial"/>
              <a:buAutoNum type="arabicPeriod"/>
            </a:pPr>
            <a:r>
              <a:rPr lang="en-US" sz="1600">
                <a:latin typeface="Arial"/>
              </a:rPr>
              <a:t>RMEM(event mixing) = (like/mixed)exp / (like/mixed)MC</a:t>
            </a:r>
            <a:endParaRPr/>
          </a:p>
          <a:p>
            <a:pPr>
              <a:buFont typeface="Arial"/>
              <a:buAutoNum type="arabicPeriod"/>
            </a:pPr>
            <a:r>
              <a:rPr lang="en-US" sz="1600">
                <a:latin typeface="Arial"/>
              </a:rPr>
              <a:t>RMUS(unlike-sign pairs)= (like/unlike)exp / (like/unlike)MC</a:t>
            </a:r>
            <a:endParaRPr/>
          </a:p>
        </p:txBody>
      </p:sp>
      <p:sp>
        <p:nvSpPr>
          <p:cNvPr id="1317" name="CustomShape 9"/>
          <p:cNvSpPr/>
          <p:nvPr/>
        </p:nvSpPr>
        <p:spPr>
          <a:xfrm>
            <a:off x="3352680" y="838080"/>
            <a:ext cx="4572000" cy="337320"/>
          </a:xfrm>
          <a:prstGeom prst="rect">
            <a:avLst/>
          </a:prstGeom>
          <a:noFill/>
          <a:ln>
            <a:noFill/>
          </a:ln>
        </p:spPr>
        <p:txBody>
          <a:bodyPr lIns="90000" rIns="90000" tIns="46800" bIns="46800"/>
          <a:p>
            <a:pPr>
              <a:buFont typeface="Arial"/>
              <a:buChar char="•"/>
            </a:pPr>
            <a:r>
              <a:rPr lang="en-US" sz="1600">
                <a:latin typeface="Arial"/>
              </a:rPr>
              <a:t>radius of the pion emission region </a:t>
            </a:r>
            <a:endParaRPr/>
          </a:p>
        </p:txBody>
      </p:sp>
      <p:sp>
        <p:nvSpPr>
          <p:cNvPr id="1318" name="CustomShape 10"/>
          <p:cNvSpPr/>
          <p:nvPr/>
        </p:nvSpPr>
        <p:spPr>
          <a:xfrm>
            <a:off x="457200" y="5867280"/>
            <a:ext cx="7884720" cy="459720"/>
          </a:xfrm>
          <a:prstGeom prst="rect">
            <a:avLst/>
          </a:prstGeom>
          <a:noFill/>
          <a:ln>
            <a:noFill/>
          </a:ln>
        </p:spPr>
        <p:txBody>
          <a:bodyPr wrap="none" lIns="90000" rIns="90000" tIns="46800" bIns="46800"/>
          <a:p>
            <a:pPr>
              <a:buFont typeface="Arial"/>
              <a:buChar char="•"/>
            </a:pPr>
            <a:r>
              <a:rPr lang="en-US" sz="2000">
                <a:latin typeface="Arial"/>
              </a:rPr>
              <a:t>May provide unique information on spatial structure of fragmentatio</a:t>
            </a:r>
            <a:r>
              <a:rPr lang="en-US" sz="2400">
                <a:latin typeface="Arial"/>
              </a:rPr>
              <a:t>n</a:t>
            </a:r>
            <a:endParaRPr/>
          </a:p>
        </p:txBody>
      </p:sp>
      <p:pic>
        <p:nvPicPr>
          <p:cNvPr id="1319" name="Picture 22" descr="Screen Shot 2015-02-13 at 5.52.55 PM.png"/>
          <p:cNvPicPr/>
          <p:nvPr/>
        </p:nvPicPr>
        <p:blipFill>
          <a:blip r:embed="rId4"/>
          <a:stretch>
            <a:fillRect/>
          </a:stretch>
        </p:blipFill>
        <p:spPr>
          <a:xfrm>
            <a:off x="2743200" y="5029200"/>
            <a:ext cx="1863720" cy="1041480"/>
          </a:xfrm>
          <a:prstGeom prst="rect">
            <a:avLst/>
          </a:prstGeom>
          <a:ln>
            <a:noFill/>
          </a:ln>
        </p:spPr>
      </p:pic>
      <p:pic>
        <p:nvPicPr>
          <p:cNvPr id="1320" name="Picture 23" descr="Screen Shot 2015-02-13 at 5.52.55 PM.png"/>
          <p:cNvPicPr/>
          <p:nvPr/>
        </p:nvPicPr>
        <p:blipFill>
          <a:blip r:embed="rId5"/>
          <a:stretch>
            <a:fillRect/>
          </a:stretch>
        </p:blipFill>
        <p:spPr>
          <a:xfrm>
            <a:off x="7275600" y="0"/>
            <a:ext cx="1868400" cy="762120"/>
          </a:xfrm>
          <a:prstGeom prst="rect">
            <a:avLst/>
          </a:prstGeom>
          <a:ln>
            <a:noFill/>
          </a:ln>
        </p:spPr>
      </p:pic>
    </p:spTree>
  </p:cSld>
  <p:timing>
    <p:tnLst>
      <p:par>
        <p:cTn id="257" dur="indefinite" restart="never" nodeType="tmRoot">
          <p:childTnLst>
            <p:seq>
              <p:cTn id="258" dur="indefinite" nodeType="mainSeq">
                <p:childTnLst>
                  <p:par>
                    <p:cTn id="259" fill="hold">
                      <p:stCondLst>
                        <p:cond delay="indefinite"/>
                      </p:stCondLst>
                      <p:childTnLst>
                        <p:par>
                          <p:cTn id="260" fill="hold">
                            <p:stCondLst>
                              <p:cond delay="0"/>
                            </p:stCondLst>
                            <p:childTnLst>
                              <p:par>
                                <p:cTn id="261" nodeType="withEffect" fill="hold" presetClass="entr" presetID="1">
                                  <p:stCondLst>
                                    <p:cond delay="0"/>
                                  </p:stCondLst>
                                  <p:childTnLst>
                                    <p:set>
                                      <p:cBhvr>
                                        <p:cTn id="262" dur="1" fill="hold">
                                          <p:stCondLst>
                                            <p:cond delay="0"/>
                                          </p:stCondLst>
                                        </p:cTn>
                                        <p:tgtEl>
                                          <p:spTgt spid="1319"/>
                                        </p:tgtEl>
                                        <p:attrNameLst>
                                          <p:attrName>style.visibility</p:attrName>
                                        </p:attrNameLst>
                                      </p:cBhvr>
                                      <p:to>
                                        <p:strVal val="visible"/>
                                      </p:to>
                                    </p:set>
                                  </p:childTnLst>
                                </p:cTn>
                              </p:par>
                              <p:par>
                                <p:cTn id="263" nodeType="withEffect" fill="hold" presetClass="entr" presetID="1">
                                  <p:stCondLst>
                                    <p:cond delay="0"/>
                                  </p:stCondLst>
                                  <p:childTnLst>
                                    <p:set>
                                      <p:cBhvr>
                                        <p:cTn id="264" dur="1" fill="hold">
                                          <p:stCondLst>
                                            <p:cond delay="0"/>
                                          </p:stCondLst>
                                        </p:cTn>
                                        <p:tgtEl>
                                          <p:spTgt spid="1320"/>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62.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1321" name="Picture 5" descr=""/>
          <p:cNvPicPr/>
          <p:nvPr/>
        </p:nvPicPr>
        <p:blipFill>
          <a:blip r:embed="rId1"/>
          <a:stretch>
            <a:fillRect/>
          </a:stretch>
        </p:blipFill>
        <p:spPr>
          <a:xfrm>
            <a:off x="228600" y="1219320"/>
            <a:ext cx="2922480" cy="2808000"/>
          </a:xfrm>
          <a:prstGeom prst="rect">
            <a:avLst/>
          </a:prstGeom>
          <a:ln>
            <a:noFill/>
          </a:ln>
        </p:spPr>
      </p:pic>
      <p:pic>
        <p:nvPicPr>
          <p:cNvPr id="1322" name="Picture 6" descr=""/>
          <p:cNvPicPr/>
          <p:nvPr/>
        </p:nvPicPr>
        <p:blipFill>
          <a:blip r:embed="rId2"/>
          <a:stretch>
            <a:fillRect/>
          </a:stretch>
        </p:blipFill>
        <p:spPr>
          <a:xfrm>
            <a:off x="609480" y="762120"/>
            <a:ext cx="2417760" cy="430200"/>
          </a:xfrm>
          <a:prstGeom prst="rect">
            <a:avLst/>
          </a:prstGeom>
          <a:ln>
            <a:noFill/>
          </a:ln>
        </p:spPr>
      </p:pic>
      <p:sp>
        <p:nvSpPr>
          <p:cNvPr id="1323" name="CustomShape 1"/>
          <p:cNvSpPr/>
          <p:nvPr/>
        </p:nvSpPr>
        <p:spPr>
          <a:xfrm>
            <a:off x="3708360" y="765000"/>
            <a:ext cx="1224000" cy="287640"/>
          </a:xfrm>
          <a:prstGeom prst="rect">
            <a:avLst/>
          </a:prstGeom>
          <a:noFill/>
          <a:ln>
            <a:noFill/>
          </a:ln>
        </p:spPr>
        <p:txBody>
          <a:bodyPr lIns="90000" rIns="90000" tIns="46800" bIns="46800"/>
          <a:p>
            <a:pPr>
              <a:lnSpc>
                <a:spcPct val="100000"/>
              </a:lnSpc>
              <a:buFont typeface="Segoe Script"/>
              <a:buChar char="•"/>
            </a:pPr>
            <a:r>
              <a:rPr b="1" lang="fr-FR" sz="1400">
                <a:solidFill>
                  <a:srgbClr val="0000ff"/>
                </a:solidFill>
                <a:latin typeface="Segoe Script"/>
                <a:ea typeface="Tahoma"/>
              </a:rPr>
              <a:t>Scimemi</a:t>
            </a:r>
            <a:endParaRPr/>
          </a:p>
        </p:txBody>
      </p:sp>
      <p:sp>
        <p:nvSpPr>
          <p:cNvPr id="1324" name="CustomShape 2"/>
          <p:cNvSpPr/>
          <p:nvPr/>
        </p:nvSpPr>
        <p:spPr>
          <a:xfrm>
            <a:off x="1908000" y="115920"/>
            <a:ext cx="5254920" cy="417600"/>
          </a:xfrm>
          <a:prstGeom prst="rect">
            <a:avLst/>
          </a:prstGeom>
          <a:noFill/>
          <a:ln>
            <a:noFill/>
          </a:ln>
        </p:spPr>
        <p:txBody>
          <a:bodyPr lIns="90000" rIns="90000" tIns="46800" bIns="46800"/>
          <a:p>
            <a:pPr algn="ctr">
              <a:lnSpc>
                <a:spcPct val="100000"/>
              </a:lnSpc>
              <a:buFont typeface="Tahoma"/>
              <a:buChar char="•"/>
            </a:pPr>
            <a:r>
              <a:rPr lang="fr-FR" sz="3200">
                <a:latin typeface="Tahoma"/>
                <a:ea typeface="Tahoma"/>
              </a:rPr>
              <a:t>TMD framework</a:t>
            </a:r>
            <a:endParaRPr/>
          </a:p>
        </p:txBody>
      </p:sp>
      <p:pic>
        <p:nvPicPr>
          <p:cNvPr id="1325" name="Picture 2" descr=""/>
          <p:cNvPicPr/>
          <p:nvPr/>
        </p:nvPicPr>
        <p:blipFill>
          <a:blip r:embed="rId3"/>
          <a:stretch>
            <a:fillRect/>
          </a:stretch>
        </p:blipFill>
        <p:spPr>
          <a:xfrm>
            <a:off x="1905120" y="1936800"/>
            <a:ext cx="898560" cy="196920"/>
          </a:xfrm>
          <a:prstGeom prst="rect">
            <a:avLst/>
          </a:prstGeom>
          <a:ln>
            <a:noFill/>
          </a:ln>
        </p:spPr>
      </p:pic>
      <p:sp>
        <p:nvSpPr>
          <p:cNvPr id="1326" name="CustomShape 3"/>
          <p:cNvSpPr/>
          <p:nvPr/>
        </p:nvSpPr>
        <p:spPr>
          <a:xfrm>
            <a:off x="685800" y="4191120"/>
            <a:ext cx="8077320" cy="954360"/>
          </a:xfrm>
          <a:prstGeom prst="rect">
            <a:avLst/>
          </a:prstGeom>
          <a:noFill/>
          <a:ln>
            <a:noFill/>
          </a:ln>
        </p:spPr>
        <p:txBody>
          <a:bodyPr lIns="90000" rIns="90000" tIns="46800" bIns="46800"/>
          <a:p>
            <a:pPr>
              <a:buFont typeface="Arial"/>
              <a:buChar char="•"/>
            </a:pPr>
            <a:r>
              <a:rPr lang="en-US">
                <a:latin typeface="Arial"/>
              </a:rPr>
              <a:t>Golden energy range for TMDs, Q&gt;2-3 GeV, q</a:t>
            </a:r>
            <a:r>
              <a:rPr lang="en-US" baseline="-25000">
                <a:latin typeface="Arial"/>
              </a:rPr>
              <a:t>T</a:t>
            </a:r>
            <a:r>
              <a:rPr lang="en-US">
                <a:latin typeface="Arial"/>
              </a:rPr>
              <a:t>&lt;&lt;Q. Large Q-range is needed to test the TMD framework (evolution) and LHC, e+e- colliders (Belle,BaBar,Bes) and EIC can provide inportant input</a:t>
            </a:r>
            <a:endParaRPr/>
          </a:p>
        </p:txBody>
      </p:sp>
      <p:sp>
        <p:nvSpPr>
          <p:cNvPr id="1327" name="CustomShape 4"/>
          <p:cNvSpPr/>
          <p:nvPr/>
        </p:nvSpPr>
        <p:spPr>
          <a:xfrm>
            <a:off x="3048120" y="1523880"/>
            <a:ext cx="6248160" cy="824040"/>
          </a:xfrm>
          <a:prstGeom prst="rect">
            <a:avLst/>
          </a:prstGeom>
          <a:noFill/>
          <a:ln>
            <a:noFill/>
          </a:ln>
        </p:spPr>
        <p:txBody>
          <a:bodyPr lIns="90000" rIns="90000" tIns="46800" bIns="46800"/>
          <a:p>
            <a:pPr>
              <a:buFont typeface="Arial"/>
              <a:buChar char="•"/>
            </a:pPr>
            <a:r>
              <a:rPr lang="en-US" sz="1600">
                <a:latin typeface="Arial"/>
              </a:rPr>
              <a:t>Example: Vector boson (Tevatron, LHC) and Higgs production at LHC (up to a certain precision, qT&gt;5-10 GeV..),</a:t>
            </a:r>
            <a:endParaRPr/>
          </a:p>
          <a:p>
            <a:pPr>
              <a:buFont typeface="Arial"/>
              <a:buChar char="•"/>
            </a:pPr>
            <a:r>
              <a:rPr lang="en-US" sz="1600">
                <a:latin typeface="Arial"/>
              </a:rPr>
              <a:t>Some DIS data from HERA</a:t>
            </a:r>
            <a:endParaRPr/>
          </a:p>
        </p:txBody>
      </p:sp>
      <p:pic>
        <p:nvPicPr>
          <p:cNvPr id="1328" name="Picture 17" descr="latex-image-1.pdf"/>
          <p:cNvPicPr/>
          <p:nvPr/>
        </p:nvPicPr>
        <p:blipFill>
          <a:blip r:embed="rId4"/>
          <a:stretch>
            <a:fillRect/>
          </a:stretch>
        </p:blipFill>
        <p:spPr>
          <a:xfrm>
            <a:off x="3276720" y="1143000"/>
            <a:ext cx="1387440" cy="343080"/>
          </a:xfrm>
          <a:prstGeom prst="rect">
            <a:avLst/>
          </a:prstGeom>
          <a:ln>
            <a:noFill/>
          </a:ln>
        </p:spPr>
      </p:pic>
      <p:sp>
        <p:nvSpPr>
          <p:cNvPr id="1329" name="CustomShape 5"/>
          <p:cNvSpPr/>
          <p:nvPr/>
        </p:nvSpPr>
        <p:spPr>
          <a:xfrm>
            <a:off x="4952880" y="1143000"/>
            <a:ext cx="2414880" cy="337320"/>
          </a:xfrm>
          <a:prstGeom prst="rect">
            <a:avLst/>
          </a:prstGeom>
          <a:noFill/>
          <a:ln>
            <a:noFill/>
          </a:ln>
        </p:spPr>
        <p:txBody>
          <a:bodyPr wrap="none" lIns="90000" rIns="90000" tIns="46800" bIns="46800"/>
          <a:p>
            <a:pPr>
              <a:buFont typeface="Arial"/>
              <a:buChar char="•"/>
            </a:pPr>
            <a:r>
              <a:rPr lang="en-US" sz="1600">
                <a:latin typeface="Arial"/>
              </a:rPr>
              <a:t>Pure perturbative regime</a:t>
            </a:r>
            <a:endParaRPr/>
          </a:p>
        </p:txBody>
      </p:sp>
      <p:pic>
        <p:nvPicPr>
          <p:cNvPr id="1330" name="Picture 19" descr="latex-image-1.pdf"/>
          <p:cNvPicPr/>
          <p:nvPr/>
        </p:nvPicPr>
        <p:blipFill>
          <a:blip r:embed="rId5"/>
          <a:stretch>
            <a:fillRect/>
          </a:stretch>
        </p:blipFill>
        <p:spPr>
          <a:xfrm>
            <a:off x="3276720" y="2438280"/>
            <a:ext cx="1218960" cy="314280"/>
          </a:xfrm>
          <a:prstGeom prst="rect">
            <a:avLst/>
          </a:prstGeom>
          <a:ln>
            <a:noFill/>
          </a:ln>
        </p:spPr>
      </p:pic>
      <p:sp>
        <p:nvSpPr>
          <p:cNvPr id="1331" name="CustomShape 6"/>
          <p:cNvSpPr/>
          <p:nvPr/>
        </p:nvSpPr>
        <p:spPr>
          <a:xfrm>
            <a:off x="3124080" y="2819520"/>
            <a:ext cx="5791320" cy="604800"/>
          </a:xfrm>
          <a:prstGeom prst="rect">
            <a:avLst/>
          </a:prstGeom>
          <a:noFill/>
          <a:ln>
            <a:noFill/>
          </a:ln>
        </p:spPr>
        <p:txBody>
          <a:bodyPr lIns="90000" rIns="90000" tIns="46800" bIns="46800"/>
          <a:p>
            <a:pPr>
              <a:buFont typeface="Arial"/>
              <a:buChar char="•"/>
            </a:pPr>
            <a:r>
              <a:rPr lang="en-US" sz="1600">
                <a:latin typeface="Arial"/>
              </a:rPr>
              <a:t>Example: DY Tevatron experiments (E288: Q=4-15GeV, q</a:t>
            </a:r>
            <a:r>
              <a:rPr lang="en-US" sz="1400" baseline="-25000">
                <a:latin typeface="Arial"/>
              </a:rPr>
              <a:t>T</a:t>
            </a:r>
            <a:r>
              <a:rPr lang="en-US" sz="1600">
                <a:latin typeface="Arial"/>
              </a:rPr>
              <a:t>&lt;2 GeV) no (usable) DIS data… waiting for EIC..</a:t>
            </a:r>
            <a:endParaRPr/>
          </a:p>
        </p:txBody>
      </p:sp>
      <p:sp>
        <p:nvSpPr>
          <p:cNvPr id="1332" name="CustomShape 7"/>
          <p:cNvSpPr/>
          <p:nvPr/>
        </p:nvSpPr>
        <p:spPr>
          <a:xfrm>
            <a:off x="5029200" y="2438280"/>
            <a:ext cx="2949840" cy="370800"/>
          </a:xfrm>
          <a:prstGeom prst="rect">
            <a:avLst/>
          </a:prstGeom>
          <a:noFill/>
          <a:ln>
            <a:noFill/>
          </a:ln>
        </p:spPr>
        <p:txBody>
          <a:bodyPr wrap="none" lIns="90000" rIns="90000" tIns="46800" bIns="46800"/>
          <a:p>
            <a:pPr>
              <a:buFont typeface="Arial"/>
              <a:buChar char="•"/>
            </a:pPr>
            <a:r>
              <a:rPr lang="en-US" sz="1600">
                <a:latin typeface="Arial"/>
              </a:rPr>
              <a:t>TMD regime (in SIDIS ~q</a:t>
            </a:r>
            <a:r>
              <a:rPr lang="en-US" sz="1600" baseline="-25000">
                <a:latin typeface="Arial"/>
              </a:rPr>
              <a:t>T</a:t>
            </a:r>
            <a:r>
              <a:rPr lang="en-US" sz="1600">
                <a:latin typeface="Arial"/>
              </a:rPr>
              <a:t>-&gt;k</a:t>
            </a:r>
            <a:r>
              <a:rPr lang="en-US" sz="1600" baseline="-25000">
                <a:latin typeface="Arial"/>
              </a:rPr>
              <a:t>T</a:t>
            </a:r>
            <a:r>
              <a:rPr lang="en-US" sz="1600">
                <a:latin typeface="Arial"/>
              </a:rPr>
              <a:t>)</a:t>
            </a:r>
            <a:endParaRPr/>
          </a:p>
        </p:txBody>
      </p:sp>
      <p:sp>
        <p:nvSpPr>
          <p:cNvPr id="1333" name="CustomShape 8"/>
          <p:cNvSpPr/>
          <p:nvPr/>
        </p:nvSpPr>
        <p:spPr>
          <a:xfrm>
            <a:off x="8458200" y="6464160"/>
            <a:ext cx="685800" cy="320760"/>
          </a:xfrm>
          <a:prstGeom prst="rect">
            <a:avLst/>
          </a:prstGeom>
          <a:noFill/>
          <a:ln>
            <a:noFill/>
          </a:ln>
        </p:spPr>
        <p:txBody>
          <a:bodyPr lIns="90000" rIns="90000" tIns="46800" bIns="46800"/>
          <a:p>
            <a:pPr algn="r">
              <a:buFont typeface="Arial"/>
              <a:buChar char="•"/>
            </a:pPr>
            <a:fld id="{DD1FC967-8ACE-400E-BF7F-F7405BC85CEF}" type="slidenum">
              <a:rPr lang="en-US" sz="1400">
                <a:latin typeface="Arial"/>
              </a:rPr>
              <a:t>&lt;number&gt;</a:t>
            </a:fld>
            <a:endParaRPr/>
          </a:p>
        </p:txBody>
      </p:sp>
      <p:sp>
        <p:nvSpPr>
          <p:cNvPr id="1334" name="CustomShape 9"/>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Tree>
  </p:cSld>
</p:sld>
</file>

<file path=ppt/slides/slide63.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1335" name="TextShape 1"/>
          <p:cNvSpPr txBox="1"/>
          <p:nvPr/>
        </p:nvSpPr>
        <p:spPr>
          <a:xfrm>
            <a:off x="457200" y="152280"/>
            <a:ext cx="8229600" cy="563760"/>
          </a:xfrm>
          <a:prstGeom prst="rect">
            <a:avLst/>
          </a:prstGeom>
        </p:spPr>
        <p:txBody>
          <a:bodyPr anchor="ctr"/>
          <a:p>
            <a:pPr algn="ctr">
              <a:buFont typeface="Arial"/>
              <a:buChar char="•"/>
            </a:pPr>
            <a:r>
              <a:rPr lang="en-US" sz="2800">
                <a:latin typeface="Arial"/>
              </a:rPr>
              <a:t>Studies of transverse momentum distributions</a:t>
            </a:r>
            <a:endParaRPr/>
          </a:p>
        </p:txBody>
      </p:sp>
      <p:sp>
        <p:nvSpPr>
          <p:cNvPr id="1336" name="CustomShape 2"/>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1337" name="CustomShape 3"/>
          <p:cNvSpPr/>
          <p:nvPr/>
        </p:nvSpPr>
        <p:spPr>
          <a:xfrm>
            <a:off x="8458200" y="6464160"/>
            <a:ext cx="685800" cy="320760"/>
          </a:xfrm>
          <a:prstGeom prst="rect">
            <a:avLst/>
          </a:prstGeom>
          <a:noFill/>
          <a:ln>
            <a:noFill/>
          </a:ln>
        </p:spPr>
        <p:txBody>
          <a:bodyPr lIns="90000" rIns="90000" tIns="46800" bIns="46800"/>
          <a:p>
            <a:pPr algn="r">
              <a:buFont typeface="Arial"/>
              <a:buChar char="•"/>
            </a:pPr>
            <a:fld id="{59CDF9F3-9E37-41C1-A23F-8DED8C786D24}" type="slidenum">
              <a:rPr lang="en-US" sz="1400">
                <a:latin typeface="Arial"/>
              </a:rPr>
              <a:t>&lt;number&gt;</a:t>
            </a:fld>
            <a:endParaRPr/>
          </a:p>
        </p:txBody>
      </p:sp>
      <p:pic>
        <p:nvPicPr>
          <p:cNvPr id="1338" name="Picture 6" descr="Screen Shot 2015-05-23 at 3.04.45 PM.png"/>
          <p:cNvPicPr/>
          <p:nvPr/>
        </p:nvPicPr>
        <p:blipFill>
          <a:blip r:embed="rId1"/>
          <a:stretch>
            <a:fillRect/>
          </a:stretch>
        </p:blipFill>
        <p:spPr>
          <a:xfrm>
            <a:off x="0" y="838080"/>
            <a:ext cx="9144000" cy="5105520"/>
          </a:xfrm>
          <a:prstGeom prst="rect">
            <a:avLst/>
          </a:prstGeom>
          <a:ln>
            <a:noFill/>
          </a:ln>
        </p:spPr>
      </p:pic>
      <p:pic>
        <p:nvPicPr>
          <p:cNvPr id="1339" name="Picture 7" descr="Screen Shot 2015-05-23 at 3.06.56 PM.png"/>
          <p:cNvPicPr/>
          <p:nvPr/>
        </p:nvPicPr>
        <p:blipFill>
          <a:blip r:embed="rId2"/>
          <a:stretch>
            <a:fillRect/>
          </a:stretch>
        </p:blipFill>
        <p:spPr>
          <a:xfrm>
            <a:off x="1523880" y="5972040"/>
            <a:ext cx="6248520" cy="516240"/>
          </a:xfrm>
          <a:prstGeom prst="rect">
            <a:avLst/>
          </a:prstGeom>
          <a:ln>
            <a:noFill/>
          </a:ln>
        </p:spPr>
      </p:pic>
    </p:spTree>
  </p:cSld>
</p:sld>
</file>

<file path=ppt/slides/slide64.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1340" name="TextShape 1"/>
          <p:cNvSpPr txBox="1"/>
          <p:nvPr/>
        </p:nvSpPr>
        <p:spPr>
          <a:xfrm>
            <a:off x="457200" y="152280"/>
            <a:ext cx="8229600" cy="563760"/>
          </a:xfrm>
          <a:prstGeom prst="rect">
            <a:avLst/>
          </a:prstGeom>
        </p:spPr>
        <p:txBody>
          <a:bodyPr anchor="ctr"/>
          <a:p>
            <a:pPr algn="ctr">
              <a:buFont typeface="Arial"/>
              <a:buChar char="•"/>
            </a:pPr>
            <a:r>
              <a:rPr lang="en-US" sz="3600">
                <a:latin typeface="Arial"/>
              </a:rPr>
              <a:t>Future studies with EIC</a:t>
            </a:r>
            <a:endParaRPr/>
          </a:p>
        </p:txBody>
      </p:sp>
      <p:sp>
        <p:nvSpPr>
          <p:cNvPr id="1341" name="CustomShape 2"/>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1342" name="CustomShape 3"/>
          <p:cNvSpPr/>
          <p:nvPr/>
        </p:nvSpPr>
        <p:spPr>
          <a:xfrm>
            <a:off x="8458200" y="6464160"/>
            <a:ext cx="685800" cy="320760"/>
          </a:xfrm>
          <a:prstGeom prst="rect">
            <a:avLst/>
          </a:prstGeom>
          <a:noFill/>
          <a:ln>
            <a:noFill/>
          </a:ln>
        </p:spPr>
        <p:txBody>
          <a:bodyPr lIns="90000" rIns="90000" tIns="46800" bIns="46800"/>
          <a:p>
            <a:pPr algn="r">
              <a:buFont typeface="Arial"/>
              <a:buChar char="•"/>
            </a:pPr>
            <a:fld id="{3B33CA18-882B-4E65-9670-C75679C23455}" type="slidenum">
              <a:rPr lang="en-US" sz="1400">
                <a:latin typeface="Arial"/>
              </a:rPr>
              <a:t>&lt;number&gt;</a:t>
            </a:fld>
            <a:endParaRPr/>
          </a:p>
        </p:txBody>
      </p:sp>
      <p:sp>
        <p:nvSpPr>
          <p:cNvPr id="1343" name="CustomShape 4"/>
          <p:cNvSpPr/>
          <p:nvPr/>
        </p:nvSpPr>
        <p:spPr>
          <a:xfrm>
            <a:off x="152280" y="914400"/>
            <a:ext cx="5715000" cy="368280"/>
          </a:xfrm>
          <a:prstGeom prst="rect">
            <a:avLst/>
          </a:prstGeom>
          <a:noFill/>
          <a:ln>
            <a:noFill/>
          </a:ln>
        </p:spPr>
        <p:txBody>
          <a:bodyPr lIns="90000" rIns="90000" tIns="46800" bIns="46800"/>
          <a:p>
            <a:pPr>
              <a:buFont typeface="Arial"/>
              <a:buChar char="•"/>
            </a:pPr>
            <a:r>
              <a:rPr lang="en-US">
                <a:latin typeface="Arial"/>
              </a:rPr>
              <a:t>eRHIC: Quark / Anti-Quark Constraints </a:t>
            </a:r>
            <a:endParaRPr/>
          </a:p>
        </p:txBody>
      </p:sp>
      <p:sp>
        <p:nvSpPr>
          <p:cNvPr id="1344" name="CustomShape 5"/>
          <p:cNvSpPr/>
          <p:nvPr/>
        </p:nvSpPr>
        <p:spPr>
          <a:xfrm>
            <a:off x="304920" y="1295280"/>
            <a:ext cx="3200400" cy="946440"/>
          </a:xfrm>
          <a:prstGeom prst="rect">
            <a:avLst/>
          </a:prstGeom>
          <a:noFill/>
          <a:ln>
            <a:noFill/>
          </a:ln>
        </p:spPr>
        <p:txBody>
          <a:bodyPr lIns="90000" rIns="90000" tIns="46800" bIns="46800"/>
          <a:p>
            <a:pPr>
              <a:buFont typeface="Arial"/>
              <a:buChar char="•"/>
            </a:pPr>
            <a:endParaRPr/>
          </a:p>
          <a:p>
            <a:pPr>
              <a:buFont typeface="Arial"/>
              <a:buChar char="•"/>
            </a:pPr>
            <a:r>
              <a:rPr lang="en-US" sz="1600">
                <a:latin typeface="Arial"/>
              </a:rPr>
              <a:t>5 GeV electrons colliding with 100 and 250 GeV protons </a:t>
            </a:r>
            <a:endParaRPr/>
          </a:p>
        </p:txBody>
      </p:sp>
      <p:pic>
        <p:nvPicPr>
          <p:cNvPr id="1345" name="Picture 7" descr="Screen Shot 2015-05-23 at 5.56.10 PM.png"/>
          <p:cNvPicPr/>
          <p:nvPr/>
        </p:nvPicPr>
        <p:blipFill>
          <a:blip r:embed="rId1"/>
          <a:stretch>
            <a:fillRect/>
          </a:stretch>
        </p:blipFill>
        <p:spPr>
          <a:xfrm>
            <a:off x="4419720" y="838080"/>
            <a:ext cx="4573440" cy="2502000"/>
          </a:xfrm>
          <a:prstGeom prst="rect">
            <a:avLst/>
          </a:prstGeom>
          <a:ln>
            <a:noFill/>
          </a:ln>
        </p:spPr>
      </p:pic>
      <p:sp>
        <p:nvSpPr>
          <p:cNvPr id="1346" name="CustomShape 6"/>
          <p:cNvSpPr/>
          <p:nvPr/>
        </p:nvSpPr>
        <p:spPr>
          <a:xfrm>
            <a:off x="152280" y="5181480"/>
            <a:ext cx="4572000" cy="1189800"/>
          </a:xfrm>
          <a:prstGeom prst="rect">
            <a:avLst/>
          </a:prstGeom>
          <a:noFill/>
          <a:ln>
            <a:noFill/>
          </a:ln>
        </p:spPr>
        <p:txBody>
          <a:bodyPr lIns="90000" rIns="90000" tIns="46800" bIns="46800"/>
          <a:p>
            <a:pPr>
              <a:buFont typeface="Arial"/>
              <a:buChar char="•"/>
            </a:pPr>
            <a:endParaRPr/>
          </a:p>
          <a:p>
            <a:pPr>
              <a:buFont typeface="Arial"/>
              <a:buChar char="•"/>
            </a:pPr>
            <a:r>
              <a:rPr lang="en-US" sz="1600">
                <a:latin typeface="Arial"/>
              </a:rPr>
              <a:t>Constraints on gluon and quark contributions will provide independent check of orbital angular momentum component of proton spin </a:t>
            </a:r>
            <a:endParaRPr/>
          </a:p>
        </p:txBody>
      </p:sp>
      <p:pic>
        <p:nvPicPr>
          <p:cNvPr id="1347" name="Picture 9" descr="Screen Shot 2015-05-23 at 5.58.20 PM.png"/>
          <p:cNvPicPr/>
          <p:nvPr/>
        </p:nvPicPr>
        <p:blipFill>
          <a:blip r:embed="rId2"/>
          <a:stretch>
            <a:fillRect/>
          </a:stretch>
        </p:blipFill>
        <p:spPr>
          <a:xfrm>
            <a:off x="5664240" y="3505320"/>
            <a:ext cx="3174840" cy="2946240"/>
          </a:xfrm>
          <a:prstGeom prst="rect">
            <a:avLst/>
          </a:prstGeom>
          <a:ln>
            <a:noFill/>
          </a:ln>
        </p:spPr>
      </p:pic>
      <p:pic>
        <p:nvPicPr>
          <p:cNvPr id="1348" name="Picture 10" descr="Screen Shot 2015-05-23 at 5.59.14 PM.png"/>
          <p:cNvPicPr/>
          <p:nvPr/>
        </p:nvPicPr>
        <p:blipFill>
          <a:blip r:embed="rId3"/>
          <a:stretch>
            <a:fillRect/>
          </a:stretch>
        </p:blipFill>
        <p:spPr>
          <a:xfrm>
            <a:off x="0" y="2895480"/>
            <a:ext cx="2895480" cy="2711520"/>
          </a:xfrm>
          <a:prstGeom prst="rect">
            <a:avLst/>
          </a:prstGeom>
          <a:ln>
            <a:noFill/>
          </a:ln>
        </p:spPr>
      </p:pic>
      <p:pic>
        <p:nvPicPr>
          <p:cNvPr id="1349" name="Picture 11" descr="Screen Shot 2015-05-23 at 5.59.49 PM.png"/>
          <p:cNvPicPr/>
          <p:nvPr/>
        </p:nvPicPr>
        <p:blipFill>
          <a:blip r:embed="rId4"/>
          <a:stretch>
            <a:fillRect/>
          </a:stretch>
        </p:blipFill>
        <p:spPr>
          <a:xfrm>
            <a:off x="2895480" y="2971800"/>
            <a:ext cx="2743200" cy="2548080"/>
          </a:xfrm>
          <a:prstGeom prst="rect">
            <a:avLst/>
          </a:prstGeom>
          <a:ln>
            <a:noFill/>
          </a:ln>
        </p:spPr>
      </p:pic>
      <p:sp>
        <p:nvSpPr>
          <p:cNvPr id="1350" name="Line 7"/>
          <p:cNvSpPr/>
          <p:nvPr/>
        </p:nvSpPr>
        <p:spPr>
          <a:xfrm flipH="1" flipV="1">
            <a:off x="1828440" y="4952520"/>
            <a:ext cx="228600" cy="685800"/>
          </a:xfrm>
          <a:prstGeom prst="line">
            <a:avLst/>
          </a:prstGeom>
          <a:ln w="38160">
            <a:solidFill>
              <a:srgbClr val="ff0000"/>
            </a:solidFill>
            <a:miter/>
            <a:tailEnd len="med" type="triangle" w="med"/>
          </a:ln>
        </p:spPr>
      </p:sp>
      <p:sp>
        <p:nvSpPr>
          <p:cNvPr id="1351" name="Line 8"/>
          <p:cNvSpPr/>
          <p:nvPr/>
        </p:nvSpPr>
        <p:spPr>
          <a:xfrm flipV="1">
            <a:off x="2819520" y="4876920"/>
            <a:ext cx="838080" cy="761760"/>
          </a:xfrm>
          <a:prstGeom prst="line">
            <a:avLst/>
          </a:prstGeom>
          <a:ln w="38160">
            <a:solidFill>
              <a:srgbClr val="ff0000"/>
            </a:solidFill>
            <a:miter/>
            <a:tailEnd len="med" type="triangle" w="med"/>
          </a:ln>
        </p:spPr>
      </p:sp>
    </p:spTree>
  </p:cSld>
</p:sld>
</file>

<file path=ppt/slides/slide65.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1352" name="Picture 6" descr="Screen Shot 2015-05-21 at 5.45.24 AM.png"/>
          <p:cNvPicPr/>
          <p:nvPr/>
        </p:nvPicPr>
        <p:blipFill>
          <a:blip r:embed="rId1"/>
          <a:stretch>
            <a:fillRect/>
          </a:stretch>
        </p:blipFill>
        <p:spPr>
          <a:xfrm>
            <a:off x="5943600" y="1143000"/>
            <a:ext cx="3200400" cy="1600200"/>
          </a:xfrm>
          <a:prstGeom prst="rect">
            <a:avLst/>
          </a:prstGeom>
          <a:ln>
            <a:noFill/>
          </a:ln>
        </p:spPr>
      </p:pic>
      <p:sp>
        <p:nvSpPr>
          <p:cNvPr id="1353" name="TextShape 1"/>
          <p:cNvSpPr txBox="1"/>
          <p:nvPr/>
        </p:nvSpPr>
        <p:spPr>
          <a:xfrm>
            <a:off x="2362320" y="152280"/>
            <a:ext cx="6781680" cy="563760"/>
          </a:xfrm>
          <a:prstGeom prst="rect">
            <a:avLst/>
          </a:prstGeom>
        </p:spPr>
        <p:txBody>
          <a:bodyPr anchor="ctr"/>
          <a:p>
            <a:pPr algn="ctr">
              <a:buFont typeface="Arial"/>
              <a:buChar char="•"/>
            </a:pPr>
            <a:r>
              <a:rPr lang="en-US" sz="2800">
                <a:latin typeface="Arial"/>
              </a:rPr>
              <a:t>Transverse Lambda polarization in </a:t>
            </a:r>
            <a:r>
              <a:rPr lang="en-US" sz="2800">
                <a:latin typeface="Arial"/>
              </a:rPr>
              <a:t>
</a:t>
            </a:r>
            <a:r>
              <a:rPr lang="en-US" sz="2800">
                <a:latin typeface="Arial"/>
              </a:rPr>
              <a:t>quasi-real photoproduction</a:t>
            </a:r>
            <a:endParaRPr/>
          </a:p>
        </p:txBody>
      </p:sp>
      <p:sp>
        <p:nvSpPr>
          <p:cNvPr id="1354" name="CustomShape 2"/>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1355" name="CustomShape 3"/>
          <p:cNvSpPr/>
          <p:nvPr/>
        </p:nvSpPr>
        <p:spPr>
          <a:xfrm>
            <a:off x="8458200" y="6464160"/>
            <a:ext cx="685800" cy="320760"/>
          </a:xfrm>
          <a:prstGeom prst="rect">
            <a:avLst/>
          </a:prstGeom>
          <a:noFill/>
          <a:ln>
            <a:noFill/>
          </a:ln>
        </p:spPr>
        <p:txBody>
          <a:bodyPr lIns="90000" rIns="90000" tIns="46800" bIns="46800"/>
          <a:p>
            <a:pPr algn="r">
              <a:buFont typeface="Arial"/>
              <a:buChar char="•"/>
            </a:pPr>
            <a:fld id="{07678EB3-EA8C-40DA-815E-F035AEFF4F84}" type="slidenum">
              <a:rPr lang="en-US" sz="1400">
                <a:latin typeface="Arial"/>
              </a:rPr>
              <a:t>&lt;number&gt;</a:t>
            </a:fld>
            <a:endParaRPr/>
          </a:p>
        </p:txBody>
      </p:sp>
      <p:pic>
        <p:nvPicPr>
          <p:cNvPr id="1356" name="Picture 5" descr="Screen Shot 2015-05-21 at 5.44.29 AM.png"/>
          <p:cNvPicPr/>
          <p:nvPr/>
        </p:nvPicPr>
        <p:blipFill>
          <a:blip r:embed="rId2"/>
          <a:stretch>
            <a:fillRect/>
          </a:stretch>
        </p:blipFill>
        <p:spPr>
          <a:xfrm>
            <a:off x="0" y="914400"/>
            <a:ext cx="6095880" cy="990720"/>
          </a:xfrm>
          <a:prstGeom prst="rect">
            <a:avLst/>
          </a:prstGeom>
          <a:ln>
            <a:noFill/>
          </a:ln>
        </p:spPr>
      </p:pic>
      <p:pic>
        <p:nvPicPr>
          <p:cNvPr id="1357" name="Picture 7" descr="Screen Shot 2015-05-21 at 5.45.38 AM.png"/>
          <p:cNvPicPr/>
          <p:nvPr/>
        </p:nvPicPr>
        <p:blipFill>
          <a:blip r:embed="rId3"/>
          <a:stretch>
            <a:fillRect/>
          </a:stretch>
        </p:blipFill>
        <p:spPr>
          <a:xfrm>
            <a:off x="7391520" y="2057400"/>
            <a:ext cx="1466640" cy="706320"/>
          </a:xfrm>
          <a:prstGeom prst="rect">
            <a:avLst/>
          </a:prstGeom>
          <a:ln>
            <a:noFill/>
          </a:ln>
        </p:spPr>
      </p:pic>
      <p:pic>
        <p:nvPicPr>
          <p:cNvPr id="1358" name="Picture 8" descr="Screen Shot 2015-05-21 at 5.46.07 AM.png"/>
          <p:cNvPicPr/>
          <p:nvPr/>
        </p:nvPicPr>
        <p:blipFill>
          <a:blip r:embed="rId4"/>
          <a:stretch>
            <a:fillRect/>
          </a:stretch>
        </p:blipFill>
        <p:spPr>
          <a:xfrm>
            <a:off x="2362320" y="2362320"/>
            <a:ext cx="2971800" cy="2533680"/>
          </a:xfrm>
          <a:prstGeom prst="rect">
            <a:avLst/>
          </a:prstGeom>
          <a:ln>
            <a:noFill/>
          </a:ln>
        </p:spPr>
      </p:pic>
      <p:pic>
        <p:nvPicPr>
          <p:cNvPr id="1359" name="Picture 9" descr="Screen Shot 2015-05-21 at 5.46.20 AM.png"/>
          <p:cNvPicPr/>
          <p:nvPr/>
        </p:nvPicPr>
        <p:blipFill>
          <a:blip r:embed="rId5"/>
          <a:stretch>
            <a:fillRect/>
          </a:stretch>
        </p:blipFill>
        <p:spPr>
          <a:xfrm>
            <a:off x="5996160" y="2819520"/>
            <a:ext cx="3147840" cy="3581280"/>
          </a:xfrm>
          <a:prstGeom prst="rect">
            <a:avLst/>
          </a:prstGeom>
          <a:ln>
            <a:noFill/>
          </a:ln>
        </p:spPr>
      </p:pic>
      <p:sp>
        <p:nvSpPr>
          <p:cNvPr id="1360" name="CustomShape 4"/>
          <p:cNvSpPr/>
          <p:nvPr/>
        </p:nvSpPr>
        <p:spPr>
          <a:xfrm>
            <a:off x="228600" y="5105520"/>
            <a:ext cx="4572000" cy="642600"/>
          </a:xfrm>
          <a:prstGeom prst="rect">
            <a:avLst/>
          </a:prstGeom>
          <a:noFill/>
          <a:ln>
            <a:noFill/>
          </a:ln>
        </p:spPr>
        <p:txBody>
          <a:bodyPr lIns="90000" rIns="90000" tIns="46800" bIns="46800"/>
          <a:p>
            <a:pPr>
              <a:buFont typeface="Arial"/>
              <a:buChar char="•"/>
            </a:pPr>
            <a:r>
              <a:rPr lang="en-US">
                <a:latin typeface="Arial"/>
              </a:rPr>
              <a:t>Positive polarization in light nuclei</a:t>
            </a:r>
            <a:endParaRPr/>
          </a:p>
          <a:p>
            <a:pPr>
              <a:buFont typeface="Arial"/>
              <a:buChar char="•"/>
            </a:pPr>
            <a:r>
              <a:rPr lang="en-US">
                <a:latin typeface="Arial"/>
              </a:rPr>
              <a:t>Polarization increases in target region</a:t>
            </a:r>
            <a:endParaRPr/>
          </a:p>
        </p:txBody>
      </p:sp>
      <p:pic>
        <p:nvPicPr>
          <p:cNvPr id="1361" name="Picture 11" descr="Screen Shot 2015-05-21 at 5.50.40 AM.png"/>
          <p:cNvPicPr/>
          <p:nvPr/>
        </p:nvPicPr>
        <p:blipFill>
          <a:blip r:embed="rId6"/>
          <a:stretch>
            <a:fillRect/>
          </a:stretch>
        </p:blipFill>
        <p:spPr>
          <a:xfrm>
            <a:off x="0" y="0"/>
            <a:ext cx="914400" cy="728640"/>
          </a:xfrm>
          <a:prstGeom prst="rect">
            <a:avLst/>
          </a:prstGeom>
          <a:ln>
            <a:noFill/>
          </a:ln>
        </p:spPr>
      </p:pic>
      <p:pic>
        <p:nvPicPr>
          <p:cNvPr id="1362" name="Picture 13" descr="Screen Shot 2015-05-21 at 10.59.50 AM.png"/>
          <p:cNvPicPr/>
          <p:nvPr/>
        </p:nvPicPr>
        <p:blipFill>
          <a:blip r:embed="rId7"/>
          <a:stretch>
            <a:fillRect/>
          </a:stretch>
        </p:blipFill>
        <p:spPr>
          <a:xfrm>
            <a:off x="0" y="2133720"/>
            <a:ext cx="2362320" cy="2997000"/>
          </a:xfrm>
          <a:prstGeom prst="rect">
            <a:avLst/>
          </a:prstGeom>
          <a:ln>
            <a:noFill/>
          </a:ln>
        </p:spPr>
      </p:pic>
      <p:sp>
        <p:nvSpPr>
          <p:cNvPr id="1363" name="CustomShape 5"/>
          <p:cNvSpPr/>
          <p:nvPr/>
        </p:nvSpPr>
        <p:spPr>
          <a:xfrm>
            <a:off x="0" y="5791320"/>
            <a:ext cx="6095880" cy="642600"/>
          </a:xfrm>
          <a:prstGeom prst="rect">
            <a:avLst/>
          </a:prstGeom>
          <a:noFill/>
          <a:ln w="9360">
            <a:solidFill>
              <a:srgbClr val="ff0000"/>
            </a:solidFill>
            <a:miter/>
          </a:ln>
        </p:spPr>
        <p:txBody>
          <a:bodyPr lIns="90000" rIns="90000" tIns="46800" bIns="46800"/>
          <a:p>
            <a:pPr>
              <a:buFont typeface="Arial"/>
              <a:buChar char="•"/>
            </a:pPr>
            <a:r>
              <a:rPr lang="en-US">
                <a:latin typeface="Arial"/>
              </a:rPr>
              <a:t>Measurements of Lambdas provide important information on spin-orbit correlations in target fragmentation region</a:t>
            </a:r>
            <a:endParaRPr/>
          </a:p>
        </p:txBody>
      </p:sp>
    </p:spTree>
  </p:cSld>
</p:sld>
</file>

<file path=ppt/slides/slide66.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1364" name="TextShape 1"/>
          <p:cNvSpPr txBox="1"/>
          <p:nvPr/>
        </p:nvSpPr>
        <p:spPr>
          <a:xfrm>
            <a:off x="914400" y="914040"/>
            <a:ext cx="6934320" cy="1143000"/>
          </a:xfrm>
          <a:prstGeom prst="rect">
            <a:avLst/>
          </a:prstGeom>
        </p:spPr>
        <p:txBody>
          <a:bodyPr anchor="ctr"/>
          <a:p>
            <a:pPr algn="ctr">
              <a:buFont typeface="Arial"/>
              <a:buChar char="•"/>
            </a:pPr>
            <a:r>
              <a:rPr lang="en-US" sz="2800">
                <a:solidFill>
                  <a:srgbClr val="333399"/>
                </a:solidFill>
                <a:latin typeface="Arial"/>
              </a:rPr>
              <a:t>High efficiency reconstruction of </a:t>
            </a:r>
            <a:r>
              <a:rPr lang="en-US" sz="2800">
                <a:solidFill>
                  <a:srgbClr val="333399"/>
                </a:solidFill>
                <a:latin typeface="Symbol"/>
                <a:ea typeface="Symbol"/>
              </a:rPr>
              <a:t></a:t>
            </a:r>
            <a:r>
              <a:rPr lang="en-US" sz="2800" baseline="30000">
                <a:solidFill>
                  <a:srgbClr val="333399"/>
                </a:solidFill>
                <a:latin typeface="Arial"/>
              </a:rPr>
              <a:t>0 </a:t>
            </a:r>
            <a:r>
              <a:rPr lang="en-US" sz="2800">
                <a:solidFill>
                  <a:srgbClr val="333399"/>
                </a:solidFill>
                <a:latin typeface="Symbol"/>
                <a:ea typeface="Symbol"/>
              </a:rPr>
              <a:t></a:t>
            </a:r>
            <a:r>
              <a:rPr lang="en-US" sz="2800">
                <a:solidFill>
                  <a:srgbClr val="333399"/>
                </a:solidFill>
                <a:latin typeface="Arial"/>
              </a:rPr>
              <a:t>+</a:t>
            </a:r>
            <a:r>
              <a:rPr lang="en-US" sz="2800" baseline="30000">
                <a:solidFill>
                  <a:srgbClr val="333399"/>
                </a:solidFill>
                <a:latin typeface="Arial"/>
              </a:rPr>
              <a:t> </a:t>
            </a:r>
            <a:r>
              <a:rPr lang="en-US" sz="2800">
                <a:solidFill>
                  <a:srgbClr val="333399"/>
                </a:solidFill>
                <a:latin typeface="Symbol"/>
                <a:ea typeface="Symbol"/>
              </a:rPr>
              <a:t></a:t>
            </a:r>
            <a:r>
              <a:rPr lang="en-US" sz="2800">
                <a:solidFill>
                  <a:srgbClr val="333399"/>
                </a:solidFill>
                <a:latin typeface="Arial"/>
              </a:rPr>
              <a:t> opens a new avenue in</a:t>
            </a:r>
            <a:r>
              <a:rPr lang="en-US" sz="2800" baseline="30000">
                <a:solidFill>
                  <a:srgbClr val="333399"/>
                </a:solidFill>
                <a:latin typeface="Arial"/>
              </a:rPr>
              <a:t> </a:t>
            </a:r>
            <a:r>
              <a:rPr lang="en-US" sz="2800">
                <a:solidFill>
                  <a:srgbClr val="333399"/>
                </a:solidFill>
                <a:latin typeface="Arial"/>
              </a:rPr>
              <a:t>SIDIS and DVMP</a:t>
            </a:r>
            <a:endParaRPr/>
          </a:p>
        </p:txBody>
      </p:sp>
      <p:sp>
        <p:nvSpPr>
          <p:cNvPr id="1365" name="CustomShape 2"/>
          <p:cNvSpPr/>
          <p:nvPr/>
        </p:nvSpPr>
        <p:spPr>
          <a:xfrm>
            <a:off x="380880" y="2722680"/>
            <a:ext cx="8077320" cy="2298600"/>
          </a:xfrm>
          <a:prstGeom prst="rect">
            <a:avLst/>
          </a:prstGeom>
          <a:solidFill>
            <a:srgbClr val="ffff99"/>
          </a:solidFill>
          <a:ln w="9360">
            <a:solidFill>
              <a:srgbClr val="000000"/>
            </a:solidFill>
            <a:miter/>
          </a:ln>
        </p:spPr>
        <p:txBody>
          <a:bodyPr lIns="90000" rIns="90000" tIns="46800" bIns="46800"/>
          <a:p>
            <a:pPr>
              <a:buFont typeface="Arial"/>
              <a:buAutoNum type="arabicParenR"/>
            </a:pPr>
            <a:r>
              <a:rPr lang="en-US">
                <a:latin typeface="Arial"/>
              </a:rPr>
              <a:t>Simple PID by </a:t>
            </a:r>
            <a:r>
              <a:rPr lang="en-US">
                <a:latin typeface="Symbol"/>
                <a:ea typeface="Symbol"/>
              </a:rPr>
              <a:t></a:t>
            </a:r>
            <a:r>
              <a:rPr lang="en-US" baseline="30000">
                <a:latin typeface="Arial"/>
              </a:rPr>
              <a:t>0</a:t>
            </a:r>
            <a:r>
              <a:rPr lang="en-US">
                <a:latin typeface="Arial"/>
              </a:rPr>
              <a:t>-mass (no kaon contamination)</a:t>
            </a:r>
            <a:endParaRPr/>
          </a:p>
          <a:p>
            <a:pPr>
              <a:buFont typeface="Arial"/>
              <a:buAutoNum type="arabicParenR"/>
            </a:pPr>
            <a:r>
              <a:rPr lang="en-US">
                <a:latin typeface="Arial"/>
              </a:rPr>
              <a:t>SIDIS</a:t>
            </a:r>
            <a:r>
              <a:rPr lang="en-US">
                <a:latin typeface="Symbol"/>
                <a:ea typeface="Symbol"/>
              </a:rPr>
              <a:t></a:t>
            </a:r>
            <a:r>
              <a:rPr lang="en-US" baseline="30000">
                <a:latin typeface="Arial"/>
              </a:rPr>
              <a:t>0</a:t>
            </a:r>
            <a:r>
              <a:rPr lang="en-US">
                <a:latin typeface="Arial"/>
              </a:rPr>
              <a:t> production is not contaminated by diffractive</a:t>
            </a:r>
            <a:r>
              <a:rPr lang="en-US">
                <a:latin typeface="Symbol"/>
                <a:ea typeface="Symbol"/>
              </a:rPr>
              <a:t></a:t>
            </a:r>
            <a:endParaRPr/>
          </a:p>
          <a:p>
            <a:pPr>
              <a:buFont typeface="Arial"/>
              <a:buAutoNum type="arabicParenR"/>
            </a:pPr>
            <a:r>
              <a:rPr lang="en-US">
                <a:latin typeface="Arial"/>
              </a:rPr>
              <a:t>Less contaminated by resonance production</a:t>
            </a:r>
            <a:endParaRPr/>
          </a:p>
          <a:p>
            <a:pPr>
              <a:buFont typeface="Arial"/>
              <a:buAutoNum type="arabicParenR"/>
            </a:pPr>
            <a:r>
              <a:rPr lang="en-US">
                <a:latin typeface="Arial"/>
              </a:rPr>
              <a:t>HT effects and exclusive </a:t>
            </a:r>
            <a:r>
              <a:rPr lang="en-US">
                <a:latin typeface="Symbol"/>
                <a:ea typeface="Symbol"/>
              </a:rPr>
              <a:t></a:t>
            </a:r>
            <a:r>
              <a:rPr lang="en-US" baseline="30000">
                <a:latin typeface="Arial"/>
              </a:rPr>
              <a:t>0</a:t>
            </a:r>
            <a:r>
              <a:rPr lang="en-US">
                <a:latin typeface="Arial"/>
              </a:rPr>
              <a:t> suppressed</a:t>
            </a:r>
            <a:r>
              <a:rPr lang="en-US">
                <a:solidFill>
                  <a:srgbClr val="000000"/>
                </a:solidFill>
                <a:latin typeface="Arial"/>
              </a:rPr>
              <a:t> </a:t>
            </a:r>
            <a:endParaRPr/>
          </a:p>
          <a:p>
            <a:pPr>
              <a:lnSpc>
                <a:spcPct val="100000"/>
              </a:lnSpc>
              <a:buFont typeface="Symbol" charset="2"/>
              <a:buAutoNum type="arabicParenR"/>
            </a:pPr>
            <a:r>
              <a:rPr lang="en-US">
                <a:solidFill>
                  <a:srgbClr val="000000"/>
                </a:solidFill>
                <a:latin typeface="Symbol"/>
                <a:ea typeface="Symbol"/>
              </a:rPr>
              <a:t></a:t>
            </a:r>
            <a:r>
              <a:rPr lang="en-US" baseline="30000">
                <a:solidFill>
                  <a:srgbClr val="000000"/>
                </a:solidFill>
                <a:latin typeface="Arial"/>
              </a:rPr>
              <a:t>0  </a:t>
            </a:r>
            <a:r>
              <a:rPr lang="en-US">
                <a:solidFill>
                  <a:srgbClr val="000000"/>
                </a:solidFill>
                <a:latin typeface="Arial"/>
              </a:rPr>
              <a:t>SSA less sensitive polarized fragmentation effects (Collins function suppressed)</a:t>
            </a:r>
            <a:endParaRPr/>
          </a:p>
          <a:p>
            <a:pPr>
              <a:buFont typeface="Arial"/>
              <a:buAutoNum type="arabicParenR"/>
            </a:pPr>
            <a:r>
              <a:rPr lang="en-US">
                <a:latin typeface="Arial"/>
              </a:rPr>
              <a:t>Provides information complementary to </a:t>
            </a:r>
            <a:r>
              <a:rPr lang="en-US">
                <a:latin typeface="Symbol"/>
                <a:ea typeface="Symbol"/>
              </a:rPr>
              <a:t></a:t>
            </a:r>
            <a:r>
              <a:rPr lang="en-US" baseline="30000">
                <a:latin typeface="Arial"/>
              </a:rPr>
              <a:t>+/-</a:t>
            </a:r>
            <a:r>
              <a:rPr lang="en-US">
                <a:latin typeface="Arial"/>
              </a:rPr>
              <a:t> information on PDFs</a:t>
            </a:r>
            <a:endParaRPr/>
          </a:p>
        </p:txBody>
      </p:sp>
      <p:sp>
        <p:nvSpPr>
          <p:cNvPr id="1366" name="CustomShape 3"/>
          <p:cNvSpPr/>
          <p:nvPr/>
        </p:nvSpPr>
        <p:spPr>
          <a:xfrm>
            <a:off x="0" y="2265480"/>
            <a:ext cx="3518280" cy="459720"/>
          </a:xfrm>
          <a:prstGeom prst="rect">
            <a:avLst/>
          </a:prstGeom>
          <a:noFill/>
          <a:ln>
            <a:noFill/>
          </a:ln>
        </p:spPr>
        <p:txBody>
          <a:bodyPr wrap="none" lIns="90000" rIns="90000" tIns="46800" bIns="46800"/>
          <a:p>
            <a:pPr>
              <a:buFont typeface="Arial"/>
              <a:buChar char="•"/>
            </a:pPr>
            <a:r>
              <a:rPr lang="en-US" sz="2400">
                <a:latin typeface="Arial"/>
              </a:rPr>
              <a:t>SIDIS with neutral pions </a:t>
            </a:r>
            <a:endParaRPr/>
          </a:p>
        </p:txBody>
      </p:sp>
      <p:sp>
        <p:nvSpPr>
          <p:cNvPr id="1367" name="CustomShape 4"/>
          <p:cNvSpPr/>
          <p:nvPr/>
        </p:nvSpPr>
        <p:spPr>
          <a:xfrm>
            <a:off x="2590920" y="0"/>
            <a:ext cx="4292640" cy="642600"/>
          </a:xfrm>
          <a:prstGeom prst="rect">
            <a:avLst/>
          </a:prstGeom>
          <a:noFill/>
          <a:ln>
            <a:noFill/>
          </a:ln>
        </p:spPr>
        <p:txBody>
          <a:bodyPr wrap="none" lIns="90000" rIns="90000" tIns="46800" bIns="46800"/>
          <a:p>
            <a:pPr>
              <a:lnSpc>
                <a:spcPct val="100000"/>
              </a:lnSpc>
              <a:buFont typeface="Symbol" charset="2"/>
              <a:buChar char=""/>
            </a:pPr>
            <a:r>
              <a:rPr lang="en-US" sz="3600">
                <a:latin typeface="Symbol"/>
                <a:ea typeface="Symbol"/>
              </a:rPr>
              <a:t></a:t>
            </a:r>
            <a:r>
              <a:rPr lang="en-US" sz="3600" baseline="30000">
                <a:latin typeface="Arial"/>
              </a:rPr>
              <a:t>0</a:t>
            </a:r>
            <a:r>
              <a:rPr lang="en-US" sz="3600">
                <a:latin typeface="Arial"/>
              </a:rPr>
              <a:t> new opportunities</a:t>
            </a:r>
            <a:endParaRPr/>
          </a:p>
        </p:txBody>
      </p:sp>
      <p:sp>
        <p:nvSpPr>
          <p:cNvPr id="1368" name="CustomShape 5"/>
          <p:cNvSpPr/>
          <p:nvPr/>
        </p:nvSpPr>
        <p:spPr>
          <a:xfrm>
            <a:off x="304920" y="5546880"/>
            <a:ext cx="8076960" cy="699480"/>
          </a:xfrm>
          <a:prstGeom prst="rect">
            <a:avLst/>
          </a:prstGeom>
          <a:solidFill>
            <a:srgbClr val="ffff99"/>
          </a:solidFill>
          <a:ln w="9360">
            <a:solidFill>
              <a:srgbClr val="000000"/>
            </a:solidFill>
            <a:miter/>
          </a:ln>
        </p:spPr>
        <p:txBody>
          <a:bodyPr lIns="90000" rIns="90000" tIns="46800" bIns="46800"/>
          <a:p>
            <a:pPr>
              <a:lnSpc>
                <a:spcPct val="100000"/>
              </a:lnSpc>
              <a:buFont typeface="Symbol" charset="2"/>
              <a:buAutoNum type="arabicParenR"/>
            </a:pPr>
            <a:r>
              <a:rPr lang="en-US">
                <a:latin typeface="Symbol"/>
                <a:ea typeface="Symbol"/>
              </a:rPr>
              <a:t></a:t>
            </a:r>
            <a:r>
              <a:rPr lang="en-US" baseline="30000">
                <a:latin typeface="Arial"/>
              </a:rPr>
              <a:t>0</a:t>
            </a:r>
            <a:r>
              <a:rPr lang="en-US">
                <a:latin typeface="Arial"/>
              </a:rPr>
              <a:t> production provides access to elusive transversity GPDs </a:t>
            </a:r>
            <a:endParaRPr/>
          </a:p>
          <a:p>
            <a:pPr>
              <a:buFont typeface="Arial"/>
              <a:buAutoNum type="arabicParenR"/>
            </a:pPr>
            <a:r>
              <a:rPr lang="en-US">
                <a:latin typeface="Arial"/>
              </a:rPr>
              <a:t>Provides information complementary to </a:t>
            </a:r>
            <a:r>
              <a:rPr lang="en-US">
                <a:latin typeface="Symbol"/>
                <a:ea typeface="Symbol"/>
              </a:rPr>
              <a:t></a:t>
            </a:r>
            <a:r>
              <a:rPr lang="en-US" baseline="30000">
                <a:latin typeface="Arial"/>
              </a:rPr>
              <a:t>+/-</a:t>
            </a:r>
            <a:r>
              <a:rPr lang="en-US">
                <a:latin typeface="Arial"/>
              </a:rPr>
              <a:t> information on GDFs</a:t>
            </a:r>
            <a:endParaRPr/>
          </a:p>
        </p:txBody>
      </p:sp>
      <p:sp>
        <p:nvSpPr>
          <p:cNvPr id="1369" name="CustomShape 6"/>
          <p:cNvSpPr/>
          <p:nvPr/>
        </p:nvSpPr>
        <p:spPr>
          <a:xfrm>
            <a:off x="0" y="5100480"/>
            <a:ext cx="3596040" cy="459720"/>
          </a:xfrm>
          <a:prstGeom prst="rect">
            <a:avLst/>
          </a:prstGeom>
          <a:noFill/>
          <a:ln>
            <a:noFill/>
          </a:ln>
        </p:spPr>
        <p:txBody>
          <a:bodyPr wrap="none" lIns="90000" rIns="90000" tIns="46800" bIns="46800"/>
          <a:p>
            <a:pPr>
              <a:buFont typeface="Arial"/>
              <a:buChar char="•"/>
            </a:pPr>
            <a:r>
              <a:rPr lang="en-US" sz="2400">
                <a:latin typeface="Arial"/>
              </a:rPr>
              <a:t>DVMP with neutral pions </a:t>
            </a:r>
            <a:endParaRPr/>
          </a:p>
        </p:txBody>
      </p:sp>
      <p:sp>
        <p:nvSpPr>
          <p:cNvPr id="1370" name="CustomShape 7"/>
          <p:cNvSpPr/>
          <p:nvPr/>
        </p:nvSpPr>
        <p:spPr>
          <a:xfrm>
            <a:off x="8458200" y="6464160"/>
            <a:ext cx="685800" cy="320760"/>
          </a:xfrm>
          <a:prstGeom prst="rect">
            <a:avLst/>
          </a:prstGeom>
          <a:noFill/>
          <a:ln>
            <a:noFill/>
          </a:ln>
        </p:spPr>
        <p:txBody>
          <a:bodyPr lIns="90000" rIns="90000" tIns="46800" bIns="46800"/>
          <a:p>
            <a:pPr algn="r">
              <a:buFont typeface="Arial"/>
              <a:buChar char="•"/>
            </a:pPr>
            <a:fld id="{4C24A70B-5436-41F6-941D-B0123CEF6A3B}" type="slidenum">
              <a:rPr lang="en-US" sz="1400">
                <a:latin typeface="Arial"/>
              </a:rPr>
              <a:t>&lt;number&gt;</a:t>
            </a:fld>
            <a:endParaRPr/>
          </a:p>
        </p:txBody>
      </p:sp>
      <p:sp>
        <p:nvSpPr>
          <p:cNvPr id="1371" name="CustomShape 8"/>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Tree>
  </p:cSld>
</p:sld>
</file>

<file path=ppt/slides/slide67.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1372" name="TextShape 1"/>
          <p:cNvSpPr txBox="1"/>
          <p:nvPr/>
        </p:nvSpPr>
        <p:spPr>
          <a:xfrm>
            <a:off x="457200" y="152280"/>
            <a:ext cx="8229600" cy="563760"/>
          </a:xfrm>
          <a:prstGeom prst="rect">
            <a:avLst/>
          </a:prstGeom>
        </p:spPr>
        <p:txBody>
          <a:bodyPr anchor="ctr"/>
          <a:p>
            <a:pPr algn="ctr">
              <a:buFont typeface="Arial"/>
              <a:buChar char="•"/>
            </a:pPr>
            <a:r>
              <a:rPr lang="en-US" sz="3600">
                <a:latin typeface="Arial"/>
              </a:rPr>
              <a:t>Detecting photons (</a:t>
            </a:r>
            <a:r>
              <a:rPr lang="en-US" sz="3600">
                <a:latin typeface="Symbol"/>
                <a:ea typeface="Symbol"/>
              </a:rPr>
              <a:t></a:t>
            </a:r>
            <a:r>
              <a:rPr lang="en-US" sz="3600" baseline="30000">
                <a:latin typeface="Symbol"/>
                <a:ea typeface="Symbol"/>
              </a:rPr>
              <a:t></a:t>
            </a:r>
            <a:r>
              <a:rPr lang="en-US" sz="3600">
                <a:latin typeface="Symbol"/>
                <a:ea typeface="Symbol"/>
              </a:rPr>
              <a:t></a:t>
            </a:r>
            <a:endParaRPr/>
          </a:p>
        </p:txBody>
      </p:sp>
      <p:sp>
        <p:nvSpPr>
          <p:cNvPr id="1373" name="CustomShape 2"/>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1374" name="CustomShape 3"/>
          <p:cNvSpPr/>
          <p:nvPr/>
        </p:nvSpPr>
        <p:spPr>
          <a:xfrm>
            <a:off x="8458200" y="6464160"/>
            <a:ext cx="685800" cy="320760"/>
          </a:xfrm>
          <a:prstGeom prst="rect">
            <a:avLst/>
          </a:prstGeom>
          <a:noFill/>
          <a:ln>
            <a:noFill/>
          </a:ln>
        </p:spPr>
        <p:txBody>
          <a:bodyPr lIns="90000" rIns="90000" tIns="46800" bIns="46800"/>
          <a:p>
            <a:pPr algn="r">
              <a:buFont typeface="Arial"/>
              <a:buChar char="•"/>
            </a:pPr>
            <a:fld id="{3F5B4AB6-A9FA-43AA-8CB9-B71231C4421C}" type="slidenum">
              <a:rPr lang="en-US" sz="1400">
                <a:latin typeface="Arial"/>
              </a:rPr>
              <a:t>&lt;number&gt;</a:t>
            </a:fld>
            <a:endParaRPr/>
          </a:p>
        </p:txBody>
      </p:sp>
      <p:pic>
        <p:nvPicPr>
          <p:cNvPr id="1375" name="Picture 5" descr="Screen Shot 2015-05-21 at 11.29.16 AM.png"/>
          <p:cNvPicPr/>
          <p:nvPr/>
        </p:nvPicPr>
        <p:blipFill>
          <a:blip r:embed="rId1"/>
          <a:stretch>
            <a:fillRect/>
          </a:stretch>
        </p:blipFill>
        <p:spPr>
          <a:xfrm>
            <a:off x="0" y="1143000"/>
            <a:ext cx="3143160" cy="3048120"/>
          </a:xfrm>
          <a:prstGeom prst="rect">
            <a:avLst/>
          </a:prstGeom>
          <a:ln>
            <a:noFill/>
          </a:ln>
        </p:spPr>
      </p:pic>
      <p:sp>
        <p:nvSpPr>
          <p:cNvPr id="1376" name="CustomShape 4"/>
          <p:cNvSpPr/>
          <p:nvPr/>
        </p:nvSpPr>
        <p:spPr>
          <a:xfrm>
            <a:off x="0" y="838080"/>
            <a:ext cx="1358640" cy="368280"/>
          </a:xfrm>
          <a:prstGeom prst="rect">
            <a:avLst/>
          </a:prstGeom>
          <a:noFill/>
          <a:ln>
            <a:noFill/>
          </a:ln>
        </p:spPr>
        <p:txBody>
          <a:bodyPr wrap="none" lIns="90000" rIns="90000" tIns="46800" bIns="46800"/>
          <a:p>
            <a:pPr>
              <a:buFont typeface="Arial"/>
              <a:buChar char="•"/>
            </a:pPr>
            <a:r>
              <a:rPr lang="en-US">
                <a:latin typeface="Arial"/>
              </a:rPr>
              <a:t>JLab Hall-A</a:t>
            </a:r>
            <a:endParaRPr/>
          </a:p>
        </p:txBody>
      </p:sp>
      <p:pic>
        <p:nvPicPr>
          <p:cNvPr id="1377" name="Picture 6" descr="Screen Shot 2015-05-23 at 9.35.56 AM.png"/>
          <p:cNvPicPr/>
          <p:nvPr/>
        </p:nvPicPr>
        <p:blipFill>
          <a:blip r:embed="rId2"/>
          <a:stretch>
            <a:fillRect/>
          </a:stretch>
        </p:blipFill>
        <p:spPr>
          <a:xfrm>
            <a:off x="6248520" y="3886200"/>
            <a:ext cx="2654280" cy="2492280"/>
          </a:xfrm>
          <a:prstGeom prst="rect">
            <a:avLst/>
          </a:prstGeom>
          <a:ln>
            <a:noFill/>
          </a:ln>
        </p:spPr>
      </p:pic>
      <p:sp>
        <p:nvSpPr>
          <p:cNvPr id="1378" name="CustomShape 5"/>
          <p:cNvSpPr/>
          <p:nvPr/>
        </p:nvSpPr>
        <p:spPr>
          <a:xfrm>
            <a:off x="2666880" y="914400"/>
            <a:ext cx="3962520" cy="337320"/>
          </a:xfrm>
          <a:prstGeom prst="rect">
            <a:avLst/>
          </a:prstGeom>
          <a:noFill/>
          <a:ln>
            <a:noFill/>
          </a:ln>
        </p:spPr>
        <p:txBody>
          <a:bodyPr lIns="90000" rIns="90000" tIns="46800" bIns="46800"/>
          <a:p>
            <a:pPr>
              <a:buFont typeface="Arial"/>
              <a:buChar char="•"/>
            </a:pPr>
            <a:r>
              <a:rPr b="1" lang="en-US" sz="1600">
                <a:latin typeface="Arial"/>
              </a:rPr>
              <a:t>Hall-C Neutral-Particle Spectrometer </a:t>
            </a:r>
            <a:endParaRPr/>
          </a:p>
        </p:txBody>
      </p:sp>
      <p:pic>
        <p:nvPicPr>
          <p:cNvPr id="1379" name="Picture 8" descr="Screen Shot 2015-05-23 at 1.33.46 PM.png"/>
          <p:cNvPicPr/>
          <p:nvPr/>
        </p:nvPicPr>
        <p:blipFill>
          <a:blip r:embed="rId3"/>
          <a:stretch>
            <a:fillRect/>
          </a:stretch>
        </p:blipFill>
        <p:spPr>
          <a:xfrm>
            <a:off x="3048120" y="1371600"/>
            <a:ext cx="3657600" cy="2362320"/>
          </a:xfrm>
          <a:prstGeom prst="rect">
            <a:avLst/>
          </a:prstGeom>
          <a:ln>
            <a:noFill/>
          </a:ln>
        </p:spPr>
      </p:pic>
      <p:sp>
        <p:nvSpPr>
          <p:cNvPr id="1380" name="CustomShape 6"/>
          <p:cNvSpPr/>
          <p:nvPr/>
        </p:nvSpPr>
        <p:spPr>
          <a:xfrm>
            <a:off x="6858000" y="914400"/>
            <a:ext cx="2133720" cy="337320"/>
          </a:xfrm>
          <a:prstGeom prst="rect">
            <a:avLst/>
          </a:prstGeom>
          <a:noFill/>
          <a:ln>
            <a:noFill/>
          </a:ln>
        </p:spPr>
        <p:txBody>
          <a:bodyPr lIns="90000" rIns="90000" tIns="46800" bIns="46800"/>
          <a:p>
            <a:pPr>
              <a:buFont typeface="Arial"/>
              <a:buChar char="•"/>
            </a:pPr>
            <a:r>
              <a:rPr b="1" lang="en-US" sz="1600">
                <a:latin typeface="Arial"/>
              </a:rPr>
              <a:t>Hall-B Inner Calo </a:t>
            </a:r>
            <a:endParaRPr/>
          </a:p>
        </p:txBody>
      </p:sp>
      <p:pic>
        <p:nvPicPr>
          <p:cNvPr id="1381" name="Picture 10" descr="Screen Shot 2015-05-23 at 1.50.10 PM.png"/>
          <p:cNvPicPr/>
          <p:nvPr/>
        </p:nvPicPr>
        <p:blipFill>
          <a:blip r:embed="rId4"/>
          <a:stretch>
            <a:fillRect/>
          </a:stretch>
        </p:blipFill>
        <p:spPr>
          <a:xfrm>
            <a:off x="0" y="4560840"/>
            <a:ext cx="4724280" cy="1433520"/>
          </a:xfrm>
          <a:prstGeom prst="rect">
            <a:avLst/>
          </a:prstGeom>
          <a:ln>
            <a:noFill/>
          </a:ln>
        </p:spPr>
      </p:pic>
      <p:pic>
        <p:nvPicPr>
          <p:cNvPr id="1382" name="Picture 11" descr="Screen Shot 2015-05-23 at 2.20.23 PM.png"/>
          <p:cNvPicPr/>
          <p:nvPr/>
        </p:nvPicPr>
        <p:blipFill>
          <a:blip r:embed="rId5"/>
          <a:stretch>
            <a:fillRect/>
          </a:stretch>
        </p:blipFill>
        <p:spPr>
          <a:xfrm>
            <a:off x="4191120" y="3657600"/>
            <a:ext cx="2227320" cy="2590920"/>
          </a:xfrm>
          <a:prstGeom prst="rect">
            <a:avLst/>
          </a:prstGeom>
          <a:ln>
            <a:noFill/>
          </a:ln>
        </p:spPr>
      </p:pic>
      <p:pic>
        <p:nvPicPr>
          <p:cNvPr id="1383" name="Picture 12" descr="Screen Shot 2015-05-23 at 2.24.17 PM.png"/>
          <p:cNvPicPr/>
          <p:nvPr/>
        </p:nvPicPr>
        <p:blipFill>
          <a:blip r:embed="rId6"/>
          <a:stretch>
            <a:fillRect/>
          </a:stretch>
        </p:blipFill>
        <p:spPr>
          <a:xfrm>
            <a:off x="6781680" y="1523880"/>
            <a:ext cx="2362320" cy="2041560"/>
          </a:xfrm>
          <a:prstGeom prst="rect">
            <a:avLst/>
          </a:prstGeom>
          <a:ln>
            <a:noFill/>
          </a:ln>
        </p:spPr>
      </p:pic>
    </p:spTree>
  </p:cSld>
</p:sld>
</file>

<file path=ppt/slides/slide68.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1384" name="TextShape 1"/>
          <p:cNvSpPr txBox="1"/>
          <p:nvPr/>
        </p:nvSpPr>
        <p:spPr>
          <a:xfrm>
            <a:off x="457200" y="152280"/>
            <a:ext cx="8229600" cy="563760"/>
          </a:xfrm>
          <a:prstGeom prst="rect">
            <a:avLst/>
          </a:prstGeom>
        </p:spPr>
        <p:txBody>
          <a:bodyPr anchor="ctr"/>
          <a:p>
            <a:pPr algn="ctr">
              <a:buFont typeface="Arial"/>
              <a:buChar char="•"/>
            </a:pPr>
            <a:r>
              <a:rPr lang="en-US" sz="3600">
                <a:latin typeface="Arial"/>
              </a:rPr>
              <a:t>t-dependence of   H</a:t>
            </a:r>
            <a:endParaRPr/>
          </a:p>
        </p:txBody>
      </p:sp>
      <p:sp>
        <p:nvSpPr>
          <p:cNvPr id="1385" name="CustomShape 2"/>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1386" name="CustomShape 3"/>
          <p:cNvSpPr/>
          <p:nvPr/>
        </p:nvSpPr>
        <p:spPr>
          <a:xfrm>
            <a:off x="8458200" y="6464160"/>
            <a:ext cx="685800" cy="320760"/>
          </a:xfrm>
          <a:prstGeom prst="rect">
            <a:avLst/>
          </a:prstGeom>
          <a:noFill/>
          <a:ln>
            <a:noFill/>
          </a:ln>
        </p:spPr>
        <p:txBody>
          <a:bodyPr lIns="90000" rIns="90000" tIns="46800" bIns="46800"/>
          <a:p>
            <a:pPr algn="r">
              <a:buFont typeface="Arial"/>
              <a:buChar char="•"/>
            </a:pPr>
            <a:fld id="{3298A4F3-CB45-4C13-B6F0-676880999ED5}" type="slidenum">
              <a:rPr lang="en-US" sz="1400">
                <a:latin typeface="Arial"/>
              </a:rPr>
              <a:t>&lt;number&gt;</a:t>
            </a:fld>
            <a:endParaRPr/>
          </a:p>
        </p:txBody>
      </p:sp>
      <p:sp>
        <p:nvSpPr>
          <p:cNvPr id="1387" name="CustomShape 4"/>
          <p:cNvSpPr/>
          <p:nvPr/>
        </p:nvSpPr>
        <p:spPr>
          <a:xfrm>
            <a:off x="6248520" y="0"/>
            <a:ext cx="358920" cy="459720"/>
          </a:xfrm>
          <a:prstGeom prst="rect">
            <a:avLst/>
          </a:prstGeom>
          <a:noFill/>
          <a:ln>
            <a:noFill/>
          </a:ln>
        </p:spPr>
        <p:txBody>
          <a:bodyPr wrap="none" lIns="90000" rIns="90000" tIns="46800" bIns="46800"/>
          <a:p>
            <a:pPr>
              <a:buFont typeface="Arial"/>
              <a:buChar char="•"/>
            </a:pPr>
            <a:r>
              <a:rPr lang="en-US" sz="2400">
                <a:latin typeface="Arial"/>
              </a:rPr>
              <a:t>~</a:t>
            </a:r>
            <a:endParaRPr/>
          </a:p>
        </p:txBody>
      </p:sp>
      <p:pic>
        <p:nvPicPr>
          <p:cNvPr id="1388" name="Picture 6" descr="Screen Shot 2015-01-20 at 5.54.11 PM.png"/>
          <p:cNvPicPr/>
          <p:nvPr/>
        </p:nvPicPr>
        <p:blipFill>
          <a:blip r:embed="rId1"/>
          <a:stretch>
            <a:fillRect/>
          </a:stretch>
        </p:blipFill>
        <p:spPr>
          <a:xfrm>
            <a:off x="0" y="1752480"/>
            <a:ext cx="4800600" cy="4259520"/>
          </a:xfrm>
          <a:prstGeom prst="rect">
            <a:avLst/>
          </a:prstGeom>
          <a:ln>
            <a:noFill/>
          </a:ln>
        </p:spPr>
      </p:pic>
      <p:pic>
        <p:nvPicPr>
          <p:cNvPr id="1389" name="Picture 7" descr="Screen Shot 2015-01-20 at 5.57.00 PM.png"/>
          <p:cNvPicPr/>
          <p:nvPr/>
        </p:nvPicPr>
        <p:blipFill>
          <a:blip r:embed="rId2"/>
          <a:stretch>
            <a:fillRect/>
          </a:stretch>
        </p:blipFill>
        <p:spPr>
          <a:xfrm>
            <a:off x="1295280" y="6095880"/>
            <a:ext cx="3048120" cy="292320"/>
          </a:xfrm>
          <a:prstGeom prst="rect">
            <a:avLst/>
          </a:prstGeom>
          <a:ln>
            <a:noFill/>
          </a:ln>
        </p:spPr>
      </p:pic>
      <p:pic>
        <p:nvPicPr>
          <p:cNvPr id="1390" name="Picture 8" descr="Screen Shot 2015-01-20 at 5.59.44 PM.png"/>
          <p:cNvPicPr/>
          <p:nvPr/>
        </p:nvPicPr>
        <p:blipFill>
          <a:blip r:embed="rId3"/>
          <a:stretch>
            <a:fillRect/>
          </a:stretch>
        </p:blipFill>
        <p:spPr>
          <a:xfrm>
            <a:off x="4572000" y="1752480"/>
            <a:ext cx="3962520" cy="4405320"/>
          </a:xfrm>
          <a:prstGeom prst="rect">
            <a:avLst/>
          </a:prstGeom>
          <a:ln>
            <a:noFill/>
          </a:ln>
        </p:spPr>
      </p:pic>
      <p:pic>
        <p:nvPicPr>
          <p:cNvPr id="1391" name="Picture 10" descr="Screen Shot 2015-01-20 at 5.59.28 PM.png"/>
          <p:cNvPicPr/>
          <p:nvPr/>
        </p:nvPicPr>
        <p:blipFill>
          <a:blip r:embed="rId4"/>
          <a:stretch>
            <a:fillRect/>
          </a:stretch>
        </p:blipFill>
        <p:spPr>
          <a:xfrm>
            <a:off x="6858000" y="5715000"/>
            <a:ext cx="2209680" cy="620640"/>
          </a:xfrm>
          <a:prstGeom prst="rect">
            <a:avLst/>
          </a:prstGeom>
          <a:ln>
            <a:noFill/>
          </a:ln>
        </p:spPr>
      </p:pic>
      <p:sp>
        <p:nvSpPr>
          <p:cNvPr id="1392" name="CustomShape 5"/>
          <p:cNvSpPr/>
          <p:nvPr/>
        </p:nvSpPr>
        <p:spPr>
          <a:xfrm>
            <a:off x="8159400" y="1498680"/>
            <a:ext cx="184320" cy="399960"/>
          </a:xfrm>
          <a:prstGeom prst="rect">
            <a:avLst/>
          </a:prstGeom>
          <a:noFill/>
          <a:ln>
            <a:noFill/>
          </a:ln>
        </p:spPr>
      </p:sp>
      <p:sp>
        <p:nvSpPr>
          <p:cNvPr id="1393" name="CustomShape 6"/>
          <p:cNvSpPr/>
          <p:nvPr/>
        </p:nvSpPr>
        <p:spPr>
          <a:xfrm>
            <a:off x="493200" y="1015560"/>
            <a:ext cx="4114800" cy="534240"/>
          </a:xfrm>
          <a:prstGeom prst="rect">
            <a:avLst/>
          </a:prstGeom>
          <a:solidFill>
            <a:srgbClr val="ffffff"/>
          </a:solidFill>
          <a:ln>
            <a:noFill/>
          </a:ln>
        </p:spPr>
      </p:sp>
      <p:sp>
        <p:nvSpPr>
          <p:cNvPr id="1394" name="CustomShape 7"/>
          <p:cNvSpPr/>
          <p:nvPr/>
        </p:nvSpPr>
        <p:spPr>
          <a:xfrm>
            <a:off x="37800" y="914400"/>
            <a:ext cx="4900680" cy="398880"/>
          </a:xfrm>
          <a:prstGeom prst="rect">
            <a:avLst/>
          </a:prstGeom>
          <a:noFill/>
          <a:ln>
            <a:noFill/>
          </a:ln>
        </p:spPr>
        <p:txBody>
          <a:bodyPr wrap="none" lIns="90000" rIns="90000" tIns="46800" bIns="46800"/>
          <a:p>
            <a:pPr algn="ctr">
              <a:lnSpc>
                <a:spcPct val="100000"/>
              </a:lnSpc>
              <a:buFont typeface="Times New Roman"/>
              <a:buChar char="•"/>
            </a:pPr>
            <a:r>
              <a:rPr lang="en-US" sz="2000">
                <a:latin typeface="Times New Roman"/>
              </a:rPr>
              <a:t>Unpolarized beam, longitudinal target </a:t>
            </a:r>
            <a:r>
              <a:rPr lang="en-US" sz="2000">
                <a:solidFill>
                  <a:srgbClr val="00b050"/>
                </a:solidFill>
                <a:latin typeface="Times New Roman"/>
              </a:rPr>
              <a:t>(TSA) </a:t>
            </a:r>
            <a:r>
              <a:rPr lang="en-US" sz="2000">
                <a:latin typeface="Times New Roman"/>
              </a:rPr>
              <a:t>:</a:t>
            </a:r>
            <a:endParaRPr/>
          </a:p>
        </p:txBody>
      </p:sp>
      <p:sp>
        <p:nvSpPr>
          <p:cNvPr id="1395" name="CustomShape 8"/>
          <p:cNvSpPr/>
          <p:nvPr/>
        </p:nvSpPr>
        <p:spPr>
          <a:xfrm>
            <a:off x="152280" y="1296000"/>
            <a:ext cx="6324120" cy="440640"/>
          </a:xfrm>
          <a:prstGeom prst="rect">
            <a:avLst/>
          </a:prstGeom>
          <a:noFill/>
          <a:ln w="9360">
            <a:solidFill>
              <a:srgbClr val="000000"/>
            </a:solidFill>
            <a:miter/>
          </a:ln>
        </p:spPr>
        <p:txBody>
          <a:bodyPr lIns="90000" rIns="90000" tIns="46800" bIns="46800"/>
          <a:p>
            <a:pPr>
              <a:lnSpc>
                <a:spcPct val="100000"/>
              </a:lnSpc>
              <a:buFont typeface="Symbol" charset="2"/>
              <a:buChar char=""/>
            </a:pPr>
            <a:r>
              <a:rPr lang="en-US" sz="2000">
                <a:latin typeface="Symbol"/>
                <a:ea typeface="Symbol"/>
              </a:rPr>
              <a:t></a:t>
            </a:r>
            <a:r>
              <a:rPr lang="en-US" sz="2000" baseline="-25000">
                <a:latin typeface="Times New Roman"/>
              </a:rPr>
              <a:t>UL</a:t>
            </a:r>
            <a:r>
              <a:rPr lang="en-US" sz="2000">
                <a:latin typeface="Times New Roman"/>
              </a:rPr>
              <a:t> ~ </a:t>
            </a:r>
            <a:r>
              <a:rPr lang="en-US" sz="2000">
                <a:solidFill>
                  <a:srgbClr val="ff3300"/>
                </a:solidFill>
                <a:latin typeface="Times New Roman"/>
              </a:rPr>
              <a:t>sin</a:t>
            </a:r>
            <a:r>
              <a:rPr lang="en-US" sz="2000">
                <a:solidFill>
                  <a:srgbClr val="ff3300"/>
                </a:solidFill>
                <a:latin typeface="Symbol"/>
                <a:ea typeface="Symbol"/>
              </a:rPr>
              <a:t></a:t>
            </a:r>
            <a:r>
              <a:rPr lang="en-US" sz="2000">
                <a:latin typeface="Times New Roman"/>
              </a:rPr>
              <a:t>Im{F</a:t>
            </a:r>
            <a:r>
              <a:rPr lang="en-US" sz="2000" baseline="-25000">
                <a:latin typeface="Times New Roman"/>
              </a:rPr>
              <a:t>1</a:t>
            </a:r>
            <a:r>
              <a:rPr lang="en-US" sz="2000">
                <a:solidFill>
                  <a:srgbClr val="0000ff"/>
                </a:solidFill>
                <a:latin typeface="Monotype Corsiva"/>
              </a:rPr>
              <a:t>H </a:t>
            </a:r>
            <a:r>
              <a:rPr lang="en-US" sz="2000">
                <a:latin typeface="Times New Roman"/>
              </a:rPr>
              <a:t>+</a:t>
            </a:r>
            <a:r>
              <a:rPr lang="en-US" sz="2000">
                <a:latin typeface="Symbol"/>
                <a:ea typeface="Symbol"/>
              </a:rPr>
              <a:t></a:t>
            </a:r>
            <a:r>
              <a:rPr lang="en-US" sz="2000">
                <a:latin typeface="Times New Roman"/>
              </a:rPr>
              <a:t>(F</a:t>
            </a:r>
            <a:r>
              <a:rPr lang="en-US" sz="2000" baseline="-25000">
                <a:latin typeface="Times New Roman"/>
              </a:rPr>
              <a:t>1</a:t>
            </a:r>
            <a:r>
              <a:rPr lang="en-US" sz="2000">
                <a:latin typeface="Times New Roman"/>
              </a:rPr>
              <a:t>+F</a:t>
            </a:r>
            <a:r>
              <a:rPr lang="en-US" sz="2000" baseline="-25000">
                <a:latin typeface="Times New Roman"/>
              </a:rPr>
              <a:t>2</a:t>
            </a:r>
            <a:r>
              <a:rPr lang="en-US" sz="2000">
                <a:latin typeface="Times New Roman"/>
              </a:rPr>
              <a:t>)(</a:t>
            </a:r>
            <a:r>
              <a:rPr lang="en-US" sz="2000">
                <a:solidFill>
                  <a:srgbClr val="0000ff"/>
                </a:solidFill>
                <a:latin typeface="Monotype Corsiva"/>
              </a:rPr>
              <a:t>H</a:t>
            </a:r>
            <a:r>
              <a:rPr lang="en-US" sz="2000">
                <a:solidFill>
                  <a:srgbClr val="ff3300"/>
                </a:solidFill>
                <a:latin typeface="Times New Roman"/>
              </a:rPr>
              <a:t> </a:t>
            </a:r>
            <a:r>
              <a:rPr lang="en-US" sz="2000">
                <a:latin typeface="Times New Roman"/>
              </a:rPr>
              <a:t>+ x</a:t>
            </a:r>
            <a:r>
              <a:rPr lang="en-US" sz="2000" baseline="-25000">
                <a:latin typeface="Times New Roman"/>
              </a:rPr>
              <a:t>B</a:t>
            </a:r>
            <a:r>
              <a:rPr lang="en-US" sz="2000">
                <a:latin typeface="Times New Roman"/>
              </a:rPr>
              <a:t>/2</a:t>
            </a:r>
            <a:r>
              <a:rPr lang="en-US" sz="2000">
                <a:solidFill>
                  <a:srgbClr val="0000ff"/>
                </a:solidFill>
                <a:latin typeface="Monotype Corsiva"/>
              </a:rPr>
              <a:t>E</a:t>
            </a:r>
            <a:r>
              <a:rPr lang="en-US" sz="2000">
                <a:latin typeface="Times New Roman"/>
              </a:rPr>
              <a:t>) –</a:t>
            </a:r>
            <a:r>
              <a:rPr lang="en-US" sz="2000">
                <a:latin typeface="Symbol"/>
                <a:ea typeface="Symbol"/>
              </a:rPr>
              <a:t></a:t>
            </a:r>
            <a:r>
              <a:rPr lang="en-US" sz="2000">
                <a:latin typeface="Times New Roman"/>
                <a:ea typeface="Times New Roman"/>
              </a:rPr>
              <a:t>kF</a:t>
            </a:r>
            <a:r>
              <a:rPr lang="en-US" sz="2000" baseline="-25000">
                <a:latin typeface="Times New Roman"/>
                <a:ea typeface="Times New Roman"/>
              </a:rPr>
              <a:t>2</a:t>
            </a:r>
            <a:r>
              <a:rPr lang="en-US" sz="2000">
                <a:latin typeface="Times New Roman"/>
              </a:rPr>
              <a:t> </a:t>
            </a:r>
            <a:r>
              <a:rPr lang="en-US" sz="2000">
                <a:solidFill>
                  <a:srgbClr val="0000ff"/>
                </a:solidFill>
                <a:latin typeface="Monotype Corsiva"/>
              </a:rPr>
              <a:t>E</a:t>
            </a:r>
            <a:r>
              <a:rPr lang="en-US" sz="2000">
                <a:latin typeface="Monotype Corsiva"/>
              </a:rPr>
              <a:t>+…</a:t>
            </a:r>
            <a:r>
              <a:rPr lang="en-US" sz="2000">
                <a:latin typeface="Times New Roman"/>
              </a:rPr>
              <a:t>}d</a:t>
            </a:r>
            <a:r>
              <a:rPr lang="en-US" sz="2000">
                <a:latin typeface="Symbol"/>
                <a:ea typeface="Symbol"/>
              </a:rPr>
              <a:t></a:t>
            </a:r>
            <a:endParaRPr/>
          </a:p>
        </p:txBody>
      </p:sp>
      <p:sp>
        <p:nvSpPr>
          <p:cNvPr id="1396" name="CustomShape 9"/>
          <p:cNvSpPr/>
          <p:nvPr/>
        </p:nvSpPr>
        <p:spPr>
          <a:xfrm>
            <a:off x="2179440" y="1181160"/>
            <a:ext cx="137880" cy="305280"/>
          </a:xfrm>
          <a:prstGeom prst="rect">
            <a:avLst/>
          </a:prstGeom>
          <a:noFill/>
          <a:ln>
            <a:noFill/>
          </a:ln>
        </p:spPr>
        <p:txBody>
          <a:bodyPr wrap="none" lIns="0" rIns="0" tIns="0" bIns="0"/>
          <a:p>
            <a:pPr>
              <a:lnSpc>
                <a:spcPct val="100000"/>
              </a:lnSpc>
              <a:buFont typeface="Times New Roman"/>
              <a:buChar char="•"/>
            </a:pPr>
            <a:r>
              <a:rPr lang="en-US" sz="2000">
                <a:solidFill>
                  <a:srgbClr val="0000ff"/>
                </a:solidFill>
                <a:latin typeface="Times New Roman"/>
              </a:rPr>
              <a:t>~</a:t>
            </a:r>
            <a:endParaRPr/>
          </a:p>
        </p:txBody>
      </p:sp>
      <p:sp>
        <p:nvSpPr>
          <p:cNvPr id="1397" name="CustomShape 10"/>
          <p:cNvSpPr/>
          <p:nvPr/>
        </p:nvSpPr>
        <p:spPr>
          <a:xfrm>
            <a:off x="7483320" y="1275120"/>
            <a:ext cx="1414440" cy="440640"/>
          </a:xfrm>
          <a:prstGeom prst="rect">
            <a:avLst/>
          </a:prstGeom>
          <a:noFill/>
          <a:ln>
            <a:noFill/>
          </a:ln>
        </p:spPr>
        <p:txBody>
          <a:bodyPr wrap="none" lIns="90000" rIns="90000" tIns="46800" bIns="46800"/>
          <a:p>
            <a:pPr algn="ctr">
              <a:lnSpc>
                <a:spcPct val="100000"/>
              </a:lnSpc>
              <a:buFont typeface="Times New Roman"/>
              <a:buChar char="•"/>
            </a:pPr>
            <a:r>
              <a:rPr i="1" lang="en-US" sz="2000">
                <a:solidFill>
                  <a:srgbClr val="0000ff"/>
                </a:solidFill>
                <a:latin typeface="Times New Roman"/>
              </a:rPr>
              <a:t>Im</a:t>
            </a:r>
            <a:r>
              <a:rPr lang="en-US" sz="2000">
                <a:solidFill>
                  <a:srgbClr val="0000ff"/>
                </a:solidFill>
                <a:latin typeface="Times New Roman"/>
              </a:rPr>
              <a:t>{</a:t>
            </a:r>
            <a:r>
              <a:rPr b="1" lang="en-US" sz="2000">
                <a:solidFill>
                  <a:srgbClr val="0000ff"/>
                </a:solidFill>
                <a:latin typeface="Monotype Corsiva"/>
              </a:rPr>
              <a:t>H</a:t>
            </a:r>
            <a:r>
              <a:rPr b="1" lang="en-US" sz="2000" baseline="-25000">
                <a:solidFill>
                  <a:srgbClr val="0000ff"/>
                </a:solidFill>
                <a:latin typeface="Times New Roman"/>
              </a:rPr>
              <a:t>p</a:t>
            </a:r>
            <a:r>
              <a:rPr lang="en-US" sz="2000">
                <a:solidFill>
                  <a:srgbClr val="0000ff"/>
                </a:solidFill>
                <a:latin typeface="Times New Roman"/>
              </a:rPr>
              <a:t>, </a:t>
            </a:r>
            <a:r>
              <a:rPr b="1" lang="en-US" sz="2000">
                <a:solidFill>
                  <a:srgbClr val="0000ff"/>
                </a:solidFill>
                <a:latin typeface="Monotype Corsiva"/>
              </a:rPr>
              <a:t>H</a:t>
            </a:r>
            <a:r>
              <a:rPr b="1" lang="en-US" sz="2000" baseline="-25000">
                <a:solidFill>
                  <a:srgbClr val="0000ff"/>
                </a:solidFill>
                <a:latin typeface="Times New Roman"/>
              </a:rPr>
              <a:t>p</a:t>
            </a:r>
            <a:r>
              <a:rPr lang="en-US" sz="2000">
                <a:solidFill>
                  <a:srgbClr val="0000ff"/>
                </a:solidFill>
                <a:latin typeface="Times New Roman"/>
              </a:rPr>
              <a:t>}</a:t>
            </a:r>
            <a:endParaRPr/>
          </a:p>
        </p:txBody>
      </p:sp>
      <p:sp>
        <p:nvSpPr>
          <p:cNvPr id="1398" name="CustomShape 11"/>
          <p:cNvSpPr/>
          <p:nvPr/>
        </p:nvSpPr>
        <p:spPr>
          <a:xfrm>
            <a:off x="8473680" y="1087560"/>
            <a:ext cx="137880" cy="305280"/>
          </a:xfrm>
          <a:prstGeom prst="rect">
            <a:avLst/>
          </a:prstGeom>
          <a:noFill/>
          <a:ln>
            <a:noFill/>
          </a:ln>
        </p:spPr>
        <p:txBody>
          <a:bodyPr wrap="none" lIns="0" rIns="0" tIns="0" bIns="0"/>
          <a:p>
            <a:pPr>
              <a:lnSpc>
                <a:spcPct val="100000"/>
              </a:lnSpc>
              <a:buFont typeface="Times New Roman"/>
              <a:buChar char="•"/>
            </a:pPr>
            <a:r>
              <a:rPr lang="en-US" sz="2000">
                <a:solidFill>
                  <a:srgbClr val="0000ff"/>
                </a:solidFill>
                <a:latin typeface="Times New Roman"/>
              </a:rPr>
              <a:t>~</a:t>
            </a:r>
            <a:endParaRPr/>
          </a:p>
        </p:txBody>
      </p:sp>
      <p:sp>
        <p:nvSpPr>
          <p:cNvPr id="1399" name="CustomShape 12"/>
          <p:cNvSpPr/>
          <p:nvPr/>
        </p:nvSpPr>
        <p:spPr>
          <a:xfrm>
            <a:off x="6538680" y="1391040"/>
            <a:ext cx="1080720" cy="360720"/>
          </a:xfrm>
          <a:prstGeom prst="rightArrow">
            <a:avLst>
              <a:gd name="adj1" fmla="val 16200"/>
              <a:gd name="adj2" fmla="val 5400"/>
            </a:avLst>
          </a:prstGeom>
          <a:noFill/>
          <a:ln w="9360">
            <a:solidFill>
              <a:srgbClr val="000000"/>
            </a:solidFill>
            <a:miter/>
          </a:ln>
        </p:spPr>
      </p:sp>
    </p:spTree>
  </p:cSld>
</p:sld>
</file>

<file path=ppt/slides/slide69.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1400" name="Picture 23" descr="Screen Shot 2014-09-08 at 6.19.22 PM.png"/>
          <p:cNvPicPr/>
          <p:nvPr/>
        </p:nvPicPr>
        <p:blipFill>
          <a:blip r:embed="rId1"/>
          <a:stretch>
            <a:fillRect/>
          </a:stretch>
        </p:blipFill>
        <p:spPr>
          <a:xfrm>
            <a:off x="6983280" y="5410080"/>
            <a:ext cx="2133720" cy="819360"/>
          </a:xfrm>
          <a:prstGeom prst="rect">
            <a:avLst/>
          </a:prstGeom>
          <a:ln>
            <a:noFill/>
          </a:ln>
        </p:spPr>
      </p:pic>
      <p:sp>
        <p:nvSpPr>
          <p:cNvPr id="1401" name="CustomShape 1"/>
          <p:cNvSpPr/>
          <p:nvPr/>
        </p:nvSpPr>
        <p:spPr>
          <a:xfrm>
            <a:off x="3048120" y="6613560"/>
            <a:ext cx="289548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1402" name="CustomShape 2"/>
          <p:cNvSpPr/>
          <p:nvPr/>
        </p:nvSpPr>
        <p:spPr>
          <a:xfrm>
            <a:off x="8458200" y="6464160"/>
            <a:ext cx="685800" cy="320760"/>
          </a:xfrm>
          <a:prstGeom prst="rect">
            <a:avLst/>
          </a:prstGeom>
          <a:noFill/>
          <a:ln>
            <a:noFill/>
          </a:ln>
        </p:spPr>
        <p:txBody>
          <a:bodyPr lIns="90000" rIns="90000" tIns="46800" bIns="46800"/>
          <a:p>
            <a:pPr algn="r">
              <a:buFont typeface="Arial"/>
              <a:buChar char="•"/>
            </a:pPr>
            <a:fld id="{06B36FFB-946A-4B35-9B2F-B164935CFD56}" type="slidenum">
              <a:rPr lang="en-US" sz="1400">
                <a:latin typeface="Arial"/>
              </a:rPr>
              <a:t>&lt;number&gt;</a:t>
            </a:fld>
            <a:endParaRPr/>
          </a:p>
        </p:txBody>
      </p:sp>
      <p:sp>
        <p:nvSpPr>
          <p:cNvPr id="1403" name="CustomShape 3"/>
          <p:cNvSpPr/>
          <p:nvPr/>
        </p:nvSpPr>
        <p:spPr>
          <a:xfrm>
            <a:off x="152280" y="152280"/>
            <a:ext cx="8839440" cy="459720"/>
          </a:xfrm>
          <a:prstGeom prst="rect">
            <a:avLst/>
          </a:prstGeom>
          <a:noFill/>
          <a:ln>
            <a:noFill/>
          </a:ln>
        </p:spPr>
        <p:txBody>
          <a:bodyPr lIns="90000" rIns="90000" tIns="46800" bIns="46800"/>
          <a:p>
            <a:pPr>
              <a:buFont typeface="Arial"/>
              <a:buChar char="•"/>
            </a:pPr>
            <a:r>
              <a:rPr lang="en-US" sz="2400">
                <a:latin typeface="Arial"/>
              </a:rPr>
              <a:t>Transverse momentum dependence of sea quark distributions</a:t>
            </a:r>
            <a:endParaRPr/>
          </a:p>
        </p:txBody>
      </p:sp>
      <p:sp>
        <p:nvSpPr>
          <p:cNvPr id="1404" name="CustomShape 4"/>
          <p:cNvSpPr/>
          <p:nvPr/>
        </p:nvSpPr>
        <p:spPr>
          <a:xfrm>
            <a:off x="1981080" y="1143000"/>
            <a:ext cx="7162920" cy="642600"/>
          </a:xfrm>
          <a:prstGeom prst="rect">
            <a:avLst/>
          </a:prstGeom>
          <a:noFill/>
          <a:ln>
            <a:noFill/>
          </a:ln>
        </p:spPr>
        <p:txBody>
          <a:bodyPr lIns="90000" rIns="90000" tIns="46800" bIns="46800"/>
          <a:p>
            <a:pPr>
              <a:buFont typeface="Arial"/>
              <a:buChar char="•"/>
            </a:pPr>
            <a:r>
              <a:rPr lang="en-US">
                <a:latin typeface="Arial"/>
              </a:rPr>
              <a:t>Understanding of the 3D structure of nucleon requires studies of spin and flavor dependence of quark transverse momentum distributions</a:t>
            </a:r>
            <a:endParaRPr/>
          </a:p>
        </p:txBody>
      </p:sp>
      <p:pic>
        <p:nvPicPr>
          <p:cNvPr id="1405" name="Picture 5" descr="proton_quark_version_new.png"/>
          <p:cNvPicPr/>
          <p:nvPr/>
        </p:nvPicPr>
        <p:blipFill>
          <a:blip r:embed="rId2"/>
          <a:stretch>
            <a:fillRect/>
          </a:stretch>
        </p:blipFill>
        <p:spPr>
          <a:xfrm>
            <a:off x="228600" y="838080"/>
            <a:ext cx="1523880" cy="1524240"/>
          </a:xfrm>
          <a:prstGeom prst="rect">
            <a:avLst/>
          </a:prstGeom>
          <a:ln>
            <a:noFill/>
          </a:ln>
        </p:spPr>
      </p:pic>
      <p:pic>
        <p:nvPicPr>
          <p:cNvPr id="1406" name="Picture 15" descr="Screen Shot 2014-09-08 at 6.01.50 PM.png"/>
          <p:cNvPicPr/>
          <p:nvPr/>
        </p:nvPicPr>
        <p:blipFill>
          <a:blip r:embed="rId3"/>
          <a:stretch>
            <a:fillRect/>
          </a:stretch>
        </p:blipFill>
        <p:spPr>
          <a:xfrm>
            <a:off x="2057400" y="1828800"/>
            <a:ext cx="1550880" cy="482760"/>
          </a:xfrm>
          <a:prstGeom prst="rect">
            <a:avLst/>
          </a:prstGeom>
          <a:ln>
            <a:noFill/>
          </a:ln>
        </p:spPr>
      </p:pic>
      <p:sp>
        <p:nvSpPr>
          <p:cNvPr id="1407" name="CustomShape 5"/>
          <p:cNvSpPr/>
          <p:nvPr/>
        </p:nvSpPr>
        <p:spPr>
          <a:xfrm>
            <a:off x="4038480" y="1752480"/>
            <a:ext cx="3429000" cy="580680"/>
          </a:xfrm>
          <a:prstGeom prst="rect">
            <a:avLst/>
          </a:prstGeom>
          <a:noFill/>
          <a:ln>
            <a:noFill/>
          </a:ln>
        </p:spPr>
        <p:txBody>
          <a:bodyPr lIns="90000" rIns="90000" tIns="46800" bIns="46800"/>
          <a:p>
            <a:pPr>
              <a:buFont typeface="Arial"/>
              <a:buChar char="•"/>
            </a:pPr>
            <a:r>
              <a:rPr lang="en-US" sz="1600">
                <a:latin typeface="Arial"/>
              </a:rPr>
              <a:t>TMD PDF for a given combination of parton and nucleon spins</a:t>
            </a:r>
            <a:endParaRPr/>
          </a:p>
        </p:txBody>
      </p:sp>
      <p:sp>
        <p:nvSpPr>
          <p:cNvPr id="1408" name="CustomShape 6"/>
          <p:cNvSpPr/>
          <p:nvPr/>
        </p:nvSpPr>
        <p:spPr>
          <a:xfrm>
            <a:off x="457200" y="2362320"/>
            <a:ext cx="8458200" cy="580680"/>
          </a:xfrm>
          <a:prstGeom prst="rect">
            <a:avLst/>
          </a:prstGeom>
          <a:noFill/>
          <a:ln>
            <a:noFill/>
          </a:ln>
        </p:spPr>
        <p:txBody>
          <a:bodyPr lIns="90000" rIns="90000" tIns="46800" bIns="46800"/>
          <a:p>
            <a:pPr>
              <a:buFont typeface="Arial"/>
              <a:buChar char="•"/>
            </a:pPr>
            <a:r>
              <a:rPr lang="en-US" sz="1600">
                <a:latin typeface="Arial"/>
              </a:rPr>
              <a:t>To apply the TMD formalism to data we need to understand the basic properties of the TMDs at a low scale, determined by non-perturbative QCD interactions</a:t>
            </a:r>
            <a:endParaRPr/>
          </a:p>
        </p:txBody>
      </p:sp>
      <p:pic>
        <p:nvPicPr>
          <p:cNvPr id="1409" name="Picture 19" descr="Screen Shot 2014-09-08 at 6.08.44 PM.png"/>
          <p:cNvPicPr/>
          <p:nvPr/>
        </p:nvPicPr>
        <p:blipFill>
          <a:blip r:embed="rId4"/>
          <a:stretch>
            <a:fillRect/>
          </a:stretch>
        </p:blipFill>
        <p:spPr>
          <a:xfrm>
            <a:off x="6781680" y="3429000"/>
            <a:ext cx="2210040" cy="1911240"/>
          </a:xfrm>
          <a:prstGeom prst="rect">
            <a:avLst/>
          </a:prstGeom>
          <a:ln>
            <a:noFill/>
          </a:ln>
        </p:spPr>
      </p:pic>
      <p:sp>
        <p:nvSpPr>
          <p:cNvPr id="1410" name="CustomShape 7"/>
          <p:cNvSpPr/>
          <p:nvPr/>
        </p:nvSpPr>
        <p:spPr>
          <a:xfrm>
            <a:off x="2666880" y="4038480"/>
            <a:ext cx="4343400" cy="824040"/>
          </a:xfrm>
          <a:prstGeom prst="rect">
            <a:avLst/>
          </a:prstGeom>
          <a:noFill/>
          <a:ln>
            <a:noFill/>
          </a:ln>
        </p:spPr>
        <p:txBody>
          <a:bodyPr lIns="90000" rIns="90000" tIns="46800" bIns="46800"/>
          <a:p>
            <a:pPr>
              <a:buFont typeface="Arial"/>
              <a:buChar char="•"/>
            </a:pPr>
            <a:r>
              <a:rPr lang="en-US" sz="1600">
                <a:latin typeface="Arial"/>
              </a:rPr>
              <a:t>Dynamical mechanisms producing intrinsic transverse momentum in the nucleon may be be very different for valence and sea quarks</a:t>
            </a:r>
            <a:endParaRPr/>
          </a:p>
        </p:txBody>
      </p:sp>
      <p:sp>
        <p:nvSpPr>
          <p:cNvPr id="1411" name="CustomShape 8"/>
          <p:cNvSpPr/>
          <p:nvPr/>
        </p:nvSpPr>
        <p:spPr>
          <a:xfrm>
            <a:off x="228600" y="5410080"/>
            <a:ext cx="7050240" cy="1134360"/>
          </a:xfrm>
          <a:prstGeom prst="rect">
            <a:avLst/>
          </a:prstGeom>
          <a:noFill/>
          <a:ln>
            <a:noFill/>
          </a:ln>
        </p:spPr>
        <p:txBody>
          <a:bodyPr lIns="90000" rIns="90000" tIns="46800" bIns="46800"/>
          <a:p>
            <a:pPr>
              <a:buFont typeface="Arial"/>
              <a:buChar char="•"/>
            </a:pPr>
            <a:r>
              <a:rPr lang="en-US" sz="1600">
                <a:latin typeface="Arial"/>
              </a:rPr>
              <a:t>k</a:t>
            </a:r>
            <a:r>
              <a:rPr lang="en-US" sz="1600" baseline="-25000">
                <a:latin typeface="Arial"/>
              </a:rPr>
              <a:t>T</a:t>
            </a:r>
            <a:r>
              <a:rPr lang="en-US" sz="1600">
                <a:latin typeface="Arial"/>
              </a:rPr>
              <a:t>-distributions of valence quarks governed by  the overall size of the nucleon of ~1fm (bag,light-front,..)</a:t>
            </a:r>
            <a:endParaRPr/>
          </a:p>
          <a:p>
            <a:pPr>
              <a:buFont typeface="Arial"/>
              <a:buChar char="•"/>
            </a:pPr>
            <a:r>
              <a:rPr lang="en-US" sz="1600">
                <a:latin typeface="Arial"/>
              </a:rPr>
              <a:t>sea  k</a:t>
            </a:r>
            <a:r>
              <a:rPr lang="en-US" sz="1600" baseline="-25000">
                <a:latin typeface="Arial"/>
              </a:rPr>
              <a:t>T</a:t>
            </a:r>
            <a:r>
              <a:rPr lang="en-US" sz="1600">
                <a:latin typeface="Arial"/>
              </a:rPr>
              <a:t>~vacuum fluctuations (0.3 fm), with significant contribution from short-range forces (ex. flavor structure of the sea)</a:t>
            </a:r>
            <a:endParaRPr/>
          </a:p>
        </p:txBody>
      </p:sp>
      <p:sp>
        <p:nvSpPr>
          <p:cNvPr id="1412" name="CustomShape 9"/>
          <p:cNvSpPr/>
          <p:nvPr/>
        </p:nvSpPr>
        <p:spPr>
          <a:xfrm>
            <a:off x="1752480" y="2895480"/>
            <a:ext cx="6858000" cy="580680"/>
          </a:xfrm>
          <a:prstGeom prst="rect">
            <a:avLst/>
          </a:prstGeom>
          <a:noFill/>
          <a:ln>
            <a:noFill/>
          </a:ln>
        </p:spPr>
        <p:txBody>
          <a:bodyPr lIns="90000" rIns="90000" tIns="46800" bIns="46800"/>
          <a:p>
            <a:pPr>
              <a:buFont typeface="Arial"/>
              <a:buChar char="•"/>
            </a:pPr>
            <a:r>
              <a:rPr lang="en-US" sz="1600">
                <a:latin typeface="Arial"/>
              </a:rPr>
              <a:t>Nucleon could be regarded as a many-body system with short-range correlations induced by the chiral-symmetry breaking interactions. </a:t>
            </a:r>
            <a:endParaRPr/>
          </a:p>
        </p:txBody>
      </p:sp>
      <p:pic>
        <p:nvPicPr>
          <p:cNvPr id="1413" name="Picture 1" descr="Screen Shot 2014-09-09 at 10.55.19 AM.png"/>
          <p:cNvPicPr/>
          <p:nvPr/>
        </p:nvPicPr>
        <p:blipFill>
          <a:blip r:embed="rId5"/>
          <a:stretch>
            <a:fillRect/>
          </a:stretch>
        </p:blipFill>
        <p:spPr>
          <a:xfrm>
            <a:off x="76320" y="3475080"/>
            <a:ext cx="2286000" cy="1935000"/>
          </a:xfrm>
          <a:prstGeom prst="rect">
            <a:avLst/>
          </a:prstGeom>
          <a:ln>
            <a:noFill/>
          </a:ln>
        </p:spPr>
      </p:pic>
      <p:sp>
        <p:nvSpPr>
          <p:cNvPr id="1414" name="CustomShape 10"/>
          <p:cNvSpPr/>
          <p:nvPr/>
        </p:nvSpPr>
        <p:spPr>
          <a:xfrm>
            <a:off x="457200" y="4724280"/>
            <a:ext cx="1523880" cy="428760"/>
          </a:xfrm>
          <a:prstGeom prst="rect">
            <a:avLst/>
          </a:prstGeom>
          <a:noFill/>
          <a:ln>
            <a:noFill/>
          </a:ln>
        </p:spPr>
        <p:txBody>
          <a:bodyPr lIns="90000" rIns="90000" tIns="46800" bIns="46800"/>
          <a:p>
            <a:pPr>
              <a:buFont typeface="Arial"/>
              <a:buChar char="•"/>
            </a:pPr>
            <a:r>
              <a:rPr lang="en-US" sz="1100">
                <a:latin typeface="Arial"/>
              </a:rPr>
              <a:t>NuSea, Phys.Rev. D64 (2001) 052002</a:t>
            </a:r>
            <a:endParaRPr/>
          </a:p>
        </p:txBody>
      </p:sp>
    </p:spTree>
  </p:cSld>
</p:sld>
</file>

<file path=ppt/slides/slide7.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184" name="TextShape 1"/>
          <p:cNvSpPr txBox="1"/>
          <p:nvPr/>
        </p:nvSpPr>
        <p:spPr>
          <a:xfrm>
            <a:off x="457200" y="152280"/>
            <a:ext cx="8229600" cy="563760"/>
          </a:xfrm>
          <a:prstGeom prst="rect">
            <a:avLst/>
          </a:prstGeom>
        </p:spPr>
        <p:txBody>
          <a:bodyPr anchor="ctr"/>
          <a:p>
            <a:pPr algn="ctr">
              <a:buFont typeface="Arial"/>
              <a:buChar char="•"/>
            </a:pPr>
            <a:r>
              <a:rPr lang="en-US" sz="3600">
                <a:latin typeface="Arial"/>
              </a:rPr>
              <a:t>P</a:t>
            </a:r>
            <a:r>
              <a:rPr lang="en-US" sz="3600" baseline="-25000">
                <a:latin typeface="Arial"/>
              </a:rPr>
              <a:t>T</a:t>
            </a:r>
            <a:r>
              <a:rPr lang="en-US" sz="3600">
                <a:latin typeface="Arial"/>
              </a:rPr>
              <a:t>-dependence studies at Hall-C</a:t>
            </a:r>
            <a:endParaRPr/>
          </a:p>
        </p:txBody>
      </p:sp>
      <p:sp>
        <p:nvSpPr>
          <p:cNvPr id="185" name="CustomShape 2"/>
          <p:cNvSpPr/>
          <p:nvPr/>
        </p:nvSpPr>
        <p:spPr>
          <a:xfrm>
            <a:off x="8458200" y="6464160"/>
            <a:ext cx="685800" cy="320760"/>
          </a:xfrm>
          <a:prstGeom prst="rect">
            <a:avLst/>
          </a:prstGeom>
          <a:noFill/>
          <a:ln>
            <a:noFill/>
          </a:ln>
        </p:spPr>
        <p:txBody>
          <a:bodyPr lIns="90000" rIns="90000" tIns="46800" bIns="46800"/>
          <a:p>
            <a:pPr algn="r">
              <a:buFont typeface="Arial"/>
              <a:buChar char="•"/>
            </a:pPr>
            <a:fld id="{3352735B-E1AE-46B9-9F0B-7AA04E2AB899}" type="slidenum">
              <a:rPr lang="en-US" sz="1400">
                <a:latin typeface="Arial"/>
              </a:rPr>
              <a:t>&lt;number&gt;</a:t>
            </a:fld>
            <a:endParaRPr/>
          </a:p>
        </p:txBody>
      </p:sp>
      <p:pic>
        <p:nvPicPr>
          <p:cNvPr id="186" name="Picture 5" descr=""/>
          <p:cNvPicPr/>
          <p:nvPr/>
        </p:nvPicPr>
        <p:blipFill>
          <a:blip r:embed="rId1"/>
          <a:stretch>
            <a:fillRect/>
          </a:stretch>
        </p:blipFill>
        <p:spPr>
          <a:xfrm>
            <a:off x="152280" y="4830840"/>
            <a:ext cx="1841760" cy="203040"/>
          </a:xfrm>
          <a:prstGeom prst="rect">
            <a:avLst/>
          </a:prstGeom>
          <a:ln>
            <a:noFill/>
          </a:ln>
        </p:spPr>
      </p:pic>
      <p:pic>
        <p:nvPicPr>
          <p:cNvPr id="187" name="Picture 6" descr=""/>
          <p:cNvPicPr/>
          <p:nvPr/>
        </p:nvPicPr>
        <p:blipFill>
          <a:blip r:embed="rId2"/>
          <a:stretch>
            <a:fillRect/>
          </a:stretch>
        </p:blipFill>
        <p:spPr>
          <a:xfrm>
            <a:off x="152280" y="5091120"/>
            <a:ext cx="1828800" cy="206280"/>
          </a:xfrm>
          <a:prstGeom prst="rect">
            <a:avLst/>
          </a:prstGeom>
          <a:ln>
            <a:noFill/>
          </a:ln>
        </p:spPr>
      </p:pic>
      <p:pic>
        <p:nvPicPr>
          <p:cNvPr id="188" name="Picture 7" descr=""/>
          <p:cNvPicPr/>
          <p:nvPr/>
        </p:nvPicPr>
        <p:blipFill>
          <a:blip r:embed="rId3"/>
          <a:stretch>
            <a:fillRect/>
          </a:stretch>
        </p:blipFill>
        <p:spPr>
          <a:xfrm>
            <a:off x="152280" y="5364000"/>
            <a:ext cx="2241720" cy="198720"/>
          </a:xfrm>
          <a:prstGeom prst="rect">
            <a:avLst/>
          </a:prstGeom>
          <a:ln>
            <a:noFill/>
          </a:ln>
        </p:spPr>
      </p:pic>
      <p:pic>
        <p:nvPicPr>
          <p:cNvPr id="189" name="Picture 8" descr=""/>
          <p:cNvPicPr/>
          <p:nvPr/>
        </p:nvPicPr>
        <p:blipFill>
          <a:blip r:embed="rId4"/>
          <a:stretch>
            <a:fillRect/>
          </a:stretch>
        </p:blipFill>
        <p:spPr>
          <a:xfrm>
            <a:off x="3733920" y="914400"/>
            <a:ext cx="5155920" cy="4795920"/>
          </a:xfrm>
          <a:prstGeom prst="rect">
            <a:avLst/>
          </a:prstGeom>
          <a:ln>
            <a:noFill/>
          </a:ln>
        </p:spPr>
      </p:pic>
      <p:pic>
        <p:nvPicPr>
          <p:cNvPr id="190" name="Picture 9" descr=""/>
          <p:cNvPicPr/>
          <p:nvPr/>
        </p:nvPicPr>
        <p:blipFill>
          <a:blip r:embed="rId5"/>
          <a:stretch>
            <a:fillRect/>
          </a:stretch>
        </p:blipFill>
        <p:spPr>
          <a:xfrm>
            <a:off x="2666880" y="990720"/>
            <a:ext cx="1447920" cy="304560"/>
          </a:xfrm>
          <a:prstGeom prst="rect">
            <a:avLst/>
          </a:prstGeom>
          <a:ln>
            <a:noFill/>
          </a:ln>
        </p:spPr>
      </p:pic>
      <p:pic>
        <p:nvPicPr>
          <p:cNvPr id="191" name="Picture 10" descr=""/>
          <p:cNvPicPr/>
          <p:nvPr/>
        </p:nvPicPr>
        <p:blipFill>
          <a:blip r:embed="rId6"/>
          <a:stretch>
            <a:fillRect/>
          </a:stretch>
        </p:blipFill>
        <p:spPr>
          <a:xfrm>
            <a:off x="152280" y="2355840"/>
            <a:ext cx="3581640" cy="1987560"/>
          </a:xfrm>
          <a:prstGeom prst="rect">
            <a:avLst/>
          </a:prstGeom>
          <a:ln>
            <a:noFill/>
          </a:ln>
        </p:spPr>
      </p:pic>
      <p:sp>
        <p:nvSpPr>
          <p:cNvPr id="192" name="CustomShape 3"/>
          <p:cNvSpPr/>
          <p:nvPr/>
        </p:nvSpPr>
        <p:spPr>
          <a:xfrm>
            <a:off x="457200" y="5754600"/>
            <a:ext cx="8305920" cy="680040"/>
          </a:xfrm>
          <a:prstGeom prst="rect">
            <a:avLst/>
          </a:prstGeom>
          <a:solidFill>
            <a:srgbClr val="ffff00"/>
          </a:solidFill>
          <a:ln w="9360">
            <a:solidFill>
              <a:srgbClr val="000000"/>
            </a:solidFill>
            <a:miter/>
          </a:ln>
        </p:spPr>
        <p:txBody>
          <a:bodyPr lIns="90000" rIns="90000" tIns="46800" bIns="46800"/>
          <a:p>
            <a:pPr>
              <a:buFont typeface="Arial"/>
              <a:buChar char="•"/>
            </a:pPr>
            <a:r>
              <a:rPr lang="en-US">
                <a:latin typeface="Arial"/>
              </a:rPr>
              <a:t>Data (assuming only valence quarks and only two fragmentation functions contribute) indicate that k</a:t>
            </a:r>
            <a:r>
              <a:rPr lang="en-US" baseline="-25000">
                <a:latin typeface="Arial"/>
              </a:rPr>
              <a:t>T</a:t>
            </a:r>
            <a:r>
              <a:rPr lang="en-US">
                <a:latin typeface="Arial"/>
              </a:rPr>
              <a:t>-width of u-quarks and d-quarks may be different</a:t>
            </a:r>
            <a:endParaRPr/>
          </a:p>
        </p:txBody>
      </p:sp>
      <p:sp>
        <p:nvSpPr>
          <p:cNvPr id="193" name="CustomShape 4"/>
          <p:cNvSpPr/>
          <p:nvPr/>
        </p:nvSpPr>
        <p:spPr>
          <a:xfrm>
            <a:off x="0" y="4572000"/>
            <a:ext cx="2046240" cy="307080"/>
          </a:xfrm>
          <a:prstGeom prst="rect">
            <a:avLst/>
          </a:prstGeom>
          <a:noFill/>
          <a:ln>
            <a:noFill/>
          </a:ln>
        </p:spPr>
        <p:txBody>
          <a:bodyPr wrap="none" lIns="90000" rIns="90000" tIns="46800" bIns="46800"/>
          <a:p>
            <a:pPr>
              <a:buFont typeface="Arial"/>
              <a:buChar char="•"/>
            </a:pPr>
            <a:r>
              <a:rPr lang="en-US" sz="1400">
                <a:latin typeface="Arial"/>
              </a:rPr>
              <a:t>H. Mkrtchyan(DIS2011)</a:t>
            </a:r>
            <a:endParaRPr/>
          </a:p>
        </p:txBody>
      </p:sp>
      <p:sp>
        <p:nvSpPr>
          <p:cNvPr id="194" name="CustomShape 5"/>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pic>
        <p:nvPicPr>
          <p:cNvPr id="195" name="Picture 9" descr="muldtab1"/>
          <p:cNvPicPr/>
          <p:nvPr/>
        </p:nvPicPr>
        <p:blipFill>
          <a:blip r:embed="rId7"/>
          <a:stretch>
            <a:fillRect/>
          </a:stretch>
        </p:blipFill>
        <p:spPr>
          <a:xfrm>
            <a:off x="76320" y="785880"/>
            <a:ext cx="1981080" cy="1042920"/>
          </a:xfrm>
          <a:prstGeom prst="rect">
            <a:avLst/>
          </a:prstGeom>
          <a:ln>
            <a:noFill/>
          </a:ln>
        </p:spPr>
      </p:pic>
      <p:sp>
        <p:nvSpPr>
          <p:cNvPr id="196" name="CustomShape 6"/>
          <p:cNvSpPr/>
          <p:nvPr/>
        </p:nvSpPr>
        <p:spPr>
          <a:xfrm rot="1906200">
            <a:off x="452160" y="915480"/>
            <a:ext cx="403200" cy="389160"/>
          </a:xfrm>
          <a:prstGeom prst="ellipse">
            <a:avLst/>
          </a:prstGeom>
          <a:noFill/>
          <a:ln w="57240">
            <a:solidFill>
              <a:srgbClr val="ff0000"/>
            </a:solidFill>
            <a:miter/>
          </a:ln>
        </p:spPr>
      </p:sp>
    </p:spTree>
  </p:cSld>
  <p:timing>
    <p:tnLst>
      <p:par>
        <p:cTn id="27" dur="indefinite" restart="never" nodeType="tmRoot">
          <p:childTnLst>
            <p:seq>
              <p:cTn id="28" nodeType="mainSeq"/>
              <p:prevCondLst>
                <p:cond delay="0" evt="onPrev">
                  <p:tgtEl>
                    <p:sldTgt/>
                  </p:tgtEl>
                </p:cond>
              </p:prevCondLst>
              <p:nextCondLst>
                <p:cond delay="0" evt="onNext">
                  <p:tgtEl>
                    <p:sldTgt/>
                  </p:tgtEl>
                </p:cond>
              </p:nextCondLst>
            </p:seq>
          </p:childTnLst>
        </p:cTn>
      </p:par>
    </p:tnLst>
  </p:timing>
</p:sld>
</file>

<file path=ppt/slides/slide70.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1415" name="TextShape 1"/>
          <p:cNvSpPr txBox="1"/>
          <p:nvPr/>
        </p:nvSpPr>
        <p:spPr>
          <a:xfrm>
            <a:off x="457200" y="152280"/>
            <a:ext cx="8229600" cy="563760"/>
          </a:xfrm>
          <a:prstGeom prst="rect">
            <a:avLst/>
          </a:prstGeom>
        </p:spPr>
        <p:txBody>
          <a:bodyPr anchor="ctr"/>
          <a:p>
            <a:pPr algn="ctr">
              <a:buFont typeface="Arial"/>
              <a:buChar char="•"/>
            </a:pPr>
            <a:r>
              <a:rPr lang="en-US" sz="3600">
                <a:latin typeface="Arial"/>
              </a:rPr>
              <a:t>Studies of 1D PDFs</a:t>
            </a:r>
            <a:endParaRPr/>
          </a:p>
        </p:txBody>
      </p:sp>
      <p:pic>
        <p:nvPicPr>
          <p:cNvPr id="1416" name="Picture 10" descr="Screen Shot 2014-06-11 at 10.36.57 PM.png"/>
          <p:cNvPicPr/>
          <p:nvPr/>
        </p:nvPicPr>
        <p:blipFill>
          <a:blip r:embed="rId1"/>
          <a:stretch>
            <a:fillRect/>
          </a:stretch>
        </p:blipFill>
        <p:spPr>
          <a:xfrm>
            <a:off x="77760" y="1371600"/>
            <a:ext cx="8989920" cy="3187800"/>
          </a:xfrm>
          <a:prstGeom prst="rect">
            <a:avLst/>
          </a:prstGeom>
          <a:ln>
            <a:noFill/>
          </a:ln>
        </p:spPr>
      </p:pic>
      <p:sp>
        <p:nvSpPr>
          <p:cNvPr id="1417" name="CustomShape 2"/>
          <p:cNvSpPr/>
          <p:nvPr/>
        </p:nvSpPr>
        <p:spPr>
          <a:xfrm>
            <a:off x="152280" y="4952880"/>
            <a:ext cx="8991720" cy="916920"/>
          </a:xfrm>
          <a:prstGeom prst="rect">
            <a:avLst/>
          </a:prstGeom>
          <a:noFill/>
          <a:ln>
            <a:noFill/>
          </a:ln>
        </p:spPr>
        <p:txBody>
          <a:bodyPr lIns="90000" rIns="90000" tIns="46800" bIns="46800"/>
          <a:p>
            <a:pPr>
              <a:buFont typeface="Arial"/>
              <a:buChar char="•"/>
            </a:pPr>
            <a:r>
              <a:rPr lang="en-US">
                <a:latin typeface="Arial"/>
              </a:rPr>
              <a:t>Strong model and parametrization dependence observed already for 1D PDFs</a:t>
            </a:r>
            <a:endParaRPr/>
          </a:p>
          <a:p>
            <a:pPr>
              <a:buFont typeface="Arial"/>
              <a:buChar char="•"/>
            </a:pPr>
            <a:r>
              <a:rPr lang="en-US">
                <a:latin typeface="Arial"/>
              </a:rPr>
              <a:t>Positivity requirement may change significantly the PDF (need self consistent fits of polarized and unpolarized target data!!!)</a:t>
            </a:r>
            <a:endParaRPr/>
          </a:p>
        </p:txBody>
      </p:sp>
      <p:sp>
        <p:nvSpPr>
          <p:cNvPr id="1418" name="CustomShape 3"/>
          <p:cNvSpPr/>
          <p:nvPr/>
        </p:nvSpPr>
        <p:spPr>
          <a:xfrm>
            <a:off x="8458200" y="6464160"/>
            <a:ext cx="685800" cy="320760"/>
          </a:xfrm>
          <a:prstGeom prst="rect">
            <a:avLst/>
          </a:prstGeom>
          <a:noFill/>
          <a:ln>
            <a:noFill/>
          </a:ln>
        </p:spPr>
        <p:txBody>
          <a:bodyPr lIns="90000" rIns="90000" tIns="46800" bIns="46800"/>
          <a:p>
            <a:pPr algn="r">
              <a:buFont typeface="Arial"/>
              <a:buChar char="•"/>
            </a:pPr>
            <a:fld id="{2E15FB90-4AEE-49FB-AD86-213AB4C1E52D}" type="slidenum">
              <a:rPr lang="en-US" sz="1400">
                <a:latin typeface="Arial"/>
              </a:rPr>
              <a:t>&lt;number&gt;</a:t>
            </a:fld>
            <a:endParaRPr/>
          </a:p>
        </p:txBody>
      </p:sp>
      <p:sp>
        <p:nvSpPr>
          <p:cNvPr id="1419" name="CustomShape 4"/>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1420" name="CustomShape 5"/>
          <p:cNvSpPr/>
          <p:nvPr/>
        </p:nvSpPr>
        <p:spPr>
          <a:xfrm>
            <a:off x="304920" y="1139760"/>
            <a:ext cx="4572000" cy="307080"/>
          </a:xfrm>
          <a:prstGeom prst="rect">
            <a:avLst/>
          </a:prstGeom>
          <a:noFill/>
          <a:ln>
            <a:noFill/>
          </a:ln>
        </p:spPr>
        <p:txBody>
          <a:bodyPr lIns="90000" rIns="90000" tIns="46800" bIns="46800"/>
          <a:p>
            <a:pPr>
              <a:buFont typeface="Arial"/>
              <a:buChar char="•"/>
            </a:pPr>
            <a:r>
              <a:rPr lang="en-US" sz="1400">
                <a:latin typeface="Arial"/>
              </a:rPr>
              <a:t>F. Aaron et al., JHEP 1001 (2010)</a:t>
            </a:r>
            <a:endParaRPr/>
          </a:p>
        </p:txBody>
      </p:sp>
      <p:sp>
        <p:nvSpPr>
          <p:cNvPr id="1421" name="CustomShape 6"/>
          <p:cNvSpPr/>
          <p:nvPr/>
        </p:nvSpPr>
        <p:spPr>
          <a:xfrm>
            <a:off x="4572000" y="1143000"/>
            <a:ext cx="4572000" cy="337320"/>
          </a:xfrm>
          <a:prstGeom prst="rect">
            <a:avLst/>
          </a:prstGeom>
          <a:noFill/>
          <a:ln>
            <a:noFill/>
          </a:ln>
        </p:spPr>
        <p:txBody>
          <a:bodyPr lIns="90000" rIns="90000" tIns="46800" bIns="46800"/>
          <a:p>
            <a:pPr>
              <a:buFont typeface="Arial"/>
              <a:buChar char="•"/>
            </a:pPr>
            <a:r>
              <a:rPr lang="en-US" sz="1600">
                <a:latin typeface="Arial"/>
              </a:rPr>
              <a:t>P. Jimenez-Delgado et al (2014), 1403.3355.</a:t>
            </a:r>
            <a:endParaRPr/>
          </a:p>
        </p:txBody>
      </p:sp>
    </p:spTree>
  </p:cSld>
</p:sld>
</file>

<file path=ppt/slides/slide71.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1422" name="TextShape 1"/>
          <p:cNvSpPr txBox="1"/>
          <p:nvPr/>
        </p:nvSpPr>
        <p:spPr>
          <a:xfrm>
            <a:off x="380880" y="1371600"/>
            <a:ext cx="8229600" cy="4525920"/>
          </a:xfrm>
          <a:prstGeom prst="rect">
            <a:avLst/>
          </a:prstGeom>
        </p:spPr>
        <p:txBody>
          <a:bodyPr/>
          <a:p>
            <a:pPr>
              <a:lnSpc>
                <a:spcPct val="80000"/>
              </a:lnSpc>
              <a:buFont typeface="Arial"/>
              <a:buChar char="•"/>
            </a:pPr>
            <a:r>
              <a:rPr lang="en-US" sz="2800">
                <a:latin typeface="Arial"/>
              </a:rPr>
              <a:t>   </a:t>
            </a:r>
            <a:r>
              <a:rPr b="1" lang="en-US" sz="2800">
                <a:solidFill>
                  <a:srgbClr val="808080"/>
                </a:solidFill>
                <a:latin typeface="Bookman Old Style"/>
              </a:rPr>
              <a:t>Any unexplained phenomenon passes through three stages before the reality of it is accepted. </a:t>
            </a:r>
            <a:endParaRPr/>
          </a:p>
          <a:p>
            <a:pPr>
              <a:lnSpc>
                <a:spcPct val="80000"/>
              </a:lnSpc>
              <a:buFont typeface="Bookman Old Style"/>
              <a:buChar char="•"/>
            </a:pPr>
            <a:r>
              <a:rPr b="1" lang="en-US" sz="2800">
                <a:solidFill>
                  <a:srgbClr val="808080"/>
                </a:solidFill>
                <a:latin typeface="Bookman Old Style"/>
              </a:rPr>
              <a:t>During the first stage it is considered</a:t>
            </a:r>
            <a:r>
              <a:rPr b="1" lang="en-US" sz="2800">
                <a:latin typeface="Bookman Old Style"/>
              </a:rPr>
              <a:t> </a:t>
            </a:r>
            <a:r>
              <a:rPr b="1" lang="en-US" sz="2800">
                <a:solidFill>
                  <a:srgbClr val="3333cc"/>
                </a:solidFill>
                <a:latin typeface="Bookman Old Style"/>
              </a:rPr>
              <a:t>laughable</a:t>
            </a:r>
            <a:r>
              <a:rPr b="1" lang="en-US" sz="2800">
                <a:latin typeface="Bookman Old Style"/>
              </a:rPr>
              <a:t>. </a:t>
            </a:r>
            <a:endParaRPr/>
          </a:p>
          <a:p>
            <a:pPr>
              <a:lnSpc>
                <a:spcPct val="80000"/>
              </a:lnSpc>
              <a:buFont typeface="Bookman Old Style"/>
              <a:buChar char="•"/>
            </a:pPr>
            <a:r>
              <a:rPr b="1" lang="en-US" sz="2800">
                <a:solidFill>
                  <a:srgbClr val="808080"/>
                </a:solidFill>
                <a:latin typeface="Bookman Old Style"/>
              </a:rPr>
              <a:t>During the second stage, it is</a:t>
            </a:r>
            <a:r>
              <a:rPr b="1" lang="en-US" sz="2800">
                <a:latin typeface="Bookman Old Style"/>
              </a:rPr>
              <a:t> </a:t>
            </a:r>
            <a:r>
              <a:rPr b="1" lang="en-US" sz="2800">
                <a:solidFill>
                  <a:srgbClr val="ff0000"/>
                </a:solidFill>
                <a:latin typeface="Bookman Old Style"/>
              </a:rPr>
              <a:t>adamantly opposed</a:t>
            </a:r>
            <a:r>
              <a:rPr b="1" lang="en-US" sz="2800">
                <a:latin typeface="Bookman Old Style"/>
              </a:rPr>
              <a:t>.</a:t>
            </a:r>
            <a:endParaRPr/>
          </a:p>
          <a:p>
            <a:pPr>
              <a:lnSpc>
                <a:spcPct val="80000"/>
              </a:lnSpc>
              <a:buFont typeface="Bookman Old Style"/>
              <a:buChar char="•"/>
            </a:pPr>
            <a:r>
              <a:rPr b="1" lang="en-US" sz="2800">
                <a:solidFill>
                  <a:srgbClr val="808080"/>
                </a:solidFill>
                <a:latin typeface="Bookman Old Style"/>
              </a:rPr>
              <a:t>Finally, during the third stage, it is accepted as</a:t>
            </a:r>
            <a:r>
              <a:rPr b="1" lang="en-US" sz="2800">
                <a:latin typeface="Bookman Old Style"/>
              </a:rPr>
              <a:t> </a:t>
            </a:r>
            <a:r>
              <a:rPr b="1" lang="en-US" sz="2800">
                <a:solidFill>
                  <a:srgbClr val="008000"/>
                </a:solidFill>
                <a:latin typeface="Bookman Old Style"/>
              </a:rPr>
              <a:t>self-evident.</a:t>
            </a:r>
            <a:endParaRPr/>
          </a:p>
          <a:p>
            <a:pPr>
              <a:lnSpc>
                <a:spcPct val="80000"/>
              </a:lnSpc>
              <a:buFont typeface="Bookman Old Style"/>
              <a:buChar char="•"/>
            </a:pPr>
            <a:endParaRPr/>
          </a:p>
          <a:p>
            <a:pPr>
              <a:lnSpc>
                <a:spcPct val="80000"/>
              </a:lnSpc>
              <a:buFont typeface="Arial"/>
              <a:buChar char="•"/>
            </a:pPr>
            <a:r>
              <a:rPr lang="en-US" sz="2800">
                <a:latin typeface="Arial"/>
              </a:rPr>
              <a:t>Arthur Schopenhauer</a:t>
            </a:r>
            <a:endParaRPr/>
          </a:p>
        </p:txBody>
      </p:sp>
      <p:sp>
        <p:nvSpPr>
          <p:cNvPr id="1423" name="CustomShape 2"/>
          <p:cNvSpPr/>
          <p:nvPr/>
        </p:nvSpPr>
        <p:spPr>
          <a:xfrm>
            <a:off x="228600" y="76320"/>
            <a:ext cx="8387640" cy="642600"/>
          </a:xfrm>
          <a:prstGeom prst="rect">
            <a:avLst/>
          </a:prstGeom>
          <a:noFill/>
          <a:ln>
            <a:noFill/>
          </a:ln>
        </p:spPr>
        <p:txBody>
          <a:bodyPr wrap="none" lIns="90000" rIns="90000" tIns="46800" bIns="46800"/>
          <a:p>
            <a:pPr>
              <a:buFont typeface="Arial"/>
              <a:buChar char="•"/>
            </a:pPr>
            <a:r>
              <a:rPr lang="en-US" sz="3600">
                <a:latin typeface="Arial"/>
              </a:rPr>
              <a:t>Three stages of SIDIS evolution at JLab </a:t>
            </a:r>
            <a:endParaRPr/>
          </a:p>
        </p:txBody>
      </p:sp>
      <p:sp>
        <p:nvSpPr>
          <p:cNvPr id="1424" name="CustomShape 3"/>
          <p:cNvSpPr/>
          <p:nvPr/>
        </p:nvSpPr>
        <p:spPr>
          <a:xfrm>
            <a:off x="8458200" y="6464160"/>
            <a:ext cx="685800" cy="320760"/>
          </a:xfrm>
          <a:prstGeom prst="rect">
            <a:avLst/>
          </a:prstGeom>
          <a:noFill/>
          <a:ln>
            <a:noFill/>
          </a:ln>
        </p:spPr>
        <p:txBody>
          <a:bodyPr lIns="90000" rIns="90000" tIns="46800" bIns="46800"/>
          <a:p>
            <a:pPr algn="r">
              <a:buFont typeface="Arial"/>
              <a:buChar char="•"/>
            </a:pPr>
            <a:fld id="{59B2914E-18B3-493B-AD0C-A1C928E5A84A}" type="slidenum">
              <a:rPr lang="en-US" sz="1400">
                <a:latin typeface="Arial"/>
              </a:rPr>
              <a:t>&lt;number&gt;</a:t>
            </a:fld>
            <a:endParaRPr/>
          </a:p>
        </p:txBody>
      </p:sp>
      <p:sp>
        <p:nvSpPr>
          <p:cNvPr id="1425" name="CustomShape 4"/>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Tree>
  </p:cSld>
</p:sld>
</file>

<file path=ppt/slides/slide72.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1426" name="CustomShape 1"/>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1427" name="CustomShape 2"/>
          <p:cNvSpPr/>
          <p:nvPr/>
        </p:nvSpPr>
        <p:spPr>
          <a:xfrm>
            <a:off x="8458200" y="6464160"/>
            <a:ext cx="685800" cy="320760"/>
          </a:xfrm>
          <a:prstGeom prst="rect">
            <a:avLst/>
          </a:prstGeom>
          <a:noFill/>
          <a:ln>
            <a:noFill/>
          </a:ln>
        </p:spPr>
        <p:txBody>
          <a:bodyPr lIns="90000" rIns="90000" tIns="46800" bIns="46800"/>
          <a:p>
            <a:pPr algn="r">
              <a:buFont typeface="Arial"/>
              <a:buChar char="•"/>
            </a:pPr>
            <a:fld id="{B6A06966-401B-49AB-80C4-758088A84FF9}" type="slidenum">
              <a:rPr lang="en-US" sz="1400">
                <a:latin typeface="Arial"/>
              </a:rPr>
              <a:t>&lt;number&gt;</a:t>
            </a:fld>
            <a:endParaRPr/>
          </a:p>
        </p:txBody>
      </p:sp>
      <p:pic>
        <p:nvPicPr>
          <p:cNvPr id="1428" name="Picture 51" descr=""/>
          <p:cNvPicPr/>
          <p:nvPr/>
        </p:nvPicPr>
        <p:blipFill>
          <a:blip r:embed="rId1"/>
          <a:stretch>
            <a:fillRect/>
          </a:stretch>
        </p:blipFill>
        <p:spPr>
          <a:xfrm>
            <a:off x="0" y="2666880"/>
            <a:ext cx="512640" cy="762120"/>
          </a:xfrm>
          <a:prstGeom prst="rect">
            <a:avLst/>
          </a:prstGeom>
          <a:ln>
            <a:noFill/>
          </a:ln>
        </p:spPr>
      </p:pic>
      <p:sp>
        <p:nvSpPr>
          <p:cNvPr id="1429" name="CustomShape 3"/>
          <p:cNvSpPr/>
          <p:nvPr/>
        </p:nvSpPr>
        <p:spPr>
          <a:xfrm>
            <a:off x="8458200" y="6464160"/>
            <a:ext cx="685800" cy="320760"/>
          </a:xfrm>
          <a:prstGeom prst="rect">
            <a:avLst/>
          </a:prstGeom>
          <a:noFill/>
          <a:ln>
            <a:noFill/>
          </a:ln>
        </p:spPr>
        <p:txBody>
          <a:bodyPr lIns="90000" rIns="90000" tIns="46800" bIns="46800"/>
          <a:p>
            <a:pPr algn="r">
              <a:buFont typeface="Arial"/>
              <a:buChar char="•"/>
            </a:pPr>
            <a:fld id="{975E4434-0DCA-4401-ABA0-E47C64F81C08}" type="slidenum">
              <a:rPr lang="en-US" sz="1400">
                <a:latin typeface="Arial"/>
              </a:rPr>
              <a:t>&lt;number&gt;</a:t>
            </a:fld>
            <a:endParaRPr/>
          </a:p>
        </p:txBody>
      </p:sp>
      <p:sp>
        <p:nvSpPr>
          <p:cNvPr id="1430" name="TextShape 4"/>
          <p:cNvSpPr txBox="1"/>
          <p:nvPr/>
        </p:nvSpPr>
        <p:spPr>
          <a:xfrm>
            <a:off x="0" y="115920"/>
            <a:ext cx="9020160" cy="474480"/>
          </a:xfrm>
          <a:prstGeom prst="rect">
            <a:avLst/>
          </a:prstGeom>
        </p:spPr>
        <p:txBody>
          <a:bodyPr anchor="ctr"/>
          <a:p>
            <a:pPr algn="ctr">
              <a:buFont typeface="Arial"/>
              <a:buChar char="•"/>
            </a:pPr>
            <a:r>
              <a:rPr lang="en-US" sz="3200">
                <a:latin typeface="Arial"/>
              </a:rPr>
              <a:t>flavor and spin effects on k</a:t>
            </a:r>
            <a:r>
              <a:rPr lang="en-US" sz="3200" baseline="-25000">
                <a:latin typeface="Arial"/>
              </a:rPr>
              <a:t>T</a:t>
            </a:r>
            <a:r>
              <a:rPr lang="en-US" sz="3200">
                <a:latin typeface="Arial"/>
              </a:rPr>
              <a:t>  </a:t>
            </a:r>
            <a:endParaRPr/>
          </a:p>
        </p:txBody>
      </p:sp>
      <p:pic>
        <p:nvPicPr>
          <p:cNvPr id="1431" name="Picture 29" descr=""/>
          <p:cNvPicPr/>
          <p:nvPr/>
        </p:nvPicPr>
        <p:blipFill>
          <a:blip r:embed="rId2"/>
          <a:stretch>
            <a:fillRect/>
          </a:stretch>
        </p:blipFill>
        <p:spPr>
          <a:xfrm>
            <a:off x="673200" y="838080"/>
            <a:ext cx="3213000" cy="2673360"/>
          </a:xfrm>
          <a:prstGeom prst="rect">
            <a:avLst/>
          </a:prstGeom>
          <a:ln>
            <a:noFill/>
          </a:ln>
        </p:spPr>
      </p:pic>
      <p:pic>
        <p:nvPicPr>
          <p:cNvPr id="1432" name="Picture 30" descr="txp_fig"/>
          <p:cNvPicPr/>
          <p:nvPr/>
        </p:nvPicPr>
        <p:blipFill>
          <a:blip r:embed="rId3"/>
          <a:stretch>
            <a:fillRect/>
          </a:stretch>
        </p:blipFill>
        <p:spPr>
          <a:xfrm>
            <a:off x="376200" y="1066680"/>
            <a:ext cx="309600" cy="1866960"/>
          </a:xfrm>
          <a:prstGeom prst="rect">
            <a:avLst/>
          </a:prstGeom>
          <a:ln>
            <a:noFill/>
          </a:ln>
        </p:spPr>
      </p:pic>
      <p:pic>
        <p:nvPicPr>
          <p:cNvPr id="1433" name="Picture 35" descr="txp_fig"/>
          <p:cNvPicPr/>
          <p:nvPr/>
        </p:nvPicPr>
        <p:blipFill>
          <a:blip r:embed="rId4"/>
          <a:stretch>
            <a:fillRect/>
          </a:stretch>
        </p:blipFill>
        <p:spPr>
          <a:xfrm>
            <a:off x="1295280" y="1066680"/>
            <a:ext cx="990720" cy="163800"/>
          </a:xfrm>
          <a:prstGeom prst="rect">
            <a:avLst/>
          </a:prstGeom>
          <a:ln>
            <a:noFill/>
          </a:ln>
        </p:spPr>
      </p:pic>
      <p:sp>
        <p:nvSpPr>
          <p:cNvPr id="1434" name="CustomShape 5"/>
          <p:cNvSpPr/>
          <p:nvPr/>
        </p:nvSpPr>
        <p:spPr>
          <a:xfrm>
            <a:off x="1676520" y="1797120"/>
            <a:ext cx="1904760" cy="520200"/>
          </a:xfrm>
          <a:prstGeom prst="rect">
            <a:avLst/>
          </a:prstGeom>
          <a:noFill/>
          <a:ln>
            <a:noFill/>
          </a:ln>
        </p:spPr>
        <p:txBody>
          <a:bodyPr lIns="90000" rIns="90000" tIns="46800" bIns="46800" anchor="ctr"/>
          <a:p>
            <a:pPr>
              <a:buFont typeface="Arial"/>
              <a:buChar char="•"/>
            </a:pPr>
            <a:r>
              <a:rPr b="1" lang="en-US" sz="1400">
                <a:latin typeface="Arial"/>
              </a:rPr>
              <a:t>B.Musch et al arXiv:1011.1213</a:t>
            </a:r>
            <a:r>
              <a:rPr lang="en-US" sz="1400">
                <a:latin typeface="Arial"/>
              </a:rPr>
              <a:t> </a:t>
            </a:r>
            <a:endParaRPr/>
          </a:p>
        </p:txBody>
      </p:sp>
      <p:pic>
        <p:nvPicPr>
          <p:cNvPr id="1435" name="Picture 27" descr=""/>
          <p:cNvPicPr/>
          <p:nvPr/>
        </p:nvPicPr>
        <p:blipFill>
          <a:blip r:embed="rId5"/>
          <a:stretch>
            <a:fillRect/>
          </a:stretch>
        </p:blipFill>
        <p:spPr>
          <a:xfrm>
            <a:off x="4724280" y="838080"/>
            <a:ext cx="3505320" cy="1828800"/>
          </a:xfrm>
          <a:prstGeom prst="rect">
            <a:avLst/>
          </a:prstGeom>
          <a:ln>
            <a:noFill/>
          </a:ln>
        </p:spPr>
      </p:pic>
      <p:pic>
        <p:nvPicPr>
          <p:cNvPr id="1436" name="Picture 28" descr="txp_fig"/>
          <p:cNvPicPr/>
          <p:nvPr/>
        </p:nvPicPr>
        <p:blipFill>
          <a:blip r:embed="rId6"/>
          <a:stretch>
            <a:fillRect/>
          </a:stretch>
        </p:blipFill>
        <p:spPr>
          <a:xfrm>
            <a:off x="4419720" y="914400"/>
            <a:ext cx="277560" cy="1571760"/>
          </a:xfrm>
          <a:prstGeom prst="rect">
            <a:avLst/>
          </a:prstGeom>
          <a:ln>
            <a:noFill/>
          </a:ln>
        </p:spPr>
      </p:pic>
      <p:sp>
        <p:nvSpPr>
          <p:cNvPr id="1437" name="CustomShape 6"/>
          <p:cNvSpPr/>
          <p:nvPr/>
        </p:nvSpPr>
        <p:spPr>
          <a:xfrm>
            <a:off x="279360" y="5346720"/>
            <a:ext cx="184320" cy="369720"/>
          </a:xfrm>
          <a:prstGeom prst="rect">
            <a:avLst/>
          </a:prstGeom>
          <a:noFill/>
          <a:ln>
            <a:noFill/>
          </a:ln>
        </p:spPr>
      </p:sp>
      <p:sp>
        <p:nvSpPr>
          <p:cNvPr id="1438" name="CustomShape 7"/>
          <p:cNvSpPr/>
          <p:nvPr/>
        </p:nvSpPr>
        <p:spPr>
          <a:xfrm>
            <a:off x="2514600" y="2297160"/>
            <a:ext cx="1782360" cy="405720"/>
          </a:xfrm>
          <a:prstGeom prst="rect">
            <a:avLst/>
          </a:prstGeom>
          <a:noFill/>
          <a:ln>
            <a:noFill/>
          </a:ln>
        </p:spPr>
        <p:txBody>
          <a:bodyPr wrap="none" lIns="90000" rIns="90000" tIns="46800" bIns="46800"/>
          <a:p>
            <a:pPr>
              <a:buFont typeface="Arial"/>
              <a:buChar char="•"/>
            </a:pPr>
            <a:r>
              <a:rPr lang="en-US">
                <a:latin typeface="Arial"/>
              </a:rPr>
              <a:t>g</a:t>
            </a:r>
            <a:r>
              <a:rPr lang="en-US" baseline="-25000">
                <a:latin typeface="Arial"/>
              </a:rPr>
              <a:t>1</a:t>
            </a:r>
            <a:r>
              <a:rPr lang="en-US" baseline="30000">
                <a:latin typeface="Arial"/>
              </a:rPr>
              <a:t>q</a:t>
            </a:r>
            <a:r>
              <a:rPr lang="en-US">
                <a:latin typeface="Arial"/>
              </a:rPr>
              <a:t>=</a:t>
            </a:r>
            <a:r>
              <a:rPr lang="en-US">
                <a:latin typeface="Symbol"/>
                <a:ea typeface="Symbol"/>
              </a:rPr>
              <a:t></a:t>
            </a:r>
            <a:r>
              <a:rPr lang="en-US">
                <a:latin typeface="Arial"/>
              </a:rPr>
              <a:t>q=(q</a:t>
            </a:r>
            <a:r>
              <a:rPr lang="en-US" baseline="30000">
                <a:latin typeface="Arial"/>
              </a:rPr>
              <a:t>+</a:t>
            </a:r>
            <a:r>
              <a:rPr lang="en-US">
                <a:latin typeface="Arial"/>
              </a:rPr>
              <a:t>-q</a:t>
            </a:r>
            <a:r>
              <a:rPr lang="en-US" baseline="30000">
                <a:latin typeface="Arial"/>
              </a:rPr>
              <a:t>-</a:t>
            </a:r>
            <a:r>
              <a:rPr lang="en-US">
                <a:latin typeface="Arial"/>
              </a:rPr>
              <a:t>)/2</a:t>
            </a:r>
            <a:endParaRPr/>
          </a:p>
        </p:txBody>
      </p:sp>
      <p:pic>
        <p:nvPicPr>
          <p:cNvPr id="1439" name="Picture 27" descr="Screen shot 2013-06-02 at 6.30.05 PM.png"/>
          <p:cNvPicPr/>
          <p:nvPr/>
        </p:nvPicPr>
        <p:blipFill>
          <a:blip r:embed="rId7"/>
          <a:stretch>
            <a:fillRect/>
          </a:stretch>
        </p:blipFill>
        <p:spPr>
          <a:xfrm rot="16200000">
            <a:off x="-100440" y="1562400"/>
            <a:ext cx="685800" cy="382680"/>
          </a:xfrm>
          <a:prstGeom prst="rect">
            <a:avLst/>
          </a:prstGeom>
          <a:ln>
            <a:noFill/>
          </a:ln>
        </p:spPr>
      </p:pic>
      <p:pic>
        <p:nvPicPr>
          <p:cNvPr id="1440" name="Picture 29" descr="Screen Shot 2014-04-29 at 5.52.58 PM.png"/>
          <p:cNvPicPr/>
          <p:nvPr/>
        </p:nvPicPr>
        <p:blipFill>
          <a:blip r:embed="rId8"/>
          <a:stretch>
            <a:fillRect/>
          </a:stretch>
        </p:blipFill>
        <p:spPr>
          <a:xfrm>
            <a:off x="2295360" y="3225960"/>
            <a:ext cx="312840" cy="331560"/>
          </a:xfrm>
          <a:prstGeom prst="rect">
            <a:avLst/>
          </a:prstGeom>
          <a:ln>
            <a:noFill/>
          </a:ln>
        </p:spPr>
      </p:pic>
      <p:pic>
        <p:nvPicPr>
          <p:cNvPr id="1441" name="Picture 30" descr="Screen Shot 2014-04-29 at 5.52.58 PM.png"/>
          <p:cNvPicPr/>
          <p:nvPr/>
        </p:nvPicPr>
        <p:blipFill>
          <a:blip r:embed="rId9"/>
          <a:stretch>
            <a:fillRect/>
          </a:stretch>
        </p:blipFill>
        <p:spPr>
          <a:xfrm>
            <a:off x="6197760" y="2438280"/>
            <a:ext cx="311040" cy="331920"/>
          </a:xfrm>
          <a:prstGeom prst="rect">
            <a:avLst/>
          </a:prstGeom>
          <a:ln>
            <a:noFill/>
          </a:ln>
        </p:spPr>
      </p:pic>
      <p:sp>
        <p:nvSpPr>
          <p:cNvPr id="1442" name="CustomShape 8"/>
          <p:cNvSpPr/>
          <p:nvPr/>
        </p:nvSpPr>
        <p:spPr>
          <a:xfrm>
            <a:off x="4114800" y="2743200"/>
            <a:ext cx="4876920" cy="614160"/>
          </a:xfrm>
          <a:prstGeom prst="rect">
            <a:avLst/>
          </a:prstGeom>
          <a:noFill/>
          <a:ln w="57240">
            <a:solidFill>
              <a:srgbClr val="ff0000"/>
            </a:solidFill>
            <a:miter/>
          </a:ln>
        </p:spPr>
        <p:txBody>
          <a:bodyPr lIns="90000" rIns="90000" tIns="46800" bIns="46800"/>
          <a:p>
            <a:pPr>
              <a:buFont typeface="Arial"/>
              <a:buChar char="•"/>
            </a:pPr>
            <a:r>
              <a:rPr lang="en-US" sz="1600">
                <a:solidFill>
                  <a:srgbClr val="333399"/>
                </a:solidFill>
                <a:latin typeface="Arial"/>
              </a:rPr>
              <a:t>Higher probability to find a quark anti-aligned with proton spin, also more d-quarks  at large </a:t>
            </a:r>
            <a:r>
              <a:rPr lang="en-US" sz="1600">
                <a:solidFill>
                  <a:srgbClr val="cc3300"/>
                </a:solidFill>
                <a:latin typeface="Arial"/>
              </a:rPr>
              <a:t>k</a:t>
            </a:r>
            <a:r>
              <a:rPr lang="en-US" sz="1600" baseline="-25000">
                <a:solidFill>
                  <a:srgbClr val="cc3300"/>
                </a:solidFill>
                <a:latin typeface="Arial"/>
              </a:rPr>
              <a:t>T</a:t>
            </a:r>
            <a:endParaRPr/>
          </a:p>
        </p:txBody>
      </p:sp>
      <p:pic>
        <p:nvPicPr>
          <p:cNvPr id="1443" name="Picture 19" descr="Screen Shot 2014-06-11 at 10.56.18 PM.png"/>
          <p:cNvPicPr/>
          <p:nvPr/>
        </p:nvPicPr>
        <p:blipFill>
          <a:blip r:embed="rId10"/>
          <a:stretch>
            <a:fillRect/>
          </a:stretch>
        </p:blipFill>
        <p:spPr>
          <a:xfrm>
            <a:off x="4419720" y="3505320"/>
            <a:ext cx="3962160" cy="2941560"/>
          </a:xfrm>
          <a:prstGeom prst="rect">
            <a:avLst/>
          </a:prstGeom>
          <a:ln>
            <a:noFill/>
          </a:ln>
        </p:spPr>
      </p:pic>
      <p:sp>
        <p:nvSpPr>
          <p:cNvPr id="1444" name="CustomShape 9"/>
          <p:cNvSpPr/>
          <p:nvPr/>
        </p:nvSpPr>
        <p:spPr>
          <a:xfrm>
            <a:off x="1097280" y="6146280"/>
            <a:ext cx="2941200" cy="276480"/>
          </a:xfrm>
          <a:prstGeom prst="rect">
            <a:avLst/>
          </a:prstGeom>
          <a:solidFill>
            <a:srgbClr val="ffffff"/>
          </a:solidFill>
          <a:ln>
            <a:noFill/>
          </a:ln>
        </p:spPr>
        <p:txBody>
          <a:bodyPr lIns="90000" rIns="90000" tIns="46800" bIns="46800"/>
          <a:p>
            <a:pPr>
              <a:buFont typeface="Arial"/>
              <a:buChar char="•"/>
            </a:pPr>
            <a:r>
              <a:rPr lang="en-US" sz="1200">
                <a:latin typeface="Arial"/>
              </a:rPr>
              <a:t>P. Schweitzer et al arXiv:1210.1267</a:t>
            </a:r>
            <a:endParaRPr/>
          </a:p>
        </p:txBody>
      </p:sp>
      <p:pic>
        <p:nvPicPr>
          <p:cNvPr id="1445" name="Picture 22" descr="sea-quarks-width.png"/>
          <p:cNvPicPr/>
          <p:nvPr/>
        </p:nvPicPr>
        <p:blipFill>
          <a:blip r:embed="rId11"/>
          <a:stretch>
            <a:fillRect/>
          </a:stretch>
        </p:blipFill>
        <p:spPr>
          <a:xfrm>
            <a:off x="408600" y="3733920"/>
            <a:ext cx="3547080" cy="2386080"/>
          </a:xfrm>
          <a:prstGeom prst="rect">
            <a:avLst/>
          </a:prstGeom>
          <a:ln>
            <a:noFill/>
          </a:ln>
        </p:spPr>
      </p:pic>
      <p:pic>
        <p:nvPicPr>
          <p:cNvPr id="1446" name="Picture 23" descr="latex-image-1.pdf"/>
          <p:cNvPicPr/>
          <p:nvPr/>
        </p:nvPicPr>
        <p:blipFill>
          <a:blip r:embed="rId12"/>
          <a:stretch>
            <a:fillRect/>
          </a:stretch>
        </p:blipFill>
        <p:spPr>
          <a:xfrm>
            <a:off x="304920" y="3733920"/>
            <a:ext cx="934200" cy="210240"/>
          </a:xfrm>
          <a:prstGeom prst="rect">
            <a:avLst/>
          </a:prstGeom>
          <a:ln>
            <a:noFill/>
          </a:ln>
        </p:spPr>
      </p:pic>
      <p:sp>
        <p:nvSpPr>
          <p:cNvPr id="1447" name="CustomShape 10"/>
          <p:cNvSpPr/>
          <p:nvPr/>
        </p:nvSpPr>
        <p:spPr>
          <a:xfrm>
            <a:off x="1202040" y="5869800"/>
            <a:ext cx="1769400" cy="580680"/>
          </a:xfrm>
          <a:prstGeom prst="rect">
            <a:avLst/>
          </a:prstGeom>
          <a:solidFill>
            <a:srgbClr val="ffffff"/>
          </a:solidFill>
          <a:ln>
            <a:noFill/>
          </a:ln>
        </p:spPr>
        <p:txBody>
          <a:bodyPr lIns="90000" rIns="90000" tIns="46800" bIns="46800"/>
          <a:p>
            <a:pPr>
              <a:buFont typeface="Arial"/>
              <a:buChar char="•"/>
            </a:pPr>
            <a:r>
              <a:rPr lang="en-US" sz="1600">
                <a:solidFill>
                  <a:srgbClr val="000000"/>
                </a:solidFill>
                <a:latin typeface="Arial"/>
              </a:rPr>
              <a:t>0       0.5        1.0              </a:t>
            </a:r>
            <a:endParaRPr/>
          </a:p>
        </p:txBody>
      </p:sp>
      <p:pic>
        <p:nvPicPr>
          <p:cNvPr id="1448" name="Picture 3" descr="latex-image-1.pdf"/>
          <p:cNvPicPr/>
          <p:nvPr/>
        </p:nvPicPr>
        <p:blipFill>
          <a:blip r:embed="rId13"/>
          <a:stretch>
            <a:fillRect/>
          </a:stretch>
        </p:blipFill>
        <p:spPr>
          <a:xfrm>
            <a:off x="3301200" y="5861880"/>
            <a:ext cx="508680" cy="349200"/>
          </a:xfrm>
          <a:prstGeom prst="rect">
            <a:avLst/>
          </a:prstGeom>
          <a:ln>
            <a:noFill/>
          </a:ln>
        </p:spPr>
      </p:pic>
      <p:sp>
        <p:nvSpPr>
          <p:cNvPr id="1449" name="CustomShape 11"/>
          <p:cNvSpPr/>
          <p:nvPr/>
        </p:nvSpPr>
        <p:spPr>
          <a:xfrm>
            <a:off x="7315200" y="3505320"/>
            <a:ext cx="886320" cy="307080"/>
          </a:xfrm>
          <a:prstGeom prst="rect">
            <a:avLst/>
          </a:prstGeom>
          <a:noFill/>
          <a:ln>
            <a:noFill/>
          </a:ln>
        </p:spPr>
        <p:txBody>
          <a:bodyPr wrap="none" lIns="90000" rIns="90000" tIns="46800" bIns="46800"/>
          <a:p>
            <a:pPr>
              <a:buFont typeface="Arial"/>
              <a:buChar char="•"/>
            </a:pPr>
            <a:r>
              <a:rPr lang="en-US" sz="1400">
                <a:latin typeface="Arial"/>
              </a:rPr>
              <a:t>N.Makke</a:t>
            </a:r>
            <a:endParaRPr/>
          </a:p>
        </p:txBody>
      </p:sp>
    </p:spTree>
  </p:cSld>
  <p:timing>
    <p:tnLst>
      <p:par>
        <p:cTn id="265" dur="indefinite" restart="never" nodeType="tmRoot">
          <p:childTnLst>
            <p:seq>
              <p:cTn id="266" dur="indefinite" nodeType="mainSeq">
                <p:childTnLst>
                  <p:par>
                    <p:cTn id="267" fill="hold">
                      <p:stCondLst>
                        <p:cond delay="indefinite"/>
                      </p:stCondLst>
                      <p:childTnLst>
                        <p:par>
                          <p:cTn id="268" fill="hold">
                            <p:stCondLst>
                              <p:cond delay="0"/>
                            </p:stCondLst>
                            <p:childTnLst>
                              <p:par>
                                <p:cTn id="269" nodeType="clickEffect" fill="hold" presetClass="entr" presetID="1">
                                  <p:stCondLst>
                                    <p:cond delay="0"/>
                                  </p:stCondLst>
                                  <p:childTnLst>
                                    <p:set>
                                      <p:cBhvr>
                                        <p:cTn id="270" dur="1" fill="hold">
                                          <p:stCondLst>
                                            <p:cond delay="0"/>
                                          </p:stCondLst>
                                        </p:cTn>
                                        <p:tgtEl>
                                          <p:spTgt spid="1443"/>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73.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1450" name="CustomShape 1"/>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1451" name="CustomShape 2"/>
          <p:cNvSpPr/>
          <p:nvPr/>
        </p:nvSpPr>
        <p:spPr>
          <a:xfrm>
            <a:off x="8458200" y="6464160"/>
            <a:ext cx="685800" cy="320760"/>
          </a:xfrm>
          <a:prstGeom prst="rect">
            <a:avLst/>
          </a:prstGeom>
          <a:noFill/>
          <a:ln>
            <a:noFill/>
          </a:ln>
        </p:spPr>
        <p:txBody>
          <a:bodyPr lIns="90000" rIns="90000" tIns="46800" bIns="46800"/>
          <a:p>
            <a:pPr algn="r">
              <a:buFont typeface="Arial"/>
              <a:buChar char="•"/>
            </a:pPr>
            <a:fld id="{4DA024D6-CEDB-4C71-9EFE-A661746F19D6}" type="slidenum">
              <a:rPr lang="en-US" sz="1400">
                <a:latin typeface="Arial"/>
              </a:rPr>
              <a:t>&lt;number&gt;</a:t>
            </a:fld>
            <a:endParaRPr/>
          </a:p>
        </p:txBody>
      </p:sp>
      <p:sp>
        <p:nvSpPr>
          <p:cNvPr id="1452" name="CustomShape 3"/>
          <p:cNvSpPr/>
          <p:nvPr/>
        </p:nvSpPr>
        <p:spPr>
          <a:xfrm>
            <a:off x="2666880" y="228600"/>
            <a:ext cx="2158920" cy="459720"/>
          </a:xfrm>
          <a:prstGeom prst="rect">
            <a:avLst/>
          </a:prstGeom>
          <a:noFill/>
          <a:ln>
            <a:noFill/>
          </a:ln>
        </p:spPr>
        <p:txBody>
          <a:bodyPr wrap="none" lIns="90000" rIns="90000" tIns="46800" bIns="46800"/>
          <a:p>
            <a:pPr>
              <a:buFont typeface="Arial"/>
              <a:buChar char="•"/>
            </a:pPr>
            <a:r>
              <a:rPr lang="en-US" sz="2400">
                <a:latin typeface="Arial"/>
              </a:rPr>
              <a:t>HERMES AUT</a:t>
            </a:r>
            <a:endParaRPr/>
          </a:p>
        </p:txBody>
      </p:sp>
      <p:pic>
        <p:nvPicPr>
          <p:cNvPr id="1453" name="Picture 4" descr="Screen Shot 2015-08-24 at 2.48.47 PM.png"/>
          <p:cNvPicPr/>
          <p:nvPr/>
        </p:nvPicPr>
        <p:blipFill>
          <a:blip r:embed="rId1"/>
          <a:stretch>
            <a:fillRect/>
          </a:stretch>
        </p:blipFill>
        <p:spPr>
          <a:xfrm>
            <a:off x="0" y="1219320"/>
            <a:ext cx="8631360" cy="2000160"/>
          </a:xfrm>
          <a:prstGeom prst="rect">
            <a:avLst/>
          </a:prstGeom>
          <a:ln>
            <a:noFill/>
          </a:ln>
        </p:spPr>
      </p:pic>
      <p:pic>
        <p:nvPicPr>
          <p:cNvPr id="1454" name="Picture 5" descr="Screen Shot 2015-08-24 at 3.00.35 PM.png"/>
          <p:cNvPicPr/>
          <p:nvPr/>
        </p:nvPicPr>
        <p:blipFill>
          <a:blip r:embed="rId2"/>
          <a:stretch>
            <a:fillRect/>
          </a:stretch>
        </p:blipFill>
        <p:spPr>
          <a:xfrm>
            <a:off x="1066680" y="3200400"/>
            <a:ext cx="7543800" cy="380880"/>
          </a:xfrm>
          <a:prstGeom prst="rect">
            <a:avLst/>
          </a:prstGeom>
          <a:ln>
            <a:noFill/>
          </a:ln>
        </p:spPr>
      </p:pic>
    </p:spTree>
  </p:cSld>
</p:sld>
</file>

<file path=ppt/slides/slide74.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sp>
        <p:nvSpPr>
          <p:cNvPr id="1455" name="CustomShape 1"/>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1456" name="CustomShape 2"/>
          <p:cNvSpPr/>
          <p:nvPr/>
        </p:nvSpPr>
        <p:spPr>
          <a:xfrm>
            <a:off x="8458200" y="6464160"/>
            <a:ext cx="685800" cy="320760"/>
          </a:xfrm>
          <a:prstGeom prst="rect">
            <a:avLst/>
          </a:prstGeom>
          <a:noFill/>
          <a:ln>
            <a:noFill/>
          </a:ln>
        </p:spPr>
        <p:txBody>
          <a:bodyPr lIns="90000" rIns="90000" tIns="46800" bIns="46800"/>
          <a:p>
            <a:pPr algn="r">
              <a:buFont typeface="Arial"/>
              <a:buChar char="•"/>
            </a:pPr>
            <a:fld id="{A207DE5A-DC9F-4809-A4FA-FE2A1BE90EE2}" type="slidenum">
              <a:rPr lang="en-US" sz="1400">
                <a:latin typeface="Arial"/>
              </a:rPr>
              <a:t>&lt;number&gt;</a:t>
            </a:fld>
            <a:endParaRPr/>
          </a:p>
        </p:txBody>
      </p:sp>
      <p:pic>
        <p:nvPicPr>
          <p:cNvPr id="1457" name="Picture 51" descr=""/>
          <p:cNvPicPr/>
          <p:nvPr/>
        </p:nvPicPr>
        <p:blipFill>
          <a:blip r:embed="rId1"/>
          <a:stretch>
            <a:fillRect/>
          </a:stretch>
        </p:blipFill>
        <p:spPr>
          <a:xfrm>
            <a:off x="762120" y="1752480"/>
            <a:ext cx="6858000" cy="4127760"/>
          </a:xfrm>
          <a:prstGeom prst="rect">
            <a:avLst/>
          </a:prstGeom>
          <a:ln>
            <a:noFill/>
          </a:ln>
        </p:spPr>
      </p:pic>
      <p:sp>
        <p:nvSpPr>
          <p:cNvPr id="1458" name="CustomShape 3"/>
          <p:cNvSpPr/>
          <p:nvPr/>
        </p:nvSpPr>
        <p:spPr>
          <a:xfrm>
            <a:off x="8458200" y="6464160"/>
            <a:ext cx="685800" cy="320760"/>
          </a:xfrm>
          <a:prstGeom prst="rect">
            <a:avLst/>
          </a:prstGeom>
          <a:noFill/>
          <a:ln>
            <a:noFill/>
          </a:ln>
        </p:spPr>
        <p:txBody>
          <a:bodyPr lIns="90000" rIns="90000" tIns="46800" bIns="46800"/>
          <a:p>
            <a:pPr algn="r">
              <a:buFont typeface="Arial"/>
              <a:buChar char="•"/>
            </a:pPr>
            <a:fld id="{F5D0D5E2-9245-4BF4-B703-B87ED151557A}" type="slidenum">
              <a:rPr lang="en-US" sz="1400">
                <a:latin typeface="Arial"/>
              </a:rPr>
              <a:t>&lt;number&gt;</a:t>
            </a:fld>
            <a:endParaRPr/>
          </a:p>
        </p:txBody>
      </p:sp>
      <p:sp>
        <p:nvSpPr>
          <p:cNvPr id="1459" name="TextShape 4"/>
          <p:cNvSpPr txBox="1"/>
          <p:nvPr/>
        </p:nvSpPr>
        <p:spPr>
          <a:xfrm>
            <a:off x="0" y="115920"/>
            <a:ext cx="9020160" cy="474480"/>
          </a:xfrm>
          <a:prstGeom prst="rect">
            <a:avLst/>
          </a:prstGeom>
        </p:spPr>
        <p:txBody>
          <a:bodyPr anchor="ctr"/>
          <a:p>
            <a:pPr algn="ctr">
              <a:buFont typeface="Arial"/>
              <a:buChar char="•"/>
            </a:pPr>
            <a:r>
              <a:rPr lang="en-US" sz="3200">
                <a:latin typeface="Arial"/>
              </a:rPr>
              <a:t>Quark distributions at large k</a:t>
            </a:r>
            <a:r>
              <a:rPr lang="en-US" sz="3200" baseline="-25000">
                <a:latin typeface="Arial"/>
              </a:rPr>
              <a:t>T</a:t>
            </a:r>
            <a:r>
              <a:rPr lang="en-US" sz="3200">
                <a:latin typeface="Arial"/>
              </a:rPr>
              <a:t>:  lattice</a:t>
            </a:r>
            <a:endParaRPr/>
          </a:p>
        </p:txBody>
      </p:sp>
      <p:pic>
        <p:nvPicPr>
          <p:cNvPr id="1460" name="Picture 29" descr=""/>
          <p:cNvPicPr/>
          <p:nvPr/>
        </p:nvPicPr>
        <p:blipFill>
          <a:blip r:embed="rId2"/>
          <a:stretch>
            <a:fillRect/>
          </a:stretch>
        </p:blipFill>
        <p:spPr>
          <a:xfrm>
            <a:off x="1430280" y="1271520"/>
            <a:ext cx="6265800" cy="4443480"/>
          </a:xfrm>
          <a:prstGeom prst="rect">
            <a:avLst/>
          </a:prstGeom>
          <a:ln>
            <a:noFill/>
          </a:ln>
        </p:spPr>
      </p:pic>
      <p:sp>
        <p:nvSpPr>
          <p:cNvPr id="1461" name="CustomShape 5"/>
          <p:cNvSpPr/>
          <p:nvPr/>
        </p:nvSpPr>
        <p:spPr>
          <a:xfrm>
            <a:off x="152280" y="6019920"/>
            <a:ext cx="6858000" cy="680040"/>
          </a:xfrm>
          <a:prstGeom prst="rect">
            <a:avLst/>
          </a:prstGeom>
          <a:solidFill>
            <a:srgbClr val="ffff00"/>
          </a:solidFill>
          <a:ln w="9360">
            <a:solidFill>
              <a:srgbClr val="000000"/>
            </a:solidFill>
            <a:miter/>
          </a:ln>
        </p:spPr>
        <p:txBody>
          <a:bodyPr lIns="90000" rIns="90000" tIns="46800" bIns="46800"/>
          <a:p>
            <a:pPr>
              <a:buFont typeface="Arial"/>
              <a:buChar char="•"/>
            </a:pPr>
            <a:r>
              <a:rPr lang="en-US">
                <a:latin typeface="Arial"/>
              </a:rPr>
              <a:t>Distributions of PDFs may depend on flavor and spin (lower fraction aligned with proton spin, and less u-quarks at large k</a:t>
            </a:r>
            <a:r>
              <a:rPr lang="en-US" baseline="-25000">
                <a:latin typeface="Arial"/>
              </a:rPr>
              <a:t>T</a:t>
            </a:r>
            <a:r>
              <a:rPr lang="en-US">
                <a:latin typeface="Arial"/>
              </a:rPr>
              <a:t>,b</a:t>
            </a:r>
            <a:r>
              <a:rPr lang="en-US" baseline="-25000">
                <a:latin typeface="Arial"/>
              </a:rPr>
              <a:t>T</a:t>
            </a:r>
            <a:r>
              <a:rPr lang="en-US">
                <a:latin typeface="Arial"/>
              </a:rPr>
              <a:t>)</a:t>
            </a:r>
            <a:endParaRPr/>
          </a:p>
        </p:txBody>
      </p:sp>
      <p:sp>
        <p:nvSpPr>
          <p:cNvPr id="1462" name="CustomShape 6"/>
          <p:cNvSpPr/>
          <p:nvPr/>
        </p:nvSpPr>
        <p:spPr>
          <a:xfrm>
            <a:off x="7726320" y="3809880"/>
            <a:ext cx="1293120" cy="276480"/>
          </a:xfrm>
          <a:prstGeom prst="rect">
            <a:avLst/>
          </a:prstGeom>
          <a:noFill/>
          <a:ln>
            <a:noFill/>
          </a:ln>
        </p:spPr>
        <p:txBody>
          <a:bodyPr wrap="none" lIns="90000" rIns="90000" tIns="46800" bIns="46800"/>
          <a:p>
            <a:pPr>
              <a:buFont typeface="Arial"/>
              <a:buChar char="•"/>
            </a:pPr>
            <a:r>
              <a:rPr lang="en-US" sz="1200">
                <a:latin typeface="Arial"/>
              </a:rPr>
              <a:t>arXiv:0705.4345</a:t>
            </a:r>
            <a:endParaRPr/>
          </a:p>
        </p:txBody>
      </p:sp>
    </p:spTree>
  </p:cSld>
  <p:timing>
    <p:tnLst>
      <p:par>
        <p:cTn id="271" dur="indefinite" restart="never" nodeType="tmRoot">
          <p:childTnLst>
            <p:seq>
              <p:cTn id="272" dur="indefinite" nodeType="mainSeq">
                <p:childTnLst>
                  <p:par>
                    <p:cTn id="273" fill="hold">
                      <p:stCondLst>
                        <p:cond delay="indefinite"/>
                      </p:stCondLst>
                      <p:childTnLst>
                        <p:par>
                          <p:cTn id="274" fill="hold">
                            <p:stCondLst>
                              <p:cond delay="0"/>
                            </p:stCondLst>
                            <p:childTnLst>
                              <p:par>
                                <p:cTn id="275" nodeType="withEffect" fill="hold" presetClass="entr" presetID="1">
                                  <p:stCondLst>
                                    <p:cond delay="0"/>
                                  </p:stCondLst>
                                  <p:childTnLst>
                                    <p:set>
                                      <p:cBhvr>
                                        <p:cTn id="276" dur="1" fill="hold">
                                          <p:stCondLst>
                                            <p:cond delay="0"/>
                                          </p:stCondLst>
                                        </p:cTn>
                                        <p:tgtEl>
                                          <p:spTgt spid="1462"/>
                                        </p:tgtEl>
                                        <p:attrNameLst>
                                          <p:attrName>style.visibility</p:attrName>
                                        </p:attrNameLst>
                                      </p:cBhvr>
                                      <p:to>
                                        <p:strVal val="visible"/>
                                      </p:to>
                                    </p:set>
                                  </p:childTnLst>
                                </p:cTn>
                              </p:par>
                            </p:childTnLst>
                          </p:cTn>
                        </p:par>
                      </p:childTnLst>
                    </p:cTn>
                  </p:par>
                  <p:par>
                    <p:cTn id="277" fill="hold">
                      <p:stCondLst>
                        <p:cond delay="indefinite"/>
                      </p:stCondLst>
                      <p:childTnLst>
                        <p:par>
                          <p:cTn id="278" fill="hold">
                            <p:stCondLst>
                              <p:cond delay="0"/>
                            </p:stCondLst>
                            <p:childTnLst>
                              <p:par>
                                <p:cTn id="279" nodeType="clickEffect" fill="hold" presetClass="entr" presetID="1">
                                  <p:stCondLst>
                                    <p:cond delay="0"/>
                                  </p:stCondLst>
                                  <p:childTnLst>
                                    <p:set>
                                      <p:cBhvr>
                                        <p:cTn id="280" dur="1" fill="hold">
                                          <p:stCondLst>
                                            <p:cond delay="0"/>
                                          </p:stCondLst>
                                        </p:cTn>
                                        <p:tgtEl>
                                          <p:spTgt spid="1461"/>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197" name="Picture 2" descr="Screen shot 2012-10-18 at 1.43.06 PM.png"/>
          <p:cNvPicPr/>
          <p:nvPr/>
        </p:nvPicPr>
        <p:blipFill>
          <a:blip r:embed="rId1"/>
          <a:stretch>
            <a:fillRect/>
          </a:stretch>
        </p:blipFill>
        <p:spPr>
          <a:xfrm>
            <a:off x="5218920" y="2209680"/>
            <a:ext cx="3393360" cy="2421720"/>
          </a:xfrm>
          <a:prstGeom prst="rect">
            <a:avLst/>
          </a:prstGeom>
          <a:ln>
            <a:noFill/>
          </a:ln>
        </p:spPr>
      </p:pic>
      <p:pic>
        <p:nvPicPr>
          <p:cNvPr id="198" name="Picture 25" descr="latex-image-1.pdf"/>
          <p:cNvPicPr/>
          <p:nvPr/>
        </p:nvPicPr>
        <p:blipFill>
          <a:blip r:embed="rId2"/>
          <a:stretch>
            <a:fillRect/>
          </a:stretch>
        </p:blipFill>
        <p:spPr>
          <a:xfrm>
            <a:off x="7413840" y="4736520"/>
            <a:ext cx="864360" cy="216360"/>
          </a:xfrm>
          <a:prstGeom prst="rect">
            <a:avLst/>
          </a:prstGeom>
          <a:ln>
            <a:noFill/>
          </a:ln>
        </p:spPr>
      </p:pic>
      <p:pic>
        <p:nvPicPr>
          <p:cNvPr id="199" name="Picture 5" descr="latex-image-1.pdf"/>
          <p:cNvPicPr/>
          <p:nvPr/>
        </p:nvPicPr>
        <p:blipFill>
          <a:blip r:embed="rId3"/>
          <a:stretch>
            <a:fillRect/>
          </a:stretch>
        </p:blipFill>
        <p:spPr>
          <a:xfrm rot="16200000">
            <a:off x="4918320" y="2523960"/>
            <a:ext cx="307080" cy="238320"/>
          </a:xfrm>
          <a:prstGeom prst="rect">
            <a:avLst/>
          </a:prstGeom>
          <a:ln>
            <a:noFill/>
          </a:ln>
        </p:spPr>
      </p:pic>
      <p:sp>
        <p:nvSpPr>
          <p:cNvPr id="200" name="CustomShape 1"/>
          <p:cNvSpPr/>
          <p:nvPr/>
        </p:nvSpPr>
        <p:spPr>
          <a:xfrm>
            <a:off x="0" y="0"/>
            <a:ext cx="9144000" cy="609480"/>
          </a:xfrm>
          <a:prstGeom prst="rect">
            <a:avLst/>
          </a:prstGeom>
          <a:noFill/>
          <a:ln>
            <a:noFill/>
          </a:ln>
        </p:spPr>
        <p:txBody>
          <a:bodyPr lIns="90000" rIns="90000" tIns="46800" bIns="46800" anchor="ctr"/>
          <a:p>
            <a:pPr algn="ctr">
              <a:buFont typeface="Arial"/>
              <a:buChar char="•"/>
            </a:pPr>
            <a:r>
              <a:rPr lang="en-GB" sz="2800">
                <a:latin typeface="Arial"/>
              </a:rPr>
              <a:t>A</a:t>
            </a:r>
            <a:r>
              <a:rPr lang="en-GB" sz="2800" baseline="-25000">
                <a:latin typeface="Arial"/>
              </a:rPr>
              <a:t>1</a:t>
            </a:r>
            <a:r>
              <a:rPr lang="en-GB" sz="2800">
                <a:latin typeface="Arial"/>
              </a:rPr>
              <a:t> – P</a:t>
            </a:r>
            <a:r>
              <a:rPr lang="en-GB" sz="2800" baseline="-25000">
                <a:latin typeface="Arial"/>
              </a:rPr>
              <a:t>T</a:t>
            </a:r>
            <a:r>
              <a:rPr lang="en-GB" sz="2800">
                <a:latin typeface="Arial"/>
              </a:rPr>
              <a:t> dependence</a:t>
            </a:r>
            <a:endParaRPr/>
          </a:p>
        </p:txBody>
      </p:sp>
      <p:sp>
        <p:nvSpPr>
          <p:cNvPr id="201" name="CustomShape 2"/>
          <p:cNvSpPr/>
          <p:nvPr/>
        </p:nvSpPr>
        <p:spPr>
          <a:xfrm>
            <a:off x="343080" y="2209680"/>
            <a:ext cx="152280" cy="304920"/>
          </a:xfrm>
          <a:prstGeom prst="rect">
            <a:avLst/>
          </a:prstGeom>
          <a:solidFill>
            <a:srgbClr val="ffffff"/>
          </a:solidFill>
          <a:ln>
            <a:noFill/>
          </a:ln>
        </p:spPr>
      </p:sp>
      <p:sp>
        <p:nvSpPr>
          <p:cNvPr id="202" name="CustomShape 3"/>
          <p:cNvSpPr/>
          <p:nvPr/>
        </p:nvSpPr>
        <p:spPr>
          <a:xfrm>
            <a:off x="2743200" y="1752480"/>
            <a:ext cx="2743200" cy="261360"/>
          </a:xfrm>
          <a:prstGeom prst="rect">
            <a:avLst/>
          </a:prstGeom>
          <a:noFill/>
          <a:ln>
            <a:noFill/>
          </a:ln>
        </p:spPr>
        <p:txBody>
          <a:bodyPr lIns="90000" rIns="90000" tIns="46800" bIns="46800"/>
          <a:p>
            <a:pPr>
              <a:buFont typeface="Arial"/>
              <a:buChar char="•"/>
            </a:pPr>
            <a:r>
              <a:rPr lang="it-IT" sz="1100">
                <a:solidFill>
                  <a:srgbClr val="000000"/>
                </a:solidFill>
                <a:latin typeface="Arial"/>
              </a:rPr>
              <a:t>M. Anselmino et al </a:t>
            </a:r>
            <a:r>
              <a:rPr lang="en-US" sz="1100">
                <a:latin typeface="Arial"/>
              </a:rPr>
              <a:t>PRD74:074015, 2006</a:t>
            </a:r>
            <a:endParaRPr/>
          </a:p>
        </p:txBody>
      </p:sp>
      <p:sp>
        <p:nvSpPr>
          <p:cNvPr id="203" name="CustomShape 4"/>
          <p:cNvSpPr/>
          <p:nvPr/>
        </p:nvSpPr>
        <p:spPr>
          <a:xfrm>
            <a:off x="152280" y="5867280"/>
            <a:ext cx="8877600" cy="954360"/>
          </a:xfrm>
          <a:prstGeom prst="rect">
            <a:avLst/>
          </a:prstGeom>
          <a:solidFill>
            <a:srgbClr val="ffff00"/>
          </a:solidFill>
          <a:ln w="25560">
            <a:solidFill>
              <a:srgbClr val="6b6bcf"/>
            </a:solidFill>
            <a:miter/>
          </a:ln>
        </p:spPr>
        <p:txBody>
          <a:bodyPr lIns="90000" rIns="90000" tIns="46800" bIns="46800"/>
          <a:p>
            <a:pPr>
              <a:lnSpc>
                <a:spcPct val="100000"/>
              </a:lnSpc>
              <a:buFont typeface="Symbol" charset="2"/>
              <a:buChar char=""/>
            </a:pPr>
            <a:r>
              <a:rPr lang="en-US">
                <a:solidFill>
                  <a:srgbClr val="222268"/>
                </a:solidFill>
                <a:latin typeface="Symbol"/>
                <a:ea typeface="Symbol"/>
              </a:rPr>
              <a:t></a:t>
            </a:r>
            <a:r>
              <a:rPr lang="en-US" baseline="30000">
                <a:solidFill>
                  <a:srgbClr val="222268"/>
                </a:solidFill>
                <a:latin typeface="Tahoma"/>
                <a:ea typeface="Tahoma"/>
              </a:rPr>
              <a:t>+</a:t>
            </a:r>
            <a:r>
              <a:rPr lang="en-US">
                <a:solidFill>
                  <a:srgbClr val="222268"/>
                </a:solidFill>
                <a:latin typeface="Tahoma"/>
                <a:ea typeface="Tahoma"/>
              </a:rPr>
              <a:t> A</a:t>
            </a:r>
            <a:r>
              <a:rPr lang="en-US" baseline="-25000">
                <a:solidFill>
                  <a:srgbClr val="222268"/>
                </a:solidFill>
                <a:latin typeface="Tahoma"/>
                <a:ea typeface="Tahoma"/>
              </a:rPr>
              <a:t>1</a:t>
            </a:r>
            <a:r>
              <a:rPr lang="en-US">
                <a:solidFill>
                  <a:srgbClr val="222268"/>
                </a:solidFill>
                <a:latin typeface="Tahoma"/>
                <a:ea typeface="Tahoma"/>
              </a:rPr>
              <a:t> suggests  broader k</a:t>
            </a:r>
            <a:r>
              <a:rPr lang="en-US" baseline="-25000">
                <a:solidFill>
                  <a:srgbClr val="222268"/>
                </a:solidFill>
                <a:latin typeface="Tahoma"/>
                <a:ea typeface="Tahoma"/>
              </a:rPr>
              <a:t>T</a:t>
            </a:r>
            <a:r>
              <a:rPr lang="en-US">
                <a:solidFill>
                  <a:srgbClr val="222268"/>
                </a:solidFill>
                <a:latin typeface="Tahoma"/>
                <a:ea typeface="Tahoma"/>
              </a:rPr>
              <a:t> distributions for f</a:t>
            </a:r>
            <a:r>
              <a:rPr lang="en-US" baseline="-25000">
                <a:solidFill>
                  <a:srgbClr val="222268"/>
                </a:solidFill>
                <a:latin typeface="Tahoma"/>
                <a:ea typeface="Tahoma"/>
              </a:rPr>
              <a:t>1</a:t>
            </a:r>
            <a:r>
              <a:rPr lang="en-US">
                <a:solidFill>
                  <a:srgbClr val="222268"/>
                </a:solidFill>
                <a:latin typeface="Tahoma"/>
                <a:ea typeface="Tahoma"/>
              </a:rPr>
              <a:t> than for g</a:t>
            </a:r>
            <a:r>
              <a:rPr lang="en-US" baseline="-25000">
                <a:solidFill>
                  <a:srgbClr val="222268"/>
                </a:solidFill>
                <a:latin typeface="Tahoma"/>
                <a:ea typeface="Tahoma"/>
              </a:rPr>
              <a:t>1</a:t>
            </a:r>
            <a:endParaRPr/>
          </a:p>
          <a:p>
            <a:pPr>
              <a:lnSpc>
                <a:spcPct val="100000"/>
              </a:lnSpc>
              <a:buFont typeface="Tahoma"/>
              <a:buChar char="•"/>
            </a:pPr>
            <a:r>
              <a:rPr lang="en-US">
                <a:solidFill>
                  <a:srgbClr val="222268"/>
                </a:solidFill>
                <a:latin typeface="Tahoma"/>
                <a:ea typeface="Tahoma"/>
              </a:rPr>
              <a:t>The new data is consistent with old measurements, now available in several bins in x </a:t>
            </a:r>
            <a:endParaRPr/>
          </a:p>
        </p:txBody>
      </p:sp>
      <p:sp>
        <p:nvSpPr>
          <p:cNvPr id="204" name="CustomShape 5"/>
          <p:cNvSpPr/>
          <p:nvPr/>
        </p:nvSpPr>
        <p:spPr>
          <a:xfrm>
            <a:off x="5486400" y="1600200"/>
            <a:ext cx="1066680" cy="440280"/>
          </a:xfrm>
          <a:prstGeom prst="rect">
            <a:avLst/>
          </a:prstGeom>
          <a:noFill/>
          <a:ln>
            <a:noFill/>
          </a:ln>
        </p:spPr>
        <p:txBody>
          <a:bodyPr lIns="90000" rIns="90000" tIns="46800" bIns="46800"/>
          <a:p>
            <a:pPr>
              <a:lnSpc>
                <a:spcPct val="100000"/>
              </a:lnSpc>
              <a:buFont typeface="Symbol" charset="2"/>
              <a:buChar char=""/>
            </a:pPr>
            <a:r>
              <a:rPr lang="it-IT" sz="1000">
                <a:latin typeface="Symbol"/>
                <a:ea typeface="Symbol"/>
              </a:rPr>
              <a:t></a:t>
            </a:r>
            <a:r>
              <a:rPr lang="it-IT" sz="1000" baseline="-25000">
                <a:latin typeface="Arial"/>
                <a:ea typeface="Arial"/>
              </a:rPr>
              <a:t>0</a:t>
            </a:r>
            <a:r>
              <a:rPr lang="it-IT" sz="1000" baseline="30000">
                <a:latin typeface="Arial"/>
                <a:ea typeface="Arial"/>
              </a:rPr>
              <a:t>2</a:t>
            </a:r>
            <a:r>
              <a:rPr lang="it-IT" sz="1000">
                <a:latin typeface="Arial"/>
                <a:ea typeface="Arial"/>
              </a:rPr>
              <a:t>=0.25GeV</a:t>
            </a:r>
            <a:r>
              <a:rPr lang="it-IT" sz="1000" baseline="30000">
                <a:latin typeface="Arial"/>
                <a:ea typeface="Arial"/>
              </a:rPr>
              <a:t>2</a:t>
            </a:r>
            <a:endParaRPr/>
          </a:p>
          <a:p>
            <a:pPr>
              <a:lnSpc>
                <a:spcPct val="100000"/>
              </a:lnSpc>
              <a:buFont typeface="Symbol" charset="2"/>
              <a:buChar char=""/>
            </a:pPr>
            <a:r>
              <a:rPr lang="it-IT" sz="1000">
                <a:latin typeface="Symbol"/>
                <a:ea typeface="Symbol"/>
              </a:rPr>
              <a:t></a:t>
            </a:r>
            <a:r>
              <a:rPr lang="it-IT" sz="1000" baseline="-25000">
                <a:latin typeface="Arial"/>
                <a:ea typeface="Arial"/>
              </a:rPr>
              <a:t>D</a:t>
            </a:r>
            <a:r>
              <a:rPr lang="it-IT" sz="1000" baseline="30000">
                <a:latin typeface="Arial"/>
                <a:ea typeface="Arial"/>
              </a:rPr>
              <a:t>2</a:t>
            </a:r>
            <a:r>
              <a:rPr lang="it-IT" sz="1000">
                <a:latin typeface="Arial"/>
                <a:ea typeface="Arial"/>
              </a:rPr>
              <a:t>=0.2GeV</a:t>
            </a:r>
            <a:r>
              <a:rPr lang="it-IT" sz="1000" baseline="30000">
                <a:latin typeface="Arial"/>
                <a:ea typeface="Arial"/>
              </a:rPr>
              <a:t>2</a:t>
            </a:r>
            <a:endParaRPr/>
          </a:p>
        </p:txBody>
      </p:sp>
      <p:pic>
        <p:nvPicPr>
          <p:cNvPr id="205" name="Picture 8" descr="txp_fig"/>
          <p:cNvPicPr/>
          <p:nvPr/>
        </p:nvPicPr>
        <p:blipFill>
          <a:blip r:embed="rId4"/>
          <a:stretch>
            <a:fillRect/>
          </a:stretch>
        </p:blipFill>
        <p:spPr>
          <a:xfrm>
            <a:off x="457200" y="4916520"/>
            <a:ext cx="2717640" cy="569880"/>
          </a:xfrm>
          <a:prstGeom prst="rect">
            <a:avLst/>
          </a:prstGeom>
          <a:ln>
            <a:noFill/>
          </a:ln>
        </p:spPr>
      </p:pic>
      <p:pic>
        <p:nvPicPr>
          <p:cNvPr id="206" name="Picture 9" descr="txp_fig"/>
          <p:cNvPicPr/>
          <p:nvPr/>
        </p:nvPicPr>
        <p:blipFill>
          <a:blip r:embed="rId5"/>
          <a:stretch>
            <a:fillRect/>
          </a:stretch>
        </p:blipFill>
        <p:spPr>
          <a:xfrm>
            <a:off x="457200" y="4419720"/>
            <a:ext cx="2590920" cy="554040"/>
          </a:xfrm>
          <a:prstGeom prst="rect">
            <a:avLst/>
          </a:prstGeom>
          <a:ln>
            <a:noFill/>
          </a:ln>
        </p:spPr>
      </p:pic>
      <p:pic>
        <p:nvPicPr>
          <p:cNvPr id="207" name="Picture 12" descr=""/>
          <p:cNvPicPr/>
          <p:nvPr/>
        </p:nvPicPr>
        <p:blipFill>
          <a:blip r:embed="rId6"/>
          <a:stretch>
            <a:fillRect/>
          </a:stretch>
        </p:blipFill>
        <p:spPr>
          <a:xfrm>
            <a:off x="157680" y="2230200"/>
            <a:ext cx="4566600" cy="1635480"/>
          </a:xfrm>
          <a:prstGeom prst="rect">
            <a:avLst/>
          </a:prstGeom>
          <a:ln>
            <a:noFill/>
          </a:ln>
        </p:spPr>
      </p:pic>
      <p:sp>
        <p:nvSpPr>
          <p:cNvPr id="208" name="CustomShape 6"/>
          <p:cNvSpPr/>
          <p:nvPr/>
        </p:nvSpPr>
        <p:spPr>
          <a:xfrm>
            <a:off x="1176120" y="2057400"/>
            <a:ext cx="3548160" cy="231120"/>
          </a:xfrm>
          <a:prstGeom prst="rect">
            <a:avLst/>
          </a:prstGeom>
          <a:noFill/>
          <a:ln>
            <a:noFill/>
          </a:ln>
        </p:spPr>
        <p:txBody>
          <a:bodyPr lIns="90000" rIns="90000" tIns="46800" bIns="46800"/>
          <a:p>
            <a:pPr>
              <a:buFont typeface="Arial"/>
              <a:buChar char="•"/>
            </a:pPr>
            <a:r>
              <a:rPr lang="en-US" sz="900">
                <a:latin typeface="Arial"/>
              </a:rPr>
              <a:t>H. </a:t>
            </a:r>
            <a:r>
              <a:rPr lang="en-US" sz="900">
                <a:latin typeface="Tahoma"/>
                <a:ea typeface="Tahoma"/>
              </a:rPr>
              <a:t>A. &amp; CLAS Coll., PRL.105:262002, 2010</a:t>
            </a:r>
            <a:endParaRPr/>
          </a:p>
        </p:txBody>
      </p:sp>
      <p:pic>
        <p:nvPicPr>
          <p:cNvPr id="209" name="Picture 17" descr=""/>
          <p:cNvPicPr/>
          <p:nvPr/>
        </p:nvPicPr>
        <p:blipFill>
          <a:blip r:embed="rId7"/>
          <a:stretch>
            <a:fillRect/>
          </a:stretch>
        </p:blipFill>
        <p:spPr>
          <a:xfrm>
            <a:off x="139680" y="3467880"/>
            <a:ext cx="4566600" cy="845280"/>
          </a:xfrm>
          <a:prstGeom prst="rect">
            <a:avLst/>
          </a:prstGeom>
          <a:ln>
            <a:noFill/>
          </a:ln>
        </p:spPr>
      </p:pic>
      <p:sp>
        <p:nvSpPr>
          <p:cNvPr id="210" name="CustomShape 7"/>
          <p:cNvSpPr/>
          <p:nvPr/>
        </p:nvSpPr>
        <p:spPr>
          <a:xfrm>
            <a:off x="914400" y="1600200"/>
            <a:ext cx="1084320" cy="337320"/>
          </a:xfrm>
          <a:prstGeom prst="rect">
            <a:avLst/>
          </a:prstGeom>
          <a:noFill/>
          <a:ln>
            <a:noFill/>
          </a:ln>
        </p:spPr>
        <p:txBody>
          <a:bodyPr wrap="none" lIns="90000" rIns="90000" tIns="46800" bIns="46800"/>
          <a:p>
            <a:pPr>
              <a:buFont typeface="Arial"/>
              <a:buChar char="•"/>
            </a:pPr>
            <a:r>
              <a:rPr b="1" lang="en-US" sz="1600">
                <a:latin typeface="Arial"/>
              </a:rPr>
              <a:t>0.4&lt;z&lt;0.7</a:t>
            </a:r>
            <a:endParaRPr/>
          </a:p>
        </p:txBody>
      </p:sp>
      <p:pic>
        <p:nvPicPr>
          <p:cNvPr id="211" name="Picture 9" descr=""/>
          <p:cNvPicPr/>
          <p:nvPr/>
        </p:nvPicPr>
        <p:blipFill>
          <a:blip r:embed="rId8"/>
          <a:stretch>
            <a:fillRect/>
          </a:stretch>
        </p:blipFill>
        <p:spPr>
          <a:xfrm>
            <a:off x="2886120" y="2362320"/>
            <a:ext cx="466560" cy="380880"/>
          </a:xfrm>
          <a:prstGeom prst="rect">
            <a:avLst/>
          </a:prstGeom>
          <a:ln>
            <a:noFill/>
          </a:ln>
        </p:spPr>
      </p:pic>
      <p:pic>
        <p:nvPicPr>
          <p:cNvPr id="212" name="Picture 9" descr="muldtab1"/>
          <p:cNvPicPr/>
          <p:nvPr/>
        </p:nvPicPr>
        <p:blipFill>
          <a:blip r:embed="rId9"/>
          <a:stretch>
            <a:fillRect/>
          </a:stretch>
        </p:blipFill>
        <p:spPr>
          <a:xfrm>
            <a:off x="76320" y="380880"/>
            <a:ext cx="1981080" cy="1043280"/>
          </a:xfrm>
          <a:prstGeom prst="rect">
            <a:avLst/>
          </a:prstGeom>
          <a:ln>
            <a:noFill/>
          </a:ln>
        </p:spPr>
      </p:pic>
      <p:sp>
        <p:nvSpPr>
          <p:cNvPr id="213" name="CustomShape 8"/>
          <p:cNvSpPr/>
          <p:nvPr/>
        </p:nvSpPr>
        <p:spPr>
          <a:xfrm rot="1906200">
            <a:off x="1047240" y="763200"/>
            <a:ext cx="403200" cy="388800"/>
          </a:xfrm>
          <a:prstGeom prst="ellipse">
            <a:avLst/>
          </a:prstGeom>
          <a:noFill/>
          <a:ln w="57240">
            <a:solidFill>
              <a:srgbClr val="ff0000"/>
            </a:solidFill>
            <a:miter/>
          </a:ln>
        </p:spPr>
      </p:sp>
      <p:pic>
        <p:nvPicPr>
          <p:cNvPr id="214" name="Picture 20" descr="txp_fig"/>
          <p:cNvPicPr/>
          <p:nvPr/>
        </p:nvPicPr>
        <p:blipFill>
          <a:blip r:embed="rId10"/>
          <a:stretch>
            <a:fillRect/>
          </a:stretch>
        </p:blipFill>
        <p:spPr>
          <a:xfrm>
            <a:off x="2666880" y="838080"/>
            <a:ext cx="5715000" cy="809640"/>
          </a:xfrm>
          <a:prstGeom prst="rect">
            <a:avLst/>
          </a:prstGeom>
          <a:ln>
            <a:noFill/>
          </a:ln>
        </p:spPr>
      </p:pic>
      <p:pic>
        <p:nvPicPr>
          <p:cNvPr id="215" name="Picture 25" descr="latex-image-1.pdf"/>
          <p:cNvPicPr/>
          <p:nvPr/>
        </p:nvPicPr>
        <p:blipFill>
          <a:blip r:embed="rId11"/>
          <a:stretch>
            <a:fillRect/>
          </a:stretch>
        </p:blipFill>
        <p:spPr>
          <a:xfrm>
            <a:off x="457200" y="5486400"/>
            <a:ext cx="2281320" cy="279360"/>
          </a:xfrm>
          <a:prstGeom prst="rect">
            <a:avLst/>
          </a:prstGeom>
          <a:ln>
            <a:noFill/>
          </a:ln>
        </p:spPr>
      </p:pic>
      <p:sp>
        <p:nvSpPr>
          <p:cNvPr id="216" name="CustomShape 9"/>
          <p:cNvSpPr/>
          <p:nvPr/>
        </p:nvSpPr>
        <p:spPr>
          <a:xfrm>
            <a:off x="8458200" y="6464160"/>
            <a:ext cx="685800" cy="320760"/>
          </a:xfrm>
          <a:prstGeom prst="rect">
            <a:avLst/>
          </a:prstGeom>
          <a:noFill/>
          <a:ln>
            <a:noFill/>
          </a:ln>
        </p:spPr>
        <p:txBody>
          <a:bodyPr lIns="90000" rIns="90000" tIns="46800" bIns="46800"/>
          <a:p>
            <a:pPr algn="r">
              <a:buFont typeface="Arial"/>
              <a:buChar char="•"/>
            </a:pPr>
            <a:fld id="{F4DCA934-BC36-4246-B6DB-3464172566D2}" type="slidenum">
              <a:rPr lang="en-US" sz="1400">
                <a:latin typeface="Arial"/>
              </a:rPr>
              <a:t>&lt;number&gt;</a:t>
            </a:fld>
            <a:endParaRPr/>
          </a:p>
        </p:txBody>
      </p:sp>
      <p:sp>
        <p:nvSpPr>
          <p:cNvPr id="217" name="CustomShape 10"/>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218" name="CustomShape 11"/>
          <p:cNvSpPr/>
          <p:nvPr/>
        </p:nvSpPr>
        <p:spPr>
          <a:xfrm>
            <a:off x="7010280" y="2057400"/>
            <a:ext cx="792000" cy="246240"/>
          </a:xfrm>
          <a:prstGeom prst="rect">
            <a:avLst/>
          </a:prstGeom>
          <a:noFill/>
          <a:ln>
            <a:noFill/>
          </a:ln>
        </p:spPr>
        <p:txBody>
          <a:bodyPr wrap="none" lIns="90000" rIns="90000" tIns="46800" bIns="46800"/>
          <a:p>
            <a:pPr>
              <a:buFont typeface="Arial"/>
              <a:buChar char="•"/>
            </a:pPr>
            <a:r>
              <a:rPr lang="en-US" sz="1000">
                <a:latin typeface="Arial"/>
              </a:rPr>
              <a:t>S. Skoirala</a:t>
            </a:r>
            <a:endParaRPr/>
          </a:p>
        </p:txBody>
      </p:sp>
      <p:sp>
        <p:nvSpPr>
          <p:cNvPr id="219" name="CustomShape 12"/>
          <p:cNvSpPr/>
          <p:nvPr/>
        </p:nvSpPr>
        <p:spPr>
          <a:xfrm>
            <a:off x="6629400" y="4038840"/>
            <a:ext cx="1676520" cy="276480"/>
          </a:xfrm>
          <a:prstGeom prst="rect">
            <a:avLst/>
          </a:prstGeom>
          <a:noFill/>
          <a:ln>
            <a:noFill/>
          </a:ln>
        </p:spPr>
        <p:txBody>
          <a:bodyPr lIns="90000" rIns="90000" tIns="46800" bIns="46800"/>
          <a:p>
            <a:pPr>
              <a:buFont typeface="Arial"/>
              <a:buChar char="•"/>
            </a:pPr>
            <a:r>
              <a:rPr lang="en-US" sz="1200">
                <a:latin typeface="Arial"/>
              </a:rPr>
              <a:t>CLAS PRELIMINARY</a:t>
            </a:r>
            <a:endParaRPr/>
          </a:p>
        </p:txBody>
      </p:sp>
      <p:pic>
        <p:nvPicPr>
          <p:cNvPr id="220" name="Picture 15" descr="txp_fig"/>
          <p:cNvPicPr/>
          <p:nvPr/>
        </p:nvPicPr>
        <p:blipFill>
          <a:blip r:embed="rId12"/>
          <a:stretch>
            <a:fillRect/>
          </a:stretch>
        </p:blipFill>
        <p:spPr>
          <a:xfrm>
            <a:off x="3581280" y="5410080"/>
            <a:ext cx="3886200" cy="331920"/>
          </a:xfrm>
          <a:prstGeom prst="rect">
            <a:avLst/>
          </a:prstGeom>
          <a:ln>
            <a:noFill/>
          </a:ln>
        </p:spPr>
      </p:pic>
      <p:sp>
        <p:nvSpPr>
          <p:cNvPr id="221" name="CustomShape 13"/>
          <p:cNvSpPr/>
          <p:nvPr/>
        </p:nvSpPr>
        <p:spPr>
          <a:xfrm>
            <a:off x="3581280" y="5181840"/>
            <a:ext cx="2216880" cy="261360"/>
          </a:xfrm>
          <a:prstGeom prst="rect">
            <a:avLst/>
          </a:prstGeom>
          <a:noFill/>
          <a:ln>
            <a:noFill/>
          </a:ln>
        </p:spPr>
        <p:txBody>
          <a:bodyPr wrap="none" lIns="90000" rIns="90000" tIns="46800" bIns="46800" anchor="ctr"/>
          <a:p>
            <a:pPr>
              <a:buFont typeface="Arial"/>
              <a:buChar char="•"/>
            </a:pPr>
            <a:r>
              <a:rPr b="1" lang="en-US" sz="1100">
                <a:latin typeface="Arial"/>
              </a:rPr>
              <a:t>B.Musch et al arXiv:1011.1213</a:t>
            </a:r>
            <a:r>
              <a:rPr lang="en-US" sz="1100">
                <a:latin typeface="Arial"/>
              </a:rPr>
              <a:t> </a:t>
            </a:r>
            <a:endParaRPr/>
          </a:p>
        </p:txBody>
      </p:sp>
    </p:spTree>
  </p:cSld>
  <p:timing>
    <p:tnLst>
      <p:par>
        <p:cTn id="29" dur="indefinite" restart="never" nodeType="tmRoot">
          <p:childTnLst>
            <p:seq>
              <p:cTn id="30"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fffff"/>
        </a:solidFill>
      </p:bgPr>
    </p:bg>
    <p:spTree>
      <p:nvGrpSpPr>
        <p:cNvPr id="1" name=""/>
        <p:cNvGrpSpPr/>
        <p:nvPr/>
      </p:nvGrpSpPr>
      <p:grpSpPr>
        <a:xfrm>
          <a:off x="0" y="0"/>
          <a:ext cx="0" cy="0"/>
          <a:chOff x="0" y="0"/>
          <a:chExt cx="0" cy="0"/>
        </a:xfrm>
      </p:grpSpPr>
      <p:pic>
        <p:nvPicPr>
          <p:cNvPr id="222" name="Picture 8" descr="muldtab1"/>
          <p:cNvPicPr/>
          <p:nvPr/>
        </p:nvPicPr>
        <p:blipFill>
          <a:blip r:embed="rId1"/>
          <a:stretch>
            <a:fillRect/>
          </a:stretch>
        </p:blipFill>
        <p:spPr>
          <a:xfrm>
            <a:off x="6948360" y="914400"/>
            <a:ext cx="2195640" cy="1219320"/>
          </a:xfrm>
          <a:prstGeom prst="rect">
            <a:avLst/>
          </a:prstGeom>
          <a:ln>
            <a:noFill/>
          </a:ln>
        </p:spPr>
      </p:pic>
      <p:pic>
        <p:nvPicPr>
          <p:cNvPr id="223" name="Picture 13" descr="preliminary_n_new.eps"/>
          <p:cNvPicPr/>
          <p:nvPr/>
        </p:nvPicPr>
        <p:blipFill>
          <a:blip r:embed="rId2"/>
          <a:stretch>
            <a:fillRect/>
          </a:stretch>
        </p:blipFill>
        <p:spPr>
          <a:xfrm>
            <a:off x="0" y="838080"/>
            <a:ext cx="6705720" cy="4572000"/>
          </a:xfrm>
          <a:prstGeom prst="rect">
            <a:avLst/>
          </a:prstGeom>
          <a:ln>
            <a:noFill/>
          </a:ln>
        </p:spPr>
      </p:pic>
      <p:sp>
        <p:nvSpPr>
          <p:cNvPr id="224" name="TextShape 1"/>
          <p:cNvSpPr txBox="1"/>
          <p:nvPr/>
        </p:nvSpPr>
        <p:spPr>
          <a:xfrm>
            <a:off x="37800" y="152280"/>
            <a:ext cx="8800920" cy="533520"/>
          </a:xfrm>
          <a:prstGeom prst="rect">
            <a:avLst/>
          </a:prstGeom>
        </p:spPr>
        <p:txBody>
          <a:bodyPr anchor="ctr"/>
          <a:p>
            <a:pPr algn="ctr">
              <a:buFont typeface="Arial"/>
              <a:buChar char="•"/>
            </a:pPr>
            <a:r>
              <a:rPr lang="en-US" sz="3200" baseline="30000">
                <a:solidFill>
                  <a:srgbClr val="000000"/>
                </a:solidFill>
                <a:latin typeface="Arial"/>
              </a:rPr>
              <a:t>3</a:t>
            </a:r>
            <a:r>
              <a:rPr lang="en-US" sz="3200">
                <a:solidFill>
                  <a:srgbClr val="000000"/>
                </a:solidFill>
                <a:latin typeface="Arial"/>
              </a:rPr>
              <a:t>He Target Single-Spin Asymmetry in SIDIS</a:t>
            </a:r>
            <a:endParaRPr/>
          </a:p>
        </p:txBody>
      </p:sp>
      <p:pic>
        <p:nvPicPr>
          <p:cNvPr id="225" name="Picture 10" descr="states.png"/>
          <p:cNvPicPr/>
          <p:nvPr/>
        </p:nvPicPr>
        <p:blipFill>
          <a:blip r:embed="rId3"/>
          <a:stretch>
            <a:fillRect/>
          </a:stretch>
        </p:blipFill>
        <p:spPr>
          <a:xfrm>
            <a:off x="6330240" y="3159000"/>
            <a:ext cx="2432520" cy="1143000"/>
          </a:xfrm>
          <a:prstGeom prst="rect">
            <a:avLst/>
          </a:prstGeom>
          <a:ln>
            <a:noFill/>
          </a:ln>
        </p:spPr>
      </p:pic>
      <p:sp>
        <p:nvSpPr>
          <p:cNvPr id="226" name="CustomShape 2"/>
          <p:cNvSpPr/>
          <p:nvPr/>
        </p:nvSpPr>
        <p:spPr>
          <a:xfrm>
            <a:off x="6324480" y="4313520"/>
            <a:ext cx="2508480" cy="520200"/>
          </a:xfrm>
          <a:prstGeom prst="rect">
            <a:avLst/>
          </a:prstGeom>
          <a:noFill/>
          <a:ln>
            <a:noFill/>
          </a:ln>
        </p:spPr>
        <p:txBody>
          <a:bodyPr lIns="90000" rIns="90000" tIns="46800" bIns="46800"/>
          <a:p>
            <a:pPr>
              <a:buFont typeface="Arial"/>
              <a:buChar char="•"/>
            </a:pPr>
            <a:r>
              <a:rPr lang="en-US" sz="1400">
                <a:latin typeface="Arial"/>
              </a:rPr>
              <a:t>~87%          ~8%         ~1.5%   </a:t>
            </a:r>
            <a:endParaRPr/>
          </a:p>
        </p:txBody>
      </p:sp>
      <p:sp>
        <p:nvSpPr>
          <p:cNvPr id="227" name="CustomShape 3"/>
          <p:cNvSpPr/>
          <p:nvPr/>
        </p:nvSpPr>
        <p:spPr>
          <a:xfrm>
            <a:off x="4495680" y="1219320"/>
            <a:ext cx="1905120" cy="459720"/>
          </a:xfrm>
          <a:prstGeom prst="rect">
            <a:avLst/>
          </a:prstGeom>
          <a:noFill/>
          <a:ln>
            <a:noFill/>
          </a:ln>
        </p:spPr>
        <p:txBody>
          <a:bodyPr lIns="90000" rIns="90000" tIns="46800" bIns="46800"/>
          <a:p>
            <a:pPr>
              <a:buFont typeface="Arial"/>
              <a:buChar char="•"/>
            </a:pPr>
            <a:r>
              <a:rPr lang="en-US" sz="2000">
                <a:latin typeface="Arial"/>
              </a:rPr>
              <a:t>Preliminary</a:t>
            </a:r>
            <a:r>
              <a:rPr b="1" lang="en-US" sz="2400">
                <a:latin typeface="Arial"/>
              </a:rPr>
              <a:t> </a:t>
            </a:r>
            <a:endParaRPr/>
          </a:p>
        </p:txBody>
      </p:sp>
      <p:sp>
        <p:nvSpPr>
          <p:cNvPr id="228" name="CustomShape 4"/>
          <p:cNvSpPr/>
          <p:nvPr/>
        </p:nvSpPr>
        <p:spPr>
          <a:xfrm>
            <a:off x="8548560" y="6432480"/>
            <a:ext cx="549360" cy="343080"/>
          </a:xfrm>
          <a:prstGeom prst="rect">
            <a:avLst/>
          </a:prstGeom>
          <a:noFill/>
          <a:ln>
            <a:noFill/>
          </a:ln>
        </p:spPr>
        <p:txBody>
          <a:bodyPr lIns="90000" rIns="90000" tIns="46800" bIns="46800"/>
          <a:p>
            <a:pPr algn="r">
              <a:buFont typeface="Arial"/>
              <a:buChar char="•"/>
            </a:pPr>
            <a:fld id="{C21BB6FC-FDFF-445A-A27D-9A668B534A81}" type="slidenum">
              <a:rPr lang="en-US" sz="1400">
                <a:latin typeface="Arial"/>
              </a:rPr>
              <a:t>&lt;number&gt;</a:t>
            </a:fld>
            <a:endParaRPr/>
          </a:p>
        </p:txBody>
      </p:sp>
      <p:sp>
        <p:nvSpPr>
          <p:cNvPr id="229" name="CustomShape 5"/>
          <p:cNvSpPr/>
          <p:nvPr/>
        </p:nvSpPr>
        <p:spPr>
          <a:xfrm>
            <a:off x="609480" y="838080"/>
            <a:ext cx="2126880" cy="459720"/>
          </a:xfrm>
          <a:prstGeom prst="rect">
            <a:avLst/>
          </a:prstGeom>
          <a:noFill/>
          <a:ln>
            <a:noFill/>
          </a:ln>
        </p:spPr>
        <p:txBody>
          <a:bodyPr wrap="none" lIns="90000" rIns="90000" tIns="46800" bIns="46800"/>
          <a:p>
            <a:pPr>
              <a:buFont typeface="Arial"/>
              <a:buChar char="•"/>
            </a:pPr>
            <a:r>
              <a:rPr b="1" lang="en-US" sz="2400">
                <a:solidFill>
                  <a:srgbClr val="3366ff"/>
                </a:solidFill>
                <a:latin typeface="Arial"/>
              </a:rPr>
              <a:t>JLab E06-010</a:t>
            </a:r>
            <a:endParaRPr/>
          </a:p>
        </p:txBody>
      </p:sp>
      <p:sp>
        <p:nvSpPr>
          <p:cNvPr id="230" name="CustomShape 6"/>
          <p:cNvSpPr/>
          <p:nvPr/>
        </p:nvSpPr>
        <p:spPr>
          <a:xfrm>
            <a:off x="685800" y="5715000"/>
            <a:ext cx="6858000" cy="642600"/>
          </a:xfrm>
          <a:prstGeom prst="rect">
            <a:avLst/>
          </a:prstGeom>
          <a:solidFill>
            <a:srgbClr val="ffff00"/>
          </a:solidFill>
          <a:ln w="9360">
            <a:solidFill>
              <a:srgbClr val="000000"/>
            </a:solidFill>
            <a:miter/>
          </a:ln>
        </p:spPr>
        <p:txBody>
          <a:bodyPr lIns="90000" rIns="90000" tIns="46800" bIns="46800"/>
          <a:p>
            <a:pPr>
              <a:buFont typeface="Arial"/>
              <a:buChar char="•"/>
            </a:pPr>
            <a:r>
              <a:rPr b="1" lang="en-US">
                <a:latin typeface="Arial"/>
              </a:rPr>
              <a:t>Sivers </a:t>
            </a:r>
            <a:r>
              <a:rPr lang="en-US">
                <a:latin typeface="Arial"/>
              </a:rPr>
              <a:t>agree with global fit, and light-cone quark model.   </a:t>
            </a:r>
            <a:endParaRPr/>
          </a:p>
          <a:p>
            <a:pPr>
              <a:buFont typeface="Arial"/>
              <a:buChar char="•"/>
            </a:pPr>
            <a:r>
              <a:rPr b="1" lang="en-US">
                <a:latin typeface="Arial"/>
              </a:rPr>
              <a:t>Collins </a:t>
            </a:r>
            <a:r>
              <a:rPr lang="en-US">
                <a:latin typeface="Arial"/>
              </a:rPr>
              <a:t>asymmetries for neutron are not large, except at x=0.34</a:t>
            </a:r>
            <a:endParaRPr/>
          </a:p>
        </p:txBody>
      </p:sp>
      <p:sp>
        <p:nvSpPr>
          <p:cNvPr id="231" name="CustomShape 7"/>
          <p:cNvSpPr/>
          <p:nvPr/>
        </p:nvSpPr>
        <p:spPr>
          <a:xfrm>
            <a:off x="3124080" y="6566040"/>
            <a:ext cx="2895840" cy="244440"/>
          </a:xfrm>
          <a:prstGeom prst="rect">
            <a:avLst/>
          </a:prstGeom>
          <a:noFill/>
          <a:ln>
            <a:noFill/>
          </a:ln>
        </p:spPr>
        <p:txBody>
          <a:bodyPr lIns="90000" rIns="90000" tIns="46800" bIns="46800"/>
          <a:p>
            <a:pPr algn="ctr">
              <a:buFont typeface="Arial"/>
              <a:buChar char="•"/>
            </a:pPr>
            <a:r>
              <a:rPr lang="en-US" sz="1400">
                <a:latin typeface="Arial"/>
              </a:rPr>
              <a:t>LC2015, Sep 24</a:t>
            </a:r>
            <a:endParaRPr/>
          </a:p>
        </p:txBody>
      </p:sp>
      <p:sp>
        <p:nvSpPr>
          <p:cNvPr id="232" name="CustomShape 8"/>
          <p:cNvSpPr/>
          <p:nvPr/>
        </p:nvSpPr>
        <p:spPr>
          <a:xfrm>
            <a:off x="7467480" y="1828800"/>
            <a:ext cx="304920" cy="304920"/>
          </a:xfrm>
          <a:prstGeom prst="rect">
            <a:avLst/>
          </a:prstGeom>
          <a:noFill/>
          <a:ln w="25560">
            <a:solidFill>
              <a:srgbClr val="0000ff"/>
            </a:solidFill>
            <a:miter/>
          </a:ln>
        </p:spPr>
      </p:sp>
      <p:sp>
        <p:nvSpPr>
          <p:cNvPr id="233" name="CustomShape 9"/>
          <p:cNvSpPr/>
          <p:nvPr/>
        </p:nvSpPr>
        <p:spPr>
          <a:xfrm>
            <a:off x="8534520" y="1828800"/>
            <a:ext cx="380880" cy="304920"/>
          </a:xfrm>
          <a:prstGeom prst="rect">
            <a:avLst/>
          </a:prstGeom>
          <a:noFill/>
          <a:ln w="25560">
            <a:solidFill>
              <a:srgbClr val="ff0000"/>
            </a:solidFill>
            <a:miter/>
          </a:ln>
        </p:spPr>
      </p:sp>
    </p:spTree>
  </p:cSld>
  <p:timing>
    <p:tnLst>
      <p:par>
        <p:cTn id="31" dur="indefinite" restart="never" nodeType="tmRoot">
          <p:childTnLst>
            <p:seq>
              <p:cTn id="32"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