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0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5" r:id="rId3"/>
    <p:sldId id="292" r:id="rId4"/>
    <p:sldId id="260" r:id="rId5"/>
    <p:sldId id="261" r:id="rId6"/>
    <p:sldId id="258" r:id="rId7"/>
    <p:sldId id="307" r:id="rId8"/>
    <p:sldId id="306" r:id="rId9"/>
    <p:sldId id="305" r:id="rId10"/>
    <p:sldId id="278" r:id="rId11"/>
    <p:sldId id="279" r:id="rId12"/>
    <p:sldId id="280" r:id="rId13"/>
    <p:sldId id="281" r:id="rId14"/>
    <p:sldId id="304" r:id="rId15"/>
    <p:sldId id="302" r:id="rId16"/>
    <p:sldId id="303" r:id="rId17"/>
    <p:sldId id="257" r:id="rId18"/>
    <p:sldId id="299" r:id="rId19"/>
    <p:sldId id="291" r:id="rId20"/>
    <p:sldId id="282" r:id="rId21"/>
    <p:sldId id="262" r:id="rId22"/>
    <p:sldId id="266" r:id="rId23"/>
    <p:sldId id="267" r:id="rId24"/>
    <p:sldId id="265" r:id="rId25"/>
    <p:sldId id="295" r:id="rId26"/>
    <p:sldId id="273" r:id="rId27"/>
    <p:sldId id="274" r:id="rId28"/>
    <p:sldId id="275" r:id="rId29"/>
    <p:sldId id="276" r:id="rId30"/>
    <p:sldId id="277" r:id="rId31"/>
    <p:sldId id="308" r:id="rId32"/>
    <p:sldId id="309" r:id="rId33"/>
    <p:sldId id="310" r:id="rId34"/>
    <p:sldId id="311" r:id="rId35"/>
    <p:sldId id="259" r:id="rId36"/>
    <p:sldId id="298" r:id="rId37"/>
    <p:sldId id="283" r:id="rId38"/>
    <p:sldId id="269" r:id="rId39"/>
    <p:sldId id="284" r:id="rId40"/>
    <p:sldId id="287" r:id="rId41"/>
    <p:sldId id="290" r:id="rId42"/>
    <p:sldId id="268" r:id="rId43"/>
    <p:sldId id="270" r:id="rId44"/>
    <p:sldId id="271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6FE"/>
    <a:srgbClr val="71F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5629" autoAdjust="0"/>
    <p:restoredTop sz="93633" autoAdjust="0"/>
  </p:normalViewPr>
  <p:slideViewPr>
    <p:cSldViewPr snapToGrid="0" snapToObjects="1">
      <p:cViewPr varScale="1">
        <p:scale>
          <a:sx n="117" d="100"/>
          <a:sy n="117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2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D2A17-B12B-1746-A266-A3BC4E31D819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C246C-21C9-F849-B4AF-8E8C7F47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76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DCBD8-BB31-ED47-BDBA-43FA4BD9550D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08926-FB07-1844-8536-A8786A8A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2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E78B80-7A21-DE4D-B19B-DB1B944E6D39}" type="slidenum">
              <a:rPr lang="en-GB"/>
              <a:pPr/>
              <a:t>5</a:t>
            </a:fld>
            <a:endParaRPr lang="en-GB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929572" y="685690"/>
            <a:ext cx="5000458" cy="342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/>
          </p:nvPr>
        </p:nvSpPr>
        <p:spPr>
          <a:xfrm>
            <a:off x="685960" y="4342704"/>
            <a:ext cx="5487682" cy="411560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2631"/>
            <a:ext cx="7772400" cy="374416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33466" y="6588722"/>
            <a:ext cx="2085975" cy="275787"/>
          </a:xfrm>
        </p:spPr>
        <p:txBody>
          <a:bodyPr/>
          <a:lstStyle/>
          <a:p>
            <a:fld id="{24F7FE15-C07E-044F-A3E2-A08FDDBCE6EB}" type="datetime1">
              <a:rPr lang="en-US" smtClean="0"/>
              <a:t>10/5/15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82025" y="6588722"/>
            <a:ext cx="561975" cy="275787"/>
          </a:xfrm>
        </p:spPr>
        <p:txBody>
          <a:bodyPr/>
          <a:lstStyle>
            <a:lvl1pPr algn="r">
              <a:defRPr/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i="1">
                <a:latin typeface="+mn-lt"/>
                <a:cs typeface="Calibri"/>
              </a:defRPr>
            </a:lvl1pPr>
          </a:lstStyle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7C51-8921-0D47-A649-91AC25A2622C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95CC-1828-404E-BA3F-53A43B14F062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D5C2-9FA2-0A40-BC14-308EE070AC09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0BC1562-D71D-3242-B01A-B4E3BD4173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1013790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64521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4032-8EAB-2C4D-B7E6-DFFBDDF36E57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E8079A4-7AA8-4A4F-87E2-7781EC5097DD}" type="slidenum">
              <a:rPr lang="en-US" smtClean="0"/>
              <a:pPr algn="r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330066" y="2525671"/>
            <a:ext cx="483869" cy="84772"/>
            <a:chOff x="4296728" y="3924300"/>
            <a:chExt cx="483869" cy="84772"/>
          </a:xfrm>
        </p:grpSpPr>
        <p:sp>
          <p:nvSpPr>
            <p:cNvPr id="7" name="Oval 6"/>
            <p:cNvSpPr/>
            <p:nvPr/>
          </p:nvSpPr>
          <p:spPr>
            <a:xfrm>
              <a:off x="4495800" y="3924300"/>
              <a:ext cx="84772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95825" y="3924300"/>
              <a:ext cx="84772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96728" y="3924300"/>
              <a:ext cx="84772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246216" y="65834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4B-E25B-CA49-9C0E-4A5AB7A17648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0BC1562-D71D-3242-B01A-B4E3BD4173E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79D6-01BE-F740-B0A6-65832017A664}" type="datetime1">
              <a:rPr lang="en-US" smtClean="0"/>
              <a:t>10/5/15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0BC1562-D71D-3242-B01A-B4E3BD4173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B1A0-13E9-304B-BFCB-BD80C97B0B6B}" type="datetime1">
              <a:rPr lang="en-US" smtClean="0"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0BC1562-D71D-3242-B01A-B4E3BD4173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36B6-962E-0647-BC9F-AD2ADA80CDB4}" type="datetime1">
              <a:rPr lang="en-US" smtClean="0"/>
              <a:t>10/5/15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0BC1562-D71D-3242-B01A-B4E3BD4173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D67A-0939-2849-BA1D-C86B992A995C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A45F-B95F-0441-865A-2156EF5312EE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0BC1562-D71D-3242-B01A-B4E3BD4173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8225861" cy="729346"/>
          </a:xfrm>
          <a:prstGeom prst="rect">
            <a:avLst/>
          </a:prstGeom>
        </p:spPr>
        <p:txBody>
          <a:bodyPr vert="horz" lIns="91440" tIns="9144" rIns="91440" bIns="9144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280"/>
            <a:ext cx="8229600" cy="510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0843" y="6583563"/>
            <a:ext cx="975019" cy="27432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58487BDE-6A93-0542-B544-C8E9EEA6F044}" type="datetime1">
              <a:rPr lang="en-US" smtClean="0"/>
              <a:t>10/5/15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2689" y="6588722"/>
            <a:ext cx="6138154" cy="27432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defRPr>
            </a:lvl1pPr>
          </a:lstStyle>
          <a:p>
            <a:pPr algn="just"/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0267" y="6583563"/>
            <a:ext cx="561975" cy="274320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algn="r"/>
            <a:fld id="{A0BC1562-D71D-3242-B01A-B4E3BD4173EA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1" name="Picture 10" descr="JLab_logo_white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0189"/>
            <a:ext cx="944880" cy="274320"/>
          </a:xfrm>
          <a:prstGeom prst="rect">
            <a:avLst/>
          </a:prstGeom>
        </p:spPr>
      </p:pic>
      <p:pic>
        <p:nvPicPr>
          <p:cNvPr id="7" name="Picture 6" descr="Clas-Color_High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0"/>
            <a:ext cx="854062" cy="457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829964"/>
            <a:ext cx="9138526" cy="0"/>
          </a:xfrm>
          <a:prstGeom prst="line">
            <a:avLst/>
          </a:prstGeom>
          <a:ln w="101600" cmpd="tri">
            <a:gradFill flip="none" rotWithShape="1">
              <a:gsLst>
                <a:gs pos="0">
                  <a:schemeClr val="accent1"/>
                </a:gs>
                <a:gs pos="88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583563"/>
            <a:ext cx="9144000" cy="0"/>
          </a:xfrm>
          <a:prstGeom prst="line">
            <a:avLst/>
          </a:prstGeom>
          <a:ln w="12700" cmpd="sng">
            <a:gradFill flip="none" rotWithShape="1">
              <a:gsLst>
                <a:gs pos="100000">
                  <a:schemeClr val="accent1"/>
                </a:gs>
                <a:gs pos="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Calisto M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b="0" i="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b="0" i="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wm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5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wmf"/><Relationship Id="rId3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1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2632"/>
            <a:ext cx="7772400" cy="1729101"/>
          </a:xfrm>
        </p:spPr>
        <p:txBody>
          <a:bodyPr/>
          <a:lstStyle/>
          <a:p>
            <a:pPr algn="ctr"/>
            <a:r>
              <a:rPr lang="en-US" dirty="0" smtClean="0"/>
              <a:t>Photo-production of strange mesons with polarized photons and targets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9597"/>
            <a:ext cx="6400800" cy="872067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Eugene Pasyuk</a:t>
            </a:r>
          </a:p>
          <a:p>
            <a:r>
              <a:rPr lang="en-US" sz="1400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Jefferson Lab</a:t>
            </a:r>
            <a:endParaRPr lang="en-US" sz="1400" i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7333" y="0"/>
            <a:ext cx="6265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XIV </a:t>
            </a:r>
            <a:r>
              <a:rPr lang="en-US" sz="1200" dirty="0"/>
              <a:t>International Seminar </a:t>
            </a:r>
            <a:r>
              <a:rPr lang="en-US" sz="1200" dirty="0" smtClean="0"/>
              <a:t>on </a:t>
            </a:r>
            <a:r>
              <a:rPr lang="en-US" sz="1200" dirty="0"/>
              <a:t>Electromagnetic Interactions of </a:t>
            </a:r>
            <a:r>
              <a:rPr lang="en-US" sz="1200" dirty="0" smtClean="0"/>
              <a:t>Nuclei, </a:t>
            </a:r>
          </a:p>
          <a:p>
            <a:r>
              <a:rPr lang="en-US" sz="1200" dirty="0" smtClean="0"/>
              <a:t>Moscow October </a:t>
            </a:r>
            <a:r>
              <a:rPr lang="en-US" sz="1200" dirty="0" smtClean="0"/>
              <a:t>5-8 2015</a:t>
            </a:r>
            <a:endParaRPr lang="en-US" sz="1200" i="1" dirty="0">
              <a:solidFill>
                <a:srgbClr val="7F7F7F"/>
              </a:solidFill>
            </a:endParaRPr>
          </a:p>
        </p:txBody>
      </p:sp>
      <p:pic>
        <p:nvPicPr>
          <p:cNvPr id="8" name="Picture 7" descr="jsa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6127664"/>
            <a:ext cx="677917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271" y="3782397"/>
            <a:ext cx="350345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211"/>
            <a:ext cx="9142557" cy="685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691" y="2178950"/>
            <a:ext cx="3111379" cy="3110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61" y="197264"/>
            <a:ext cx="8543467" cy="1118794"/>
          </a:xfrm>
        </p:spPr>
        <p:txBody>
          <a:bodyPr>
            <a:normAutofit fontScale="90000"/>
          </a:bodyPr>
          <a:lstStyle/>
          <a:p>
            <a:pPr algn="ctr" defTabSz="414455">
              <a:defRPr/>
            </a:pPr>
            <a:r>
              <a:rPr lang="en-GB" sz="4000" b="1" dirty="0" smtClean="0">
                <a:solidFill>
                  <a:srgbClr val="FFFF00"/>
                </a:solidFill>
              </a:rPr>
              <a:t>CEBAF Large Acceptance Spectrometer 1997-2012</a:t>
            </a:r>
            <a:endParaRPr lang="en-US" sz="4000" b="1" dirty="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51758" y="1451676"/>
            <a:ext cx="2474699" cy="1516480"/>
            <a:chOff x="869" y="1008"/>
            <a:chExt cx="1718" cy="1053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869" y="1008"/>
              <a:ext cx="1579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defTabSz="414686">
                <a:spcBef>
                  <a:spcPts val="794"/>
                </a:spcBef>
                <a:tabLst>
                  <a:tab pos="656582" algn="l"/>
                  <a:tab pos="1313169" algn="l"/>
                  <a:tab pos="1969752" algn="l"/>
                </a:tabLst>
                <a:defRPr/>
              </a:pPr>
              <a:r>
                <a:rPr lang="en-GB" sz="1300" b="1" dirty="0">
                  <a:solidFill>
                    <a:srgbClr val="FFFFFF"/>
                  </a:solidFill>
                  <a:effectLst>
                    <a:outerShdw blurRad="50800" dist="38100" dir="2700000" algn="br" rotWithShape="0">
                      <a:srgbClr val="000000">
                        <a:alpha val="43000"/>
                      </a:srgbClr>
                    </a:outerShdw>
                  </a:effectLst>
                </a:rPr>
                <a:t>Torus magnet</a:t>
              </a:r>
            </a:p>
            <a:p>
              <a:pPr defTabSz="414686">
                <a:lnSpc>
                  <a:spcPct val="50000"/>
                </a:lnSpc>
                <a:spcBef>
                  <a:spcPts val="794"/>
                </a:spcBef>
                <a:tabLst>
                  <a:tab pos="656582" algn="l"/>
                  <a:tab pos="1313169" algn="l"/>
                  <a:tab pos="1969752" algn="l"/>
                </a:tabLst>
                <a:defRPr/>
              </a:pPr>
              <a:r>
                <a:rPr lang="en-GB" sz="1300" dirty="0">
                  <a:solidFill>
                    <a:srgbClr val="ABD9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 superconducting coils</a:t>
              </a:r>
            </a:p>
          </p:txBody>
        </p:sp>
        <p:sp>
          <p:nvSpPr>
            <p:cNvPr id="10266" name="Line 7"/>
            <p:cNvSpPr>
              <a:spLocks noChangeShapeType="1"/>
            </p:cNvSpPr>
            <p:nvPr/>
          </p:nvSpPr>
          <p:spPr bwMode="auto">
            <a:xfrm>
              <a:off x="1670" y="1319"/>
              <a:ext cx="917" cy="744"/>
            </a:xfrm>
            <a:prstGeom prst="line">
              <a:avLst/>
            </a:prstGeom>
            <a:noFill/>
            <a:ln w="18000">
              <a:solidFill>
                <a:srgbClr val="FF00FF"/>
              </a:solidFill>
              <a:round/>
              <a:headEnd/>
              <a:tailEnd type="stealth" w="med" len="me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981739" y="3912890"/>
            <a:ext cx="2782956" cy="2358968"/>
            <a:chOff x="2016" y="2713"/>
            <a:chExt cx="1932" cy="1638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016" y="4014"/>
              <a:ext cx="1932" cy="3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defTabSz="414686">
                <a:spcBef>
                  <a:spcPts val="794"/>
                </a:spcBef>
                <a:tabLst>
                  <a:tab pos="656582" algn="l"/>
                  <a:tab pos="1313169" algn="l"/>
                  <a:tab pos="1969752" algn="l"/>
                  <a:tab pos="2626337" algn="l"/>
                </a:tabLst>
                <a:defRPr/>
              </a:pPr>
              <a:r>
                <a:rPr lang="en-GB" sz="13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Gas Cherenkov counters</a:t>
              </a:r>
            </a:p>
            <a:p>
              <a:pPr defTabSz="414686">
                <a:lnSpc>
                  <a:spcPct val="50000"/>
                </a:lnSpc>
                <a:spcBef>
                  <a:spcPts val="794"/>
                </a:spcBef>
                <a:tabLst>
                  <a:tab pos="656582" algn="l"/>
                  <a:tab pos="1313169" algn="l"/>
                  <a:tab pos="1969752" algn="l"/>
                  <a:tab pos="2626337" algn="l"/>
                </a:tabLst>
                <a:defRPr/>
              </a:pPr>
              <a:r>
                <a:rPr lang="en-GB" sz="1300" dirty="0">
                  <a:solidFill>
                    <a:srgbClr val="ABD958"/>
                  </a:solidFill>
                  <a:effectLst>
                    <a:outerShdw blurRad="50800" dist="38100" dir="2700000" algn="br" rotWithShape="0">
                      <a:srgbClr val="000000">
                        <a:alpha val="43000"/>
                      </a:srgbClr>
                    </a:outerShdw>
                  </a:effectLst>
                </a:rPr>
                <a:t>e</a:t>
              </a:r>
              <a:r>
                <a:rPr lang="en-GB" sz="1300" dirty="0" smtClean="0">
                  <a:solidFill>
                    <a:srgbClr val="ABD958"/>
                  </a:solidFill>
                  <a:effectLst>
                    <a:outerShdw blurRad="50800" dist="38100" dir="2700000" algn="br" rotWithShape="0">
                      <a:srgbClr val="000000">
                        <a:alpha val="43000"/>
                      </a:srgbClr>
                    </a:outerShdw>
                  </a:effectLst>
                </a:rPr>
                <a:t>/π </a:t>
              </a:r>
              <a:r>
                <a:rPr lang="en-GB" sz="1300" dirty="0">
                  <a:solidFill>
                    <a:srgbClr val="ABD958"/>
                  </a:solidFill>
                  <a:effectLst>
                    <a:outerShdw blurRad="50800" dist="38100" dir="2700000" algn="br" rotWithShape="0">
                      <a:srgbClr val="000000">
                        <a:alpha val="43000"/>
                      </a:srgbClr>
                    </a:outerShdw>
                  </a:effectLst>
                </a:rPr>
                <a:t>separation, 256 PMTs</a:t>
              </a:r>
            </a:p>
          </p:txBody>
        </p:sp>
        <p:sp>
          <p:nvSpPr>
            <p:cNvPr id="10264" name="Line 10"/>
            <p:cNvSpPr>
              <a:spLocks noChangeShapeType="1"/>
            </p:cNvSpPr>
            <p:nvPr/>
          </p:nvSpPr>
          <p:spPr bwMode="auto">
            <a:xfrm flipV="1">
              <a:off x="2931" y="2713"/>
              <a:ext cx="154" cy="1352"/>
            </a:xfrm>
            <a:prstGeom prst="line">
              <a:avLst/>
            </a:prstGeom>
            <a:noFill/>
            <a:ln w="18000">
              <a:solidFill>
                <a:srgbClr val="FF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39724" y="4493275"/>
            <a:ext cx="3249664" cy="1260133"/>
            <a:chOff x="97" y="3120"/>
            <a:chExt cx="2256" cy="875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97" y="3592"/>
              <a:ext cx="2256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defTabSz="414686">
                <a:spcBef>
                  <a:spcPts val="794"/>
                </a:spcBef>
                <a:tabLst>
                  <a:tab pos="656582" algn="l"/>
                  <a:tab pos="1313169" algn="l"/>
                  <a:tab pos="1969752" algn="l"/>
                  <a:tab pos="2626337" algn="l"/>
                  <a:tab pos="3282919" algn="l"/>
                </a:tabLst>
                <a:defRPr/>
              </a:pPr>
              <a:r>
                <a:rPr lang="en-GB" sz="13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Time-of-flight counters</a:t>
              </a:r>
            </a:p>
            <a:p>
              <a:pPr defTabSz="414686">
                <a:lnSpc>
                  <a:spcPct val="50000"/>
                </a:lnSpc>
                <a:spcBef>
                  <a:spcPts val="806"/>
                </a:spcBef>
                <a:spcAft>
                  <a:spcPts val="261"/>
                </a:spcAft>
                <a:tabLst>
                  <a:tab pos="656582" algn="l"/>
                  <a:tab pos="1313169" algn="l"/>
                  <a:tab pos="1969752" algn="l"/>
                  <a:tab pos="2626337" algn="l"/>
                  <a:tab pos="3282919" algn="l"/>
                </a:tabLst>
                <a:defRPr/>
              </a:pPr>
              <a:r>
                <a:rPr lang="en-GB" sz="1300" dirty="0">
                  <a:solidFill>
                    <a:srgbClr val="ABD958"/>
                  </a:solidFill>
                  <a:effectLst>
                    <a:outerShdw blurRad="50800" dist="38100" dir="2700000" algn="br" rotWithShape="0">
                      <a:srgbClr val="000000">
                        <a:alpha val="43000"/>
                      </a:srgbClr>
                    </a:outerShdw>
                  </a:effectLst>
                </a:rPr>
                <a:t>plastic </a:t>
              </a:r>
              <a:r>
                <a:rPr lang="en-GB" sz="1300" dirty="0" err="1">
                  <a:solidFill>
                    <a:srgbClr val="ABD958"/>
                  </a:solidFill>
                  <a:effectLst>
                    <a:outerShdw blurRad="50800" dist="38100" dir="2700000" algn="br" rotWithShape="0">
                      <a:srgbClr val="000000">
                        <a:alpha val="43000"/>
                      </a:srgbClr>
                    </a:outerShdw>
                  </a:effectLst>
                </a:rPr>
                <a:t>scintillators</a:t>
              </a:r>
              <a:r>
                <a:rPr lang="en-GB" sz="1300" dirty="0">
                  <a:solidFill>
                    <a:srgbClr val="ABD958"/>
                  </a:solidFill>
                  <a:effectLst>
                    <a:outerShdw blurRad="50800" dist="38100" dir="2700000" algn="br" rotWithShape="0">
                      <a:srgbClr val="000000">
                        <a:alpha val="43000"/>
                      </a:srgbClr>
                    </a:outerShdw>
                  </a:effectLst>
                </a:rPr>
                <a:t>, 684 photomultipliers</a:t>
              </a:r>
            </a:p>
          </p:txBody>
        </p:sp>
        <p:sp>
          <p:nvSpPr>
            <p:cNvPr id="10262" name="Line 13"/>
            <p:cNvSpPr>
              <a:spLocks noChangeShapeType="1"/>
            </p:cNvSpPr>
            <p:nvPr/>
          </p:nvSpPr>
          <p:spPr bwMode="auto">
            <a:xfrm flipV="1">
              <a:off x="1261" y="3120"/>
              <a:ext cx="708" cy="472"/>
            </a:xfrm>
            <a:prstGeom prst="line">
              <a:avLst/>
            </a:prstGeom>
            <a:noFill/>
            <a:ln w="18000">
              <a:solidFill>
                <a:srgbClr val="FF00FF"/>
              </a:solidFill>
              <a:round/>
              <a:headEnd/>
              <a:tailEnd type="stealth" w="med" len="me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39727" y="2937909"/>
            <a:ext cx="3455648" cy="2117022"/>
            <a:chOff x="97" y="2040"/>
            <a:chExt cx="2399" cy="1470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2406"/>
              <a:ext cx="779" cy="11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257" name="Line 16"/>
            <p:cNvSpPr>
              <a:spLocks noChangeShapeType="1"/>
            </p:cNvSpPr>
            <p:nvPr/>
          </p:nvSpPr>
          <p:spPr bwMode="auto">
            <a:xfrm>
              <a:off x="1261" y="2191"/>
              <a:ext cx="1235" cy="354"/>
            </a:xfrm>
            <a:prstGeom prst="line">
              <a:avLst/>
            </a:prstGeom>
            <a:noFill/>
            <a:ln w="18000">
              <a:solidFill>
                <a:srgbClr val="FF00FF"/>
              </a:solidFill>
              <a:round/>
              <a:headEnd/>
              <a:tailEnd type="stealth" w="med" len="me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97" y="2040"/>
              <a:ext cx="1680" cy="4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defTabSz="414686">
                <a:spcBef>
                  <a:spcPts val="794"/>
                </a:spcBef>
                <a:tabLst>
                  <a:tab pos="656582" algn="l"/>
                  <a:tab pos="1313169" algn="l"/>
                  <a:tab pos="1969752" algn="l"/>
                </a:tabLst>
                <a:defRPr/>
              </a:pPr>
              <a:r>
                <a:rPr lang="en-GB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Drift chambers</a:t>
              </a:r>
            </a:p>
            <a:p>
              <a:pPr defTabSz="414686">
                <a:lnSpc>
                  <a:spcPct val="50000"/>
                </a:lnSpc>
                <a:spcBef>
                  <a:spcPts val="794"/>
                </a:spcBef>
                <a:tabLst>
                  <a:tab pos="656582" algn="l"/>
                  <a:tab pos="1313169" algn="l"/>
                  <a:tab pos="1969752" algn="l"/>
                </a:tabLst>
                <a:defRPr/>
              </a:pPr>
              <a:r>
                <a:rPr lang="en-GB" sz="1300" dirty="0">
                  <a:solidFill>
                    <a:srgbClr val="ABD9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35,000 cells</a:t>
              </a:r>
            </a:p>
          </p:txBody>
        </p:sp>
        <p:sp>
          <p:nvSpPr>
            <p:cNvPr id="10259" name="Line 18"/>
            <p:cNvSpPr>
              <a:spLocks noChangeShapeType="1"/>
            </p:cNvSpPr>
            <p:nvPr/>
          </p:nvSpPr>
          <p:spPr bwMode="auto">
            <a:xfrm>
              <a:off x="1261" y="2191"/>
              <a:ext cx="995" cy="354"/>
            </a:xfrm>
            <a:prstGeom prst="line">
              <a:avLst/>
            </a:prstGeom>
            <a:noFill/>
            <a:ln w="18000">
              <a:solidFill>
                <a:srgbClr val="FF00FF"/>
              </a:solidFill>
              <a:round/>
              <a:headEnd/>
              <a:tailEnd type="stealth" w="med" len="me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9"/>
            <p:cNvSpPr>
              <a:spLocks noChangeShapeType="1"/>
            </p:cNvSpPr>
            <p:nvPr/>
          </p:nvSpPr>
          <p:spPr bwMode="auto">
            <a:xfrm>
              <a:off x="1261" y="2191"/>
              <a:ext cx="707" cy="354"/>
            </a:xfrm>
            <a:prstGeom prst="line">
              <a:avLst/>
            </a:prstGeom>
            <a:noFill/>
            <a:ln w="18000">
              <a:solidFill>
                <a:srgbClr val="FF00FF"/>
              </a:solidFill>
              <a:round/>
              <a:headEnd/>
              <a:tailEnd type="stealth" w="med" len="me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39727" y="2366171"/>
            <a:ext cx="3593932" cy="1229889"/>
            <a:chOff x="97" y="1643"/>
            <a:chExt cx="2495" cy="854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97" y="1643"/>
              <a:ext cx="1871" cy="4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defTabSz="414686">
                <a:spcBef>
                  <a:spcPts val="794"/>
                </a:spcBef>
                <a:tabLst>
                  <a:tab pos="656582" algn="l"/>
                  <a:tab pos="1313169" algn="l"/>
                  <a:tab pos="1969752" algn="l"/>
                  <a:tab pos="2626337" algn="l"/>
                </a:tabLst>
                <a:defRPr/>
              </a:pPr>
              <a:r>
                <a:rPr lang="en-GB" sz="13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ahoma" pitchFamily="16" charset="0"/>
                </a:rPr>
                <a:t> target +</a:t>
              </a:r>
              <a:r>
                <a:rPr lang="en-GB" sz="1300" b="1" dirty="0">
                  <a:effectLst>
                    <a:outerShdw blurRad="50800" dist="38100" dir="2700000" algn="br" rotWithShape="0">
                      <a:srgbClr val="000000">
                        <a:alpha val="43000"/>
                      </a:srgbClr>
                    </a:outerShdw>
                  </a:effectLst>
                  <a:latin typeface="Tahoma" pitchFamily="16" charset="0"/>
                </a:rPr>
                <a:t> start counter</a:t>
              </a:r>
            </a:p>
          </p:txBody>
        </p:sp>
        <p:sp>
          <p:nvSpPr>
            <p:cNvPr id="10255" name="Line 22"/>
            <p:cNvSpPr>
              <a:spLocks noChangeShapeType="1"/>
            </p:cNvSpPr>
            <p:nvPr/>
          </p:nvSpPr>
          <p:spPr bwMode="auto">
            <a:xfrm>
              <a:off x="1680" y="1969"/>
              <a:ext cx="912" cy="528"/>
            </a:xfrm>
            <a:prstGeom prst="line">
              <a:avLst/>
            </a:prstGeom>
            <a:noFill/>
            <a:ln w="18000">
              <a:solidFill>
                <a:srgbClr val="FF00FF"/>
              </a:solidFill>
              <a:round/>
              <a:headEnd/>
              <a:tailEnd type="stealth" w="med" len="me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4978210" y="1464636"/>
            <a:ext cx="3524791" cy="2337365"/>
            <a:chOff x="3456" y="1017"/>
            <a:chExt cx="2447" cy="1623"/>
          </a:xfrm>
        </p:grpSpPr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559" y="1017"/>
              <a:ext cx="2345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defTabSz="414686">
                <a:spcBef>
                  <a:spcPts val="794"/>
                </a:spcBef>
                <a:tabLst>
                  <a:tab pos="656582" algn="l"/>
                  <a:tab pos="1313169" algn="l"/>
                  <a:tab pos="1969752" algn="l"/>
                  <a:tab pos="2626337" algn="l"/>
                  <a:tab pos="3282919" algn="l"/>
                </a:tabLst>
                <a:defRPr/>
              </a:pPr>
              <a:r>
                <a:rPr lang="en-GB" sz="13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Electromagnetic calorimeters</a:t>
              </a:r>
            </a:p>
            <a:p>
              <a:pPr defTabSz="414686">
                <a:lnSpc>
                  <a:spcPct val="50000"/>
                </a:lnSpc>
                <a:spcBef>
                  <a:spcPts val="794"/>
                </a:spcBef>
                <a:tabLst>
                  <a:tab pos="656582" algn="l"/>
                  <a:tab pos="1313169" algn="l"/>
                  <a:tab pos="1969752" algn="l"/>
                  <a:tab pos="2626337" algn="l"/>
                  <a:tab pos="3282919" algn="l"/>
                </a:tabLst>
                <a:defRPr/>
              </a:pPr>
              <a:r>
                <a:rPr lang="en-GB" sz="13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Lead/</a:t>
              </a:r>
              <a:r>
                <a:rPr lang="en-GB" sz="13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scintillator</a:t>
              </a:r>
              <a:r>
                <a:rPr lang="en-GB" sz="13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, 1296 photomultipliers</a:t>
              </a:r>
            </a:p>
          </p:txBody>
        </p:sp>
        <p:sp>
          <p:nvSpPr>
            <p:cNvPr id="10252" name="Line 25"/>
            <p:cNvSpPr>
              <a:spLocks noChangeShapeType="1"/>
            </p:cNvSpPr>
            <p:nvPr/>
          </p:nvSpPr>
          <p:spPr bwMode="auto">
            <a:xfrm flipH="1">
              <a:off x="3744" y="1306"/>
              <a:ext cx="411" cy="1335"/>
            </a:xfrm>
            <a:prstGeom prst="line">
              <a:avLst/>
            </a:prstGeom>
            <a:noFill/>
            <a:ln w="18000">
              <a:solidFill>
                <a:srgbClr val="FF00FF"/>
              </a:solidFill>
              <a:round/>
              <a:headEnd/>
              <a:tailEnd type="stealth" w="med" len="me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26"/>
            <p:cNvSpPr>
              <a:spLocks noChangeShapeType="1"/>
            </p:cNvSpPr>
            <p:nvPr/>
          </p:nvSpPr>
          <p:spPr bwMode="auto">
            <a:xfrm flipH="1">
              <a:off x="3455" y="1296"/>
              <a:ext cx="686" cy="432"/>
            </a:xfrm>
            <a:prstGeom prst="line">
              <a:avLst/>
            </a:prstGeom>
            <a:noFill/>
            <a:ln w="18000">
              <a:solidFill>
                <a:srgbClr val="FF00FF"/>
              </a:solidFill>
              <a:round/>
              <a:headEnd/>
              <a:tailEnd type="stealth" w="med" len="me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876" y="2742048"/>
            <a:ext cx="2270155" cy="3315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Polarized </a:t>
            </a:r>
            <a:r>
              <a:rPr lang="en-US" dirty="0" err="1" smtClean="0"/>
              <a:t>pohoton</a:t>
            </a:r>
            <a:r>
              <a:rPr lang="en-US" dirty="0" smtClean="0"/>
              <a:t> beam</a:t>
            </a:r>
            <a:endParaRPr lang="en-US" dirty="0"/>
          </a:p>
        </p:txBody>
      </p:sp>
      <p:grpSp>
        <p:nvGrpSpPr>
          <p:cNvPr id="7" name="Group 16"/>
          <p:cNvGrpSpPr>
            <a:grpSpLocks noChangeAspect="1"/>
          </p:cNvGrpSpPr>
          <p:nvPr/>
        </p:nvGrpSpPr>
        <p:grpSpPr bwMode="auto">
          <a:xfrm>
            <a:off x="295961" y="1137359"/>
            <a:ext cx="3572701" cy="4806326"/>
            <a:chOff x="259" y="1693"/>
            <a:chExt cx="2124" cy="2858"/>
          </a:xfrm>
          <a:effectLst/>
        </p:grpSpPr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264" y="1693"/>
              <a:ext cx="2119" cy="2858"/>
              <a:chOff x="264" y="1693"/>
              <a:chExt cx="2119" cy="2858"/>
            </a:xfrm>
          </p:grpSpPr>
          <p:pic>
            <p:nvPicPr>
              <p:cNvPr id="11" name="Picture 1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4" y="1693"/>
                <a:ext cx="2116" cy="116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" y="2805"/>
                <a:ext cx="2117" cy="174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 rot="16200000">
              <a:off x="-68" y="3578"/>
              <a:ext cx="812" cy="1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14686">
                <a:defRPr/>
              </a:pPr>
              <a:r>
                <a:rPr lang="en-GB" sz="1100" dirty="0">
                  <a:solidFill>
                    <a:srgbClr val="000000"/>
                  </a:solidFill>
                </a:rPr>
                <a:t>Circular polarization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41" y="2743"/>
              <a:ext cx="1768" cy="1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defTabSz="414686">
                <a:tabLst>
                  <a:tab pos="656582" algn="l"/>
                  <a:tab pos="1313169" algn="l"/>
                  <a:tab pos="1969752" algn="l"/>
                </a:tabLst>
                <a:defRPr/>
              </a:pPr>
              <a:r>
                <a:rPr lang="en-GB" sz="700" dirty="0">
                  <a:solidFill>
                    <a:srgbClr val="000000"/>
                  </a:solidFill>
                </a:rPr>
                <a:t>Circular polarization from 100% polarized electron beam</a:t>
              </a:r>
            </a:p>
          </p:txBody>
        </p:sp>
      </p:grpSp>
      <p:pic>
        <p:nvPicPr>
          <p:cNvPr id="13" name="Picture 12" descr="cpo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540" y="1191007"/>
            <a:ext cx="98965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81"/>
          <a:stretch>
            <a:fillRect/>
          </a:stretch>
        </p:blipFill>
        <p:spPr bwMode="auto">
          <a:xfrm>
            <a:off x="4946521" y="1191007"/>
            <a:ext cx="3962688" cy="480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lpol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460" y="1276486"/>
            <a:ext cx="1035166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ontent Placeholder 12"/>
          <p:cNvSpPr txBox="1">
            <a:spLocks/>
          </p:cNvSpPr>
          <p:nvPr/>
        </p:nvSpPr>
        <p:spPr>
          <a:xfrm>
            <a:off x="4210307" y="5963522"/>
            <a:ext cx="4933693" cy="563099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403178" indent="-403178" algn="l" defTabSz="914293" rtl="0" eaLnBrk="1" latinLnBrk="0" hangingPunct="1">
              <a:spcBef>
                <a:spcPts val="1999"/>
              </a:spcBef>
              <a:buFontTx/>
              <a:buBlip>
                <a:blip r:embed="rId7"/>
              </a:buBlip>
              <a:defRPr sz="2400" b="1" kern="1200">
                <a:solidFill>
                  <a:schemeClr val="tx2"/>
                </a:solidFill>
                <a:effectLst>
                  <a:outerShdw blurRad="101600" dist="63500" dir="2700000" algn="tl" rotWithShape="0">
                    <a:schemeClr val="tx2">
                      <a:alpha val="25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356" indent="-403178" algn="l" defTabSz="914293" rtl="0" eaLnBrk="1" latinLnBrk="0" hangingPunct="1">
              <a:spcBef>
                <a:spcPts val="600"/>
              </a:spcBef>
              <a:buFontTx/>
              <a:buBlip>
                <a:blip r:embed="rId7"/>
              </a:buBlip>
              <a:defRPr sz="2200" b="1" kern="1200">
                <a:solidFill>
                  <a:schemeClr val="tx2"/>
                </a:solidFill>
                <a:effectLst>
                  <a:outerShdw blurRad="101600" dist="63500" dir="2700000" algn="tl" rotWithShape="0">
                    <a:schemeClr val="tx2">
                      <a:alpha val="25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2867" indent="-336511" algn="l" defTabSz="914293" rtl="0" eaLnBrk="1" latinLnBrk="0" hangingPunct="1">
              <a:spcBef>
                <a:spcPts val="600"/>
              </a:spcBef>
              <a:buFontTx/>
              <a:buBlip>
                <a:blip r:embed="rId7"/>
              </a:buBlip>
              <a:defRPr sz="2000" b="1" kern="1200">
                <a:solidFill>
                  <a:schemeClr val="tx2"/>
                </a:solidFill>
                <a:effectLst>
                  <a:outerShdw blurRad="101600" dist="63500" dir="2700000" algn="tl" rotWithShape="0">
                    <a:schemeClr val="tx2">
                      <a:alpha val="25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076" indent="-349209" algn="l" defTabSz="914293" rtl="0" eaLnBrk="1" latinLnBrk="0" hangingPunct="1">
              <a:spcBef>
                <a:spcPts val="600"/>
              </a:spcBef>
              <a:buFontTx/>
              <a:buBlip>
                <a:blip r:embed="rId7"/>
              </a:buBlip>
              <a:defRPr sz="1800" b="1" kern="1200">
                <a:solidFill>
                  <a:schemeClr val="tx2"/>
                </a:solidFill>
                <a:effectLst>
                  <a:outerShdw blurRad="101600" dist="63500" dir="2700000" algn="tl" rotWithShape="0">
                    <a:schemeClr val="tx2">
                      <a:alpha val="25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586" indent="-336511" algn="l" defTabSz="914293" rtl="0" eaLnBrk="1" latinLnBrk="0" hangingPunct="1">
              <a:spcBef>
                <a:spcPts val="600"/>
              </a:spcBef>
              <a:buFontTx/>
              <a:buBlip>
                <a:blip r:embed="rId7"/>
              </a:buBlip>
              <a:defRPr sz="1800" b="1" kern="1200">
                <a:solidFill>
                  <a:schemeClr val="tx2"/>
                </a:solidFill>
                <a:effectLst>
                  <a:outerShdw blurRad="101600" dist="63500" dir="2700000" algn="tl" rotWithShape="0">
                    <a:schemeClr val="tx2">
                      <a:alpha val="25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242" indent="0" defTabSz="414455">
              <a:spcAft>
                <a:spcPts val="1288"/>
              </a:spcAft>
              <a:buFontTx/>
              <a:buNone/>
              <a:defRPr/>
            </a:pP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Linearly polarized photons: coherent bremsstrahlung on oriented diamond crystal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6802" y="5949172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Circularly polarized beam produced by longitudinally polarized electrons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70303" y="532661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H. Olsen and L.C. </a:t>
            </a:r>
            <a:r>
              <a:rPr lang="en-US" sz="1000" dirty="0" err="1">
                <a:solidFill>
                  <a:schemeClr val="bg1"/>
                </a:solidFill>
              </a:rPr>
              <a:t>Maximon</a:t>
            </a:r>
            <a:r>
              <a:rPr lang="en-US" sz="1000" dirty="0">
                <a:solidFill>
                  <a:schemeClr val="bg1"/>
                </a:solidFill>
              </a:rPr>
              <a:t>, Phys. Rev. 114, 887 (1959)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solidFill>
                  <a:srgbClr val="2F5897"/>
                </a:solidFill>
              </a:rPr>
              <a:t>FROST</a:t>
            </a:r>
            <a:endParaRPr lang="en-US" dirty="0" smtClean="0">
              <a:solidFill>
                <a:srgbClr val="2F5897"/>
              </a:solidFill>
            </a:endParaRPr>
          </a:p>
        </p:txBody>
      </p:sp>
      <p:grpSp>
        <p:nvGrpSpPr>
          <p:cNvPr id="22532" name="Group 10"/>
          <p:cNvGrpSpPr>
            <a:grpSpLocks noChangeAspect="1"/>
          </p:cNvGrpSpPr>
          <p:nvPr/>
        </p:nvGrpSpPr>
        <p:grpSpPr bwMode="auto">
          <a:xfrm>
            <a:off x="158044" y="2468551"/>
            <a:ext cx="7504434" cy="4115012"/>
            <a:chOff x="240" y="864"/>
            <a:chExt cx="5347" cy="2932"/>
          </a:xfrm>
          <a:effectLst/>
        </p:grpSpPr>
        <p:grpSp>
          <p:nvGrpSpPr>
            <p:cNvPr id="22538" name="Group 7"/>
            <p:cNvGrpSpPr>
              <a:grpSpLocks/>
            </p:cNvGrpSpPr>
            <p:nvPr/>
          </p:nvGrpSpPr>
          <p:grpSpPr bwMode="auto">
            <a:xfrm>
              <a:off x="240" y="864"/>
              <a:ext cx="5347" cy="2932"/>
              <a:chOff x="240" y="864"/>
              <a:chExt cx="5347" cy="2932"/>
            </a:xfrm>
          </p:grpSpPr>
          <p:grpSp>
            <p:nvGrpSpPr>
              <p:cNvPr id="22540" name="Group 5"/>
              <p:cNvGrpSpPr>
                <a:grpSpLocks/>
              </p:cNvGrpSpPr>
              <p:nvPr/>
            </p:nvGrpSpPr>
            <p:grpSpPr bwMode="auto">
              <a:xfrm>
                <a:off x="240" y="864"/>
                <a:ext cx="5347" cy="2932"/>
                <a:chOff x="240" y="864"/>
                <a:chExt cx="5347" cy="2932"/>
              </a:xfrm>
            </p:grpSpPr>
            <p:pic>
              <p:nvPicPr>
                <p:cNvPr id="22542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" y="864"/>
                  <a:ext cx="5347" cy="293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543" name="Rectangle 4"/>
                <p:cNvSpPr>
                  <a:spLocks noChangeArrowheads="1"/>
                </p:cNvSpPr>
                <p:nvPr/>
              </p:nvSpPr>
              <p:spPr bwMode="auto">
                <a:xfrm>
                  <a:off x="269" y="3652"/>
                  <a:ext cx="480" cy="14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41" name="Rectangle 6"/>
              <p:cNvSpPr>
                <a:spLocks noChangeArrowheads="1"/>
              </p:cNvSpPr>
              <p:nvPr/>
            </p:nvSpPr>
            <p:spPr bwMode="auto">
              <a:xfrm>
                <a:off x="5251" y="3556"/>
                <a:ext cx="336" cy="2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9" name="Rectangle 9"/>
            <p:cNvSpPr>
              <a:spLocks noChangeArrowheads="1"/>
            </p:cNvSpPr>
            <p:nvPr/>
          </p:nvSpPr>
          <p:spPr bwMode="auto">
            <a:xfrm>
              <a:off x="3072" y="864"/>
              <a:ext cx="1680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111" y="914400"/>
            <a:ext cx="243988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11" t="13068" b="39886"/>
          <a:stretch>
            <a:fillRect/>
          </a:stretch>
        </p:blipFill>
        <p:spPr bwMode="auto">
          <a:xfrm>
            <a:off x="7311857" y="2743200"/>
            <a:ext cx="1828007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730" y="914400"/>
            <a:ext cx="257538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529" y="2543459"/>
            <a:ext cx="5809552" cy="397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73" y="0"/>
            <a:ext cx="9143027" cy="871648"/>
          </a:xfrm>
        </p:spPr>
        <p:txBody>
          <a:bodyPr>
            <a:normAutofit/>
          </a:bodyPr>
          <a:lstStyle/>
          <a:p>
            <a:r>
              <a:rPr lang="en-US" sz="3600" kern="0" dirty="0" err="1">
                <a:solidFill>
                  <a:srgbClr val="2F5897"/>
                </a:solidFill>
              </a:rPr>
              <a:t>HDIce</a:t>
            </a:r>
            <a:r>
              <a:rPr lang="en-US" sz="3600" kern="0" dirty="0">
                <a:solidFill>
                  <a:srgbClr val="2F5897"/>
                </a:solidFill>
              </a:rPr>
              <a:t> polarized target</a:t>
            </a:r>
            <a:endParaRPr lang="en-US" sz="1400" dirty="0">
              <a:solidFill>
                <a:srgbClr val="2F5897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47756" y="964778"/>
            <a:ext cx="2420940" cy="3024626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r>
              <a:rPr lang="en-GB" sz="1300" dirty="0" smtClean="0"/>
              <a:t>Polarized at very high magnetic field and very low temperature</a:t>
            </a:r>
          </a:p>
          <a:p>
            <a:r>
              <a:rPr lang="en-GB" sz="1300" dirty="0" smtClean="0"/>
              <a:t>Transferred to in-beam cryostat</a:t>
            </a:r>
          </a:p>
          <a:p>
            <a:r>
              <a:rPr lang="en-GB" sz="1300" dirty="0" smtClean="0"/>
              <a:t>Spin </a:t>
            </a:r>
            <a:r>
              <a:rPr lang="en-GB" sz="1300" dirty="0"/>
              <a:t>can be moved between H and D with RF transitions</a:t>
            </a:r>
          </a:p>
          <a:p>
            <a:r>
              <a:rPr lang="en-GB" sz="1300" dirty="0"/>
              <a:t>All material can be polarized with </a:t>
            </a:r>
            <a:r>
              <a:rPr lang="en-GB" sz="1300" dirty="0" smtClean="0"/>
              <a:t>small </a:t>
            </a:r>
            <a:r>
              <a:rPr lang="en-GB" sz="1300" dirty="0"/>
              <a:t>background</a:t>
            </a:r>
          </a:p>
          <a:p>
            <a:pPr marL="0" indent="0">
              <a:buNone/>
            </a:pPr>
            <a:endParaRPr lang="en-GB" sz="1300" dirty="0"/>
          </a:p>
          <a:p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2892529" y="2875354"/>
            <a:ext cx="1743972" cy="836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2529" y="2543459"/>
            <a:ext cx="5809552" cy="2162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d-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562" y="930885"/>
            <a:ext cx="270507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(D) 21a av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6" y="3809689"/>
            <a:ext cx="2607437" cy="27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356" y="964778"/>
            <a:ext cx="251229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8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 Experiments: g1c, g11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874898"/>
              </p:ext>
            </p:extLst>
          </p:nvPr>
        </p:nvGraphicFramePr>
        <p:xfrm>
          <a:off x="458296" y="1016928"/>
          <a:ext cx="8227409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000"/>
                <a:gridCol w="526954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</a:tblGrid>
              <a:tr h="370840"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Beam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 + 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err="1" smtClean="0">
                          <a:latin typeface="Times New Roman"/>
                          <a:cs typeface="Times New Roman"/>
                        </a:rPr>
                        <a:t>unpolarized</a:t>
                      </a:r>
                      <a:endParaRPr lang="en-US" sz="1400" b="0" i="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smtClean="0">
                          <a:latin typeface="Times New Roman"/>
                          <a:cs typeface="Times New Roman"/>
                        </a:rPr>
                        <a:t>sin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err="1" smtClean="0">
                          <a:latin typeface="Times New Roman"/>
                          <a:cs typeface="Times New Roman"/>
                        </a:rPr>
                        <a:t>cos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Times New Roman"/>
                          <a:cs typeface="Times New Roman"/>
                        </a:rPr>
                        <a:t>circular</a:t>
                      </a: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8296" y="3242734"/>
            <a:ext cx="1693333" cy="370075"/>
          </a:xfrm>
          <a:prstGeom prst="rect">
            <a:avLst/>
          </a:prstGeom>
          <a:solidFill>
            <a:srgbClr val="FFFF00">
              <a:alpha val="13000"/>
            </a:srgbClr>
          </a:solidFill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4667" y="2133600"/>
            <a:ext cx="423333" cy="36406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4400" y="3242734"/>
            <a:ext cx="1286933" cy="370075"/>
          </a:xfrm>
          <a:prstGeom prst="rect">
            <a:avLst/>
          </a:prstGeom>
          <a:solidFill>
            <a:srgbClr val="FFFF00">
              <a:alpha val="13000"/>
            </a:srgbClr>
          </a:solidFill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3801533"/>
            <a:ext cx="8229600" cy="2403496"/>
          </a:xfrm>
        </p:spPr>
        <p:txBody>
          <a:bodyPr/>
          <a:lstStyle/>
          <a:p>
            <a:r>
              <a:rPr lang="en-US" dirty="0" err="1" smtClean="0">
                <a:solidFill>
                  <a:srgbClr val="2F5897"/>
                </a:solidFill>
                <a:latin typeface="+mn-lt"/>
              </a:rPr>
              <a:t>unpolarized</a:t>
            </a:r>
            <a:r>
              <a:rPr lang="en-US" dirty="0" smtClean="0">
                <a:solidFill>
                  <a:srgbClr val="2F5897"/>
                </a:solidFill>
                <a:latin typeface="+mn-lt"/>
              </a:rPr>
              <a:t> target</a:t>
            </a:r>
          </a:p>
          <a:p>
            <a:r>
              <a:rPr lang="en-US" dirty="0" smtClean="0">
                <a:solidFill>
                  <a:srgbClr val="2F5897"/>
                </a:solidFill>
                <a:latin typeface="+mn-lt"/>
              </a:rPr>
              <a:t>g1c – circularly polarized beam</a:t>
            </a:r>
          </a:p>
          <a:p>
            <a:r>
              <a:rPr lang="en-US" dirty="0" smtClean="0">
                <a:solidFill>
                  <a:srgbClr val="2F5897"/>
                </a:solidFill>
                <a:latin typeface="+mn-lt"/>
              </a:rPr>
              <a:t>g11 – </a:t>
            </a:r>
            <a:r>
              <a:rPr lang="en-US" dirty="0" err="1" smtClean="0">
                <a:solidFill>
                  <a:srgbClr val="2F5897"/>
                </a:solidFill>
                <a:latin typeface="+mn-lt"/>
              </a:rPr>
              <a:t>unpolarized</a:t>
            </a:r>
            <a:r>
              <a:rPr lang="en-US" dirty="0" smtClean="0">
                <a:solidFill>
                  <a:srgbClr val="2F5897"/>
                </a:solidFill>
                <a:latin typeface="+mn-lt"/>
              </a:rPr>
              <a:t> beam, high statistics</a:t>
            </a:r>
            <a:endParaRPr lang="en-US" dirty="0">
              <a:solidFill>
                <a:srgbClr val="2F5897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8667" y="2150534"/>
            <a:ext cx="542962" cy="347133"/>
          </a:xfrm>
          <a:prstGeom prst="rect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 Experiments: g8b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11024"/>
              </p:ext>
            </p:extLst>
          </p:nvPr>
        </p:nvGraphicFramePr>
        <p:xfrm>
          <a:off x="458296" y="1016928"/>
          <a:ext cx="8227409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000"/>
                <a:gridCol w="526954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</a:tblGrid>
              <a:tr h="370840"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Beam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 + 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err="1" smtClean="0">
                          <a:latin typeface="Times New Roman"/>
                          <a:cs typeface="Times New Roman"/>
                        </a:rPr>
                        <a:t>unpolarized</a:t>
                      </a:r>
                      <a:endParaRPr lang="en-US" sz="1400" b="0" i="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smtClean="0">
                          <a:latin typeface="Times New Roman"/>
                          <a:cs typeface="Times New Roman"/>
                        </a:rPr>
                        <a:t>sin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err="1" smtClean="0">
                          <a:latin typeface="Times New Roman"/>
                          <a:cs typeface="Times New Roman"/>
                        </a:rPr>
                        <a:t>cos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Times New Roman"/>
                          <a:cs typeface="Times New Roman"/>
                        </a:rPr>
                        <a:t>circular</a:t>
                      </a: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8296" y="3242734"/>
            <a:ext cx="1693333" cy="370075"/>
          </a:xfrm>
          <a:prstGeom prst="rect">
            <a:avLst/>
          </a:prstGeom>
          <a:solidFill>
            <a:srgbClr val="FFFF00">
              <a:alpha val="13000"/>
            </a:srgbClr>
          </a:solidFill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4667" y="2133600"/>
            <a:ext cx="423333" cy="36406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4400" y="3242734"/>
            <a:ext cx="1286933" cy="370075"/>
          </a:xfrm>
          <a:prstGeom prst="rect">
            <a:avLst/>
          </a:prstGeom>
          <a:solidFill>
            <a:srgbClr val="FFFF00">
              <a:alpha val="13000"/>
            </a:srgbClr>
          </a:solidFill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296" y="2513511"/>
            <a:ext cx="1693333" cy="729224"/>
          </a:xfrm>
          <a:prstGeom prst="rect">
            <a:avLst/>
          </a:prstGeom>
          <a:solidFill>
            <a:srgbClr val="CCFFCC">
              <a:alpha val="13000"/>
            </a:srgbClr>
          </a:solidFill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54400" y="2513510"/>
            <a:ext cx="1286933" cy="729224"/>
          </a:xfrm>
          <a:prstGeom prst="rect">
            <a:avLst/>
          </a:prstGeom>
          <a:solidFill>
            <a:srgbClr val="CCFFCC">
              <a:alpha val="13000"/>
            </a:srgbClr>
          </a:solidFill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3801533"/>
            <a:ext cx="8229600" cy="2403496"/>
          </a:xfrm>
        </p:spPr>
        <p:txBody>
          <a:bodyPr/>
          <a:lstStyle/>
          <a:p>
            <a:r>
              <a:rPr lang="en-US" dirty="0" smtClean="0">
                <a:solidFill>
                  <a:srgbClr val="2F5897"/>
                </a:solidFill>
                <a:latin typeface="+mn-lt"/>
              </a:rPr>
              <a:t>linearly polarized beam</a:t>
            </a:r>
            <a:endParaRPr lang="en-US" dirty="0">
              <a:solidFill>
                <a:srgbClr val="2F589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5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 Experiments: g9a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941173"/>
              </p:ext>
            </p:extLst>
          </p:nvPr>
        </p:nvGraphicFramePr>
        <p:xfrm>
          <a:off x="458296" y="1016928"/>
          <a:ext cx="8227409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000"/>
                <a:gridCol w="526954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</a:tblGrid>
              <a:tr h="370840"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Beam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 + 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err="1" smtClean="0">
                          <a:latin typeface="Times New Roman"/>
                          <a:cs typeface="Times New Roman"/>
                        </a:rPr>
                        <a:t>unpolarized</a:t>
                      </a:r>
                      <a:endParaRPr lang="en-US" sz="1400" b="0" i="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smtClean="0">
                          <a:latin typeface="Times New Roman"/>
                          <a:cs typeface="Times New Roman"/>
                        </a:rPr>
                        <a:t>sin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err="1" smtClean="0">
                          <a:latin typeface="Times New Roman"/>
                          <a:cs typeface="Times New Roman"/>
                        </a:rPr>
                        <a:t>cos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Times New Roman"/>
                          <a:cs typeface="Times New Roman"/>
                        </a:rPr>
                        <a:t>circular</a:t>
                      </a: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8296" y="3242734"/>
            <a:ext cx="1693333" cy="370075"/>
          </a:xfrm>
          <a:prstGeom prst="rect">
            <a:avLst/>
          </a:prstGeom>
          <a:solidFill>
            <a:srgbClr val="FFFF00">
              <a:alpha val="13000"/>
            </a:srgbClr>
          </a:solidFill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4667" y="2133600"/>
            <a:ext cx="423333" cy="36406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4400" y="3242734"/>
            <a:ext cx="1286933" cy="370075"/>
          </a:xfrm>
          <a:prstGeom prst="rect">
            <a:avLst/>
          </a:prstGeom>
          <a:solidFill>
            <a:srgbClr val="FFFF00">
              <a:alpha val="13000"/>
            </a:srgbClr>
          </a:solidFill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296" y="2513511"/>
            <a:ext cx="1693333" cy="729224"/>
          </a:xfrm>
          <a:prstGeom prst="rect">
            <a:avLst/>
          </a:prstGeom>
          <a:solidFill>
            <a:srgbClr val="CCFFCC">
              <a:alpha val="13000"/>
            </a:srgbClr>
          </a:solidFill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54400" y="2513510"/>
            <a:ext cx="1286933" cy="729224"/>
          </a:xfrm>
          <a:prstGeom prst="rect">
            <a:avLst/>
          </a:prstGeom>
          <a:solidFill>
            <a:srgbClr val="CCFFCC">
              <a:alpha val="13000"/>
            </a:srgbClr>
          </a:solidFill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14133" y="2133600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38800" y="2125133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34200" y="2142068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45438" y="2125133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3801533"/>
            <a:ext cx="8229600" cy="2403496"/>
          </a:xfrm>
        </p:spPr>
        <p:txBody>
          <a:bodyPr/>
          <a:lstStyle/>
          <a:p>
            <a:r>
              <a:rPr lang="en-US" dirty="0" smtClean="0">
                <a:solidFill>
                  <a:srgbClr val="2F5897"/>
                </a:solidFill>
                <a:latin typeface="+mn-lt"/>
              </a:rPr>
              <a:t>Longitudinally polarized target</a:t>
            </a:r>
            <a:endParaRPr lang="en-US" dirty="0">
              <a:solidFill>
                <a:srgbClr val="2F589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841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 Experiments: g9b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944304"/>
              </p:ext>
            </p:extLst>
          </p:nvPr>
        </p:nvGraphicFramePr>
        <p:xfrm>
          <a:off x="458296" y="1016928"/>
          <a:ext cx="8227409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000"/>
                <a:gridCol w="526954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</a:tblGrid>
              <a:tr h="370840"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Beam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 + 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err="1" smtClean="0">
                          <a:latin typeface="Times New Roman"/>
                          <a:cs typeface="Times New Roman"/>
                        </a:rPr>
                        <a:t>unpolarized</a:t>
                      </a:r>
                      <a:endParaRPr lang="en-US" sz="1400" b="0" i="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smtClean="0">
                          <a:latin typeface="Times New Roman"/>
                          <a:cs typeface="Times New Roman"/>
                        </a:rPr>
                        <a:t>sin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err="1" smtClean="0">
                          <a:latin typeface="Times New Roman"/>
                          <a:cs typeface="Times New Roman"/>
                        </a:rPr>
                        <a:t>cos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Times New Roman"/>
                          <a:cs typeface="Times New Roman"/>
                        </a:rPr>
                        <a:t>circular</a:t>
                      </a: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8296" y="3242734"/>
            <a:ext cx="1693333" cy="370075"/>
          </a:xfrm>
          <a:prstGeom prst="rect">
            <a:avLst/>
          </a:prstGeom>
          <a:solidFill>
            <a:srgbClr val="FFFF00">
              <a:alpha val="13000"/>
            </a:srgbClr>
          </a:solidFill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4667" y="2133600"/>
            <a:ext cx="423333" cy="36406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4400" y="3242734"/>
            <a:ext cx="1286933" cy="370075"/>
          </a:xfrm>
          <a:prstGeom prst="rect">
            <a:avLst/>
          </a:prstGeom>
          <a:solidFill>
            <a:srgbClr val="FFFF00">
              <a:alpha val="13000"/>
            </a:srgbClr>
          </a:solidFill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296" y="2513511"/>
            <a:ext cx="1693333" cy="729224"/>
          </a:xfrm>
          <a:prstGeom prst="rect">
            <a:avLst/>
          </a:prstGeom>
          <a:solidFill>
            <a:srgbClr val="CCFFCC">
              <a:alpha val="13000"/>
            </a:srgbClr>
          </a:solidFill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54400" y="2513510"/>
            <a:ext cx="1286933" cy="729224"/>
          </a:xfrm>
          <a:prstGeom prst="rect">
            <a:avLst/>
          </a:prstGeom>
          <a:solidFill>
            <a:srgbClr val="CCFFCC">
              <a:alpha val="13000"/>
            </a:srgbClr>
          </a:solidFill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14133" y="2133600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38800" y="2125133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34200" y="2142068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45438" y="2125133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51629" y="2142068"/>
            <a:ext cx="862504" cy="1462273"/>
          </a:xfrm>
          <a:prstGeom prst="rect">
            <a:avLst/>
          </a:prstGeom>
          <a:solidFill>
            <a:srgbClr val="00009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76296" y="2150535"/>
            <a:ext cx="862504" cy="1462273"/>
          </a:xfrm>
          <a:prstGeom prst="rect">
            <a:avLst/>
          </a:prstGeom>
          <a:solidFill>
            <a:srgbClr val="00009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71696" y="2142068"/>
            <a:ext cx="862504" cy="1462273"/>
          </a:xfrm>
          <a:prstGeom prst="rect">
            <a:avLst/>
          </a:prstGeom>
          <a:solidFill>
            <a:srgbClr val="00009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63357" y="2125133"/>
            <a:ext cx="862504" cy="1462273"/>
          </a:xfrm>
          <a:prstGeom prst="rect">
            <a:avLst/>
          </a:prstGeom>
          <a:solidFill>
            <a:srgbClr val="00009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3801533"/>
            <a:ext cx="8229600" cy="2403496"/>
          </a:xfrm>
        </p:spPr>
        <p:txBody>
          <a:bodyPr/>
          <a:lstStyle/>
          <a:p>
            <a:r>
              <a:rPr lang="en-US" dirty="0" smtClean="0">
                <a:solidFill>
                  <a:srgbClr val="2F5897"/>
                </a:solidFill>
                <a:latin typeface="+mn-lt"/>
              </a:rPr>
              <a:t>transversely polarized target</a:t>
            </a:r>
            <a:endParaRPr lang="en-US" dirty="0">
              <a:solidFill>
                <a:srgbClr val="2F589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23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 Experiments: deuteron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10 </a:t>
            </a:r>
            <a:r>
              <a:rPr lang="en-US" dirty="0" err="1" smtClean="0"/>
              <a:t>unpolarized</a:t>
            </a:r>
            <a:r>
              <a:rPr lang="en-US" dirty="0" smtClean="0"/>
              <a:t> beam, </a:t>
            </a:r>
            <a:r>
              <a:rPr lang="en-US" dirty="0" err="1" smtClean="0"/>
              <a:t>unpolarized</a:t>
            </a:r>
            <a:r>
              <a:rPr lang="en-US" dirty="0" smtClean="0"/>
              <a:t> deuterium target</a:t>
            </a:r>
          </a:p>
          <a:p>
            <a:r>
              <a:rPr lang="en-US" dirty="0"/>
              <a:t>g</a:t>
            </a:r>
            <a:r>
              <a:rPr lang="en-US" dirty="0" smtClean="0"/>
              <a:t>13 circularly and linearly polarized beam on </a:t>
            </a:r>
            <a:r>
              <a:rPr lang="en-US" dirty="0" err="1"/>
              <a:t>u</a:t>
            </a:r>
            <a:r>
              <a:rPr lang="en-US" dirty="0" err="1" smtClean="0"/>
              <a:t>npolarized</a:t>
            </a:r>
            <a:r>
              <a:rPr lang="en-US" dirty="0" smtClean="0"/>
              <a:t> deuterium target</a:t>
            </a:r>
          </a:p>
          <a:p>
            <a:r>
              <a:rPr lang="en-US" dirty="0" smtClean="0"/>
              <a:t>g14 circularly and linearly polarized beam on longitudinally polarized HD target</a:t>
            </a:r>
          </a:p>
          <a:p>
            <a:endParaRPr lang="en-US" dirty="0"/>
          </a:p>
          <a:p>
            <a:r>
              <a:rPr lang="en-US" dirty="0" smtClean="0"/>
              <a:t>final states with strangeness: K</a:t>
            </a:r>
            <a:r>
              <a:rPr lang="en-US" baseline="30000" dirty="0" smtClean="0"/>
              <a:t>0</a:t>
            </a:r>
            <a:r>
              <a:rPr lang="en-US" dirty="0" smtClean="0"/>
              <a:t>Λ, K</a:t>
            </a:r>
            <a:r>
              <a:rPr lang="en-US" baseline="30000" dirty="0" smtClean="0"/>
              <a:t>+</a:t>
            </a:r>
            <a:r>
              <a:rPr lang="en-US" dirty="0" smtClean="0"/>
              <a:t>Σ</a:t>
            </a:r>
            <a:r>
              <a:rPr lang="en-US" baseline="30000" dirty="0" smtClean="0"/>
              <a:t>-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1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g11 cross sections and 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klam_dcs_clas_2009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" y="4576451"/>
            <a:ext cx="2286000" cy="2017059"/>
          </a:xfrm>
          <a:prstGeom prst="rect">
            <a:avLst/>
          </a:prstGeom>
        </p:spPr>
      </p:pic>
      <p:pic>
        <p:nvPicPr>
          <p:cNvPr id="7" name="Picture 6" descr="klam_dcs_clas_2009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" y="898680"/>
            <a:ext cx="2286000" cy="3677771"/>
          </a:xfrm>
          <a:prstGeom prst="rect">
            <a:avLst/>
          </a:prstGeom>
        </p:spPr>
      </p:pic>
      <p:pic>
        <p:nvPicPr>
          <p:cNvPr id="9" name="Picture 8" descr="klam_p_clas_2009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99" y="898680"/>
            <a:ext cx="2441448" cy="5701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88451" y="6149560"/>
            <a:ext cx="3341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A.V. </a:t>
            </a:r>
            <a:r>
              <a:rPr lang="en-US" sz="1400" dirty="0" err="1" smtClean="0"/>
              <a:t>Anisovich</a:t>
            </a:r>
            <a:r>
              <a:rPr lang="en-US" sz="1400" dirty="0" smtClean="0"/>
              <a:t> </a:t>
            </a:r>
            <a:r>
              <a:rPr lang="en-US" sz="1400" i="1" dirty="0" smtClean="0"/>
              <a:t>et al. </a:t>
            </a:r>
            <a:r>
              <a:rPr lang="tr-TR" sz="1400" dirty="0"/>
              <a:t>E</a:t>
            </a:r>
            <a:r>
              <a:rPr lang="tr-TR" sz="1400" dirty="0" smtClean="0"/>
              <a:t>PJ</a:t>
            </a:r>
            <a:r>
              <a:rPr lang="tr-TR" sz="1400" dirty="0"/>
              <a:t>. A (2011) 47: 27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3463" y="1710720"/>
            <a:ext cx="171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 g11 data</a:t>
            </a:r>
            <a:endParaRPr lang="en-US" dirty="0"/>
          </a:p>
        </p:txBody>
      </p:sp>
      <p:pic>
        <p:nvPicPr>
          <p:cNvPr id="12" name="Picture 11" descr="klam_dcs_tot_clas_2009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47" y="2211910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formalism </a:t>
            </a:r>
          </a:p>
          <a:p>
            <a:r>
              <a:rPr lang="en-US" sz="2400" dirty="0" smtClean="0"/>
              <a:t>Experimental tools</a:t>
            </a:r>
          </a:p>
          <a:p>
            <a:r>
              <a:rPr lang="en-US" sz="2400" dirty="0" smtClean="0"/>
              <a:t>Results</a:t>
            </a:r>
          </a:p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3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transfer </a:t>
            </a:r>
            <a:r>
              <a:rPr lang="en-US" i="1" dirty="0" err="1" smtClean="0"/>
              <a:t>Cx</a:t>
            </a:r>
            <a:r>
              <a:rPr lang="en-US" i="1" dirty="0" smtClean="0"/>
              <a:t>, </a:t>
            </a:r>
            <a:r>
              <a:rPr lang="en-US" i="1" dirty="0" err="1" smtClean="0"/>
              <a:t>Cz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1-s2.0-S0370269308002840-gr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1380067"/>
            <a:ext cx="644919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7333" y="6202234"/>
            <a:ext cx="6646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 err="1"/>
              <a:t>Fits</a:t>
            </a:r>
            <a:r>
              <a:rPr lang="nb-NO" sz="1200" dirty="0"/>
              <a:t>: </a:t>
            </a:r>
            <a:r>
              <a:rPr lang="nb-NO" sz="1200" dirty="0" err="1"/>
              <a:t>BoGa</a:t>
            </a:r>
            <a:r>
              <a:rPr lang="nb-NO" sz="1200" dirty="0"/>
              <a:t>-Model, V. A. </a:t>
            </a:r>
            <a:r>
              <a:rPr lang="nb-NO" sz="1200" dirty="0" err="1"/>
              <a:t>Nikonov</a:t>
            </a:r>
            <a:r>
              <a:rPr lang="nb-NO" sz="1200" dirty="0"/>
              <a:t> et al., </a:t>
            </a:r>
            <a:r>
              <a:rPr lang="nb-NO" sz="1200" dirty="0" err="1"/>
              <a:t>Phys</a:t>
            </a:r>
            <a:r>
              <a:rPr lang="nb-NO" sz="1200" dirty="0"/>
              <a:t>. Lett. B 662, 245 (2008)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871133" y="1066913"/>
            <a:ext cx="2063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without N(1900) 3/2</a:t>
            </a:r>
            <a:r>
              <a:rPr lang="en-US" sz="1600" baseline="30000" dirty="0" smtClean="0">
                <a:solidFill>
                  <a:schemeClr val="accent1"/>
                </a:solidFill>
              </a:rPr>
              <a:t>+</a:t>
            </a:r>
            <a:endParaRPr lang="en-US" sz="1600" baseline="30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1866" y="1016113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with N(1900) 3/2</a:t>
            </a:r>
            <a:r>
              <a:rPr lang="en-US" sz="1600" baseline="30000" dirty="0" smtClean="0">
                <a:solidFill>
                  <a:schemeClr val="accent1"/>
                </a:solidFill>
              </a:rPr>
              <a:t>+</a:t>
            </a:r>
            <a:endParaRPr lang="en-US" sz="1600" baseline="30000" dirty="0">
              <a:solidFill>
                <a:schemeClr val="accent1"/>
              </a:solidFill>
            </a:endParaRPr>
          </a:p>
        </p:txBody>
      </p:sp>
      <p:sp>
        <p:nvSpPr>
          <p:cNvPr id="10" name="Striped Right Arrow 9"/>
          <p:cNvSpPr>
            <a:spLocks noChangeAspect="1"/>
          </p:cNvSpPr>
          <p:nvPr/>
        </p:nvSpPr>
        <p:spPr>
          <a:xfrm>
            <a:off x="4394202" y="3793067"/>
            <a:ext cx="274317" cy="20364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0733" y="3513667"/>
            <a:ext cx="3064933" cy="702733"/>
          </a:xfrm>
          <a:prstGeom prst="roundRect">
            <a:avLst/>
          </a:prstGeom>
          <a:solidFill>
            <a:srgbClr val="FFFF00">
              <a:alpha val="10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41333" y="3513667"/>
            <a:ext cx="3064933" cy="702733"/>
          </a:xfrm>
          <a:prstGeom prst="roundRect">
            <a:avLst/>
          </a:prstGeom>
          <a:solidFill>
            <a:srgbClr val="FFFF00">
              <a:alpha val="10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710"/>
            <a:ext cx="8229600" cy="875359"/>
          </a:xfrm>
        </p:spPr>
        <p:txBody>
          <a:bodyPr>
            <a:normAutofit/>
          </a:bodyPr>
          <a:lstStyle/>
          <a:p>
            <a:r>
              <a:rPr lang="en-GB" dirty="0" smtClean="0">
                <a:cs typeface="Arial" charset="0"/>
              </a:rPr>
              <a:t>Linearly polarized photons on </a:t>
            </a:r>
            <a:r>
              <a:rPr lang="en-GB" dirty="0" err="1" smtClean="0">
                <a:cs typeface="Arial" charset="0"/>
              </a:rPr>
              <a:t>unpolarized</a:t>
            </a:r>
            <a:r>
              <a:rPr lang="en-GB" dirty="0" smtClean="0">
                <a:cs typeface="Arial" charset="0"/>
              </a:rPr>
              <a:t> target: Comparison </a:t>
            </a:r>
            <a:r>
              <a:rPr lang="en-GB" dirty="0">
                <a:cs typeface="Arial" charset="0"/>
              </a:rPr>
              <a:t>with other measurements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21461"/>
              </p:ext>
            </p:extLst>
          </p:nvPr>
        </p:nvGraphicFramePr>
        <p:xfrm>
          <a:off x="1096841" y="1623060"/>
          <a:ext cx="6950318" cy="36118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425314"/>
                <a:gridCol w="1319565"/>
                <a:gridCol w="1425314"/>
                <a:gridCol w="556331"/>
                <a:gridCol w="556332"/>
                <a:gridCol w="554799"/>
                <a:gridCol w="556331"/>
                <a:gridCol w="55633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Experiment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Final State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W range (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Gev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Σ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Ox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Oz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CLAS g11</a:t>
                      </a:r>
                    </a:p>
                  </a:txBody>
                  <a:tcPr marL="84398" marR="843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K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+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Λ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1.62 – 2.84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K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+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0</a:t>
                      </a:r>
                      <a:endParaRPr kumimoji="0" lang="en-GB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1.69 – 2.84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LEPS</a:t>
                      </a:r>
                    </a:p>
                  </a:txBody>
                  <a:tcPr marL="84398" marR="843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K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+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Λ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1.94 – 2.30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K</a:t>
                      </a:r>
                      <a:r>
                        <a:rPr kumimoji="0" lang="en-GB" sz="18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+</a:t>
                      </a: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GB" sz="18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1.94 – 2.30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GRAAL</a:t>
                      </a:r>
                    </a:p>
                  </a:txBody>
                  <a:tcPr marL="84398" marR="843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K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+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Λ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1.64 – 1.92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K</a:t>
                      </a:r>
                      <a:r>
                        <a:rPr kumimoji="0" lang="en-GB" sz="18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+</a:t>
                      </a: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GB" sz="18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1.74 – 1.92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CLAS g8</a:t>
                      </a:r>
                    </a:p>
                  </a:txBody>
                  <a:tcPr marL="84398" marR="843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K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+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Λ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1.71 – 2.19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K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+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0</a:t>
                      </a:r>
                      <a:endParaRPr kumimoji="0" lang="en-GB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1.75 – 2.19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L="84398" marR="84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958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Kinematical coverage comparison for </a:t>
            </a:r>
            <a:r>
              <a:rPr lang="en-US" dirty="0" err="1" smtClean="0"/>
              <a:t>Σ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5317067"/>
            <a:ext cx="8229600" cy="88796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 g8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GRAAL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LEPS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134533"/>
            <a:ext cx="8229600" cy="3947886"/>
            <a:chOff x="269891" y="1134533"/>
            <a:chExt cx="8229600" cy="3947886"/>
          </a:xfrm>
        </p:grpSpPr>
        <p:pic>
          <p:nvPicPr>
            <p:cNvPr id="4" name="Picture 3" descr="CompareCoverage_KL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91" y="1134533"/>
              <a:ext cx="4114800" cy="3947886"/>
            </a:xfrm>
            <a:prstGeom prst="rect">
              <a:avLst/>
            </a:prstGeom>
          </p:spPr>
        </p:pic>
        <p:pic>
          <p:nvPicPr>
            <p:cNvPr id="5" name="Picture 4" descr="CompareCoverage_K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91" y="1134533"/>
              <a:ext cx="4114800" cy="3947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34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eLEPS_K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5522"/>
            <a:ext cx="4953485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GRAAL and LEPS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CompareGRAAL_KL_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6151"/>
            <a:ext cx="4953486" cy="3200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5442284" y="1714187"/>
            <a:ext cx="2169257" cy="88796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CLAS g8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GRAAL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LEPS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0508" y="6231467"/>
            <a:ext cx="91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UGlasgow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CLAS g11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 descr="CompareCLASg11_K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04" y="960120"/>
            <a:ext cx="5058193" cy="5486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 rot="18958264">
            <a:off x="2763540" y="3105836"/>
            <a:ext cx="3616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36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0508" y="6231467"/>
            <a:ext cx="91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UGlasgow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1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Ox/Oz</a:t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g8_Ang_KL_O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0120"/>
            <a:ext cx="4572000" cy="4959048"/>
          </a:xfrm>
          <a:prstGeom prst="rect">
            <a:avLst/>
          </a:prstGeom>
        </p:spPr>
      </p:pic>
      <p:pic>
        <p:nvPicPr>
          <p:cNvPr id="6" name="Picture 5" descr="g8_Ang_KL_O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60120"/>
            <a:ext cx="4572000" cy="4959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8958264">
            <a:off x="1404329" y="2951205"/>
            <a:ext cx="247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24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sp>
        <p:nvSpPr>
          <p:cNvPr id="8" name="Rectangle 7"/>
          <p:cNvSpPr/>
          <p:nvPr/>
        </p:nvSpPr>
        <p:spPr>
          <a:xfrm rot="18958264">
            <a:off x="5764967" y="2951205"/>
            <a:ext cx="247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24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0508" y="6231467"/>
            <a:ext cx="91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UGlasgow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3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dependence: </a:t>
            </a:r>
            <a:r>
              <a:rPr lang="en-US" dirty="0" err="1" smtClean="0"/>
              <a:t>Σ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 descr="g8_W_KL_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26" y="960120"/>
            <a:ext cx="4771148" cy="2743200"/>
          </a:xfrm>
          <a:prstGeom prst="rect">
            <a:avLst/>
          </a:prstGeom>
        </p:spPr>
      </p:pic>
      <p:pic>
        <p:nvPicPr>
          <p:cNvPr id="5" name="Picture 4" descr="g8_W_KS_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26" y="3703320"/>
            <a:ext cx="4771148" cy="2743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rot="18958264">
            <a:off x="3664928" y="2172271"/>
            <a:ext cx="247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24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sp>
        <p:nvSpPr>
          <p:cNvPr id="8" name="Rectangle 7"/>
          <p:cNvSpPr/>
          <p:nvPr/>
        </p:nvSpPr>
        <p:spPr>
          <a:xfrm rot="18958264">
            <a:off x="3470194" y="4796938"/>
            <a:ext cx="247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24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0508" y="6231467"/>
            <a:ext cx="91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UGlasgow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dependence: </a:t>
            </a:r>
            <a:r>
              <a:rPr lang="en-US" i="1" dirty="0" smtClean="0"/>
              <a:t>Ox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 descr="g8_W_KL_O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26" y="960120"/>
            <a:ext cx="4771148" cy="2743200"/>
          </a:xfrm>
          <a:prstGeom prst="rect">
            <a:avLst/>
          </a:prstGeom>
        </p:spPr>
      </p:pic>
      <p:pic>
        <p:nvPicPr>
          <p:cNvPr id="5" name="Picture 4" descr="g8_W_KS_O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26" y="3703320"/>
            <a:ext cx="4771148" cy="2743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rot="18958264">
            <a:off x="3664928" y="2172271"/>
            <a:ext cx="247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24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sp>
        <p:nvSpPr>
          <p:cNvPr id="8" name="Rectangle 7"/>
          <p:cNvSpPr/>
          <p:nvPr/>
        </p:nvSpPr>
        <p:spPr>
          <a:xfrm rot="18958264">
            <a:off x="3664927" y="4788471"/>
            <a:ext cx="247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24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0508" y="6231467"/>
            <a:ext cx="91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UGlasgow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9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dependence</a:t>
            </a:r>
            <a:r>
              <a:rPr lang="en-US" dirty="0" smtClean="0"/>
              <a:t>: </a:t>
            </a:r>
            <a:r>
              <a:rPr lang="en-US" i="1" dirty="0" smtClean="0"/>
              <a:t>Oz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 descr="g8_W_KL_O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26" y="960120"/>
            <a:ext cx="4771148" cy="2743200"/>
          </a:xfrm>
          <a:prstGeom prst="rect">
            <a:avLst/>
          </a:prstGeom>
        </p:spPr>
      </p:pic>
      <p:pic>
        <p:nvPicPr>
          <p:cNvPr id="5" name="Picture 4" descr="g8_W_KS_O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26" y="3703320"/>
            <a:ext cx="4771148" cy="2743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rot="18958264">
            <a:off x="3664928" y="2172271"/>
            <a:ext cx="247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24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sp>
        <p:nvSpPr>
          <p:cNvPr id="8" name="Rectangle 7"/>
          <p:cNvSpPr/>
          <p:nvPr/>
        </p:nvSpPr>
        <p:spPr>
          <a:xfrm rot="18958264">
            <a:off x="3410927" y="4813871"/>
            <a:ext cx="247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24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0508" y="6231467"/>
            <a:ext cx="91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UGlasgow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0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dependence: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 descr="g8_W_KL_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26" y="960120"/>
            <a:ext cx="4771148" cy="2743200"/>
          </a:xfrm>
          <a:prstGeom prst="rect">
            <a:avLst/>
          </a:prstGeom>
        </p:spPr>
      </p:pic>
      <p:pic>
        <p:nvPicPr>
          <p:cNvPr id="5" name="Picture 4" descr="g8_W_KS_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26" y="3703320"/>
            <a:ext cx="4771148" cy="2743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rot="18958264">
            <a:off x="3664928" y="2172271"/>
            <a:ext cx="247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24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sp>
        <p:nvSpPr>
          <p:cNvPr id="8" name="Rectangle 7"/>
          <p:cNvSpPr/>
          <p:nvPr/>
        </p:nvSpPr>
        <p:spPr>
          <a:xfrm rot="18958264">
            <a:off x="3504062" y="4847737"/>
            <a:ext cx="247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24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0508" y="6231467"/>
            <a:ext cx="91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UGlasgow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4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Bump?</a:t>
            </a:r>
            <a:endParaRPr lang="en-US" dirty="0"/>
          </a:p>
        </p:txBody>
      </p:sp>
      <p:pic>
        <p:nvPicPr>
          <p:cNvPr id="6" name="Content Placeholder 5" descr="total_lambda_2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r="2370" b="5967"/>
          <a:stretch/>
        </p:blipFill>
        <p:spPr>
          <a:xfrm>
            <a:off x="0" y="2518246"/>
            <a:ext cx="4829049" cy="366724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29049" y="2895600"/>
            <a:ext cx="4258569" cy="3363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SAPHIR data (1998) triggered </a:t>
            </a:r>
            <a:r>
              <a:rPr lang="en-US" sz="1200" dirty="0" err="1" smtClean="0"/>
              <a:t>discussionon</a:t>
            </a:r>
            <a:r>
              <a:rPr lang="en-US" sz="1200" dirty="0" smtClean="0"/>
              <a:t> </a:t>
            </a:r>
            <a:r>
              <a:rPr lang="ja-JP" altLang="en-US" sz="1200" dirty="0" smtClean="0"/>
              <a:t>“</a:t>
            </a:r>
            <a:r>
              <a:rPr lang="en-US" sz="1200" dirty="0" smtClean="0"/>
              <a:t>missing</a:t>
            </a:r>
            <a:r>
              <a:rPr lang="ja-JP" altLang="en-US" sz="1200" dirty="0" smtClean="0"/>
              <a:t>”</a:t>
            </a:r>
            <a:r>
              <a:rPr lang="en-US" sz="1200" i="1" dirty="0" smtClean="0">
                <a:solidFill>
                  <a:schemeClr val="tx2"/>
                </a:solidFill>
                <a:latin typeface="+mn-lt"/>
              </a:rPr>
              <a:t>D</a:t>
            </a:r>
            <a:r>
              <a:rPr lang="en-US" sz="1200" i="1" baseline="-25000" dirty="0" smtClean="0">
                <a:solidFill>
                  <a:schemeClr val="tx2"/>
                </a:solidFill>
                <a:latin typeface="+mn-lt"/>
              </a:rPr>
              <a:t>13</a:t>
            </a:r>
            <a:r>
              <a:rPr lang="en-US" sz="1200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i="1" dirty="0" smtClean="0">
                <a:solidFill>
                  <a:srgbClr val="2F5897"/>
                </a:solidFill>
                <a:latin typeface="+mn-lt"/>
              </a:rPr>
              <a:t>D</a:t>
            </a:r>
            <a:r>
              <a:rPr lang="en-US" sz="1200" i="1" baseline="-25000" dirty="0" smtClean="0">
                <a:solidFill>
                  <a:srgbClr val="2F5897"/>
                </a:solidFill>
                <a:latin typeface="+mn-lt"/>
              </a:rPr>
              <a:t>13</a:t>
            </a:r>
            <a:r>
              <a:rPr lang="en-US" sz="1200" i="1" dirty="0" smtClean="0">
                <a:solidFill>
                  <a:srgbClr val="2F5897"/>
                </a:solidFill>
                <a:latin typeface="+mn-lt"/>
              </a:rPr>
              <a:t>(1890)?, P</a:t>
            </a:r>
            <a:r>
              <a:rPr lang="en-US" sz="1200" i="1" baseline="-25000" dirty="0" smtClean="0">
                <a:solidFill>
                  <a:srgbClr val="2F5897"/>
                </a:solidFill>
                <a:latin typeface="+mn-lt"/>
              </a:rPr>
              <a:t>11</a:t>
            </a:r>
            <a:r>
              <a:rPr lang="en-US" sz="1200" i="1" dirty="0" smtClean="0">
                <a:solidFill>
                  <a:srgbClr val="2F5897"/>
                </a:solidFill>
                <a:latin typeface="+mn-lt"/>
              </a:rPr>
              <a:t>(1840)? </a:t>
            </a:r>
            <a:r>
              <a:rPr lang="en-US" sz="1200" i="1" dirty="0">
                <a:solidFill>
                  <a:srgbClr val="2F5897"/>
                </a:solidFill>
                <a:latin typeface="+mn-lt"/>
              </a:rPr>
              <a:t>D</a:t>
            </a:r>
            <a:r>
              <a:rPr lang="en-US" sz="1200" i="1" baseline="-25000" dirty="0">
                <a:solidFill>
                  <a:srgbClr val="2F5897"/>
                </a:solidFill>
                <a:latin typeface="+mn-lt"/>
              </a:rPr>
              <a:t>13</a:t>
            </a:r>
            <a:r>
              <a:rPr lang="en-US" sz="1200" i="1" dirty="0">
                <a:solidFill>
                  <a:srgbClr val="2F5897"/>
                </a:solidFill>
                <a:latin typeface="+mn-lt"/>
              </a:rPr>
              <a:t>(1900</a:t>
            </a:r>
            <a:r>
              <a:rPr lang="en-US" sz="1200" i="1" dirty="0" smtClean="0">
                <a:solidFill>
                  <a:srgbClr val="2F5897"/>
                </a:solidFill>
                <a:latin typeface="+mn-lt"/>
              </a:rPr>
              <a:t>)?..</a:t>
            </a:r>
            <a:r>
              <a:rPr lang="en-US" sz="1200" i="1" dirty="0" smtClean="0">
                <a:latin typeface="+mn-lt"/>
              </a:rPr>
              <a:t>. </a:t>
            </a:r>
            <a:r>
              <a:rPr lang="en-US" sz="1200" dirty="0" smtClean="0"/>
              <a:t>lots of other interpretations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endParaRPr lang="en-US" sz="1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CLAS got into the game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F</a:t>
            </a:r>
            <a:r>
              <a:rPr lang="en-US" sz="1200" dirty="0" smtClean="0"/>
              <a:t>irst CLAS measurements (g1c): </a:t>
            </a:r>
            <a:r>
              <a:rPr lang="en-US" sz="1200" b="1" i="1" dirty="0" err="1" smtClean="0">
                <a:solidFill>
                  <a:schemeClr val="tx2"/>
                </a:solidFill>
                <a:latin typeface="+mn-lt"/>
              </a:rPr>
              <a:t>dσ</a:t>
            </a:r>
            <a:r>
              <a:rPr lang="en-US" sz="1200" b="1" i="1" dirty="0" smtClean="0">
                <a:solidFill>
                  <a:schemeClr val="tx2"/>
                </a:solidFill>
                <a:latin typeface="+mn-lt"/>
              </a:rPr>
              <a:t>/</a:t>
            </a:r>
            <a:r>
              <a:rPr lang="en-US" sz="1200" b="1" i="1" dirty="0" err="1" smtClean="0">
                <a:solidFill>
                  <a:schemeClr val="tx2"/>
                </a:solidFill>
                <a:latin typeface="+mn-lt"/>
              </a:rPr>
              <a:t>dΩ</a:t>
            </a:r>
            <a:r>
              <a:rPr lang="en-US" sz="1200" b="1" i="1" dirty="0" smtClean="0">
                <a:solidFill>
                  <a:schemeClr val="tx2"/>
                </a:solidFill>
                <a:latin typeface="+mn-lt"/>
              </a:rPr>
              <a:t>, P, </a:t>
            </a:r>
            <a:r>
              <a:rPr lang="en-US" sz="1200" b="1" i="1" dirty="0" err="1" smtClean="0">
                <a:solidFill>
                  <a:schemeClr val="tx2"/>
                </a:solidFill>
                <a:latin typeface="+mn-lt"/>
              </a:rPr>
              <a:t>Cx</a:t>
            </a:r>
            <a:r>
              <a:rPr lang="en-US" sz="1200" b="1" i="1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1200" b="1" i="1" dirty="0" err="1" smtClean="0">
                <a:solidFill>
                  <a:schemeClr val="tx2"/>
                </a:solidFill>
                <a:latin typeface="+mn-lt"/>
              </a:rPr>
              <a:t>Cz</a:t>
            </a:r>
            <a:endParaRPr lang="en-US" sz="1200" b="1" i="1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Confirmed bump around 1.9 </a:t>
            </a:r>
            <a:r>
              <a:rPr lang="en-US" sz="1200" dirty="0" err="1" smtClean="0"/>
              <a:t>GeV</a:t>
            </a:r>
            <a:endParaRPr lang="en-US" sz="1200" dirty="0" smtClean="0"/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753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Fierz</a:t>
            </a:r>
            <a:r>
              <a:rPr lang="en-US" dirty="0" smtClean="0"/>
              <a:t> identity check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 descr="Fierz_K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087033"/>
            <a:ext cx="7200900" cy="4140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 rot="18958264">
            <a:off x="3368595" y="3806338"/>
            <a:ext cx="247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24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066445"/>
              </p:ext>
            </p:extLst>
          </p:nvPr>
        </p:nvGraphicFramePr>
        <p:xfrm>
          <a:off x="2430379" y="1186080"/>
          <a:ext cx="428324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2260600" imgH="241300" progId="Equation.DSMT4">
                  <p:embed/>
                </p:oleObj>
              </mc:Choice>
              <mc:Fallback>
                <p:oleObj name="Equation" r:id="rId4" imgW="2260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0379" y="1186080"/>
                        <a:ext cx="428324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20508" y="6231467"/>
            <a:ext cx="91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UGlasgow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3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for K</a:t>
            </a:r>
            <a:r>
              <a:rPr lang="en-US" baseline="30000" dirty="0" smtClean="0"/>
              <a:t>+</a:t>
            </a:r>
            <a:r>
              <a:rPr lang="en-US" dirty="0" smtClean="0"/>
              <a:t>Λ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84" y="922723"/>
            <a:ext cx="5148061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38303" y="1645215"/>
            <a:ext cx="242508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Data:</a:t>
            </a:r>
          </a:p>
          <a:p>
            <a:r>
              <a:rPr lang="en-US" dirty="0">
                <a:solidFill>
                  <a:srgbClr val="FF0000"/>
                </a:solidFill>
              </a:rPr>
              <a:t>CLAS g9b</a:t>
            </a:r>
          </a:p>
          <a:p>
            <a:r>
              <a:rPr lang="en-US" dirty="0"/>
              <a:t>Bonn78</a:t>
            </a:r>
          </a:p>
          <a:p>
            <a:r>
              <a:rPr lang="en-US" dirty="0" smtClean="0">
                <a:solidFill>
                  <a:srgbClr val="71F514"/>
                </a:solidFill>
              </a:rPr>
              <a:t>GRAAL09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Curves:</a:t>
            </a:r>
            <a:endParaRPr lang="en-US" dirty="0"/>
          </a:p>
          <a:p>
            <a:r>
              <a:rPr lang="en-US" dirty="0">
                <a:solidFill>
                  <a:srgbClr val="DF56FE"/>
                </a:solidFill>
              </a:rPr>
              <a:t>RPR-Ghent</a:t>
            </a:r>
          </a:p>
          <a:p>
            <a:r>
              <a:rPr lang="en-US" dirty="0" err="1">
                <a:solidFill>
                  <a:srgbClr val="0000FF"/>
                </a:solidFill>
              </a:rPr>
              <a:t>Kaon</a:t>
            </a:r>
            <a:r>
              <a:rPr lang="en-US" dirty="0">
                <a:solidFill>
                  <a:srgbClr val="0000FF"/>
                </a:solidFill>
              </a:rPr>
              <a:t>-MAID</a:t>
            </a:r>
          </a:p>
          <a:p>
            <a:r>
              <a:rPr lang="en-US" dirty="0">
                <a:solidFill>
                  <a:srgbClr val="FF0000"/>
                </a:solidFill>
              </a:rPr>
              <a:t>BOGA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 rot="18958264">
            <a:off x="1171214" y="2934704"/>
            <a:ext cx="399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40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</p:spTree>
    <p:extLst>
      <p:ext uri="{BB962C8B-B14F-4D97-AF65-F5344CB8AC3E}">
        <p14:creationId xmlns:p14="http://schemas.microsoft.com/office/powerpoint/2010/main" val="3223695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</a:t>
            </a:r>
            <a:r>
              <a:rPr lang="en-US" dirty="0"/>
              <a:t>for K</a:t>
            </a:r>
            <a:r>
              <a:rPr lang="en-US" baseline="30000" dirty="0"/>
              <a:t>+</a:t>
            </a:r>
            <a:r>
              <a:rPr lang="en-US" dirty="0"/>
              <a:t>Λ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84" y="966145"/>
            <a:ext cx="5148061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38303" y="1645215"/>
            <a:ext cx="2425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Data:</a:t>
            </a:r>
          </a:p>
          <a:p>
            <a:r>
              <a:rPr lang="en-US" dirty="0">
                <a:solidFill>
                  <a:srgbClr val="FF0000"/>
                </a:solidFill>
              </a:rPr>
              <a:t>CLAS </a:t>
            </a:r>
            <a:r>
              <a:rPr lang="en-US" dirty="0" smtClean="0">
                <a:solidFill>
                  <a:srgbClr val="FF0000"/>
                </a:solidFill>
              </a:rPr>
              <a:t>g9b</a:t>
            </a:r>
          </a:p>
          <a:p>
            <a:endParaRPr lang="en-US" dirty="0" smtClean="0"/>
          </a:p>
          <a:p>
            <a:r>
              <a:rPr lang="en-US" dirty="0" smtClean="0"/>
              <a:t>Curves:</a:t>
            </a:r>
          </a:p>
          <a:p>
            <a:r>
              <a:rPr lang="en-US" dirty="0" smtClean="0">
                <a:solidFill>
                  <a:srgbClr val="DF56FE"/>
                </a:solidFill>
              </a:rPr>
              <a:t>RPR-Ghent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Kaon</a:t>
            </a:r>
            <a:r>
              <a:rPr lang="en-US" dirty="0" smtClean="0">
                <a:solidFill>
                  <a:srgbClr val="0000FF"/>
                </a:solidFill>
              </a:rPr>
              <a:t>-MAID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BOGA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 rot="18958264">
            <a:off x="1171214" y="2934704"/>
            <a:ext cx="399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40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</p:spTree>
    <p:extLst>
      <p:ext uri="{BB962C8B-B14F-4D97-AF65-F5344CB8AC3E}">
        <p14:creationId xmlns:p14="http://schemas.microsoft.com/office/powerpoint/2010/main" val="1573297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for K</a:t>
            </a:r>
            <a:r>
              <a:rPr lang="en-US" baseline="30000" dirty="0"/>
              <a:t>+</a:t>
            </a:r>
            <a:r>
              <a:rPr lang="en-US" dirty="0"/>
              <a:t>Σ</a:t>
            </a:r>
            <a:r>
              <a:rPr lang="en-US" baseline="30000" dirty="0"/>
              <a:t>0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8" y="966145"/>
            <a:ext cx="5148061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38303" y="1645215"/>
            <a:ext cx="2425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Data:</a:t>
            </a:r>
          </a:p>
          <a:p>
            <a:r>
              <a:rPr lang="en-US" dirty="0">
                <a:solidFill>
                  <a:srgbClr val="FF0000"/>
                </a:solidFill>
              </a:rPr>
              <a:t>CLAS </a:t>
            </a:r>
            <a:r>
              <a:rPr lang="en-US" dirty="0" smtClean="0">
                <a:solidFill>
                  <a:srgbClr val="FF0000"/>
                </a:solidFill>
              </a:rPr>
              <a:t>g9b</a:t>
            </a:r>
          </a:p>
          <a:p>
            <a:endParaRPr lang="en-US" dirty="0" smtClean="0"/>
          </a:p>
          <a:p>
            <a:r>
              <a:rPr lang="en-US" dirty="0" smtClean="0"/>
              <a:t>Curves:</a:t>
            </a:r>
          </a:p>
          <a:p>
            <a:r>
              <a:rPr lang="en-US" dirty="0" smtClean="0">
                <a:solidFill>
                  <a:srgbClr val="DF56FE"/>
                </a:solidFill>
              </a:rPr>
              <a:t>RPR-Ghent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Kaon</a:t>
            </a:r>
            <a:r>
              <a:rPr lang="en-US" dirty="0" smtClean="0">
                <a:solidFill>
                  <a:srgbClr val="0000FF"/>
                </a:solidFill>
              </a:rPr>
              <a:t>-MAID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BOGA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 rot="18958264">
            <a:off x="1171214" y="2934704"/>
            <a:ext cx="399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40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</p:spTree>
    <p:extLst>
      <p:ext uri="{BB962C8B-B14F-4D97-AF65-F5344CB8AC3E}">
        <p14:creationId xmlns:p14="http://schemas.microsoft.com/office/powerpoint/2010/main" val="3047907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</a:t>
            </a:r>
            <a:r>
              <a:rPr lang="en-US" dirty="0"/>
              <a:t>for K</a:t>
            </a:r>
            <a:r>
              <a:rPr lang="en-US" baseline="30000" dirty="0"/>
              <a:t>+</a:t>
            </a:r>
            <a:r>
              <a:rPr lang="en-US" dirty="0"/>
              <a:t>Σ</a:t>
            </a:r>
            <a:r>
              <a:rPr lang="en-US" baseline="30000" dirty="0"/>
              <a:t>0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3" y="998712"/>
            <a:ext cx="5148061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38303" y="1645215"/>
            <a:ext cx="2425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Data:</a:t>
            </a:r>
          </a:p>
          <a:p>
            <a:r>
              <a:rPr lang="en-US" dirty="0">
                <a:solidFill>
                  <a:srgbClr val="FF0000"/>
                </a:solidFill>
              </a:rPr>
              <a:t>CLAS </a:t>
            </a:r>
            <a:r>
              <a:rPr lang="en-US" dirty="0" smtClean="0">
                <a:solidFill>
                  <a:srgbClr val="FF0000"/>
                </a:solidFill>
              </a:rPr>
              <a:t>g9b</a:t>
            </a:r>
          </a:p>
          <a:p>
            <a:endParaRPr lang="en-US" dirty="0" smtClean="0"/>
          </a:p>
          <a:p>
            <a:r>
              <a:rPr lang="en-US" dirty="0" smtClean="0"/>
              <a:t>Curves:</a:t>
            </a:r>
          </a:p>
          <a:p>
            <a:r>
              <a:rPr lang="en-US" dirty="0" smtClean="0">
                <a:solidFill>
                  <a:srgbClr val="DF56FE"/>
                </a:solidFill>
              </a:rPr>
              <a:t>RPR-Ghent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Kaon</a:t>
            </a:r>
            <a:r>
              <a:rPr lang="en-US" dirty="0" smtClean="0">
                <a:solidFill>
                  <a:srgbClr val="0000FF"/>
                </a:solidFill>
              </a:rPr>
              <a:t>-MAID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BOGA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 rot="18958264">
            <a:off x="1171214" y="2934704"/>
            <a:ext cx="399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40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</p:spTree>
    <p:extLst>
      <p:ext uri="{BB962C8B-B14F-4D97-AF65-F5344CB8AC3E}">
        <p14:creationId xmlns:p14="http://schemas.microsoft.com/office/powerpoint/2010/main" val="1737937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666" y="1998133"/>
            <a:ext cx="5173133" cy="4206896"/>
          </a:xfrm>
        </p:spPr>
        <p:txBody>
          <a:bodyPr/>
          <a:lstStyle/>
          <a:p>
            <a:r>
              <a:rPr lang="en-US" dirty="0" smtClean="0"/>
              <a:t>Major revision of the baryon table</a:t>
            </a:r>
            <a:r>
              <a:rPr lang="en-US" dirty="0"/>
              <a:t> </a:t>
            </a:r>
            <a:r>
              <a:rPr lang="en-US" dirty="0" smtClean="0"/>
              <a:t> to large extent driven by new </a:t>
            </a:r>
            <a:r>
              <a:rPr lang="en-US" dirty="0" err="1" smtClean="0"/>
              <a:t>photoproducton</a:t>
            </a:r>
            <a:r>
              <a:rPr lang="en-US" dirty="0" smtClean="0"/>
              <a:t> data, particularly CLAS data.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“bump” origin seems to be settled being attributed to N(1900) 3/2+</a:t>
            </a:r>
          </a:p>
          <a:p>
            <a:r>
              <a:rPr lang="en-US" dirty="0" smtClean="0"/>
              <a:t>Other new states still require more confirmation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382042"/>
              </p:ext>
            </p:extLst>
          </p:nvPr>
        </p:nvGraphicFramePr>
        <p:xfrm>
          <a:off x="742381" y="1097280"/>
          <a:ext cx="2639040" cy="5047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162"/>
                <a:gridCol w="781891"/>
                <a:gridCol w="481753"/>
                <a:gridCol w="464234"/>
              </a:tblGrid>
              <a:tr h="2926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</a:t>
                      </a:r>
                      <a:endParaRPr lang="en-US" sz="1000" dirty="0"/>
                    </a:p>
                  </a:txBody>
                  <a:tcPr marL="54860" marR="54860" marT="54860" marB="5486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J</a:t>
                      </a:r>
                      <a:r>
                        <a:rPr lang="en-US" sz="1000" baseline="30000" dirty="0" smtClean="0"/>
                        <a:t>P</a:t>
                      </a:r>
                      <a:r>
                        <a:rPr lang="en-US" sz="1000" baseline="0" dirty="0" smtClean="0"/>
                        <a:t>(L</a:t>
                      </a:r>
                      <a:r>
                        <a:rPr lang="en-US" sz="1000" baseline="-25000" dirty="0" smtClean="0"/>
                        <a:t>2I,2J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baseline="30000" dirty="0"/>
                    </a:p>
                  </a:txBody>
                  <a:tcPr marL="109720" marR="54860" marT="54860" marB="548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2010</a:t>
                      </a:r>
                      <a:endParaRPr lang="en-US" sz="1000" dirty="0"/>
                    </a:p>
                  </a:txBody>
                  <a:tcPr marL="54860" marR="54860" marT="54860" marB="548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2012</a:t>
                      </a:r>
                      <a:endParaRPr lang="en-US" sz="1000" dirty="0"/>
                    </a:p>
                  </a:txBody>
                  <a:tcPr marL="54860" marR="54860" marT="54860" marB="548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N(1440)</a:t>
                      </a:r>
                      <a:endParaRPr lang="en-US" sz="1000" dirty="0"/>
                    </a:p>
                  </a:txBody>
                  <a:tcPr marL="0" marR="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1/2</a:t>
                      </a:r>
                      <a:r>
                        <a:rPr lang="en-US" sz="1000" baseline="30000" dirty="0" smtClean="0"/>
                        <a:t>+ </a:t>
                      </a:r>
                      <a:r>
                        <a:rPr lang="en-US" sz="1000" dirty="0" smtClean="0"/>
                        <a:t>(P11)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N(1520)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3/2</a:t>
                      </a:r>
                      <a:r>
                        <a:rPr lang="en-US" sz="1000" baseline="30000" dirty="0" smtClean="0"/>
                        <a:t>- </a:t>
                      </a:r>
                      <a:r>
                        <a:rPr lang="en-US" sz="1000" dirty="0" smtClean="0"/>
                        <a:t>(D13)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N(1535)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1/2</a:t>
                      </a:r>
                      <a:r>
                        <a:rPr lang="en-US" sz="1000" baseline="30000" dirty="0" smtClean="0"/>
                        <a:t>- </a:t>
                      </a:r>
                      <a:r>
                        <a:rPr lang="en-US" sz="1000" dirty="0" smtClean="0"/>
                        <a:t>(S11)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****</a:t>
                      </a: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****</a:t>
                      </a: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N(1650)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1/2- (S11)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****</a:t>
                      </a: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****</a:t>
                      </a: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N(1675)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5/2- (D15)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****</a:t>
                      </a: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****</a:t>
                      </a: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N(1680)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5/2+ (F15)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****</a:t>
                      </a: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****</a:t>
                      </a: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N(1685)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N(1700)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3/2- (D13)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N(1710)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1/2+ (P11)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N(1720)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3/2+ (P13)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N(1860)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5/2+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N(1875)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3/2-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N(1880)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1/2+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N(1895)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1/2-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N(1900)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3/2+ (P13)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N(1990)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7/2+ (F17)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N(2000)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5/2+ (F15)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N(2080)</a:t>
                      </a:r>
                      <a:endParaRPr lang="en-US" sz="100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D13</a:t>
                      </a:r>
                      <a:endParaRPr lang="en-US" sz="100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**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N(2090)</a:t>
                      </a:r>
                      <a:endParaRPr lang="en-US" sz="100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S11</a:t>
                      </a:r>
                      <a:endParaRPr lang="en-US" sz="100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N(2040)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3/2+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N(2060)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5/2-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N(2100)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1/2+ (P11)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N(2120)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3/2-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N(2190)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7/2- (G17)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sngStrike" dirty="0" smtClean="0">
                          <a:solidFill>
                            <a:srgbClr val="7F7F7F"/>
                          </a:solidFill>
                        </a:rPr>
                        <a:t>N(2200)</a:t>
                      </a:r>
                      <a:endParaRPr lang="en-US" sz="1000" u="none" strike="sngStrike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u="none" strike="sngStrike" dirty="0" smtClean="0">
                          <a:solidFill>
                            <a:srgbClr val="7F7F7F"/>
                          </a:solidFill>
                        </a:rPr>
                        <a:t>D15</a:t>
                      </a:r>
                      <a:endParaRPr lang="en-US" sz="1000" u="none" strike="sngStrike" dirty="0">
                        <a:solidFill>
                          <a:srgbClr val="7F7F7F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**</a:t>
                      </a:r>
                      <a:endParaRPr lang="en-US" sz="1000" dirty="0">
                        <a:solidFill>
                          <a:srgbClr val="7F7F7F"/>
                        </a:solidFill>
                      </a:endParaRPr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N(2220)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9/2+ (H19)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****</a:t>
                      </a:r>
                      <a:endParaRPr lang="en-US" sz="1000" dirty="0"/>
                    </a:p>
                  </a:txBody>
                  <a:tcPr marL="10972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3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Polarization measurements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 err="1"/>
              <a:t>p</a:t>
            </a:r>
            <a:r>
              <a:rPr lang="en-US" dirty="0" err="1" smtClean="0"/>
              <a:t>hotoproduction</a:t>
            </a:r>
            <a:r>
              <a:rPr lang="en-US" dirty="0" smtClean="0"/>
              <a:t> of strangeness proved </a:t>
            </a:r>
            <a:r>
              <a:rPr lang="en-US" dirty="0" smtClean="0"/>
              <a:t>themselves </a:t>
            </a:r>
            <a:r>
              <a:rPr lang="en-US" dirty="0" smtClean="0"/>
              <a:t>to be  a </a:t>
            </a:r>
            <a:r>
              <a:rPr lang="en-US" dirty="0" smtClean="0"/>
              <a:t>very important</a:t>
            </a:r>
            <a:r>
              <a:rPr lang="en-US" dirty="0" smtClean="0"/>
              <a:t> </a:t>
            </a:r>
            <a:r>
              <a:rPr lang="en-US" dirty="0" smtClean="0"/>
              <a:t>piece for understanding of the nucleon resonance spectrum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 redundant data. Any data are useful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Precision and consistency of the experimental data is of critical importance.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interesting data are on the way for strange and non-strange meson production both on proton and deuteron targets.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3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051" y="4394671"/>
            <a:ext cx="7770813" cy="1472184"/>
          </a:xfrm>
        </p:spPr>
        <p:txBody>
          <a:bodyPr/>
          <a:lstStyle/>
          <a:p>
            <a:pPr algn="l"/>
            <a:r>
              <a:rPr lang="en-US" dirty="0" smtClean="0"/>
              <a:t>Extras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284" y="1035998"/>
            <a:ext cx="5652983" cy="3806197"/>
          </a:xfrm>
          <a:prstGeom prst="rect">
            <a:avLst/>
          </a:prstGeom>
          <a:effectLst>
            <a:outerShdw blurRad="1270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E8079A4-7AA8-4A4F-87E2-7781EC5097DD}" type="slidenum">
              <a:rPr lang="en-US" smtClean="0"/>
              <a:pPr algn="r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Picture 3" descr="g8_Ang_KL_O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04" y="960120"/>
            <a:ext cx="5058193" cy="5486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 rot="18958264">
            <a:off x="2763540" y="3105836"/>
            <a:ext cx="3616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36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</p:spTree>
    <p:extLst>
      <p:ext uri="{BB962C8B-B14F-4D97-AF65-F5344CB8AC3E}">
        <p14:creationId xmlns:p14="http://schemas.microsoft.com/office/powerpoint/2010/main" val="2938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9800"/>
            <a:ext cx="5410200" cy="43195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57926" y="1825625"/>
            <a:ext cx="5159074" cy="4597072"/>
            <a:chOff x="3857926" y="1825625"/>
            <a:chExt cx="5159074" cy="4597072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64"/>
            <a:stretch>
              <a:fillRect/>
            </a:stretch>
          </p:blipFill>
          <p:spPr bwMode="auto">
            <a:xfrm>
              <a:off x="3857926" y="2307897"/>
              <a:ext cx="4925182" cy="4114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6781800" y="1825625"/>
              <a:ext cx="2235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34342"/>
                  </a:solidFill>
                  <a:latin typeface="Berlin Sans FB Demi" charset="0"/>
                  <a:cs typeface="Arial" charset="0"/>
                </a:rPr>
                <a:t>recoil polarization </a:t>
              </a:r>
              <a:r>
                <a:rPr lang="en-US" i="1" dirty="0">
                  <a:solidFill>
                    <a:srgbClr val="434342"/>
                  </a:solidFill>
                  <a:latin typeface="Berlin Sans FB Demi" charset="0"/>
                  <a:cs typeface="Arial" charset="0"/>
                </a:rPr>
                <a:t>P</a:t>
              </a:r>
            </a:p>
          </p:txBody>
        </p:sp>
      </p:grp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470525" y="719138"/>
            <a:ext cx="314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34342"/>
                </a:solidFill>
                <a:latin typeface="Berlin Sans FB Demi" charset="0"/>
                <a:cs typeface="Arial" charset="0"/>
              </a:rPr>
              <a:t>g11: W=1.7 – 2.8 </a:t>
            </a:r>
            <a:r>
              <a:rPr lang="en-US" dirty="0" err="1">
                <a:solidFill>
                  <a:srgbClr val="434342"/>
                </a:solidFill>
                <a:latin typeface="Berlin Sans FB Demi" charset="0"/>
                <a:cs typeface="Arial" charset="0"/>
              </a:rPr>
              <a:t>GeV</a:t>
            </a:r>
            <a:endParaRPr lang="en-US" dirty="0">
              <a:solidFill>
                <a:srgbClr val="434342"/>
              </a:solidFill>
              <a:latin typeface="Berlin Sans FB Demi" charset="0"/>
              <a:cs typeface="Arial" charset="0"/>
            </a:endParaRPr>
          </a:p>
          <a:p>
            <a:r>
              <a:rPr lang="en-US" dirty="0">
                <a:solidFill>
                  <a:srgbClr val="434342"/>
                </a:solidFill>
                <a:latin typeface="Berlin Sans FB Demi" charset="0"/>
                <a:cs typeface="Arial" charset="0"/>
              </a:rPr>
              <a:t>(</a:t>
            </a:r>
            <a:r>
              <a:rPr lang="en-US" dirty="0" err="1">
                <a:solidFill>
                  <a:srgbClr val="434342"/>
                </a:solidFill>
                <a:latin typeface="Berlin Sans FB Demi" charset="0"/>
                <a:cs typeface="Arial" charset="0"/>
              </a:rPr>
              <a:t>unpolarized</a:t>
            </a:r>
            <a:r>
              <a:rPr lang="en-US" dirty="0">
                <a:solidFill>
                  <a:srgbClr val="434342"/>
                </a:solidFill>
                <a:latin typeface="Berlin Sans FB Demi" charset="0"/>
                <a:cs typeface="Arial" charset="0"/>
              </a:rPr>
              <a:t> beam &amp; target)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15358" y="5551791"/>
            <a:ext cx="34092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M.E. McCracken et al., PRC </a:t>
            </a:r>
            <a:r>
              <a:rPr lang="en-US" sz="1200" dirty="0">
                <a:solidFill>
                  <a:srgbClr val="434342"/>
                </a:solidFill>
                <a:latin typeface="Berlin Sans FB Demi" charset="0"/>
              </a:rPr>
              <a:t>81, 025201 (2010)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</a:t>
            </a:r>
            <a:r>
              <a:rPr lang="en-US" dirty="0" err="1"/>
              <a:t>p→K</a:t>
            </a:r>
            <a:r>
              <a:rPr lang="en-US" baseline="30000" dirty="0"/>
              <a:t>+</a:t>
            </a:r>
            <a:r>
              <a:rPr lang="el-GR" dirty="0" smtClean="0"/>
              <a:t>Λ</a:t>
            </a:r>
            <a:r>
              <a:rPr lang="en-US" dirty="0" smtClean="0"/>
              <a:t>: cross section and 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4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inematics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-15697" r="-15697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2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g1c </a:t>
            </a:r>
            <a:r>
              <a:rPr lang="en-US" dirty="0" err="1" smtClean="0"/>
              <a:t>xsec</a:t>
            </a:r>
            <a:endParaRPr lang="en-US" dirty="0"/>
          </a:p>
        </p:txBody>
      </p:sp>
      <p:pic>
        <p:nvPicPr>
          <p:cNvPr id="8" name="Content Placeholder 7" descr="csplots_c_1_amp_v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33" r="-1273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E8079A4-7AA8-4A4F-87E2-7781EC5097DD}" type="slidenum">
              <a:rPr lang="en-US" smtClean="0"/>
              <a:pPr algn="r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otal_lambda_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78" r="-11978"/>
          <a:stretch>
            <a:fillRect/>
          </a:stretch>
        </p:blipFill>
        <p:spPr>
          <a:xfrm>
            <a:off x="3572934" y="1097280"/>
            <a:ext cx="5486400" cy="340516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298" y="914400"/>
            <a:ext cx="4702388" cy="538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SAPHIR data (1998) triggered </a:t>
            </a:r>
            <a:r>
              <a:rPr lang="en-US" sz="1200" dirty="0" err="1" smtClean="0">
                <a:solidFill>
                  <a:srgbClr val="434342"/>
                </a:solidFill>
                <a:latin typeface="Berlin Sans FB Demi" charset="0"/>
              </a:rPr>
              <a:t>discussionon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 </a:t>
            </a:r>
            <a:r>
              <a:rPr lang="ja-JP" altLang="en-US" sz="1200" dirty="0" smtClean="0">
                <a:solidFill>
                  <a:srgbClr val="434342"/>
                </a:solidFill>
                <a:latin typeface="Arial"/>
              </a:rPr>
              <a:t>“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missing</a:t>
            </a:r>
            <a:r>
              <a:rPr lang="ja-JP" altLang="en-US" sz="1200" dirty="0" smtClean="0">
                <a:solidFill>
                  <a:srgbClr val="434342"/>
                </a:solidFill>
                <a:latin typeface="Arial"/>
              </a:rPr>
              <a:t>”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 D</a:t>
            </a:r>
            <a:r>
              <a:rPr lang="en-US" sz="1200" baseline="-25000" dirty="0" smtClean="0">
                <a:solidFill>
                  <a:srgbClr val="434342"/>
                </a:solidFill>
                <a:latin typeface="Berlin Sans FB Demi" charset="0"/>
              </a:rPr>
              <a:t>13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: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Mart-</a:t>
            </a:r>
            <a:r>
              <a:rPr lang="en-US" sz="1200" dirty="0" err="1" smtClean="0">
                <a:solidFill>
                  <a:srgbClr val="434342"/>
                </a:solidFill>
                <a:latin typeface="Berlin Sans FB Demi" charset="0"/>
              </a:rPr>
              <a:t>Bennhold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: evidence for D</a:t>
            </a:r>
            <a:r>
              <a:rPr lang="en-US" sz="1200" baseline="-25000" dirty="0" smtClean="0">
                <a:solidFill>
                  <a:srgbClr val="434342"/>
                </a:solidFill>
                <a:latin typeface="Berlin Sans FB Demi" charset="0"/>
              </a:rPr>
              <a:t>13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(1890)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err="1" smtClean="0">
                <a:solidFill>
                  <a:srgbClr val="434342"/>
                </a:solidFill>
                <a:latin typeface="Berlin Sans FB Demi" charset="0"/>
              </a:rPr>
              <a:t>Saghai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: bump in s due to u-channel and  off-shell effects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Zhao: no need for D</a:t>
            </a:r>
            <a:r>
              <a:rPr lang="en-US" sz="1200" baseline="-25000" dirty="0" smtClean="0">
                <a:solidFill>
                  <a:srgbClr val="434342"/>
                </a:solidFill>
                <a:latin typeface="Berlin Sans FB Demi" charset="0"/>
              </a:rPr>
              <a:t>13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(~1900)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Janssen: s-p wave interference (P</a:t>
            </a:r>
            <a:r>
              <a:rPr lang="en-US" sz="1200" baseline="-25000" dirty="0" smtClean="0">
                <a:solidFill>
                  <a:srgbClr val="434342"/>
                </a:solidFill>
                <a:latin typeface="Berlin Sans FB Demi" charset="0"/>
              </a:rPr>
              <a:t>11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(1840))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SAID:  no need for D</a:t>
            </a:r>
            <a:r>
              <a:rPr lang="en-US" sz="1200" baseline="-25000" dirty="0" smtClean="0">
                <a:solidFill>
                  <a:srgbClr val="434342"/>
                </a:solidFill>
                <a:latin typeface="Berlin Sans FB Demi" charset="0"/>
              </a:rPr>
              <a:t>13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(~1900)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err="1" smtClean="0">
                <a:solidFill>
                  <a:srgbClr val="434342"/>
                </a:solidFill>
                <a:latin typeface="Berlin Sans FB Demi" charset="0"/>
              </a:rPr>
              <a:t>Penner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-Mosel: evidence for D</a:t>
            </a:r>
            <a:r>
              <a:rPr lang="en-US" sz="1200" baseline="-25000" dirty="0" smtClean="0">
                <a:solidFill>
                  <a:srgbClr val="434342"/>
                </a:solidFill>
                <a:latin typeface="Berlin Sans FB Demi" charset="0"/>
              </a:rPr>
              <a:t>13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(1900)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err="1" smtClean="0">
                <a:solidFill>
                  <a:srgbClr val="434342"/>
                </a:solidFill>
                <a:latin typeface="Berlin Sans FB Demi" charset="0"/>
              </a:rPr>
              <a:t>Waluyo-Bennhold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: strong evidence for D</a:t>
            </a:r>
            <a:r>
              <a:rPr lang="en-US" sz="1200" baseline="-25000" dirty="0" smtClean="0">
                <a:solidFill>
                  <a:srgbClr val="434342"/>
                </a:solidFill>
                <a:latin typeface="Berlin Sans FB Demi" charset="0"/>
              </a:rPr>
              <a:t>13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(1950)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err="1" smtClean="0">
                <a:solidFill>
                  <a:srgbClr val="434342"/>
                </a:solidFill>
                <a:latin typeface="Berlin Sans FB Demi" charset="0"/>
              </a:rPr>
              <a:t>Sarantsev-Klempt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: evidence for radial excitation of D</a:t>
            </a:r>
            <a:r>
              <a:rPr lang="en-US" sz="1200" baseline="-25000" dirty="0" smtClean="0">
                <a:solidFill>
                  <a:srgbClr val="434342"/>
                </a:solidFill>
                <a:latin typeface="Berlin Sans FB Demi" charset="0"/>
              </a:rPr>
              <a:t>13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(1520) at 1950 MeV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Mart: refit with </a:t>
            </a:r>
            <a:r>
              <a:rPr lang="en-US" sz="1200" dirty="0" err="1" smtClean="0">
                <a:solidFill>
                  <a:srgbClr val="434342"/>
                </a:solidFill>
                <a:latin typeface="Berlin Sans FB Demi" charset="0"/>
              </a:rPr>
              <a:t>multipole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 model: P</a:t>
            </a:r>
            <a:r>
              <a:rPr lang="en-US" sz="1200" baseline="-25000" dirty="0" smtClean="0">
                <a:solidFill>
                  <a:srgbClr val="434342"/>
                </a:solidFill>
                <a:latin typeface="Berlin Sans FB Demi" charset="0"/>
              </a:rPr>
              <a:t>13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(1900)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Torres-</a:t>
            </a:r>
            <a:r>
              <a:rPr lang="en-US" sz="1200" dirty="0" err="1" smtClean="0">
                <a:solidFill>
                  <a:srgbClr val="434342"/>
                </a:solidFill>
                <a:latin typeface="Berlin Sans FB Demi" charset="0"/>
              </a:rPr>
              <a:t>Meissner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: KKN bound state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en-US" sz="1200" dirty="0" err="1" smtClean="0">
                <a:solidFill>
                  <a:srgbClr val="434342"/>
                </a:solidFill>
                <a:latin typeface="Berlin Sans FB Demi" charset="0"/>
              </a:rPr>
              <a:t>Nikonov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: refit of Bonn-</a:t>
            </a:r>
            <a:r>
              <a:rPr lang="en-US" sz="1200" dirty="0" err="1" smtClean="0">
                <a:solidFill>
                  <a:srgbClr val="434342"/>
                </a:solidFill>
                <a:latin typeface="Berlin Sans FB Demi" charset="0"/>
              </a:rPr>
              <a:t>Gatchina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 model: P</a:t>
            </a:r>
            <a:r>
              <a:rPr lang="en-US" sz="1200" baseline="-25000" dirty="0" smtClean="0">
                <a:solidFill>
                  <a:srgbClr val="434342"/>
                </a:solidFill>
                <a:latin typeface="Berlin Sans FB Demi" charset="0"/>
              </a:rPr>
              <a:t>13</a:t>
            </a:r>
            <a:r>
              <a:rPr lang="en-US" sz="1200" dirty="0" smtClean="0">
                <a:solidFill>
                  <a:srgbClr val="434342"/>
                </a:solidFill>
                <a:latin typeface="Berlin Sans FB Demi" charset="0"/>
              </a:rPr>
              <a:t>(1900)</a:t>
            </a:r>
            <a:endParaRPr lang="en-US" sz="1200" dirty="0" smtClean="0">
              <a:solidFill>
                <a:srgbClr val="43434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 smtClean="0">
              <a:solidFill>
                <a:srgbClr val="434342"/>
              </a:solidFill>
              <a:latin typeface="Berlin Sans FB Demi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endParaRPr lang="en-US" sz="1200" dirty="0" smtClean="0">
              <a:solidFill>
                <a:srgbClr val="434342"/>
              </a:solidFill>
              <a:latin typeface="Berlin Sans FB Demi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endParaRPr lang="en-US" sz="1200" dirty="0" smtClean="0">
              <a:solidFill>
                <a:srgbClr val="434342"/>
              </a:solidFill>
              <a:latin typeface="Berlin Sans FB Demi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200" dirty="0">
              <a:solidFill>
                <a:srgbClr val="434342"/>
              </a:solidFill>
              <a:latin typeface="Berlin Sans FB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7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Σ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3" descr="g8_Ang_KL_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04" y="960120"/>
            <a:ext cx="5058193" cy="5486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 rot="18958264">
            <a:off x="2763540" y="3105836"/>
            <a:ext cx="3616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36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</p:spTree>
    <p:extLst>
      <p:ext uri="{BB962C8B-B14F-4D97-AF65-F5344CB8AC3E}">
        <p14:creationId xmlns:p14="http://schemas.microsoft.com/office/powerpoint/2010/main" val="374475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Picture 3" descr="g8_Ang_KL_O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04" y="960120"/>
            <a:ext cx="5058193" cy="5486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 rot="18958264">
            <a:off x="2763540" y="3105836"/>
            <a:ext cx="3616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36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</p:spTree>
    <p:extLst>
      <p:ext uri="{BB962C8B-B14F-4D97-AF65-F5344CB8AC3E}">
        <p14:creationId xmlns:p14="http://schemas.microsoft.com/office/powerpoint/2010/main" val="103341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g8 Target asymmetry 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Picture 3" descr="g8_Ang_KL_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04" y="960120"/>
            <a:ext cx="5058193" cy="5486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 rot="18958264">
            <a:off x="2763540" y="3105836"/>
            <a:ext cx="3616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4305">
              <a:defRPr/>
            </a:pPr>
            <a:r>
              <a:rPr lang="en-US" sz="3600" dirty="0">
                <a:solidFill>
                  <a:srgbClr val="0070C0">
                    <a:alpha val="2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Handwriting" pitchFamily="66" charset="0"/>
              </a:rPr>
              <a:t> preliminary </a:t>
            </a:r>
          </a:p>
        </p:txBody>
      </p:sp>
    </p:spTree>
    <p:extLst>
      <p:ext uri="{BB962C8B-B14F-4D97-AF65-F5344CB8AC3E}">
        <p14:creationId xmlns:p14="http://schemas.microsoft.com/office/powerpoint/2010/main" val="254069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377325"/>
              </p:ext>
            </p:extLst>
          </p:nvPr>
        </p:nvGraphicFramePr>
        <p:xfrm>
          <a:off x="458296" y="1016928"/>
          <a:ext cx="8227409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000"/>
                <a:gridCol w="526954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</a:tblGrid>
              <a:tr h="370840"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Beam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 + 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err="1" smtClean="0">
                          <a:latin typeface="Times New Roman"/>
                          <a:cs typeface="Times New Roman"/>
                        </a:rPr>
                        <a:t>unpolarized</a:t>
                      </a:r>
                      <a:endParaRPr lang="en-US" sz="1400" b="0" i="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smtClean="0">
                          <a:latin typeface="Times New Roman"/>
                          <a:cs typeface="Times New Roman"/>
                        </a:rPr>
                        <a:t>sin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err="1" smtClean="0">
                          <a:latin typeface="Times New Roman"/>
                          <a:cs typeface="Times New Roman"/>
                        </a:rPr>
                        <a:t>cos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Times New Roman"/>
                          <a:cs typeface="Times New Roman"/>
                        </a:rPr>
                        <a:t>circular</a:t>
                      </a: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8296" y="3242734"/>
            <a:ext cx="1693333" cy="370075"/>
          </a:xfrm>
          <a:prstGeom prst="rect">
            <a:avLst/>
          </a:prstGeom>
          <a:solidFill>
            <a:srgbClr val="FFFF00">
              <a:alpha val="13000"/>
            </a:srgbClr>
          </a:solidFill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4667" y="2133600"/>
            <a:ext cx="423333" cy="36406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4400" y="3242734"/>
            <a:ext cx="1286933" cy="370075"/>
          </a:xfrm>
          <a:prstGeom prst="rect">
            <a:avLst/>
          </a:prstGeom>
          <a:solidFill>
            <a:srgbClr val="FFFF00">
              <a:alpha val="13000"/>
            </a:srgbClr>
          </a:solidFill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296" y="2513511"/>
            <a:ext cx="1693333" cy="729224"/>
          </a:xfrm>
          <a:prstGeom prst="rect">
            <a:avLst/>
          </a:prstGeom>
          <a:solidFill>
            <a:srgbClr val="CCFFCC">
              <a:alpha val="13000"/>
            </a:srgbClr>
          </a:solidFill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54400" y="2513510"/>
            <a:ext cx="1286933" cy="729224"/>
          </a:xfrm>
          <a:prstGeom prst="rect">
            <a:avLst/>
          </a:prstGeom>
          <a:solidFill>
            <a:srgbClr val="CCFFCC">
              <a:alpha val="13000"/>
            </a:srgbClr>
          </a:solidFill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14133" y="2133600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38800" y="2125133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34200" y="2142068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45438" y="2125133"/>
            <a:ext cx="440267" cy="1479208"/>
          </a:xfrm>
          <a:prstGeom prst="rect">
            <a:avLst/>
          </a:prstGeom>
          <a:solidFill>
            <a:srgbClr val="008000">
              <a:alpha val="1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51629" y="2142068"/>
            <a:ext cx="862504" cy="1462273"/>
          </a:xfrm>
          <a:prstGeom prst="rect">
            <a:avLst/>
          </a:prstGeom>
          <a:solidFill>
            <a:srgbClr val="00009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76296" y="2150535"/>
            <a:ext cx="862504" cy="1462273"/>
          </a:xfrm>
          <a:prstGeom prst="rect">
            <a:avLst/>
          </a:prstGeom>
          <a:solidFill>
            <a:srgbClr val="00009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71696" y="2142068"/>
            <a:ext cx="862504" cy="1462273"/>
          </a:xfrm>
          <a:prstGeom prst="rect">
            <a:avLst/>
          </a:prstGeom>
          <a:solidFill>
            <a:srgbClr val="00009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63357" y="2125133"/>
            <a:ext cx="862504" cy="1462273"/>
          </a:xfrm>
          <a:prstGeom prst="rect">
            <a:avLst/>
          </a:prstGeom>
          <a:solidFill>
            <a:srgbClr val="00009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3801533"/>
            <a:ext cx="8229600" cy="2403496"/>
          </a:xfrm>
        </p:spPr>
        <p:txBody>
          <a:bodyPr/>
          <a:lstStyle/>
          <a:p>
            <a:r>
              <a:rPr lang="en-US" dirty="0" smtClean="0"/>
              <a:t>Every observable can be measured in at least two different experiments</a:t>
            </a:r>
          </a:p>
          <a:p>
            <a:r>
              <a:rPr lang="en-US" dirty="0" smtClean="0"/>
              <a:t>It is important to measure both </a:t>
            </a:r>
            <a:r>
              <a:rPr lang="en-US" dirty="0" smtClean="0">
                <a:solidFill>
                  <a:srgbClr val="2F5897"/>
                </a:solidFill>
                <a:latin typeface="+mn-lt"/>
              </a:rPr>
              <a:t>K</a:t>
            </a:r>
            <a:r>
              <a:rPr lang="en-US" baseline="30000" dirty="0" smtClean="0">
                <a:solidFill>
                  <a:srgbClr val="2F5897"/>
                </a:solidFill>
                <a:latin typeface="+mn-lt"/>
              </a:rPr>
              <a:t>+</a:t>
            </a:r>
            <a:r>
              <a:rPr lang="en-US" dirty="0" smtClean="0">
                <a:solidFill>
                  <a:srgbClr val="2F5897"/>
                </a:solidFill>
                <a:latin typeface="+mn-lt"/>
              </a:rPr>
              <a:t>Λ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2F5897"/>
                </a:solidFill>
                <a:latin typeface="+mn-lt"/>
              </a:rPr>
              <a:t>K</a:t>
            </a:r>
            <a:r>
              <a:rPr lang="en-US" baseline="30000" dirty="0" smtClean="0">
                <a:solidFill>
                  <a:srgbClr val="2F5897"/>
                </a:solidFill>
                <a:latin typeface="+mn-lt"/>
              </a:rPr>
              <a:t>+</a:t>
            </a:r>
            <a:r>
              <a:rPr lang="en-US" dirty="0" smtClean="0">
                <a:solidFill>
                  <a:srgbClr val="2F5897"/>
                </a:solidFill>
                <a:latin typeface="+mn-lt"/>
              </a:rPr>
              <a:t>Σ</a:t>
            </a:r>
            <a:r>
              <a:rPr lang="en-US" baseline="30000" dirty="0" smtClean="0">
                <a:solidFill>
                  <a:srgbClr val="2F5897"/>
                </a:solidFill>
                <a:latin typeface="+mn-lt"/>
              </a:rPr>
              <a:t>0</a:t>
            </a:r>
            <a:r>
              <a:rPr lang="en-US" dirty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/>
              <a:t>Isospin</a:t>
            </a:r>
            <a:r>
              <a:rPr lang="en-US" dirty="0" smtClean="0"/>
              <a:t> filter</a:t>
            </a:r>
          </a:p>
          <a:p>
            <a:r>
              <a:rPr lang="en-US" dirty="0" smtClean="0"/>
              <a:t>It is also important to do measurement on both proton and neutron target</a:t>
            </a:r>
          </a:p>
          <a:p>
            <a:endParaRPr lang="en-US" baseline="30000" dirty="0">
              <a:solidFill>
                <a:srgbClr val="2F589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961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4" descr="selfanalys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1" y="906462"/>
            <a:ext cx="1217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3362" cy="785813"/>
          </a:xfrm>
        </p:spPr>
        <p:txBody>
          <a:bodyPr>
            <a:normAutofit fontScale="90000"/>
          </a:bodyPr>
          <a:lstStyle/>
          <a:p>
            <a:r>
              <a:rPr lang="en-US" sz="2900" dirty="0">
                <a:solidFill>
                  <a:srgbClr val="2F5897"/>
                </a:solidFill>
              </a:rPr>
              <a:t>Polarization observables in pseudoscalar meson production</a:t>
            </a:r>
            <a:endParaRPr lang="en-GB" sz="2900" dirty="0">
              <a:solidFill>
                <a:srgbClr val="2F5897"/>
              </a:solidFill>
            </a:endParaRPr>
          </a:p>
        </p:txBody>
      </p:sp>
      <p:sp>
        <p:nvSpPr>
          <p:cNvPr id="5131" name="Rectangle 89"/>
          <p:cNvSpPr>
            <a:spLocks noChangeArrowheads="1"/>
          </p:cNvSpPr>
          <p:nvPr/>
        </p:nvSpPr>
        <p:spPr bwMode="auto">
          <a:xfrm>
            <a:off x="466726" y="977900"/>
            <a:ext cx="6391275" cy="102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9989" tIns="46795" rIns="89989" bIns="46795">
            <a:prstTxWarp prst="textNoShape">
              <a:avLst/>
            </a:prstTxWarp>
          </a:bodyPr>
          <a:lstStyle/>
          <a:p>
            <a:pPr marL="341273" indent="-341273">
              <a:spcBef>
                <a:spcPts val="800"/>
              </a:spcBef>
              <a:buSzPct val="58000"/>
              <a:tabLst>
                <a:tab pos="911119" algn="l"/>
                <a:tab pos="1825411" algn="l"/>
                <a:tab pos="2739705" algn="l"/>
                <a:tab pos="3653997" algn="l"/>
                <a:tab pos="4568291" algn="l"/>
                <a:tab pos="5482584" algn="l"/>
                <a:tab pos="6396877" algn="l"/>
                <a:tab pos="7311170" algn="l"/>
                <a:tab pos="8225463" algn="l"/>
                <a:tab pos="9139756" algn="l"/>
                <a:tab pos="10054050" algn="l"/>
              </a:tabLst>
            </a:pPr>
            <a:r>
              <a:rPr lang="en-GB" sz="1400" dirty="0">
                <a:solidFill>
                  <a:srgbClr val="FF0000"/>
                </a:solidFill>
              </a:rPr>
              <a:t>4</a:t>
            </a:r>
            <a:r>
              <a:rPr lang="en-GB" sz="1400" dirty="0">
                <a:solidFill>
                  <a:srgbClr val="FFFFFF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Complex amplitudes:  </a:t>
            </a:r>
            <a:r>
              <a:rPr lang="en-GB" sz="1400" b="1" dirty="0">
                <a:solidFill>
                  <a:srgbClr val="FF0000"/>
                </a:solidFill>
              </a:rPr>
              <a:t>16</a:t>
            </a:r>
            <a:r>
              <a:rPr lang="en-GB" sz="1400" dirty="0">
                <a:solidFill>
                  <a:srgbClr val="CCFFCC"/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 polarization observables.</a:t>
            </a:r>
          </a:p>
          <a:p>
            <a:pPr marL="341273" indent="-341273">
              <a:spcBef>
                <a:spcPts val="800"/>
              </a:spcBef>
              <a:buSzPct val="58000"/>
              <a:tabLst>
                <a:tab pos="911119" algn="l"/>
                <a:tab pos="1825411" algn="l"/>
                <a:tab pos="2739705" algn="l"/>
                <a:tab pos="3653997" algn="l"/>
                <a:tab pos="4568291" algn="l"/>
                <a:tab pos="5482584" algn="l"/>
                <a:tab pos="6396877" algn="l"/>
                <a:tab pos="7311170" algn="l"/>
                <a:tab pos="8225463" algn="l"/>
                <a:tab pos="9139756" algn="l"/>
                <a:tab pos="10054050" algn="l"/>
              </a:tabLst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measurement from </a:t>
            </a:r>
            <a:r>
              <a:rPr lang="en-GB" sz="1400" b="1" dirty="0">
                <a:solidFill>
                  <a:srgbClr val="FF0000"/>
                </a:solidFill>
              </a:rPr>
              <a:t>8</a:t>
            </a:r>
            <a:r>
              <a:rPr lang="en-GB" sz="1400" dirty="0">
                <a:solidFill>
                  <a:srgbClr val="CCFFCC"/>
                </a:solidFill>
              </a:rPr>
              <a:t> </a:t>
            </a:r>
            <a:r>
              <a:rPr lang="en-GB" sz="1400" dirty="0">
                <a:solidFill>
                  <a:srgbClr val="000090"/>
                </a:solidFill>
              </a:rPr>
              <a:t>carefully chosen observables. </a:t>
            </a:r>
          </a:p>
          <a:p>
            <a:pPr marL="341273" indent="-341273">
              <a:spcBef>
                <a:spcPts val="800"/>
              </a:spcBef>
              <a:buSzPct val="58000"/>
              <a:tabLst>
                <a:tab pos="911119" algn="l"/>
                <a:tab pos="1825411" algn="l"/>
                <a:tab pos="2739705" algn="l"/>
                <a:tab pos="3653997" algn="l"/>
                <a:tab pos="4568291" algn="l"/>
                <a:tab pos="5482584" algn="l"/>
                <a:tab pos="6396877" algn="l"/>
                <a:tab pos="7311170" algn="l"/>
                <a:tab pos="8225463" algn="l"/>
                <a:tab pos="9139756" algn="l"/>
                <a:tab pos="10054050" algn="l"/>
              </a:tabLst>
            </a:pPr>
            <a:r>
              <a:rPr lang="el-GR" sz="1400" b="1" dirty="0">
                <a:solidFill>
                  <a:srgbClr val="008000"/>
                </a:solidFill>
              </a:rPr>
              <a:t>π</a:t>
            </a:r>
            <a:r>
              <a:rPr lang="en-US" sz="1400" b="1" dirty="0">
                <a:solidFill>
                  <a:srgbClr val="008000"/>
                </a:solidFill>
              </a:rPr>
              <a:t>N </a:t>
            </a:r>
            <a:r>
              <a:rPr lang="en-US" sz="1400" dirty="0">
                <a:solidFill>
                  <a:srgbClr val="008000"/>
                </a:solidFill>
              </a:rPr>
              <a:t>has </a:t>
            </a:r>
            <a:r>
              <a:rPr lang="en-US" sz="1400" dirty="0" smtClean="0">
                <a:solidFill>
                  <a:srgbClr val="008000"/>
                </a:solidFill>
              </a:rPr>
              <a:t>large cross section                       </a:t>
            </a:r>
            <a:r>
              <a:rPr lang="en-US" sz="1400" dirty="0">
                <a:solidFill>
                  <a:srgbClr val="008000"/>
                </a:solidFill>
              </a:rPr>
              <a:t>but in </a:t>
            </a:r>
            <a:r>
              <a:rPr lang="en-US" sz="1400" b="1" dirty="0">
                <a:solidFill>
                  <a:srgbClr val="008000"/>
                </a:solidFill>
              </a:rPr>
              <a:t>KY</a:t>
            </a:r>
            <a:r>
              <a:rPr lang="en-US" sz="1400" dirty="0">
                <a:solidFill>
                  <a:srgbClr val="008000"/>
                </a:solidFill>
              </a:rPr>
              <a:t>  recoil is </a:t>
            </a:r>
            <a:r>
              <a:rPr lang="en-US" sz="1400" b="1" dirty="0">
                <a:solidFill>
                  <a:srgbClr val="008000"/>
                </a:solidFill>
              </a:rPr>
              <a:t>self-</a:t>
            </a:r>
            <a:r>
              <a:rPr lang="en-US" sz="1400" b="1" dirty="0" err="1">
                <a:solidFill>
                  <a:srgbClr val="008000"/>
                </a:solidFill>
              </a:rPr>
              <a:t>analysing</a:t>
            </a:r>
            <a:endParaRPr lang="en-GB" sz="1400" b="1" dirty="0">
              <a:solidFill>
                <a:srgbClr val="008000"/>
              </a:solidFill>
            </a:endParaRPr>
          </a:p>
        </p:txBody>
      </p:sp>
      <p:sp>
        <p:nvSpPr>
          <p:cNvPr id="45146" name="Text Box 90"/>
          <p:cNvSpPr txBox="1">
            <a:spLocks noChangeArrowheads="1"/>
          </p:cNvSpPr>
          <p:nvPr/>
        </p:nvSpPr>
        <p:spPr bwMode="auto">
          <a:xfrm>
            <a:off x="1681163" y="5264150"/>
            <a:ext cx="3964412" cy="2462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000" b="1" dirty="0">
                <a:effectLst>
                  <a:outerShdw sx="1000" sy="1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I. S. Barker, A. </a:t>
            </a:r>
            <a:r>
              <a:rPr lang="en-US" sz="1000" b="1" dirty="0" err="1">
                <a:effectLst>
                  <a:outerShdw sx="1000" sy="1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Donnachie</a:t>
            </a:r>
            <a:r>
              <a:rPr lang="en-US" sz="1000" b="1" dirty="0">
                <a:effectLst>
                  <a:outerShdw sx="1000" sy="1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J. K. </a:t>
            </a:r>
            <a:r>
              <a:rPr lang="en-US" sz="1000" b="1" dirty="0" err="1">
                <a:effectLst>
                  <a:outerShdw sx="1000" sy="1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Storrow</a:t>
            </a:r>
            <a:r>
              <a:rPr lang="en-US" sz="1000" b="1" dirty="0">
                <a:effectLst>
                  <a:outerShdw sx="1000" sy="1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>
                <a:effectLst>
                  <a:outerShdw sx="1000" sy="1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000" b="1" dirty="0">
                <a:effectLst>
                  <a:outerShdw sx="1000" sy="1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Phys. B95 347 (1975).</a:t>
            </a:r>
          </a:p>
        </p:txBody>
      </p:sp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725" y="2192337"/>
            <a:ext cx="4424362" cy="309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109538" y="1477963"/>
            <a:ext cx="7715250" cy="1810436"/>
            <a:chOff x="142844" y="1285860"/>
            <a:chExt cx="7715301" cy="18100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0" name="TextBox 39"/>
            <p:cNvSpPr txBox="1"/>
            <p:nvPr/>
          </p:nvSpPr>
          <p:spPr>
            <a:xfrm>
              <a:off x="714348" y="1785827"/>
              <a:ext cx="714380" cy="276946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 sz="1200" b="1" dirty="0">
                  <a:solidFill>
                    <a:srgbClr val="0D0D0D"/>
                  </a:solidFill>
                </a:rPr>
                <a:t>π</a:t>
              </a:r>
              <a:r>
                <a:rPr lang="en-US" sz="1200" b="1" dirty="0">
                  <a:solidFill>
                    <a:srgbClr val="0D0D0D"/>
                  </a:solidFill>
                </a:rPr>
                <a:t>N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15137" y="1785827"/>
              <a:ext cx="714380" cy="276946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0D0D0D"/>
                  </a:solidFill>
                </a:rPr>
                <a:t>KY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44" y="2071522"/>
              <a:ext cx="1500198" cy="2769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solidFill>
                    <a:srgbClr val="0D0D0D"/>
                  </a:solidFill>
                </a:rPr>
                <a:t>recoil    </a:t>
              </a:r>
              <a:r>
                <a:rPr lang="en-US" sz="1200" dirty="0" err="1">
                  <a:solidFill>
                    <a:srgbClr val="0D0D0D"/>
                  </a:solidFill>
                </a:rPr>
                <a:t>targ</a:t>
              </a:r>
              <a:r>
                <a:rPr lang="en-US" sz="1200" dirty="0">
                  <a:solidFill>
                    <a:srgbClr val="0D0D0D"/>
                  </a:solidFill>
                </a:rPr>
                <a:t>       </a:t>
              </a:r>
              <a:r>
                <a:rPr lang="el-GR" sz="1200" dirty="0">
                  <a:solidFill>
                    <a:srgbClr val="0D0D0D"/>
                  </a:solidFill>
                </a:rPr>
                <a:t>γ</a:t>
              </a:r>
              <a:r>
                <a:rPr lang="en-US" sz="1200" dirty="0">
                  <a:solidFill>
                    <a:srgbClr val="0D0D0D"/>
                  </a:solidFill>
                </a:rPr>
                <a:t>                 </a:t>
              </a:r>
              <a:endParaRPr lang="en-US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86510" y="2071522"/>
              <a:ext cx="1500198" cy="2769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 sz="1200" dirty="0">
                  <a:solidFill>
                    <a:srgbClr val="0D0D0D"/>
                  </a:solidFill>
                </a:rPr>
                <a:t>γ </a:t>
              </a:r>
              <a:r>
                <a:rPr lang="en-US" sz="1200" dirty="0">
                  <a:solidFill>
                    <a:srgbClr val="0D0D0D"/>
                  </a:solidFill>
                </a:rPr>
                <a:t>       </a:t>
              </a:r>
              <a:r>
                <a:rPr lang="en-US" sz="1200" dirty="0" err="1">
                  <a:solidFill>
                    <a:srgbClr val="0D0D0D"/>
                  </a:solidFill>
                </a:rPr>
                <a:t>targ</a:t>
              </a:r>
              <a:r>
                <a:rPr lang="en-US" sz="1200" dirty="0">
                  <a:solidFill>
                    <a:srgbClr val="0D0D0D"/>
                  </a:solidFill>
                </a:rPr>
                <a:t>   </a:t>
              </a:r>
              <a:r>
                <a:rPr lang="en-US" sz="1200" dirty="0" smtClean="0">
                  <a:solidFill>
                    <a:srgbClr val="0D0D0D"/>
                  </a:solidFill>
                </a:rPr>
                <a:t>recoil</a:t>
              </a:r>
              <a:endParaRPr lang="en-US" sz="1200" dirty="0"/>
            </a:p>
          </p:txBody>
        </p:sp>
        <p:sp>
          <p:nvSpPr>
            <p:cNvPr id="4177" name="TextBox 68"/>
            <p:cNvSpPr txBox="1">
              <a:spLocks noChangeArrowheads="1"/>
            </p:cNvSpPr>
            <p:nvPr/>
          </p:nvSpPr>
          <p:spPr bwMode="auto">
            <a:xfrm>
              <a:off x="7143765" y="2357428"/>
              <a:ext cx="714380" cy="738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sz="1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endParaRPr lang="en-US" sz="1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endParaRPr lang="en-US" sz="1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r>
                <a:rPr lang="en-US" sz="1000" dirty="0">
                  <a:solidFill>
                    <a:srgbClr val="00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☻☻☻</a:t>
              </a:r>
              <a:r>
                <a:rPr lang="en-US" sz="1200" dirty="0">
                  <a:solidFill>
                    <a:srgbClr val="00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1643042" y="2428641"/>
              <a:ext cx="142876" cy="7142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929320" y="2428641"/>
              <a:ext cx="142876" cy="7142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5929326" y="2928609"/>
              <a:ext cx="142876" cy="71423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1" name="TextBox 112"/>
            <p:cNvSpPr txBox="1">
              <a:spLocks noChangeArrowheads="1"/>
            </p:cNvSpPr>
            <p:nvPr/>
          </p:nvSpPr>
          <p:spPr bwMode="auto">
            <a:xfrm>
              <a:off x="6572264" y="1285860"/>
              <a:ext cx="428628" cy="46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</a:rPr>
                <a:t>☻</a:t>
              </a:r>
              <a:endParaRPr lang="en-US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3" name="Group 143"/>
          <p:cNvGrpSpPr>
            <a:grpSpLocks/>
          </p:cNvGrpSpPr>
          <p:nvPr/>
        </p:nvGrpSpPr>
        <p:grpSpPr bwMode="auto">
          <a:xfrm>
            <a:off x="395287" y="2763837"/>
            <a:ext cx="7429500" cy="3705999"/>
            <a:chOff x="428596" y="2571744"/>
            <a:chExt cx="7429552" cy="370654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160" name="Notched Right Arrow 15"/>
            <p:cNvSpPr>
              <a:spLocks noChangeArrowheads="1"/>
            </p:cNvSpPr>
            <p:nvPr/>
          </p:nvSpPr>
          <p:spPr bwMode="auto">
            <a:xfrm>
              <a:off x="1214446" y="2571744"/>
              <a:ext cx="285752" cy="71438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Notched Right Arrow 21"/>
            <p:cNvSpPr>
              <a:spLocks noChangeArrowheads="1"/>
            </p:cNvSpPr>
            <p:nvPr/>
          </p:nvSpPr>
          <p:spPr bwMode="auto">
            <a:xfrm rot="10800000">
              <a:off x="6286512" y="2571744"/>
              <a:ext cx="285752" cy="71438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162" name="Notched Right Arrow 22"/>
            <p:cNvSpPr>
              <a:spLocks noChangeArrowheads="1"/>
            </p:cNvSpPr>
            <p:nvPr/>
          </p:nvSpPr>
          <p:spPr bwMode="auto">
            <a:xfrm rot="10800000">
              <a:off x="6286512" y="3786190"/>
              <a:ext cx="285752" cy="71438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Notched Right Arrow 23"/>
            <p:cNvSpPr>
              <a:spLocks noChangeArrowheads="1"/>
            </p:cNvSpPr>
            <p:nvPr/>
          </p:nvSpPr>
          <p:spPr bwMode="auto">
            <a:xfrm rot="10800000">
              <a:off x="6286512" y="3929066"/>
              <a:ext cx="285752" cy="71438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4" name="Notched Right Arrow 24"/>
            <p:cNvSpPr>
              <a:spLocks noChangeArrowheads="1"/>
            </p:cNvSpPr>
            <p:nvPr/>
          </p:nvSpPr>
          <p:spPr bwMode="auto">
            <a:xfrm rot="10800000">
              <a:off x="6286512" y="2786058"/>
              <a:ext cx="285752" cy="71438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5" name="Notched Right Arrow 54"/>
            <p:cNvSpPr>
              <a:spLocks noChangeArrowheads="1"/>
            </p:cNvSpPr>
            <p:nvPr/>
          </p:nvSpPr>
          <p:spPr bwMode="auto">
            <a:xfrm rot="10800000">
              <a:off x="428596" y="6072206"/>
              <a:ext cx="285752" cy="71438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5787" y="6001251"/>
              <a:ext cx="2000264" cy="2770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linearly polarized photons</a:t>
              </a:r>
            </a:p>
          </p:txBody>
        </p:sp>
        <p:sp>
          <p:nvSpPr>
            <p:cNvPr id="4167" name="TextBox 71"/>
            <p:cNvSpPr txBox="1">
              <a:spLocks noChangeArrowheads="1"/>
            </p:cNvSpPr>
            <p:nvPr/>
          </p:nvSpPr>
          <p:spPr bwMode="auto">
            <a:xfrm>
              <a:off x="7143768" y="3714752"/>
              <a:ext cx="714380" cy="400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solidFill>
                    <a:srgbClr val="00FF00"/>
                  </a:solidFill>
                </a:rPr>
                <a:t>☻☻☻</a:t>
              </a:r>
            </a:p>
            <a:p>
              <a:r>
                <a:rPr lang="en-US" sz="1000" dirty="0">
                  <a:solidFill>
                    <a:srgbClr val="00FF00"/>
                  </a:solidFill>
                </a:rPr>
                <a:t>☻☻☻</a:t>
              </a: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643043" y="2571744"/>
              <a:ext cx="142876" cy="7144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929323" y="2571744"/>
              <a:ext cx="142876" cy="7144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5929323" y="2786089"/>
              <a:ext cx="142876" cy="7144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5929323" y="3786362"/>
              <a:ext cx="142876" cy="7144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929323" y="3929258"/>
              <a:ext cx="142876" cy="7144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823913" y="3192463"/>
            <a:ext cx="7000875" cy="2991624"/>
            <a:chOff x="857224" y="3000372"/>
            <a:chExt cx="7000924" cy="299216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8" name="Oval 107"/>
            <p:cNvSpPr/>
            <p:nvPr/>
          </p:nvSpPr>
          <p:spPr bwMode="auto">
            <a:xfrm>
              <a:off x="5929323" y="4715183"/>
              <a:ext cx="142876" cy="71451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5929323" y="4858084"/>
              <a:ext cx="142876" cy="71451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" name="Group 144"/>
            <p:cNvGrpSpPr>
              <a:grpSpLocks/>
            </p:cNvGrpSpPr>
            <p:nvPr/>
          </p:nvGrpSpPr>
          <p:grpSpPr bwMode="auto">
            <a:xfrm>
              <a:off x="857224" y="3000372"/>
              <a:ext cx="7000924" cy="2992167"/>
              <a:chOff x="857224" y="3000372"/>
              <a:chExt cx="7000924" cy="2992167"/>
            </a:xfrm>
          </p:grpSpPr>
          <p:sp>
            <p:nvSpPr>
              <p:cNvPr id="4143" name="Notched Right Arrow 48"/>
              <p:cNvSpPr>
                <a:spLocks noChangeArrowheads="1"/>
              </p:cNvSpPr>
              <p:nvPr/>
            </p:nvSpPr>
            <p:spPr bwMode="auto">
              <a:xfrm rot="10800000">
                <a:off x="6286512" y="3071810"/>
                <a:ext cx="285752" cy="71438"/>
              </a:xfrm>
              <a:prstGeom prst="notched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4" name="Notched Right Arrow 50"/>
              <p:cNvSpPr>
                <a:spLocks noChangeArrowheads="1"/>
              </p:cNvSpPr>
              <p:nvPr/>
            </p:nvSpPr>
            <p:spPr bwMode="auto">
              <a:xfrm>
                <a:off x="1214446" y="3071810"/>
                <a:ext cx="285752" cy="71438"/>
              </a:xfrm>
              <a:prstGeom prst="notched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428992" y="5715490"/>
                <a:ext cx="2857520" cy="27704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/>
                  <a:t>longitudinally polarized target</a:t>
                </a:r>
              </a:p>
            </p:txBody>
          </p:sp>
          <p:sp>
            <p:nvSpPr>
              <p:cNvPr id="4146" name="TextBox 70"/>
              <p:cNvSpPr txBox="1">
                <a:spLocks noChangeArrowheads="1"/>
              </p:cNvSpPr>
              <p:nvPr/>
            </p:nvSpPr>
            <p:spPr bwMode="auto">
              <a:xfrm>
                <a:off x="7143768" y="4643446"/>
                <a:ext cx="714380" cy="400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☻☻☻</a:t>
                </a:r>
              </a:p>
              <a:p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☻☻☻</a:t>
                </a:r>
                <a:endParaRPr lang="en-US" sz="1000" dirty="0">
                  <a:solidFill>
                    <a:srgbClr val="00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1643043" y="3071823"/>
                <a:ext cx="142876" cy="7145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1643043" y="3357625"/>
                <a:ext cx="142876" cy="7145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5929323" y="3071823"/>
                <a:ext cx="142876" cy="7145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5929323" y="3357625"/>
                <a:ext cx="142876" cy="7145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Circular Arrow 124"/>
              <p:cNvSpPr/>
              <p:nvPr/>
            </p:nvSpPr>
            <p:spPr bwMode="auto">
              <a:xfrm>
                <a:off x="1214415" y="3286174"/>
                <a:ext cx="285752" cy="285802"/>
              </a:xfrm>
              <a:prstGeom prst="circularArrow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52" name="Up Arrow 126"/>
              <p:cNvSpPr>
                <a:spLocks noChangeArrowheads="1"/>
              </p:cNvSpPr>
              <p:nvPr/>
            </p:nvSpPr>
            <p:spPr bwMode="auto">
              <a:xfrm>
                <a:off x="3143240" y="5786454"/>
                <a:ext cx="127442" cy="142876"/>
              </a:xfrm>
              <a:prstGeom prst="upArrow">
                <a:avLst>
                  <a:gd name="adj1" fmla="val 50000"/>
                  <a:gd name="adj2" fmla="val 4999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3" name="Up Arrow 128"/>
              <p:cNvSpPr>
                <a:spLocks noChangeArrowheads="1"/>
              </p:cNvSpPr>
              <p:nvPr/>
            </p:nvSpPr>
            <p:spPr bwMode="auto">
              <a:xfrm>
                <a:off x="857224" y="3286124"/>
                <a:ext cx="127442" cy="142876"/>
              </a:xfrm>
              <a:prstGeom prst="upArrow">
                <a:avLst>
                  <a:gd name="adj1" fmla="val 50000"/>
                  <a:gd name="adj2" fmla="val 4999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4" name="Up Arrow 127"/>
              <p:cNvSpPr>
                <a:spLocks noChangeArrowheads="1"/>
              </p:cNvSpPr>
              <p:nvPr/>
            </p:nvSpPr>
            <p:spPr bwMode="auto">
              <a:xfrm>
                <a:off x="857224" y="3000372"/>
                <a:ext cx="127442" cy="142876"/>
              </a:xfrm>
              <a:prstGeom prst="upArrow">
                <a:avLst>
                  <a:gd name="adj1" fmla="val 50000"/>
                  <a:gd name="adj2" fmla="val 4999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5" name="Up Arrow 129"/>
              <p:cNvSpPr>
                <a:spLocks noChangeArrowheads="1"/>
              </p:cNvSpPr>
              <p:nvPr/>
            </p:nvSpPr>
            <p:spPr bwMode="auto">
              <a:xfrm>
                <a:off x="6858016" y="3000372"/>
                <a:ext cx="127442" cy="142876"/>
              </a:xfrm>
              <a:prstGeom prst="upArrow">
                <a:avLst>
                  <a:gd name="adj1" fmla="val 50000"/>
                  <a:gd name="adj2" fmla="val 4999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6" name="Up Arrow 130"/>
              <p:cNvSpPr>
                <a:spLocks noChangeArrowheads="1"/>
              </p:cNvSpPr>
              <p:nvPr/>
            </p:nvSpPr>
            <p:spPr bwMode="auto">
              <a:xfrm>
                <a:off x="6858016" y="3286124"/>
                <a:ext cx="127442" cy="142876"/>
              </a:xfrm>
              <a:prstGeom prst="upArrow">
                <a:avLst>
                  <a:gd name="adj1" fmla="val 50000"/>
                  <a:gd name="adj2" fmla="val 4999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57" name="Up Arrow 131"/>
              <p:cNvSpPr>
                <a:spLocks noChangeArrowheads="1"/>
              </p:cNvSpPr>
              <p:nvPr/>
            </p:nvSpPr>
            <p:spPr bwMode="auto">
              <a:xfrm>
                <a:off x="6858016" y="4643446"/>
                <a:ext cx="127442" cy="142876"/>
              </a:xfrm>
              <a:prstGeom prst="upArrow">
                <a:avLst>
                  <a:gd name="adj1" fmla="val 50000"/>
                  <a:gd name="adj2" fmla="val 4999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8" name="Up Arrow 132"/>
              <p:cNvSpPr>
                <a:spLocks noChangeArrowheads="1"/>
              </p:cNvSpPr>
              <p:nvPr/>
            </p:nvSpPr>
            <p:spPr bwMode="auto">
              <a:xfrm>
                <a:off x="6858016" y="4786322"/>
                <a:ext cx="127442" cy="142876"/>
              </a:xfrm>
              <a:prstGeom prst="upArrow">
                <a:avLst>
                  <a:gd name="adj1" fmla="val 50000"/>
                  <a:gd name="adj2" fmla="val 4999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Circular Arrow 134"/>
              <p:cNvSpPr/>
              <p:nvPr/>
            </p:nvSpPr>
            <p:spPr bwMode="auto">
              <a:xfrm>
                <a:off x="6286512" y="3286174"/>
                <a:ext cx="285752" cy="285802"/>
              </a:xfrm>
              <a:prstGeom prst="circularArrow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7" name="Group 142"/>
          <p:cNvGrpSpPr>
            <a:grpSpLocks/>
          </p:cNvGrpSpPr>
          <p:nvPr/>
        </p:nvGrpSpPr>
        <p:grpSpPr bwMode="auto">
          <a:xfrm>
            <a:off x="395287" y="4192587"/>
            <a:ext cx="7429500" cy="2000250"/>
            <a:chOff x="428596" y="4000504"/>
            <a:chExt cx="7429552" cy="200026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6" name="TextBox 45"/>
            <p:cNvSpPr txBox="1"/>
            <p:nvPr/>
          </p:nvSpPr>
          <p:spPr>
            <a:xfrm>
              <a:off x="785787" y="5715016"/>
              <a:ext cx="1714512" cy="277001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circ polarized photons</a:t>
              </a:r>
            </a:p>
          </p:txBody>
        </p:sp>
        <p:sp>
          <p:nvSpPr>
            <p:cNvPr id="4115" name="TextBox 72"/>
            <p:cNvSpPr txBox="1">
              <a:spLocks noChangeArrowheads="1"/>
            </p:cNvSpPr>
            <p:nvPr/>
          </p:nvSpPr>
          <p:spPr bwMode="auto">
            <a:xfrm>
              <a:off x="7143768" y="4000504"/>
              <a:ext cx="714380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solidFill>
                    <a:srgbClr val="00FF00"/>
                  </a:solidFill>
                </a:rPr>
                <a:t>☻☻☻</a:t>
              </a:r>
            </a:p>
            <a:p>
              <a:r>
                <a:rPr lang="en-US" sz="1000" dirty="0">
                  <a:solidFill>
                    <a:srgbClr val="00FF00"/>
                  </a:solidFill>
                </a:rPr>
                <a:t>☻☻☻</a:t>
              </a: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5929323" y="4071943"/>
              <a:ext cx="142876" cy="7143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929323" y="4214819"/>
              <a:ext cx="142876" cy="7143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Circular Arrow 136"/>
            <p:cNvSpPr/>
            <p:nvPr/>
          </p:nvSpPr>
          <p:spPr bwMode="auto">
            <a:xfrm>
              <a:off x="6286512" y="4000504"/>
              <a:ext cx="285752" cy="285752"/>
            </a:xfrm>
            <a:prstGeom prst="circular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Circular Arrow 137"/>
            <p:cNvSpPr/>
            <p:nvPr/>
          </p:nvSpPr>
          <p:spPr bwMode="auto">
            <a:xfrm>
              <a:off x="6286512" y="4143380"/>
              <a:ext cx="285752" cy="285752"/>
            </a:xfrm>
            <a:prstGeom prst="circular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Circular Arrow 138"/>
            <p:cNvSpPr/>
            <p:nvPr/>
          </p:nvSpPr>
          <p:spPr bwMode="auto">
            <a:xfrm>
              <a:off x="428596" y="5715016"/>
              <a:ext cx="285752" cy="285752"/>
            </a:xfrm>
            <a:prstGeom prst="circular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52475" y="2934028"/>
            <a:ext cx="7072313" cy="3535810"/>
            <a:chOff x="864394" y="3107532"/>
            <a:chExt cx="7779544" cy="4007251"/>
          </a:xfrm>
        </p:grpSpPr>
        <p:grpSp>
          <p:nvGrpSpPr>
            <p:cNvPr id="6" name="Group 145"/>
            <p:cNvGrpSpPr>
              <a:grpSpLocks/>
            </p:cNvGrpSpPr>
            <p:nvPr/>
          </p:nvGrpSpPr>
          <p:grpSpPr bwMode="auto">
            <a:xfrm>
              <a:off x="864394" y="3643313"/>
              <a:ext cx="7779544" cy="3471470"/>
              <a:chOff x="785819" y="3214691"/>
              <a:chExt cx="7072337" cy="3063611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4121" name="Notched Right Arrow 26"/>
              <p:cNvSpPr>
                <a:spLocks noChangeArrowheads="1"/>
              </p:cNvSpPr>
              <p:nvPr/>
            </p:nvSpPr>
            <p:spPr bwMode="auto">
              <a:xfrm>
                <a:off x="785819" y="3214691"/>
                <a:ext cx="285752" cy="71438"/>
              </a:xfrm>
              <a:prstGeom prst="notched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2" name="Notched Right Arrow 28"/>
              <p:cNvSpPr>
                <a:spLocks noChangeArrowheads="1"/>
              </p:cNvSpPr>
              <p:nvPr/>
            </p:nvSpPr>
            <p:spPr bwMode="auto">
              <a:xfrm>
                <a:off x="785819" y="3500444"/>
                <a:ext cx="285752" cy="71438"/>
              </a:xfrm>
              <a:prstGeom prst="notched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3" name="Notched Right Arrow 30"/>
              <p:cNvSpPr>
                <a:spLocks noChangeArrowheads="1"/>
              </p:cNvSpPr>
              <p:nvPr/>
            </p:nvSpPr>
            <p:spPr bwMode="auto">
              <a:xfrm rot="10800000">
                <a:off x="6786584" y="3214691"/>
                <a:ext cx="285752" cy="71438"/>
              </a:xfrm>
              <a:prstGeom prst="notched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4" name="Notched Right Arrow 32"/>
              <p:cNvSpPr>
                <a:spLocks noChangeArrowheads="1"/>
              </p:cNvSpPr>
              <p:nvPr/>
            </p:nvSpPr>
            <p:spPr bwMode="auto">
              <a:xfrm rot="10800000">
                <a:off x="6786584" y="3500444"/>
                <a:ext cx="285752" cy="71438"/>
              </a:xfrm>
              <a:prstGeom prst="notched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5" name="Notched Right Arrow 33"/>
              <p:cNvSpPr>
                <a:spLocks noChangeArrowheads="1"/>
              </p:cNvSpPr>
              <p:nvPr/>
            </p:nvSpPr>
            <p:spPr bwMode="auto">
              <a:xfrm rot="10800000">
                <a:off x="6786584" y="4429139"/>
                <a:ext cx="285752" cy="71438"/>
              </a:xfrm>
              <a:prstGeom prst="notched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6" name="Notched Right Arrow 34"/>
              <p:cNvSpPr>
                <a:spLocks noChangeArrowheads="1"/>
              </p:cNvSpPr>
              <p:nvPr/>
            </p:nvSpPr>
            <p:spPr bwMode="auto">
              <a:xfrm rot="10800000">
                <a:off x="6786584" y="4572015"/>
                <a:ext cx="285752" cy="71438"/>
              </a:xfrm>
              <a:prstGeom prst="notched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7" name="Notched Right Arrow 49"/>
              <p:cNvSpPr>
                <a:spLocks noChangeArrowheads="1"/>
              </p:cNvSpPr>
              <p:nvPr/>
            </p:nvSpPr>
            <p:spPr bwMode="auto">
              <a:xfrm rot="10800000">
                <a:off x="6286518" y="3214691"/>
                <a:ext cx="285752" cy="71438"/>
              </a:xfrm>
              <a:prstGeom prst="notched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8" name="Notched Right Arrow 51"/>
              <p:cNvSpPr>
                <a:spLocks noChangeArrowheads="1"/>
              </p:cNvSpPr>
              <p:nvPr/>
            </p:nvSpPr>
            <p:spPr bwMode="auto">
              <a:xfrm>
                <a:off x="1214448" y="3214691"/>
                <a:ext cx="285752" cy="71438"/>
              </a:xfrm>
              <a:prstGeom prst="notched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" name="TextBox 56"/>
              <p:cNvSpPr txBox="1">
                <a:spLocks noChangeArrowheads="1"/>
              </p:cNvSpPr>
              <p:nvPr/>
            </p:nvSpPr>
            <p:spPr bwMode="auto">
              <a:xfrm>
                <a:off x="7143775" y="4357701"/>
                <a:ext cx="714381" cy="400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solidFill>
                      <a:srgbClr val="00FF00"/>
                    </a:solidFill>
                  </a:rPr>
                  <a:t>☻☻☻</a:t>
                </a:r>
              </a:p>
              <a:p>
                <a:r>
                  <a:rPr lang="en-US" sz="1000" dirty="0">
                    <a:solidFill>
                      <a:srgbClr val="00FF00"/>
                    </a:solidFill>
                  </a:rPr>
                  <a:t>☻☻☻</a:t>
                </a:r>
              </a:p>
            </p:txBody>
          </p:sp>
          <p:sp>
            <p:nvSpPr>
              <p:cNvPr id="4130" name="Notched Right Arrow 64"/>
              <p:cNvSpPr>
                <a:spLocks noChangeArrowheads="1"/>
              </p:cNvSpPr>
              <p:nvPr/>
            </p:nvSpPr>
            <p:spPr bwMode="auto">
              <a:xfrm rot="10800000">
                <a:off x="3071805" y="6072216"/>
                <a:ext cx="285752" cy="71438"/>
              </a:xfrm>
              <a:prstGeom prst="notched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429015" y="6001253"/>
                <a:ext cx="2286008" cy="27704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/>
                  <a:t>transversely polarized target</a:t>
                </a: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1643072" y="3214691"/>
                <a:ext cx="142875" cy="7145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1643072" y="3500492"/>
                <a:ext cx="142875" cy="7145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5929337" y="3214692"/>
                <a:ext cx="142875" cy="7145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5929337" y="3500493"/>
                <a:ext cx="142875" cy="7145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5929337" y="4429347"/>
                <a:ext cx="142875" cy="71451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5929337" y="4572248"/>
                <a:ext cx="142875" cy="71451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Circular Arrow 133"/>
              <p:cNvSpPr/>
              <p:nvPr/>
            </p:nvSpPr>
            <p:spPr bwMode="auto">
              <a:xfrm>
                <a:off x="1214445" y="3429039"/>
                <a:ext cx="285751" cy="285801"/>
              </a:xfrm>
              <a:prstGeom prst="circularArrow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Circular Arrow 135"/>
              <p:cNvSpPr/>
              <p:nvPr/>
            </p:nvSpPr>
            <p:spPr bwMode="auto">
              <a:xfrm>
                <a:off x="6286519" y="3429036"/>
                <a:ext cx="285751" cy="285801"/>
              </a:xfrm>
              <a:prstGeom prst="circularArrow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1" name="Notched Right Arrow 26"/>
            <p:cNvSpPr>
              <a:spLocks noChangeArrowheads="1"/>
            </p:cNvSpPr>
            <p:nvPr/>
          </p:nvSpPr>
          <p:spPr bwMode="auto">
            <a:xfrm>
              <a:off x="864395" y="3117028"/>
              <a:ext cx="314326" cy="80949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807948" y="3107532"/>
              <a:ext cx="157163" cy="80964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Notched Right Arrow 30"/>
            <p:cNvSpPr>
              <a:spLocks noChangeArrowheads="1"/>
            </p:cNvSpPr>
            <p:nvPr/>
          </p:nvSpPr>
          <p:spPr bwMode="auto">
            <a:xfrm rot="10800000">
              <a:off x="7460449" y="3157551"/>
              <a:ext cx="314326" cy="80949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2503" y="3106473"/>
            <a:ext cx="1000097" cy="73694"/>
            <a:chOff x="785841" y="2914386"/>
            <a:chExt cx="1000097" cy="73694"/>
          </a:xfrm>
        </p:grpSpPr>
        <p:sp>
          <p:nvSpPr>
            <p:cNvPr id="110" name="Oval 109"/>
            <p:cNvSpPr/>
            <p:nvPr/>
          </p:nvSpPr>
          <p:spPr bwMode="auto">
            <a:xfrm>
              <a:off x="1643063" y="2914386"/>
              <a:ext cx="142875" cy="71439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Notched Right Arrow 26"/>
            <p:cNvSpPr>
              <a:spLocks noChangeArrowheads="1"/>
            </p:cNvSpPr>
            <p:nvPr/>
          </p:nvSpPr>
          <p:spPr bwMode="auto">
            <a:xfrm>
              <a:off x="785841" y="2916655"/>
              <a:ext cx="285751" cy="71425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Notched Right Arrow 51"/>
            <p:cNvSpPr>
              <a:spLocks noChangeArrowheads="1"/>
            </p:cNvSpPr>
            <p:nvPr/>
          </p:nvSpPr>
          <p:spPr bwMode="auto">
            <a:xfrm>
              <a:off x="1214469" y="2916655"/>
              <a:ext cx="285751" cy="71425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5753104" y="2406651"/>
            <a:ext cx="2643186" cy="3655457"/>
            <a:chOff x="5786446" y="2214554"/>
            <a:chExt cx="2642970" cy="365548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20" name="TextBox 119"/>
            <p:cNvSpPr txBox="1"/>
            <p:nvPr/>
          </p:nvSpPr>
          <p:spPr>
            <a:xfrm>
              <a:off x="6143602" y="5500702"/>
              <a:ext cx="2285814" cy="369335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b="1" dirty="0"/>
            </a:p>
          </p:txBody>
        </p:sp>
        <p:sp>
          <p:nvSpPr>
            <p:cNvPr id="4113" name="Oval 118"/>
            <p:cNvSpPr>
              <a:spLocks noChangeArrowheads="1"/>
            </p:cNvSpPr>
            <p:nvPr/>
          </p:nvSpPr>
          <p:spPr bwMode="auto">
            <a:xfrm>
              <a:off x="5786446" y="2214554"/>
              <a:ext cx="428628" cy="3000396"/>
            </a:xfrm>
            <a:prstGeom prst="ellipse">
              <a:avLst/>
            </a:prstGeom>
            <a:solidFill>
              <a:schemeClr val="bg2">
                <a:alpha val="2313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cross section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253394"/>
              </p:ext>
            </p:extLst>
          </p:nvPr>
        </p:nvGraphicFramePr>
        <p:xfrm>
          <a:off x="714293" y="1291088"/>
          <a:ext cx="340205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3" imgW="3289300" imgH="4419600" progId="Equation.DSMT4">
                  <p:embed/>
                </p:oleObj>
              </mc:Choice>
              <mc:Fallback>
                <p:oleObj name="Equation" r:id="rId3" imgW="3289300" imgH="441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293" y="1291088"/>
                        <a:ext cx="3402055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1187" y="6098917"/>
            <a:ext cx="45562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A. M. </a:t>
            </a:r>
            <a:r>
              <a:rPr lang="en-US" sz="10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Sandorfi</a:t>
            </a:r>
            <a:r>
              <a:rPr lang="en-US" sz="10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S. </a:t>
            </a:r>
            <a:r>
              <a:rPr lang="en-US" sz="10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Hoblit</a:t>
            </a:r>
            <a:r>
              <a:rPr lang="en-US" sz="10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H. </a:t>
            </a:r>
            <a:r>
              <a:rPr lang="en-US" sz="10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Kamano</a:t>
            </a:r>
            <a:r>
              <a:rPr lang="en-US" sz="10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T.-S. H. Lee </a:t>
            </a:r>
            <a:r>
              <a:rPr lang="en-US" sz="1000" dirty="0" smtClean="0">
                <a:solidFill>
                  <a:srgbClr val="000000"/>
                </a:solidFill>
              </a:rPr>
              <a:t>J.Phys.G38</a:t>
            </a:r>
            <a:r>
              <a:rPr lang="en-US" sz="1000" dirty="0">
                <a:solidFill>
                  <a:srgbClr val="000000"/>
                </a:solidFill>
              </a:rPr>
              <a:t>:053001,2011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96533" y="1291088"/>
            <a:ext cx="5850345" cy="1257380"/>
            <a:chOff x="1896533" y="1291088"/>
            <a:chExt cx="5850345" cy="1257380"/>
          </a:xfrm>
        </p:grpSpPr>
        <p:sp>
          <p:nvSpPr>
            <p:cNvPr id="8" name="Rectangle 7"/>
            <p:cNvSpPr/>
            <p:nvPr/>
          </p:nvSpPr>
          <p:spPr>
            <a:xfrm>
              <a:off x="1896533" y="1291088"/>
              <a:ext cx="2429934" cy="1257380"/>
            </a:xfrm>
            <a:prstGeom prst="rect">
              <a:avLst/>
            </a:prstGeom>
            <a:solidFill>
              <a:srgbClr val="FFFF00">
                <a:alpha val="1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07000" y="1921934"/>
              <a:ext cx="2539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single spin observables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96533" y="2548467"/>
            <a:ext cx="4785066" cy="1058333"/>
            <a:chOff x="1896533" y="2548467"/>
            <a:chExt cx="4785066" cy="1058333"/>
          </a:xfrm>
        </p:grpSpPr>
        <p:sp>
          <p:nvSpPr>
            <p:cNvPr id="9" name="Rectangle 8"/>
            <p:cNvSpPr/>
            <p:nvPr/>
          </p:nvSpPr>
          <p:spPr>
            <a:xfrm>
              <a:off x="1896533" y="2548467"/>
              <a:ext cx="2429934" cy="1058333"/>
            </a:xfrm>
            <a:prstGeom prst="rect">
              <a:avLst/>
            </a:prstGeom>
            <a:solidFill>
              <a:srgbClr val="CCFFCC">
                <a:alpha val="1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05601" y="2861733"/>
              <a:ext cx="1475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Beam-Target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96533" y="3606800"/>
            <a:ext cx="4768948" cy="1143000"/>
            <a:chOff x="1896533" y="3606800"/>
            <a:chExt cx="4768948" cy="1143000"/>
          </a:xfrm>
        </p:grpSpPr>
        <p:sp>
          <p:nvSpPr>
            <p:cNvPr id="10" name="Rectangle 9"/>
            <p:cNvSpPr/>
            <p:nvPr/>
          </p:nvSpPr>
          <p:spPr>
            <a:xfrm>
              <a:off x="1896533" y="3606800"/>
              <a:ext cx="2429934" cy="1143000"/>
            </a:xfrm>
            <a:prstGeom prst="rect">
              <a:avLst/>
            </a:prstGeom>
            <a:solidFill>
              <a:srgbClr val="3366FF">
                <a:alpha val="1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05601" y="4080934"/>
              <a:ext cx="1459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Beam-Recoil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96533" y="4749800"/>
            <a:ext cx="4843271" cy="1143000"/>
            <a:chOff x="1896533" y="4749800"/>
            <a:chExt cx="4843271" cy="1143000"/>
          </a:xfrm>
        </p:grpSpPr>
        <p:sp>
          <p:nvSpPr>
            <p:cNvPr id="11" name="Rectangle 10"/>
            <p:cNvSpPr/>
            <p:nvPr/>
          </p:nvSpPr>
          <p:spPr>
            <a:xfrm>
              <a:off x="1896533" y="4749800"/>
              <a:ext cx="2429934" cy="1143000"/>
            </a:xfrm>
            <a:prstGeom prst="rect">
              <a:avLst/>
            </a:prstGeom>
            <a:solidFill>
              <a:srgbClr val="008000">
                <a:alpha val="14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7000" y="5156200"/>
              <a:ext cx="1532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Target-Recoil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62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There is no such thing as complete experiment!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Whatever we measure has uncertainties and they lead to ambiguities in fitting procedures. 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07339" y="50002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“Uncertainty is an uncomfortable</a:t>
            </a:r>
          </a:p>
          <a:p>
            <a:r>
              <a:rPr lang="en-US" dirty="0"/>
              <a:t>position. But certainty is an</a:t>
            </a:r>
          </a:p>
          <a:p>
            <a:r>
              <a:rPr lang="en-US" dirty="0"/>
              <a:t>absurd one.”</a:t>
            </a:r>
          </a:p>
          <a:p>
            <a:r>
              <a:rPr lang="en-US" dirty="0"/>
              <a:t>― Voltaire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2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Fierz</a:t>
            </a:r>
            <a:r>
              <a:rPr lang="en-US" dirty="0" smtClean="0"/>
              <a:t> Identities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84670"/>
              </p:ext>
            </p:extLst>
          </p:nvPr>
        </p:nvGraphicFramePr>
        <p:xfrm>
          <a:off x="287933" y="978794"/>
          <a:ext cx="4203815" cy="551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3" imgW="3060700" imgH="4013200" progId="Equation.3">
                  <p:embed/>
                </p:oleObj>
              </mc:Choice>
              <mc:Fallback>
                <p:oleObj name="Equation" r:id="rId3" imgW="3060700" imgH="401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933" y="978794"/>
                        <a:ext cx="4203815" cy="5512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22527"/>
              </p:ext>
            </p:extLst>
          </p:nvPr>
        </p:nvGraphicFramePr>
        <p:xfrm>
          <a:off x="5761786" y="821000"/>
          <a:ext cx="3152185" cy="5471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5" imgW="2019300" imgH="3505200" progId="Equation.3">
                  <p:embed/>
                </p:oleObj>
              </mc:Choice>
              <mc:Fallback>
                <p:oleObj name="Equation" r:id="rId5" imgW="2019300" imgH="350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1786" y="821000"/>
                        <a:ext cx="3152185" cy="5471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53439"/>
              </p:ext>
            </p:extLst>
          </p:nvPr>
        </p:nvGraphicFramePr>
        <p:xfrm>
          <a:off x="2706688" y="2732088"/>
          <a:ext cx="3224212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7" imgW="2679700" imgH="1498600" progId="Equation.DSMT4">
                  <p:embed/>
                </p:oleObj>
              </mc:Choice>
              <mc:Fallback>
                <p:oleObj name="Equation" r:id="rId7" imgW="2679700" imgH="149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6688" y="2732088"/>
                        <a:ext cx="3224212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75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401942"/>
              </p:ext>
            </p:extLst>
          </p:nvPr>
        </p:nvGraphicFramePr>
        <p:xfrm>
          <a:off x="458296" y="1016928"/>
          <a:ext cx="8227409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000"/>
                <a:gridCol w="526954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  <a:gridCol w="435897"/>
              </a:tblGrid>
              <a:tr h="370840"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Beam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/>
                          <a:cs typeface="Times New Roman"/>
                        </a:rPr>
                        <a:t>Target + Recoil</a:t>
                      </a:r>
                      <a:endParaRPr lang="en-US" sz="1400" b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err="1" smtClean="0">
                          <a:latin typeface="Times New Roman"/>
                          <a:cs typeface="Times New Roman"/>
                        </a:rPr>
                        <a:t>unpolarized</a:t>
                      </a:r>
                      <a:endParaRPr lang="en-US" sz="1400" b="0" i="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smtClean="0">
                          <a:latin typeface="Times New Roman"/>
                          <a:cs typeface="Times New Roman"/>
                        </a:rPr>
                        <a:t>sin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 err="1" smtClean="0">
                          <a:latin typeface="Times New Roman"/>
                          <a:cs typeface="Times New Roman"/>
                        </a:rPr>
                        <a:t>cos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(2φ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-P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-T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Times New Roman"/>
                          <a:cs typeface="Times New Roman"/>
                        </a:rPr>
                        <a:t>circular</a:t>
                      </a: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30000" dirty="0" err="1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0" i="1" baseline="300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dσ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-E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400" b="0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z’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-H</a:t>
                      </a:r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400" b="0" i="1" baseline="-25000" dirty="0" smtClean="0">
                          <a:latin typeface="Times New Roman"/>
                          <a:cs typeface="Times New Roman"/>
                        </a:rPr>
                        <a:t>x’</a:t>
                      </a:r>
                      <a:endParaRPr lang="en-US" sz="14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1" dirty="0">
                        <a:latin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1562-D71D-3242-B01A-B4E3BD4173E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94667" y="2133600"/>
            <a:ext cx="423333" cy="36406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E. Pasyuk                     EMIN-2015               Moscow, 5-8 October 2015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3801533"/>
            <a:ext cx="8229600" cy="240349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Every observable can be measured in at least two different </a:t>
            </a:r>
            <a:r>
              <a:rPr lang="en-US" dirty="0" smtClean="0">
                <a:solidFill>
                  <a:srgbClr val="FF0000"/>
                </a:solidFill>
              </a:rPr>
              <a:t>experiments.</a:t>
            </a:r>
          </a:p>
          <a:p>
            <a:r>
              <a:rPr lang="en-US" dirty="0">
                <a:solidFill>
                  <a:srgbClr val="FF0000"/>
                </a:solidFill>
              </a:rPr>
              <a:t>It is important to measure both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Λ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Σ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Isospin</a:t>
            </a:r>
            <a:r>
              <a:rPr lang="en-US" dirty="0">
                <a:solidFill>
                  <a:srgbClr val="FF0000"/>
                </a:solidFill>
              </a:rPr>
              <a:t> filter</a:t>
            </a:r>
          </a:p>
          <a:p>
            <a:r>
              <a:rPr lang="en-US" dirty="0">
                <a:solidFill>
                  <a:srgbClr val="FF0000"/>
                </a:solidFill>
              </a:rPr>
              <a:t>It is also important to do measurement on both proton and neutron </a:t>
            </a:r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There is no such things as redundant data!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baseline="30000" dirty="0">
              <a:solidFill>
                <a:srgbClr val="2F589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18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11712</TotalTime>
  <Words>2925</Words>
  <Application>Microsoft Macintosh PowerPoint</Application>
  <PresentationFormat>On-screen Show (4:3)</PresentationFormat>
  <Paragraphs>876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Executive</vt:lpstr>
      <vt:lpstr>Equation</vt:lpstr>
      <vt:lpstr>Microsoft Equation</vt:lpstr>
      <vt:lpstr>MathType 6.0 Equation</vt:lpstr>
      <vt:lpstr>Photo-production of strange mesons with polarized photons and targets</vt:lpstr>
      <vt:lpstr>Outline</vt:lpstr>
      <vt:lpstr>Bump?</vt:lpstr>
      <vt:lpstr>Kinematics </vt:lpstr>
      <vt:lpstr>Polarization observables in pseudoscalar meson production</vt:lpstr>
      <vt:lpstr>General cross section</vt:lpstr>
      <vt:lpstr>Oops!</vt:lpstr>
      <vt:lpstr>Fierz Identities</vt:lpstr>
      <vt:lpstr>Experiments</vt:lpstr>
      <vt:lpstr>CEBAF Large Acceptance Spectrometer 1997-2012</vt:lpstr>
      <vt:lpstr>Polarized pohoton beam</vt:lpstr>
      <vt:lpstr>FROST</vt:lpstr>
      <vt:lpstr>HDIce polarized target</vt:lpstr>
      <vt:lpstr>CLAS Experiments: g1c, g11</vt:lpstr>
      <vt:lpstr>CLAS Experiments: g8b</vt:lpstr>
      <vt:lpstr>CLAS Experiments: g9a</vt:lpstr>
      <vt:lpstr>CLAS Experiments: g9b</vt:lpstr>
      <vt:lpstr>CLAS Experiments: deuteron target</vt:lpstr>
      <vt:lpstr>g11 cross sections and P</vt:lpstr>
      <vt:lpstr>Polarization transfer Cx, Cz</vt:lpstr>
      <vt:lpstr>Linearly polarized photons on unpolarized target: Comparison with other measurements</vt:lpstr>
      <vt:lpstr>Kinematical coverage comparison for Σ</vt:lpstr>
      <vt:lpstr>Comparison with GRAAL and LEPS</vt:lpstr>
      <vt:lpstr>Comparison with CLAS g11</vt:lpstr>
      <vt:lpstr>Ox/Oz </vt:lpstr>
      <vt:lpstr>Energy dependence: Σ</vt:lpstr>
      <vt:lpstr>Energy dependence: Ox</vt:lpstr>
      <vt:lpstr>Energy dependence: Oz</vt:lpstr>
      <vt:lpstr>Energy dependence: T</vt:lpstr>
      <vt:lpstr>Fierz identity check</vt:lpstr>
      <vt:lpstr>T for K+Λ</vt:lpstr>
      <vt:lpstr>F for K+Λ</vt:lpstr>
      <vt:lpstr>T for K+Σ0 </vt:lpstr>
      <vt:lpstr>F for K+Σ0 </vt:lpstr>
      <vt:lpstr>PDG</vt:lpstr>
      <vt:lpstr>Summary</vt:lpstr>
      <vt:lpstr>Extras</vt:lpstr>
      <vt:lpstr>Ox </vt:lpstr>
      <vt:lpstr>γp→K+Λ: cross section and P</vt:lpstr>
      <vt:lpstr>g1c xsec</vt:lpstr>
      <vt:lpstr>PowerPoint Presentation</vt:lpstr>
      <vt:lpstr>Σ</vt:lpstr>
      <vt:lpstr>Oz</vt:lpstr>
      <vt:lpstr>g8 Target asymmetry T</vt:lpstr>
      <vt:lpstr>Experiments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Pasyuk</dc:creator>
  <cp:lastModifiedBy>Eugene Pasyuk</cp:lastModifiedBy>
  <cp:revision>108</cp:revision>
  <dcterms:created xsi:type="dcterms:W3CDTF">2014-06-24T21:57:24Z</dcterms:created>
  <dcterms:modified xsi:type="dcterms:W3CDTF">2015-10-05T10:03:45Z</dcterms:modified>
</cp:coreProperties>
</file>