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5" r:id="rId2"/>
    <p:sldId id="533" r:id="rId3"/>
    <p:sldId id="534" r:id="rId4"/>
    <p:sldId id="535" r:id="rId5"/>
    <p:sldId id="561" r:id="rId6"/>
    <p:sldId id="562" r:id="rId7"/>
    <p:sldId id="563" r:id="rId8"/>
    <p:sldId id="564" r:id="rId9"/>
    <p:sldId id="557" r:id="rId10"/>
    <p:sldId id="547" r:id="rId11"/>
    <p:sldId id="548" r:id="rId12"/>
    <p:sldId id="549" r:id="rId13"/>
    <p:sldId id="526" r:id="rId14"/>
    <p:sldId id="530" r:id="rId15"/>
    <p:sldId id="522" r:id="rId16"/>
    <p:sldId id="555" r:id="rId17"/>
    <p:sldId id="556" r:id="rId18"/>
    <p:sldId id="523" r:id="rId19"/>
    <p:sldId id="558" r:id="rId20"/>
    <p:sldId id="550" r:id="rId21"/>
    <p:sldId id="560" r:id="rId22"/>
    <p:sldId id="559" r:id="rId23"/>
    <p:sldId id="528" r:id="rId24"/>
    <p:sldId id="500" r:id="rId25"/>
    <p:sldId id="552" r:id="rId26"/>
    <p:sldId id="565" r:id="rId27"/>
    <p:sldId id="566" r:id="rId28"/>
    <p:sldId id="567" r:id="rId29"/>
    <p:sldId id="56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FA9106"/>
    <a:srgbClr val="669900"/>
    <a:srgbClr val="7E3D0C"/>
    <a:srgbClr val="FF0000"/>
    <a:srgbClr val="33CC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1" autoAdjust="0"/>
    <p:restoredTop sz="94660"/>
  </p:normalViewPr>
  <p:slideViewPr>
    <p:cSldViewPr>
      <p:cViewPr>
        <p:scale>
          <a:sx n="70" d="100"/>
          <a:sy n="70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C636DD-1790-4B53-B6A0-1E8D28FC4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sec.eff. (</a:t>
            </a:r>
            <a:r>
              <a:rPr lang="fr-FR" dirty="0" err="1" smtClean="0"/>
              <a:t>pol</a:t>
            </a:r>
            <a:r>
              <a:rPr lang="fr-FR" dirty="0" smtClean="0"/>
              <a:t>. et non-</a:t>
            </a:r>
            <a:r>
              <a:rPr lang="fr-FR" dirty="0" err="1" smtClean="0"/>
              <a:t>pol</a:t>
            </a:r>
            <a:r>
              <a:rPr lang="fr-FR" dirty="0" smtClean="0"/>
              <a:t>.) du</a:t>
            </a:r>
            <a:r>
              <a:rPr lang="fr-FR" baseline="0" dirty="0" smtClean="0"/>
              <a:t> Hall 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BSA et les TSA (</a:t>
            </a:r>
            <a:r>
              <a:rPr lang="fr-FR" dirty="0" err="1" smtClean="0"/>
              <a:t>Shifeng</a:t>
            </a:r>
            <a:r>
              <a:rPr lang="fr-FR" dirty="0" smtClean="0"/>
              <a:t>) de CLAS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la </a:t>
            </a:r>
            <a:r>
              <a:rPr lang="fr-FR" dirty="0" err="1" smtClean="0"/>
              <a:t>methode</a:t>
            </a:r>
            <a:r>
              <a:rPr lang="fr-FR" dirty="0" smtClean="0"/>
              <a:t> de KM et la mienne,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</a:t>
            </a:r>
            <a:r>
              <a:rPr lang="fr-FR" dirty="0" err="1" smtClean="0"/>
              <a:t>asymetries</a:t>
            </a:r>
            <a:r>
              <a:rPr lang="fr-FR" baseline="0" dirty="0" smtClean="0"/>
              <a:t> d’HERMES.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pour </a:t>
            </a:r>
            <a:r>
              <a:rPr lang="fr-FR" dirty="0" err="1" smtClean="0"/>
              <a:t>HtildeIm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E65C-8A45-43C1-8C09-2A1293C5BB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2455-F796-45EB-A126-E860265A6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51E6-495C-49E8-83AD-EE8E56A44F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A8CE-6627-439A-BEEB-594177A6B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456B-EC54-4A9A-9CD5-1440D4C9EE4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57D1-B086-4A39-9F86-31F21C3671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C594-EF82-427B-B097-3825E8DDD4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81AA-4403-4952-A914-D99DCAAE9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6ABC-D73A-40F9-BDE9-13B480B77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F39E-5F70-4141-873A-4A189D5D78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4AF-5D03-4C44-BCD6-8C52225F3A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B59F0C-1AA4-4FF1-9352-639898C71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606.07821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6.0782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6.0782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99256" y="3356992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GPDs and the size of the proton</a:t>
            </a: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QCD-N 2016, 14/07/2016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3960" y="5869136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Michel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Guidal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(IPN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Orsay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 cstate="print"/>
          <a:srcRect r="63324"/>
          <a:stretch>
            <a:fillRect/>
          </a:stretch>
        </p:blipFill>
        <p:spPr bwMode="auto">
          <a:xfrm>
            <a:off x="854075" y="52388"/>
            <a:ext cx="2894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 cstate="print"/>
          <a:srcRect r="33299"/>
          <a:stretch>
            <a:fillRect/>
          </a:stretch>
        </p:blipFill>
        <p:spPr bwMode="auto">
          <a:xfrm>
            <a:off x="854075" y="52388"/>
            <a:ext cx="52641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 cstate="print"/>
          <a:srcRect r="1991"/>
          <a:stretch>
            <a:fillRect/>
          </a:stretch>
        </p:blipFill>
        <p:spPr bwMode="auto">
          <a:xfrm>
            <a:off x="854075" y="52388"/>
            <a:ext cx="773588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l="2301" r="2301" b="65038"/>
          <a:stretch>
            <a:fillRect/>
          </a:stretch>
        </p:blipFill>
        <p:spPr bwMode="auto">
          <a:xfrm>
            <a:off x="1187624" y="44451"/>
            <a:ext cx="7272164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l="50517" t="2643"/>
          <a:stretch>
            <a:fillRect/>
          </a:stretch>
        </p:blipFill>
        <p:spPr bwMode="auto">
          <a:xfrm>
            <a:off x="3419871" y="2627801"/>
            <a:ext cx="2496741" cy="23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49554" t="3048"/>
          <a:stretch>
            <a:fillRect/>
          </a:stretch>
        </p:blipFill>
        <p:spPr bwMode="auto">
          <a:xfrm>
            <a:off x="6228183" y="2566972"/>
            <a:ext cx="2526879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 rot="6393178">
            <a:off x="4433965" y="2699225"/>
            <a:ext cx="943695" cy="5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6938046" y="2528677"/>
            <a:ext cx="917308" cy="58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2822" t="7165" r="2732"/>
          <a:stretch>
            <a:fillRect/>
          </a:stretch>
        </p:blipFill>
        <p:spPr bwMode="auto">
          <a:xfrm>
            <a:off x="6665230" y="4902289"/>
            <a:ext cx="1867210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375" t="7165" r="47358"/>
          <a:stretch>
            <a:fillRect/>
          </a:stretch>
        </p:blipFill>
        <p:spPr bwMode="auto">
          <a:xfrm>
            <a:off x="3635896" y="4869160"/>
            <a:ext cx="1943716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5710699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Rept.Prog.Phys.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76 (2013) 066202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5719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cs typeface="Arial" charset="0"/>
                <a:hlinkClick r:id="rId6"/>
              </a:rPr>
              <a:t>M.G., H. Moutarde, </a:t>
            </a:r>
          </a:p>
          <a:p>
            <a:pPr lvl="0"/>
            <a:r>
              <a:rPr lang="fr-FR" b="1" dirty="0" smtClean="0">
                <a:cs typeface="Arial" charset="0"/>
                <a:hlinkClick r:id="rId6"/>
              </a:rPr>
              <a:t>M. </a:t>
            </a:r>
            <a:r>
              <a:rPr lang="fr-FR" b="1" dirty="0" err="1" smtClean="0">
                <a:cs typeface="Arial" charset="0"/>
                <a:hlinkClick r:id="rId6"/>
              </a:rPr>
              <a:t>Vanderhaeghen</a:t>
            </a:r>
            <a:endParaRPr lang="fr-FR" b="1" dirty="0" smtClean="0">
              <a:cs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342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b="1643"/>
          <a:stretch>
            <a:fillRect/>
          </a:stretch>
        </p:blipFill>
        <p:spPr bwMode="auto">
          <a:xfrm>
            <a:off x="539552" y="980728"/>
            <a:ext cx="7513879" cy="33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419872" y="4509120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95536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Hall A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PRC92 (2015), 055202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347864" y="5445224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PRL 114 (2015), 032001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28184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PRD91 (2015), 052014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9792" y="188640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New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data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JLab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18420"/>
            <a:ext cx="4039941" cy="31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7264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30813"/>
            <a:ext cx="876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517" y="6010129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6030813"/>
            <a:ext cx="4600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204" y="6309320"/>
            <a:ext cx="1714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584776"/>
            <a:ext cx="885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6552640"/>
            <a:ext cx="454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179512" y="594928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51520" y="6525344"/>
            <a:ext cx="1584176" cy="136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8066"/>
            <a:ext cx="3915916" cy="36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57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2066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181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6021288"/>
            <a:ext cx="2257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6672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93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510" y="908720"/>
            <a:ext cx="453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946" y="1700808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346" y="1628800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5448274" y="1772816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7704" y="1700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0442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271" y="1844824"/>
            <a:ext cx="3050729" cy="182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tVGG_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132856"/>
            <a:ext cx="2160240" cy="1674403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11613"/>
            <a:ext cx="2963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063"/>
            <a:ext cx="4157663" cy="187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252536" y="3212976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39952" y="3212976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28342" y="6210300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68752" y="3573016"/>
            <a:ext cx="237524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and </a:t>
            </a:r>
          </a:p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X-sections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88640"/>
            <a:ext cx="2588915" cy="16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347864" y="112474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03848" y="982687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60648"/>
            <a:ext cx="2364506" cy="15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8264" y="1052736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76256" y="981100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887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2509679" cy="3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31530"/>
            <a:ext cx="1624583" cy="3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92080" y="534359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for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 t="11811"/>
          <a:stretch>
            <a:fillRect/>
          </a:stretch>
        </p:blipFill>
        <p:spPr bwMode="auto">
          <a:xfrm>
            <a:off x="3709020" y="6216333"/>
            <a:ext cx="2754306" cy="38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rayée 8"/>
          <p:cNvSpPr/>
          <p:nvPr/>
        </p:nvSpPr>
        <p:spPr>
          <a:xfrm>
            <a:off x="2915816" y="6165304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7555"/>
            <a:ext cx="6131967" cy="60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88640"/>
            <a:ext cx="654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 t="65038" b="1227"/>
          <a:stretch>
            <a:fillRect/>
          </a:stretch>
        </p:blipFill>
        <p:spPr bwMode="auto">
          <a:xfrm>
            <a:off x="467544" y="2780928"/>
            <a:ext cx="833755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5301208"/>
            <a:ext cx="87487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appears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more « 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concentrated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 »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than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3900695" y="5458872"/>
            <a:ext cx="4143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15616" y="6093296"/>
            <a:ext cx="72728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defTabSz="762000" eaLnBrk="0" hangingPunct="0"/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Confirmed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by new CLAS A_UL and A_LL data: 			</a:t>
            </a:r>
            <a:r>
              <a:rPr lang="fr-FR" sz="2000" b="1" dirty="0" err="1" smtClean="0">
                <a:solidFill>
                  <a:schemeClr val="accent2"/>
                </a:solidFill>
                <a:cs typeface="Arial" charset="0"/>
              </a:rPr>
              <a:t>Phys.Rev</a:t>
            </a:r>
            <a:r>
              <a:rPr lang="fr-FR" sz="2000" b="1" dirty="0" smtClean="0">
                <a:solidFill>
                  <a:schemeClr val="accent2"/>
                </a:solidFill>
                <a:cs typeface="Arial" charset="0"/>
              </a:rPr>
              <a:t>. D91 (2015) 5, 052014</a:t>
            </a:r>
            <a:r>
              <a:rPr lang="fr-FR" sz="2000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fr-FR" sz="2400" dirty="0" smtClean="0">
              <a:solidFill>
                <a:schemeClr val="accent2"/>
              </a:solidFill>
              <a:cs typeface="Arial" charset="0"/>
            </a:endParaRPr>
          </a:p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-65102" y="1412776"/>
            <a:ext cx="9209102" cy="1200151"/>
            <a:chOff x="158" y="414"/>
            <a:chExt cx="5801" cy="756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438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We have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developped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a fitting method to extract CFFs from data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i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 which the influence of the subdominant CFFs end up in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he uncertainties of the dominant CFFs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0" y="4221088"/>
            <a:ext cx="8650289" cy="1200151"/>
            <a:chOff x="158" y="958"/>
            <a:chExt cx="5449" cy="756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158" y="1004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53" y="958"/>
              <a:ext cx="5154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already emerging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from current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data: in particular, the rise of the proton radius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(and density) as x decreases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41390"/>
            <a:ext cx="3712197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677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920" y="5733256"/>
            <a:ext cx="56689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08720"/>
            <a:ext cx="43840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55776" y="260648"/>
            <a:ext cx="415517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The Bethe-Heitler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process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5702192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30360" y="57332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27784" y="-675456"/>
            <a:ext cx="62646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4336" y="-675456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04656" y="-675456"/>
            <a:ext cx="2592288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5725"/>
            <a:ext cx="84486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858" y="-387424"/>
            <a:ext cx="38163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611560" y="6290156"/>
            <a:ext cx="805541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fr-FR" sz="2800" b="1" baseline="30000" dirty="0" err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fr-FR" sz="2800" b="1" dirty="0">
                <a:latin typeface="Times New Roman" pitchFamily="18" charset="0"/>
              </a:rPr>
              <a:t>(</a:t>
            </a:r>
            <a:r>
              <a:rPr lang="fr-FR" sz="2800" b="1" dirty="0" err="1">
                <a:solidFill>
                  <a:srgbClr val="FF5050"/>
                </a:solidFill>
                <a:latin typeface="Times New Roman" pitchFamily="18" charset="0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669900"/>
                </a:solidFill>
                <a:latin typeface="Symbol" pitchFamily="18" charset="2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)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but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only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669900"/>
                </a:solidFill>
                <a:latin typeface="Symbol" pitchFamily="18" charset="2"/>
              </a:rPr>
              <a:t>x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experimentally</a:t>
            </a:r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 accessible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684213" y="5229200"/>
          <a:ext cx="7777162" cy="882650"/>
        </p:xfrm>
        <a:graphic>
          <a:graphicData uri="http://schemas.openxmlformats.org/presentationml/2006/ole">
            <p:oleObj spid="_x0000_s115714" name="Equation" r:id="rId4" imgW="4140000" imgH="469800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852936"/>
            <a:ext cx="616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7048" y="3645024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43312" y="36897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4261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069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7050" y="-80963"/>
            <a:ext cx="6088063" cy="946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In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general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GPD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quantities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 accessible</a:t>
            </a:r>
          </a:p>
          <a:p>
            <a:pPr defTabSz="762000" eaLnBrk="0" hangingPunct="0"/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        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(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sub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-)Compton </a:t>
            </a:r>
            <a:r>
              <a:rPr lang="fr-FR" sz="2800" b="1" dirty="0" err="1">
                <a:solidFill>
                  <a:srgbClr val="00CC00"/>
                </a:solidFill>
                <a:latin typeface="Times New Roman" pitchFamily="18" charset="0"/>
              </a:rPr>
              <a:t>Form</a:t>
            </a:r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Factors</a:t>
            </a:r>
            <a:endParaRPr lang="en-US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074738"/>
            <a:ext cx="6303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6199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516188"/>
            <a:ext cx="6323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284538"/>
            <a:ext cx="6267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221163"/>
            <a:ext cx="42656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659563" y="55165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23063" y="5157788"/>
            <a:ext cx="39687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40525" y="4724400"/>
            <a:ext cx="3968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04025" y="44624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5949950"/>
            <a:ext cx="3119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309813" y="6165850"/>
            <a:ext cx="73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 with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7150" y="-26988"/>
            <a:ext cx="90217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Given the well-established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LT-LO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DVCS+BH amplitude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0438" y="935038"/>
            <a:ext cx="4065587" cy="1054100"/>
            <a:chOff x="1344" y="720"/>
            <a:chExt cx="2808" cy="680"/>
          </a:xfrm>
        </p:grpSpPr>
        <p:sp>
          <p:nvSpPr>
            <p:cNvPr id="286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2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5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8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3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8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9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" name="Text Box 41"/>
          <p:cNvSpPr txBox="1">
            <a:spLocks noChangeArrowheads="1"/>
          </p:cNvSpPr>
          <p:nvPr/>
        </p:nvSpPr>
        <p:spPr bwMode="auto">
          <a:xfrm>
            <a:off x="2590800" y="1077913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28677" name="Text Box 42"/>
          <p:cNvSpPr txBox="1">
            <a:spLocks noChangeArrowheads="1"/>
          </p:cNvSpPr>
          <p:nvPr/>
        </p:nvSpPr>
        <p:spPr bwMode="auto">
          <a:xfrm>
            <a:off x="5543550" y="1077913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Bethe-Heitler</a:t>
            </a:r>
          </a:p>
        </p:txBody>
      </p:sp>
      <p:sp>
        <p:nvSpPr>
          <p:cNvPr id="28678" name="Text Box 43"/>
          <p:cNvSpPr txBox="1">
            <a:spLocks noChangeArrowheads="1"/>
          </p:cNvSpPr>
          <p:nvPr/>
        </p:nvSpPr>
        <p:spPr bwMode="auto">
          <a:xfrm>
            <a:off x="2916238" y="1655763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24075" y="3573463"/>
            <a:ext cx="4975225" cy="492125"/>
            <a:chOff x="1156" y="2532"/>
            <a:chExt cx="3134" cy="310"/>
          </a:xfrm>
        </p:grpSpPr>
        <p:sp>
          <p:nvSpPr>
            <p:cNvPr id="28682" name="Rectangle 53"/>
            <p:cNvSpPr>
              <a:spLocks noChangeArrowheads="1"/>
            </p:cNvSpPr>
            <p:nvPr/>
          </p:nvSpPr>
          <p:spPr bwMode="auto">
            <a:xfrm>
              <a:off x="1156" y="2532"/>
              <a:ext cx="3134" cy="31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600" b="1">
                  <a:solidFill>
                    <a:schemeClr val="accent2"/>
                  </a:solidFill>
                  <a:latin typeface="Times New Roman" pitchFamily="18" charset="0"/>
                </a:rPr>
                <a:t>Obs= Amp(DVCS+BH)      </a:t>
              </a:r>
              <a:r>
                <a:rPr lang="fr-FR" sz="2600" b="1">
                  <a:solidFill>
                    <a:srgbClr val="F91C17"/>
                  </a:solidFill>
                  <a:latin typeface="Times New Roman" pitchFamily="18" charset="0"/>
                </a:rPr>
                <a:t>CFFs</a:t>
              </a:r>
            </a:p>
          </p:txBody>
        </p:sp>
        <p:sp>
          <p:nvSpPr>
            <p:cNvPr id="28683" name="AutoShape 56"/>
            <p:cNvSpPr>
              <a:spLocks noChangeArrowheads="1"/>
            </p:cNvSpPr>
            <p:nvPr/>
          </p:nvSpPr>
          <p:spPr bwMode="auto">
            <a:xfrm>
              <a:off x="3333" y="2613"/>
              <a:ext cx="182" cy="18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6585" name="Rectangle 57"/>
          <p:cNvSpPr>
            <a:spLocks noChangeArrowheads="1"/>
          </p:cNvSpPr>
          <p:nvPr/>
        </p:nvSpPr>
        <p:spPr bwMode="auto">
          <a:xfrm>
            <a:off x="-541338" y="2328863"/>
            <a:ext cx="97615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Can one recover the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CFFs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from the DVCS observables?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14338" y="4706938"/>
            <a:ext cx="8177212" cy="138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Two (quasi-) model-independent approaches 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  to extract, at fixed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8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8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(« local » fitting)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     the CFFs from the DVCS observables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0658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7191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70038" y="5373688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476375" y="5689600"/>
            <a:ext cx="56610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UL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)(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x</a:t>
            </a:r>
            <a:r>
              <a:rPr lang="en-US" baseline="-25000">
                <a:latin typeface="Times New Roman" pitchFamily="18" charset="0"/>
              </a:rPr>
              <a:t>B</a:t>
            </a:r>
            <a:r>
              <a:rPr lang="en-US">
                <a:latin typeface="Times New Roman" pitchFamily="18" charset="0"/>
              </a:rPr>
              <a:t>/2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) –</a:t>
            </a:r>
            <a:r>
              <a:rPr lang="en-US">
                <a:latin typeface="Symbol" pitchFamily="18" charset="2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Monotype Corsiva" pitchFamily="66" charset="0"/>
              </a:rPr>
              <a:t>+…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3333750" y="54991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161088" y="55054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1463675" y="5199063"/>
            <a:ext cx="43053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LU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-kF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510088" y="50133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2024063" y="96838"/>
            <a:ext cx="464422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Mapping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linearization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55650" y="765175"/>
            <a:ext cx="8569325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If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enough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measured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one has a system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of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equations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unknowns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endParaRPr 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reasonable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approximations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leading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-twist dominance,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neglect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of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1/Q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terms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,...)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the system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can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linear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practical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for the 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propagation)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9553" y="6300028"/>
            <a:ext cx="8136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K. </a:t>
            </a:r>
            <a:r>
              <a:rPr lang="fr-FR" b="1" dirty="0" err="1">
                <a:solidFill>
                  <a:srgbClr val="00B050"/>
                </a:solidFill>
              </a:rPr>
              <a:t>Kumericki</a:t>
            </a:r>
            <a:r>
              <a:rPr lang="fr-FR" b="1" dirty="0">
                <a:solidFill>
                  <a:srgbClr val="00B050"/>
                </a:solidFill>
              </a:rPr>
              <a:t>, D. Mueller, M. </a:t>
            </a:r>
            <a:r>
              <a:rPr lang="fr-FR" b="1" dirty="0" smtClean="0">
                <a:solidFill>
                  <a:srgbClr val="00B050"/>
                </a:solidFill>
              </a:rPr>
              <a:t>Murray </a:t>
            </a:r>
            <a:r>
              <a:rPr lang="en-US" b="1" dirty="0" err="1" smtClean="0"/>
              <a:t>Phys.Part.Nucl</a:t>
            </a:r>
            <a:r>
              <a:rPr lang="en-US" b="1" dirty="0" smtClean="0"/>
              <a:t>. 45 (2014) 4, 723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/>
      <p:bldP spid="28678" grpId="0"/>
      <p:bldP spid="28679" grpId="0" animBg="1"/>
      <p:bldP spid="28680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76699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. For instance (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naive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):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827584" y="6058619"/>
            <a:ext cx="7711118" cy="682749"/>
            <a:chOff x="827584" y="6058619"/>
            <a:chExt cx="7711118" cy="682749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6058619"/>
              <a:ext cx="1881043" cy="68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6093296"/>
              <a:ext cx="360666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275856" y="618707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CC"/>
                  </a:solidFill>
                  <a:latin typeface="Times New Roman" pitchFamily="18" charset="0"/>
                </a:rPr>
                <a:t>If -10&lt;x&lt;10:</a:t>
              </a:r>
              <a:endParaRPr lang="fr-FR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84213" y="6158631"/>
            <a:ext cx="7764462" cy="366713"/>
            <a:chOff x="748" y="3748"/>
            <a:chExt cx="4891" cy="231"/>
          </a:xfrm>
        </p:grpSpPr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748" y="3748"/>
              <a:ext cx="1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EPJA 37 (2008) 319</a:t>
              </a:r>
            </a:p>
          </p:txBody>
        </p:sp>
        <p:sp>
          <p:nvSpPr>
            <p:cNvPr id="29707" name="Text Box 47"/>
            <p:cNvSpPr txBox="1">
              <a:spLocks noChangeArrowheads="1"/>
            </p:cNvSpPr>
            <p:nvPr/>
          </p:nvSpPr>
          <p:spPr bwMode="auto">
            <a:xfrm>
              <a:off x="2835" y="3748"/>
              <a:ext cx="2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&amp; H. </a:t>
              </a:r>
              <a:r>
                <a:rPr lang="fr-FR" b="1" dirty="0" smtClean="0">
                  <a:solidFill>
                    <a:srgbClr val="00B050"/>
                  </a:solidFill>
                </a:rPr>
                <a:t>Moutarde </a:t>
              </a:r>
              <a:r>
                <a:rPr lang="fr-FR" b="1" dirty="0"/>
                <a:t>EPJA 42 (2009) 71</a:t>
              </a:r>
            </a:p>
          </p:txBody>
        </p:sp>
      </p:grp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28417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r="50502"/>
          <a:stretch>
            <a:fillRect/>
          </a:stretch>
        </p:blipFill>
        <p:spPr bwMode="auto">
          <a:xfrm>
            <a:off x="152400" y="1119188"/>
            <a:ext cx="437473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724"/>
          <a:stretch>
            <a:fillRect/>
          </a:stretch>
        </p:blipFill>
        <p:spPr bwMode="auto">
          <a:xfrm>
            <a:off x="4724923" y="1119188"/>
            <a:ext cx="426667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476672"/>
            <a:ext cx="64003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Examples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of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correlation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between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and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60232" y="260648"/>
            <a:ext cx="3513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735</Words>
  <Application>Microsoft Office PowerPoint</Application>
  <PresentationFormat>Affichage à l'écran (4:3)</PresentationFormat>
  <Paragraphs>160</Paragraphs>
  <Slides>29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</dc:title>
  <dc:creator>Raffaella De Vita</dc:creator>
  <cp:lastModifiedBy>$guidal</cp:lastModifiedBy>
  <cp:revision>676</cp:revision>
  <dcterms:created xsi:type="dcterms:W3CDTF">2010-06-16T00:37:51Z</dcterms:created>
  <dcterms:modified xsi:type="dcterms:W3CDTF">2016-07-14T06:15:34Z</dcterms:modified>
</cp:coreProperties>
</file>