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85" r:id="rId2"/>
    <p:sldId id="533" r:id="rId3"/>
    <p:sldId id="534" r:id="rId4"/>
    <p:sldId id="535" r:id="rId5"/>
    <p:sldId id="536" r:id="rId6"/>
    <p:sldId id="521" r:id="rId7"/>
    <p:sldId id="435" r:id="rId8"/>
    <p:sldId id="519" r:id="rId9"/>
    <p:sldId id="505" r:id="rId10"/>
    <p:sldId id="395" r:id="rId11"/>
    <p:sldId id="529" r:id="rId12"/>
    <p:sldId id="532" r:id="rId13"/>
    <p:sldId id="526" r:id="rId14"/>
    <p:sldId id="530" r:id="rId15"/>
    <p:sldId id="523" r:id="rId16"/>
    <p:sldId id="524" r:id="rId17"/>
    <p:sldId id="528" r:id="rId18"/>
    <p:sldId id="500" r:id="rId19"/>
    <p:sldId id="52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CC"/>
    <a:srgbClr val="FA9106"/>
    <a:srgbClr val="669900"/>
    <a:srgbClr val="7E3D0C"/>
    <a:srgbClr val="FF0000"/>
    <a:srgbClr val="33CC33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8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8.wmf"/><Relationship Id="rId4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1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10.wmf"/><Relationship Id="rId5" Type="http://schemas.openxmlformats.org/officeDocument/2006/relationships/image" Target="../media/image8.wmf"/><Relationship Id="rId4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0.wmf"/><Relationship Id="rId1" Type="http://schemas.openxmlformats.org/officeDocument/2006/relationships/image" Target="../media/image3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AC636DD-1790-4B53-B6A0-1E8D28FC49D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nDVCS complements pDVCS for the different sensitivity to GPDs of the various observables</a:t>
            </a:r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5C971-FFAA-4730-A642-E69855497C5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Etat des lieux pour les </a:t>
            </a:r>
            <a:r>
              <a:rPr lang="fr-FR" dirty="0" err="1" smtClean="0"/>
              <a:t>donnees</a:t>
            </a:r>
            <a:r>
              <a:rPr lang="fr-FR" dirty="0" smtClean="0"/>
              <a:t> DVCS (AVANT</a:t>
            </a:r>
            <a:r>
              <a:rPr lang="fr-FR" baseline="0" dirty="0" smtClean="0"/>
              <a:t>  les nouvelles </a:t>
            </a:r>
            <a:r>
              <a:rPr lang="fr-FR" baseline="0" dirty="0" err="1" smtClean="0"/>
              <a:t>donnees</a:t>
            </a:r>
            <a:r>
              <a:rPr lang="fr-FR" baseline="0" dirty="0" smtClean="0"/>
              <a:t> 2015 de CLAS; voir </a:t>
            </a:r>
            <a:r>
              <a:rPr lang="fr-FR" baseline="0" dirty="0" err="1" smtClean="0"/>
              <a:t>slide</a:t>
            </a:r>
            <a:r>
              <a:rPr lang="fr-FR" baseline="0" dirty="0" smtClean="0"/>
              <a:t> 16 pour ces nouvelles </a:t>
            </a:r>
            <a:r>
              <a:rPr lang="fr-FR" baseline="0" dirty="0" err="1" smtClean="0"/>
              <a:t>donnees</a:t>
            </a:r>
            <a:r>
              <a:rPr lang="fr-FR" baseline="0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0C23B-5A85-4B55-A522-4294CC3D21A4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Resultats</a:t>
            </a:r>
            <a:r>
              <a:rPr lang="fr-FR" dirty="0" smtClean="0"/>
              <a:t> pour </a:t>
            </a:r>
            <a:r>
              <a:rPr lang="fr-FR" dirty="0" err="1" smtClean="0"/>
              <a:t>HtildeIm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0C23B-5A85-4B55-A522-4294CC3D21A4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E65C-8A45-43C1-8C09-2A1293C5BBD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E2455-F796-45EB-A126-E860265A64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51E6-495C-49E8-83AD-EE8E56A44F1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7A8CE-6627-439A-BEEB-594177A6B0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0456B-EC54-4A9A-9CD5-1440D4C9EE4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57D1-B086-4A39-9F86-31F21C3671B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C594-EF82-427B-B097-3825E8DDD48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F81AA-4403-4952-A914-D99DCAAE918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C6ABC-D73A-40F9-BDE9-13B480B770B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3F39E-5F70-4141-873A-4A189D5D78D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574AF-5D03-4C44-BCD6-8C52225F3AE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BB59F0C-1AA4-4FF1-9352-639898C7119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xiv.org/abs/arXiv:1606.07821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hyperlink" Target="http://arxiv.org/abs/arXiv:1606.07821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2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85113" y="0"/>
            <a:ext cx="2159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219" name="Image 8" descr="Quarks_constituants_FondNoi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900113" y="-26988"/>
            <a:ext cx="2159001" cy="6884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599256" y="3284984"/>
            <a:ext cx="8077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Generalized Parton Distributions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of the nucleon</a:t>
            </a:r>
            <a:endParaRPr lang="en-US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222" name="Text Box 2"/>
          <p:cNvSpPr txBox="1">
            <a:spLocks noChangeArrowheads="1"/>
          </p:cNvSpPr>
          <p:nvPr/>
        </p:nvSpPr>
        <p:spPr bwMode="auto">
          <a:xfrm>
            <a:off x="611560" y="836712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QCD2016, 05/07/2016</a:t>
            </a:r>
            <a:endParaRPr lang="en-US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63960" y="5869136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Michel </a:t>
            </a:r>
            <a:r>
              <a:rPr lang="en-US" sz="3200" b="1" dirty="0" err="1" smtClean="0">
                <a:solidFill>
                  <a:schemeClr val="bg1"/>
                </a:solidFill>
                <a:latin typeface="Comic Sans MS" pitchFamily="66" charset="0"/>
              </a:rPr>
              <a:t>Guidal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(IPN </a:t>
            </a:r>
            <a:r>
              <a:rPr lang="en-US" sz="3200" b="1" dirty="0" err="1" smtClean="0">
                <a:solidFill>
                  <a:schemeClr val="bg1"/>
                </a:solidFill>
                <a:latin typeface="Comic Sans MS" pitchFamily="66" charset="0"/>
              </a:rPr>
              <a:t>Orsay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vcs_11gev"/>
          <p:cNvPicPr>
            <a:picLocks noChangeAspect="1" noChangeArrowheads="1"/>
          </p:cNvPicPr>
          <p:nvPr/>
        </p:nvPicPr>
        <p:blipFill>
          <a:blip r:embed="rId2" cstate="print"/>
          <a:srcRect t="17320"/>
          <a:stretch>
            <a:fillRect/>
          </a:stretch>
        </p:blipFill>
        <p:spPr bwMode="auto">
          <a:xfrm>
            <a:off x="36513" y="549275"/>
            <a:ext cx="9648825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t="5792" b="70233"/>
          <a:stretch>
            <a:fillRect/>
          </a:stretch>
        </p:blipFill>
        <p:spPr bwMode="auto">
          <a:xfrm>
            <a:off x="1403350" y="668338"/>
            <a:ext cx="2459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0813" y="2133600"/>
            <a:ext cx="2214562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0463" y="2276475"/>
            <a:ext cx="2914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011613"/>
            <a:ext cx="2963863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4925" y="333375"/>
            <a:ext cx="11731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JLab</a:t>
            </a:r>
            <a:endParaRPr lang="fr-FR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defTabSz="762000" eaLnBrk="0" hangingPunct="0">
              <a:defRPr/>
            </a:pPr>
            <a:r>
              <a:rPr lang="fr-F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Hall A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7313" y="2420938"/>
            <a:ext cx="11445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JLab</a:t>
            </a:r>
            <a:endParaRPr lang="fr-FR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defTabSz="762000" eaLnBrk="0" hangingPunct="0">
              <a:defRPr/>
            </a:pPr>
            <a:r>
              <a:rPr lang="fr-F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CLAS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-107950" y="4992688"/>
            <a:ext cx="1739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HERMES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771775" y="2638425"/>
            <a:ext cx="1738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BSA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92950" y="2636838"/>
            <a:ext cx="1795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</a:t>
            </a: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lTSA</a:t>
            </a:r>
            <a:endParaRPr lang="fr-FR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56534" y="5157192"/>
            <a:ext cx="3371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</a:t>
            </a: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BSA,lTSA,tTSA,BCA</a:t>
            </a:r>
            <a:endParaRPr lang="fr-FR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7661" name="Picture 2"/>
          <p:cNvPicPr>
            <a:picLocks noChangeAspect="1" noChangeArrowheads="1"/>
          </p:cNvPicPr>
          <p:nvPr/>
        </p:nvPicPr>
        <p:blipFill>
          <a:blip r:embed="rId3" cstate="print"/>
          <a:srcRect t="28963"/>
          <a:stretch>
            <a:fillRect/>
          </a:stretch>
        </p:blipFill>
        <p:spPr bwMode="auto">
          <a:xfrm>
            <a:off x="5148263" y="260350"/>
            <a:ext cx="2459037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2"/>
          <p:cNvPicPr>
            <a:picLocks noChangeAspect="1" noChangeArrowheads="1"/>
          </p:cNvPicPr>
          <p:nvPr/>
        </p:nvPicPr>
        <p:blipFill>
          <a:blip r:embed="rId3" cstate="print"/>
          <a:srcRect l="6651" t="94125"/>
          <a:stretch>
            <a:fillRect/>
          </a:stretch>
        </p:blipFill>
        <p:spPr bwMode="auto">
          <a:xfrm>
            <a:off x="1566863" y="1141413"/>
            <a:ext cx="22955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276600" y="838200"/>
            <a:ext cx="178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unpol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X-section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380288" y="693738"/>
            <a:ext cx="1763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B-</a:t>
            </a: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pol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X-section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1766" y="44624"/>
            <a:ext cx="2774257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2656"/>
            <a:ext cx="2914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170162"/>
            <a:ext cx="6162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2301" r="2301" b="65038"/>
          <a:stretch>
            <a:fillRect/>
          </a:stretch>
        </p:blipFill>
        <p:spPr bwMode="auto">
          <a:xfrm>
            <a:off x="1043608" y="4384247"/>
            <a:ext cx="7071692" cy="24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lèche droite rayée 19"/>
          <p:cNvSpPr/>
          <p:nvPr/>
        </p:nvSpPr>
        <p:spPr>
          <a:xfrm>
            <a:off x="395536" y="5445224"/>
            <a:ext cx="936104" cy="57606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35496" y="2996952"/>
            <a:ext cx="2432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Deconvolution/</a:t>
            </a:r>
          </a:p>
          <a:p>
            <a:r>
              <a:rPr lang="fr-FR" sz="2000" b="1" dirty="0" err="1" smtClean="0">
                <a:solidFill>
                  <a:srgbClr val="FF0000"/>
                </a:solidFill>
              </a:rPr>
              <a:t>Fitting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algorithms</a:t>
            </a:r>
            <a:r>
              <a:rPr lang="fr-FR" sz="2000" b="1" dirty="0" smtClean="0">
                <a:solidFill>
                  <a:srgbClr val="FF0000"/>
                </a:solidFill>
              </a:rPr>
              <a:t>: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 t="5792" b="70233"/>
          <a:stretch>
            <a:fillRect/>
          </a:stretch>
        </p:blipFill>
        <p:spPr bwMode="auto">
          <a:xfrm>
            <a:off x="323528" y="908720"/>
            <a:ext cx="2459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107504" y="231031"/>
            <a:ext cx="3474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</a:rPr>
              <a:t>From</a:t>
            </a:r>
            <a:r>
              <a:rPr lang="fr-FR" sz="2000" b="1" dirty="0" smtClean="0">
                <a:solidFill>
                  <a:srgbClr val="FF0000"/>
                </a:solidFill>
              </a:rPr>
              <a:t> data to </a:t>
            </a:r>
            <a:r>
              <a:rPr lang="fr-FR" sz="2000" b="1" dirty="0" err="1" smtClean="0">
                <a:solidFill>
                  <a:srgbClr val="FF0000"/>
                </a:solidFill>
              </a:rPr>
              <a:t>GPDs</a:t>
            </a:r>
            <a:r>
              <a:rPr lang="fr-FR" sz="2000" b="1" dirty="0" smtClean="0">
                <a:solidFill>
                  <a:srgbClr val="FF0000"/>
                </a:solidFill>
              </a:rPr>
              <a:t> (</a:t>
            </a:r>
            <a:r>
              <a:rPr lang="fr-FR" sz="2000" b="1" dirty="0" err="1" smtClean="0">
                <a:solidFill>
                  <a:srgbClr val="FF0000"/>
                </a:solidFill>
              </a:rPr>
              <a:t>CFFs</a:t>
            </a:r>
            <a:r>
              <a:rPr lang="fr-FR" sz="2000" b="1" dirty="0" smtClean="0">
                <a:solidFill>
                  <a:srgbClr val="FF0000"/>
                </a:solidFill>
              </a:rPr>
              <a:t>):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7864" y="2924944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724128" y="2969656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823432" y="3933056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361512" y="3933056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 cstate="print"/>
          <a:srcRect l="2301" r="2301" b="65038"/>
          <a:stretch>
            <a:fillRect/>
          </a:stretch>
        </p:blipFill>
        <p:spPr bwMode="auto">
          <a:xfrm>
            <a:off x="1187624" y="44451"/>
            <a:ext cx="7272164" cy="249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 l="50517" t="2643"/>
          <a:stretch>
            <a:fillRect/>
          </a:stretch>
        </p:blipFill>
        <p:spPr bwMode="auto">
          <a:xfrm>
            <a:off x="3419871" y="2627801"/>
            <a:ext cx="2496741" cy="231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4" cstate="print"/>
          <a:srcRect l="49554" t="3048"/>
          <a:stretch>
            <a:fillRect/>
          </a:stretch>
        </p:blipFill>
        <p:spPr bwMode="auto">
          <a:xfrm>
            <a:off x="6228183" y="2566972"/>
            <a:ext cx="2526879" cy="235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lèche droite 15"/>
          <p:cNvSpPr/>
          <p:nvPr/>
        </p:nvSpPr>
        <p:spPr>
          <a:xfrm rot="6393178">
            <a:off x="4433965" y="2699225"/>
            <a:ext cx="943695" cy="525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5400000">
            <a:off x="6938046" y="2528677"/>
            <a:ext cx="917308" cy="583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52822" t="7165" r="2732"/>
          <a:stretch>
            <a:fillRect/>
          </a:stretch>
        </p:blipFill>
        <p:spPr bwMode="auto">
          <a:xfrm>
            <a:off x="6665230" y="4902289"/>
            <a:ext cx="1867210" cy="198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6375" t="7165" r="47358"/>
          <a:stretch>
            <a:fillRect/>
          </a:stretch>
        </p:blipFill>
        <p:spPr bwMode="auto">
          <a:xfrm>
            <a:off x="3635896" y="4869160"/>
            <a:ext cx="1943716" cy="198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5710699"/>
            <a:ext cx="3779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Rept.Prog.Phys.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76 (2013) 066202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157192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 smtClean="0">
                <a:cs typeface="Arial" charset="0"/>
                <a:hlinkClick r:id="rId6"/>
              </a:rPr>
              <a:t>M.G., H. Moutarde, </a:t>
            </a:r>
          </a:p>
          <a:p>
            <a:pPr lvl="0"/>
            <a:r>
              <a:rPr lang="fr-FR" b="1" dirty="0" smtClean="0">
                <a:cs typeface="Arial" charset="0"/>
                <a:hlinkClick r:id="rId6"/>
              </a:rPr>
              <a:t>M. </a:t>
            </a:r>
            <a:r>
              <a:rPr lang="fr-FR" b="1" dirty="0" err="1" smtClean="0">
                <a:cs typeface="Arial" charset="0"/>
                <a:hlinkClick r:id="rId6"/>
              </a:rPr>
              <a:t>Vanderhaeghen</a:t>
            </a:r>
            <a:endParaRPr lang="fr-FR" b="1" dirty="0" smtClean="0">
              <a:cs typeface="Arial" charset="0"/>
              <a:hlinkClick r:id="rId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342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8729" y="29369"/>
            <a:ext cx="6607807" cy="303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-36512" y="622429"/>
            <a:ext cx="2771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	CLAS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PRL 115 (2015), 212003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1198493"/>
            <a:ext cx="2621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	Hall A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PRC92 (2015), 055202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1774557"/>
            <a:ext cx="2771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	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CLAS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PRL 114 (2015), 032001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1"/>
            <a:ext cx="4104455" cy="393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2422629"/>
            <a:ext cx="2621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	CLAS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PRD91 (2015), 052014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251520" y="4808186"/>
            <a:ext cx="42484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R. Dupré,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 M.G., M. </a:t>
            </a:r>
            <a:r>
              <a:rPr kumimoji="0" lang="fr-FR" sz="18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Vanderhaeghen</a:t>
            </a:r>
            <a:endParaRPr kumimoji="0" lang="fr-FR" sz="1800" b="1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  <a:cs typeface="Arial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arXiv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:1606.07821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[hep-ph]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2" name="Flèche droite rayée 11"/>
          <p:cNvSpPr/>
          <p:nvPr/>
        </p:nvSpPr>
        <p:spPr>
          <a:xfrm>
            <a:off x="2411760" y="3501008"/>
            <a:ext cx="1728192" cy="85029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-74359" y="111115"/>
            <a:ext cx="32111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New </a:t>
            </a:r>
            <a:r>
              <a:rPr kumimoji="0" lang="fr-FR" sz="1800" b="1" i="0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recent</a:t>
            </a:r>
            <a:r>
              <a:rPr kumimoji="0" lang="fr-FR" sz="18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 data </a:t>
            </a:r>
            <a:r>
              <a:rPr kumimoji="0" lang="fr-FR" sz="1800" b="1" i="0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from</a:t>
            </a:r>
            <a:r>
              <a:rPr kumimoji="0" lang="fr-FR" sz="18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fr-FR" sz="1800" b="1" i="0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JLab</a:t>
            </a:r>
            <a:r>
              <a:rPr kumimoji="0" lang="fr-FR" sz="18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:</a:t>
            </a:r>
            <a:endParaRPr kumimoji="0" lang="fr-FR" sz="1800" b="0" i="0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6021288"/>
            <a:ext cx="26085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68066"/>
            <a:ext cx="3915916" cy="360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0576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517232"/>
            <a:ext cx="20669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5517232"/>
            <a:ext cx="1819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6021288"/>
            <a:ext cx="1590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6021288"/>
            <a:ext cx="22574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76672"/>
            <a:ext cx="26085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2394"/>
            <a:ext cx="3815450" cy="334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20280"/>
            <a:ext cx="403979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2223" y="44624"/>
            <a:ext cx="4772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8340" y="620688"/>
            <a:ext cx="45339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412776"/>
            <a:ext cx="2600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340768"/>
            <a:ext cx="1971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èche droite rayée 9"/>
          <p:cNvSpPr/>
          <p:nvPr/>
        </p:nvSpPr>
        <p:spPr>
          <a:xfrm>
            <a:off x="5508104" y="1484784"/>
            <a:ext cx="648072" cy="432048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967534" y="141277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If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64934" y="2020778"/>
            <a:ext cx="8127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Up to (model-</a:t>
            </a:r>
            <a:r>
              <a:rPr lang="fr-FR" sz="2000" b="1" dirty="0" err="1" smtClean="0">
                <a:solidFill>
                  <a:schemeClr val="accent2"/>
                </a:solidFill>
              </a:rPr>
              <a:t>dependent</a:t>
            </a:r>
            <a:r>
              <a:rPr lang="fr-FR" sz="2000" b="1" dirty="0" smtClean="0">
                <a:solidFill>
                  <a:schemeClr val="accent2"/>
                </a:solidFill>
              </a:rPr>
              <a:t>) « </a:t>
            </a:r>
            <a:r>
              <a:rPr lang="fr-FR" sz="2000" b="1" dirty="0" err="1" smtClean="0">
                <a:solidFill>
                  <a:schemeClr val="accent2"/>
                </a:solidFill>
              </a:rPr>
              <a:t>deskewing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effects</a:t>
            </a:r>
            <a:r>
              <a:rPr lang="fr-FR" sz="2000" b="1" dirty="0" smtClean="0">
                <a:solidFill>
                  <a:schemeClr val="accent2"/>
                </a:solidFill>
              </a:rPr>
              <a:t> » (a few percent) 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4563" y="6134819"/>
            <a:ext cx="2790043" cy="53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179512" y="6269250"/>
            <a:ext cx="6074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« </a:t>
            </a:r>
            <a:r>
              <a:rPr lang="fr-FR" sz="2000" b="1" dirty="0" err="1" smtClean="0">
                <a:solidFill>
                  <a:schemeClr val="accent2"/>
                </a:solidFill>
              </a:rPr>
              <a:t>Integrated</a:t>
            </a:r>
            <a:r>
              <a:rPr lang="fr-FR" sz="2000" b="1" dirty="0" smtClean="0">
                <a:solidFill>
                  <a:schemeClr val="accent2"/>
                </a:solidFill>
              </a:rPr>
              <a:t> » radius </a:t>
            </a:r>
            <a:r>
              <a:rPr lang="fr-FR" sz="2000" b="1" dirty="0" err="1" smtClean="0">
                <a:solidFill>
                  <a:schemeClr val="accent2"/>
                </a:solidFill>
              </a:rPr>
              <a:t>from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elastic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form</a:t>
            </a:r>
            <a:r>
              <a:rPr lang="fr-FR" sz="2000" b="1" dirty="0" smtClean="0">
                <a:solidFill>
                  <a:schemeClr val="accent2"/>
                </a:solidFill>
              </a:rPr>
              <a:t> factor F1:</a:t>
            </a:r>
            <a:endParaRPr lang="fr-FR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3" cstate="print"/>
          <a:srcRect t="65038" b="1227"/>
          <a:stretch>
            <a:fillRect/>
          </a:stretch>
        </p:blipFill>
        <p:spPr bwMode="auto">
          <a:xfrm>
            <a:off x="467544" y="2780928"/>
            <a:ext cx="8337551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18"/>
          <p:cNvSpPr>
            <a:spLocks noChangeArrowheads="1"/>
          </p:cNvSpPr>
          <p:nvPr/>
        </p:nvSpPr>
        <p:spPr bwMode="auto">
          <a:xfrm>
            <a:off x="215900" y="5301208"/>
            <a:ext cx="8748713" cy="831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The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  <a:t>axial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charge </a:t>
            </a:r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</a:rPr>
              <a:t>(</a:t>
            </a:r>
            <a:r>
              <a:rPr lang="fr-FR" sz="2400" b="1" dirty="0" err="1" smtClean="0">
                <a:solidFill>
                  <a:srgbClr val="00B050"/>
                </a:solidFill>
                <a:latin typeface="Times New Roman" pitchFamily="18" charset="0"/>
              </a:rPr>
              <a:t>H</a:t>
            </a:r>
            <a:r>
              <a:rPr lang="fr-FR" sz="2400" b="1" baseline="-25000" dirty="0" err="1" smtClean="0">
                <a:solidFill>
                  <a:srgbClr val="00B050"/>
                </a:solidFill>
                <a:latin typeface="Times New Roman" pitchFamily="18" charset="0"/>
              </a:rPr>
              <a:t>im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</a:rPr>
              <a:t>) 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18" charset="0"/>
              </a:rPr>
              <a:t>appears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to 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18" charset="0"/>
              </a:rPr>
              <a:t>be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more « 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18" charset="0"/>
              </a:rPr>
              <a:t>concentrated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 » 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18" charset="0"/>
              </a:rPr>
              <a:t>than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the 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</a:rPr>
              <a:t>electromagnetic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charge </a:t>
            </a:r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</a:rPr>
              <a:t>(</a:t>
            </a:r>
            <a:r>
              <a:rPr lang="fr-FR" sz="2400" b="1" dirty="0" err="1" smtClean="0">
                <a:solidFill>
                  <a:srgbClr val="00B050"/>
                </a:solidFill>
                <a:latin typeface="Times New Roman" pitchFamily="18" charset="0"/>
              </a:rPr>
              <a:t>H</a:t>
            </a:r>
            <a:r>
              <a:rPr lang="fr-FR" sz="2400" b="1" baseline="-25000" dirty="0" err="1" smtClean="0">
                <a:solidFill>
                  <a:srgbClr val="00B050"/>
                </a:solidFill>
                <a:latin typeface="Times New Roman" pitchFamily="18" charset="0"/>
              </a:rPr>
              <a:t>im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</a:rPr>
              <a:t>) </a:t>
            </a:r>
            <a:endParaRPr lang="fr-FR" sz="2400" b="1" baseline="-250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2228" name="Rectangle 18"/>
          <p:cNvSpPr>
            <a:spLocks noChangeArrowheads="1"/>
          </p:cNvSpPr>
          <p:nvPr/>
        </p:nvSpPr>
        <p:spPr bwMode="auto">
          <a:xfrm>
            <a:off x="3900695" y="5458872"/>
            <a:ext cx="414337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rgbClr val="00B050"/>
                </a:solidFill>
                <a:latin typeface="Times New Roman" pitchFamily="18" charset="0"/>
              </a:rPr>
              <a:t>~</a:t>
            </a:r>
            <a:endParaRPr lang="fr-FR" sz="2400" b="1" baseline="-250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301" r="2301" b="65038"/>
          <a:stretch>
            <a:fillRect/>
          </a:stretch>
        </p:blipFill>
        <p:spPr bwMode="auto">
          <a:xfrm>
            <a:off x="704850" y="44450"/>
            <a:ext cx="77549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115616" y="6093296"/>
            <a:ext cx="7272808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lvl="0" defTabSz="762000" eaLnBrk="0" hangingPunct="0"/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Confirmed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 by new CLAS A_UL and A_LL data: 			</a:t>
            </a:r>
            <a:r>
              <a:rPr lang="fr-FR" sz="2000" b="1" dirty="0" err="1" smtClean="0">
                <a:solidFill>
                  <a:schemeClr val="accent2"/>
                </a:solidFill>
                <a:cs typeface="Arial" charset="0"/>
              </a:rPr>
              <a:t>Phys.Rev</a:t>
            </a:r>
            <a:r>
              <a:rPr lang="fr-FR" sz="2000" b="1" dirty="0" smtClean="0">
                <a:solidFill>
                  <a:schemeClr val="accent2"/>
                </a:solidFill>
                <a:cs typeface="Arial" charset="0"/>
              </a:rPr>
              <a:t>. D91 (2015) 5, 052014</a:t>
            </a:r>
            <a:r>
              <a:rPr lang="fr-FR" sz="2000" dirty="0" smtClean="0">
                <a:solidFill>
                  <a:schemeClr val="accent2"/>
                </a:solidFill>
                <a:cs typeface="Arial" charset="0"/>
              </a:rPr>
              <a:t> </a:t>
            </a:r>
            <a:endParaRPr lang="fr-FR" sz="2400" dirty="0" smtClean="0">
              <a:solidFill>
                <a:schemeClr val="accent2"/>
              </a:solidFill>
              <a:cs typeface="Arial" charset="0"/>
            </a:endParaRPr>
          </a:p>
          <a:p>
            <a:pPr defTabSz="762000" eaLnBrk="0" hangingPunct="0"/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25" y="5733256"/>
            <a:ext cx="8664588" cy="830263"/>
            <a:chOff x="158" y="550"/>
            <a:chExt cx="5458" cy="523"/>
          </a:xfrm>
        </p:grpSpPr>
        <p:sp>
          <p:nvSpPr>
            <p:cNvPr id="49158" name="AutoShape 17"/>
            <p:cNvSpPr>
              <a:spLocks noChangeArrowheads="1"/>
            </p:cNvSpPr>
            <p:nvPr/>
          </p:nvSpPr>
          <p:spPr bwMode="auto">
            <a:xfrm>
              <a:off x="158" y="621"/>
              <a:ext cx="320" cy="180"/>
            </a:xfrm>
            <a:prstGeom prst="irregularSeal1">
              <a:avLst/>
            </a:prstGeom>
            <a:solidFill>
              <a:srgbClr val="FFCC00"/>
            </a:solidFill>
            <a:ln w="12700">
              <a:solidFill>
                <a:srgbClr val="FF505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30" y="550"/>
              <a:ext cx="5186" cy="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Theory developments: </a:t>
              </a:r>
              <a:r>
                <a:rPr lang="en-US" sz="2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higher twists, target mass corrections, </a:t>
              </a:r>
            </a:p>
            <a:p>
              <a:pPr defTabSz="762000" eaLnBrk="0" hangingPunct="0">
                <a:defRPr/>
              </a:pPr>
              <a:r>
                <a:rPr lang="en-US" sz="2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NLO corrections, …</a:t>
              </a:r>
              <a:endPara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35496" y="1912862"/>
            <a:ext cx="8231191" cy="1938338"/>
            <a:chOff x="158" y="-267"/>
            <a:chExt cx="5185" cy="1221"/>
          </a:xfrm>
        </p:grpSpPr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158" y="-221"/>
              <a:ext cx="320" cy="180"/>
            </a:xfrm>
            <a:prstGeom prst="irregularSeal1">
              <a:avLst/>
            </a:prstGeom>
            <a:solidFill>
              <a:srgbClr val="FFCC00"/>
            </a:solidFill>
            <a:ln w="12700">
              <a:solidFill>
                <a:srgbClr val="FF505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430" y="-267"/>
              <a:ext cx="4913" cy="122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Large flow of new observables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being released and </a:t>
              </a:r>
            </a:p>
            <a:p>
              <a:pPr defTabSz="762000" eaLnBrk="0" hangingPunct="0"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new data </a:t>
              </a: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expected soon </a:t>
              </a:r>
              <a:r>
                <a:rPr lang="en-US" sz="2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(JLab6,JLab12,COMPASS</a:t>
              </a:r>
              <a:r>
                <a:rPr lang="en-US" sz="2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) </a:t>
              </a:r>
              <a:endPara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  <a:p>
              <a:pPr defTabSz="762000" eaLnBrk="0" hangingPunct="0">
                <a:defRPr/>
              </a:pPr>
              <a:r>
                <a:rPr lang="en-US" sz="2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(Other DVCS-related processes planned for </a:t>
              </a:r>
              <a:r>
                <a:rPr lang="en-US" sz="24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JLab</a:t>
              </a:r>
              <a:r>
                <a:rPr lang="en-US" sz="2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12 </a:t>
              </a:r>
              <a:r>
                <a:rPr lang="en-US" sz="24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GeV</a:t>
              </a:r>
              <a:r>
                <a:rPr lang="en-US" sz="2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</a:p>
            <a:p>
              <a:pPr defTabSz="762000" eaLnBrk="0" hangingPunct="0">
                <a:defRPr/>
              </a:pPr>
              <a:r>
                <a:rPr lang="en-US" sz="2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(TCS, DDVCS)</a:t>
              </a:r>
            </a:p>
            <a:p>
              <a:pPr defTabSz="762000" eaLnBrk="0" hangingPunct="0">
                <a:defRPr/>
              </a:pPr>
              <a:endPara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0" y="188640"/>
            <a:ext cx="8815388" cy="1200150"/>
            <a:chOff x="158" y="414"/>
            <a:chExt cx="5553" cy="756"/>
          </a:xfrm>
        </p:grpSpPr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158" y="483"/>
              <a:ext cx="320" cy="180"/>
            </a:xfrm>
            <a:prstGeom prst="irregularSeal1">
              <a:avLst/>
            </a:prstGeom>
            <a:solidFill>
              <a:srgbClr val="FFCC00"/>
            </a:solidFill>
            <a:ln w="12700">
              <a:solidFill>
                <a:srgbClr val="FF505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521" y="414"/>
              <a:ext cx="5190" cy="7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GPDs contain a wealth of information on nucleon structure </a:t>
              </a:r>
            </a:p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and dynamics: </a:t>
              </a:r>
              <a:r>
                <a:rPr lang="en-US" sz="2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space-momentum quark correlation, orbital </a:t>
              </a:r>
            </a:p>
            <a:p>
              <a:pPr defTabSz="762000" eaLnBrk="0" hangingPunct="0">
                <a:defRPr/>
              </a:pPr>
              <a:r>
                <a:rPr lang="en-US" sz="2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momentum, </a:t>
              </a:r>
              <a:r>
                <a:rPr lang="en-US" sz="24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pion</a:t>
              </a:r>
              <a:r>
                <a:rPr lang="en-US" sz="2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cloud, pressure forces within the nucleon,…</a:t>
              </a:r>
            </a:p>
          </p:txBody>
        </p:sp>
      </p:grpSp>
      <p:grpSp>
        <p:nvGrpSpPr>
          <p:cNvPr id="29" name="Group 16"/>
          <p:cNvGrpSpPr>
            <a:grpSpLocks/>
          </p:cNvGrpSpPr>
          <p:nvPr/>
        </p:nvGrpSpPr>
        <p:grpSpPr bwMode="auto">
          <a:xfrm>
            <a:off x="34925" y="4254921"/>
            <a:ext cx="8101013" cy="830263"/>
            <a:chOff x="158" y="550"/>
            <a:chExt cx="5103" cy="523"/>
          </a:xfrm>
        </p:grpSpPr>
        <p:sp>
          <p:nvSpPr>
            <p:cNvPr id="30" name="AutoShape 17"/>
            <p:cNvSpPr>
              <a:spLocks noChangeArrowheads="1"/>
            </p:cNvSpPr>
            <p:nvPr/>
          </p:nvSpPr>
          <p:spPr bwMode="auto">
            <a:xfrm>
              <a:off x="158" y="621"/>
              <a:ext cx="320" cy="180"/>
            </a:xfrm>
            <a:prstGeom prst="irregularSeal1">
              <a:avLst/>
            </a:prstGeom>
            <a:solidFill>
              <a:srgbClr val="FFCC00"/>
            </a:solidFill>
            <a:ln w="12700">
              <a:solidFill>
                <a:srgbClr val="FF505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430" y="550"/>
              <a:ext cx="4831" cy="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First new insights on nucleon structure already emerging</a:t>
              </a:r>
            </a:p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from current data with new fitting algorithms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912" y="3068960"/>
            <a:ext cx="26085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60648"/>
            <a:ext cx="6696744" cy="642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27" name="Object 7"/>
          <p:cNvGraphicFramePr>
            <a:graphicFrameLocks noChangeAspect="1"/>
          </p:cNvGraphicFramePr>
          <p:nvPr/>
        </p:nvGraphicFramePr>
        <p:xfrm>
          <a:off x="4760913" y="892895"/>
          <a:ext cx="1284287" cy="388937"/>
        </p:xfrm>
        <a:graphic>
          <a:graphicData uri="http://schemas.openxmlformats.org/presentationml/2006/ole">
            <p:oleObj spid="_x0000_s95234" name="Equation" r:id="rId3" imgW="711000" imgH="215640" progId="Equation.3">
              <p:embed/>
            </p:oleObj>
          </a:graphicData>
        </a:graphic>
      </p:graphicFrame>
      <p:pic>
        <p:nvPicPr>
          <p:cNvPr id="389139" name="Picture 19" descr="dis"/>
          <p:cNvPicPr>
            <a:picLocks noChangeAspect="1" noChangeArrowheads="1"/>
          </p:cNvPicPr>
          <p:nvPr/>
        </p:nvPicPr>
        <p:blipFill>
          <a:blip r:embed="rId4" cstate="print"/>
          <a:srcRect l="11435" t="34674" r="52409" b="40396"/>
          <a:stretch>
            <a:fillRect/>
          </a:stretch>
        </p:blipFill>
        <p:spPr bwMode="auto">
          <a:xfrm>
            <a:off x="2051720" y="0"/>
            <a:ext cx="1721247" cy="168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2" name="Rectangle 22"/>
          <p:cNvSpPr>
            <a:spLocks noChangeArrowheads="1"/>
          </p:cNvSpPr>
          <p:nvPr/>
        </p:nvSpPr>
        <p:spPr bwMode="auto">
          <a:xfrm>
            <a:off x="201613" y="746845"/>
            <a:ext cx="1417637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ep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u="sng" dirty="0">
                <a:solidFill>
                  <a:srgbClr val="0000CC"/>
                </a:solidFill>
                <a:latin typeface="Wingdings 3" pitchFamily="18" charset="2"/>
              </a:rPr>
              <a:t>a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eX</a:t>
            </a:r>
            <a:endParaRPr lang="fr-FR" sz="2400" b="1" u="sng" dirty="0">
              <a:solidFill>
                <a:srgbClr val="0000CC"/>
              </a:solidFill>
              <a:latin typeface="Symbol" pitchFamily="18" charset="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32240" y="387028"/>
            <a:ext cx="2160835" cy="1368276"/>
            <a:chOff x="3360" y="2760"/>
            <a:chExt cx="2283" cy="1175"/>
          </a:xfrm>
        </p:grpSpPr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3893" y="2963"/>
              <a:ext cx="1280" cy="97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 rot="1980000">
              <a:off x="4129" y="3085"/>
              <a:ext cx="230" cy="15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 flipV="1">
              <a:off x="4533" y="2999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V="1">
              <a:off x="4533" y="2819"/>
              <a:ext cx="0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4687" y="276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y</a:t>
              </a:r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 flipH="1">
              <a:off x="3724" y="3156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28" name="Object 12"/>
            <p:cNvGraphicFramePr>
              <a:graphicFrameLocks/>
            </p:cNvGraphicFramePr>
            <p:nvPr/>
          </p:nvGraphicFramePr>
          <p:xfrm>
            <a:off x="3360" y="3128"/>
            <a:ext cx="405" cy="151"/>
          </p:xfrm>
          <a:graphic>
            <a:graphicData uri="http://schemas.openxmlformats.org/presentationml/2006/ole">
              <p:oleObj spid="_x0000_s95235" name="Equation" r:id="rId5" imgW="203040" imgH="164880" progId="Equation.3">
                <p:embed/>
              </p:oleObj>
            </a:graphicData>
          </a:graphic>
        </p:graphicFrame>
        <p:sp>
          <p:nvSpPr>
            <p:cNvPr id="30" name="Line 14"/>
            <p:cNvSpPr>
              <a:spLocks noChangeShapeType="1"/>
            </p:cNvSpPr>
            <p:nvPr/>
          </p:nvSpPr>
          <p:spPr bwMode="auto">
            <a:xfrm flipV="1">
              <a:off x="5149" y="3188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 flipV="1">
              <a:off x="4021" y="3296"/>
              <a:ext cx="1123" cy="2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5081" y="3605"/>
              <a:ext cx="547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 flipH="1">
              <a:off x="3457" y="3584"/>
              <a:ext cx="527" cy="1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Rectangle 18"/>
            <p:cNvSpPr>
              <a:spLocks noChangeArrowheads="1"/>
            </p:cNvSpPr>
            <p:nvPr/>
          </p:nvSpPr>
          <p:spPr bwMode="auto">
            <a:xfrm>
              <a:off x="5455" y="356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x</a:t>
              </a:r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3436" y="3378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dirty="0">
                  <a:solidFill>
                    <a:srgbClr val="000000"/>
                  </a:solidFill>
                  <a:latin typeface="Times" pitchFamily="18" charset="0"/>
                </a:rPr>
                <a:t>z</a:t>
              </a:r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4536" y="3446"/>
              <a:ext cx="512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4475" y="3562"/>
              <a:ext cx="128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3963" y="3454"/>
              <a:ext cx="128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4539" y="3778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4667" y="3166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091" y="3634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Oval 26"/>
            <p:cNvSpPr>
              <a:spLocks noChangeArrowheads="1"/>
            </p:cNvSpPr>
            <p:nvPr/>
          </p:nvSpPr>
          <p:spPr bwMode="auto">
            <a:xfrm>
              <a:off x="4848" y="3392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3779912" y="1376066"/>
            <a:ext cx="331236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(Parton Distribution</a:t>
            </a:r>
          </a:p>
          <a:p>
            <a:pPr algn="ctr"/>
            <a:r>
              <a:rPr lang="fr-FR" b="1" dirty="0" err="1" smtClean="0">
                <a:solidFill>
                  <a:srgbClr val="00B050"/>
                </a:solidFill>
              </a:rPr>
              <a:t>Functions</a:t>
            </a:r>
            <a:r>
              <a:rPr lang="fr-FR" b="1" dirty="0" smtClean="0">
                <a:solidFill>
                  <a:srgbClr val="00B050"/>
                </a:solidFill>
              </a:rPr>
              <a:t>: PDF)</a:t>
            </a:r>
            <a:endParaRPr lang="fr-FR" b="1" i="1" dirty="0">
              <a:solidFill>
                <a:srgbClr val="00B050"/>
              </a:solidFill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18059" y="1232050"/>
            <a:ext cx="1417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(DIS)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27" name="Object 7"/>
          <p:cNvGraphicFramePr>
            <a:graphicFrameLocks noChangeAspect="1"/>
          </p:cNvGraphicFramePr>
          <p:nvPr/>
        </p:nvGraphicFramePr>
        <p:xfrm>
          <a:off x="4760913" y="892895"/>
          <a:ext cx="1284287" cy="388937"/>
        </p:xfrm>
        <a:graphic>
          <a:graphicData uri="http://schemas.openxmlformats.org/presentationml/2006/ole">
            <p:oleObj spid="_x0000_s96258" name="Equation" r:id="rId3" imgW="711000" imgH="215640" progId="Equation.3">
              <p:embed/>
            </p:oleObj>
          </a:graphicData>
        </a:graphic>
      </p:graphicFrame>
      <p:pic>
        <p:nvPicPr>
          <p:cNvPr id="389139" name="Picture 19" descr="dis"/>
          <p:cNvPicPr>
            <a:picLocks noChangeAspect="1" noChangeArrowheads="1"/>
          </p:cNvPicPr>
          <p:nvPr/>
        </p:nvPicPr>
        <p:blipFill>
          <a:blip r:embed="rId4" cstate="print"/>
          <a:srcRect l="11435" t="34674" r="52409" b="40396"/>
          <a:stretch>
            <a:fillRect/>
          </a:stretch>
        </p:blipFill>
        <p:spPr bwMode="auto">
          <a:xfrm>
            <a:off x="2051720" y="0"/>
            <a:ext cx="1721247" cy="168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2" name="Rectangle 22"/>
          <p:cNvSpPr>
            <a:spLocks noChangeArrowheads="1"/>
          </p:cNvSpPr>
          <p:nvPr/>
        </p:nvSpPr>
        <p:spPr bwMode="auto">
          <a:xfrm>
            <a:off x="201613" y="746845"/>
            <a:ext cx="1417637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ep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u="sng" dirty="0">
                <a:solidFill>
                  <a:srgbClr val="0000CC"/>
                </a:solidFill>
                <a:latin typeface="Wingdings 3" pitchFamily="18" charset="2"/>
              </a:rPr>
              <a:t>a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eX</a:t>
            </a:r>
            <a:endParaRPr lang="fr-FR" sz="2400" b="1" u="sng" dirty="0">
              <a:solidFill>
                <a:srgbClr val="0000CC"/>
              </a:solidFill>
              <a:latin typeface="Symbol" pitchFamily="18" charset="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32240" y="387028"/>
            <a:ext cx="2160835" cy="1368276"/>
            <a:chOff x="3360" y="2760"/>
            <a:chExt cx="2283" cy="1175"/>
          </a:xfrm>
        </p:grpSpPr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3893" y="2963"/>
              <a:ext cx="1280" cy="97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 rot="1980000">
              <a:off x="4129" y="3085"/>
              <a:ext cx="230" cy="15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 flipV="1">
              <a:off x="4533" y="2999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V="1">
              <a:off x="4533" y="2819"/>
              <a:ext cx="0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4687" y="276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y</a:t>
              </a:r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 flipH="1">
              <a:off x="3724" y="3156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28" name="Object 12"/>
            <p:cNvGraphicFramePr>
              <a:graphicFrameLocks/>
            </p:cNvGraphicFramePr>
            <p:nvPr/>
          </p:nvGraphicFramePr>
          <p:xfrm>
            <a:off x="3360" y="3128"/>
            <a:ext cx="405" cy="151"/>
          </p:xfrm>
          <a:graphic>
            <a:graphicData uri="http://schemas.openxmlformats.org/presentationml/2006/ole">
              <p:oleObj spid="_x0000_s96259" name="Equation" r:id="rId5" imgW="203040" imgH="164880" progId="Equation.3">
                <p:embed/>
              </p:oleObj>
            </a:graphicData>
          </a:graphic>
        </p:graphicFrame>
        <p:sp>
          <p:nvSpPr>
            <p:cNvPr id="30" name="Line 14"/>
            <p:cNvSpPr>
              <a:spLocks noChangeShapeType="1"/>
            </p:cNvSpPr>
            <p:nvPr/>
          </p:nvSpPr>
          <p:spPr bwMode="auto">
            <a:xfrm flipV="1">
              <a:off x="5149" y="3188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 flipV="1">
              <a:off x="4021" y="3296"/>
              <a:ext cx="1123" cy="2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5081" y="3605"/>
              <a:ext cx="547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 flipH="1">
              <a:off x="3457" y="3584"/>
              <a:ext cx="527" cy="1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Rectangle 18"/>
            <p:cNvSpPr>
              <a:spLocks noChangeArrowheads="1"/>
            </p:cNvSpPr>
            <p:nvPr/>
          </p:nvSpPr>
          <p:spPr bwMode="auto">
            <a:xfrm>
              <a:off x="5455" y="356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x</a:t>
              </a:r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3436" y="3378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dirty="0">
                  <a:solidFill>
                    <a:srgbClr val="000000"/>
                  </a:solidFill>
                  <a:latin typeface="Times" pitchFamily="18" charset="0"/>
                </a:rPr>
                <a:t>z</a:t>
              </a:r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4536" y="3446"/>
              <a:ext cx="512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4475" y="3562"/>
              <a:ext cx="128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3963" y="3454"/>
              <a:ext cx="128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4539" y="3778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4667" y="3166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091" y="3634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Oval 26"/>
            <p:cNvSpPr>
              <a:spLocks noChangeArrowheads="1"/>
            </p:cNvSpPr>
            <p:nvPr/>
          </p:nvSpPr>
          <p:spPr bwMode="auto">
            <a:xfrm>
              <a:off x="4848" y="3392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3779912" y="1376066"/>
            <a:ext cx="331236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(Parton Distribution</a:t>
            </a:r>
          </a:p>
          <a:p>
            <a:pPr algn="ctr"/>
            <a:r>
              <a:rPr lang="fr-FR" b="1" dirty="0" err="1" smtClean="0">
                <a:solidFill>
                  <a:srgbClr val="00B050"/>
                </a:solidFill>
              </a:rPr>
              <a:t>Functions</a:t>
            </a:r>
            <a:r>
              <a:rPr lang="fr-FR" b="1" dirty="0" smtClean="0">
                <a:solidFill>
                  <a:srgbClr val="00B050"/>
                </a:solidFill>
              </a:rPr>
              <a:t>: PDF)</a:t>
            </a:r>
            <a:endParaRPr lang="fr-FR" b="1" i="1" dirty="0">
              <a:solidFill>
                <a:srgbClr val="00B050"/>
              </a:solidFill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18059" y="1232050"/>
            <a:ext cx="1417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(DIS)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  <p:graphicFrame>
        <p:nvGraphicFramePr>
          <p:cNvPr id="43" name="Object 11"/>
          <p:cNvGraphicFramePr>
            <a:graphicFrameLocks noChangeAspect="1"/>
          </p:cNvGraphicFramePr>
          <p:nvPr/>
        </p:nvGraphicFramePr>
        <p:xfrm>
          <a:off x="4257675" y="2573933"/>
          <a:ext cx="2546350" cy="388938"/>
        </p:xfrm>
        <a:graphic>
          <a:graphicData uri="http://schemas.openxmlformats.org/presentationml/2006/ole">
            <p:oleObj spid="_x0000_s96260" name="Equation" r:id="rId6" imgW="1409400" imgH="215640" progId="Equation.3">
              <p:embed/>
            </p:oleObj>
          </a:graphicData>
        </a:graphic>
      </p:graphicFrame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138113" y="2420888"/>
            <a:ext cx="1265237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ep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u="sng" dirty="0">
                <a:solidFill>
                  <a:srgbClr val="0000CC"/>
                </a:solidFill>
                <a:latin typeface="Wingdings 3" pitchFamily="18" charset="2"/>
              </a:rPr>
              <a:t>a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ep</a:t>
            </a:r>
            <a:endParaRPr lang="fr-FR" sz="2400" b="1" u="sng" dirty="0">
              <a:solidFill>
                <a:srgbClr val="0000CC"/>
              </a:solidFill>
              <a:latin typeface="Symbol" pitchFamily="18" charset="2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804248" y="2069182"/>
            <a:ext cx="2232248" cy="1440160"/>
            <a:chOff x="3357" y="2061"/>
            <a:chExt cx="2186" cy="1175"/>
          </a:xfrm>
        </p:grpSpPr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3793" y="2264"/>
              <a:ext cx="1280" cy="97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 flipV="1">
              <a:off x="4433" y="2300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 flipV="1">
              <a:off x="4433" y="2120"/>
              <a:ext cx="0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Rectangle 28"/>
            <p:cNvSpPr>
              <a:spLocks noChangeArrowheads="1"/>
            </p:cNvSpPr>
            <p:nvPr/>
          </p:nvSpPr>
          <p:spPr bwMode="auto">
            <a:xfrm>
              <a:off x="4587" y="206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y</a:t>
              </a:r>
            </a:p>
          </p:txBody>
        </p:sp>
        <p:sp>
          <p:nvSpPr>
            <p:cNvPr id="50" name="Line 29"/>
            <p:cNvSpPr>
              <a:spLocks noChangeShapeType="1"/>
            </p:cNvSpPr>
            <p:nvPr/>
          </p:nvSpPr>
          <p:spPr bwMode="auto">
            <a:xfrm flipV="1">
              <a:off x="5049" y="2489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30"/>
            <p:cNvSpPr>
              <a:spLocks noChangeShapeType="1"/>
            </p:cNvSpPr>
            <p:nvPr/>
          </p:nvSpPr>
          <p:spPr bwMode="auto">
            <a:xfrm flipV="1">
              <a:off x="3921" y="2597"/>
              <a:ext cx="1123" cy="2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31"/>
            <p:cNvSpPr>
              <a:spLocks noChangeShapeType="1"/>
            </p:cNvSpPr>
            <p:nvPr/>
          </p:nvSpPr>
          <p:spPr bwMode="auto">
            <a:xfrm>
              <a:off x="4981" y="2906"/>
              <a:ext cx="547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32"/>
            <p:cNvSpPr>
              <a:spLocks noChangeShapeType="1"/>
            </p:cNvSpPr>
            <p:nvPr/>
          </p:nvSpPr>
          <p:spPr bwMode="auto">
            <a:xfrm flipH="1">
              <a:off x="3357" y="2885"/>
              <a:ext cx="527" cy="1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Rectangle 33"/>
            <p:cNvSpPr>
              <a:spLocks noChangeArrowheads="1"/>
            </p:cNvSpPr>
            <p:nvPr/>
          </p:nvSpPr>
          <p:spPr bwMode="auto">
            <a:xfrm>
              <a:off x="5355" y="286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x</a:t>
              </a:r>
            </a:p>
          </p:txBody>
        </p:sp>
        <p:sp>
          <p:nvSpPr>
            <p:cNvPr id="55" name="Rectangle 34"/>
            <p:cNvSpPr>
              <a:spLocks noChangeArrowheads="1"/>
            </p:cNvSpPr>
            <p:nvPr/>
          </p:nvSpPr>
          <p:spPr bwMode="auto">
            <a:xfrm>
              <a:off x="3357" y="270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dirty="0">
                  <a:solidFill>
                    <a:srgbClr val="000000"/>
                  </a:solidFill>
                  <a:latin typeface="Times" pitchFamily="18" charset="0"/>
                </a:rPr>
                <a:t>z</a:t>
              </a:r>
            </a:p>
          </p:txBody>
        </p:sp>
        <p:sp>
          <p:nvSpPr>
            <p:cNvPr id="56" name="Line 35"/>
            <p:cNvSpPr>
              <a:spLocks noChangeShapeType="1"/>
            </p:cNvSpPr>
            <p:nvPr/>
          </p:nvSpPr>
          <p:spPr bwMode="auto">
            <a:xfrm>
              <a:off x="4436" y="2747"/>
              <a:ext cx="512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36"/>
            <p:cNvSpPr>
              <a:spLocks noChangeShapeType="1"/>
            </p:cNvSpPr>
            <p:nvPr/>
          </p:nvSpPr>
          <p:spPr bwMode="auto">
            <a:xfrm flipH="1" flipV="1">
              <a:off x="4179" y="2496"/>
              <a:ext cx="256" cy="2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58" name="Object 37"/>
            <p:cNvGraphicFramePr>
              <a:graphicFrameLocks/>
            </p:cNvGraphicFramePr>
            <p:nvPr/>
          </p:nvGraphicFramePr>
          <p:xfrm>
            <a:off x="4051" y="2597"/>
            <a:ext cx="302" cy="177"/>
          </p:xfrm>
          <a:graphic>
            <a:graphicData uri="http://schemas.openxmlformats.org/presentationml/2006/ole">
              <p:oleObj spid="_x0000_s96261" name="Equation" r:id="rId7" imgW="177480" imgH="203040" progId="Equation.2">
                <p:embed/>
              </p:oleObj>
            </a:graphicData>
          </a:graphic>
        </p:graphicFrame>
        <p:sp>
          <p:nvSpPr>
            <p:cNvPr id="59" name="Oval 38"/>
            <p:cNvSpPr>
              <a:spLocks noChangeArrowheads="1"/>
            </p:cNvSpPr>
            <p:nvPr/>
          </p:nvSpPr>
          <p:spPr bwMode="auto">
            <a:xfrm>
              <a:off x="4375" y="2863"/>
              <a:ext cx="128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Oval 39"/>
            <p:cNvSpPr>
              <a:spLocks noChangeArrowheads="1"/>
            </p:cNvSpPr>
            <p:nvPr/>
          </p:nvSpPr>
          <p:spPr bwMode="auto">
            <a:xfrm>
              <a:off x="3863" y="2755"/>
              <a:ext cx="128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Oval 40"/>
            <p:cNvSpPr>
              <a:spLocks noChangeArrowheads="1"/>
            </p:cNvSpPr>
            <p:nvPr/>
          </p:nvSpPr>
          <p:spPr bwMode="auto">
            <a:xfrm>
              <a:off x="4439" y="3079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" name="Oval 41"/>
            <p:cNvSpPr>
              <a:spLocks noChangeArrowheads="1"/>
            </p:cNvSpPr>
            <p:nvPr/>
          </p:nvSpPr>
          <p:spPr bwMode="auto">
            <a:xfrm>
              <a:off x="4567" y="2467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Oval 42"/>
            <p:cNvSpPr>
              <a:spLocks noChangeArrowheads="1"/>
            </p:cNvSpPr>
            <p:nvPr/>
          </p:nvSpPr>
          <p:spPr bwMode="auto">
            <a:xfrm>
              <a:off x="3991" y="2935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Oval 43"/>
            <p:cNvSpPr>
              <a:spLocks noChangeArrowheads="1"/>
            </p:cNvSpPr>
            <p:nvPr/>
          </p:nvSpPr>
          <p:spPr bwMode="auto">
            <a:xfrm>
              <a:off x="4748" y="2693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Oval 44"/>
            <p:cNvSpPr>
              <a:spLocks noChangeArrowheads="1"/>
            </p:cNvSpPr>
            <p:nvPr/>
          </p:nvSpPr>
          <p:spPr bwMode="auto">
            <a:xfrm rot="1980000">
              <a:off x="4156" y="2489"/>
              <a:ext cx="45" cy="13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Oval 45"/>
            <p:cNvSpPr>
              <a:spLocks noChangeArrowheads="1"/>
            </p:cNvSpPr>
            <p:nvPr/>
          </p:nvSpPr>
          <p:spPr bwMode="auto">
            <a:xfrm rot="1980000">
              <a:off x="4032" y="2385"/>
              <a:ext cx="229" cy="15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3707904" y="3058468"/>
            <a:ext cx="331236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</a:rPr>
              <a:t>Form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Factors</a:t>
            </a:r>
            <a:r>
              <a:rPr lang="fr-FR" b="1" dirty="0" smtClean="0">
                <a:solidFill>
                  <a:srgbClr val="00B050"/>
                </a:solidFill>
              </a:rPr>
              <a:t>: </a:t>
            </a:r>
            <a:r>
              <a:rPr lang="fr-FR" b="1" dirty="0" err="1" smtClean="0">
                <a:solidFill>
                  <a:srgbClr val="00B050"/>
                </a:solidFill>
              </a:rPr>
              <a:t>FFs</a:t>
            </a:r>
            <a:r>
              <a:rPr lang="fr-FR" b="1" dirty="0" smtClean="0">
                <a:solidFill>
                  <a:srgbClr val="00B050"/>
                </a:solidFill>
              </a:rPr>
              <a:t>)</a:t>
            </a:r>
            <a:endParaRPr lang="fr-FR" b="1" i="1" dirty="0">
              <a:solidFill>
                <a:srgbClr val="00B050"/>
              </a:solidFill>
            </a:endParaRPr>
          </a:p>
        </p:txBody>
      </p:sp>
      <p:pic>
        <p:nvPicPr>
          <p:cNvPr id="68" name="Picture 20" descr="elas"/>
          <p:cNvPicPr>
            <a:picLocks noChangeAspect="1" noChangeArrowheads="1"/>
          </p:cNvPicPr>
          <p:nvPr/>
        </p:nvPicPr>
        <p:blipFill>
          <a:blip r:embed="rId8" cstate="print"/>
          <a:srcRect l="9529" t="11108" r="53362" b="67328"/>
          <a:stretch>
            <a:fillRect/>
          </a:stretch>
        </p:blipFill>
        <p:spPr bwMode="auto">
          <a:xfrm>
            <a:off x="1835696" y="1628800"/>
            <a:ext cx="2087513" cy="17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179513" y="2860725"/>
            <a:ext cx="1808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(elastic)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27" name="Object 7"/>
          <p:cNvGraphicFramePr>
            <a:graphicFrameLocks noChangeAspect="1"/>
          </p:cNvGraphicFramePr>
          <p:nvPr/>
        </p:nvGraphicFramePr>
        <p:xfrm>
          <a:off x="4760913" y="892895"/>
          <a:ext cx="1284287" cy="388937"/>
        </p:xfrm>
        <a:graphic>
          <a:graphicData uri="http://schemas.openxmlformats.org/presentationml/2006/ole">
            <p:oleObj spid="_x0000_s97282" name="Equation" r:id="rId3" imgW="711000" imgH="215640" progId="Equation.3">
              <p:embed/>
            </p:oleObj>
          </a:graphicData>
        </a:graphic>
      </p:graphicFrame>
      <p:pic>
        <p:nvPicPr>
          <p:cNvPr id="389139" name="Picture 19" descr="dis"/>
          <p:cNvPicPr>
            <a:picLocks noChangeAspect="1" noChangeArrowheads="1"/>
          </p:cNvPicPr>
          <p:nvPr/>
        </p:nvPicPr>
        <p:blipFill>
          <a:blip r:embed="rId4" cstate="print"/>
          <a:srcRect l="11435" t="34674" r="52409" b="40396"/>
          <a:stretch>
            <a:fillRect/>
          </a:stretch>
        </p:blipFill>
        <p:spPr bwMode="auto">
          <a:xfrm>
            <a:off x="2051720" y="0"/>
            <a:ext cx="1721247" cy="168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2" name="Rectangle 22"/>
          <p:cNvSpPr>
            <a:spLocks noChangeArrowheads="1"/>
          </p:cNvSpPr>
          <p:nvPr/>
        </p:nvSpPr>
        <p:spPr bwMode="auto">
          <a:xfrm>
            <a:off x="201613" y="746845"/>
            <a:ext cx="1417637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ep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u="sng" dirty="0">
                <a:solidFill>
                  <a:srgbClr val="0000CC"/>
                </a:solidFill>
                <a:latin typeface="Wingdings 3" pitchFamily="18" charset="2"/>
              </a:rPr>
              <a:t>a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eX</a:t>
            </a:r>
            <a:endParaRPr lang="fr-FR" sz="2400" b="1" u="sng" dirty="0">
              <a:solidFill>
                <a:srgbClr val="0000CC"/>
              </a:solidFill>
              <a:latin typeface="Symbol" pitchFamily="18" charset="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32240" y="387028"/>
            <a:ext cx="2160835" cy="1368276"/>
            <a:chOff x="3360" y="2760"/>
            <a:chExt cx="2283" cy="1175"/>
          </a:xfrm>
        </p:grpSpPr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3893" y="2963"/>
              <a:ext cx="1280" cy="97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 rot="1980000">
              <a:off x="4129" y="3085"/>
              <a:ext cx="230" cy="15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 flipV="1">
              <a:off x="4533" y="2999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V="1">
              <a:off x="4533" y="2819"/>
              <a:ext cx="0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4687" y="276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y</a:t>
              </a:r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 flipH="1">
              <a:off x="3724" y="3156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28" name="Object 12"/>
            <p:cNvGraphicFramePr>
              <a:graphicFrameLocks/>
            </p:cNvGraphicFramePr>
            <p:nvPr/>
          </p:nvGraphicFramePr>
          <p:xfrm>
            <a:off x="3360" y="3128"/>
            <a:ext cx="405" cy="151"/>
          </p:xfrm>
          <a:graphic>
            <a:graphicData uri="http://schemas.openxmlformats.org/presentationml/2006/ole">
              <p:oleObj spid="_x0000_s97283" name="Equation" r:id="rId5" imgW="203040" imgH="164880" progId="Equation.3">
                <p:embed/>
              </p:oleObj>
            </a:graphicData>
          </a:graphic>
        </p:graphicFrame>
        <p:sp>
          <p:nvSpPr>
            <p:cNvPr id="30" name="Line 14"/>
            <p:cNvSpPr>
              <a:spLocks noChangeShapeType="1"/>
            </p:cNvSpPr>
            <p:nvPr/>
          </p:nvSpPr>
          <p:spPr bwMode="auto">
            <a:xfrm flipV="1">
              <a:off x="5149" y="3188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 flipV="1">
              <a:off x="4021" y="3296"/>
              <a:ext cx="1123" cy="2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5081" y="3605"/>
              <a:ext cx="547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 flipH="1">
              <a:off x="3457" y="3584"/>
              <a:ext cx="527" cy="1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Rectangle 18"/>
            <p:cNvSpPr>
              <a:spLocks noChangeArrowheads="1"/>
            </p:cNvSpPr>
            <p:nvPr/>
          </p:nvSpPr>
          <p:spPr bwMode="auto">
            <a:xfrm>
              <a:off x="5455" y="356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x</a:t>
              </a:r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3436" y="3378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dirty="0">
                  <a:solidFill>
                    <a:srgbClr val="000000"/>
                  </a:solidFill>
                  <a:latin typeface="Times" pitchFamily="18" charset="0"/>
                </a:rPr>
                <a:t>z</a:t>
              </a:r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4536" y="3446"/>
              <a:ext cx="512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4475" y="3562"/>
              <a:ext cx="128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3963" y="3454"/>
              <a:ext cx="128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4539" y="3778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4667" y="3166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091" y="3634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Oval 26"/>
            <p:cNvSpPr>
              <a:spLocks noChangeArrowheads="1"/>
            </p:cNvSpPr>
            <p:nvPr/>
          </p:nvSpPr>
          <p:spPr bwMode="auto">
            <a:xfrm>
              <a:off x="4848" y="3392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3779912" y="1376066"/>
            <a:ext cx="331236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(Parton Distribution</a:t>
            </a:r>
          </a:p>
          <a:p>
            <a:pPr algn="ctr"/>
            <a:r>
              <a:rPr lang="fr-FR" b="1" dirty="0" err="1" smtClean="0">
                <a:solidFill>
                  <a:srgbClr val="00B050"/>
                </a:solidFill>
              </a:rPr>
              <a:t>Functions</a:t>
            </a:r>
            <a:r>
              <a:rPr lang="fr-FR" b="1" dirty="0" smtClean="0">
                <a:solidFill>
                  <a:srgbClr val="00B050"/>
                </a:solidFill>
              </a:rPr>
              <a:t>: PDF)</a:t>
            </a:r>
            <a:endParaRPr lang="fr-FR" b="1" i="1" dirty="0">
              <a:solidFill>
                <a:srgbClr val="00B050"/>
              </a:solidFill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18059" y="1232050"/>
            <a:ext cx="1417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(DIS)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  <p:graphicFrame>
        <p:nvGraphicFramePr>
          <p:cNvPr id="43" name="Object 11"/>
          <p:cNvGraphicFramePr>
            <a:graphicFrameLocks noChangeAspect="1"/>
          </p:cNvGraphicFramePr>
          <p:nvPr/>
        </p:nvGraphicFramePr>
        <p:xfrm>
          <a:off x="4257675" y="2573933"/>
          <a:ext cx="2546350" cy="388938"/>
        </p:xfrm>
        <a:graphic>
          <a:graphicData uri="http://schemas.openxmlformats.org/presentationml/2006/ole">
            <p:oleObj spid="_x0000_s97284" name="Equation" r:id="rId6" imgW="1409400" imgH="215640" progId="Equation.3">
              <p:embed/>
            </p:oleObj>
          </a:graphicData>
        </a:graphic>
      </p:graphicFrame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138113" y="2420888"/>
            <a:ext cx="1265237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ep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u="sng" dirty="0">
                <a:solidFill>
                  <a:srgbClr val="0000CC"/>
                </a:solidFill>
                <a:latin typeface="Wingdings 3" pitchFamily="18" charset="2"/>
              </a:rPr>
              <a:t>a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ep</a:t>
            </a:r>
            <a:endParaRPr lang="fr-FR" sz="2400" b="1" u="sng" dirty="0">
              <a:solidFill>
                <a:srgbClr val="0000CC"/>
              </a:solidFill>
              <a:latin typeface="Symbol" pitchFamily="18" charset="2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804248" y="2069182"/>
            <a:ext cx="2232248" cy="1440160"/>
            <a:chOff x="3357" y="2061"/>
            <a:chExt cx="2186" cy="1175"/>
          </a:xfrm>
        </p:grpSpPr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3793" y="2264"/>
              <a:ext cx="1280" cy="97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 flipV="1">
              <a:off x="4433" y="2300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 flipV="1">
              <a:off x="4433" y="2120"/>
              <a:ext cx="0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Rectangle 28"/>
            <p:cNvSpPr>
              <a:spLocks noChangeArrowheads="1"/>
            </p:cNvSpPr>
            <p:nvPr/>
          </p:nvSpPr>
          <p:spPr bwMode="auto">
            <a:xfrm>
              <a:off x="4587" y="206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y</a:t>
              </a:r>
            </a:p>
          </p:txBody>
        </p:sp>
        <p:sp>
          <p:nvSpPr>
            <p:cNvPr id="50" name="Line 29"/>
            <p:cNvSpPr>
              <a:spLocks noChangeShapeType="1"/>
            </p:cNvSpPr>
            <p:nvPr/>
          </p:nvSpPr>
          <p:spPr bwMode="auto">
            <a:xfrm flipV="1">
              <a:off x="5049" y="2489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30"/>
            <p:cNvSpPr>
              <a:spLocks noChangeShapeType="1"/>
            </p:cNvSpPr>
            <p:nvPr/>
          </p:nvSpPr>
          <p:spPr bwMode="auto">
            <a:xfrm flipV="1">
              <a:off x="3921" y="2597"/>
              <a:ext cx="1123" cy="2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31"/>
            <p:cNvSpPr>
              <a:spLocks noChangeShapeType="1"/>
            </p:cNvSpPr>
            <p:nvPr/>
          </p:nvSpPr>
          <p:spPr bwMode="auto">
            <a:xfrm>
              <a:off x="4981" y="2906"/>
              <a:ext cx="547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32"/>
            <p:cNvSpPr>
              <a:spLocks noChangeShapeType="1"/>
            </p:cNvSpPr>
            <p:nvPr/>
          </p:nvSpPr>
          <p:spPr bwMode="auto">
            <a:xfrm flipH="1">
              <a:off x="3357" y="2885"/>
              <a:ext cx="527" cy="1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Rectangle 33"/>
            <p:cNvSpPr>
              <a:spLocks noChangeArrowheads="1"/>
            </p:cNvSpPr>
            <p:nvPr/>
          </p:nvSpPr>
          <p:spPr bwMode="auto">
            <a:xfrm>
              <a:off x="5355" y="286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x</a:t>
              </a:r>
            </a:p>
          </p:txBody>
        </p:sp>
        <p:sp>
          <p:nvSpPr>
            <p:cNvPr id="55" name="Rectangle 34"/>
            <p:cNvSpPr>
              <a:spLocks noChangeArrowheads="1"/>
            </p:cNvSpPr>
            <p:nvPr/>
          </p:nvSpPr>
          <p:spPr bwMode="auto">
            <a:xfrm>
              <a:off x="3357" y="270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dirty="0">
                  <a:solidFill>
                    <a:srgbClr val="000000"/>
                  </a:solidFill>
                  <a:latin typeface="Times" pitchFamily="18" charset="0"/>
                </a:rPr>
                <a:t>z</a:t>
              </a:r>
            </a:p>
          </p:txBody>
        </p:sp>
        <p:sp>
          <p:nvSpPr>
            <p:cNvPr id="56" name="Line 35"/>
            <p:cNvSpPr>
              <a:spLocks noChangeShapeType="1"/>
            </p:cNvSpPr>
            <p:nvPr/>
          </p:nvSpPr>
          <p:spPr bwMode="auto">
            <a:xfrm>
              <a:off x="4436" y="2747"/>
              <a:ext cx="512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36"/>
            <p:cNvSpPr>
              <a:spLocks noChangeShapeType="1"/>
            </p:cNvSpPr>
            <p:nvPr/>
          </p:nvSpPr>
          <p:spPr bwMode="auto">
            <a:xfrm flipH="1" flipV="1">
              <a:off x="4179" y="2496"/>
              <a:ext cx="256" cy="2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58" name="Object 37"/>
            <p:cNvGraphicFramePr>
              <a:graphicFrameLocks/>
            </p:cNvGraphicFramePr>
            <p:nvPr/>
          </p:nvGraphicFramePr>
          <p:xfrm>
            <a:off x="4051" y="2597"/>
            <a:ext cx="302" cy="177"/>
          </p:xfrm>
          <a:graphic>
            <a:graphicData uri="http://schemas.openxmlformats.org/presentationml/2006/ole">
              <p:oleObj spid="_x0000_s97285" name="Equation" r:id="rId7" imgW="177480" imgH="203040" progId="Equation.2">
                <p:embed/>
              </p:oleObj>
            </a:graphicData>
          </a:graphic>
        </p:graphicFrame>
        <p:sp>
          <p:nvSpPr>
            <p:cNvPr id="59" name="Oval 38"/>
            <p:cNvSpPr>
              <a:spLocks noChangeArrowheads="1"/>
            </p:cNvSpPr>
            <p:nvPr/>
          </p:nvSpPr>
          <p:spPr bwMode="auto">
            <a:xfrm>
              <a:off x="4375" y="2863"/>
              <a:ext cx="128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Oval 39"/>
            <p:cNvSpPr>
              <a:spLocks noChangeArrowheads="1"/>
            </p:cNvSpPr>
            <p:nvPr/>
          </p:nvSpPr>
          <p:spPr bwMode="auto">
            <a:xfrm>
              <a:off x="3863" y="2755"/>
              <a:ext cx="128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Oval 40"/>
            <p:cNvSpPr>
              <a:spLocks noChangeArrowheads="1"/>
            </p:cNvSpPr>
            <p:nvPr/>
          </p:nvSpPr>
          <p:spPr bwMode="auto">
            <a:xfrm>
              <a:off x="4439" y="3079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" name="Oval 41"/>
            <p:cNvSpPr>
              <a:spLocks noChangeArrowheads="1"/>
            </p:cNvSpPr>
            <p:nvPr/>
          </p:nvSpPr>
          <p:spPr bwMode="auto">
            <a:xfrm>
              <a:off x="4567" y="2467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Oval 42"/>
            <p:cNvSpPr>
              <a:spLocks noChangeArrowheads="1"/>
            </p:cNvSpPr>
            <p:nvPr/>
          </p:nvSpPr>
          <p:spPr bwMode="auto">
            <a:xfrm>
              <a:off x="3991" y="2935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Oval 43"/>
            <p:cNvSpPr>
              <a:spLocks noChangeArrowheads="1"/>
            </p:cNvSpPr>
            <p:nvPr/>
          </p:nvSpPr>
          <p:spPr bwMode="auto">
            <a:xfrm>
              <a:off x="4748" y="2693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Oval 44"/>
            <p:cNvSpPr>
              <a:spLocks noChangeArrowheads="1"/>
            </p:cNvSpPr>
            <p:nvPr/>
          </p:nvSpPr>
          <p:spPr bwMode="auto">
            <a:xfrm rot="1980000">
              <a:off x="4156" y="2489"/>
              <a:ext cx="45" cy="13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Oval 45"/>
            <p:cNvSpPr>
              <a:spLocks noChangeArrowheads="1"/>
            </p:cNvSpPr>
            <p:nvPr/>
          </p:nvSpPr>
          <p:spPr bwMode="auto">
            <a:xfrm rot="1980000">
              <a:off x="4032" y="2385"/>
              <a:ext cx="229" cy="15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3707904" y="3058468"/>
            <a:ext cx="331236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</a:rPr>
              <a:t>Form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Factors</a:t>
            </a:r>
            <a:r>
              <a:rPr lang="fr-FR" b="1" dirty="0" smtClean="0">
                <a:solidFill>
                  <a:srgbClr val="00B050"/>
                </a:solidFill>
              </a:rPr>
              <a:t>: </a:t>
            </a:r>
            <a:r>
              <a:rPr lang="fr-FR" b="1" dirty="0" err="1" smtClean="0">
                <a:solidFill>
                  <a:srgbClr val="00B050"/>
                </a:solidFill>
              </a:rPr>
              <a:t>FFs</a:t>
            </a:r>
            <a:r>
              <a:rPr lang="fr-FR" b="1" dirty="0" smtClean="0">
                <a:solidFill>
                  <a:srgbClr val="00B050"/>
                </a:solidFill>
              </a:rPr>
              <a:t>)</a:t>
            </a:r>
            <a:endParaRPr lang="fr-FR" b="1" i="1" dirty="0">
              <a:solidFill>
                <a:srgbClr val="00B050"/>
              </a:solidFill>
            </a:endParaRPr>
          </a:p>
        </p:txBody>
      </p:sp>
      <p:pic>
        <p:nvPicPr>
          <p:cNvPr id="68" name="Picture 20" descr="elas"/>
          <p:cNvPicPr>
            <a:picLocks noChangeAspect="1" noChangeArrowheads="1"/>
          </p:cNvPicPr>
          <p:nvPr/>
        </p:nvPicPr>
        <p:blipFill>
          <a:blip r:embed="rId8" cstate="print"/>
          <a:srcRect l="9529" t="11108" r="53362" b="67328"/>
          <a:stretch>
            <a:fillRect/>
          </a:stretch>
        </p:blipFill>
        <p:spPr bwMode="auto">
          <a:xfrm>
            <a:off x="1835696" y="1628800"/>
            <a:ext cx="2087513" cy="17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179513" y="2860725"/>
            <a:ext cx="1808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(elastic)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  <p:pic>
        <p:nvPicPr>
          <p:cNvPr id="70" name="Picture 21" descr="exclu"/>
          <p:cNvPicPr>
            <a:picLocks noChangeAspect="1" noChangeArrowheads="1"/>
          </p:cNvPicPr>
          <p:nvPr/>
        </p:nvPicPr>
        <p:blipFill>
          <a:blip r:embed="rId9" cstate="print"/>
          <a:srcRect l="50026" t="34674" r="5241" b="39723"/>
          <a:stretch>
            <a:fillRect/>
          </a:stretch>
        </p:blipFill>
        <p:spPr bwMode="auto">
          <a:xfrm>
            <a:off x="1979712" y="3340016"/>
            <a:ext cx="1975941" cy="160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" name="Object 15"/>
          <p:cNvGraphicFramePr>
            <a:graphicFrameLocks noChangeAspect="1"/>
          </p:cNvGraphicFramePr>
          <p:nvPr/>
        </p:nvGraphicFramePr>
        <p:xfrm>
          <a:off x="4513263" y="4177159"/>
          <a:ext cx="2227262" cy="825500"/>
        </p:xfrm>
        <a:graphic>
          <a:graphicData uri="http://schemas.openxmlformats.org/presentationml/2006/ole">
            <p:oleObj spid="_x0000_s97286" name="Équation" r:id="rId10" imgW="1231560" imgH="457200" progId="Equation.3">
              <p:embed/>
            </p:oleObj>
          </a:graphicData>
        </a:graphic>
      </p:graphicFrame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179388" y="3933056"/>
            <a:ext cx="1476375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0000CC"/>
                </a:solidFill>
                <a:latin typeface="Times New Roman" pitchFamily="18" charset="0"/>
              </a:rPr>
              <a:t>ep </a:t>
            </a:r>
            <a:r>
              <a:rPr lang="en-US" sz="2400" b="1" u="sng">
                <a:solidFill>
                  <a:srgbClr val="0000CC"/>
                </a:solidFill>
                <a:latin typeface="Wingdings 3" pitchFamily="18" charset="2"/>
              </a:rPr>
              <a:t>a</a:t>
            </a:r>
            <a:r>
              <a:rPr lang="en-US" sz="2400" b="1" u="sng">
                <a:solidFill>
                  <a:srgbClr val="0000CC"/>
                </a:solidFill>
                <a:latin typeface="Times New Roman" pitchFamily="18" charset="0"/>
              </a:rPr>
              <a:t> ep</a:t>
            </a:r>
            <a:r>
              <a:rPr lang="en-US" sz="2400" b="1" u="sng">
                <a:solidFill>
                  <a:srgbClr val="0000CC"/>
                </a:solidFill>
                <a:latin typeface="Symbol" pitchFamily="18" charset="2"/>
              </a:rPr>
              <a:t>g</a:t>
            </a:r>
            <a:endParaRPr lang="fr-FR" sz="2400" b="1" u="sng">
              <a:solidFill>
                <a:srgbClr val="0000CC"/>
              </a:solidFill>
              <a:latin typeface="Symbol" pitchFamily="18" charset="2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17370" y="3716387"/>
            <a:ext cx="2326630" cy="1483395"/>
            <a:chOff x="3115" y="720"/>
            <a:chExt cx="2282" cy="1116"/>
          </a:xfrm>
        </p:grpSpPr>
        <p:sp>
          <p:nvSpPr>
            <p:cNvPr id="74" name="Oval 4"/>
            <p:cNvSpPr>
              <a:spLocks noChangeArrowheads="1"/>
            </p:cNvSpPr>
            <p:nvPr/>
          </p:nvSpPr>
          <p:spPr bwMode="auto">
            <a:xfrm>
              <a:off x="3648" y="864"/>
              <a:ext cx="1280" cy="97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Oval 5"/>
            <p:cNvSpPr>
              <a:spLocks noChangeArrowheads="1"/>
            </p:cNvSpPr>
            <p:nvPr/>
          </p:nvSpPr>
          <p:spPr bwMode="auto">
            <a:xfrm rot="1980000">
              <a:off x="3884" y="986"/>
              <a:ext cx="229" cy="15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 flipV="1">
              <a:off x="4288" y="900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 flipV="1">
              <a:off x="4288" y="720"/>
              <a:ext cx="0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 flipH="1">
              <a:off x="3479" y="1057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79" name="Object 9"/>
            <p:cNvGraphicFramePr>
              <a:graphicFrameLocks/>
            </p:cNvGraphicFramePr>
            <p:nvPr/>
          </p:nvGraphicFramePr>
          <p:xfrm>
            <a:off x="3115" y="1029"/>
            <a:ext cx="405" cy="151"/>
          </p:xfrm>
          <a:graphic>
            <a:graphicData uri="http://schemas.openxmlformats.org/presentationml/2006/ole">
              <p:oleObj spid="_x0000_s97287" name="Equation" r:id="rId11" imgW="203040" imgH="164880" progId="Equation.3">
                <p:embed/>
              </p:oleObj>
            </a:graphicData>
          </a:graphic>
        </p:graphicFrame>
        <p:sp>
          <p:nvSpPr>
            <p:cNvPr id="80" name="Line 11"/>
            <p:cNvSpPr>
              <a:spLocks noChangeShapeType="1"/>
            </p:cNvSpPr>
            <p:nvPr/>
          </p:nvSpPr>
          <p:spPr bwMode="auto">
            <a:xfrm flipV="1">
              <a:off x="4904" y="1089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Line 12"/>
            <p:cNvSpPr>
              <a:spLocks noChangeShapeType="1"/>
            </p:cNvSpPr>
            <p:nvPr/>
          </p:nvSpPr>
          <p:spPr bwMode="auto">
            <a:xfrm flipV="1">
              <a:off x="3776" y="1196"/>
              <a:ext cx="1123" cy="2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Line 13"/>
            <p:cNvSpPr>
              <a:spLocks noChangeShapeType="1"/>
            </p:cNvSpPr>
            <p:nvPr/>
          </p:nvSpPr>
          <p:spPr bwMode="auto">
            <a:xfrm>
              <a:off x="4836" y="1505"/>
              <a:ext cx="547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Line 14"/>
            <p:cNvSpPr>
              <a:spLocks noChangeShapeType="1"/>
            </p:cNvSpPr>
            <p:nvPr/>
          </p:nvSpPr>
          <p:spPr bwMode="auto">
            <a:xfrm flipH="1">
              <a:off x="3212" y="1484"/>
              <a:ext cx="527" cy="1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5209" y="146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x</a:t>
              </a:r>
            </a:p>
          </p:txBody>
        </p:sp>
        <p:sp>
          <p:nvSpPr>
            <p:cNvPr id="85" name="Rectangle 16"/>
            <p:cNvSpPr>
              <a:spLocks noChangeArrowheads="1"/>
            </p:cNvSpPr>
            <p:nvPr/>
          </p:nvSpPr>
          <p:spPr bwMode="auto">
            <a:xfrm>
              <a:off x="3173" y="1316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dirty="0">
                  <a:solidFill>
                    <a:srgbClr val="000000"/>
                  </a:solidFill>
                  <a:latin typeface="Times" pitchFamily="18" charset="0"/>
                </a:rPr>
                <a:t>z</a:t>
              </a:r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>
              <a:off x="4291" y="1347"/>
              <a:ext cx="512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 flipH="1" flipV="1">
              <a:off x="4033" y="1096"/>
              <a:ext cx="256" cy="2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88" name="Object 19"/>
            <p:cNvGraphicFramePr>
              <a:graphicFrameLocks/>
            </p:cNvGraphicFramePr>
            <p:nvPr/>
          </p:nvGraphicFramePr>
          <p:xfrm>
            <a:off x="3905" y="1197"/>
            <a:ext cx="303" cy="177"/>
          </p:xfrm>
          <a:graphic>
            <a:graphicData uri="http://schemas.openxmlformats.org/presentationml/2006/ole">
              <p:oleObj spid="_x0000_s97288" name="Equation" r:id="rId12" imgW="177480" imgH="203040" progId="Equation.2">
                <p:embed/>
              </p:oleObj>
            </a:graphicData>
          </a:graphic>
        </p:graphicFrame>
        <p:sp>
          <p:nvSpPr>
            <p:cNvPr id="90" name="Oval 20"/>
            <p:cNvSpPr>
              <a:spLocks noChangeArrowheads="1"/>
            </p:cNvSpPr>
            <p:nvPr/>
          </p:nvSpPr>
          <p:spPr bwMode="auto">
            <a:xfrm>
              <a:off x="4229" y="1463"/>
              <a:ext cx="128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Oval 21"/>
            <p:cNvSpPr>
              <a:spLocks noChangeArrowheads="1"/>
            </p:cNvSpPr>
            <p:nvPr/>
          </p:nvSpPr>
          <p:spPr bwMode="auto">
            <a:xfrm>
              <a:off x="3717" y="1355"/>
              <a:ext cx="128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Oval 22"/>
            <p:cNvSpPr>
              <a:spLocks noChangeArrowheads="1"/>
            </p:cNvSpPr>
            <p:nvPr/>
          </p:nvSpPr>
          <p:spPr bwMode="auto">
            <a:xfrm>
              <a:off x="4293" y="1679"/>
              <a:ext cx="128" cy="7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" name="Oval 23"/>
            <p:cNvSpPr>
              <a:spLocks noChangeArrowheads="1"/>
            </p:cNvSpPr>
            <p:nvPr/>
          </p:nvSpPr>
          <p:spPr bwMode="auto">
            <a:xfrm>
              <a:off x="4421" y="1067"/>
              <a:ext cx="128" cy="7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4" name="Oval 24"/>
            <p:cNvSpPr>
              <a:spLocks noChangeArrowheads="1"/>
            </p:cNvSpPr>
            <p:nvPr/>
          </p:nvSpPr>
          <p:spPr bwMode="auto">
            <a:xfrm>
              <a:off x="3845" y="1535"/>
              <a:ext cx="128" cy="72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" name="Oval 25"/>
            <p:cNvSpPr>
              <a:spLocks noChangeArrowheads="1"/>
            </p:cNvSpPr>
            <p:nvPr/>
          </p:nvSpPr>
          <p:spPr bwMode="auto">
            <a:xfrm>
              <a:off x="4603" y="1293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7" name="Rectangle 22"/>
          <p:cNvSpPr>
            <a:spLocks noChangeArrowheads="1"/>
          </p:cNvSpPr>
          <p:nvPr/>
        </p:nvSpPr>
        <p:spPr bwMode="auto">
          <a:xfrm>
            <a:off x="274043" y="4381376"/>
            <a:ext cx="1417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(DVCS)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27" name="Object 7"/>
          <p:cNvGraphicFramePr>
            <a:graphicFrameLocks noChangeAspect="1"/>
          </p:cNvGraphicFramePr>
          <p:nvPr/>
        </p:nvGraphicFramePr>
        <p:xfrm>
          <a:off x="4760913" y="892895"/>
          <a:ext cx="1284287" cy="388937"/>
        </p:xfrm>
        <a:graphic>
          <a:graphicData uri="http://schemas.openxmlformats.org/presentationml/2006/ole">
            <p:oleObj spid="_x0000_s98306" name="Equation" r:id="rId3" imgW="711000" imgH="215640" progId="Equation.3">
              <p:embed/>
            </p:oleObj>
          </a:graphicData>
        </a:graphic>
      </p:graphicFrame>
      <p:pic>
        <p:nvPicPr>
          <p:cNvPr id="389139" name="Picture 19" descr="dis"/>
          <p:cNvPicPr>
            <a:picLocks noChangeAspect="1" noChangeArrowheads="1"/>
          </p:cNvPicPr>
          <p:nvPr/>
        </p:nvPicPr>
        <p:blipFill>
          <a:blip r:embed="rId4" cstate="print"/>
          <a:srcRect l="11435" t="34674" r="52409" b="40396"/>
          <a:stretch>
            <a:fillRect/>
          </a:stretch>
        </p:blipFill>
        <p:spPr bwMode="auto">
          <a:xfrm>
            <a:off x="2051720" y="0"/>
            <a:ext cx="1721247" cy="168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2" name="Rectangle 22"/>
          <p:cNvSpPr>
            <a:spLocks noChangeArrowheads="1"/>
          </p:cNvSpPr>
          <p:nvPr/>
        </p:nvSpPr>
        <p:spPr bwMode="auto">
          <a:xfrm>
            <a:off x="201613" y="746845"/>
            <a:ext cx="1417637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ep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u="sng" dirty="0">
                <a:solidFill>
                  <a:srgbClr val="0000CC"/>
                </a:solidFill>
                <a:latin typeface="Wingdings 3" pitchFamily="18" charset="2"/>
              </a:rPr>
              <a:t>a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eX</a:t>
            </a:r>
            <a:endParaRPr lang="fr-FR" sz="2400" b="1" u="sng" dirty="0">
              <a:solidFill>
                <a:srgbClr val="0000CC"/>
              </a:solidFill>
              <a:latin typeface="Symbol" pitchFamily="18" charset="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32240" y="387028"/>
            <a:ext cx="2160835" cy="1368276"/>
            <a:chOff x="3360" y="2760"/>
            <a:chExt cx="2283" cy="1175"/>
          </a:xfrm>
        </p:grpSpPr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3893" y="2963"/>
              <a:ext cx="1280" cy="97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 rot="1980000">
              <a:off x="4129" y="3085"/>
              <a:ext cx="230" cy="15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 flipV="1">
              <a:off x="4533" y="2999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V="1">
              <a:off x="4533" y="2819"/>
              <a:ext cx="0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4687" y="276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y</a:t>
              </a:r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 flipH="1">
              <a:off x="3724" y="3156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28" name="Object 12"/>
            <p:cNvGraphicFramePr>
              <a:graphicFrameLocks/>
            </p:cNvGraphicFramePr>
            <p:nvPr/>
          </p:nvGraphicFramePr>
          <p:xfrm>
            <a:off x="3360" y="3128"/>
            <a:ext cx="405" cy="151"/>
          </p:xfrm>
          <a:graphic>
            <a:graphicData uri="http://schemas.openxmlformats.org/presentationml/2006/ole">
              <p:oleObj spid="_x0000_s98307" name="Equation" r:id="rId5" imgW="203040" imgH="164880" progId="Equation.3">
                <p:embed/>
              </p:oleObj>
            </a:graphicData>
          </a:graphic>
        </p:graphicFrame>
        <p:sp>
          <p:nvSpPr>
            <p:cNvPr id="30" name="Line 14"/>
            <p:cNvSpPr>
              <a:spLocks noChangeShapeType="1"/>
            </p:cNvSpPr>
            <p:nvPr/>
          </p:nvSpPr>
          <p:spPr bwMode="auto">
            <a:xfrm flipV="1">
              <a:off x="5149" y="3188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 flipV="1">
              <a:off x="4021" y="3296"/>
              <a:ext cx="1123" cy="2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5081" y="3605"/>
              <a:ext cx="547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 flipH="1">
              <a:off x="3457" y="3584"/>
              <a:ext cx="527" cy="1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Rectangle 18"/>
            <p:cNvSpPr>
              <a:spLocks noChangeArrowheads="1"/>
            </p:cNvSpPr>
            <p:nvPr/>
          </p:nvSpPr>
          <p:spPr bwMode="auto">
            <a:xfrm>
              <a:off x="5455" y="356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x</a:t>
              </a:r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3436" y="3378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dirty="0">
                  <a:solidFill>
                    <a:srgbClr val="000000"/>
                  </a:solidFill>
                  <a:latin typeface="Times" pitchFamily="18" charset="0"/>
                </a:rPr>
                <a:t>z</a:t>
              </a:r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4536" y="3446"/>
              <a:ext cx="512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4475" y="3562"/>
              <a:ext cx="128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3963" y="3454"/>
              <a:ext cx="128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4539" y="3778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4667" y="3166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091" y="3634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Oval 26"/>
            <p:cNvSpPr>
              <a:spLocks noChangeArrowheads="1"/>
            </p:cNvSpPr>
            <p:nvPr/>
          </p:nvSpPr>
          <p:spPr bwMode="auto">
            <a:xfrm>
              <a:off x="4848" y="3392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3779912" y="1376066"/>
            <a:ext cx="331236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(Parton Distribution</a:t>
            </a:r>
          </a:p>
          <a:p>
            <a:pPr algn="ctr"/>
            <a:r>
              <a:rPr lang="fr-FR" b="1" dirty="0" err="1" smtClean="0">
                <a:solidFill>
                  <a:srgbClr val="00B050"/>
                </a:solidFill>
              </a:rPr>
              <a:t>Functions</a:t>
            </a:r>
            <a:r>
              <a:rPr lang="fr-FR" b="1" dirty="0" smtClean="0">
                <a:solidFill>
                  <a:srgbClr val="00B050"/>
                </a:solidFill>
              </a:rPr>
              <a:t>: PDF)</a:t>
            </a:r>
            <a:endParaRPr lang="fr-FR" b="1" i="1" dirty="0">
              <a:solidFill>
                <a:srgbClr val="00B050"/>
              </a:solidFill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18059" y="1232050"/>
            <a:ext cx="1417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(DIS)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  <p:graphicFrame>
        <p:nvGraphicFramePr>
          <p:cNvPr id="43" name="Object 11"/>
          <p:cNvGraphicFramePr>
            <a:graphicFrameLocks noChangeAspect="1"/>
          </p:cNvGraphicFramePr>
          <p:nvPr/>
        </p:nvGraphicFramePr>
        <p:xfrm>
          <a:off x="4257675" y="2573933"/>
          <a:ext cx="2546350" cy="388938"/>
        </p:xfrm>
        <a:graphic>
          <a:graphicData uri="http://schemas.openxmlformats.org/presentationml/2006/ole">
            <p:oleObj spid="_x0000_s98308" name="Equation" r:id="rId6" imgW="1409400" imgH="215640" progId="Equation.3">
              <p:embed/>
            </p:oleObj>
          </a:graphicData>
        </a:graphic>
      </p:graphicFrame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138113" y="2420888"/>
            <a:ext cx="1265237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ep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u="sng" dirty="0">
                <a:solidFill>
                  <a:srgbClr val="0000CC"/>
                </a:solidFill>
                <a:latin typeface="Wingdings 3" pitchFamily="18" charset="2"/>
              </a:rPr>
              <a:t>a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ep</a:t>
            </a:r>
            <a:endParaRPr lang="fr-FR" sz="2400" b="1" u="sng" dirty="0">
              <a:solidFill>
                <a:srgbClr val="0000CC"/>
              </a:solidFill>
              <a:latin typeface="Symbol" pitchFamily="18" charset="2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804248" y="2069182"/>
            <a:ext cx="2232248" cy="1440160"/>
            <a:chOff x="3357" y="2061"/>
            <a:chExt cx="2186" cy="1175"/>
          </a:xfrm>
        </p:grpSpPr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3793" y="2264"/>
              <a:ext cx="1280" cy="97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 flipV="1">
              <a:off x="4433" y="2300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 flipV="1">
              <a:off x="4433" y="2120"/>
              <a:ext cx="0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Rectangle 28"/>
            <p:cNvSpPr>
              <a:spLocks noChangeArrowheads="1"/>
            </p:cNvSpPr>
            <p:nvPr/>
          </p:nvSpPr>
          <p:spPr bwMode="auto">
            <a:xfrm>
              <a:off x="4587" y="206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y</a:t>
              </a:r>
            </a:p>
          </p:txBody>
        </p:sp>
        <p:sp>
          <p:nvSpPr>
            <p:cNvPr id="50" name="Line 29"/>
            <p:cNvSpPr>
              <a:spLocks noChangeShapeType="1"/>
            </p:cNvSpPr>
            <p:nvPr/>
          </p:nvSpPr>
          <p:spPr bwMode="auto">
            <a:xfrm flipV="1">
              <a:off x="5049" y="2489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30"/>
            <p:cNvSpPr>
              <a:spLocks noChangeShapeType="1"/>
            </p:cNvSpPr>
            <p:nvPr/>
          </p:nvSpPr>
          <p:spPr bwMode="auto">
            <a:xfrm flipV="1">
              <a:off x="3921" y="2597"/>
              <a:ext cx="1123" cy="2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31"/>
            <p:cNvSpPr>
              <a:spLocks noChangeShapeType="1"/>
            </p:cNvSpPr>
            <p:nvPr/>
          </p:nvSpPr>
          <p:spPr bwMode="auto">
            <a:xfrm>
              <a:off x="4981" y="2906"/>
              <a:ext cx="547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32"/>
            <p:cNvSpPr>
              <a:spLocks noChangeShapeType="1"/>
            </p:cNvSpPr>
            <p:nvPr/>
          </p:nvSpPr>
          <p:spPr bwMode="auto">
            <a:xfrm flipH="1">
              <a:off x="3357" y="2885"/>
              <a:ext cx="527" cy="1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Rectangle 33"/>
            <p:cNvSpPr>
              <a:spLocks noChangeArrowheads="1"/>
            </p:cNvSpPr>
            <p:nvPr/>
          </p:nvSpPr>
          <p:spPr bwMode="auto">
            <a:xfrm>
              <a:off x="5355" y="286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x</a:t>
              </a:r>
            </a:p>
          </p:txBody>
        </p:sp>
        <p:sp>
          <p:nvSpPr>
            <p:cNvPr id="55" name="Rectangle 34"/>
            <p:cNvSpPr>
              <a:spLocks noChangeArrowheads="1"/>
            </p:cNvSpPr>
            <p:nvPr/>
          </p:nvSpPr>
          <p:spPr bwMode="auto">
            <a:xfrm>
              <a:off x="3357" y="270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dirty="0">
                  <a:solidFill>
                    <a:srgbClr val="000000"/>
                  </a:solidFill>
                  <a:latin typeface="Times" pitchFamily="18" charset="0"/>
                </a:rPr>
                <a:t>z</a:t>
              </a:r>
            </a:p>
          </p:txBody>
        </p:sp>
        <p:sp>
          <p:nvSpPr>
            <p:cNvPr id="56" name="Line 35"/>
            <p:cNvSpPr>
              <a:spLocks noChangeShapeType="1"/>
            </p:cNvSpPr>
            <p:nvPr/>
          </p:nvSpPr>
          <p:spPr bwMode="auto">
            <a:xfrm>
              <a:off x="4436" y="2747"/>
              <a:ext cx="512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36"/>
            <p:cNvSpPr>
              <a:spLocks noChangeShapeType="1"/>
            </p:cNvSpPr>
            <p:nvPr/>
          </p:nvSpPr>
          <p:spPr bwMode="auto">
            <a:xfrm flipH="1" flipV="1">
              <a:off x="4179" y="2496"/>
              <a:ext cx="256" cy="2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58" name="Object 37"/>
            <p:cNvGraphicFramePr>
              <a:graphicFrameLocks/>
            </p:cNvGraphicFramePr>
            <p:nvPr/>
          </p:nvGraphicFramePr>
          <p:xfrm>
            <a:off x="4051" y="2597"/>
            <a:ext cx="302" cy="177"/>
          </p:xfrm>
          <a:graphic>
            <a:graphicData uri="http://schemas.openxmlformats.org/presentationml/2006/ole">
              <p:oleObj spid="_x0000_s98309" name="Equation" r:id="rId7" imgW="177480" imgH="203040" progId="Equation.2">
                <p:embed/>
              </p:oleObj>
            </a:graphicData>
          </a:graphic>
        </p:graphicFrame>
        <p:sp>
          <p:nvSpPr>
            <p:cNvPr id="59" name="Oval 38"/>
            <p:cNvSpPr>
              <a:spLocks noChangeArrowheads="1"/>
            </p:cNvSpPr>
            <p:nvPr/>
          </p:nvSpPr>
          <p:spPr bwMode="auto">
            <a:xfrm>
              <a:off x="4375" y="2863"/>
              <a:ext cx="128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Oval 39"/>
            <p:cNvSpPr>
              <a:spLocks noChangeArrowheads="1"/>
            </p:cNvSpPr>
            <p:nvPr/>
          </p:nvSpPr>
          <p:spPr bwMode="auto">
            <a:xfrm>
              <a:off x="3863" y="2755"/>
              <a:ext cx="128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Oval 40"/>
            <p:cNvSpPr>
              <a:spLocks noChangeArrowheads="1"/>
            </p:cNvSpPr>
            <p:nvPr/>
          </p:nvSpPr>
          <p:spPr bwMode="auto">
            <a:xfrm>
              <a:off x="4439" y="3079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" name="Oval 41"/>
            <p:cNvSpPr>
              <a:spLocks noChangeArrowheads="1"/>
            </p:cNvSpPr>
            <p:nvPr/>
          </p:nvSpPr>
          <p:spPr bwMode="auto">
            <a:xfrm>
              <a:off x="4567" y="2467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Oval 42"/>
            <p:cNvSpPr>
              <a:spLocks noChangeArrowheads="1"/>
            </p:cNvSpPr>
            <p:nvPr/>
          </p:nvSpPr>
          <p:spPr bwMode="auto">
            <a:xfrm>
              <a:off x="3991" y="2935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Oval 43"/>
            <p:cNvSpPr>
              <a:spLocks noChangeArrowheads="1"/>
            </p:cNvSpPr>
            <p:nvPr/>
          </p:nvSpPr>
          <p:spPr bwMode="auto">
            <a:xfrm>
              <a:off x="4748" y="2693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Oval 44"/>
            <p:cNvSpPr>
              <a:spLocks noChangeArrowheads="1"/>
            </p:cNvSpPr>
            <p:nvPr/>
          </p:nvSpPr>
          <p:spPr bwMode="auto">
            <a:xfrm rot="1980000">
              <a:off x="4156" y="2489"/>
              <a:ext cx="45" cy="13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Oval 45"/>
            <p:cNvSpPr>
              <a:spLocks noChangeArrowheads="1"/>
            </p:cNvSpPr>
            <p:nvPr/>
          </p:nvSpPr>
          <p:spPr bwMode="auto">
            <a:xfrm rot="1980000">
              <a:off x="4032" y="2385"/>
              <a:ext cx="229" cy="15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3707904" y="3058468"/>
            <a:ext cx="331236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</a:rPr>
              <a:t>Form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Factors</a:t>
            </a:r>
            <a:r>
              <a:rPr lang="fr-FR" b="1" dirty="0" smtClean="0">
                <a:solidFill>
                  <a:srgbClr val="00B050"/>
                </a:solidFill>
              </a:rPr>
              <a:t>: </a:t>
            </a:r>
            <a:r>
              <a:rPr lang="fr-FR" b="1" dirty="0" err="1" smtClean="0">
                <a:solidFill>
                  <a:srgbClr val="00B050"/>
                </a:solidFill>
              </a:rPr>
              <a:t>FFs</a:t>
            </a:r>
            <a:r>
              <a:rPr lang="fr-FR" b="1" dirty="0" smtClean="0">
                <a:solidFill>
                  <a:srgbClr val="00B050"/>
                </a:solidFill>
              </a:rPr>
              <a:t>)</a:t>
            </a:r>
            <a:endParaRPr lang="fr-FR" b="1" i="1" dirty="0">
              <a:solidFill>
                <a:srgbClr val="00B050"/>
              </a:solidFill>
            </a:endParaRPr>
          </a:p>
        </p:txBody>
      </p:sp>
      <p:pic>
        <p:nvPicPr>
          <p:cNvPr id="68" name="Picture 20" descr="elas"/>
          <p:cNvPicPr>
            <a:picLocks noChangeAspect="1" noChangeArrowheads="1"/>
          </p:cNvPicPr>
          <p:nvPr/>
        </p:nvPicPr>
        <p:blipFill>
          <a:blip r:embed="rId8" cstate="print"/>
          <a:srcRect l="9529" t="11108" r="53362" b="67328"/>
          <a:stretch>
            <a:fillRect/>
          </a:stretch>
        </p:blipFill>
        <p:spPr bwMode="auto">
          <a:xfrm>
            <a:off x="1835696" y="1628800"/>
            <a:ext cx="2087513" cy="17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179513" y="2860725"/>
            <a:ext cx="1808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(elastic)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  <p:pic>
        <p:nvPicPr>
          <p:cNvPr id="70" name="Picture 21" descr="exclu"/>
          <p:cNvPicPr>
            <a:picLocks noChangeAspect="1" noChangeArrowheads="1"/>
          </p:cNvPicPr>
          <p:nvPr/>
        </p:nvPicPr>
        <p:blipFill>
          <a:blip r:embed="rId9" cstate="print"/>
          <a:srcRect l="50026" t="34674" r="5241" b="39723"/>
          <a:stretch>
            <a:fillRect/>
          </a:stretch>
        </p:blipFill>
        <p:spPr bwMode="auto">
          <a:xfrm>
            <a:off x="1979712" y="3340016"/>
            <a:ext cx="1975941" cy="160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" name="Object 15"/>
          <p:cNvGraphicFramePr>
            <a:graphicFrameLocks noChangeAspect="1"/>
          </p:cNvGraphicFramePr>
          <p:nvPr/>
        </p:nvGraphicFramePr>
        <p:xfrm>
          <a:off x="4513263" y="4177159"/>
          <a:ext cx="2227262" cy="825500"/>
        </p:xfrm>
        <a:graphic>
          <a:graphicData uri="http://schemas.openxmlformats.org/presentationml/2006/ole">
            <p:oleObj spid="_x0000_s98310" name="Équation" r:id="rId10" imgW="1231560" imgH="457200" progId="Equation.3">
              <p:embed/>
            </p:oleObj>
          </a:graphicData>
        </a:graphic>
      </p:graphicFrame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179388" y="3933056"/>
            <a:ext cx="1476375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0000CC"/>
                </a:solidFill>
                <a:latin typeface="Times New Roman" pitchFamily="18" charset="0"/>
              </a:rPr>
              <a:t>ep </a:t>
            </a:r>
            <a:r>
              <a:rPr lang="en-US" sz="2400" b="1" u="sng">
                <a:solidFill>
                  <a:srgbClr val="0000CC"/>
                </a:solidFill>
                <a:latin typeface="Wingdings 3" pitchFamily="18" charset="2"/>
              </a:rPr>
              <a:t>a</a:t>
            </a:r>
            <a:r>
              <a:rPr lang="en-US" sz="2400" b="1" u="sng">
                <a:solidFill>
                  <a:srgbClr val="0000CC"/>
                </a:solidFill>
                <a:latin typeface="Times New Roman" pitchFamily="18" charset="0"/>
              </a:rPr>
              <a:t> ep</a:t>
            </a:r>
            <a:r>
              <a:rPr lang="en-US" sz="2400" b="1" u="sng">
                <a:solidFill>
                  <a:srgbClr val="0000CC"/>
                </a:solidFill>
                <a:latin typeface="Symbol" pitchFamily="18" charset="2"/>
              </a:rPr>
              <a:t>g</a:t>
            </a:r>
            <a:endParaRPr lang="fr-FR" sz="2400" b="1" u="sng">
              <a:solidFill>
                <a:srgbClr val="0000CC"/>
              </a:solidFill>
              <a:latin typeface="Symbol" pitchFamily="18" charset="2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17370" y="3716387"/>
            <a:ext cx="2326630" cy="1483395"/>
            <a:chOff x="3115" y="720"/>
            <a:chExt cx="2282" cy="1116"/>
          </a:xfrm>
        </p:grpSpPr>
        <p:sp>
          <p:nvSpPr>
            <p:cNvPr id="74" name="Oval 4"/>
            <p:cNvSpPr>
              <a:spLocks noChangeArrowheads="1"/>
            </p:cNvSpPr>
            <p:nvPr/>
          </p:nvSpPr>
          <p:spPr bwMode="auto">
            <a:xfrm>
              <a:off x="3648" y="864"/>
              <a:ext cx="1280" cy="97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Oval 5"/>
            <p:cNvSpPr>
              <a:spLocks noChangeArrowheads="1"/>
            </p:cNvSpPr>
            <p:nvPr/>
          </p:nvSpPr>
          <p:spPr bwMode="auto">
            <a:xfrm rot="1980000">
              <a:off x="3884" y="986"/>
              <a:ext cx="229" cy="15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 flipV="1">
              <a:off x="4288" y="900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 flipV="1">
              <a:off x="4288" y="720"/>
              <a:ext cx="0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 flipH="1">
              <a:off x="3479" y="1057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79" name="Object 9"/>
            <p:cNvGraphicFramePr>
              <a:graphicFrameLocks/>
            </p:cNvGraphicFramePr>
            <p:nvPr/>
          </p:nvGraphicFramePr>
          <p:xfrm>
            <a:off x="3115" y="1029"/>
            <a:ext cx="405" cy="151"/>
          </p:xfrm>
          <a:graphic>
            <a:graphicData uri="http://schemas.openxmlformats.org/presentationml/2006/ole">
              <p:oleObj spid="_x0000_s98311" name="Equation" r:id="rId11" imgW="203040" imgH="164880" progId="Equation.3">
                <p:embed/>
              </p:oleObj>
            </a:graphicData>
          </a:graphic>
        </p:graphicFrame>
        <p:sp>
          <p:nvSpPr>
            <p:cNvPr id="80" name="Line 11"/>
            <p:cNvSpPr>
              <a:spLocks noChangeShapeType="1"/>
            </p:cNvSpPr>
            <p:nvPr/>
          </p:nvSpPr>
          <p:spPr bwMode="auto">
            <a:xfrm flipV="1">
              <a:off x="4904" y="1089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Line 12"/>
            <p:cNvSpPr>
              <a:spLocks noChangeShapeType="1"/>
            </p:cNvSpPr>
            <p:nvPr/>
          </p:nvSpPr>
          <p:spPr bwMode="auto">
            <a:xfrm flipV="1">
              <a:off x="3776" y="1196"/>
              <a:ext cx="1123" cy="2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Line 13"/>
            <p:cNvSpPr>
              <a:spLocks noChangeShapeType="1"/>
            </p:cNvSpPr>
            <p:nvPr/>
          </p:nvSpPr>
          <p:spPr bwMode="auto">
            <a:xfrm>
              <a:off x="4836" y="1505"/>
              <a:ext cx="547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Line 14"/>
            <p:cNvSpPr>
              <a:spLocks noChangeShapeType="1"/>
            </p:cNvSpPr>
            <p:nvPr/>
          </p:nvSpPr>
          <p:spPr bwMode="auto">
            <a:xfrm flipH="1">
              <a:off x="3212" y="1484"/>
              <a:ext cx="527" cy="1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5209" y="146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x</a:t>
              </a:r>
            </a:p>
          </p:txBody>
        </p:sp>
        <p:sp>
          <p:nvSpPr>
            <p:cNvPr id="85" name="Rectangle 16"/>
            <p:cNvSpPr>
              <a:spLocks noChangeArrowheads="1"/>
            </p:cNvSpPr>
            <p:nvPr/>
          </p:nvSpPr>
          <p:spPr bwMode="auto">
            <a:xfrm>
              <a:off x="3173" y="1316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 dirty="0">
                  <a:solidFill>
                    <a:srgbClr val="000000"/>
                  </a:solidFill>
                  <a:latin typeface="Times" pitchFamily="18" charset="0"/>
                </a:rPr>
                <a:t>z</a:t>
              </a:r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>
              <a:off x="4291" y="1347"/>
              <a:ext cx="512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 flipH="1" flipV="1">
              <a:off x="4033" y="1096"/>
              <a:ext cx="256" cy="2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88" name="Object 19"/>
            <p:cNvGraphicFramePr>
              <a:graphicFrameLocks/>
            </p:cNvGraphicFramePr>
            <p:nvPr/>
          </p:nvGraphicFramePr>
          <p:xfrm>
            <a:off x="3905" y="1197"/>
            <a:ext cx="303" cy="177"/>
          </p:xfrm>
          <a:graphic>
            <a:graphicData uri="http://schemas.openxmlformats.org/presentationml/2006/ole">
              <p:oleObj spid="_x0000_s98312" name="Equation" r:id="rId12" imgW="177480" imgH="203040" progId="Equation.2">
                <p:embed/>
              </p:oleObj>
            </a:graphicData>
          </a:graphic>
        </p:graphicFrame>
        <p:sp>
          <p:nvSpPr>
            <p:cNvPr id="90" name="Oval 20"/>
            <p:cNvSpPr>
              <a:spLocks noChangeArrowheads="1"/>
            </p:cNvSpPr>
            <p:nvPr/>
          </p:nvSpPr>
          <p:spPr bwMode="auto">
            <a:xfrm>
              <a:off x="4229" y="1463"/>
              <a:ext cx="128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Oval 21"/>
            <p:cNvSpPr>
              <a:spLocks noChangeArrowheads="1"/>
            </p:cNvSpPr>
            <p:nvPr/>
          </p:nvSpPr>
          <p:spPr bwMode="auto">
            <a:xfrm>
              <a:off x="3717" y="1355"/>
              <a:ext cx="128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Oval 22"/>
            <p:cNvSpPr>
              <a:spLocks noChangeArrowheads="1"/>
            </p:cNvSpPr>
            <p:nvPr/>
          </p:nvSpPr>
          <p:spPr bwMode="auto">
            <a:xfrm>
              <a:off x="4293" y="1679"/>
              <a:ext cx="128" cy="7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" name="Oval 23"/>
            <p:cNvSpPr>
              <a:spLocks noChangeArrowheads="1"/>
            </p:cNvSpPr>
            <p:nvPr/>
          </p:nvSpPr>
          <p:spPr bwMode="auto">
            <a:xfrm>
              <a:off x="4421" y="1067"/>
              <a:ext cx="128" cy="7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4" name="Oval 24"/>
            <p:cNvSpPr>
              <a:spLocks noChangeArrowheads="1"/>
            </p:cNvSpPr>
            <p:nvPr/>
          </p:nvSpPr>
          <p:spPr bwMode="auto">
            <a:xfrm>
              <a:off x="3845" y="1535"/>
              <a:ext cx="128" cy="72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" name="Oval 25"/>
            <p:cNvSpPr>
              <a:spLocks noChangeArrowheads="1"/>
            </p:cNvSpPr>
            <p:nvPr/>
          </p:nvSpPr>
          <p:spPr bwMode="auto">
            <a:xfrm>
              <a:off x="4603" y="1293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6" name="Rectangle 2"/>
          <p:cNvSpPr>
            <a:spLocks noChangeArrowheads="1"/>
          </p:cNvSpPr>
          <p:nvPr/>
        </p:nvSpPr>
        <p:spPr bwMode="auto">
          <a:xfrm>
            <a:off x="3860304" y="4993705"/>
            <a:ext cx="331236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</a:rPr>
              <a:t>Generalized</a:t>
            </a:r>
            <a:r>
              <a:rPr lang="fr-FR" b="1" dirty="0" smtClean="0">
                <a:solidFill>
                  <a:srgbClr val="00B050"/>
                </a:solidFill>
              </a:rPr>
              <a:t> Parton </a:t>
            </a:r>
          </a:p>
          <a:p>
            <a:pPr algn="ctr"/>
            <a:r>
              <a:rPr lang="fr-FR" b="1" dirty="0" smtClean="0">
                <a:solidFill>
                  <a:srgbClr val="00B050"/>
                </a:solidFill>
              </a:rPr>
              <a:t>Distributions: </a:t>
            </a:r>
            <a:r>
              <a:rPr lang="fr-FR" b="1" dirty="0" err="1" smtClean="0">
                <a:solidFill>
                  <a:srgbClr val="00B050"/>
                </a:solidFill>
              </a:rPr>
              <a:t>GPDs</a:t>
            </a:r>
            <a:r>
              <a:rPr lang="fr-FR" b="1" dirty="0" smtClean="0">
                <a:solidFill>
                  <a:srgbClr val="00B050"/>
                </a:solidFill>
              </a:rPr>
              <a:t>)</a:t>
            </a:r>
            <a:endParaRPr lang="fr-FR" b="1" i="1" dirty="0">
              <a:solidFill>
                <a:srgbClr val="00B050"/>
              </a:solidFill>
            </a:endParaRPr>
          </a:p>
        </p:txBody>
      </p:sp>
      <p:sp>
        <p:nvSpPr>
          <p:cNvPr id="97" name="Rectangle 22"/>
          <p:cNvSpPr>
            <a:spLocks noChangeArrowheads="1"/>
          </p:cNvSpPr>
          <p:nvPr/>
        </p:nvSpPr>
        <p:spPr bwMode="auto">
          <a:xfrm>
            <a:off x="274043" y="4381376"/>
            <a:ext cx="1417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(DVCS)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  <p:pic>
        <p:nvPicPr>
          <p:cNvPr id="98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63688" y="4937458"/>
            <a:ext cx="2376264" cy="192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9" name="Object 7"/>
          <p:cNvGraphicFramePr>
            <a:graphicFrameLocks noChangeAspect="1"/>
          </p:cNvGraphicFramePr>
          <p:nvPr/>
        </p:nvGraphicFramePr>
        <p:xfrm>
          <a:off x="4283968" y="5690269"/>
          <a:ext cx="2339975" cy="388938"/>
        </p:xfrm>
        <a:graphic>
          <a:graphicData uri="http://schemas.openxmlformats.org/presentationml/2006/ole">
            <p:oleObj spid="_x0000_s98313" name="Équation" r:id="rId14" imgW="1295280" imgH="215640" progId="Equation.3">
              <p:embed/>
            </p:oleObj>
          </a:graphicData>
        </a:graphic>
      </p:graphicFrame>
      <p:sp>
        <p:nvSpPr>
          <p:cNvPr id="100" name="Rectangle 22"/>
          <p:cNvSpPr>
            <a:spLocks noChangeArrowheads="1"/>
          </p:cNvSpPr>
          <p:nvPr/>
        </p:nvSpPr>
        <p:spPr bwMode="auto">
          <a:xfrm>
            <a:off x="129605" y="5392067"/>
            <a:ext cx="1634083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ep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u="sng" dirty="0">
                <a:solidFill>
                  <a:srgbClr val="0000CC"/>
                </a:solidFill>
                <a:latin typeface="Wingdings 3" pitchFamily="18" charset="2"/>
              </a:rPr>
              <a:t>a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en-US" sz="2400" b="1" u="sng" dirty="0" smtClean="0">
                <a:solidFill>
                  <a:srgbClr val="0000CC"/>
                </a:solidFill>
                <a:latin typeface="Symbol" pitchFamily="18" charset="2"/>
              </a:rPr>
              <a:t>p</a:t>
            </a:r>
            <a:r>
              <a:rPr lang="en-US" sz="2400" b="1" u="sng" dirty="0" smtClean="0">
                <a:solidFill>
                  <a:srgbClr val="0000CC"/>
                </a:solidFill>
                <a:latin typeface="Times New Roman" pitchFamily="18" charset="0"/>
              </a:rPr>
              <a:t>X</a:t>
            </a:r>
            <a:endParaRPr lang="fr-FR" sz="2400" b="1" u="sng" dirty="0">
              <a:solidFill>
                <a:srgbClr val="0000CC"/>
              </a:solidFill>
              <a:latin typeface="Symbol" pitchFamily="18" charset="2"/>
            </a:endParaRPr>
          </a:p>
        </p:txBody>
      </p:sp>
      <p:sp>
        <p:nvSpPr>
          <p:cNvPr id="101" name="Rectangle 2"/>
          <p:cNvSpPr>
            <a:spLocks noChangeArrowheads="1"/>
          </p:cNvSpPr>
          <p:nvPr/>
        </p:nvSpPr>
        <p:spPr bwMode="auto">
          <a:xfrm>
            <a:off x="3707904" y="6194077"/>
            <a:ext cx="331236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(Transverse </a:t>
            </a:r>
            <a:r>
              <a:rPr lang="fr-FR" b="1" dirty="0" err="1" smtClean="0">
                <a:solidFill>
                  <a:srgbClr val="00B050"/>
                </a:solidFill>
              </a:rPr>
              <a:t>Momentum</a:t>
            </a:r>
            <a:endParaRPr lang="fr-FR" b="1" dirty="0" smtClean="0">
              <a:solidFill>
                <a:srgbClr val="00B050"/>
              </a:solidFill>
            </a:endParaRPr>
          </a:p>
          <a:p>
            <a:pPr algn="ctr"/>
            <a:r>
              <a:rPr lang="fr-FR" b="1" dirty="0" err="1" smtClean="0">
                <a:solidFill>
                  <a:srgbClr val="00B050"/>
                </a:solidFill>
              </a:rPr>
              <a:t>Dependent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PDFs</a:t>
            </a:r>
            <a:r>
              <a:rPr lang="fr-FR" b="1" dirty="0" smtClean="0">
                <a:solidFill>
                  <a:srgbClr val="00B050"/>
                </a:solidFill>
              </a:rPr>
              <a:t>: </a:t>
            </a:r>
            <a:r>
              <a:rPr lang="fr-FR" b="1" dirty="0" err="1" smtClean="0">
                <a:solidFill>
                  <a:srgbClr val="00B050"/>
                </a:solidFill>
              </a:rPr>
              <a:t>TMDs</a:t>
            </a:r>
            <a:r>
              <a:rPr lang="fr-FR" b="1" dirty="0" smtClean="0">
                <a:solidFill>
                  <a:srgbClr val="00B050"/>
                </a:solidFill>
              </a:rPr>
              <a:t>)</a:t>
            </a:r>
            <a:endParaRPr lang="fr-FR" b="1" i="1" dirty="0">
              <a:solidFill>
                <a:srgbClr val="00B050"/>
              </a:solidFill>
            </a:endParaRPr>
          </a:p>
        </p:txBody>
      </p:sp>
      <p:sp>
        <p:nvSpPr>
          <p:cNvPr id="102" name="Rectangle 22"/>
          <p:cNvSpPr>
            <a:spLocks noChangeArrowheads="1"/>
          </p:cNvSpPr>
          <p:nvPr/>
        </p:nvSpPr>
        <p:spPr bwMode="auto">
          <a:xfrm>
            <a:off x="346051" y="5924128"/>
            <a:ext cx="1417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(SIDIS)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03" name="Oval 4"/>
          <p:cNvSpPr>
            <a:spLocks noChangeArrowheads="1"/>
          </p:cNvSpPr>
          <p:nvPr/>
        </p:nvSpPr>
        <p:spPr bwMode="auto">
          <a:xfrm>
            <a:off x="7347672" y="5449379"/>
            <a:ext cx="1305033" cy="1291989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" name="Oval 5"/>
          <p:cNvSpPr>
            <a:spLocks noChangeArrowheads="1"/>
          </p:cNvSpPr>
          <p:nvPr/>
        </p:nvSpPr>
        <p:spPr bwMode="auto">
          <a:xfrm rot="1980000">
            <a:off x="7588288" y="5611542"/>
            <a:ext cx="233479" cy="204698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5" name="Line 6"/>
          <p:cNvSpPr>
            <a:spLocks noChangeShapeType="1"/>
          </p:cNvSpPr>
          <p:nvPr/>
        </p:nvSpPr>
        <p:spPr bwMode="auto">
          <a:xfrm flipV="1">
            <a:off x="8000189" y="5497230"/>
            <a:ext cx="0" cy="57421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6" name="Line 7"/>
          <p:cNvSpPr>
            <a:spLocks noChangeShapeType="1"/>
          </p:cNvSpPr>
          <p:nvPr/>
        </p:nvSpPr>
        <p:spPr bwMode="auto">
          <a:xfrm flipV="1">
            <a:off x="8000189" y="5257973"/>
            <a:ext cx="0" cy="23925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7" name="Line 8"/>
          <p:cNvSpPr>
            <a:spLocks noChangeShapeType="1"/>
          </p:cNvSpPr>
          <p:nvPr/>
        </p:nvSpPr>
        <p:spPr bwMode="auto">
          <a:xfrm flipH="1">
            <a:off x="7175367" y="5705916"/>
            <a:ext cx="456762" cy="14355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fr-FR"/>
          </a:p>
        </p:txBody>
      </p:sp>
      <p:graphicFrame>
        <p:nvGraphicFramePr>
          <p:cNvPr id="108" name="Object 9"/>
          <p:cNvGraphicFramePr>
            <a:graphicFrameLocks/>
          </p:cNvGraphicFramePr>
          <p:nvPr/>
        </p:nvGraphicFramePr>
        <p:xfrm>
          <a:off x="6804248" y="5668698"/>
          <a:ext cx="412921" cy="200710"/>
        </p:xfrm>
        <a:graphic>
          <a:graphicData uri="http://schemas.openxmlformats.org/presentationml/2006/ole">
            <p:oleObj spid="_x0000_s98314" name="Equation" r:id="rId15" imgW="203040" imgH="164880" progId="Equation.3">
              <p:embed/>
            </p:oleObj>
          </a:graphicData>
        </a:graphic>
      </p:graphicFrame>
      <p:sp>
        <p:nvSpPr>
          <p:cNvPr id="109" name="Line 11"/>
          <p:cNvSpPr>
            <a:spLocks noChangeShapeType="1"/>
          </p:cNvSpPr>
          <p:nvPr/>
        </p:nvSpPr>
        <p:spPr bwMode="auto">
          <a:xfrm flipV="1">
            <a:off x="8628236" y="5748450"/>
            <a:ext cx="456762" cy="14355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0" name="Line 12"/>
          <p:cNvSpPr>
            <a:spLocks noChangeShapeType="1"/>
          </p:cNvSpPr>
          <p:nvPr/>
        </p:nvSpPr>
        <p:spPr bwMode="auto">
          <a:xfrm flipV="1">
            <a:off x="7478175" y="5890676"/>
            <a:ext cx="1144963" cy="37217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1" name="Line 13"/>
          <p:cNvSpPr>
            <a:spLocks noChangeShapeType="1"/>
          </p:cNvSpPr>
          <p:nvPr/>
        </p:nvSpPr>
        <p:spPr bwMode="auto">
          <a:xfrm>
            <a:off x="8558906" y="6301400"/>
            <a:ext cx="557698" cy="1993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" name="Line 14"/>
          <p:cNvSpPr>
            <a:spLocks noChangeShapeType="1"/>
          </p:cNvSpPr>
          <p:nvPr/>
        </p:nvSpPr>
        <p:spPr bwMode="auto">
          <a:xfrm flipH="1">
            <a:off x="6903145" y="6273487"/>
            <a:ext cx="537307" cy="17545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3" name="Rectangle 15"/>
          <p:cNvSpPr>
            <a:spLocks noChangeArrowheads="1"/>
          </p:cNvSpPr>
          <p:nvPr/>
        </p:nvSpPr>
        <p:spPr bwMode="auto">
          <a:xfrm>
            <a:off x="8939201" y="6242915"/>
            <a:ext cx="191677" cy="30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>
                <a:solidFill>
                  <a:srgbClr val="000000"/>
                </a:solidFill>
                <a:latin typeface="Times" pitchFamily="18" charset="0"/>
              </a:rPr>
              <a:t>x</a:t>
            </a:r>
          </a:p>
        </p:txBody>
      </p:sp>
      <p:sp>
        <p:nvSpPr>
          <p:cNvPr id="114" name="Rectangle 16"/>
          <p:cNvSpPr>
            <a:spLocks noChangeArrowheads="1"/>
          </p:cNvSpPr>
          <p:nvPr/>
        </p:nvSpPr>
        <p:spPr bwMode="auto">
          <a:xfrm>
            <a:off x="6863382" y="6050180"/>
            <a:ext cx="183520" cy="30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dirty="0">
                <a:solidFill>
                  <a:srgbClr val="000000"/>
                </a:solidFill>
                <a:latin typeface="Times" pitchFamily="18" charset="0"/>
              </a:rPr>
              <a:t>z</a:t>
            </a:r>
          </a:p>
        </p:txBody>
      </p:sp>
      <p:sp>
        <p:nvSpPr>
          <p:cNvPr id="115" name="Line 17"/>
          <p:cNvSpPr>
            <a:spLocks noChangeShapeType="1"/>
          </p:cNvSpPr>
          <p:nvPr/>
        </p:nvSpPr>
        <p:spPr bwMode="auto">
          <a:xfrm>
            <a:off x="8003248" y="6091386"/>
            <a:ext cx="522013" cy="191406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r-FR"/>
          </a:p>
        </p:txBody>
      </p:sp>
      <p:graphicFrame>
        <p:nvGraphicFramePr>
          <p:cNvPr id="116" name="Object 19"/>
          <p:cNvGraphicFramePr>
            <a:graphicFrameLocks/>
          </p:cNvGraphicFramePr>
          <p:nvPr/>
        </p:nvGraphicFramePr>
        <p:xfrm>
          <a:off x="7347247" y="5329981"/>
          <a:ext cx="307975" cy="249238"/>
        </p:xfrm>
        <a:graphic>
          <a:graphicData uri="http://schemas.openxmlformats.org/presentationml/2006/ole">
            <p:oleObj spid="_x0000_s98315" name="Équation" r:id="rId16" imgW="177480" imgH="215640" progId="Equation.3">
              <p:embed/>
            </p:oleObj>
          </a:graphicData>
        </a:graphic>
      </p:graphicFrame>
      <p:sp>
        <p:nvSpPr>
          <p:cNvPr id="117" name="Oval 20"/>
          <p:cNvSpPr>
            <a:spLocks noChangeArrowheads="1"/>
          </p:cNvSpPr>
          <p:nvPr/>
        </p:nvSpPr>
        <p:spPr bwMode="auto">
          <a:xfrm>
            <a:off x="7940035" y="6245574"/>
            <a:ext cx="130503" cy="9570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8" name="Oval 21"/>
          <p:cNvSpPr>
            <a:spLocks noChangeArrowheads="1"/>
          </p:cNvSpPr>
          <p:nvPr/>
        </p:nvSpPr>
        <p:spPr bwMode="auto">
          <a:xfrm>
            <a:off x="7418022" y="6102019"/>
            <a:ext cx="130503" cy="9570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9" name="Oval 22"/>
          <p:cNvSpPr>
            <a:spLocks noChangeArrowheads="1"/>
          </p:cNvSpPr>
          <p:nvPr/>
        </p:nvSpPr>
        <p:spPr bwMode="auto">
          <a:xfrm>
            <a:off x="8005287" y="6532683"/>
            <a:ext cx="130503" cy="95703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69804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" name="Oval 23"/>
          <p:cNvSpPr>
            <a:spLocks noChangeArrowheads="1"/>
          </p:cNvSpPr>
          <p:nvPr/>
        </p:nvSpPr>
        <p:spPr bwMode="auto">
          <a:xfrm>
            <a:off x="8135790" y="5719208"/>
            <a:ext cx="130503" cy="95703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69804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1" name="Oval 24"/>
          <p:cNvSpPr>
            <a:spLocks noChangeArrowheads="1"/>
          </p:cNvSpPr>
          <p:nvPr/>
        </p:nvSpPr>
        <p:spPr bwMode="auto">
          <a:xfrm>
            <a:off x="7548525" y="6341277"/>
            <a:ext cx="130503" cy="95703"/>
          </a:xfrm>
          <a:prstGeom prst="ellipse">
            <a:avLst/>
          </a:prstGeom>
          <a:gradFill rotWithShape="0">
            <a:gsLst>
              <a:gs pos="0">
                <a:srgbClr val="006600"/>
              </a:gs>
              <a:gs pos="100000">
                <a:srgbClr val="006600">
                  <a:gamma/>
                  <a:shade val="80000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2" name="Oval 25"/>
          <p:cNvSpPr>
            <a:spLocks noChangeArrowheads="1"/>
          </p:cNvSpPr>
          <p:nvPr/>
        </p:nvSpPr>
        <p:spPr bwMode="auto">
          <a:xfrm>
            <a:off x="8321349" y="6019609"/>
            <a:ext cx="130503" cy="97032"/>
          </a:xfrm>
          <a:prstGeom prst="ellipse">
            <a:avLst/>
          </a:prstGeom>
          <a:gradFill rotWithShape="0">
            <a:gsLst>
              <a:gs pos="0">
                <a:srgbClr val="006600"/>
              </a:gs>
              <a:gs pos="100000">
                <a:srgbClr val="006600">
                  <a:gamma/>
                  <a:shade val="80000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3" name="Line 8"/>
          <p:cNvSpPr>
            <a:spLocks noChangeShapeType="1"/>
          </p:cNvSpPr>
          <p:nvPr/>
        </p:nvSpPr>
        <p:spPr bwMode="auto">
          <a:xfrm flipV="1">
            <a:off x="7698007" y="5401989"/>
            <a:ext cx="14709" cy="28849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822404" cy="696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/>
          <a:srcRect l="46461" r="45569"/>
          <a:stretch>
            <a:fillRect/>
          </a:stretch>
        </p:blipFill>
        <p:spPr bwMode="auto">
          <a:xfrm>
            <a:off x="6049963" y="5067300"/>
            <a:ext cx="40798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25" y="44450"/>
            <a:ext cx="3817938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8763" y="2552700"/>
            <a:ext cx="5746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5800" y="2495550"/>
            <a:ext cx="6064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1231900" y="3573463"/>
            <a:ext cx="70564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x+</a:t>
            </a:r>
            <a:r>
              <a:rPr lang="fr-FR" b="1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lang="fr-FR" b="1">
                <a:solidFill>
                  <a:srgbClr val="00B050"/>
                </a:solidFill>
              </a:rPr>
              <a:t> </a:t>
            </a:r>
            <a:r>
              <a:rPr lang="fr-FR" b="1">
                <a:solidFill>
                  <a:srgbClr val="0000CC"/>
                </a:solidFill>
              </a:rPr>
              <a:t>: relative longitudinal momentum of initial quark</a:t>
            </a:r>
            <a:endParaRPr lang="fr-FR" b="1" i="1">
              <a:solidFill>
                <a:srgbClr val="0000CC"/>
              </a:solidFill>
            </a:endParaRPr>
          </a:p>
        </p:txBody>
      </p:sp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1187450" y="3933825"/>
            <a:ext cx="70564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x-</a:t>
            </a:r>
            <a:r>
              <a:rPr lang="fr-FR" b="1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lang="fr-FR" b="1">
                <a:solidFill>
                  <a:srgbClr val="00B050"/>
                </a:solidFill>
              </a:rPr>
              <a:t> </a:t>
            </a:r>
            <a:r>
              <a:rPr lang="fr-FR" b="1">
                <a:solidFill>
                  <a:srgbClr val="0000CC"/>
                </a:solidFill>
              </a:rPr>
              <a:t>: relative longitudinal momentum of final quark</a:t>
            </a:r>
            <a:endParaRPr lang="fr-FR" b="1" i="1">
              <a:solidFill>
                <a:srgbClr val="0000CC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31913" y="4959350"/>
            <a:ext cx="70564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t=</a:t>
            </a:r>
            <a:r>
              <a:rPr lang="fr-FR" b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b="1" baseline="3000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fr-FR" b="1">
                <a:solidFill>
                  <a:srgbClr val="00B050"/>
                </a:solidFill>
              </a:rPr>
              <a:t> </a:t>
            </a:r>
            <a:r>
              <a:rPr lang="fr-FR" b="1">
                <a:solidFill>
                  <a:srgbClr val="0000CC"/>
                </a:solidFill>
              </a:rPr>
              <a:t>: total squared momentum transfer to the nucleon</a:t>
            </a:r>
          </a:p>
          <a:p>
            <a:pPr algn="ctr"/>
            <a:r>
              <a:rPr lang="fr-FR" b="1" i="1">
                <a:solidFill>
                  <a:srgbClr val="0000CC"/>
                </a:solidFill>
              </a:rPr>
              <a:t>    (transverse component:       )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5811838"/>
            <a:ext cx="511175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2808288" y="1158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00B050"/>
                </a:solidFill>
              </a:rPr>
              <a:t>In the light-cone frame:</a:t>
            </a:r>
            <a:endParaRPr lang="fr-FR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30788" y="1914525"/>
            <a:ext cx="620712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492500" y="1914525"/>
            <a:ext cx="547688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427538" y="1338263"/>
            <a:ext cx="333375" cy="28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2302" name="Groupe 20"/>
          <p:cNvGrpSpPr>
            <a:grpSpLocks/>
          </p:cNvGrpSpPr>
          <p:nvPr/>
        </p:nvGrpSpPr>
        <p:grpSpPr bwMode="auto">
          <a:xfrm>
            <a:off x="3348038" y="4437063"/>
            <a:ext cx="1800225" cy="431800"/>
            <a:chOff x="0" y="4379824"/>
            <a:chExt cx="1471792" cy="273312"/>
          </a:xfrm>
        </p:grpSpPr>
        <p:pic>
          <p:nvPicPr>
            <p:cNvPr id="1230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379824"/>
              <a:ext cx="4381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1192" y="4424536"/>
              <a:ext cx="9906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7" name="Picture 7" descr="Hubperp"/>
          <p:cNvPicPr>
            <a:picLocks noChangeAspect="1" noChangeArrowheads="1"/>
          </p:cNvPicPr>
          <p:nvPr/>
        </p:nvPicPr>
        <p:blipFill>
          <a:blip r:embed="rId3" cstate="print"/>
          <a:srcRect t="23567"/>
          <a:stretch>
            <a:fillRect/>
          </a:stretch>
        </p:blipFill>
        <p:spPr bwMode="auto">
          <a:xfrm>
            <a:off x="4191000" y="-267419"/>
            <a:ext cx="4514850" cy="5208587"/>
          </a:xfrm>
          <a:prstGeom prst="rect">
            <a:avLst/>
          </a:prstGeom>
          <a:noFill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81600" y="661889"/>
            <a:ext cx="3429000" cy="2811462"/>
            <a:chOff x="2100" y="1733"/>
            <a:chExt cx="2160" cy="1771"/>
          </a:xfrm>
        </p:grpSpPr>
        <p:sp>
          <p:nvSpPr>
            <p:cNvPr id="394250" name="Text Box 10"/>
            <p:cNvSpPr txBox="1">
              <a:spLocks noChangeArrowheads="1"/>
            </p:cNvSpPr>
            <p:nvPr/>
          </p:nvSpPr>
          <p:spPr bwMode="auto">
            <a:xfrm>
              <a:off x="3994" y="2784"/>
              <a:ext cx="266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800" baseline="-10000">
                  <a:solidFill>
                    <a:schemeClr val="accent2"/>
                  </a:solidFill>
                  <a:latin typeface="Comic Sans MS" pitchFamily="66" charset="0"/>
                  <a:cs typeface="Arial" charset="0"/>
                </a:rPr>
                <a:t>x</a:t>
              </a:r>
            </a:p>
          </p:txBody>
        </p:sp>
        <p:sp>
          <p:nvSpPr>
            <p:cNvPr id="394251" name="Text Box 11"/>
            <p:cNvSpPr txBox="1">
              <a:spLocks noChangeArrowheads="1"/>
            </p:cNvSpPr>
            <p:nvPr/>
          </p:nvSpPr>
          <p:spPr bwMode="auto">
            <a:xfrm>
              <a:off x="2648" y="3264"/>
              <a:ext cx="265" cy="2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800" baseline="-10000">
                  <a:solidFill>
                    <a:schemeClr val="accent2"/>
                  </a:solidFill>
                  <a:latin typeface="Comic Sans MS" pitchFamily="66" charset="0"/>
                  <a:cs typeface="Arial" charset="0"/>
                </a:rPr>
                <a:t>b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810" y="3447"/>
              <a:ext cx="54" cy="57"/>
              <a:chOff x="5375" y="3113"/>
              <a:chExt cx="90" cy="90"/>
            </a:xfrm>
          </p:grpSpPr>
          <p:sp>
            <p:nvSpPr>
              <p:cNvPr id="394253" name="Line 13"/>
              <p:cNvSpPr>
                <a:spLocks noChangeShapeType="1"/>
              </p:cNvSpPr>
              <p:nvPr/>
            </p:nvSpPr>
            <p:spPr bwMode="auto">
              <a:xfrm>
                <a:off x="5375" y="3203"/>
                <a:ext cx="90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4254" name="Line 14"/>
              <p:cNvSpPr>
                <a:spLocks noChangeShapeType="1"/>
              </p:cNvSpPr>
              <p:nvPr/>
            </p:nvSpPr>
            <p:spPr bwMode="auto">
              <a:xfrm>
                <a:off x="5420" y="3113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94255" name="Text Box 15"/>
            <p:cNvSpPr txBox="1">
              <a:spLocks noChangeArrowheads="1"/>
            </p:cNvSpPr>
            <p:nvPr/>
          </p:nvSpPr>
          <p:spPr bwMode="auto">
            <a:xfrm>
              <a:off x="2292" y="3264"/>
              <a:ext cx="1680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800" baseline="-10000">
                  <a:solidFill>
                    <a:schemeClr val="accent2"/>
                  </a:solidFill>
                  <a:latin typeface="Comic Sans MS" pitchFamily="66" charset="0"/>
                  <a:cs typeface="Arial" charset="0"/>
                </a:rPr>
                <a:t>(GeV</a:t>
              </a:r>
              <a:r>
                <a:rPr lang="en-US" sz="2800" baseline="30000">
                  <a:solidFill>
                    <a:schemeClr val="accent2"/>
                  </a:solidFill>
                  <a:latin typeface="Comic Sans MS" pitchFamily="66" charset="0"/>
                  <a:cs typeface="Arial" charset="0"/>
                </a:rPr>
                <a:t>-1</a:t>
              </a:r>
              <a:r>
                <a:rPr lang="en-US" sz="2800" baseline="-10000">
                  <a:solidFill>
                    <a:schemeClr val="accent2"/>
                  </a:solidFill>
                  <a:latin typeface="Comic Sans MS" pitchFamily="66" charset="0"/>
                  <a:cs typeface="Arial" charset="0"/>
                </a:rPr>
                <a:t>)</a:t>
              </a:r>
            </a:p>
          </p:txBody>
        </p:sp>
        <p:sp>
          <p:nvSpPr>
            <p:cNvPr id="394256" name="Rectangle 16"/>
            <p:cNvSpPr>
              <a:spLocks noChangeArrowheads="1"/>
            </p:cNvSpPr>
            <p:nvPr/>
          </p:nvSpPr>
          <p:spPr bwMode="auto">
            <a:xfrm>
              <a:off x="2100" y="1733"/>
              <a:ext cx="677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en-US" b="1">
                  <a:solidFill>
                    <a:schemeClr val="accent2"/>
                  </a:solidFill>
                  <a:latin typeface="Comic Sans MS" pitchFamily="66" charset="0"/>
                </a:rPr>
                <a:t>H</a:t>
              </a:r>
              <a:r>
                <a:rPr lang="en-US" b="1" baseline="30000">
                  <a:solidFill>
                    <a:schemeClr val="accent2"/>
                  </a:solidFill>
                  <a:latin typeface="Comic Sans MS" pitchFamily="66" charset="0"/>
                </a:rPr>
                <a:t>u</a:t>
              </a:r>
              <a:r>
                <a:rPr lang="en-US" b="1">
                  <a:solidFill>
                    <a:schemeClr val="accent2"/>
                  </a:solidFill>
                  <a:latin typeface="Comic Sans MS" pitchFamily="66" charset="0"/>
                </a:rPr>
                <a:t>(x,b )</a:t>
              </a:r>
              <a:endParaRPr lang="fr-FR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1125" y="875928"/>
            <a:ext cx="3622675" cy="1905000"/>
            <a:chOff x="-48" y="1152"/>
            <a:chExt cx="2282" cy="1200"/>
          </a:xfrm>
        </p:grpSpPr>
        <p:sp>
          <p:nvSpPr>
            <p:cNvPr id="394258" name="Oval 18"/>
            <p:cNvSpPr>
              <a:spLocks noChangeArrowheads="1"/>
            </p:cNvSpPr>
            <p:nvPr/>
          </p:nvSpPr>
          <p:spPr bwMode="auto">
            <a:xfrm>
              <a:off x="485" y="1380"/>
              <a:ext cx="1280" cy="97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259" name="Oval 19"/>
            <p:cNvSpPr>
              <a:spLocks noChangeArrowheads="1"/>
            </p:cNvSpPr>
            <p:nvPr/>
          </p:nvSpPr>
          <p:spPr bwMode="auto">
            <a:xfrm rot="1980000">
              <a:off x="721" y="1502"/>
              <a:ext cx="229" cy="15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V="1">
              <a:off x="1125" y="1416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1125" y="1236"/>
              <a:ext cx="0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62" name="Rectangle 22"/>
            <p:cNvSpPr>
              <a:spLocks noChangeArrowheads="1"/>
            </p:cNvSpPr>
            <p:nvPr/>
          </p:nvSpPr>
          <p:spPr bwMode="auto">
            <a:xfrm>
              <a:off x="1264" y="115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y</a:t>
              </a:r>
            </a:p>
          </p:txBody>
        </p:sp>
        <p:sp>
          <p:nvSpPr>
            <p:cNvPr id="394263" name="Line 23"/>
            <p:cNvSpPr>
              <a:spLocks noChangeShapeType="1"/>
            </p:cNvSpPr>
            <p:nvPr/>
          </p:nvSpPr>
          <p:spPr bwMode="auto">
            <a:xfrm flipH="1">
              <a:off x="316" y="1573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394264" name="Object 24"/>
            <p:cNvGraphicFramePr>
              <a:graphicFrameLocks/>
            </p:cNvGraphicFramePr>
            <p:nvPr/>
          </p:nvGraphicFramePr>
          <p:xfrm>
            <a:off x="-48" y="1545"/>
            <a:ext cx="405" cy="151"/>
          </p:xfrm>
          <a:graphic>
            <a:graphicData uri="http://schemas.openxmlformats.org/presentationml/2006/ole">
              <p:oleObj spid="_x0000_s92162" name="Equation" r:id="rId4" imgW="203040" imgH="164880" progId="Equation.3">
                <p:embed/>
              </p:oleObj>
            </a:graphicData>
          </a:graphic>
        </p:graphicFrame>
        <p:graphicFrame>
          <p:nvGraphicFramePr>
            <p:cNvPr id="394265" name="Object 25"/>
            <p:cNvGraphicFramePr>
              <a:graphicFrameLocks/>
            </p:cNvGraphicFramePr>
            <p:nvPr/>
          </p:nvGraphicFramePr>
          <p:xfrm>
            <a:off x="269" y="1323"/>
            <a:ext cx="431" cy="178"/>
          </p:xfrm>
          <a:graphic>
            <a:graphicData uri="http://schemas.openxmlformats.org/presentationml/2006/ole">
              <p:oleObj spid="_x0000_s92163" name="Equation" r:id="rId5" imgW="542880" imgH="428400" progId="Equation.3">
                <p:embed/>
              </p:oleObj>
            </a:graphicData>
          </a:graphic>
        </p:graphicFrame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1741" y="1605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67" name="Line 27"/>
            <p:cNvSpPr>
              <a:spLocks noChangeShapeType="1"/>
            </p:cNvSpPr>
            <p:nvPr/>
          </p:nvSpPr>
          <p:spPr bwMode="auto">
            <a:xfrm flipV="1">
              <a:off x="613" y="1712"/>
              <a:ext cx="1123" cy="2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68" name="Line 28"/>
            <p:cNvSpPr>
              <a:spLocks noChangeShapeType="1"/>
            </p:cNvSpPr>
            <p:nvPr/>
          </p:nvSpPr>
          <p:spPr bwMode="auto">
            <a:xfrm>
              <a:off x="1673" y="2021"/>
              <a:ext cx="547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49" y="2000"/>
              <a:ext cx="527" cy="1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70" name="Rectangle 30"/>
            <p:cNvSpPr>
              <a:spLocks noChangeArrowheads="1"/>
            </p:cNvSpPr>
            <p:nvPr/>
          </p:nvSpPr>
          <p:spPr bwMode="auto">
            <a:xfrm>
              <a:off x="2046" y="197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x</a:t>
              </a:r>
            </a:p>
          </p:txBody>
        </p:sp>
        <p:sp>
          <p:nvSpPr>
            <p:cNvPr id="394271" name="Rectangle 31"/>
            <p:cNvSpPr>
              <a:spLocks noChangeArrowheads="1"/>
            </p:cNvSpPr>
            <p:nvPr/>
          </p:nvSpPr>
          <p:spPr bwMode="auto">
            <a:xfrm>
              <a:off x="62" y="1905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z</a:t>
              </a:r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>
              <a:off x="1128" y="1863"/>
              <a:ext cx="512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 flipH="1" flipV="1">
              <a:off x="870" y="1612"/>
              <a:ext cx="256" cy="2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394274" name="Object 34"/>
            <p:cNvGraphicFramePr>
              <a:graphicFrameLocks/>
            </p:cNvGraphicFramePr>
            <p:nvPr/>
          </p:nvGraphicFramePr>
          <p:xfrm>
            <a:off x="742" y="1713"/>
            <a:ext cx="303" cy="177"/>
          </p:xfrm>
          <a:graphic>
            <a:graphicData uri="http://schemas.openxmlformats.org/presentationml/2006/ole">
              <p:oleObj spid="_x0000_s92164" name="Equation" r:id="rId6" imgW="177480" imgH="203040" progId="Equation.2">
                <p:embed/>
              </p:oleObj>
            </a:graphicData>
          </a:graphic>
        </p:graphicFrame>
        <p:sp>
          <p:nvSpPr>
            <p:cNvPr id="394275" name="Oval 35"/>
            <p:cNvSpPr>
              <a:spLocks noChangeArrowheads="1"/>
            </p:cNvSpPr>
            <p:nvPr/>
          </p:nvSpPr>
          <p:spPr bwMode="auto">
            <a:xfrm>
              <a:off x="1066" y="1979"/>
              <a:ext cx="128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276" name="Oval 36"/>
            <p:cNvSpPr>
              <a:spLocks noChangeArrowheads="1"/>
            </p:cNvSpPr>
            <p:nvPr/>
          </p:nvSpPr>
          <p:spPr bwMode="auto">
            <a:xfrm>
              <a:off x="554" y="1871"/>
              <a:ext cx="128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277" name="Oval 37"/>
            <p:cNvSpPr>
              <a:spLocks noChangeArrowheads="1"/>
            </p:cNvSpPr>
            <p:nvPr/>
          </p:nvSpPr>
          <p:spPr bwMode="auto">
            <a:xfrm>
              <a:off x="1130" y="2195"/>
              <a:ext cx="128" cy="7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278" name="Oval 38"/>
            <p:cNvSpPr>
              <a:spLocks noChangeArrowheads="1"/>
            </p:cNvSpPr>
            <p:nvPr/>
          </p:nvSpPr>
          <p:spPr bwMode="auto">
            <a:xfrm>
              <a:off x="1258" y="1583"/>
              <a:ext cx="128" cy="7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279" name="Oval 39"/>
            <p:cNvSpPr>
              <a:spLocks noChangeArrowheads="1"/>
            </p:cNvSpPr>
            <p:nvPr/>
          </p:nvSpPr>
          <p:spPr bwMode="auto">
            <a:xfrm>
              <a:off x="682" y="2051"/>
              <a:ext cx="128" cy="72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280" name="Oval 40"/>
            <p:cNvSpPr>
              <a:spLocks noChangeArrowheads="1"/>
            </p:cNvSpPr>
            <p:nvPr/>
          </p:nvSpPr>
          <p:spPr bwMode="auto">
            <a:xfrm>
              <a:off x="1440" y="1809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6010275" y="868264"/>
            <a:ext cx="85725" cy="90487"/>
            <a:chOff x="5375" y="3113"/>
            <a:chExt cx="90" cy="90"/>
          </a:xfrm>
        </p:grpSpPr>
        <p:sp>
          <p:nvSpPr>
            <p:cNvPr id="394284" name="Line 44"/>
            <p:cNvSpPr>
              <a:spLocks noChangeShapeType="1"/>
            </p:cNvSpPr>
            <p:nvPr/>
          </p:nvSpPr>
          <p:spPr bwMode="auto">
            <a:xfrm>
              <a:off x="5375" y="3203"/>
              <a:ext cx="9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85" name="Line 45"/>
            <p:cNvSpPr>
              <a:spLocks noChangeShapeType="1"/>
            </p:cNvSpPr>
            <p:nvPr/>
          </p:nvSpPr>
          <p:spPr bwMode="auto">
            <a:xfrm>
              <a:off x="5420" y="3113"/>
              <a:ext cx="0" cy="9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8172400" y="3356992"/>
            <a:ext cx="136815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323850" y="44450"/>
            <a:ext cx="8569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fr-FR" sz="2800" b="1" dirty="0" err="1" smtClean="0">
                <a:solidFill>
                  <a:srgbClr val="FF3300"/>
                </a:solidFill>
              </a:rPr>
              <a:t>GPDs</a:t>
            </a:r>
            <a:r>
              <a:rPr lang="fr-FR" sz="2800" b="1" dirty="0" smtClean="0">
                <a:solidFill>
                  <a:srgbClr val="FF3300"/>
                </a:solidFill>
              </a:rPr>
              <a:t> or the </a:t>
            </a:r>
            <a:r>
              <a:rPr lang="fr-FR" sz="2800" b="1" dirty="0" err="1" smtClean="0">
                <a:solidFill>
                  <a:srgbClr val="FF3300"/>
                </a:solidFill>
              </a:rPr>
              <a:t>tomography</a:t>
            </a:r>
            <a:r>
              <a:rPr lang="fr-FR" sz="2800" b="1" dirty="0" smtClean="0">
                <a:solidFill>
                  <a:srgbClr val="FF3300"/>
                </a:solidFill>
              </a:rPr>
              <a:t> of the </a:t>
            </a:r>
            <a:r>
              <a:rPr lang="fr-FR" sz="2800" b="1" dirty="0" err="1" smtClean="0">
                <a:solidFill>
                  <a:srgbClr val="FF3300"/>
                </a:solidFill>
              </a:rPr>
              <a:t>nucleon</a:t>
            </a:r>
            <a:endParaRPr lang="fr-FR" sz="2800" b="1" i="1" dirty="0">
              <a:solidFill>
                <a:srgbClr val="FF3300"/>
              </a:solidFill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179512" y="3861048"/>
            <a:ext cx="8604448" cy="2808312"/>
            <a:chOff x="251520" y="3140968"/>
            <a:chExt cx="8892480" cy="3528392"/>
          </a:xfrm>
        </p:grpSpPr>
        <p:sp>
          <p:nvSpPr>
            <p:cNvPr id="42" name="Text Box 55"/>
            <p:cNvSpPr txBox="1">
              <a:spLocks noChangeArrowheads="1"/>
            </p:cNvSpPr>
            <p:nvPr/>
          </p:nvSpPr>
          <p:spPr bwMode="auto">
            <a:xfrm>
              <a:off x="3028207" y="4212377"/>
              <a:ext cx="319997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200" b="1" u="sng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Ji’s</a:t>
              </a:r>
              <a:r>
                <a:rPr lang="en-GB" sz="3200" b="1" u="sng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sum rule</a:t>
              </a:r>
              <a:endParaRPr lang="en-GB" sz="3200" b="1" u="sng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44" name="Text Box 56"/>
            <p:cNvSpPr txBox="1">
              <a:spLocks noChangeArrowheads="1"/>
            </p:cNvSpPr>
            <p:nvPr/>
          </p:nvSpPr>
          <p:spPr bwMode="auto">
            <a:xfrm>
              <a:off x="1060170" y="4869160"/>
              <a:ext cx="473596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>
                  <a:solidFill>
                    <a:srgbClr val="FF3300"/>
                  </a:solidFill>
                  <a:latin typeface="Bookman Old Style" pitchFamily="18" charset="0"/>
                  <a:sym typeface="Symbol" pitchFamily="18" charset="2"/>
                </a:rPr>
                <a:t>2J</a:t>
              </a:r>
              <a:r>
                <a:rPr lang="en-GB" sz="3200" baseline="-25000" dirty="0">
                  <a:solidFill>
                    <a:srgbClr val="FF3300"/>
                  </a:solidFill>
                  <a:latin typeface="Bookman Old Style" pitchFamily="18" charset="0"/>
                  <a:sym typeface="Symbol" pitchFamily="18" charset="2"/>
                </a:rPr>
                <a:t>q</a:t>
              </a:r>
              <a:r>
                <a:rPr lang="en-GB" sz="3200" dirty="0">
                  <a:solidFill>
                    <a:srgbClr val="FF3300"/>
                  </a:solidFill>
                  <a:latin typeface="Bookman Old Style" pitchFamily="18" charset="0"/>
                  <a:sym typeface="Symbol" pitchFamily="18" charset="2"/>
                </a:rPr>
                <a:t> = </a:t>
              </a:r>
              <a:r>
                <a:rPr lang="en-GB" sz="2800" dirty="0">
                  <a:solidFill>
                    <a:srgbClr val="FF3300"/>
                  </a:solidFill>
                  <a:latin typeface="Bookman Old Style" pitchFamily="18" charset="0"/>
                  <a:sym typeface="Symbol" pitchFamily="18" charset="2"/>
                </a:rPr>
                <a:t> x(H+E)(x,ξ,0)</a:t>
              </a:r>
              <a:r>
                <a:rPr lang="en-GB" sz="2800" dirty="0" err="1">
                  <a:solidFill>
                    <a:srgbClr val="FF3300"/>
                  </a:solidFill>
                  <a:latin typeface="Bookman Old Style" pitchFamily="18" charset="0"/>
                  <a:sym typeface="Symbol" pitchFamily="18" charset="2"/>
                </a:rPr>
                <a:t>dx</a:t>
              </a:r>
              <a:endParaRPr lang="en-GB" sz="2800" dirty="0">
                <a:solidFill>
                  <a:srgbClr val="FF3300"/>
                </a:solidFill>
                <a:latin typeface="Bookman Old Style" pitchFamily="18" charset="0"/>
                <a:sym typeface="Symbol" pitchFamily="18" charset="2"/>
              </a:endParaRPr>
            </a:p>
          </p:txBody>
        </p:sp>
        <p:graphicFrame>
          <p:nvGraphicFramePr>
            <p:cNvPr id="45" name="Object 57"/>
            <p:cNvGraphicFramePr>
              <a:graphicFrameLocks noChangeAspect="1"/>
            </p:cNvGraphicFramePr>
            <p:nvPr/>
          </p:nvGraphicFramePr>
          <p:xfrm>
            <a:off x="251520" y="5835155"/>
            <a:ext cx="4351968" cy="834205"/>
          </p:xfrm>
          <a:graphic>
            <a:graphicData uri="http://schemas.openxmlformats.org/presentationml/2006/ole">
              <p:oleObj spid="_x0000_s92165" name="Equation" r:id="rId7" imgW="1663560" imgH="304560" progId="Equation.3">
                <p:embed/>
              </p:oleObj>
            </a:graphicData>
          </a:graphic>
        </p:graphicFrame>
        <p:sp>
          <p:nvSpPr>
            <p:cNvPr id="46" name="AutoShape 59"/>
            <p:cNvSpPr>
              <a:spLocks/>
            </p:cNvSpPr>
            <p:nvPr/>
          </p:nvSpPr>
          <p:spPr bwMode="auto">
            <a:xfrm rot="5400000">
              <a:off x="1733674" y="4805242"/>
              <a:ext cx="267839" cy="1791987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48" name="Picture 62" descr="nucleo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74140" y="3140968"/>
              <a:ext cx="3169860" cy="318096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95536" y="188913"/>
            <a:ext cx="3498850" cy="1503362"/>
            <a:chOff x="3061" y="754"/>
            <a:chExt cx="2392" cy="1125"/>
          </a:xfrm>
        </p:grpSpPr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3061" y="754"/>
              <a:ext cx="2392" cy="1085"/>
              <a:chOff x="3061" y="754"/>
              <a:chExt cx="2392" cy="1085"/>
            </a:xfrm>
          </p:grpSpPr>
          <p:sp>
            <p:nvSpPr>
              <p:cNvPr id="23610" name="AutoShape 31"/>
              <p:cNvSpPr>
                <a:spLocks noChangeArrowheads="1"/>
              </p:cNvSpPr>
              <p:nvPr/>
            </p:nvSpPr>
            <p:spPr bwMode="auto">
              <a:xfrm>
                <a:off x="4061" y="1297"/>
                <a:ext cx="1065" cy="542"/>
              </a:xfrm>
              <a:prstGeom prst="parallelogram">
                <a:avLst>
                  <a:gd name="adj" fmla="val 49124"/>
                </a:avLst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11" name="AutoShape 32"/>
              <p:cNvSpPr>
                <a:spLocks noChangeArrowheads="1"/>
              </p:cNvSpPr>
              <p:nvPr/>
            </p:nvSpPr>
            <p:spPr bwMode="auto">
              <a:xfrm>
                <a:off x="3061" y="1047"/>
                <a:ext cx="2392" cy="566"/>
              </a:xfrm>
              <a:prstGeom prst="parallelogram">
                <a:avLst>
                  <a:gd name="adj" fmla="val 105654"/>
                </a:avLst>
              </a:prstGeom>
              <a:solidFill>
                <a:srgbClr val="66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12" name="AutoShape 33"/>
              <p:cNvSpPr>
                <a:spLocks noChangeArrowheads="1"/>
              </p:cNvSpPr>
              <p:nvPr/>
            </p:nvSpPr>
            <p:spPr bwMode="auto">
              <a:xfrm>
                <a:off x="4337" y="754"/>
                <a:ext cx="1066" cy="542"/>
              </a:xfrm>
              <a:prstGeom prst="parallelogram">
                <a:avLst>
                  <a:gd name="adj" fmla="val 49170"/>
                </a:avLst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3381" y="754"/>
              <a:ext cx="2057" cy="1125"/>
              <a:chOff x="3381" y="754"/>
              <a:chExt cx="2057" cy="1125"/>
            </a:xfrm>
          </p:grpSpPr>
          <p:sp>
            <p:nvSpPr>
              <p:cNvPr id="23594" name="Text Box 35"/>
              <p:cNvSpPr txBox="1">
                <a:spLocks noChangeArrowheads="1"/>
              </p:cNvSpPr>
              <p:nvPr/>
            </p:nvSpPr>
            <p:spPr bwMode="auto">
              <a:xfrm>
                <a:off x="4638" y="754"/>
                <a:ext cx="190" cy="2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>
                    <a:solidFill>
                      <a:schemeClr val="tx2"/>
                    </a:solidFill>
                    <a:latin typeface="Symbol" pitchFamily="18" charset="2"/>
                  </a:rPr>
                  <a:t>g</a:t>
                </a:r>
                <a:endParaRPr lang="en-US" baseline="300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5" name="Group 36"/>
              <p:cNvGrpSpPr>
                <a:grpSpLocks/>
              </p:cNvGrpSpPr>
              <p:nvPr/>
            </p:nvGrpSpPr>
            <p:grpSpPr bwMode="auto">
              <a:xfrm>
                <a:off x="3381" y="845"/>
                <a:ext cx="2057" cy="1034"/>
                <a:chOff x="3381" y="845"/>
                <a:chExt cx="2057" cy="1034"/>
              </a:xfrm>
            </p:grpSpPr>
            <p:sp>
              <p:nvSpPr>
                <p:cNvPr id="23596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222" y="976"/>
                  <a:ext cx="216" cy="27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sz="2000">
                      <a:latin typeface="Symbol" pitchFamily="18" charset="2"/>
                    </a:rPr>
                    <a:t>f</a:t>
                  </a:r>
                </a:p>
              </p:txBody>
            </p:sp>
            <p:sp>
              <p:nvSpPr>
                <p:cNvPr id="2359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990" y="1407"/>
                  <a:ext cx="813" cy="21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just"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sz="1400">
                      <a:solidFill>
                        <a:schemeClr val="tx2"/>
                      </a:solidFill>
                      <a:latin typeface="Times New Roman" pitchFamily="18" charset="0"/>
                    </a:rPr>
                    <a:t>leptonic plane</a:t>
                  </a:r>
                </a:p>
              </p:txBody>
            </p:sp>
            <p:sp>
              <p:nvSpPr>
                <p:cNvPr id="23598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230" y="1619"/>
                  <a:ext cx="551" cy="26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5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sz="1400">
                      <a:solidFill>
                        <a:schemeClr val="tx2"/>
                      </a:solidFill>
                      <a:latin typeface="Times New Roman" pitchFamily="18" charset="0"/>
                    </a:rPr>
                    <a:t>hadronic</a:t>
                  </a:r>
                </a:p>
                <a:p>
                  <a:pPr algn="ctr">
                    <a:lnSpc>
                      <a:spcPct val="5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sz="1400">
                      <a:solidFill>
                        <a:schemeClr val="tx2"/>
                      </a:solidFill>
                      <a:latin typeface="Times New Roman" pitchFamily="18" charset="0"/>
                    </a:rPr>
                    <a:t>plane</a:t>
                  </a:r>
                </a:p>
              </p:txBody>
            </p:sp>
            <p:sp>
              <p:nvSpPr>
                <p:cNvPr id="23599" name="Line 40"/>
                <p:cNvSpPr>
                  <a:spLocks noChangeShapeType="1"/>
                </p:cNvSpPr>
                <p:nvPr/>
              </p:nvSpPr>
              <p:spPr bwMode="auto">
                <a:xfrm>
                  <a:off x="4375" y="1311"/>
                  <a:ext cx="473" cy="3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0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782" y="1478"/>
                  <a:ext cx="293" cy="25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>
                      <a:solidFill>
                        <a:schemeClr val="tx2"/>
                      </a:solidFill>
                      <a:latin typeface="Times New Roman" pitchFamily="18" charset="0"/>
                    </a:rPr>
                    <a:t>N’</a:t>
                  </a:r>
                </a:p>
              </p:txBody>
            </p:sp>
            <p:sp>
              <p:nvSpPr>
                <p:cNvPr id="23601" name="Arc 42"/>
                <p:cNvSpPr>
                  <a:spLocks/>
                </p:cNvSpPr>
                <p:nvPr/>
              </p:nvSpPr>
              <p:spPr bwMode="auto">
                <a:xfrm>
                  <a:off x="5270" y="921"/>
                  <a:ext cx="154" cy="446"/>
                </a:xfrm>
                <a:custGeom>
                  <a:avLst/>
                  <a:gdLst>
                    <a:gd name="T0" fmla="*/ 0 w 18415"/>
                    <a:gd name="T1" fmla="*/ 0 h 21600"/>
                    <a:gd name="T2" fmla="*/ 0 w 18415"/>
                    <a:gd name="T3" fmla="*/ 0 h 21600"/>
                    <a:gd name="T4" fmla="*/ 0 w 1841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15"/>
                    <a:gd name="T10" fmla="*/ 0 h 21600"/>
                    <a:gd name="T11" fmla="*/ 18415 w 1841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15" h="21600" fill="none" extrusionOk="0">
                      <a:moveTo>
                        <a:pt x="0" y="28"/>
                      </a:moveTo>
                      <a:cubicBezTo>
                        <a:pt x="368" y="9"/>
                        <a:pt x="737" y="-1"/>
                        <a:pt x="1106" y="0"/>
                      </a:cubicBezTo>
                      <a:cubicBezTo>
                        <a:pt x="7921" y="0"/>
                        <a:pt x="14337" y="3217"/>
                        <a:pt x="18415" y="8678"/>
                      </a:cubicBezTo>
                    </a:path>
                    <a:path w="18415" h="21600" stroke="0" extrusionOk="0">
                      <a:moveTo>
                        <a:pt x="0" y="28"/>
                      </a:moveTo>
                      <a:cubicBezTo>
                        <a:pt x="368" y="9"/>
                        <a:pt x="737" y="-1"/>
                        <a:pt x="1106" y="0"/>
                      </a:cubicBezTo>
                      <a:cubicBezTo>
                        <a:pt x="7921" y="0"/>
                        <a:pt x="14337" y="3217"/>
                        <a:pt x="18415" y="8678"/>
                      </a:cubicBezTo>
                      <a:lnTo>
                        <a:pt x="1106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6" name="Group 43"/>
                <p:cNvGrpSpPr>
                  <a:grpSpLocks/>
                </p:cNvGrpSpPr>
                <p:nvPr/>
              </p:nvGrpSpPr>
              <p:grpSpPr bwMode="auto">
                <a:xfrm>
                  <a:off x="3381" y="845"/>
                  <a:ext cx="1552" cy="754"/>
                  <a:chOff x="3381" y="845"/>
                  <a:chExt cx="1552" cy="754"/>
                </a:xfrm>
              </p:grpSpPr>
              <p:sp>
                <p:nvSpPr>
                  <p:cNvPr id="23603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665" y="1078"/>
                    <a:ext cx="201" cy="20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604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1" y="1289"/>
                    <a:ext cx="495" cy="1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605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4278" y="1221"/>
                    <a:ext cx="93" cy="91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3606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8" y="1033"/>
                    <a:ext cx="247" cy="254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just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chemeClr val="tx1"/>
                      </a:buClr>
                    </a:pPr>
                    <a:r>
                      <a:rPr lang="en-US">
                        <a:solidFill>
                          <a:schemeClr val="tx2"/>
                        </a:solidFill>
                        <a:latin typeface="Times New Roman" pitchFamily="18" charset="0"/>
                      </a:rPr>
                      <a:t>e’</a:t>
                    </a:r>
                  </a:p>
                </p:txBody>
              </p:sp>
              <p:sp>
                <p:nvSpPr>
                  <p:cNvPr id="23607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21" y="1345"/>
                    <a:ext cx="196" cy="254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just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chemeClr val="tx1"/>
                      </a:buClr>
                    </a:pPr>
                    <a:r>
                      <a:rPr lang="en-US">
                        <a:solidFill>
                          <a:schemeClr val="tx2"/>
                        </a:solidFill>
                        <a:latin typeface="Times New Roman" pitchFamily="18" charset="0"/>
                      </a:rPr>
                      <a:t>e</a:t>
                    </a:r>
                  </a:p>
                </p:txBody>
              </p:sp>
              <p:sp>
                <p:nvSpPr>
                  <p:cNvPr id="23608" name="Freeform 49"/>
                  <p:cNvSpPr>
                    <a:spLocks/>
                  </p:cNvSpPr>
                  <p:nvPr/>
                </p:nvSpPr>
                <p:spPr bwMode="auto">
                  <a:xfrm rot="2686378">
                    <a:off x="3935" y="1136"/>
                    <a:ext cx="276" cy="302"/>
                  </a:xfrm>
                  <a:custGeom>
                    <a:avLst/>
                    <a:gdLst>
                      <a:gd name="T0" fmla="*/ 11 w 289"/>
                      <a:gd name="T1" fmla="*/ 635 h 289"/>
                      <a:gd name="T2" fmla="*/ 0 w 289"/>
                      <a:gd name="T3" fmla="*/ 555 h 289"/>
                      <a:gd name="T4" fmla="*/ 26 w 289"/>
                      <a:gd name="T5" fmla="*/ 548 h 289"/>
                      <a:gd name="T6" fmla="*/ 21 w 289"/>
                      <a:gd name="T7" fmla="*/ 462 h 289"/>
                      <a:gd name="T8" fmla="*/ 45 w 289"/>
                      <a:gd name="T9" fmla="*/ 450 h 289"/>
                      <a:gd name="T10" fmla="*/ 41 w 289"/>
                      <a:gd name="T11" fmla="*/ 371 h 289"/>
                      <a:gd name="T12" fmla="*/ 66 w 289"/>
                      <a:gd name="T13" fmla="*/ 359 h 289"/>
                      <a:gd name="T14" fmla="*/ 61 w 289"/>
                      <a:gd name="T15" fmla="*/ 276 h 289"/>
                      <a:gd name="T16" fmla="*/ 85 w 289"/>
                      <a:gd name="T17" fmla="*/ 264 h 289"/>
                      <a:gd name="T18" fmla="*/ 81 w 289"/>
                      <a:gd name="T19" fmla="*/ 185 h 289"/>
                      <a:gd name="T20" fmla="*/ 106 w 289"/>
                      <a:gd name="T21" fmla="*/ 173 h 289"/>
                      <a:gd name="T22" fmla="*/ 102 w 289"/>
                      <a:gd name="T23" fmla="*/ 90 h 289"/>
                      <a:gd name="T24" fmla="*/ 126 w 289"/>
                      <a:gd name="T25" fmla="*/ 80 h 289"/>
                      <a:gd name="T26" fmla="*/ 121 w 289"/>
                      <a:gd name="T27" fmla="*/ 0 h 28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89"/>
                      <a:gd name="T43" fmla="*/ 0 h 289"/>
                      <a:gd name="T44" fmla="*/ 289 w 289"/>
                      <a:gd name="T45" fmla="*/ 289 h 28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89" h="289">
                        <a:moveTo>
                          <a:pt x="11" y="288"/>
                        </a:moveTo>
                        <a:lnTo>
                          <a:pt x="0" y="252"/>
                        </a:lnTo>
                        <a:lnTo>
                          <a:pt x="55" y="247"/>
                        </a:lnTo>
                        <a:lnTo>
                          <a:pt x="45" y="210"/>
                        </a:lnTo>
                        <a:lnTo>
                          <a:pt x="103" y="204"/>
                        </a:lnTo>
                        <a:lnTo>
                          <a:pt x="93" y="168"/>
                        </a:lnTo>
                        <a:lnTo>
                          <a:pt x="150" y="163"/>
                        </a:lnTo>
                        <a:lnTo>
                          <a:pt x="138" y="125"/>
                        </a:lnTo>
                        <a:lnTo>
                          <a:pt x="195" y="120"/>
                        </a:lnTo>
                        <a:lnTo>
                          <a:pt x="185" y="84"/>
                        </a:lnTo>
                        <a:lnTo>
                          <a:pt x="243" y="78"/>
                        </a:lnTo>
                        <a:lnTo>
                          <a:pt x="233" y="41"/>
                        </a:lnTo>
                        <a:lnTo>
                          <a:pt x="288" y="36"/>
                        </a:lnTo>
                        <a:lnTo>
                          <a:pt x="277" y="0"/>
                        </a:lnTo>
                      </a:path>
                    </a:pathLst>
                  </a:custGeom>
                  <a:solidFill>
                    <a:srgbClr val="FF3300"/>
                  </a:solidFill>
                  <a:ln w="28575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609" name="Freeform 50"/>
                  <p:cNvSpPr>
                    <a:spLocks/>
                  </p:cNvSpPr>
                  <p:nvPr/>
                </p:nvSpPr>
                <p:spPr bwMode="auto">
                  <a:xfrm rot="854228">
                    <a:off x="4422" y="845"/>
                    <a:ext cx="511" cy="516"/>
                  </a:xfrm>
                  <a:custGeom>
                    <a:avLst/>
                    <a:gdLst>
                      <a:gd name="T0" fmla="*/ 308796 w 289"/>
                      <a:gd name="T1" fmla="*/ 9789344 h 289"/>
                      <a:gd name="T2" fmla="*/ 0 w 289"/>
                      <a:gd name="T3" fmla="*/ 8565693 h 289"/>
                      <a:gd name="T4" fmla="*/ 1570853 w 289"/>
                      <a:gd name="T5" fmla="*/ 8395674 h 289"/>
                      <a:gd name="T6" fmla="*/ 1285027 w 289"/>
                      <a:gd name="T7" fmla="*/ 7143506 h 289"/>
                      <a:gd name="T8" fmla="*/ 2938062 w 289"/>
                      <a:gd name="T9" fmla="*/ 6935528 h 289"/>
                      <a:gd name="T10" fmla="*/ 2648454 w 289"/>
                      <a:gd name="T11" fmla="*/ 5717087 h 289"/>
                      <a:gd name="T12" fmla="*/ 4279952 w 289"/>
                      <a:gd name="T13" fmla="*/ 5545214 h 289"/>
                      <a:gd name="T14" fmla="*/ 3933579 w 289"/>
                      <a:gd name="T15" fmla="*/ 4246659 h 289"/>
                      <a:gd name="T16" fmla="*/ 5571314 w 289"/>
                      <a:gd name="T17" fmla="*/ 4075600 h 289"/>
                      <a:gd name="T18" fmla="*/ 5275051 w 289"/>
                      <a:gd name="T19" fmla="*/ 2861191 h 289"/>
                      <a:gd name="T20" fmla="*/ 6936575 w 289"/>
                      <a:gd name="T21" fmla="*/ 2645807 h 289"/>
                      <a:gd name="T22" fmla="*/ 6644215 w 289"/>
                      <a:gd name="T23" fmla="*/ 1384440 h 289"/>
                      <a:gd name="T24" fmla="*/ 8213174 w 289"/>
                      <a:gd name="T25" fmla="*/ 1218496 h 289"/>
                      <a:gd name="T26" fmla="*/ 7901991 w 289"/>
                      <a:gd name="T27" fmla="*/ 0 h 28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89"/>
                      <a:gd name="T43" fmla="*/ 0 h 289"/>
                      <a:gd name="T44" fmla="*/ 289 w 289"/>
                      <a:gd name="T45" fmla="*/ 289 h 28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89" h="289">
                        <a:moveTo>
                          <a:pt x="11" y="288"/>
                        </a:moveTo>
                        <a:lnTo>
                          <a:pt x="0" y="252"/>
                        </a:lnTo>
                        <a:lnTo>
                          <a:pt x="55" y="247"/>
                        </a:lnTo>
                        <a:lnTo>
                          <a:pt x="45" y="210"/>
                        </a:lnTo>
                        <a:lnTo>
                          <a:pt x="103" y="204"/>
                        </a:lnTo>
                        <a:lnTo>
                          <a:pt x="93" y="168"/>
                        </a:lnTo>
                        <a:lnTo>
                          <a:pt x="150" y="163"/>
                        </a:lnTo>
                        <a:lnTo>
                          <a:pt x="138" y="125"/>
                        </a:lnTo>
                        <a:lnTo>
                          <a:pt x="195" y="120"/>
                        </a:lnTo>
                        <a:lnTo>
                          <a:pt x="185" y="84"/>
                        </a:lnTo>
                        <a:lnTo>
                          <a:pt x="243" y="78"/>
                        </a:lnTo>
                        <a:lnTo>
                          <a:pt x="233" y="41"/>
                        </a:lnTo>
                        <a:lnTo>
                          <a:pt x="288" y="36"/>
                        </a:lnTo>
                        <a:lnTo>
                          <a:pt x="277" y="0"/>
                        </a:ln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</p:grpSp>
      <p:grpSp>
        <p:nvGrpSpPr>
          <p:cNvPr id="7" name="Groupe 69"/>
          <p:cNvGrpSpPr>
            <a:grpSpLocks/>
          </p:cNvGrpSpPr>
          <p:nvPr/>
        </p:nvGrpSpPr>
        <p:grpSpPr bwMode="auto">
          <a:xfrm>
            <a:off x="204788" y="3937000"/>
            <a:ext cx="8805862" cy="969963"/>
            <a:chOff x="205104" y="3937352"/>
            <a:chExt cx="8805860" cy="968836"/>
          </a:xfrm>
        </p:grpSpPr>
        <p:sp>
          <p:nvSpPr>
            <p:cNvPr id="23582" name="Text Box 17"/>
            <p:cNvSpPr txBox="1">
              <a:spLocks noChangeArrowheads="1"/>
            </p:cNvSpPr>
            <p:nvPr/>
          </p:nvSpPr>
          <p:spPr bwMode="auto">
            <a:xfrm>
              <a:off x="8123258" y="4444523"/>
              <a:ext cx="1847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fr-FR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3583" name="Rectangle 7"/>
            <p:cNvSpPr>
              <a:spLocks noChangeArrowheads="1"/>
            </p:cNvSpPr>
            <p:nvPr/>
          </p:nvSpPr>
          <p:spPr bwMode="auto">
            <a:xfrm>
              <a:off x="457200" y="3962400"/>
              <a:ext cx="4114800" cy="533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8" name="Group 83"/>
            <p:cNvGrpSpPr>
              <a:grpSpLocks/>
            </p:cNvGrpSpPr>
            <p:nvPr/>
          </p:nvGrpSpPr>
          <p:grpSpPr bwMode="auto">
            <a:xfrm>
              <a:off x="205104" y="3937352"/>
              <a:ext cx="8805860" cy="787402"/>
              <a:chOff x="221" y="1613"/>
              <a:chExt cx="5547" cy="496"/>
            </a:xfrm>
          </p:grpSpPr>
          <p:sp>
            <p:nvSpPr>
              <p:cNvPr id="23586" name="Text Box 6"/>
              <p:cNvSpPr txBox="1">
                <a:spLocks noChangeArrowheads="1"/>
              </p:cNvSpPr>
              <p:nvPr/>
            </p:nvSpPr>
            <p:spPr bwMode="auto">
              <a:xfrm>
                <a:off x="221" y="1613"/>
                <a:ext cx="285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Unpolarized beam, longitudinal target </a:t>
                </a:r>
                <a:r>
                  <a:rPr lang="en-US">
                    <a:solidFill>
                      <a:srgbClr val="00B050"/>
                    </a:solidFill>
                    <a:latin typeface="Times New Roman" pitchFamily="18" charset="0"/>
                  </a:rPr>
                  <a:t>(lTSA) </a:t>
                </a:r>
                <a:r>
                  <a:rPr lang="en-US">
                    <a:latin typeface="Times New Roman" pitchFamily="18" charset="0"/>
                  </a:rPr>
                  <a:t>:</a:t>
                </a:r>
              </a:p>
            </p:txBody>
          </p:sp>
          <p:sp>
            <p:nvSpPr>
              <p:cNvPr id="23587" name="Text Box 8"/>
              <p:cNvSpPr txBox="1">
                <a:spLocks noChangeArrowheads="1"/>
              </p:cNvSpPr>
              <p:nvPr/>
            </p:nvSpPr>
            <p:spPr bwMode="auto">
              <a:xfrm>
                <a:off x="320" y="1828"/>
                <a:ext cx="3566" cy="23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Ds</a:t>
                </a:r>
                <a:r>
                  <a:rPr lang="en-US" baseline="-25000">
                    <a:latin typeface="Times New Roman" pitchFamily="18" charset="0"/>
                  </a:rPr>
                  <a:t>UL</a:t>
                </a:r>
                <a:r>
                  <a:rPr lang="en-US">
                    <a:latin typeface="Times New Roman" pitchFamily="18" charset="0"/>
                  </a:rPr>
                  <a:t> ~ 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sin</a:t>
                </a:r>
                <a:r>
                  <a:rPr lang="en-US">
                    <a:solidFill>
                      <a:srgbClr val="FF3300"/>
                    </a:solidFill>
                    <a:latin typeface="Symbol" pitchFamily="18" charset="2"/>
                  </a:rPr>
                  <a:t>f</a:t>
                </a:r>
                <a:r>
                  <a:rPr lang="en-US">
                    <a:latin typeface="Times New Roman" pitchFamily="18" charset="0"/>
                  </a:rPr>
                  <a:t>Im{F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latin typeface="Times New Roman" pitchFamily="18" charset="0"/>
                  </a:rPr>
                  <a:t>+</a:t>
                </a:r>
                <a:r>
                  <a:rPr lang="en-US">
                    <a:latin typeface="Symbol" pitchFamily="18" charset="2"/>
                  </a:rPr>
                  <a:t>x</a:t>
                </a:r>
                <a:r>
                  <a:rPr lang="en-US">
                    <a:latin typeface="Times New Roman" pitchFamily="18" charset="0"/>
                  </a:rPr>
                  <a:t>(F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latin typeface="Times New Roman" pitchFamily="18" charset="0"/>
                  </a:rPr>
                  <a:t>+F</a:t>
                </a:r>
                <a:r>
                  <a:rPr lang="en-US" baseline="-25000">
                    <a:latin typeface="Times New Roman" pitchFamily="18" charset="0"/>
                  </a:rPr>
                  <a:t>2</a:t>
                </a:r>
                <a:r>
                  <a:rPr lang="en-US">
                    <a:latin typeface="Times New Roman" pitchFamily="18" charset="0"/>
                  </a:rPr>
                  <a:t>)(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+ x</a:t>
                </a:r>
                <a:r>
                  <a:rPr lang="en-US" baseline="-25000">
                    <a:latin typeface="Times New Roman" pitchFamily="18" charset="0"/>
                  </a:rPr>
                  <a:t>B</a:t>
                </a:r>
                <a:r>
                  <a:rPr lang="en-US">
                    <a:latin typeface="Times New Roman" pitchFamily="18" charset="0"/>
                  </a:rPr>
                  <a:t>/2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>
                    <a:latin typeface="Times New Roman" pitchFamily="18" charset="0"/>
                  </a:rPr>
                  <a:t>) –</a:t>
                </a:r>
                <a:r>
                  <a:rPr lang="en-US">
                    <a:latin typeface="Symbol" pitchFamily="18" charset="2"/>
                    <a:cs typeface="Times New Roman" pitchFamily="18" charset="0"/>
                  </a:rPr>
                  <a:t>x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kF</a:t>
                </a:r>
                <a:r>
                  <a:rPr lang="en-US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>
                    <a:latin typeface="Times New Roman" pitchFamily="18" charset="0"/>
                  </a:rPr>
                  <a:t> 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>
                    <a:latin typeface="Monotype Corsiva" pitchFamily="66" charset="0"/>
                  </a:rPr>
                  <a:t>+…</a:t>
                </a:r>
                <a:r>
                  <a:rPr lang="en-US">
                    <a:latin typeface="Times New Roman" pitchFamily="18" charset="0"/>
                  </a:rPr>
                  <a:t>}d</a:t>
                </a:r>
                <a:r>
                  <a:rPr lang="en-US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23588" name="Rectangle 9"/>
              <p:cNvSpPr>
                <a:spLocks noChangeArrowheads="1"/>
              </p:cNvSpPr>
              <p:nvPr/>
            </p:nvSpPr>
            <p:spPr bwMode="auto">
              <a:xfrm>
                <a:off x="1490" y="1708"/>
                <a:ext cx="11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23589" name="Text Box 17"/>
              <p:cNvSpPr txBox="1">
                <a:spLocks noChangeArrowheads="1"/>
              </p:cNvSpPr>
              <p:nvPr/>
            </p:nvSpPr>
            <p:spPr bwMode="auto">
              <a:xfrm>
                <a:off x="4689" y="1779"/>
                <a:ext cx="107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>
                    <a:solidFill>
                      <a:srgbClr val="0000FF"/>
                    </a:solidFill>
                    <a:latin typeface="Times New Roman" pitchFamily="18" charset="0"/>
                  </a:rPr>
                  <a:t>Im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{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, 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}</a:t>
                </a:r>
              </a:p>
            </p:txBody>
          </p:sp>
          <p:sp>
            <p:nvSpPr>
              <p:cNvPr id="23590" name="Rectangle 18"/>
              <p:cNvSpPr>
                <a:spLocks noChangeArrowheads="1"/>
              </p:cNvSpPr>
              <p:nvPr/>
            </p:nvSpPr>
            <p:spPr bwMode="auto">
              <a:xfrm>
                <a:off x="5407" y="1659"/>
                <a:ext cx="11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23591" name="AutoShape 52"/>
              <p:cNvSpPr>
                <a:spLocks noChangeArrowheads="1"/>
              </p:cNvSpPr>
              <p:nvPr/>
            </p:nvSpPr>
            <p:spPr bwMode="auto">
              <a:xfrm>
                <a:off x="3943" y="1820"/>
                <a:ext cx="681" cy="22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3585" name="Rectangle 9"/>
            <p:cNvSpPr>
              <a:spLocks noChangeArrowheads="1"/>
            </p:cNvSpPr>
            <p:nvPr/>
          </p:nvSpPr>
          <p:spPr bwMode="auto">
            <a:xfrm>
              <a:off x="5047488" y="4094257"/>
              <a:ext cx="184150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</a:rPr>
                <a:t>~</a:t>
              </a:r>
              <a:endParaRPr lang="en-US" sz="2400">
                <a:solidFill>
                  <a:srgbClr val="0000FF"/>
                </a:solidFill>
                <a:latin typeface="Tahoma" pitchFamily="34" charset="0"/>
              </a:endParaRPr>
            </a:p>
          </p:txBody>
        </p:sp>
      </p:grpSp>
      <p:grpSp>
        <p:nvGrpSpPr>
          <p:cNvPr id="9" name="Groupe 70"/>
          <p:cNvGrpSpPr>
            <a:grpSpLocks/>
          </p:cNvGrpSpPr>
          <p:nvPr/>
        </p:nvGrpSpPr>
        <p:grpSpPr bwMode="auto">
          <a:xfrm>
            <a:off x="301625" y="4957763"/>
            <a:ext cx="8483600" cy="917575"/>
            <a:chOff x="302080" y="4958151"/>
            <a:chExt cx="8483584" cy="917301"/>
          </a:xfrm>
        </p:grpSpPr>
        <p:grpSp>
          <p:nvGrpSpPr>
            <p:cNvPr id="10" name="Group 83"/>
            <p:cNvGrpSpPr>
              <a:grpSpLocks/>
            </p:cNvGrpSpPr>
            <p:nvPr/>
          </p:nvGrpSpPr>
          <p:grpSpPr bwMode="auto">
            <a:xfrm>
              <a:off x="302080" y="4958151"/>
              <a:ext cx="8483584" cy="795338"/>
              <a:chOff x="258" y="1613"/>
              <a:chExt cx="5344" cy="501"/>
            </a:xfrm>
          </p:grpSpPr>
          <p:sp>
            <p:nvSpPr>
              <p:cNvPr id="23576" name="Text Box 6"/>
              <p:cNvSpPr txBox="1">
                <a:spLocks noChangeArrowheads="1"/>
              </p:cNvSpPr>
              <p:nvPr/>
            </p:nvSpPr>
            <p:spPr bwMode="auto">
              <a:xfrm>
                <a:off x="258" y="1613"/>
                <a:ext cx="277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Polarized beam, longitudinal target </a:t>
                </a:r>
                <a:r>
                  <a:rPr lang="en-US">
                    <a:solidFill>
                      <a:srgbClr val="00B050"/>
                    </a:solidFill>
                    <a:latin typeface="Times New Roman" pitchFamily="18" charset="0"/>
                  </a:rPr>
                  <a:t>(BlTSA) </a:t>
                </a:r>
                <a:r>
                  <a:rPr lang="en-US">
                    <a:latin typeface="Times New Roman" pitchFamily="18" charset="0"/>
                  </a:rPr>
                  <a:t>:</a:t>
                </a:r>
              </a:p>
            </p:txBody>
          </p:sp>
          <p:sp>
            <p:nvSpPr>
              <p:cNvPr id="23577" name="Text Box 8"/>
              <p:cNvSpPr txBox="1">
                <a:spLocks noChangeArrowheads="1"/>
              </p:cNvSpPr>
              <p:nvPr/>
            </p:nvSpPr>
            <p:spPr bwMode="auto">
              <a:xfrm>
                <a:off x="320" y="1828"/>
                <a:ext cx="3350" cy="23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Ds</a:t>
                </a:r>
                <a:r>
                  <a:rPr lang="en-US" baseline="-25000">
                    <a:latin typeface="Times New Roman" pitchFamily="18" charset="0"/>
                  </a:rPr>
                  <a:t>LL</a:t>
                </a:r>
                <a:r>
                  <a:rPr lang="en-US">
                    <a:latin typeface="Times New Roman" pitchFamily="18" charset="0"/>
                  </a:rPr>
                  <a:t> ~ </a:t>
                </a:r>
                <a:r>
                  <a:rPr lang="en-US">
                    <a:solidFill>
                      <a:srgbClr val="FF0000"/>
                    </a:solidFill>
                    <a:latin typeface="Times New Roman" pitchFamily="18" charset="0"/>
                  </a:rPr>
                  <a:t>(A+B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cos</a:t>
                </a:r>
                <a:r>
                  <a:rPr lang="en-US">
                    <a:solidFill>
                      <a:srgbClr val="FF3300"/>
                    </a:solidFill>
                    <a:latin typeface="Symbol" pitchFamily="18" charset="2"/>
                  </a:rPr>
                  <a:t>f)</a:t>
                </a:r>
                <a:r>
                  <a:rPr lang="en-US">
                    <a:latin typeface="Times New Roman" pitchFamily="18" charset="0"/>
                  </a:rPr>
                  <a:t>Re{F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latin typeface="Times New Roman" pitchFamily="18" charset="0"/>
                  </a:rPr>
                  <a:t>+</a:t>
                </a:r>
                <a:r>
                  <a:rPr lang="en-US">
                    <a:latin typeface="Symbol" pitchFamily="18" charset="2"/>
                  </a:rPr>
                  <a:t>x</a:t>
                </a:r>
                <a:r>
                  <a:rPr lang="en-US">
                    <a:latin typeface="Times New Roman" pitchFamily="18" charset="0"/>
                  </a:rPr>
                  <a:t>(F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latin typeface="Times New Roman" pitchFamily="18" charset="0"/>
                  </a:rPr>
                  <a:t>+F</a:t>
                </a:r>
                <a:r>
                  <a:rPr lang="en-US" baseline="-25000">
                    <a:latin typeface="Times New Roman" pitchFamily="18" charset="0"/>
                  </a:rPr>
                  <a:t>2</a:t>
                </a:r>
                <a:r>
                  <a:rPr lang="en-US">
                    <a:latin typeface="Times New Roman" pitchFamily="18" charset="0"/>
                  </a:rPr>
                  <a:t>)(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+ x</a:t>
                </a:r>
                <a:r>
                  <a:rPr lang="en-US" baseline="-25000">
                    <a:latin typeface="Times New Roman" pitchFamily="18" charset="0"/>
                  </a:rPr>
                  <a:t>B</a:t>
                </a:r>
                <a:r>
                  <a:rPr lang="en-US">
                    <a:latin typeface="Times New Roman" pitchFamily="18" charset="0"/>
                  </a:rPr>
                  <a:t>/2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)…</a:t>
                </a:r>
                <a:r>
                  <a:rPr lang="en-US">
                    <a:latin typeface="Times New Roman" pitchFamily="18" charset="0"/>
                  </a:rPr>
                  <a:t>}d</a:t>
                </a:r>
                <a:r>
                  <a:rPr lang="en-US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23578" name="Rectangle 9"/>
              <p:cNvSpPr>
                <a:spLocks noChangeArrowheads="1"/>
              </p:cNvSpPr>
              <p:nvPr/>
            </p:nvSpPr>
            <p:spPr bwMode="auto">
              <a:xfrm>
                <a:off x="1857" y="1699"/>
                <a:ext cx="11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23579" name="Text Box 17"/>
              <p:cNvSpPr txBox="1">
                <a:spLocks noChangeArrowheads="1"/>
              </p:cNvSpPr>
              <p:nvPr/>
            </p:nvSpPr>
            <p:spPr bwMode="auto">
              <a:xfrm>
                <a:off x="3435" y="1784"/>
                <a:ext cx="2167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                     </a:t>
                </a:r>
                <a:r>
                  <a:rPr lang="en-US" sz="2400" i="1">
                    <a:solidFill>
                      <a:srgbClr val="0000FF"/>
                    </a:solidFill>
                    <a:latin typeface="Times New Roman" pitchFamily="18" charset="0"/>
                  </a:rPr>
                  <a:t>Re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{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, 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}</a:t>
                </a:r>
              </a:p>
            </p:txBody>
          </p:sp>
          <p:sp>
            <p:nvSpPr>
              <p:cNvPr id="23580" name="Rectangle 18"/>
              <p:cNvSpPr>
                <a:spLocks noChangeArrowheads="1"/>
              </p:cNvSpPr>
              <p:nvPr/>
            </p:nvSpPr>
            <p:spPr bwMode="auto">
              <a:xfrm>
                <a:off x="5214" y="1651"/>
                <a:ext cx="11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23581" name="AutoShape 52"/>
              <p:cNvSpPr>
                <a:spLocks noChangeArrowheads="1"/>
              </p:cNvSpPr>
              <p:nvPr/>
            </p:nvSpPr>
            <p:spPr bwMode="auto">
              <a:xfrm>
                <a:off x="3795" y="1828"/>
                <a:ext cx="681" cy="22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fr-FR"/>
                  <a:t>         </a:t>
                </a:r>
              </a:p>
            </p:txBody>
          </p:sp>
        </p:grpSp>
        <p:sp>
          <p:nvSpPr>
            <p:cNvPr id="23575" name="Text Box 17"/>
            <p:cNvSpPr txBox="1">
              <a:spLocks noChangeArrowheads="1"/>
            </p:cNvSpPr>
            <p:nvPr/>
          </p:nvSpPr>
          <p:spPr bwMode="auto">
            <a:xfrm>
              <a:off x="7903802" y="5413787"/>
              <a:ext cx="1847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fr-FR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" name="Groupe 71"/>
          <p:cNvGrpSpPr>
            <a:grpSpLocks/>
          </p:cNvGrpSpPr>
          <p:nvPr/>
        </p:nvGrpSpPr>
        <p:grpSpPr bwMode="auto">
          <a:xfrm>
            <a:off x="234950" y="5911850"/>
            <a:ext cx="7327900" cy="896938"/>
            <a:chOff x="234531" y="5911138"/>
            <a:chExt cx="7327905" cy="897499"/>
          </a:xfrm>
        </p:grpSpPr>
        <p:grpSp>
          <p:nvGrpSpPr>
            <p:cNvPr id="12" name="Group 84"/>
            <p:cNvGrpSpPr>
              <a:grpSpLocks/>
            </p:cNvGrpSpPr>
            <p:nvPr/>
          </p:nvGrpSpPr>
          <p:grpSpPr bwMode="auto">
            <a:xfrm>
              <a:off x="234531" y="5911138"/>
              <a:ext cx="7327905" cy="777876"/>
              <a:chOff x="235" y="2126"/>
              <a:chExt cx="4616" cy="490"/>
            </a:xfrm>
          </p:grpSpPr>
          <p:sp>
            <p:nvSpPr>
              <p:cNvPr id="23570" name="Text Box 76"/>
              <p:cNvSpPr txBox="1">
                <a:spLocks noChangeArrowheads="1"/>
              </p:cNvSpPr>
              <p:nvPr/>
            </p:nvSpPr>
            <p:spPr bwMode="auto">
              <a:xfrm>
                <a:off x="235" y="2126"/>
                <a:ext cx="273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Unpolarized beam, transverse target </a:t>
                </a:r>
                <a:r>
                  <a:rPr lang="en-US">
                    <a:solidFill>
                      <a:srgbClr val="00B050"/>
                    </a:solidFill>
                    <a:latin typeface="Times New Roman" pitchFamily="18" charset="0"/>
                  </a:rPr>
                  <a:t>(tTSA) </a:t>
                </a:r>
                <a:r>
                  <a:rPr lang="en-US">
                    <a:latin typeface="Times New Roman" pitchFamily="18" charset="0"/>
                  </a:rPr>
                  <a:t>:</a:t>
                </a:r>
              </a:p>
            </p:txBody>
          </p:sp>
          <p:sp>
            <p:nvSpPr>
              <p:cNvPr id="23571" name="Text Box 77"/>
              <p:cNvSpPr txBox="1">
                <a:spLocks noChangeArrowheads="1"/>
              </p:cNvSpPr>
              <p:nvPr/>
            </p:nvSpPr>
            <p:spPr bwMode="auto">
              <a:xfrm>
                <a:off x="344" y="2352"/>
                <a:ext cx="2450" cy="23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Ds</a:t>
                </a:r>
                <a:r>
                  <a:rPr lang="en-US" baseline="-25000">
                    <a:latin typeface="Times New Roman" pitchFamily="18" charset="0"/>
                  </a:rPr>
                  <a:t>UT</a:t>
                </a:r>
                <a:r>
                  <a:rPr lang="en-US">
                    <a:latin typeface="Times New Roman" pitchFamily="18" charset="0"/>
                  </a:rPr>
                  <a:t> ~ </a:t>
                </a:r>
                <a:r>
                  <a:rPr lang="en-US">
                    <a:solidFill>
                      <a:srgbClr val="FF0000"/>
                    </a:solidFill>
                    <a:latin typeface="Times New Roman" pitchFamily="18" charset="0"/>
                  </a:rPr>
                  <a:t>cos</a:t>
                </a:r>
                <a:r>
                  <a:rPr lang="en-US">
                    <a:solidFill>
                      <a:srgbClr val="FF0000"/>
                    </a:solidFill>
                    <a:latin typeface="Symbol" pitchFamily="18" charset="2"/>
                  </a:rPr>
                  <a:t>f</a:t>
                </a:r>
                <a:r>
                  <a:rPr lang="en-US">
                    <a:latin typeface="Times New Roman" pitchFamily="18" charset="0"/>
                  </a:rPr>
                  <a:t>Im{k(F</a:t>
                </a:r>
                <a:r>
                  <a:rPr lang="en-US" baseline="-25000">
                    <a:latin typeface="Times New Roman" pitchFamily="18" charset="0"/>
                  </a:rPr>
                  <a:t>2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  <a:ea typeface="Arial Unicode MS" pitchFamily="34" charset="-128"/>
                    <a:cs typeface="Arial Unicode MS" pitchFamily="34" charset="-128"/>
                  </a:rPr>
                  <a:t>H</a:t>
                </a:r>
                <a:r>
                  <a:rPr lang="en-US">
                    <a:latin typeface="Times New Roman" pitchFamily="18" charset="0"/>
                  </a:rPr>
                  <a:t> – 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>
                    <a:latin typeface="Times New Roman" pitchFamily="18" charset="0"/>
                  </a:rPr>
                  <a:t>) + …..</a:t>
                </a:r>
                <a:r>
                  <a:rPr lang="en-US" baseline="30000"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}d</a:t>
                </a:r>
                <a:r>
                  <a:rPr lang="en-US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23572" name="Text Box 78"/>
              <p:cNvSpPr txBox="1">
                <a:spLocks noChangeArrowheads="1"/>
              </p:cNvSpPr>
              <p:nvPr/>
            </p:nvSpPr>
            <p:spPr bwMode="auto">
              <a:xfrm>
                <a:off x="3382" y="2286"/>
                <a:ext cx="146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        </a:t>
                </a:r>
                <a:r>
                  <a:rPr lang="en-US" sz="2400" i="1">
                    <a:solidFill>
                      <a:srgbClr val="0000FF"/>
                    </a:solidFill>
                    <a:latin typeface="Times New Roman" pitchFamily="18" charset="0"/>
                  </a:rPr>
                  <a:t>Im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{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, 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}</a:t>
                </a:r>
              </a:p>
            </p:txBody>
          </p:sp>
          <p:sp>
            <p:nvSpPr>
              <p:cNvPr id="23573" name="AutoShape 79"/>
              <p:cNvSpPr>
                <a:spLocks noChangeArrowheads="1"/>
              </p:cNvSpPr>
              <p:nvPr/>
            </p:nvSpPr>
            <p:spPr bwMode="auto">
              <a:xfrm>
                <a:off x="3090" y="2355"/>
                <a:ext cx="681" cy="22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6288362" y="6346972"/>
              <a:ext cx="1847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fr-FR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e 68"/>
          <p:cNvGrpSpPr>
            <a:grpSpLocks/>
          </p:cNvGrpSpPr>
          <p:nvPr/>
        </p:nvGrpSpPr>
        <p:grpSpPr bwMode="auto">
          <a:xfrm>
            <a:off x="366713" y="2287588"/>
            <a:ext cx="7883525" cy="1601787"/>
            <a:chOff x="366792" y="2287637"/>
            <a:chExt cx="7883533" cy="1601154"/>
          </a:xfrm>
        </p:grpSpPr>
        <p:sp>
          <p:nvSpPr>
            <p:cNvPr id="23559" name="Text Box 12"/>
            <p:cNvSpPr txBox="1">
              <a:spLocks noChangeArrowheads="1"/>
            </p:cNvSpPr>
            <p:nvPr/>
          </p:nvSpPr>
          <p:spPr bwMode="auto">
            <a:xfrm>
              <a:off x="811150" y="2287637"/>
              <a:ext cx="2452916" cy="369332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 typeface="Symbol" pitchFamily="18" charset="2"/>
                <a:buNone/>
              </a:pPr>
              <a:r>
                <a:rPr lang="en-US">
                  <a:latin typeface="Symbol" pitchFamily="18" charset="2"/>
                </a:rPr>
                <a:t>x</a:t>
              </a:r>
              <a:r>
                <a:rPr lang="en-US">
                  <a:latin typeface="Times New Roman" pitchFamily="18" charset="0"/>
                </a:rPr>
                <a:t>= x</a:t>
              </a:r>
              <a:r>
                <a:rPr lang="en-US" baseline="-25000">
                  <a:latin typeface="Times New Roman" pitchFamily="18" charset="0"/>
                </a:rPr>
                <a:t>B</a:t>
              </a:r>
              <a:r>
                <a:rPr lang="en-US">
                  <a:latin typeface="Times New Roman" pitchFamily="18" charset="0"/>
                </a:rPr>
                <a:t>/(2-x</a:t>
              </a:r>
              <a:r>
                <a:rPr lang="en-US" baseline="-25000">
                  <a:latin typeface="Times New Roman" pitchFamily="18" charset="0"/>
                </a:rPr>
                <a:t>B</a:t>
              </a:r>
              <a:r>
                <a:rPr lang="en-US">
                  <a:latin typeface="Times New Roman" pitchFamily="18" charset="0"/>
                </a:rPr>
                <a:t>)    k=-t/4M</a:t>
              </a:r>
              <a:r>
                <a:rPr lang="en-US" baseline="30000">
                  <a:latin typeface="Times New Roman" pitchFamily="18" charset="0"/>
                </a:rPr>
                <a:t>2</a:t>
              </a:r>
            </a:p>
          </p:txBody>
        </p:sp>
        <p:grpSp>
          <p:nvGrpSpPr>
            <p:cNvPr id="14" name="Group 82"/>
            <p:cNvGrpSpPr>
              <a:grpSpLocks/>
            </p:cNvGrpSpPr>
            <p:nvPr/>
          </p:nvGrpSpPr>
          <p:grpSpPr bwMode="auto">
            <a:xfrm>
              <a:off x="366792" y="2929032"/>
              <a:ext cx="7883533" cy="808038"/>
              <a:chOff x="246" y="937"/>
              <a:chExt cx="4966" cy="509"/>
            </a:xfrm>
          </p:grpSpPr>
          <p:sp>
            <p:nvSpPr>
              <p:cNvPr id="23562" name="Text Box 3"/>
              <p:cNvSpPr txBox="1">
                <a:spLocks noChangeArrowheads="1"/>
              </p:cNvSpPr>
              <p:nvPr/>
            </p:nvSpPr>
            <p:spPr bwMode="auto">
              <a:xfrm>
                <a:off x="246" y="1176"/>
                <a:ext cx="2712" cy="23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Ds</a:t>
                </a:r>
                <a:r>
                  <a:rPr lang="en-US" baseline="-25000">
                    <a:latin typeface="Times New Roman" pitchFamily="18" charset="0"/>
                  </a:rPr>
                  <a:t>LU</a:t>
                </a:r>
                <a:r>
                  <a:rPr lang="en-US">
                    <a:latin typeface="Times New Roman" pitchFamily="18" charset="0"/>
                  </a:rPr>
                  <a:t> ~ 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sin</a:t>
                </a:r>
                <a:r>
                  <a:rPr lang="en-US">
                    <a:solidFill>
                      <a:srgbClr val="FF3300"/>
                    </a:solidFill>
                    <a:latin typeface="Symbol" pitchFamily="18" charset="2"/>
                  </a:rPr>
                  <a:t>f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Im{F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solidFill>
                      <a:schemeClr val="hlink"/>
                    </a:solidFill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+ </a:t>
                </a:r>
                <a:r>
                  <a:rPr lang="en-US">
                    <a:latin typeface="Symbol" pitchFamily="18" charset="2"/>
                  </a:rPr>
                  <a:t>x</a:t>
                </a:r>
                <a:r>
                  <a:rPr lang="en-US">
                    <a:latin typeface="Times New Roman" pitchFamily="18" charset="0"/>
                  </a:rPr>
                  <a:t>(F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latin typeface="Times New Roman" pitchFamily="18" charset="0"/>
                  </a:rPr>
                  <a:t>+F</a:t>
                </a:r>
                <a:r>
                  <a:rPr lang="en-US" baseline="-25000">
                    <a:latin typeface="Times New Roman" pitchFamily="18" charset="0"/>
                  </a:rPr>
                  <a:t>2</a:t>
                </a:r>
                <a:r>
                  <a:rPr lang="en-US">
                    <a:latin typeface="Times New Roman" pitchFamily="18" charset="0"/>
                  </a:rPr>
                  <a:t>)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-kF</a:t>
                </a:r>
                <a:r>
                  <a:rPr lang="en-US" baseline="-25000">
                    <a:latin typeface="Times New Roman" pitchFamily="18" charset="0"/>
                  </a:rPr>
                  <a:t>2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>
                    <a:latin typeface="Times New Roman" pitchFamily="18" charset="0"/>
                  </a:rPr>
                  <a:t>}d</a:t>
                </a:r>
                <a:r>
                  <a:rPr lang="en-US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23563" name="Rectangle 4"/>
              <p:cNvSpPr>
                <a:spLocks noChangeArrowheads="1"/>
              </p:cNvSpPr>
              <p:nvPr/>
            </p:nvSpPr>
            <p:spPr bwMode="auto">
              <a:xfrm>
                <a:off x="2165" y="1059"/>
                <a:ext cx="11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23564" name="Text Box 5"/>
              <p:cNvSpPr txBox="1">
                <a:spLocks noChangeArrowheads="1"/>
              </p:cNvSpPr>
              <p:nvPr/>
            </p:nvSpPr>
            <p:spPr bwMode="auto">
              <a:xfrm>
                <a:off x="346" y="937"/>
                <a:ext cx="263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Polarized beam, unpolarized target </a:t>
                </a:r>
                <a:r>
                  <a:rPr lang="en-US">
                    <a:solidFill>
                      <a:srgbClr val="00B050"/>
                    </a:solidFill>
                    <a:latin typeface="Times New Roman" pitchFamily="18" charset="0"/>
                  </a:rPr>
                  <a:t>(BSA) </a:t>
                </a:r>
                <a:r>
                  <a:rPr lang="en-US">
                    <a:latin typeface="Times New Roman" pitchFamily="18" charset="0"/>
                  </a:rPr>
                  <a:t>:</a:t>
                </a:r>
              </a:p>
            </p:txBody>
          </p:sp>
          <p:sp>
            <p:nvSpPr>
              <p:cNvPr id="23565" name="AutoShape 51"/>
              <p:cNvSpPr>
                <a:spLocks noChangeArrowheads="1"/>
              </p:cNvSpPr>
              <p:nvPr/>
            </p:nvSpPr>
            <p:spPr bwMode="auto">
              <a:xfrm>
                <a:off x="3131" y="1201"/>
                <a:ext cx="681" cy="198"/>
              </a:xfrm>
              <a:prstGeom prst="rightArrow">
                <a:avLst>
                  <a:gd name="adj1" fmla="val 50000"/>
                  <a:gd name="adj2" fmla="val 85985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FF00"/>
                  </a:solidFill>
                </a:endParaRPr>
              </a:p>
            </p:txBody>
          </p:sp>
          <p:sp>
            <p:nvSpPr>
              <p:cNvPr id="23566" name="Text Box 70"/>
              <p:cNvSpPr txBox="1">
                <a:spLocks noChangeArrowheads="1"/>
              </p:cNvSpPr>
              <p:nvPr/>
            </p:nvSpPr>
            <p:spPr bwMode="auto">
              <a:xfrm>
                <a:off x="3294" y="1116"/>
                <a:ext cx="191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          </a:t>
                </a:r>
                <a:r>
                  <a:rPr lang="en-US" sz="2400" i="1">
                    <a:solidFill>
                      <a:srgbClr val="0000FF"/>
                    </a:solidFill>
                    <a:latin typeface="Times New Roman" pitchFamily="18" charset="0"/>
                  </a:rPr>
                  <a:t>Im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{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, </a:t>
                </a:r>
                <a:r>
                  <a:rPr lang="en-US" sz="2400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400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, </a:t>
                </a:r>
                <a:r>
                  <a:rPr lang="en-US" sz="2400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 sz="2400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}</a:t>
                </a:r>
              </a:p>
            </p:txBody>
          </p:sp>
          <p:sp>
            <p:nvSpPr>
              <p:cNvPr id="23567" name="Rectangle 71"/>
              <p:cNvSpPr>
                <a:spLocks noChangeArrowheads="1"/>
              </p:cNvSpPr>
              <p:nvPr/>
            </p:nvSpPr>
            <p:spPr bwMode="auto">
              <a:xfrm>
                <a:off x="4589" y="1028"/>
                <a:ext cx="11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23561" name="Text Box 70"/>
            <p:cNvSpPr txBox="1">
              <a:spLocks noChangeArrowheads="1"/>
            </p:cNvSpPr>
            <p:nvPr/>
          </p:nvSpPr>
          <p:spPr bwMode="auto">
            <a:xfrm>
              <a:off x="6629444" y="3427126"/>
              <a:ext cx="1847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fr-FR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8" name="Group 4"/>
          <p:cNvGrpSpPr>
            <a:grpSpLocks/>
          </p:cNvGrpSpPr>
          <p:nvPr/>
        </p:nvGrpSpPr>
        <p:grpSpPr bwMode="auto">
          <a:xfrm>
            <a:off x="4067944" y="692696"/>
            <a:ext cx="4065587" cy="1054100"/>
            <a:chOff x="1344" y="720"/>
            <a:chExt cx="2808" cy="680"/>
          </a:xfrm>
        </p:grpSpPr>
        <p:sp>
          <p:nvSpPr>
            <p:cNvPr id="99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44" y="720"/>
              <a:ext cx="2808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1782" y="1224"/>
              <a:ext cx="478" cy="158"/>
            </a:xfrm>
            <a:custGeom>
              <a:avLst/>
              <a:gdLst>
                <a:gd name="T0" fmla="*/ 478 w 478"/>
                <a:gd name="T1" fmla="*/ 80 h 158"/>
                <a:gd name="T2" fmla="*/ 470 w 478"/>
                <a:gd name="T3" fmla="*/ 98 h 158"/>
                <a:gd name="T4" fmla="*/ 452 w 478"/>
                <a:gd name="T5" fmla="*/ 114 h 158"/>
                <a:gd name="T6" fmla="*/ 424 w 478"/>
                <a:gd name="T7" fmla="*/ 130 h 158"/>
                <a:gd name="T8" fmla="*/ 388 w 478"/>
                <a:gd name="T9" fmla="*/ 142 h 158"/>
                <a:gd name="T10" fmla="*/ 344 w 478"/>
                <a:gd name="T11" fmla="*/ 150 h 158"/>
                <a:gd name="T12" fmla="*/ 294 w 478"/>
                <a:gd name="T13" fmla="*/ 156 h 158"/>
                <a:gd name="T14" fmla="*/ 238 w 478"/>
                <a:gd name="T15" fmla="*/ 158 h 158"/>
                <a:gd name="T16" fmla="*/ 184 w 478"/>
                <a:gd name="T17" fmla="*/ 156 h 158"/>
                <a:gd name="T18" fmla="*/ 134 w 478"/>
                <a:gd name="T19" fmla="*/ 150 h 158"/>
                <a:gd name="T20" fmla="*/ 90 w 478"/>
                <a:gd name="T21" fmla="*/ 142 h 158"/>
                <a:gd name="T22" fmla="*/ 54 w 478"/>
                <a:gd name="T23" fmla="*/ 130 h 158"/>
                <a:gd name="T24" fmla="*/ 26 w 478"/>
                <a:gd name="T25" fmla="*/ 114 h 158"/>
                <a:gd name="T26" fmla="*/ 8 w 478"/>
                <a:gd name="T27" fmla="*/ 98 h 158"/>
                <a:gd name="T28" fmla="*/ 0 w 478"/>
                <a:gd name="T29" fmla="*/ 80 h 158"/>
                <a:gd name="T30" fmla="*/ 8 w 478"/>
                <a:gd name="T31" fmla="*/ 62 h 158"/>
                <a:gd name="T32" fmla="*/ 26 w 478"/>
                <a:gd name="T33" fmla="*/ 44 h 158"/>
                <a:gd name="T34" fmla="*/ 54 w 478"/>
                <a:gd name="T35" fmla="*/ 30 h 158"/>
                <a:gd name="T36" fmla="*/ 90 w 478"/>
                <a:gd name="T37" fmla="*/ 18 h 158"/>
                <a:gd name="T38" fmla="*/ 134 w 478"/>
                <a:gd name="T39" fmla="*/ 8 h 158"/>
                <a:gd name="T40" fmla="*/ 184 w 478"/>
                <a:gd name="T41" fmla="*/ 2 h 158"/>
                <a:gd name="T42" fmla="*/ 238 w 478"/>
                <a:gd name="T43" fmla="*/ 0 h 158"/>
                <a:gd name="T44" fmla="*/ 294 w 478"/>
                <a:gd name="T45" fmla="*/ 2 h 158"/>
                <a:gd name="T46" fmla="*/ 344 w 478"/>
                <a:gd name="T47" fmla="*/ 8 h 158"/>
                <a:gd name="T48" fmla="*/ 388 w 478"/>
                <a:gd name="T49" fmla="*/ 18 h 158"/>
                <a:gd name="T50" fmla="*/ 424 w 478"/>
                <a:gd name="T51" fmla="*/ 30 h 158"/>
                <a:gd name="T52" fmla="*/ 452 w 478"/>
                <a:gd name="T53" fmla="*/ 44 h 158"/>
                <a:gd name="T54" fmla="*/ 470 w 478"/>
                <a:gd name="T55" fmla="*/ 62 h 158"/>
                <a:gd name="T56" fmla="*/ 478 w 478"/>
                <a:gd name="T57" fmla="*/ 80 h 1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8"/>
                <a:gd name="T88" fmla="*/ 0 h 158"/>
                <a:gd name="T89" fmla="*/ 478 w 478"/>
                <a:gd name="T90" fmla="*/ 158 h 1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8" h="158">
                  <a:moveTo>
                    <a:pt x="478" y="80"/>
                  </a:moveTo>
                  <a:lnTo>
                    <a:pt x="470" y="98"/>
                  </a:lnTo>
                  <a:lnTo>
                    <a:pt x="452" y="114"/>
                  </a:lnTo>
                  <a:lnTo>
                    <a:pt x="424" y="130"/>
                  </a:lnTo>
                  <a:lnTo>
                    <a:pt x="388" y="142"/>
                  </a:lnTo>
                  <a:lnTo>
                    <a:pt x="344" y="150"/>
                  </a:lnTo>
                  <a:lnTo>
                    <a:pt x="294" y="156"/>
                  </a:lnTo>
                  <a:lnTo>
                    <a:pt x="238" y="158"/>
                  </a:lnTo>
                  <a:lnTo>
                    <a:pt x="184" y="156"/>
                  </a:lnTo>
                  <a:lnTo>
                    <a:pt x="134" y="150"/>
                  </a:lnTo>
                  <a:lnTo>
                    <a:pt x="90" y="142"/>
                  </a:lnTo>
                  <a:lnTo>
                    <a:pt x="54" y="130"/>
                  </a:lnTo>
                  <a:lnTo>
                    <a:pt x="26" y="114"/>
                  </a:lnTo>
                  <a:lnTo>
                    <a:pt x="8" y="98"/>
                  </a:lnTo>
                  <a:lnTo>
                    <a:pt x="0" y="80"/>
                  </a:lnTo>
                  <a:lnTo>
                    <a:pt x="8" y="62"/>
                  </a:lnTo>
                  <a:lnTo>
                    <a:pt x="26" y="44"/>
                  </a:lnTo>
                  <a:lnTo>
                    <a:pt x="54" y="30"/>
                  </a:lnTo>
                  <a:lnTo>
                    <a:pt x="90" y="18"/>
                  </a:lnTo>
                  <a:lnTo>
                    <a:pt x="134" y="8"/>
                  </a:lnTo>
                  <a:lnTo>
                    <a:pt x="184" y="2"/>
                  </a:lnTo>
                  <a:lnTo>
                    <a:pt x="238" y="0"/>
                  </a:lnTo>
                  <a:lnTo>
                    <a:pt x="294" y="2"/>
                  </a:lnTo>
                  <a:lnTo>
                    <a:pt x="344" y="8"/>
                  </a:lnTo>
                  <a:lnTo>
                    <a:pt x="388" y="18"/>
                  </a:lnTo>
                  <a:lnTo>
                    <a:pt x="424" y="30"/>
                  </a:lnTo>
                  <a:lnTo>
                    <a:pt x="452" y="44"/>
                  </a:lnTo>
                  <a:lnTo>
                    <a:pt x="470" y="62"/>
                  </a:lnTo>
                  <a:lnTo>
                    <a:pt x="478" y="80"/>
                  </a:lnTo>
                  <a:close/>
                </a:path>
              </a:pathLst>
            </a:custGeom>
            <a:solidFill>
              <a:srgbClr val="E1E1E1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7"/>
            <p:cNvSpPr>
              <a:spLocks noEditPoints="1"/>
            </p:cNvSpPr>
            <p:nvPr/>
          </p:nvSpPr>
          <p:spPr bwMode="auto">
            <a:xfrm>
              <a:off x="1780" y="1222"/>
              <a:ext cx="482" cy="164"/>
            </a:xfrm>
            <a:custGeom>
              <a:avLst/>
              <a:gdLst>
                <a:gd name="T0" fmla="*/ 476 w 482"/>
                <a:gd name="T1" fmla="*/ 90 h 164"/>
                <a:gd name="T2" fmla="*/ 466 w 482"/>
                <a:gd name="T3" fmla="*/ 104 h 164"/>
                <a:gd name="T4" fmla="*/ 438 w 482"/>
                <a:gd name="T5" fmla="*/ 124 h 164"/>
                <a:gd name="T6" fmla="*/ 360 w 482"/>
                <a:gd name="T7" fmla="*/ 148 h 164"/>
                <a:gd name="T8" fmla="*/ 240 w 482"/>
                <a:gd name="T9" fmla="*/ 158 h 164"/>
                <a:gd name="T10" fmla="*/ 122 w 482"/>
                <a:gd name="T11" fmla="*/ 148 h 164"/>
                <a:gd name="T12" fmla="*/ 44 w 482"/>
                <a:gd name="T13" fmla="*/ 124 h 164"/>
                <a:gd name="T14" fmla="*/ 16 w 482"/>
                <a:gd name="T15" fmla="*/ 104 h 164"/>
                <a:gd name="T16" fmla="*/ 6 w 482"/>
                <a:gd name="T17" fmla="*/ 90 h 164"/>
                <a:gd name="T18" fmla="*/ 6 w 482"/>
                <a:gd name="T19" fmla="*/ 74 h 164"/>
                <a:gd name="T20" fmla="*/ 16 w 482"/>
                <a:gd name="T21" fmla="*/ 60 h 164"/>
                <a:gd name="T22" fmla="*/ 44 w 482"/>
                <a:gd name="T23" fmla="*/ 40 h 164"/>
                <a:gd name="T24" fmla="*/ 122 w 482"/>
                <a:gd name="T25" fmla="*/ 16 h 164"/>
                <a:gd name="T26" fmla="*/ 240 w 482"/>
                <a:gd name="T27" fmla="*/ 4 h 164"/>
                <a:gd name="T28" fmla="*/ 360 w 482"/>
                <a:gd name="T29" fmla="*/ 16 h 164"/>
                <a:gd name="T30" fmla="*/ 438 w 482"/>
                <a:gd name="T31" fmla="*/ 40 h 164"/>
                <a:gd name="T32" fmla="*/ 466 w 482"/>
                <a:gd name="T33" fmla="*/ 60 h 164"/>
                <a:gd name="T34" fmla="*/ 476 w 482"/>
                <a:gd name="T35" fmla="*/ 74 h 164"/>
                <a:gd name="T36" fmla="*/ 482 w 482"/>
                <a:gd name="T37" fmla="*/ 82 h 164"/>
                <a:gd name="T38" fmla="*/ 462 w 482"/>
                <a:gd name="T39" fmla="*/ 48 h 164"/>
                <a:gd name="T40" fmla="*/ 410 w 482"/>
                <a:gd name="T41" fmla="*/ 24 h 164"/>
                <a:gd name="T42" fmla="*/ 304 w 482"/>
                <a:gd name="T43" fmla="*/ 2 h 164"/>
                <a:gd name="T44" fmla="*/ 178 w 482"/>
                <a:gd name="T45" fmla="*/ 2 h 164"/>
                <a:gd name="T46" fmla="*/ 72 w 482"/>
                <a:gd name="T47" fmla="*/ 24 h 164"/>
                <a:gd name="T48" fmla="*/ 20 w 482"/>
                <a:gd name="T49" fmla="*/ 48 h 164"/>
                <a:gd name="T50" fmla="*/ 0 w 482"/>
                <a:gd name="T51" fmla="*/ 82 h 164"/>
                <a:gd name="T52" fmla="*/ 20 w 482"/>
                <a:gd name="T53" fmla="*/ 114 h 164"/>
                <a:gd name="T54" fmla="*/ 72 w 482"/>
                <a:gd name="T55" fmla="*/ 140 h 164"/>
                <a:gd name="T56" fmla="*/ 178 w 482"/>
                <a:gd name="T57" fmla="*/ 160 h 164"/>
                <a:gd name="T58" fmla="*/ 304 w 482"/>
                <a:gd name="T59" fmla="*/ 160 h 164"/>
                <a:gd name="T60" fmla="*/ 410 w 482"/>
                <a:gd name="T61" fmla="*/ 140 h 164"/>
                <a:gd name="T62" fmla="*/ 462 w 482"/>
                <a:gd name="T63" fmla="*/ 114 h 164"/>
                <a:gd name="T64" fmla="*/ 482 w 482"/>
                <a:gd name="T65" fmla="*/ 82 h 1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2"/>
                <a:gd name="T100" fmla="*/ 0 h 164"/>
                <a:gd name="T101" fmla="*/ 482 w 482"/>
                <a:gd name="T102" fmla="*/ 164 h 1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2" h="164">
                  <a:moveTo>
                    <a:pt x="476" y="82"/>
                  </a:moveTo>
                  <a:lnTo>
                    <a:pt x="476" y="90"/>
                  </a:lnTo>
                  <a:lnTo>
                    <a:pt x="472" y="96"/>
                  </a:lnTo>
                  <a:lnTo>
                    <a:pt x="466" y="104"/>
                  </a:lnTo>
                  <a:lnTo>
                    <a:pt x="458" y="110"/>
                  </a:lnTo>
                  <a:lnTo>
                    <a:pt x="438" y="124"/>
                  </a:lnTo>
                  <a:lnTo>
                    <a:pt x="408" y="136"/>
                  </a:lnTo>
                  <a:lnTo>
                    <a:pt x="360" y="148"/>
                  </a:lnTo>
                  <a:lnTo>
                    <a:pt x="304" y="156"/>
                  </a:lnTo>
                  <a:lnTo>
                    <a:pt x="240" y="158"/>
                  </a:lnTo>
                  <a:lnTo>
                    <a:pt x="178" y="156"/>
                  </a:lnTo>
                  <a:lnTo>
                    <a:pt x="122" y="148"/>
                  </a:lnTo>
                  <a:lnTo>
                    <a:pt x="74" y="136"/>
                  </a:lnTo>
                  <a:lnTo>
                    <a:pt x="44" y="124"/>
                  </a:lnTo>
                  <a:lnTo>
                    <a:pt x="24" y="110"/>
                  </a:lnTo>
                  <a:lnTo>
                    <a:pt x="16" y="104"/>
                  </a:lnTo>
                  <a:lnTo>
                    <a:pt x="10" y="96"/>
                  </a:lnTo>
                  <a:lnTo>
                    <a:pt x="6" y="90"/>
                  </a:lnTo>
                  <a:lnTo>
                    <a:pt x="6" y="82"/>
                  </a:lnTo>
                  <a:lnTo>
                    <a:pt x="6" y="74"/>
                  </a:lnTo>
                  <a:lnTo>
                    <a:pt x="10" y="66"/>
                  </a:lnTo>
                  <a:lnTo>
                    <a:pt x="16" y="60"/>
                  </a:lnTo>
                  <a:lnTo>
                    <a:pt x="24" y="52"/>
                  </a:lnTo>
                  <a:lnTo>
                    <a:pt x="44" y="40"/>
                  </a:lnTo>
                  <a:lnTo>
                    <a:pt x="74" y="28"/>
                  </a:lnTo>
                  <a:lnTo>
                    <a:pt x="122" y="16"/>
                  </a:lnTo>
                  <a:lnTo>
                    <a:pt x="178" y="8"/>
                  </a:lnTo>
                  <a:lnTo>
                    <a:pt x="240" y="4"/>
                  </a:lnTo>
                  <a:lnTo>
                    <a:pt x="304" y="8"/>
                  </a:lnTo>
                  <a:lnTo>
                    <a:pt x="360" y="16"/>
                  </a:lnTo>
                  <a:lnTo>
                    <a:pt x="408" y="28"/>
                  </a:lnTo>
                  <a:lnTo>
                    <a:pt x="438" y="40"/>
                  </a:lnTo>
                  <a:lnTo>
                    <a:pt x="458" y="52"/>
                  </a:lnTo>
                  <a:lnTo>
                    <a:pt x="466" y="60"/>
                  </a:lnTo>
                  <a:lnTo>
                    <a:pt x="472" y="66"/>
                  </a:lnTo>
                  <a:lnTo>
                    <a:pt x="476" y="74"/>
                  </a:lnTo>
                  <a:lnTo>
                    <a:pt x="476" y="82"/>
                  </a:lnTo>
                  <a:close/>
                  <a:moveTo>
                    <a:pt x="482" y="82"/>
                  </a:moveTo>
                  <a:lnTo>
                    <a:pt x="476" y="64"/>
                  </a:lnTo>
                  <a:lnTo>
                    <a:pt x="462" y="48"/>
                  </a:lnTo>
                  <a:lnTo>
                    <a:pt x="440" y="36"/>
                  </a:lnTo>
                  <a:lnTo>
                    <a:pt x="410" y="24"/>
                  </a:lnTo>
                  <a:lnTo>
                    <a:pt x="362" y="10"/>
                  </a:lnTo>
                  <a:lnTo>
                    <a:pt x="304" y="2"/>
                  </a:lnTo>
                  <a:lnTo>
                    <a:pt x="240" y="0"/>
                  </a:lnTo>
                  <a:lnTo>
                    <a:pt x="178" y="2"/>
                  </a:lnTo>
                  <a:lnTo>
                    <a:pt x="120" y="10"/>
                  </a:lnTo>
                  <a:lnTo>
                    <a:pt x="72" y="24"/>
                  </a:lnTo>
                  <a:lnTo>
                    <a:pt x="42" y="36"/>
                  </a:lnTo>
                  <a:lnTo>
                    <a:pt x="20" y="48"/>
                  </a:lnTo>
                  <a:lnTo>
                    <a:pt x="6" y="64"/>
                  </a:lnTo>
                  <a:lnTo>
                    <a:pt x="0" y="82"/>
                  </a:lnTo>
                  <a:lnTo>
                    <a:pt x="6" y="98"/>
                  </a:lnTo>
                  <a:lnTo>
                    <a:pt x="20" y="114"/>
                  </a:lnTo>
                  <a:lnTo>
                    <a:pt x="42" y="128"/>
                  </a:lnTo>
                  <a:lnTo>
                    <a:pt x="72" y="140"/>
                  </a:lnTo>
                  <a:lnTo>
                    <a:pt x="120" y="152"/>
                  </a:lnTo>
                  <a:lnTo>
                    <a:pt x="178" y="160"/>
                  </a:lnTo>
                  <a:lnTo>
                    <a:pt x="240" y="164"/>
                  </a:lnTo>
                  <a:lnTo>
                    <a:pt x="304" y="160"/>
                  </a:lnTo>
                  <a:lnTo>
                    <a:pt x="362" y="152"/>
                  </a:lnTo>
                  <a:lnTo>
                    <a:pt x="410" y="140"/>
                  </a:lnTo>
                  <a:lnTo>
                    <a:pt x="440" y="128"/>
                  </a:lnTo>
                  <a:lnTo>
                    <a:pt x="462" y="114"/>
                  </a:lnTo>
                  <a:lnTo>
                    <a:pt x="476" y="98"/>
                  </a:lnTo>
                  <a:lnTo>
                    <a:pt x="482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8"/>
            <p:cNvSpPr>
              <a:spLocks/>
            </p:cNvSpPr>
            <p:nvPr/>
          </p:nvSpPr>
          <p:spPr bwMode="auto">
            <a:xfrm>
              <a:off x="1468" y="1310"/>
              <a:ext cx="318" cy="76"/>
            </a:xfrm>
            <a:custGeom>
              <a:avLst/>
              <a:gdLst>
                <a:gd name="T0" fmla="*/ 2 w 318"/>
                <a:gd name="T1" fmla="*/ 76 h 76"/>
                <a:gd name="T2" fmla="*/ 316 w 318"/>
                <a:gd name="T3" fmla="*/ 6 h 76"/>
                <a:gd name="T4" fmla="*/ 318 w 318"/>
                <a:gd name="T5" fmla="*/ 4 h 76"/>
                <a:gd name="T6" fmla="*/ 316 w 318"/>
                <a:gd name="T7" fmla="*/ 0 h 76"/>
                <a:gd name="T8" fmla="*/ 314 w 318"/>
                <a:gd name="T9" fmla="*/ 0 h 76"/>
                <a:gd name="T10" fmla="*/ 2 w 318"/>
                <a:gd name="T11" fmla="*/ 70 h 76"/>
                <a:gd name="T12" fmla="*/ 0 w 318"/>
                <a:gd name="T13" fmla="*/ 72 h 76"/>
                <a:gd name="T14" fmla="*/ 0 w 318"/>
                <a:gd name="T15" fmla="*/ 76 h 76"/>
                <a:gd name="T16" fmla="*/ 2 w 318"/>
                <a:gd name="T17" fmla="*/ 7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76"/>
                <a:gd name="T29" fmla="*/ 318 w 318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76">
                  <a:moveTo>
                    <a:pt x="2" y="76"/>
                  </a:moveTo>
                  <a:lnTo>
                    <a:pt x="316" y="6"/>
                  </a:lnTo>
                  <a:lnTo>
                    <a:pt x="318" y="4"/>
                  </a:lnTo>
                  <a:lnTo>
                    <a:pt x="316" y="0"/>
                  </a:lnTo>
                  <a:lnTo>
                    <a:pt x="314" y="0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9"/>
            <p:cNvSpPr>
              <a:spLocks/>
            </p:cNvSpPr>
            <p:nvPr/>
          </p:nvSpPr>
          <p:spPr bwMode="auto">
            <a:xfrm>
              <a:off x="1472" y="1324"/>
              <a:ext cx="324" cy="76"/>
            </a:xfrm>
            <a:custGeom>
              <a:avLst/>
              <a:gdLst>
                <a:gd name="T0" fmla="*/ 4 w 324"/>
                <a:gd name="T1" fmla="*/ 76 h 76"/>
                <a:gd name="T2" fmla="*/ 320 w 324"/>
                <a:gd name="T3" fmla="*/ 6 h 76"/>
                <a:gd name="T4" fmla="*/ 324 w 324"/>
                <a:gd name="T5" fmla="*/ 4 h 76"/>
                <a:gd name="T6" fmla="*/ 322 w 324"/>
                <a:gd name="T7" fmla="*/ 0 h 76"/>
                <a:gd name="T8" fmla="*/ 320 w 324"/>
                <a:gd name="T9" fmla="*/ 0 h 76"/>
                <a:gd name="T10" fmla="*/ 2 w 324"/>
                <a:gd name="T11" fmla="*/ 70 h 76"/>
                <a:gd name="T12" fmla="*/ 0 w 324"/>
                <a:gd name="T13" fmla="*/ 72 h 76"/>
                <a:gd name="T14" fmla="*/ 2 w 324"/>
                <a:gd name="T15" fmla="*/ 76 h 76"/>
                <a:gd name="T16" fmla="*/ 4 w 324"/>
                <a:gd name="T17" fmla="*/ 7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4"/>
                <a:gd name="T28" fmla="*/ 0 h 76"/>
                <a:gd name="T29" fmla="*/ 324 w 324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4" h="76">
                  <a:moveTo>
                    <a:pt x="4" y="76"/>
                  </a:moveTo>
                  <a:lnTo>
                    <a:pt x="320" y="6"/>
                  </a:lnTo>
                  <a:lnTo>
                    <a:pt x="324" y="4"/>
                  </a:lnTo>
                  <a:lnTo>
                    <a:pt x="322" y="0"/>
                  </a:lnTo>
                  <a:lnTo>
                    <a:pt x="320" y="0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1468" y="1296"/>
              <a:ext cx="322" cy="72"/>
            </a:xfrm>
            <a:custGeom>
              <a:avLst/>
              <a:gdLst>
                <a:gd name="T0" fmla="*/ 2 w 322"/>
                <a:gd name="T1" fmla="*/ 70 h 72"/>
                <a:gd name="T2" fmla="*/ 320 w 322"/>
                <a:gd name="T3" fmla="*/ 6 h 72"/>
                <a:gd name="T4" fmla="*/ 322 w 322"/>
                <a:gd name="T5" fmla="*/ 4 h 72"/>
                <a:gd name="T6" fmla="*/ 322 w 322"/>
                <a:gd name="T7" fmla="*/ 0 h 72"/>
                <a:gd name="T8" fmla="*/ 320 w 322"/>
                <a:gd name="T9" fmla="*/ 0 h 72"/>
                <a:gd name="T10" fmla="*/ 2 w 322"/>
                <a:gd name="T11" fmla="*/ 66 h 72"/>
                <a:gd name="T12" fmla="*/ 0 w 322"/>
                <a:gd name="T13" fmla="*/ 66 h 72"/>
                <a:gd name="T14" fmla="*/ 0 w 322"/>
                <a:gd name="T15" fmla="*/ 72 h 72"/>
                <a:gd name="T16" fmla="*/ 2 w 322"/>
                <a:gd name="T17" fmla="*/ 7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72"/>
                <a:gd name="T29" fmla="*/ 322 w 322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72">
                  <a:moveTo>
                    <a:pt x="2" y="70"/>
                  </a:moveTo>
                  <a:lnTo>
                    <a:pt x="320" y="6"/>
                  </a:lnTo>
                  <a:lnTo>
                    <a:pt x="322" y="4"/>
                  </a:lnTo>
                  <a:lnTo>
                    <a:pt x="322" y="0"/>
                  </a:lnTo>
                  <a:lnTo>
                    <a:pt x="320" y="0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11"/>
            <p:cNvSpPr>
              <a:spLocks/>
            </p:cNvSpPr>
            <p:nvPr/>
          </p:nvSpPr>
          <p:spPr bwMode="auto">
            <a:xfrm>
              <a:off x="2256" y="1286"/>
              <a:ext cx="342" cy="66"/>
            </a:xfrm>
            <a:custGeom>
              <a:avLst/>
              <a:gdLst>
                <a:gd name="T0" fmla="*/ 2 w 342"/>
                <a:gd name="T1" fmla="*/ 6 h 66"/>
                <a:gd name="T2" fmla="*/ 338 w 342"/>
                <a:gd name="T3" fmla="*/ 66 h 66"/>
                <a:gd name="T4" fmla="*/ 342 w 342"/>
                <a:gd name="T5" fmla="*/ 66 h 66"/>
                <a:gd name="T6" fmla="*/ 342 w 342"/>
                <a:gd name="T7" fmla="*/ 62 h 66"/>
                <a:gd name="T8" fmla="*/ 340 w 342"/>
                <a:gd name="T9" fmla="*/ 62 h 66"/>
                <a:gd name="T10" fmla="*/ 4 w 342"/>
                <a:gd name="T11" fmla="*/ 2 h 66"/>
                <a:gd name="T12" fmla="*/ 2 w 342"/>
                <a:gd name="T13" fmla="*/ 0 h 66"/>
                <a:gd name="T14" fmla="*/ 0 w 342"/>
                <a:gd name="T15" fmla="*/ 6 h 66"/>
                <a:gd name="T16" fmla="*/ 2 w 342"/>
                <a:gd name="T17" fmla="*/ 6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2"/>
                <a:gd name="T28" fmla="*/ 0 h 66"/>
                <a:gd name="T29" fmla="*/ 342 w 342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2" h="66">
                  <a:moveTo>
                    <a:pt x="2" y="6"/>
                  </a:moveTo>
                  <a:lnTo>
                    <a:pt x="338" y="66"/>
                  </a:lnTo>
                  <a:lnTo>
                    <a:pt x="342" y="66"/>
                  </a:lnTo>
                  <a:lnTo>
                    <a:pt x="342" y="62"/>
                  </a:lnTo>
                  <a:lnTo>
                    <a:pt x="340" y="6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Freeform 12"/>
            <p:cNvSpPr>
              <a:spLocks/>
            </p:cNvSpPr>
            <p:nvPr/>
          </p:nvSpPr>
          <p:spPr bwMode="auto">
            <a:xfrm>
              <a:off x="2256" y="1306"/>
              <a:ext cx="342" cy="66"/>
            </a:xfrm>
            <a:custGeom>
              <a:avLst/>
              <a:gdLst>
                <a:gd name="T0" fmla="*/ 2 w 342"/>
                <a:gd name="T1" fmla="*/ 4 h 66"/>
                <a:gd name="T2" fmla="*/ 338 w 342"/>
                <a:gd name="T3" fmla="*/ 66 h 66"/>
                <a:gd name="T4" fmla="*/ 342 w 342"/>
                <a:gd name="T5" fmla="*/ 66 h 66"/>
                <a:gd name="T6" fmla="*/ 342 w 342"/>
                <a:gd name="T7" fmla="*/ 62 h 66"/>
                <a:gd name="T8" fmla="*/ 340 w 342"/>
                <a:gd name="T9" fmla="*/ 60 h 66"/>
                <a:gd name="T10" fmla="*/ 4 w 342"/>
                <a:gd name="T11" fmla="*/ 0 h 66"/>
                <a:gd name="T12" fmla="*/ 2 w 342"/>
                <a:gd name="T13" fmla="*/ 0 h 66"/>
                <a:gd name="T14" fmla="*/ 0 w 342"/>
                <a:gd name="T15" fmla="*/ 4 h 66"/>
                <a:gd name="T16" fmla="*/ 2 w 342"/>
                <a:gd name="T17" fmla="*/ 4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2"/>
                <a:gd name="T28" fmla="*/ 0 h 66"/>
                <a:gd name="T29" fmla="*/ 342 w 342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2" h="66">
                  <a:moveTo>
                    <a:pt x="2" y="4"/>
                  </a:moveTo>
                  <a:lnTo>
                    <a:pt x="338" y="66"/>
                  </a:lnTo>
                  <a:lnTo>
                    <a:pt x="342" y="66"/>
                  </a:lnTo>
                  <a:lnTo>
                    <a:pt x="342" y="62"/>
                  </a:lnTo>
                  <a:lnTo>
                    <a:pt x="340" y="6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13"/>
            <p:cNvSpPr>
              <a:spLocks/>
            </p:cNvSpPr>
            <p:nvPr/>
          </p:nvSpPr>
          <p:spPr bwMode="auto">
            <a:xfrm>
              <a:off x="2252" y="1320"/>
              <a:ext cx="350" cy="70"/>
            </a:xfrm>
            <a:custGeom>
              <a:avLst/>
              <a:gdLst>
                <a:gd name="T0" fmla="*/ 2 w 350"/>
                <a:gd name="T1" fmla="*/ 4 h 70"/>
                <a:gd name="T2" fmla="*/ 348 w 350"/>
                <a:gd name="T3" fmla="*/ 70 h 70"/>
                <a:gd name="T4" fmla="*/ 350 w 350"/>
                <a:gd name="T5" fmla="*/ 70 h 70"/>
                <a:gd name="T6" fmla="*/ 350 w 350"/>
                <a:gd name="T7" fmla="*/ 66 h 70"/>
                <a:gd name="T8" fmla="*/ 348 w 350"/>
                <a:gd name="T9" fmla="*/ 66 h 70"/>
                <a:gd name="T10" fmla="*/ 2 w 350"/>
                <a:gd name="T11" fmla="*/ 0 h 70"/>
                <a:gd name="T12" fmla="*/ 0 w 350"/>
                <a:gd name="T13" fmla="*/ 0 h 70"/>
                <a:gd name="T14" fmla="*/ 0 w 350"/>
                <a:gd name="T15" fmla="*/ 4 h 70"/>
                <a:gd name="T16" fmla="*/ 2 w 350"/>
                <a:gd name="T17" fmla="*/ 4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0"/>
                <a:gd name="T28" fmla="*/ 0 h 70"/>
                <a:gd name="T29" fmla="*/ 350 w 350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0" h="70">
                  <a:moveTo>
                    <a:pt x="2" y="4"/>
                  </a:moveTo>
                  <a:lnTo>
                    <a:pt x="348" y="70"/>
                  </a:lnTo>
                  <a:lnTo>
                    <a:pt x="350" y="70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14"/>
            <p:cNvSpPr>
              <a:spLocks/>
            </p:cNvSpPr>
            <p:nvPr/>
          </p:nvSpPr>
          <p:spPr bwMode="auto">
            <a:xfrm>
              <a:off x="1612" y="950"/>
              <a:ext cx="268" cy="304"/>
            </a:xfrm>
            <a:custGeom>
              <a:avLst/>
              <a:gdLst>
                <a:gd name="T0" fmla="*/ 30 w 268"/>
                <a:gd name="T1" fmla="*/ 6 h 304"/>
                <a:gd name="T2" fmla="*/ 44 w 268"/>
                <a:gd name="T3" fmla="*/ 8 h 304"/>
                <a:gd name="T4" fmla="*/ 44 w 268"/>
                <a:gd name="T5" fmla="*/ 20 h 304"/>
                <a:gd name="T6" fmla="*/ 28 w 268"/>
                <a:gd name="T7" fmla="*/ 58 h 304"/>
                <a:gd name="T8" fmla="*/ 22 w 268"/>
                <a:gd name="T9" fmla="*/ 84 h 304"/>
                <a:gd name="T10" fmla="*/ 32 w 268"/>
                <a:gd name="T11" fmla="*/ 94 h 304"/>
                <a:gd name="T12" fmla="*/ 58 w 268"/>
                <a:gd name="T13" fmla="*/ 90 h 304"/>
                <a:gd name="T14" fmla="*/ 96 w 268"/>
                <a:gd name="T15" fmla="*/ 76 h 304"/>
                <a:gd name="T16" fmla="*/ 108 w 268"/>
                <a:gd name="T17" fmla="*/ 78 h 304"/>
                <a:gd name="T18" fmla="*/ 110 w 268"/>
                <a:gd name="T19" fmla="*/ 90 h 304"/>
                <a:gd name="T20" fmla="*/ 94 w 268"/>
                <a:gd name="T21" fmla="*/ 128 h 304"/>
                <a:gd name="T22" fmla="*/ 86 w 268"/>
                <a:gd name="T23" fmla="*/ 154 h 304"/>
                <a:gd name="T24" fmla="*/ 96 w 268"/>
                <a:gd name="T25" fmla="*/ 164 h 304"/>
                <a:gd name="T26" fmla="*/ 124 w 268"/>
                <a:gd name="T27" fmla="*/ 160 h 304"/>
                <a:gd name="T28" fmla="*/ 162 w 268"/>
                <a:gd name="T29" fmla="*/ 146 h 304"/>
                <a:gd name="T30" fmla="*/ 174 w 268"/>
                <a:gd name="T31" fmla="*/ 148 h 304"/>
                <a:gd name="T32" fmla="*/ 174 w 268"/>
                <a:gd name="T33" fmla="*/ 160 h 304"/>
                <a:gd name="T34" fmla="*/ 158 w 268"/>
                <a:gd name="T35" fmla="*/ 198 h 304"/>
                <a:gd name="T36" fmla="*/ 152 w 268"/>
                <a:gd name="T37" fmla="*/ 224 h 304"/>
                <a:gd name="T38" fmla="*/ 162 w 268"/>
                <a:gd name="T39" fmla="*/ 234 h 304"/>
                <a:gd name="T40" fmla="*/ 190 w 268"/>
                <a:gd name="T41" fmla="*/ 230 h 304"/>
                <a:gd name="T42" fmla="*/ 226 w 268"/>
                <a:gd name="T43" fmla="*/ 216 h 304"/>
                <a:gd name="T44" fmla="*/ 240 w 268"/>
                <a:gd name="T45" fmla="*/ 218 h 304"/>
                <a:gd name="T46" fmla="*/ 240 w 268"/>
                <a:gd name="T47" fmla="*/ 230 h 304"/>
                <a:gd name="T48" fmla="*/ 224 w 268"/>
                <a:gd name="T49" fmla="*/ 268 h 304"/>
                <a:gd name="T50" fmla="*/ 218 w 268"/>
                <a:gd name="T51" fmla="*/ 294 h 304"/>
                <a:gd name="T52" fmla="*/ 228 w 268"/>
                <a:gd name="T53" fmla="*/ 304 h 304"/>
                <a:gd name="T54" fmla="*/ 254 w 268"/>
                <a:gd name="T55" fmla="*/ 300 h 304"/>
                <a:gd name="T56" fmla="*/ 264 w 268"/>
                <a:gd name="T57" fmla="*/ 290 h 304"/>
                <a:gd name="T58" fmla="*/ 232 w 268"/>
                <a:gd name="T59" fmla="*/ 300 h 304"/>
                <a:gd name="T60" fmla="*/ 222 w 268"/>
                <a:gd name="T61" fmla="*/ 296 h 304"/>
                <a:gd name="T62" fmla="*/ 226 w 268"/>
                <a:gd name="T63" fmla="*/ 278 h 304"/>
                <a:gd name="T64" fmla="*/ 242 w 268"/>
                <a:gd name="T65" fmla="*/ 240 h 304"/>
                <a:gd name="T66" fmla="*/ 244 w 268"/>
                <a:gd name="T67" fmla="*/ 218 h 304"/>
                <a:gd name="T68" fmla="*/ 232 w 268"/>
                <a:gd name="T69" fmla="*/ 210 h 304"/>
                <a:gd name="T70" fmla="*/ 198 w 268"/>
                <a:gd name="T71" fmla="*/ 220 h 304"/>
                <a:gd name="T72" fmla="*/ 166 w 268"/>
                <a:gd name="T73" fmla="*/ 230 h 304"/>
                <a:gd name="T74" fmla="*/ 158 w 268"/>
                <a:gd name="T75" fmla="*/ 226 h 304"/>
                <a:gd name="T76" fmla="*/ 160 w 268"/>
                <a:gd name="T77" fmla="*/ 208 h 304"/>
                <a:gd name="T78" fmla="*/ 178 w 268"/>
                <a:gd name="T79" fmla="*/ 170 h 304"/>
                <a:gd name="T80" fmla="*/ 180 w 268"/>
                <a:gd name="T81" fmla="*/ 148 h 304"/>
                <a:gd name="T82" fmla="*/ 166 w 268"/>
                <a:gd name="T83" fmla="*/ 140 h 304"/>
                <a:gd name="T84" fmla="*/ 132 w 268"/>
                <a:gd name="T85" fmla="*/ 150 h 304"/>
                <a:gd name="T86" fmla="*/ 102 w 268"/>
                <a:gd name="T87" fmla="*/ 160 h 304"/>
                <a:gd name="T88" fmla="*/ 92 w 268"/>
                <a:gd name="T89" fmla="*/ 156 h 304"/>
                <a:gd name="T90" fmla="*/ 94 w 268"/>
                <a:gd name="T91" fmla="*/ 138 h 304"/>
                <a:gd name="T92" fmla="*/ 112 w 268"/>
                <a:gd name="T93" fmla="*/ 100 h 304"/>
                <a:gd name="T94" fmla="*/ 114 w 268"/>
                <a:gd name="T95" fmla="*/ 78 h 304"/>
                <a:gd name="T96" fmla="*/ 100 w 268"/>
                <a:gd name="T97" fmla="*/ 70 h 304"/>
                <a:gd name="T98" fmla="*/ 68 w 268"/>
                <a:gd name="T99" fmla="*/ 80 h 304"/>
                <a:gd name="T100" fmla="*/ 36 w 268"/>
                <a:gd name="T101" fmla="*/ 90 h 304"/>
                <a:gd name="T102" fmla="*/ 26 w 268"/>
                <a:gd name="T103" fmla="*/ 86 h 304"/>
                <a:gd name="T104" fmla="*/ 28 w 268"/>
                <a:gd name="T105" fmla="*/ 68 h 304"/>
                <a:gd name="T106" fmla="*/ 46 w 268"/>
                <a:gd name="T107" fmla="*/ 30 h 304"/>
                <a:gd name="T108" fmla="*/ 48 w 268"/>
                <a:gd name="T109" fmla="*/ 8 h 304"/>
                <a:gd name="T110" fmla="*/ 36 w 268"/>
                <a:gd name="T111" fmla="*/ 0 h 304"/>
                <a:gd name="T112" fmla="*/ 2 w 268"/>
                <a:gd name="T113" fmla="*/ 10 h 3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8"/>
                <a:gd name="T172" fmla="*/ 0 h 304"/>
                <a:gd name="T173" fmla="*/ 268 w 268"/>
                <a:gd name="T174" fmla="*/ 304 h 3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8" h="304">
                  <a:moveTo>
                    <a:pt x="4" y="14"/>
                  </a:moveTo>
                  <a:lnTo>
                    <a:pt x="14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2" y="28"/>
                  </a:lnTo>
                  <a:lnTo>
                    <a:pt x="38" y="36"/>
                  </a:lnTo>
                  <a:lnTo>
                    <a:pt x="34" y="46"/>
                  </a:lnTo>
                  <a:lnTo>
                    <a:pt x="28" y="58"/>
                  </a:lnTo>
                  <a:lnTo>
                    <a:pt x="24" y="66"/>
                  </a:lnTo>
                  <a:lnTo>
                    <a:pt x="22" y="74"/>
                  </a:lnTo>
                  <a:lnTo>
                    <a:pt x="22" y="80"/>
                  </a:lnTo>
                  <a:lnTo>
                    <a:pt x="22" y="84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94"/>
                  </a:lnTo>
                  <a:lnTo>
                    <a:pt x="36" y="94"/>
                  </a:lnTo>
                  <a:lnTo>
                    <a:pt x="42" y="94"/>
                  </a:lnTo>
                  <a:lnTo>
                    <a:pt x="50" y="92"/>
                  </a:lnTo>
                  <a:lnTo>
                    <a:pt x="58" y="90"/>
                  </a:lnTo>
                  <a:lnTo>
                    <a:pt x="70" y="84"/>
                  </a:lnTo>
                  <a:lnTo>
                    <a:pt x="80" y="80"/>
                  </a:lnTo>
                  <a:lnTo>
                    <a:pt x="88" y="78"/>
                  </a:lnTo>
                  <a:lnTo>
                    <a:pt x="96" y="76"/>
                  </a:lnTo>
                  <a:lnTo>
                    <a:pt x="100" y="76"/>
                  </a:lnTo>
                  <a:lnTo>
                    <a:pt x="104" y="76"/>
                  </a:lnTo>
                  <a:lnTo>
                    <a:pt x="106" y="76"/>
                  </a:lnTo>
                  <a:lnTo>
                    <a:pt x="108" y="78"/>
                  </a:lnTo>
                  <a:lnTo>
                    <a:pt x="110" y="80"/>
                  </a:lnTo>
                  <a:lnTo>
                    <a:pt x="110" y="82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08" y="98"/>
                  </a:lnTo>
                  <a:lnTo>
                    <a:pt x="104" y="106"/>
                  </a:lnTo>
                  <a:lnTo>
                    <a:pt x="98" y="116"/>
                  </a:lnTo>
                  <a:lnTo>
                    <a:pt x="94" y="128"/>
                  </a:lnTo>
                  <a:lnTo>
                    <a:pt x="90" y="136"/>
                  </a:lnTo>
                  <a:lnTo>
                    <a:pt x="88" y="144"/>
                  </a:lnTo>
                  <a:lnTo>
                    <a:pt x="86" y="150"/>
                  </a:lnTo>
                  <a:lnTo>
                    <a:pt x="86" y="154"/>
                  </a:lnTo>
                  <a:lnTo>
                    <a:pt x="88" y="158"/>
                  </a:lnTo>
                  <a:lnTo>
                    <a:pt x="90" y="160"/>
                  </a:lnTo>
                  <a:lnTo>
                    <a:pt x="92" y="164"/>
                  </a:lnTo>
                  <a:lnTo>
                    <a:pt x="96" y="164"/>
                  </a:lnTo>
                  <a:lnTo>
                    <a:pt x="102" y="164"/>
                  </a:lnTo>
                  <a:lnTo>
                    <a:pt x="106" y="164"/>
                  </a:lnTo>
                  <a:lnTo>
                    <a:pt x="114" y="162"/>
                  </a:lnTo>
                  <a:lnTo>
                    <a:pt x="124" y="160"/>
                  </a:lnTo>
                  <a:lnTo>
                    <a:pt x="134" y="154"/>
                  </a:lnTo>
                  <a:lnTo>
                    <a:pt x="144" y="150"/>
                  </a:lnTo>
                  <a:lnTo>
                    <a:pt x="154" y="148"/>
                  </a:lnTo>
                  <a:lnTo>
                    <a:pt x="162" y="146"/>
                  </a:lnTo>
                  <a:lnTo>
                    <a:pt x="166" y="146"/>
                  </a:lnTo>
                  <a:lnTo>
                    <a:pt x="170" y="146"/>
                  </a:lnTo>
                  <a:lnTo>
                    <a:pt x="172" y="146"/>
                  </a:lnTo>
                  <a:lnTo>
                    <a:pt x="174" y="148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6"/>
                  </a:lnTo>
                  <a:lnTo>
                    <a:pt x="174" y="160"/>
                  </a:lnTo>
                  <a:lnTo>
                    <a:pt x="172" y="168"/>
                  </a:lnTo>
                  <a:lnTo>
                    <a:pt x="170" y="176"/>
                  </a:lnTo>
                  <a:lnTo>
                    <a:pt x="164" y="186"/>
                  </a:lnTo>
                  <a:lnTo>
                    <a:pt x="158" y="198"/>
                  </a:lnTo>
                  <a:lnTo>
                    <a:pt x="156" y="206"/>
                  </a:lnTo>
                  <a:lnTo>
                    <a:pt x="152" y="214"/>
                  </a:lnTo>
                  <a:lnTo>
                    <a:pt x="152" y="220"/>
                  </a:lnTo>
                  <a:lnTo>
                    <a:pt x="152" y="224"/>
                  </a:lnTo>
                  <a:lnTo>
                    <a:pt x="154" y="228"/>
                  </a:lnTo>
                  <a:lnTo>
                    <a:pt x="156" y="230"/>
                  </a:lnTo>
                  <a:lnTo>
                    <a:pt x="158" y="234"/>
                  </a:lnTo>
                  <a:lnTo>
                    <a:pt x="162" y="234"/>
                  </a:lnTo>
                  <a:lnTo>
                    <a:pt x="166" y="234"/>
                  </a:lnTo>
                  <a:lnTo>
                    <a:pt x="172" y="234"/>
                  </a:lnTo>
                  <a:lnTo>
                    <a:pt x="180" y="232"/>
                  </a:lnTo>
                  <a:lnTo>
                    <a:pt x="190" y="230"/>
                  </a:lnTo>
                  <a:lnTo>
                    <a:pt x="200" y="224"/>
                  </a:lnTo>
                  <a:lnTo>
                    <a:pt x="210" y="220"/>
                  </a:lnTo>
                  <a:lnTo>
                    <a:pt x="220" y="218"/>
                  </a:lnTo>
                  <a:lnTo>
                    <a:pt x="226" y="216"/>
                  </a:lnTo>
                  <a:lnTo>
                    <a:pt x="232" y="216"/>
                  </a:lnTo>
                  <a:lnTo>
                    <a:pt x="234" y="216"/>
                  </a:lnTo>
                  <a:lnTo>
                    <a:pt x="238" y="216"/>
                  </a:lnTo>
                  <a:lnTo>
                    <a:pt x="240" y="218"/>
                  </a:lnTo>
                  <a:lnTo>
                    <a:pt x="240" y="220"/>
                  </a:lnTo>
                  <a:lnTo>
                    <a:pt x="242" y="222"/>
                  </a:lnTo>
                  <a:lnTo>
                    <a:pt x="242" y="226"/>
                  </a:lnTo>
                  <a:lnTo>
                    <a:pt x="240" y="230"/>
                  </a:lnTo>
                  <a:lnTo>
                    <a:pt x="238" y="238"/>
                  </a:lnTo>
                  <a:lnTo>
                    <a:pt x="234" y="246"/>
                  </a:lnTo>
                  <a:lnTo>
                    <a:pt x="230" y="256"/>
                  </a:lnTo>
                  <a:lnTo>
                    <a:pt x="224" y="268"/>
                  </a:lnTo>
                  <a:lnTo>
                    <a:pt x="220" y="276"/>
                  </a:lnTo>
                  <a:lnTo>
                    <a:pt x="218" y="284"/>
                  </a:lnTo>
                  <a:lnTo>
                    <a:pt x="218" y="290"/>
                  </a:lnTo>
                  <a:lnTo>
                    <a:pt x="218" y="294"/>
                  </a:lnTo>
                  <a:lnTo>
                    <a:pt x="218" y="298"/>
                  </a:lnTo>
                  <a:lnTo>
                    <a:pt x="220" y="300"/>
                  </a:lnTo>
                  <a:lnTo>
                    <a:pt x="224" y="304"/>
                  </a:lnTo>
                  <a:lnTo>
                    <a:pt x="228" y="304"/>
                  </a:lnTo>
                  <a:lnTo>
                    <a:pt x="232" y="304"/>
                  </a:lnTo>
                  <a:lnTo>
                    <a:pt x="238" y="304"/>
                  </a:lnTo>
                  <a:lnTo>
                    <a:pt x="246" y="302"/>
                  </a:lnTo>
                  <a:lnTo>
                    <a:pt x="254" y="300"/>
                  </a:lnTo>
                  <a:lnTo>
                    <a:pt x="266" y="296"/>
                  </a:lnTo>
                  <a:lnTo>
                    <a:pt x="268" y="294"/>
                  </a:lnTo>
                  <a:lnTo>
                    <a:pt x="266" y="290"/>
                  </a:lnTo>
                  <a:lnTo>
                    <a:pt x="264" y="290"/>
                  </a:lnTo>
                  <a:lnTo>
                    <a:pt x="252" y="296"/>
                  </a:lnTo>
                  <a:lnTo>
                    <a:pt x="244" y="298"/>
                  </a:lnTo>
                  <a:lnTo>
                    <a:pt x="236" y="300"/>
                  </a:lnTo>
                  <a:lnTo>
                    <a:pt x="232" y="300"/>
                  </a:lnTo>
                  <a:lnTo>
                    <a:pt x="228" y="300"/>
                  </a:lnTo>
                  <a:lnTo>
                    <a:pt x="226" y="300"/>
                  </a:lnTo>
                  <a:lnTo>
                    <a:pt x="224" y="298"/>
                  </a:lnTo>
                  <a:lnTo>
                    <a:pt x="222" y="296"/>
                  </a:lnTo>
                  <a:lnTo>
                    <a:pt x="222" y="294"/>
                  </a:lnTo>
                  <a:lnTo>
                    <a:pt x="222" y="290"/>
                  </a:lnTo>
                  <a:lnTo>
                    <a:pt x="222" y="286"/>
                  </a:lnTo>
                  <a:lnTo>
                    <a:pt x="226" y="278"/>
                  </a:lnTo>
                  <a:lnTo>
                    <a:pt x="228" y="270"/>
                  </a:lnTo>
                  <a:lnTo>
                    <a:pt x="234" y="258"/>
                  </a:lnTo>
                  <a:lnTo>
                    <a:pt x="238" y="248"/>
                  </a:lnTo>
                  <a:lnTo>
                    <a:pt x="242" y="240"/>
                  </a:lnTo>
                  <a:lnTo>
                    <a:pt x="244" y="232"/>
                  </a:lnTo>
                  <a:lnTo>
                    <a:pt x="246" y="226"/>
                  </a:lnTo>
                  <a:lnTo>
                    <a:pt x="246" y="222"/>
                  </a:lnTo>
                  <a:lnTo>
                    <a:pt x="244" y="218"/>
                  </a:lnTo>
                  <a:lnTo>
                    <a:pt x="242" y="214"/>
                  </a:lnTo>
                  <a:lnTo>
                    <a:pt x="240" y="212"/>
                  </a:lnTo>
                  <a:lnTo>
                    <a:pt x="236" y="212"/>
                  </a:lnTo>
                  <a:lnTo>
                    <a:pt x="232" y="210"/>
                  </a:lnTo>
                  <a:lnTo>
                    <a:pt x="226" y="212"/>
                  </a:lnTo>
                  <a:lnTo>
                    <a:pt x="218" y="214"/>
                  </a:lnTo>
                  <a:lnTo>
                    <a:pt x="208" y="216"/>
                  </a:lnTo>
                  <a:lnTo>
                    <a:pt x="198" y="220"/>
                  </a:lnTo>
                  <a:lnTo>
                    <a:pt x="188" y="226"/>
                  </a:lnTo>
                  <a:lnTo>
                    <a:pt x="178" y="228"/>
                  </a:lnTo>
                  <a:lnTo>
                    <a:pt x="172" y="230"/>
                  </a:lnTo>
                  <a:lnTo>
                    <a:pt x="166" y="230"/>
                  </a:lnTo>
                  <a:lnTo>
                    <a:pt x="164" y="230"/>
                  </a:lnTo>
                  <a:lnTo>
                    <a:pt x="160" y="230"/>
                  </a:lnTo>
                  <a:lnTo>
                    <a:pt x="158" y="228"/>
                  </a:lnTo>
                  <a:lnTo>
                    <a:pt x="158" y="226"/>
                  </a:lnTo>
                  <a:lnTo>
                    <a:pt x="156" y="224"/>
                  </a:lnTo>
                  <a:lnTo>
                    <a:pt x="156" y="220"/>
                  </a:lnTo>
                  <a:lnTo>
                    <a:pt x="158" y="216"/>
                  </a:lnTo>
                  <a:lnTo>
                    <a:pt x="160" y="208"/>
                  </a:lnTo>
                  <a:lnTo>
                    <a:pt x="164" y="198"/>
                  </a:lnTo>
                  <a:lnTo>
                    <a:pt x="168" y="188"/>
                  </a:lnTo>
                  <a:lnTo>
                    <a:pt x="174" y="178"/>
                  </a:lnTo>
                  <a:lnTo>
                    <a:pt x="178" y="170"/>
                  </a:lnTo>
                  <a:lnTo>
                    <a:pt x="180" y="162"/>
                  </a:lnTo>
                  <a:lnTo>
                    <a:pt x="180" y="156"/>
                  </a:lnTo>
                  <a:lnTo>
                    <a:pt x="180" y="152"/>
                  </a:lnTo>
                  <a:lnTo>
                    <a:pt x="180" y="148"/>
                  </a:lnTo>
                  <a:lnTo>
                    <a:pt x="178" y="144"/>
                  </a:lnTo>
                  <a:lnTo>
                    <a:pt x="174" y="142"/>
                  </a:lnTo>
                  <a:lnTo>
                    <a:pt x="170" y="142"/>
                  </a:lnTo>
                  <a:lnTo>
                    <a:pt x="166" y="140"/>
                  </a:lnTo>
                  <a:lnTo>
                    <a:pt x="160" y="142"/>
                  </a:lnTo>
                  <a:lnTo>
                    <a:pt x="152" y="144"/>
                  </a:lnTo>
                  <a:lnTo>
                    <a:pt x="144" y="146"/>
                  </a:lnTo>
                  <a:lnTo>
                    <a:pt x="132" y="150"/>
                  </a:lnTo>
                  <a:lnTo>
                    <a:pt x="122" y="156"/>
                  </a:lnTo>
                  <a:lnTo>
                    <a:pt x="114" y="158"/>
                  </a:lnTo>
                  <a:lnTo>
                    <a:pt x="106" y="160"/>
                  </a:lnTo>
                  <a:lnTo>
                    <a:pt x="102" y="160"/>
                  </a:lnTo>
                  <a:lnTo>
                    <a:pt x="98" y="160"/>
                  </a:lnTo>
                  <a:lnTo>
                    <a:pt x="96" y="158"/>
                  </a:lnTo>
                  <a:lnTo>
                    <a:pt x="94" y="158"/>
                  </a:lnTo>
                  <a:lnTo>
                    <a:pt x="92" y="156"/>
                  </a:lnTo>
                  <a:lnTo>
                    <a:pt x="92" y="154"/>
                  </a:lnTo>
                  <a:lnTo>
                    <a:pt x="92" y="150"/>
                  </a:lnTo>
                  <a:lnTo>
                    <a:pt x="92" y="146"/>
                  </a:lnTo>
                  <a:lnTo>
                    <a:pt x="94" y="138"/>
                  </a:lnTo>
                  <a:lnTo>
                    <a:pt x="98" y="128"/>
                  </a:lnTo>
                  <a:lnTo>
                    <a:pt x="102" y="118"/>
                  </a:lnTo>
                  <a:lnTo>
                    <a:pt x="108" y="108"/>
                  </a:lnTo>
                  <a:lnTo>
                    <a:pt x="112" y="100"/>
                  </a:lnTo>
                  <a:lnTo>
                    <a:pt x="114" y="92"/>
                  </a:lnTo>
                  <a:lnTo>
                    <a:pt x="114" y="86"/>
                  </a:lnTo>
                  <a:lnTo>
                    <a:pt x="114" y="82"/>
                  </a:lnTo>
                  <a:lnTo>
                    <a:pt x="114" y="78"/>
                  </a:lnTo>
                  <a:lnTo>
                    <a:pt x="112" y="74"/>
                  </a:lnTo>
                  <a:lnTo>
                    <a:pt x="108" y="72"/>
                  </a:lnTo>
                  <a:lnTo>
                    <a:pt x="104" y="72"/>
                  </a:lnTo>
                  <a:lnTo>
                    <a:pt x="100" y="70"/>
                  </a:lnTo>
                  <a:lnTo>
                    <a:pt x="96" y="72"/>
                  </a:lnTo>
                  <a:lnTo>
                    <a:pt x="88" y="74"/>
                  </a:lnTo>
                  <a:lnTo>
                    <a:pt x="78" y="76"/>
                  </a:lnTo>
                  <a:lnTo>
                    <a:pt x="68" y="80"/>
                  </a:lnTo>
                  <a:lnTo>
                    <a:pt x="56" y="84"/>
                  </a:lnTo>
                  <a:lnTo>
                    <a:pt x="48" y="88"/>
                  </a:lnTo>
                  <a:lnTo>
                    <a:pt x="40" y="90"/>
                  </a:lnTo>
                  <a:lnTo>
                    <a:pt x="36" y="90"/>
                  </a:lnTo>
                  <a:lnTo>
                    <a:pt x="32" y="90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6" y="74"/>
                  </a:lnTo>
                  <a:lnTo>
                    <a:pt x="28" y="68"/>
                  </a:lnTo>
                  <a:lnTo>
                    <a:pt x="32" y="58"/>
                  </a:lnTo>
                  <a:lnTo>
                    <a:pt x="38" y="48"/>
                  </a:lnTo>
                  <a:lnTo>
                    <a:pt x="42" y="38"/>
                  </a:lnTo>
                  <a:lnTo>
                    <a:pt x="46" y="30"/>
                  </a:lnTo>
                  <a:lnTo>
                    <a:pt x="48" y="22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15"/>
            <p:cNvSpPr>
              <a:spLocks/>
            </p:cNvSpPr>
            <p:nvPr/>
          </p:nvSpPr>
          <p:spPr bwMode="auto">
            <a:xfrm>
              <a:off x="2186" y="956"/>
              <a:ext cx="356" cy="300"/>
            </a:xfrm>
            <a:custGeom>
              <a:avLst/>
              <a:gdLst>
                <a:gd name="T0" fmla="*/ 6 w 356"/>
                <a:gd name="T1" fmla="*/ 264 h 300"/>
                <a:gd name="T2" fmla="*/ 12 w 356"/>
                <a:gd name="T3" fmla="*/ 256 h 300"/>
                <a:gd name="T4" fmla="*/ 44 w 356"/>
                <a:gd name="T5" fmla="*/ 268 h 300"/>
                <a:gd name="T6" fmla="*/ 80 w 356"/>
                <a:gd name="T7" fmla="*/ 282 h 300"/>
                <a:gd name="T8" fmla="*/ 90 w 356"/>
                <a:gd name="T9" fmla="*/ 270 h 300"/>
                <a:gd name="T10" fmla="*/ 76 w 356"/>
                <a:gd name="T11" fmla="*/ 226 h 300"/>
                <a:gd name="T12" fmla="*/ 72 w 356"/>
                <a:gd name="T13" fmla="*/ 200 h 300"/>
                <a:gd name="T14" fmla="*/ 86 w 356"/>
                <a:gd name="T15" fmla="*/ 198 h 300"/>
                <a:gd name="T16" fmla="*/ 130 w 356"/>
                <a:gd name="T17" fmla="*/ 220 h 300"/>
                <a:gd name="T18" fmla="*/ 154 w 356"/>
                <a:gd name="T19" fmla="*/ 222 h 300"/>
                <a:gd name="T20" fmla="*/ 154 w 356"/>
                <a:gd name="T21" fmla="*/ 198 h 300"/>
                <a:gd name="T22" fmla="*/ 138 w 356"/>
                <a:gd name="T23" fmla="*/ 152 h 300"/>
                <a:gd name="T24" fmla="*/ 142 w 356"/>
                <a:gd name="T25" fmla="*/ 138 h 300"/>
                <a:gd name="T26" fmla="*/ 168 w 356"/>
                <a:gd name="T27" fmla="*/ 146 h 300"/>
                <a:gd name="T28" fmla="*/ 208 w 356"/>
                <a:gd name="T29" fmla="*/ 164 h 300"/>
                <a:gd name="T30" fmla="*/ 222 w 356"/>
                <a:gd name="T31" fmla="*/ 156 h 300"/>
                <a:gd name="T32" fmla="*/ 214 w 356"/>
                <a:gd name="T33" fmla="*/ 118 h 300"/>
                <a:gd name="T34" fmla="*/ 204 w 356"/>
                <a:gd name="T35" fmla="*/ 84 h 300"/>
                <a:gd name="T36" fmla="*/ 214 w 356"/>
                <a:gd name="T37" fmla="*/ 80 h 300"/>
                <a:gd name="T38" fmla="*/ 254 w 356"/>
                <a:gd name="T39" fmla="*/ 98 h 300"/>
                <a:gd name="T40" fmla="*/ 282 w 356"/>
                <a:gd name="T41" fmla="*/ 106 h 300"/>
                <a:gd name="T42" fmla="*/ 288 w 356"/>
                <a:gd name="T43" fmla="*/ 88 h 300"/>
                <a:gd name="T44" fmla="*/ 272 w 356"/>
                <a:gd name="T45" fmla="*/ 40 h 300"/>
                <a:gd name="T46" fmla="*/ 272 w 356"/>
                <a:gd name="T47" fmla="*/ 22 h 300"/>
                <a:gd name="T48" fmla="*/ 292 w 356"/>
                <a:gd name="T49" fmla="*/ 24 h 300"/>
                <a:gd name="T50" fmla="*/ 336 w 356"/>
                <a:gd name="T51" fmla="*/ 46 h 300"/>
                <a:gd name="T52" fmla="*/ 354 w 356"/>
                <a:gd name="T53" fmla="*/ 42 h 300"/>
                <a:gd name="T54" fmla="*/ 350 w 356"/>
                <a:gd name="T55" fmla="*/ 12 h 300"/>
                <a:gd name="T56" fmla="*/ 346 w 356"/>
                <a:gd name="T57" fmla="*/ 14 h 300"/>
                <a:gd name="T58" fmla="*/ 350 w 356"/>
                <a:gd name="T59" fmla="*/ 40 h 300"/>
                <a:gd name="T60" fmla="*/ 338 w 356"/>
                <a:gd name="T61" fmla="*/ 42 h 300"/>
                <a:gd name="T62" fmla="*/ 294 w 356"/>
                <a:gd name="T63" fmla="*/ 20 h 300"/>
                <a:gd name="T64" fmla="*/ 270 w 356"/>
                <a:gd name="T65" fmla="*/ 18 h 300"/>
                <a:gd name="T66" fmla="*/ 268 w 356"/>
                <a:gd name="T67" fmla="*/ 42 h 300"/>
                <a:gd name="T68" fmla="*/ 284 w 356"/>
                <a:gd name="T69" fmla="*/ 88 h 300"/>
                <a:gd name="T70" fmla="*/ 280 w 356"/>
                <a:gd name="T71" fmla="*/ 102 h 300"/>
                <a:gd name="T72" fmla="*/ 256 w 356"/>
                <a:gd name="T73" fmla="*/ 94 h 300"/>
                <a:gd name="T74" fmla="*/ 214 w 356"/>
                <a:gd name="T75" fmla="*/ 74 h 300"/>
                <a:gd name="T76" fmla="*/ 200 w 356"/>
                <a:gd name="T77" fmla="*/ 84 h 300"/>
                <a:gd name="T78" fmla="*/ 210 w 356"/>
                <a:gd name="T79" fmla="*/ 120 h 300"/>
                <a:gd name="T80" fmla="*/ 218 w 356"/>
                <a:gd name="T81" fmla="*/ 154 h 300"/>
                <a:gd name="T82" fmla="*/ 208 w 356"/>
                <a:gd name="T83" fmla="*/ 160 h 300"/>
                <a:gd name="T84" fmla="*/ 170 w 356"/>
                <a:gd name="T85" fmla="*/ 142 h 300"/>
                <a:gd name="T86" fmla="*/ 140 w 356"/>
                <a:gd name="T87" fmla="*/ 134 h 300"/>
                <a:gd name="T88" fmla="*/ 134 w 356"/>
                <a:gd name="T89" fmla="*/ 152 h 300"/>
                <a:gd name="T90" fmla="*/ 150 w 356"/>
                <a:gd name="T91" fmla="*/ 198 h 300"/>
                <a:gd name="T92" fmla="*/ 150 w 356"/>
                <a:gd name="T93" fmla="*/ 218 h 300"/>
                <a:gd name="T94" fmla="*/ 132 w 356"/>
                <a:gd name="T95" fmla="*/ 216 h 300"/>
                <a:gd name="T96" fmla="*/ 86 w 356"/>
                <a:gd name="T97" fmla="*/ 194 h 300"/>
                <a:gd name="T98" fmla="*/ 68 w 356"/>
                <a:gd name="T99" fmla="*/ 198 h 300"/>
                <a:gd name="T100" fmla="*/ 72 w 356"/>
                <a:gd name="T101" fmla="*/ 228 h 300"/>
                <a:gd name="T102" fmla="*/ 86 w 356"/>
                <a:gd name="T103" fmla="*/ 270 h 300"/>
                <a:gd name="T104" fmla="*/ 80 w 356"/>
                <a:gd name="T105" fmla="*/ 278 h 300"/>
                <a:gd name="T106" fmla="*/ 46 w 356"/>
                <a:gd name="T107" fmla="*/ 264 h 300"/>
                <a:gd name="T108" fmla="*/ 12 w 356"/>
                <a:gd name="T109" fmla="*/ 250 h 300"/>
                <a:gd name="T110" fmla="*/ 0 w 356"/>
                <a:gd name="T111" fmla="*/ 264 h 300"/>
                <a:gd name="T112" fmla="*/ 12 w 356"/>
                <a:gd name="T113" fmla="*/ 300 h 3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6"/>
                <a:gd name="T172" fmla="*/ 0 h 300"/>
                <a:gd name="T173" fmla="*/ 356 w 356"/>
                <a:gd name="T174" fmla="*/ 300 h 3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6" h="300">
                  <a:moveTo>
                    <a:pt x="14" y="296"/>
                  </a:moveTo>
                  <a:lnTo>
                    <a:pt x="10" y="286"/>
                  </a:lnTo>
                  <a:lnTo>
                    <a:pt x="8" y="276"/>
                  </a:lnTo>
                  <a:lnTo>
                    <a:pt x="6" y="268"/>
                  </a:lnTo>
                  <a:lnTo>
                    <a:pt x="6" y="264"/>
                  </a:lnTo>
                  <a:lnTo>
                    <a:pt x="6" y="262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10" y="256"/>
                  </a:lnTo>
                  <a:lnTo>
                    <a:pt x="12" y="256"/>
                  </a:lnTo>
                  <a:lnTo>
                    <a:pt x="14" y="256"/>
                  </a:lnTo>
                  <a:lnTo>
                    <a:pt x="20" y="256"/>
                  </a:lnTo>
                  <a:lnTo>
                    <a:pt x="26" y="260"/>
                  </a:lnTo>
                  <a:lnTo>
                    <a:pt x="34" y="264"/>
                  </a:lnTo>
                  <a:lnTo>
                    <a:pt x="44" y="268"/>
                  </a:lnTo>
                  <a:lnTo>
                    <a:pt x="54" y="274"/>
                  </a:lnTo>
                  <a:lnTo>
                    <a:pt x="64" y="278"/>
                  </a:lnTo>
                  <a:lnTo>
                    <a:pt x="70" y="282"/>
                  </a:lnTo>
                  <a:lnTo>
                    <a:pt x="76" y="282"/>
                  </a:lnTo>
                  <a:lnTo>
                    <a:pt x="80" y="282"/>
                  </a:lnTo>
                  <a:lnTo>
                    <a:pt x="84" y="282"/>
                  </a:lnTo>
                  <a:lnTo>
                    <a:pt x="86" y="280"/>
                  </a:lnTo>
                  <a:lnTo>
                    <a:pt x="90" y="278"/>
                  </a:lnTo>
                  <a:lnTo>
                    <a:pt x="90" y="274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88" y="256"/>
                  </a:lnTo>
                  <a:lnTo>
                    <a:pt x="86" y="248"/>
                  </a:lnTo>
                  <a:lnTo>
                    <a:pt x="80" y="236"/>
                  </a:lnTo>
                  <a:lnTo>
                    <a:pt x="76" y="226"/>
                  </a:lnTo>
                  <a:lnTo>
                    <a:pt x="74" y="218"/>
                  </a:lnTo>
                  <a:lnTo>
                    <a:pt x="72" y="210"/>
                  </a:lnTo>
                  <a:lnTo>
                    <a:pt x="72" y="206"/>
                  </a:lnTo>
                  <a:lnTo>
                    <a:pt x="72" y="202"/>
                  </a:lnTo>
                  <a:lnTo>
                    <a:pt x="72" y="200"/>
                  </a:lnTo>
                  <a:lnTo>
                    <a:pt x="74" y="198"/>
                  </a:lnTo>
                  <a:lnTo>
                    <a:pt x="76" y="198"/>
                  </a:lnTo>
                  <a:lnTo>
                    <a:pt x="78" y="196"/>
                  </a:lnTo>
                  <a:lnTo>
                    <a:pt x="82" y="198"/>
                  </a:lnTo>
                  <a:lnTo>
                    <a:pt x="86" y="198"/>
                  </a:lnTo>
                  <a:lnTo>
                    <a:pt x="92" y="200"/>
                  </a:lnTo>
                  <a:lnTo>
                    <a:pt x="100" y="204"/>
                  </a:lnTo>
                  <a:lnTo>
                    <a:pt x="110" y="210"/>
                  </a:lnTo>
                  <a:lnTo>
                    <a:pt x="120" y="216"/>
                  </a:lnTo>
                  <a:lnTo>
                    <a:pt x="130" y="220"/>
                  </a:lnTo>
                  <a:lnTo>
                    <a:pt x="136" y="222"/>
                  </a:lnTo>
                  <a:lnTo>
                    <a:pt x="142" y="224"/>
                  </a:lnTo>
                  <a:lnTo>
                    <a:pt x="146" y="224"/>
                  </a:lnTo>
                  <a:lnTo>
                    <a:pt x="150" y="224"/>
                  </a:lnTo>
                  <a:lnTo>
                    <a:pt x="154" y="222"/>
                  </a:lnTo>
                  <a:lnTo>
                    <a:pt x="156" y="218"/>
                  </a:lnTo>
                  <a:lnTo>
                    <a:pt x="156" y="214"/>
                  </a:lnTo>
                  <a:lnTo>
                    <a:pt x="156" y="210"/>
                  </a:lnTo>
                  <a:lnTo>
                    <a:pt x="156" y="206"/>
                  </a:lnTo>
                  <a:lnTo>
                    <a:pt x="154" y="198"/>
                  </a:lnTo>
                  <a:lnTo>
                    <a:pt x="152" y="188"/>
                  </a:lnTo>
                  <a:lnTo>
                    <a:pt x="148" y="178"/>
                  </a:lnTo>
                  <a:lnTo>
                    <a:pt x="142" y="168"/>
                  </a:lnTo>
                  <a:lnTo>
                    <a:pt x="140" y="158"/>
                  </a:lnTo>
                  <a:lnTo>
                    <a:pt x="138" y="152"/>
                  </a:lnTo>
                  <a:lnTo>
                    <a:pt x="138" y="146"/>
                  </a:lnTo>
                  <a:lnTo>
                    <a:pt x="138" y="144"/>
                  </a:lnTo>
                  <a:lnTo>
                    <a:pt x="138" y="142"/>
                  </a:lnTo>
                  <a:lnTo>
                    <a:pt x="140" y="140"/>
                  </a:lnTo>
                  <a:lnTo>
                    <a:pt x="142" y="138"/>
                  </a:lnTo>
                  <a:lnTo>
                    <a:pt x="144" y="138"/>
                  </a:lnTo>
                  <a:lnTo>
                    <a:pt x="148" y="138"/>
                  </a:lnTo>
                  <a:lnTo>
                    <a:pt x="152" y="140"/>
                  </a:lnTo>
                  <a:lnTo>
                    <a:pt x="158" y="142"/>
                  </a:lnTo>
                  <a:lnTo>
                    <a:pt x="168" y="146"/>
                  </a:lnTo>
                  <a:lnTo>
                    <a:pt x="176" y="152"/>
                  </a:lnTo>
                  <a:lnTo>
                    <a:pt x="186" y="156"/>
                  </a:lnTo>
                  <a:lnTo>
                    <a:pt x="196" y="162"/>
                  </a:lnTo>
                  <a:lnTo>
                    <a:pt x="204" y="164"/>
                  </a:lnTo>
                  <a:lnTo>
                    <a:pt x="208" y="164"/>
                  </a:lnTo>
                  <a:lnTo>
                    <a:pt x="212" y="166"/>
                  </a:lnTo>
                  <a:lnTo>
                    <a:pt x="216" y="164"/>
                  </a:lnTo>
                  <a:lnTo>
                    <a:pt x="220" y="162"/>
                  </a:lnTo>
                  <a:lnTo>
                    <a:pt x="222" y="160"/>
                  </a:lnTo>
                  <a:lnTo>
                    <a:pt x="222" y="156"/>
                  </a:lnTo>
                  <a:lnTo>
                    <a:pt x="224" y="152"/>
                  </a:lnTo>
                  <a:lnTo>
                    <a:pt x="222" y="146"/>
                  </a:lnTo>
                  <a:lnTo>
                    <a:pt x="220" y="138"/>
                  </a:lnTo>
                  <a:lnTo>
                    <a:pt x="218" y="130"/>
                  </a:lnTo>
                  <a:lnTo>
                    <a:pt x="214" y="118"/>
                  </a:lnTo>
                  <a:lnTo>
                    <a:pt x="210" y="108"/>
                  </a:lnTo>
                  <a:lnTo>
                    <a:pt x="206" y="100"/>
                  </a:lnTo>
                  <a:lnTo>
                    <a:pt x="204" y="92"/>
                  </a:lnTo>
                  <a:lnTo>
                    <a:pt x="204" y="88"/>
                  </a:lnTo>
                  <a:lnTo>
                    <a:pt x="204" y="84"/>
                  </a:lnTo>
                  <a:lnTo>
                    <a:pt x="204" y="82"/>
                  </a:lnTo>
                  <a:lnTo>
                    <a:pt x="206" y="80"/>
                  </a:lnTo>
                  <a:lnTo>
                    <a:pt x="208" y="80"/>
                  </a:lnTo>
                  <a:lnTo>
                    <a:pt x="210" y="80"/>
                  </a:lnTo>
                  <a:lnTo>
                    <a:pt x="214" y="80"/>
                  </a:lnTo>
                  <a:lnTo>
                    <a:pt x="218" y="80"/>
                  </a:lnTo>
                  <a:lnTo>
                    <a:pt x="226" y="82"/>
                  </a:lnTo>
                  <a:lnTo>
                    <a:pt x="234" y="86"/>
                  </a:lnTo>
                  <a:lnTo>
                    <a:pt x="244" y="92"/>
                  </a:lnTo>
                  <a:lnTo>
                    <a:pt x="254" y="98"/>
                  </a:lnTo>
                  <a:lnTo>
                    <a:pt x="262" y="102"/>
                  </a:lnTo>
                  <a:lnTo>
                    <a:pt x="270" y="104"/>
                  </a:lnTo>
                  <a:lnTo>
                    <a:pt x="274" y="106"/>
                  </a:lnTo>
                  <a:lnTo>
                    <a:pt x="278" y="106"/>
                  </a:lnTo>
                  <a:lnTo>
                    <a:pt x="282" y="106"/>
                  </a:lnTo>
                  <a:lnTo>
                    <a:pt x="286" y="104"/>
                  </a:lnTo>
                  <a:lnTo>
                    <a:pt x="288" y="100"/>
                  </a:lnTo>
                  <a:lnTo>
                    <a:pt x="290" y="96"/>
                  </a:lnTo>
                  <a:lnTo>
                    <a:pt x="290" y="92"/>
                  </a:lnTo>
                  <a:lnTo>
                    <a:pt x="288" y="88"/>
                  </a:lnTo>
                  <a:lnTo>
                    <a:pt x="288" y="80"/>
                  </a:lnTo>
                  <a:lnTo>
                    <a:pt x="284" y="70"/>
                  </a:lnTo>
                  <a:lnTo>
                    <a:pt x="280" y="60"/>
                  </a:lnTo>
                  <a:lnTo>
                    <a:pt x="276" y="50"/>
                  </a:lnTo>
                  <a:lnTo>
                    <a:pt x="272" y="40"/>
                  </a:lnTo>
                  <a:lnTo>
                    <a:pt x="270" y="34"/>
                  </a:lnTo>
                  <a:lnTo>
                    <a:pt x="270" y="30"/>
                  </a:lnTo>
                  <a:lnTo>
                    <a:pt x="270" y="26"/>
                  </a:lnTo>
                  <a:lnTo>
                    <a:pt x="272" y="24"/>
                  </a:lnTo>
                  <a:lnTo>
                    <a:pt x="272" y="22"/>
                  </a:lnTo>
                  <a:lnTo>
                    <a:pt x="274" y="20"/>
                  </a:lnTo>
                  <a:lnTo>
                    <a:pt x="276" y="20"/>
                  </a:lnTo>
                  <a:lnTo>
                    <a:pt x="280" y="20"/>
                  </a:lnTo>
                  <a:lnTo>
                    <a:pt x="284" y="22"/>
                  </a:lnTo>
                  <a:lnTo>
                    <a:pt x="292" y="24"/>
                  </a:lnTo>
                  <a:lnTo>
                    <a:pt x="300" y="28"/>
                  </a:lnTo>
                  <a:lnTo>
                    <a:pt x="310" y="34"/>
                  </a:lnTo>
                  <a:lnTo>
                    <a:pt x="320" y="40"/>
                  </a:lnTo>
                  <a:lnTo>
                    <a:pt x="328" y="44"/>
                  </a:lnTo>
                  <a:lnTo>
                    <a:pt x="336" y="46"/>
                  </a:lnTo>
                  <a:lnTo>
                    <a:pt x="340" y="48"/>
                  </a:lnTo>
                  <a:lnTo>
                    <a:pt x="346" y="48"/>
                  </a:lnTo>
                  <a:lnTo>
                    <a:pt x="348" y="46"/>
                  </a:lnTo>
                  <a:lnTo>
                    <a:pt x="352" y="44"/>
                  </a:lnTo>
                  <a:lnTo>
                    <a:pt x="354" y="42"/>
                  </a:lnTo>
                  <a:lnTo>
                    <a:pt x="356" y="38"/>
                  </a:lnTo>
                  <a:lnTo>
                    <a:pt x="356" y="34"/>
                  </a:lnTo>
                  <a:lnTo>
                    <a:pt x="356" y="28"/>
                  </a:lnTo>
                  <a:lnTo>
                    <a:pt x="354" y="22"/>
                  </a:lnTo>
                  <a:lnTo>
                    <a:pt x="350" y="12"/>
                  </a:lnTo>
                  <a:lnTo>
                    <a:pt x="346" y="2"/>
                  </a:lnTo>
                  <a:lnTo>
                    <a:pt x="346" y="0"/>
                  </a:lnTo>
                  <a:lnTo>
                    <a:pt x="340" y="0"/>
                  </a:lnTo>
                  <a:lnTo>
                    <a:pt x="342" y="4"/>
                  </a:lnTo>
                  <a:lnTo>
                    <a:pt x="346" y="14"/>
                  </a:lnTo>
                  <a:lnTo>
                    <a:pt x="348" y="22"/>
                  </a:lnTo>
                  <a:lnTo>
                    <a:pt x="350" y="30"/>
                  </a:lnTo>
                  <a:lnTo>
                    <a:pt x="352" y="34"/>
                  </a:lnTo>
                  <a:lnTo>
                    <a:pt x="350" y="38"/>
                  </a:lnTo>
                  <a:lnTo>
                    <a:pt x="350" y="40"/>
                  </a:lnTo>
                  <a:lnTo>
                    <a:pt x="348" y="42"/>
                  </a:lnTo>
                  <a:lnTo>
                    <a:pt x="344" y="42"/>
                  </a:lnTo>
                  <a:lnTo>
                    <a:pt x="342" y="42"/>
                  </a:lnTo>
                  <a:lnTo>
                    <a:pt x="338" y="42"/>
                  </a:lnTo>
                  <a:lnTo>
                    <a:pt x="330" y="40"/>
                  </a:lnTo>
                  <a:lnTo>
                    <a:pt x="322" y="34"/>
                  </a:lnTo>
                  <a:lnTo>
                    <a:pt x="312" y="30"/>
                  </a:lnTo>
                  <a:lnTo>
                    <a:pt x="302" y="24"/>
                  </a:lnTo>
                  <a:lnTo>
                    <a:pt x="294" y="20"/>
                  </a:lnTo>
                  <a:lnTo>
                    <a:pt x="286" y="18"/>
                  </a:lnTo>
                  <a:lnTo>
                    <a:pt x="280" y="16"/>
                  </a:lnTo>
                  <a:lnTo>
                    <a:pt x="276" y="16"/>
                  </a:lnTo>
                  <a:lnTo>
                    <a:pt x="272" y="16"/>
                  </a:lnTo>
                  <a:lnTo>
                    <a:pt x="270" y="18"/>
                  </a:lnTo>
                  <a:lnTo>
                    <a:pt x="268" y="22"/>
                  </a:lnTo>
                  <a:lnTo>
                    <a:pt x="266" y="24"/>
                  </a:lnTo>
                  <a:lnTo>
                    <a:pt x="266" y="30"/>
                  </a:lnTo>
                  <a:lnTo>
                    <a:pt x="266" y="34"/>
                  </a:lnTo>
                  <a:lnTo>
                    <a:pt x="268" y="42"/>
                  </a:lnTo>
                  <a:lnTo>
                    <a:pt x="272" y="52"/>
                  </a:lnTo>
                  <a:lnTo>
                    <a:pt x="276" y="62"/>
                  </a:lnTo>
                  <a:lnTo>
                    <a:pt x="280" y="72"/>
                  </a:lnTo>
                  <a:lnTo>
                    <a:pt x="282" y="80"/>
                  </a:lnTo>
                  <a:lnTo>
                    <a:pt x="284" y="88"/>
                  </a:lnTo>
                  <a:lnTo>
                    <a:pt x="284" y="92"/>
                  </a:lnTo>
                  <a:lnTo>
                    <a:pt x="284" y="96"/>
                  </a:lnTo>
                  <a:lnTo>
                    <a:pt x="284" y="98"/>
                  </a:lnTo>
                  <a:lnTo>
                    <a:pt x="282" y="100"/>
                  </a:lnTo>
                  <a:lnTo>
                    <a:pt x="280" y="102"/>
                  </a:lnTo>
                  <a:lnTo>
                    <a:pt x="278" y="102"/>
                  </a:lnTo>
                  <a:lnTo>
                    <a:pt x="274" y="102"/>
                  </a:lnTo>
                  <a:lnTo>
                    <a:pt x="270" y="100"/>
                  </a:lnTo>
                  <a:lnTo>
                    <a:pt x="264" y="98"/>
                  </a:lnTo>
                  <a:lnTo>
                    <a:pt x="256" y="94"/>
                  </a:lnTo>
                  <a:lnTo>
                    <a:pt x="246" y="88"/>
                  </a:lnTo>
                  <a:lnTo>
                    <a:pt x="236" y="82"/>
                  </a:lnTo>
                  <a:lnTo>
                    <a:pt x="226" y="78"/>
                  </a:lnTo>
                  <a:lnTo>
                    <a:pt x="220" y="76"/>
                  </a:lnTo>
                  <a:lnTo>
                    <a:pt x="214" y="74"/>
                  </a:lnTo>
                  <a:lnTo>
                    <a:pt x="210" y="74"/>
                  </a:lnTo>
                  <a:lnTo>
                    <a:pt x="206" y="76"/>
                  </a:lnTo>
                  <a:lnTo>
                    <a:pt x="204" y="78"/>
                  </a:lnTo>
                  <a:lnTo>
                    <a:pt x="200" y="80"/>
                  </a:lnTo>
                  <a:lnTo>
                    <a:pt x="200" y="84"/>
                  </a:lnTo>
                  <a:lnTo>
                    <a:pt x="200" y="88"/>
                  </a:lnTo>
                  <a:lnTo>
                    <a:pt x="200" y="94"/>
                  </a:lnTo>
                  <a:lnTo>
                    <a:pt x="202" y="100"/>
                  </a:lnTo>
                  <a:lnTo>
                    <a:pt x="204" y="110"/>
                  </a:lnTo>
                  <a:lnTo>
                    <a:pt x="210" y="120"/>
                  </a:lnTo>
                  <a:lnTo>
                    <a:pt x="214" y="130"/>
                  </a:lnTo>
                  <a:lnTo>
                    <a:pt x="216" y="140"/>
                  </a:lnTo>
                  <a:lnTo>
                    <a:pt x="218" y="148"/>
                  </a:lnTo>
                  <a:lnTo>
                    <a:pt x="218" y="152"/>
                  </a:lnTo>
                  <a:lnTo>
                    <a:pt x="218" y="154"/>
                  </a:lnTo>
                  <a:lnTo>
                    <a:pt x="218" y="158"/>
                  </a:lnTo>
                  <a:lnTo>
                    <a:pt x="216" y="158"/>
                  </a:lnTo>
                  <a:lnTo>
                    <a:pt x="214" y="160"/>
                  </a:lnTo>
                  <a:lnTo>
                    <a:pt x="212" y="160"/>
                  </a:lnTo>
                  <a:lnTo>
                    <a:pt x="208" y="160"/>
                  </a:lnTo>
                  <a:lnTo>
                    <a:pt x="204" y="160"/>
                  </a:lnTo>
                  <a:lnTo>
                    <a:pt x="198" y="156"/>
                  </a:lnTo>
                  <a:lnTo>
                    <a:pt x="188" y="152"/>
                  </a:lnTo>
                  <a:lnTo>
                    <a:pt x="180" y="148"/>
                  </a:lnTo>
                  <a:lnTo>
                    <a:pt x="170" y="142"/>
                  </a:lnTo>
                  <a:lnTo>
                    <a:pt x="160" y="138"/>
                  </a:lnTo>
                  <a:lnTo>
                    <a:pt x="154" y="134"/>
                  </a:lnTo>
                  <a:lnTo>
                    <a:pt x="148" y="134"/>
                  </a:lnTo>
                  <a:lnTo>
                    <a:pt x="144" y="134"/>
                  </a:lnTo>
                  <a:lnTo>
                    <a:pt x="140" y="134"/>
                  </a:lnTo>
                  <a:lnTo>
                    <a:pt x="136" y="136"/>
                  </a:lnTo>
                  <a:lnTo>
                    <a:pt x="134" y="138"/>
                  </a:lnTo>
                  <a:lnTo>
                    <a:pt x="134" y="142"/>
                  </a:lnTo>
                  <a:lnTo>
                    <a:pt x="134" y="146"/>
                  </a:lnTo>
                  <a:lnTo>
                    <a:pt x="134" y="152"/>
                  </a:lnTo>
                  <a:lnTo>
                    <a:pt x="136" y="160"/>
                  </a:lnTo>
                  <a:lnTo>
                    <a:pt x="138" y="168"/>
                  </a:lnTo>
                  <a:lnTo>
                    <a:pt x="142" y="180"/>
                  </a:lnTo>
                  <a:lnTo>
                    <a:pt x="148" y="190"/>
                  </a:lnTo>
                  <a:lnTo>
                    <a:pt x="150" y="198"/>
                  </a:lnTo>
                  <a:lnTo>
                    <a:pt x="152" y="206"/>
                  </a:lnTo>
                  <a:lnTo>
                    <a:pt x="152" y="210"/>
                  </a:lnTo>
                  <a:lnTo>
                    <a:pt x="152" y="214"/>
                  </a:lnTo>
                  <a:lnTo>
                    <a:pt x="152" y="216"/>
                  </a:lnTo>
                  <a:lnTo>
                    <a:pt x="150" y="218"/>
                  </a:lnTo>
                  <a:lnTo>
                    <a:pt x="148" y="218"/>
                  </a:lnTo>
                  <a:lnTo>
                    <a:pt x="146" y="220"/>
                  </a:lnTo>
                  <a:lnTo>
                    <a:pt x="142" y="218"/>
                  </a:lnTo>
                  <a:lnTo>
                    <a:pt x="138" y="218"/>
                  </a:lnTo>
                  <a:lnTo>
                    <a:pt x="132" y="216"/>
                  </a:lnTo>
                  <a:lnTo>
                    <a:pt x="122" y="212"/>
                  </a:lnTo>
                  <a:lnTo>
                    <a:pt x="114" y="206"/>
                  </a:lnTo>
                  <a:lnTo>
                    <a:pt x="102" y="200"/>
                  </a:lnTo>
                  <a:lnTo>
                    <a:pt x="94" y="196"/>
                  </a:lnTo>
                  <a:lnTo>
                    <a:pt x="86" y="194"/>
                  </a:lnTo>
                  <a:lnTo>
                    <a:pt x="82" y="192"/>
                  </a:lnTo>
                  <a:lnTo>
                    <a:pt x="78" y="192"/>
                  </a:lnTo>
                  <a:lnTo>
                    <a:pt x="74" y="192"/>
                  </a:lnTo>
                  <a:lnTo>
                    <a:pt x="70" y="194"/>
                  </a:lnTo>
                  <a:lnTo>
                    <a:pt x="68" y="198"/>
                  </a:lnTo>
                  <a:lnTo>
                    <a:pt x="68" y="202"/>
                  </a:lnTo>
                  <a:lnTo>
                    <a:pt x="66" y="206"/>
                  </a:lnTo>
                  <a:lnTo>
                    <a:pt x="68" y="210"/>
                  </a:lnTo>
                  <a:lnTo>
                    <a:pt x="70" y="218"/>
                  </a:lnTo>
                  <a:lnTo>
                    <a:pt x="72" y="228"/>
                  </a:lnTo>
                  <a:lnTo>
                    <a:pt x="76" y="238"/>
                  </a:lnTo>
                  <a:lnTo>
                    <a:pt x="80" y="248"/>
                  </a:lnTo>
                  <a:lnTo>
                    <a:pt x="84" y="258"/>
                  </a:lnTo>
                  <a:lnTo>
                    <a:pt x="86" y="264"/>
                  </a:lnTo>
                  <a:lnTo>
                    <a:pt x="86" y="270"/>
                  </a:lnTo>
                  <a:lnTo>
                    <a:pt x="86" y="272"/>
                  </a:lnTo>
                  <a:lnTo>
                    <a:pt x="86" y="274"/>
                  </a:lnTo>
                  <a:lnTo>
                    <a:pt x="84" y="276"/>
                  </a:lnTo>
                  <a:lnTo>
                    <a:pt x="82" y="278"/>
                  </a:lnTo>
                  <a:lnTo>
                    <a:pt x="80" y="278"/>
                  </a:lnTo>
                  <a:lnTo>
                    <a:pt x="76" y="278"/>
                  </a:lnTo>
                  <a:lnTo>
                    <a:pt x="72" y="276"/>
                  </a:lnTo>
                  <a:lnTo>
                    <a:pt x="64" y="274"/>
                  </a:lnTo>
                  <a:lnTo>
                    <a:pt x="56" y="270"/>
                  </a:lnTo>
                  <a:lnTo>
                    <a:pt x="46" y="264"/>
                  </a:lnTo>
                  <a:lnTo>
                    <a:pt x="36" y="260"/>
                  </a:lnTo>
                  <a:lnTo>
                    <a:pt x="28" y="254"/>
                  </a:lnTo>
                  <a:lnTo>
                    <a:pt x="20" y="252"/>
                  </a:lnTo>
                  <a:lnTo>
                    <a:pt x="16" y="252"/>
                  </a:lnTo>
                  <a:lnTo>
                    <a:pt x="12" y="250"/>
                  </a:lnTo>
                  <a:lnTo>
                    <a:pt x="8" y="252"/>
                  </a:lnTo>
                  <a:lnTo>
                    <a:pt x="4" y="254"/>
                  </a:lnTo>
                  <a:lnTo>
                    <a:pt x="2" y="256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2" y="278"/>
                  </a:lnTo>
                  <a:lnTo>
                    <a:pt x="6" y="286"/>
                  </a:lnTo>
                  <a:lnTo>
                    <a:pt x="10" y="298"/>
                  </a:lnTo>
                  <a:lnTo>
                    <a:pt x="12" y="300"/>
                  </a:lnTo>
                  <a:lnTo>
                    <a:pt x="16" y="298"/>
                  </a:lnTo>
                  <a:lnTo>
                    <a:pt x="14" y="2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16"/>
            <p:cNvSpPr>
              <a:spLocks/>
            </p:cNvSpPr>
            <p:nvPr/>
          </p:nvSpPr>
          <p:spPr bwMode="auto">
            <a:xfrm>
              <a:off x="1752" y="854"/>
              <a:ext cx="24" cy="20"/>
            </a:xfrm>
            <a:custGeom>
              <a:avLst/>
              <a:gdLst>
                <a:gd name="T0" fmla="*/ 24 w 24"/>
                <a:gd name="T1" fmla="*/ 0 h 20"/>
                <a:gd name="T2" fmla="*/ 10 w 24"/>
                <a:gd name="T3" fmla="*/ 20 h 20"/>
                <a:gd name="T4" fmla="*/ 8 w 24"/>
                <a:gd name="T5" fmla="*/ 10 h 20"/>
                <a:gd name="T6" fmla="*/ 0 w 24"/>
                <a:gd name="T7" fmla="*/ 6 h 20"/>
                <a:gd name="T8" fmla="*/ 24 w 2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0"/>
                <a:gd name="T17" fmla="*/ 24 w 2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0">
                  <a:moveTo>
                    <a:pt x="24" y="0"/>
                  </a:moveTo>
                  <a:lnTo>
                    <a:pt x="10" y="20"/>
                  </a:lnTo>
                  <a:lnTo>
                    <a:pt x="8" y="1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17"/>
            <p:cNvSpPr>
              <a:spLocks noEditPoints="1"/>
            </p:cNvSpPr>
            <p:nvPr/>
          </p:nvSpPr>
          <p:spPr bwMode="auto">
            <a:xfrm>
              <a:off x="1740" y="844"/>
              <a:ext cx="48" cy="40"/>
            </a:xfrm>
            <a:custGeom>
              <a:avLst/>
              <a:gdLst>
                <a:gd name="T0" fmla="*/ 32 w 48"/>
                <a:gd name="T1" fmla="*/ 6 h 40"/>
                <a:gd name="T2" fmla="*/ 18 w 48"/>
                <a:gd name="T3" fmla="*/ 26 h 40"/>
                <a:gd name="T4" fmla="*/ 22 w 48"/>
                <a:gd name="T5" fmla="*/ 30 h 40"/>
                <a:gd name="T6" fmla="*/ 26 w 48"/>
                <a:gd name="T7" fmla="*/ 28 h 40"/>
                <a:gd name="T8" fmla="*/ 24 w 48"/>
                <a:gd name="T9" fmla="*/ 20 h 40"/>
                <a:gd name="T10" fmla="*/ 24 w 48"/>
                <a:gd name="T11" fmla="*/ 18 h 40"/>
                <a:gd name="T12" fmla="*/ 22 w 48"/>
                <a:gd name="T13" fmla="*/ 16 h 40"/>
                <a:gd name="T14" fmla="*/ 14 w 48"/>
                <a:gd name="T15" fmla="*/ 12 h 40"/>
                <a:gd name="T16" fmla="*/ 12 w 48"/>
                <a:gd name="T17" fmla="*/ 16 h 40"/>
                <a:gd name="T18" fmla="*/ 14 w 48"/>
                <a:gd name="T19" fmla="*/ 20 h 40"/>
                <a:gd name="T20" fmla="*/ 38 w 48"/>
                <a:gd name="T21" fmla="*/ 14 h 40"/>
                <a:gd name="T22" fmla="*/ 36 w 48"/>
                <a:gd name="T23" fmla="*/ 10 h 40"/>
                <a:gd name="T24" fmla="*/ 32 w 48"/>
                <a:gd name="T25" fmla="*/ 6 h 40"/>
                <a:gd name="T26" fmla="*/ 34 w 48"/>
                <a:gd name="T27" fmla="*/ 4 h 40"/>
                <a:gd name="T28" fmla="*/ 12 w 48"/>
                <a:gd name="T29" fmla="*/ 12 h 40"/>
                <a:gd name="T30" fmla="*/ 0 w 48"/>
                <a:gd name="T31" fmla="*/ 16 h 40"/>
                <a:gd name="T32" fmla="*/ 10 w 48"/>
                <a:gd name="T33" fmla="*/ 20 h 40"/>
                <a:gd name="T34" fmla="*/ 18 w 48"/>
                <a:gd name="T35" fmla="*/ 24 h 40"/>
                <a:gd name="T36" fmla="*/ 20 w 48"/>
                <a:gd name="T37" fmla="*/ 20 h 40"/>
                <a:gd name="T38" fmla="*/ 16 w 48"/>
                <a:gd name="T39" fmla="*/ 22 h 40"/>
                <a:gd name="T40" fmla="*/ 16 w 48"/>
                <a:gd name="T41" fmla="*/ 30 h 40"/>
                <a:gd name="T42" fmla="*/ 18 w 48"/>
                <a:gd name="T43" fmla="*/ 40 h 40"/>
                <a:gd name="T44" fmla="*/ 26 w 48"/>
                <a:gd name="T45" fmla="*/ 32 h 40"/>
                <a:gd name="T46" fmla="*/ 40 w 48"/>
                <a:gd name="T47" fmla="*/ 12 h 40"/>
                <a:gd name="T48" fmla="*/ 48 w 48"/>
                <a:gd name="T49" fmla="*/ 0 h 40"/>
                <a:gd name="T50" fmla="*/ 34 w 48"/>
                <a:gd name="T51" fmla="*/ 4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40"/>
                <a:gd name="T80" fmla="*/ 48 w 48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40">
                  <a:moveTo>
                    <a:pt x="32" y="6"/>
                  </a:moveTo>
                  <a:lnTo>
                    <a:pt x="18" y="26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2" y="6"/>
                  </a:lnTo>
                  <a:close/>
                  <a:moveTo>
                    <a:pt x="34" y="4"/>
                  </a:moveTo>
                  <a:lnTo>
                    <a:pt x="12" y="12"/>
                  </a:lnTo>
                  <a:lnTo>
                    <a:pt x="0" y="16"/>
                  </a:lnTo>
                  <a:lnTo>
                    <a:pt x="10" y="20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6" y="30"/>
                  </a:lnTo>
                  <a:lnTo>
                    <a:pt x="18" y="40"/>
                  </a:lnTo>
                  <a:lnTo>
                    <a:pt x="26" y="32"/>
                  </a:lnTo>
                  <a:lnTo>
                    <a:pt x="40" y="12"/>
                  </a:lnTo>
                  <a:lnTo>
                    <a:pt x="48" y="0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18"/>
            <p:cNvSpPr>
              <a:spLocks/>
            </p:cNvSpPr>
            <p:nvPr/>
          </p:nvSpPr>
          <p:spPr bwMode="auto">
            <a:xfrm>
              <a:off x="1616" y="754"/>
              <a:ext cx="300" cy="212"/>
            </a:xfrm>
            <a:custGeom>
              <a:avLst/>
              <a:gdLst>
                <a:gd name="T0" fmla="*/ 4 w 300"/>
                <a:gd name="T1" fmla="*/ 210 h 212"/>
                <a:gd name="T2" fmla="*/ 298 w 300"/>
                <a:gd name="T3" fmla="*/ 6 h 212"/>
                <a:gd name="T4" fmla="*/ 300 w 300"/>
                <a:gd name="T5" fmla="*/ 4 h 212"/>
                <a:gd name="T6" fmla="*/ 298 w 300"/>
                <a:gd name="T7" fmla="*/ 0 h 212"/>
                <a:gd name="T8" fmla="*/ 296 w 300"/>
                <a:gd name="T9" fmla="*/ 2 h 212"/>
                <a:gd name="T10" fmla="*/ 2 w 300"/>
                <a:gd name="T11" fmla="*/ 206 h 212"/>
                <a:gd name="T12" fmla="*/ 0 w 300"/>
                <a:gd name="T13" fmla="*/ 208 h 212"/>
                <a:gd name="T14" fmla="*/ 2 w 300"/>
                <a:gd name="T15" fmla="*/ 212 h 212"/>
                <a:gd name="T16" fmla="*/ 4 w 300"/>
                <a:gd name="T17" fmla="*/ 210 h 2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"/>
                <a:gd name="T28" fmla="*/ 0 h 212"/>
                <a:gd name="T29" fmla="*/ 300 w 300"/>
                <a:gd name="T30" fmla="*/ 212 h 2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" h="212">
                  <a:moveTo>
                    <a:pt x="4" y="210"/>
                  </a:moveTo>
                  <a:lnTo>
                    <a:pt x="298" y="6"/>
                  </a:lnTo>
                  <a:lnTo>
                    <a:pt x="300" y="4"/>
                  </a:lnTo>
                  <a:lnTo>
                    <a:pt x="298" y="0"/>
                  </a:lnTo>
                  <a:lnTo>
                    <a:pt x="296" y="2"/>
                  </a:lnTo>
                  <a:lnTo>
                    <a:pt x="2" y="206"/>
                  </a:lnTo>
                  <a:lnTo>
                    <a:pt x="0" y="208"/>
                  </a:lnTo>
                  <a:lnTo>
                    <a:pt x="2" y="212"/>
                  </a:lnTo>
                  <a:lnTo>
                    <a:pt x="4" y="2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reeform 19"/>
            <p:cNvSpPr>
              <a:spLocks/>
            </p:cNvSpPr>
            <p:nvPr/>
          </p:nvSpPr>
          <p:spPr bwMode="auto">
            <a:xfrm>
              <a:off x="1478" y="956"/>
              <a:ext cx="22" cy="14"/>
            </a:xfrm>
            <a:custGeom>
              <a:avLst/>
              <a:gdLst>
                <a:gd name="T0" fmla="*/ 22 w 22"/>
                <a:gd name="T1" fmla="*/ 6 h 14"/>
                <a:gd name="T2" fmla="*/ 0 w 22"/>
                <a:gd name="T3" fmla="*/ 14 h 14"/>
                <a:gd name="T4" fmla="*/ 4 w 22"/>
                <a:gd name="T5" fmla="*/ 6 h 14"/>
                <a:gd name="T6" fmla="*/ 0 w 22"/>
                <a:gd name="T7" fmla="*/ 0 h 14"/>
                <a:gd name="T8" fmla="*/ 22 w 2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4"/>
                <a:gd name="T17" fmla="*/ 22 w 2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4">
                  <a:moveTo>
                    <a:pt x="22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reeform 20"/>
            <p:cNvSpPr>
              <a:spLocks noEditPoints="1"/>
            </p:cNvSpPr>
            <p:nvPr/>
          </p:nvSpPr>
          <p:spPr bwMode="auto">
            <a:xfrm>
              <a:off x="1468" y="948"/>
              <a:ext cx="48" cy="30"/>
            </a:xfrm>
            <a:custGeom>
              <a:avLst/>
              <a:gdLst>
                <a:gd name="T0" fmla="*/ 30 w 48"/>
                <a:gd name="T1" fmla="*/ 10 h 30"/>
                <a:gd name="T2" fmla="*/ 8 w 48"/>
                <a:gd name="T3" fmla="*/ 18 h 30"/>
                <a:gd name="T4" fmla="*/ 10 w 48"/>
                <a:gd name="T5" fmla="*/ 22 h 30"/>
                <a:gd name="T6" fmla="*/ 14 w 48"/>
                <a:gd name="T7" fmla="*/ 24 h 30"/>
                <a:gd name="T8" fmla="*/ 18 w 48"/>
                <a:gd name="T9" fmla="*/ 16 h 30"/>
                <a:gd name="T10" fmla="*/ 18 w 48"/>
                <a:gd name="T11" fmla="*/ 14 h 30"/>
                <a:gd name="T12" fmla="*/ 18 w 48"/>
                <a:gd name="T13" fmla="*/ 12 h 30"/>
                <a:gd name="T14" fmla="*/ 14 w 48"/>
                <a:gd name="T15" fmla="*/ 4 h 30"/>
                <a:gd name="T16" fmla="*/ 10 w 48"/>
                <a:gd name="T17" fmla="*/ 8 h 30"/>
                <a:gd name="T18" fmla="*/ 8 w 48"/>
                <a:gd name="T19" fmla="*/ 12 h 30"/>
                <a:gd name="T20" fmla="*/ 30 w 48"/>
                <a:gd name="T21" fmla="*/ 20 h 30"/>
                <a:gd name="T22" fmla="*/ 32 w 48"/>
                <a:gd name="T23" fmla="*/ 14 h 30"/>
                <a:gd name="T24" fmla="*/ 30 w 48"/>
                <a:gd name="T25" fmla="*/ 10 h 30"/>
                <a:gd name="T26" fmla="*/ 34 w 48"/>
                <a:gd name="T27" fmla="*/ 10 h 30"/>
                <a:gd name="T28" fmla="*/ 10 w 48"/>
                <a:gd name="T29" fmla="*/ 2 h 30"/>
                <a:gd name="T30" fmla="*/ 0 w 48"/>
                <a:gd name="T31" fmla="*/ 0 h 30"/>
                <a:gd name="T32" fmla="*/ 4 w 48"/>
                <a:gd name="T33" fmla="*/ 10 h 30"/>
                <a:gd name="T34" fmla="*/ 8 w 48"/>
                <a:gd name="T35" fmla="*/ 16 h 30"/>
                <a:gd name="T36" fmla="*/ 14 w 48"/>
                <a:gd name="T37" fmla="*/ 14 h 30"/>
                <a:gd name="T38" fmla="*/ 8 w 48"/>
                <a:gd name="T39" fmla="*/ 12 h 30"/>
                <a:gd name="T40" fmla="*/ 4 w 48"/>
                <a:gd name="T41" fmla="*/ 20 h 30"/>
                <a:gd name="T42" fmla="*/ 0 w 48"/>
                <a:gd name="T43" fmla="*/ 30 h 30"/>
                <a:gd name="T44" fmla="*/ 10 w 48"/>
                <a:gd name="T45" fmla="*/ 28 h 30"/>
                <a:gd name="T46" fmla="*/ 34 w 48"/>
                <a:gd name="T47" fmla="*/ 20 h 30"/>
                <a:gd name="T48" fmla="*/ 48 w 48"/>
                <a:gd name="T49" fmla="*/ 14 h 30"/>
                <a:gd name="T50" fmla="*/ 34 w 48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30"/>
                <a:gd name="T80" fmla="*/ 48 w 4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30">
                  <a:moveTo>
                    <a:pt x="30" y="10"/>
                  </a:moveTo>
                  <a:lnTo>
                    <a:pt x="8" y="18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30" y="20"/>
                  </a:lnTo>
                  <a:lnTo>
                    <a:pt x="32" y="14"/>
                  </a:lnTo>
                  <a:lnTo>
                    <a:pt x="30" y="10"/>
                  </a:lnTo>
                  <a:close/>
                  <a:moveTo>
                    <a:pt x="34" y="10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4" y="10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0" y="30"/>
                  </a:lnTo>
                  <a:lnTo>
                    <a:pt x="10" y="28"/>
                  </a:lnTo>
                  <a:lnTo>
                    <a:pt x="34" y="20"/>
                  </a:lnTo>
                  <a:lnTo>
                    <a:pt x="48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reeform 21"/>
            <p:cNvSpPr>
              <a:spLocks/>
            </p:cNvSpPr>
            <p:nvPr/>
          </p:nvSpPr>
          <p:spPr bwMode="auto">
            <a:xfrm>
              <a:off x="1356" y="960"/>
              <a:ext cx="266" cy="6"/>
            </a:xfrm>
            <a:custGeom>
              <a:avLst/>
              <a:gdLst>
                <a:gd name="T0" fmla="*/ 2 w 266"/>
                <a:gd name="T1" fmla="*/ 6 h 6"/>
                <a:gd name="T2" fmla="*/ 264 w 266"/>
                <a:gd name="T3" fmla="*/ 6 h 6"/>
                <a:gd name="T4" fmla="*/ 266 w 266"/>
                <a:gd name="T5" fmla="*/ 6 h 6"/>
                <a:gd name="T6" fmla="*/ 266 w 266"/>
                <a:gd name="T7" fmla="*/ 0 h 6"/>
                <a:gd name="T8" fmla="*/ 264 w 266"/>
                <a:gd name="T9" fmla="*/ 0 h 6"/>
                <a:gd name="T10" fmla="*/ 2 w 266"/>
                <a:gd name="T11" fmla="*/ 0 h 6"/>
                <a:gd name="T12" fmla="*/ 0 w 266"/>
                <a:gd name="T13" fmla="*/ 0 h 6"/>
                <a:gd name="T14" fmla="*/ 0 w 266"/>
                <a:gd name="T15" fmla="*/ 6 h 6"/>
                <a:gd name="T16" fmla="*/ 2 w 266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6"/>
                <a:gd name="T28" fmla="*/ 0 h 6"/>
                <a:gd name="T29" fmla="*/ 266 w 26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6" h="6">
                  <a:moveTo>
                    <a:pt x="2" y="6"/>
                  </a:moveTo>
                  <a:lnTo>
                    <a:pt x="264" y="6"/>
                  </a:lnTo>
                  <a:lnTo>
                    <a:pt x="266" y="6"/>
                  </a:lnTo>
                  <a:lnTo>
                    <a:pt x="266" y="0"/>
                  </a:lnTo>
                  <a:lnTo>
                    <a:pt x="26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reeform 22"/>
            <p:cNvSpPr>
              <a:spLocks/>
            </p:cNvSpPr>
            <p:nvPr/>
          </p:nvSpPr>
          <p:spPr bwMode="auto">
            <a:xfrm>
              <a:off x="3106" y="942"/>
              <a:ext cx="24" cy="14"/>
            </a:xfrm>
            <a:custGeom>
              <a:avLst/>
              <a:gdLst>
                <a:gd name="T0" fmla="*/ 24 w 24"/>
                <a:gd name="T1" fmla="*/ 6 h 14"/>
                <a:gd name="T2" fmla="*/ 0 w 24"/>
                <a:gd name="T3" fmla="*/ 14 h 14"/>
                <a:gd name="T4" fmla="*/ 4 w 24"/>
                <a:gd name="T5" fmla="*/ 6 h 14"/>
                <a:gd name="T6" fmla="*/ 0 w 24"/>
                <a:gd name="T7" fmla="*/ 0 h 14"/>
                <a:gd name="T8" fmla="*/ 24 w 24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4"/>
                <a:gd name="T17" fmla="*/ 24 w 2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4">
                  <a:moveTo>
                    <a:pt x="24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reeform 23"/>
            <p:cNvSpPr>
              <a:spLocks noEditPoints="1"/>
            </p:cNvSpPr>
            <p:nvPr/>
          </p:nvSpPr>
          <p:spPr bwMode="auto">
            <a:xfrm>
              <a:off x="3098" y="934"/>
              <a:ext cx="46" cy="30"/>
            </a:xfrm>
            <a:custGeom>
              <a:avLst/>
              <a:gdLst>
                <a:gd name="T0" fmla="*/ 30 w 46"/>
                <a:gd name="T1" fmla="*/ 10 h 30"/>
                <a:gd name="T2" fmla="*/ 6 w 46"/>
                <a:gd name="T3" fmla="*/ 18 h 30"/>
                <a:gd name="T4" fmla="*/ 8 w 46"/>
                <a:gd name="T5" fmla="*/ 22 h 30"/>
                <a:gd name="T6" fmla="*/ 12 w 46"/>
                <a:gd name="T7" fmla="*/ 24 h 30"/>
                <a:gd name="T8" fmla="*/ 16 w 46"/>
                <a:gd name="T9" fmla="*/ 16 h 30"/>
                <a:gd name="T10" fmla="*/ 18 w 46"/>
                <a:gd name="T11" fmla="*/ 14 h 30"/>
                <a:gd name="T12" fmla="*/ 16 w 46"/>
                <a:gd name="T13" fmla="*/ 12 h 30"/>
                <a:gd name="T14" fmla="*/ 12 w 46"/>
                <a:gd name="T15" fmla="*/ 4 h 30"/>
                <a:gd name="T16" fmla="*/ 8 w 46"/>
                <a:gd name="T17" fmla="*/ 8 h 30"/>
                <a:gd name="T18" fmla="*/ 6 w 46"/>
                <a:gd name="T19" fmla="*/ 12 h 30"/>
                <a:gd name="T20" fmla="*/ 30 w 46"/>
                <a:gd name="T21" fmla="*/ 20 h 30"/>
                <a:gd name="T22" fmla="*/ 32 w 46"/>
                <a:gd name="T23" fmla="*/ 14 h 30"/>
                <a:gd name="T24" fmla="*/ 30 w 46"/>
                <a:gd name="T25" fmla="*/ 10 h 30"/>
                <a:gd name="T26" fmla="*/ 34 w 46"/>
                <a:gd name="T27" fmla="*/ 10 h 30"/>
                <a:gd name="T28" fmla="*/ 10 w 46"/>
                <a:gd name="T29" fmla="*/ 2 h 30"/>
                <a:gd name="T30" fmla="*/ 0 w 46"/>
                <a:gd name="T31" fmla="*/ 0 h 30"/>
                <a:gd name="T32" fmla="*/ 4 w 46"/>
                <a:gd name="T33" fmla="*/ 10 h 30"/>
                <a:gd name="T34" fmla="*/ 8 w 46"/>
                <a:gd name="T35" fmla="*/ 16 h 30"/>
                <a:gd name="T36" fmla="*/ 12 w 46"/>
                <a:gd name="T37" fmla="*/ 14 h 30"/>
                <a:gd name="T38" fmla="*/ 8 w 46"/>
                <a:gd name="T39" fmla="*/ 12 h 30"/>
                <a:gd name="T40" fmla="*/ 4 w 46"/>
                <a:gd name="T41" fmla="*/ 20 h 30"/>
                <a:gd name="T42" fmla="*/ 0 w 46"/>
                <a:gd name="T43" fmla="*/ 30 h 30"/>
                <a:gd name="T44" fmla="*/ 10 w 46"/>
                <a:gd name="T45" fmla="*/ 26 h 30"/>
                <a:gd name="T46" fmla="*/ 34 w 46"/>
                <a:gd name="T47" fmla="*/ 20 h 30"/>
                <a:gd name="T48" fmla="*/ 46 w 46"/>
                <a:gd name="T49" fmla="*/ 14 h 30"/>
                <a:gd name="T50" fmla="*/ 34 w 46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30"/>
                <a:gd name="T80" fmla="*/ 46 w 46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30">
                  <a:moveTo>
                    <a:pt x="30" y="10"/>
                  </a:moveTo>
                  <a:lnTo>
                    <a:pt x="6" y="18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0" y="20"/>
                  </a:lnTo>
                  <a:lnTo>
                    <a:pt x="32" y="14"/>
                  </a:lnTo>
                  <a:lnTo>
                    <a:pt x="30" y="10"/>
                  </a:lnTo>
                  <a:close/>
                  <a:moveTo>
                    <a:pt x="34" y="10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4" y="10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0" y="30"/>
                  </a:lnTo>
                  <a:lnTo>
                    <a:pt x="10" y="26"/>
                  </a:lnTo>
                  <a:lnTo>
                    <a:pt x="34" y="20"/>
                  </a:lnTo>
                  <a:lnTo>
                    <a:pt x="46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24"/>
            <p:cNvSpPr>
              <a:spLocks/>
            </p:cNvSpPr>
            <p:nvPr/>
          </p:nvSpPr>
          <p:spPr bwMode="auto">
            <a:xfrm>
              <a:off x="3008" y="946"/>
              <a:ext cx="220" cy="6"/>
            </a:xfrm>
            <a:custGeom>
              <a:avLst/>
              <a:gdLst>
                <a:gd name="T0" fmla="*/ 2 w 220"/>
                <a:gd name="T1" fmla="*/ 6 h 6"/>
                <a:gd name="T2" fmla="*/ 218 w 220"/>
                <a:gd name="T3" fmla="*/ 6 h 6"/>
                <a:gd name="T4" fmla="*/ 220 w 220"/>
                <a:gd name="T5" fmla="*/ 6 h 6"/>
                <a:gd name="T6" fmla="*/ 220 w 220"/>
                <a:gd name="T7" fmla="*/ 0 h 6"/>
                <a:gd name="T8" fmla="*/ 218 w 220"/>
                <a:gd name="T9" fmla="*/ 0 h 6"/>
                <a:gd name="T10" fmla="*/ 2 w 220"/>
                <a:gd name="T11" fmla="*/ 0 h 6"/>
                <a:gd name="T12" fmla="*/ 0 w 220"/>
                <a:gd name="T13" fmla="*/ 0 h 6"/>
                <a:gd name="T14" fmla="*/ 0 w 220"/>
                <a:gd name="T15" fmla="*/ 6 h 6"/>
                <a:gd name="T16" fmla="*/ 2 w 220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0"/>
                <a:gd name="T28" fmla="*/ 0 h 6"/>
                <a:gd name="T29" fmla="*/ 220 w 220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0" h="6">
                  <a:moveTo>
                    <a:pt x="2" y="6"/>
                  </a:moveTo>
                  <a:lnTo>
                    <a:pt x="218" y="6"/>
                  </a:lnTo>
                  <a:lnTo>
                    <a:pt x="220" y="6"/>
                  </a:lnTo>
                  <a:lnTo>
                    <a:pt x="220" y="0"/>
                  </a:lnTo>
                  <a:lnTo>
                    <a:pt x="21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25"/>
            <p:cNvSpPr>
              <a:spLocks/>
            </p:cNvSpPr>
            <p:nvPr/>
          </p:nvSpPr>
          <p:spPr bwMode="auto">
            <a:xfrm>
              <a:off x="3312" y="942"/>
              <a:ext cx="24" cy="14"/>
            </a:xfrm>
            <a:custGeom>
              <a:avLst/>
              <a:gdLst>
                <a:gd name="T0" fmla="*/ 24 w 24"/>
                <a:gd name="T1" fmla="*/ 6 h 14"/>
                <a:gd name="T2" fmla="*/ 0 w 24"/>
                <a:gd name="T3" fmla="*/ 14 h 14"/>
                <a:gd name="T4" fmla="*/ 4 w 24"/>
                <a:gd name="T5" fmla="*/ 6 h 14"/>
                <a:gd name="T6" fmla="*/ 0 w 24"/>
                <a:gd name="T7" fmla="*/ 0 h 14"/>
                <a:gd name="T8" fmla="*/ 24 w 24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4"/>
                <a:gd name="T17" fmla="*/ 24 w 2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4">
                  <a:moveTo>
                    <a:pt x="24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reeform 26"/>
            <p:cNvSpPr>
              <a:spLocks noEditPoints="1"/>
            </p:cNvSpPr>
            <p:nvPr/>
          </p:nvSpPr>
          <p:spPr bwMode="auto">
            <a:xfrm>
              <a:off x="3302" y="934"/>
              <a:ext cx="48" cy="30"/>
            </a:xfrm>
            <a:custGeom>
              <a:avLst/>
              <a:gdLst>
                <a:gd name="T0" fmla="*/ 32 w 48"/>
                <a:gd name="T1" fmla="*/ 10 h 30"/>
                <a:gd name="T2" fmla="*/ 8 w 48"/>
                <a:gd name="T3" fmla="*/ 18 h 30"/>
                <a:gd name="T4" fmla="*/ 10 w 48"/>
                <a:gd name="T5" fmla="*/ 22 h 30"/>
                <a:gd name="T6" fmla="*/ 14 w 48"/>
                <a:gd name="T7" fmla="*/ 24 h 30"/>
                <a:gd name="T8" fmla="*/ 18 w 48"/>
                <a:gd name="T9" fmla="*/ 16 h 30"/>
                <a:gd name="T10" fmla="*/ 18 w 48"/>
                <a:gd name="T11" fmla="*/ 14 h 30"/>
                <a:gd name="T12" fmla="*/ 18 w 48"/>
                <a:gd name="T13" fmla="*/ 12 h 30"/>
                <a:gd name="T14" fmla="*/ 14 w 48"/>
                <a:gd name="T15" fmla="*/ 4 h 30"/>
                <a:gd name="T16" fmla="*/ 10 w 48"/>
                <a:gd name="T17" fmla="*/ 8 h 30"/>
                <a:gd name="T18" fmla="*/ 8 w 48"/>
                <a:gd name="T19" fmla="*/ 12 h 30"/>
                <a:gd name="T20" fmla="*/ 32 w 48"/>
                <a:gd name="T21" fmla="*/ 20 h 30"/>
                <a:gd name="T22" fmla="*/ 34 w 48"/>
                <a:gd name="T23" fmla="*/ 14 h 30"/>
                <a:gd name="T24" fmla="*/ 32 w 48"/>
                <a:gd name="T25" fmla="*/ 10 h 30"/>
                <a:gd name="T26" fmla="*/ 34 w 48"/>
                <a:gd name="T27" fmla="*/ 10 h 30"/>
                <a:gd name="T28" fmla="*/ 12 w 48"/>
                <a:gd name="T29" fmla="*/ 2 h 30"/>
                <a:gd name="T30" fmla="*/ 0 w 48"/>
                <a:gd name="T31" fmla="*/ 0 h 30"/>
                <a:gd name="T32" fmla="*/ 6 w 48"/>
                <a:gd name="T33" fmla="*/ 10 h 30"/>
                <a:gd name="T34" fmla="*/ 10 w 48"/>
                <a:gd name="T35" fmla="*/ 16 h 30"/>
                <a:gd name="T36" fmla="*/ 14 w 48"/>
                <a:gd name="T37" fmla="*/ 14 h 30"/>
                <a:gd name="T38" fmla="*/ 10 w 48"/>
                <a:gd name="T39" fmla="*/ 12 h 30"/>
                <a:gd name="T40" fmla="*/ 6 w 48"/>
                <a:gd name="T41" fmla="*/ 20 h 30"/>
                <a:gd name="T42" fmla="*/ 0 w 48"/>
                <a:gd name="T43" fmla="*/ 30 h 30"/>
                <a:gd name="T44" fmla="*/ 12 w 48"/>
                <a:gd name="T45" fmla="*/ 26 h 30"/>
                <a:gd name="T46" fmla="*/ 34 w 48"/>
                <a:gd name="T47" fmla="*/ 20 h 30"/>
                <a:gd name="T48" fmla="*/ 48 w 48"/>
                <a:gd name="T49" fmla="*/ 14 h 30"/>
                <a:gd name="T50" fmla="*/ 34 w 48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30"/>
                <a:gd name="T80" fmla="*/ 48 w 4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30">
                  <a:moveTo>
                    <a:pt x="32" y="10"/>
                  </a:moveTo>
                  <a:lnTo>
                    <a:pt x="8" y="18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32" y="20"/>
                  </a:lnTo>
                  <a:lnTo>
                    <a:pt x="34" y="14"/>
                  </a:lnTo>
                  <a:lnTo>
                    <a:pt x="32" y="10"/>
                  </a:lnTo>
                  <a:close/>
                  <a:moveTo>
                    <a:pt x="34" y="10"/>
                  </a:moveTo>
                  <a:lnTo>
                    <a:pt x="12" y="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6" y="20"/>
                  </a:lnTo>
                  <a:lnTo>
                    <a:pt x="0" y="30"/>
                  </a:lnTo>
                  <a:lnTo>
                    <a:pt x="12" y="26"/>
                  </a:lnTo>
                  <a:lnTo>
                    <a:pt x="34" y="20"/>
                  </a:lnTo>
                  <a:lnTo>
                    <a:pt x="48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reeform 27"/>
            <p:cNvSpPr>
              <a:spLocks/>
            </p:cNvSpPr>
            <p:nvPr/>
          </p:nvSpPr>
          <p:spPr bwMode="auto">
            <a:xfrm>
              <a:off x="3224" y="946"/>
              <a:ext cx="200" cy="6"/>
            </a:xfrm>
            <a:custGeom>
              <a:avLst/>
              <a:gdLst>
                <a:gd name="T0" fmla="*/ 2 w 200"/>
                <a:gd name="T1" fmla="*/ 6 h 6"/>
                <a:gd name="T2" fmla="*/ 198 w 200"/>
                <a:gd name="T3" fmla="*/ 6 h 6"/>
                <a:gd name="T4" fmla="*/ 200 w 200"/>
                <a:gd name="T5" fmla="*/ 6 h 6"/>
                <a:gd name="T6" fmla="*/ 200 w 200"/>
                <a:gd name="T7" fmla="*/ 0 h 6"/>
                <a:gd name="T8" fmla="*/ 198 w 200"/>
                <a:gd name="T9" fmla="*/ 0 h 6"/>
                <a:gd name="T10" fmla="*/ 2 w 200"/>
                <a:gd name="T11" fmla="*/ 0 h 6"/>
                <a:gd name="T12" fmla="*/ 0 w 200"/>
                <a:gd name="T13" fmla="*/ 0 h 6"/>
                <a:gd name="T14" fmla="*/ 0 w 200"/>
                <a:gd name="T15" fmla="*/ 6 h 6"/>
                <a:gd name="T16" fmla="*/ 2 w 200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"/>
                <a:gd name="T28" fmla="*/ 0 h 6"/>
                <a:gd name="T29" fmla="*/ 200 w 200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" h="6">
                  <a:moveTo>
                    <a:pt x="2" y="6"/>
                  </a:moveTo>
                  <a:lnTo>
                    <a:pt x="198" y="6"/>
                  </a:lnTo>
                  <a:lnTo>
                    <a:pt x="200" y="6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reeform 28"/>
            <p:cNvSpPr>
              <a:spLocks/>
            </p:cNvSpPr>
            <p:nvPr/>
          </p:nvSpPr>
          <p:spPr bwMode="auto">
            <a:xfrm>
              <a:off x="3520" y="844"/>
              <a:ext cx="22" cy="20"/>
            </a:xfrm>
            <a:custGeom>
              <a:avLst/>
              <a:gdLst>
                <a:gd name="T0" fmla="*/ 22 w 22"/>
                <a:gd name="T1" fmla="*/ 0 h 20"/>
                <a:gd name="T2" fmla="*/ 10 w 22"/>
                <a:gd name="T3" fmla="*/ 20 h 20"/>
                <a:gd name="T4" fmla="*/ 8 w 22"/>
                <a:gd name="T5" fmla="*/ 12 h 20"/>
                <a:gd name="T6" fmla="*/ 0 w 22"/>
                <a:gd name="T7" fmla="*/ 8 h 20"/>
                <a:gd name="T8" fmla="*/ 22 w 2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22" y="0"/>
                  </a:moveTo>
                  <a:lnTo>
                    <a:pt x="10" y="20"/>
                  </a:lnTo>
                  <a:lnTo>
                    <a:pt x="8" y="12"/>
                  </a:lnTo>
                  <a:lnTo>
                    <a:pt x="0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Freeform 29"/>
            <p:cNvSpPr>
              <a:spLocks noEditPoints="1"/>
            </p:cNvSpPr>
            <p:nvPr/>
          </p:nvSpPr>
          <p:spPr bwMode="auto">
            <a:xfrm>
              <a:off x="3508" y="834"/>
              <a:ext cx="46" cy="42"/>
            </a:xfrm>
            <a:custGeom>
              <a:avLst/>
              <a:gdLst>
                <a:gd name="T0" fmla="*/ 30 w 46"/>
                <a:gd name="T1" fmla="*/ 6 h 42"/>
                <a:gd name="T2" fmla="*/ 18 w 46"/>
                <a:gd name="T3" fmla="*/ 28 h 42"/>
                <a:gd name="T4" fmla="*/ 22 w 46"/>
                <a:gd name="T5" fmla="*/ 30 h 42"/>
                <a:gd name="T6" fmla="*/ 26 w 46"/>
                <a:gd name="T7" fmla="*/ 30 h 42"/>
                <a:gd name="T8" fmla="*/ 24 w 46"/>
                <a:gd name="T9" fmla="*/ 20 h 42"/>
                <a:gd name="T10" fmla="*/ 24 w 46"/>
                <a:gd name="T11" fmla="*/ 18 h 42"/>
                <a:gd name="T12" fmla="*/ 22 w 46"/>
                <a:gd name="T13" fmla="*/ 18 h 42"/>
                <a:gd name="T14" fmla="*/ 14 w 46"/>
                <a:gd name="T15" fmla="*/ 14 h 42"/>
                <a:gd name="T16" fmla="*/ 12 w 46"/>
                <a:gd name="T17" fmla="*/ 18 h 42"/>
                <a:gd name="T18" fmla="*/ 14 w 46"/>
                <a:gd name="T19" fmla="*/ 22 h 42"/>
                <a:gd name="T20" fmla="*/ 36 w 46"/>
                <a:gd name="T21" fmla="*/ 14 h 42"/>
                <a:gd name="T22" fmla="*/ 34 w 46"/>
                <a:gd name="T23" fmla="*/ 10 h 42"/>
                <a:gd name="T24" fmla="*/ 30 w 46"/>
                <a:gd name="T25" fmla="*/ 6 h 42"/>
                <a:gd name="T26" fmla="*/ 32 w 46"/>
                <a:gd name="T27" fmla="*/ 4 h 42"/>
                <a:gd name="T28" fmla="*/ 10 w 46"/>
                <a:gd name="T29" fmla="*/ 14 h 42"/>
                <a:gd name="T30" fmla="*/ 0 w 46"/>
                <a:gd name="T31" fmla="*/ 18 h 42"/>
                <a:gd name="T32" fmla="*/ 10 w 46"/>
                <a:gd name="T33" fmla="*/ 22 h 42"/>
                <a:gd name="T34" fmla="*/ 18 w 46"/>
                <a:gd name="T35" fmla="*/ 26 h 42"/>
                <a:gd name="T36" fmla="*/ 20 w 46"/>
                <a:gd name="T37" fmla="*/ 22 h 42"/>
                <a:gd name="T38" fmla="*/ 16 w 46"/>
                <a:gd name="T39" fmla="*/ 24 h 42"/>
                <a:gd name="T40" fmla="*/ 18 w 46"/>
                <a:gd name="T41" fmla="*/ 32 h 42"/>
                <a:gd name="T42" fmla="*/ 20 w 46"/>
                <a:gd name="T43" fmla="*/ 42 h 42"/>
                <a:gd name="T44" fmla="*/ 26 w 46"/>
                <a:gd name="T45" fmla="*/ 32 h 42"/>
                <a:gd name="T46" fmla="*/ 38 w 46"/>
                <a:gd name="T47" fmla="*/ 12 h 42"/>
                <a:gd name="T48" fmla="*/ 46 w 46"/>
                <a:gd name="T49" fmla="*/ 0 h 42"/>
                <a:gd name="T50" fmla="*/ 32 w 46"/>
                <a:gd name="T51" fmla="*/ 4 h 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42"/>
                <a:gd name="T80" fmla="*/ 46 w 46"/>
                <a:gd name="T81" fmla="*/ 42 h 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42">
                  <a:moveTo>
                    <a:pt x="30" y="6"/>
                  </a:moveTo>
                  <a:lnTo>
                    <a:pt x="18" y="28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4" y="22"/>
                  </a:lnTo>
                  <a:lnTo>
                    <a:pt x="36" y="14"/>
                  </a:lnTo>
                  <a:lnTo>
                    <a:pt x="34" y="10"/>
                  </a:lnTo>
                  <a:lnTo>
                    <a:pt x="30" y="6"/>
                  </a:lnTo>
                  <a:close/>
                  <a:moveTo>
                    <a:pt x="32" y="4"/>
                  </a:moveTo>
                  <a:lnTo>
                    <a:pt x="10" y="14"/>
                  </a:lnTo>
                  <a:lnTo>
                    <a:pt x="0" y="18"/>
                  </a:lnTo>
                  <a:lnTo>
                    <a:pt x="10" y="22"/>
                  </a:lnTo>
                  <a:lnTo>
                    <a:pt x="18" y="26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8" y="32"/>
                  </a:lnTo>
                  <a:lnTo>
                    <a:pt x="20" y="42"/>
                  </a:lnTo>
                  <a:lnTo>
                    <a:pt x="26" y="32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Freeform 30"/>
            <p:cNvSpPr>
              <a:spLocks/>
            </p:cNvSpPr>
            <p:nvPr/>
          </p:nvSpPr>
          <p:spPr bwMode="auto">
            <a:xfrm>
              <a:off x="3418" y="750"/>
              <a:ext cx="230" cy="202"/>
            </a:xfrm>
            <a:custGeom>
              <a:avLst/>
              <a:gdLst>
                <a:gd name="T0" fmla="*/ 6 w 230"/>
                <a:gd name="T1" fmla="*/ 200 h 202"/>
                <a:gd name="T2" fmla="*/ 230 w 230"/>
                <a:gd name="T3" fmla="*/ 4 h 202"/>
                <a:gd name="T4" fmla="*/ 230 w 230"/>
                <a:gd name="T5" fmla="*/ 2 h 202"/>
                <a:gd name="T6" fmla="*/ 228 w 230"/>
                <a:gd name="T7" fmla="*/ 0 h 202"/>
                <a:gd name="T8" fmla="*/ 226 w 230"/>
                <a:gd name="T9" fmla="*/ 0 h 202"/>
                <a:gd name="T10" fmla="*/ 2 w 230"/>
                <a:gd name="T11" fmla="*/ 198 h 202"/>
                <a:gd name="T12" fmla="*/ 0 w 230"/>
                <a:gd name="T13" fmla="*/ 198 h 202"/>
                <a:gd name="T14" fmla="*/ 4 w 230"/>
                <a:gd name="T15" fmla="*/ 202 h 202"/>
                <a:gd name="T16" fmla="*/ 6 w 230"/>
                <a:gd name="T17" fmla="*/ 200 h 2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202"/>
                <a:gd name="T29" fmla="*/ 230 w 230"/>
                <a:gd name="T30" fmla="*/ 202 h 2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202">
                  <a:moveTo>
                    <a:pt x="6" y="200"/>
                  </a:moveTo>
                  <a:lnTo>
                    <a:pt x="230" y="4"/>
                  </a:lnTo>
                  <a:lnTo>
                    <a:pt x="230" y="2"/>
                  </a:lnTo>
                  <a:lnTo>
                    <a:pt x="228" y="0"/>
                  </a:lnTo>
                  <a:lnTo>
                    <a:pt x="226" y="0"/>
                  </a:lnTo>
                  <a:lnTo>
                    <a:pt x="2" y="198"/>
                  </a:lnTo>
                  <a:lnTo>
                    <a:pt x="0" y="198"/>
                  </a:lnTo>
                  <a:lnTo>
                    <a:pt x="4" y="202"/>
                  </a:lnTo>
                  <a:lnTo>
                    <a:pt x="6" y="2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Freeform 31"/>
            <p:cNvSpPr>
              <a:spLocks/>
            </p:cNvSpPr>
            <p:nvPr/>
          </p:nvSpPr>
          <p:spPr bwMode="auto">
            <a:xfrm>
              <a:off x="3190" y="726"/>
              <a:ext cx="252" cy="226"/>
            </a:xfrm>
            <a:custGeom>
              <a:avLst/>
              <a:gdLst>
                <a:gd name="T0" fmla="*/ 8 w 252"/>
                <a:gd name="T1" fmla="*/ 202 h 226"/>
                <a:gd name="T2" fmla="*/ 6 w 252"/>
                <a:gd name="T3" fmla="*/ 184 h 226"/>
                <a:gd name="T4" fmla="*/ 16 w 252"/>
                <a:gd name="T5" fmla="*/ 178 h 226"/>
                <a:gd name="T6" fmla="*/ 38 w 252"/>
                <a:gd name="T7" fmla="*/ 184 h 226"/>
                <a:gd name="T8" fmla="*/ 70 w 252"/>
                <a:gd name="T9" fmla="*/ 196 h 226"/>
                <a:gd name="T10" fmla="*/ 90 w 252"/>
                <a:gd name="T11" fmla="*/ 198 h 226"/>
                <a:gd name="T12" fmla="*/ 100 w 252"/>
                <a:gd name="T13" fmla="*/ 184 h 226"/>
                <a:gd name="T14" fmla="*/ 94 w 252"/>
                <a:gd name="T15" fmla="*/ 160 h 226"/>
                <a:gd name="T16" fmla="*/ 84 w 252"/>
                <a:gd name="T17" fmla="*/ 130 h 226"/>
                <a:gd name="T18" fmla="*/ 82 w 252"/>
                <a:gd name="T19" fmla="*/ 110 h 226"/>
                <a:gd name="T20" fmla="*/ 92 w 252"/>
                <a:gd name="T21" fmla="*/ 106 h 226"/>
                <a:gd name="T22" fmla="*/ 116 w 252"/>
                <a:gd name="T23" fmla="*/ 110 h 226"/>
                <a:gd name="T24" fmla="*/ 146 w 252"/>
                <a:gd name="T25" fmla="*/ 124 h 226"/>
                <a:gd name="T26" fmla="*/ 166 w 252"/>
                <a:gd name="T27" fmla="*/ 124 h 226"/>
                <a:gd name="T28" fmla="*/ 176 w 252"/>
                <a:gd name="T29" fmla="*/ 112 h 226"/>
                <a:gd name="T30" fmla="*/ 172 w 252"/>
                <a:gd name="T31" fmla="*/ 86 h 226"/>
                <a:gd name="T32" fmla="*/ 160 w 252"/>
                <a:gd name="T33" fmla="*/ 56 h 226"/>
                <a:gd name="T34" fmla="*/ 158 w 252"/>
                <a:gd name="T35" fmla="*/ 38 h 226"/>
                <a:gd name="T36" fmla="*/ 168 w 252"/>
                <a:gd name="T37" fmla="*/ 32 h 226"/>
                <a:gd name="T38" fmla="*/ 192 w 252"/>
                <a:gd name="T39" fmla="*/ 38 h 226"/>
                <a:gd name="T40" fmla="*/ 222 w 252"/>
                <a:gd name="T41" fmla="*/ 50 h 226"/>
                <a:gd name="T42" fmla="*/ 244 w 252"/>
                <a:gd name="T43" fmla="*/ 52 h 226"/>
                <a:gd name="T44" fmla="*/ 252 w 252"/>
                <a:gd name="T45" fmla="*/ 38 h 226"/>
                <a:gd name="T46" fmla="*/ 248 w 252"/>
                <a:gd name="T47" fmla="*/ 14 h 226"/>
                <a:gd name="T48" fmla="*/ 238 w 252"/>
                <a:gd name="T49" fmla="*/ 2 h 226"/>
                <a:gd name="T50" fmla="*/ 246 w 252"/>
                <a:gd name="T51" fmla="*/ 24 h 226"/>
                <a:gd name="T52" fmla="*/ 246 w 252"/>
                <a:gd name="T53" fmla="*/ 42 h 226"/>
                <a:gd name="T54" fmla="*/ 236 w 252"/>
                <a:gd name="T55" fmla="*/ 48 h 226"/>
                <a:gd name="T56" fmla="*/ 214 w 252"/>
                <a:gd name="T57" fmla="*/ 42 h 226"/>
                <a:gd name="T58" fmla="*/ 184 w 252"/>
                <a:gd name="T59" fmla="*/ 30 h 226"/>
                <a:gd name="T60" fmla="*/ 162 w 252"/>
                <a:gd name="T61" fmla="*/ 28 h 226"/>
                <a:gd name="T62" fmla="*/ 154 w 252"/>
                <a:gd name="T63" fmla="*/ 42 h 226"/>
                <a:gd name="T64" fmla="*/ 158 w 252"/>
                <a:gd name="T65" fmla="*/ 66 h 226"/>
                <a:gd name="T66" fmla="*/ 170 w 252"/>
                <a:gd name="T67" fmla="*/ 98 h 226"/>
                <a:gd name="T68" fmla="*/ 170 w 252"/>
                <a:gd name="T69" fmla="*/ 116 h 226"/>
                <a:gd name="T70" fmla="*/ 160 w 252"/>
                <a:gd name="T71" fmla="*/ 122 h 226"/>
                <a:gd name="T72" fmla="*/ 138 w 252"/>
                <a:gd name="T73" fmla="*/ 116 h 226"/>
                <a:gd name="T74" fmla="*/ 108 w 252"/>
                <a:gd name="T75" fmla="*/ 102 h 226"/>
                <a:gd name="T76" fmla="*/ 86 w 252"/>
                <a:gd name="T77" fmla="*/ 102 h 226"/>
                <a:gd name="T78" fmla="*/ 78 w 252"/>
                <a:gd name="T79" fmla="*/ 114 h 226"/>
                <a:gd name="T80" fmla="*/ 82 w 252"/>
                <a:gd name="T81" fmla="*/ 140 h 226"/>
                <a:gd name="T82" fmla="*/ 94 w 252"/>
                <a:gd name="T83" fmla="*/ 170 h 226"/>
                <a:gd name="T84" fmla="*/ 94 w 252"/>
                <a:gd name="T85" fmla="*/ 188 h 226"/>
                <a:gd name="T86" fmla="*/ 84 w 252"/>
                <a:gd name="T87" fmla="*/ 194 h 226"/>
                <a:gd name="T88" fmla="*/ 62 w 252"/>
                <a:gd name="T89" fmla="*/ 188 h 226"/>
                <a:gd name="T90" fmla="*/ 30 w 252"/>
                <a:gd name="T91" fmla="*/ 176 h 226"/>
                <a:gd name="T92" fmla="*/ 10 w 252"/>
                <a:gd name="T93" fmla="*/ 174 h 226"/>
                <a:gd name="T94" fmla="*/ 0 w 252"/>
                <a:gd name="T95" fmla="*/ 188 h 226"/>
                <a:gd name="T96" fmla="*/ 6 w 252"/>
                <a:gd name="T97" fmla="*/ 212 h 226"/>
                <a:gd name="T98" fmla="*/ 16 w 252"/>
                <a:gd name="T99" fmla="*/ 224 h 2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2"/>
                <a:gd name="T151" fmla="*/ 0 h 226"/>
                <a:gd name="T152" fmla="*/ 252 w 252"/>
                <a:gd name="T153" fmla="*/ 226 h 2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2" h="226">
                  <a:moveTo>
                    <a:pt x="14" y="222"/>
                  </a:moveTo>
                  <a:lnTo>
                    <a:pt x="10" y="212"/>
                  </a:lnTo>
                  <a:lnTo>
                    <a:pt x="8" y="202"/>
                  </a:lnTo>
                  <a:lnTo>
                    <a:pt x="6" y="194"/>
                  </a:lnTo>
                  <a:lnTo>
                    <a:pt x="6" y="188"/>
                  </a:lnTo>
                  <a:lnTo>
                    <a:pt x="6" y="184"/>
                  </a:lnTo>
                  <a:lnTo>
                    <a:pt x="8" y="180"/>
                  </a:lnTo>
                  <a:lnTo>
                    <a:pt x="12" y="178"/>
                  </a:lnTo>
                  <a:lnTo>
                    <a:pt x="16" y="178"/>
                  </a:lnTo>
                  <a:lnTo>
                    <a:pt x="22" y="178"/>
                  </a:lnTo>
                  <a:lnTo>
                    <a:pt x="30" y="180"/>
                  </a:lnTo>
                  <a:lnTo>
                    <a:pt x="38" y="184"/>
                  </a:lnTo>
                  <a:lnTo>
                    <a:pt x="50" y="188"/>
                  </a:lnTo>
                  <a:lnTo>
                    <a:pt x="60" y="194"/>
                  </a:lnTo>
                  <a:lnTo>
                    <a:pt x="70" y="196"/>
                  </a:lnTo>
                  <a:lnTo>
                    <a:pt x="78" y="198"/>
                  </a:lnTo>
                  <a:lnTo>
                    <a:pt x="84" y="198"/>
                  </a:lnTo>
                  <a:lnTo>
                    <a:pt x="90" y="198"/>
                  </a:lnTo>
                  <a:lnTo>
                    <a:pt x="96" y="194"/>
                  </a:lnTo>
                  <a:lnTo>
                    <a:pt x="98" y="190"/>
                  </a:lnTo>
                  <a:lnTo>
                    <a:pt x="100" y="184"/>
                  </a:lnTo>
                  <a:lnTo>
                    <a:pt x="100" y="178"/>
                  </a:lnTo>
                  <a:lnTo>
                    <a:pt x="98" y="170"/>
                  </a:lnTo>
                  <a:lnTo>
                    <a:pt x="94" y="160"/>
                  </a:lnTo>
                  <a:lnTo>
                    <a:pt x="90" y="148"/>
                  </a:lnTo>
                  <a:lnTo>
                    <a:pt x="86" y="138"/>
                  </a:lnTo>
                  <a:lnTo>
                    <a:pt x="84" y="130"/>
                  </a:lnTo>
                  <a:lnTo>
                    <a:pt x="82" y="122"/>
                  </a:lnTo>
                  <a:lnTo>
                    <a:pt x="82" y="116"/>
                  </a:lnTo>
                  <a:lnTo>
                    <a:pt x="82" y="110"/>
                  </a:lnTo>
                  <a:lnTo>
                    <a:pt x="84" y="108"/>
                  </a:lnTo>
                  <a:lnTo>
                    <a:pt x="88" y="106"/>
                  </a:lnTo>
                  <a:lnTo>
                    <a:pt x="92" y="106"/>
                  </a:lnTo>
                  <a:lnTo>
                    <a:pt x="98" y="106"/>
                  </a:lnTo>
                  <a:lnTo>
                    <a:pt x="106" y="108"/>
                  </a:lnTo>
                  <a:lnTo>
                    <a:pt x="116" y="110"/>
                  </a:lnTo>
                  <a:lnTo>
                    <a:pt x="126" y="116"/>
                  </a:lnTo>
                  <a:lnTo>
                    <a:pt x="136" y="120"/>
                  </a:lnTo>
                  <a:lnTo>
                    <a:pt x="146" y="124"/>
                  </a:lnTo>
                  <a:lnTo>
                    <a:pt x="154" y="126"/>
                  </a:lnTo>
                  <a:lnTo>
                    <a:pt x="162" y="126"/>
                  </a:lnTo>
                  <a:lnTo>
                    <a:pt x="166" y="124"/>
                  </a:lnTo>
                  <a:lnTo>
                    <a:pt x="172" y="122"/>
                  </a:lnTo>
                  <a:lnTo>
                    <a:pt x="174" y="118"/>
                  </a:lnTo>
                  <a:lnTo>
                    <a:pt x="176" y="112"/>
                  </a:lnTo>
                  <a:lnTo>
                    <a:pt x="176" y="104"/>
                  </a:lnTo>
                  <a:lnTo>
                    <a:pt x="174" y="96"/>
                  </a:lnTo>
                  <a:lnTo>
                    <a:pt x="172" y="86"/>
                  </a:lnTo>
                  <a:lnTo>
                    <a:pt x="166" y="76"/>
                  </a:lnTo>
                  <a:lnTo>
                    <a:pt x="162" y="66"/>
                  </a:lnTo>
                  <a:lnTo>
                    <a:pt x="160" y="56"/>
                  </a:lnTo>
                  <a:lnTo>
                    <a:pt x="158" y="48"/>
                  </a:lnTo>
                  <a:lnTo>
                    <a:pt x="158" y="42"/>
                  </a:lnTo>
                  <a:lnTo>
                    <a:pt x="158" y="38"/>
                  </a:lnTo>
                  <a:lnTo>
                    <a:pt x="162" y="34"/>
                  </a:lnTo>
                  <a:lnTo>
                    <a:pt x="164" y="32"/>
                  </a:lnTo>
                  <a:lnTo>
                    <a:pt x="168" y="32"/>
                  </a:lnTo>
                  <a:lnTo>
                    <a:pt x="174" y="32"/>
                  </a:lnTo>
                  <a:lnTo>
                    <a:pt x="182" y="34"/>
                  </a:lnTo>
                  <a:lnTo>
                    <a:pt x="192" y="38"/>
                  </a:lnTo>
                  <a:lnTo>
                    <a:pt x="202" y="42"/>
                  </a:lnTo>
                  <a:lnTo>
                    <a:pt x="212" y="46"/>
                  </a:lnTo>
                  <a:lnTo>
                    <a:pt x="222" y="50"/>
                  </a:lnTo>
                  <a:lnTo>
                    <a:pt x="230" y="52"/>
                  </a:lnTo>
                  <a:lnTo>
                    <a:pt x="238" y="52"/>
                  </a:lnTo>
                  <a:lnTo>
                    <a:pt x="244" y="52"/>
                  </a:lnTo>
                  <a:lnTo>
                    <a:pt x="248" y="48"/>
                  </a:lnTo>
                  <a:lnTo>
                    <a:pt x="250" y="44"/>
                  </a:lnTo>
                  <a:lnTo>
                    <a:pt x="252" y="38"/>
                  </a:lnTo>
                  <a:lnTo>
                    <a:pt x="252" y="32"/>
                  </a:lnTo>
                  <a:lnTo>
                    <a:pt x="250" y="24"/>
                  </a:lnTo>
                  <a:lnTo>
                    <a:pt x="248" y="14"/>
                  </a:lnTo>
                  <a:lnTo>
                    <a:pt x="242" y="2"/>
                  </a:lnTo>
                  <a:lnTo>
                    <a:pt x="242" y="0"/>
                  </a:lnTo>
                  <a:lnTo>
                    <a:pt x="238" y="2"/>
                  </a:lnTo>
                  <a:lnTo>
                    <a:pt x="238" y="4"/>
                  </a:lnTo>
                  <a:lnTo>
                    <a:pt x="242" y="14"/>
                  </a:lnTo>
                  <a:lnTo>
                    <a:pt x="246" y="24"/>
                  </a:lnTo>
                  <a:lnTo>
                    <a:pt x="248" y="32"/>
                  </a:lnTo>
                  <a:lnTo>
                    <a:pt x="248" y="38"/>
                  </a:lnTo>
                  <a:lnTo>
                    <a:pt x="246" y="42"/>
                  </a:lnTo>
                  <a:lnTo>
                    <a:pt x="244" y="46"/>
                  </a:lnTo>
                  <a:lnTo>
                    <a:pt x="242" y="48"/>
                  </a:lnTo>
                  <a:lnTo>
                    <a:pt x="236" y="48"/>
                  </a:lnTo>
                  <a:lnTo>
                    <a:pt x="230" y="48"/>
                  </a:lnTo>
                  <a:lnTo>
                    <a:pt x="224" y="46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2" y="34"/>
                  </a:lnTo>
                  <a:lnTo>
                    <a:pt x="184" y="30"/>
                  </a:lnTo>
                  <a:lnTo>
                    <a:pt x="176" y="28"/>
                  </a:lnTo>
                  <a:lnTo>
                    <a:pt x="168" y="28"/>
                  </a:lnTo>
                  <a:lnTo>
                    <a:pt x="162" y="28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54" y="42"/>
                  </a:lnTo>
                  <a:lnTo>
                    <a:pt x="154" y="48"/>
                  </a:lnTo>
                  <a:lnTo>
                    <a:pt x="156" y="56"/>
                  </a:lnTo>
                  <a:lnTo>
                    <a:pt x="158" y="66"/>
                  </a:lnTo>
                  <a:lnTo>
                    <a:pt x="162" y="78"/>
                  </a:lnTo>
                  <a:lnTo>
                    <a:pt x="166" y="88"/>
                  </a:lnTo>
                  <a:lnTo>
                    <a:pt x="170" y="98"/>
                  </a:lnTo>
                  <a:lnTo>
                    <a:pt x="170" y="104"/>
                  </a:lnTo>
                  <a:lnTo>
                    <a:pt x="172" y="110"/>
                  </a:lnTo>
                  <a:lnTo>
                    <a:pt x="170" y="116"/>
                  </a:lnTo>
                  <a:lnTo>
                    <a:pt x="168" y="118"/>
                  </a:lnTo>
                  <a:lnTo>
                    <a:pt x="164" y="120"/>
                  </a:lnTo>
                  <a:lnTo>
                    <a:pt x="160" y="122"/>
                  </a:lnTo>
                  <a:lnTo>
                    <a:pt x="154" y="120"/>
                  </a:lnTo>
                  <a:lnTo>
                    <a:pt x="146" y="118"/>
                  </a:lnTo>
                  <a:lnTo>
                    <a:pt x="138" y="116"/>
                  </a:lnTo>
                  <a:lnTo>
                    <a:pt x="128" y="110"/>
                  </a:lnTo>
                  <a:lnTo>
                    <a:pt x="116" y="106"/>
                  </a:lnTo>
                  <a:lnTo>
                    <a:pt x="108" y="102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6" y="102"/>
                  </a:lnTo>
                  <a:lnTo>
                    <a:pt x="82" y="104"/>
                  </a:lnTo>
                  <a:lnTo>
                    <a:pt x="78" y="108"/>
                  </a:lnTo>
                  <a:lnTo>
                    <a:pt x="78" y="114"/>
                  </a:lnTo>
                  <a:lnTo>
                    <a:pt x="78" y="122"/>
                  </a:lnTo>
                  <a:lnTo>
                    <a:pt x="78" y="130"/>
                  </a:lnTo>
                  <a:lnTo>
                    <a:pt x="82" y="140"/>
                  </a:lnTo>
                  <a:lnTo>
                    <a:pt x="86" y="150"/>
                  </a:lnTo>
                  <a:lnTo>
                    <a:pt x="90" y="162"/>
                  </a:lnTo>
                  <a:lnTo>
                    <a:pt x="94" y="170"/>
                  </a:lnTo>
                  <a:lnTo>
                    <a:pt x="94" y="178"/>
                  </a:lnTo>
                  <a:lnTo>
                    <a:pt x="94" y="184"/>
                  </a:lnTo>
                  <a:lnTo>
                    <a:pt x="94" y="188"/>
                  </a:lnTo>
                  <a:lnTo>
                    <a:pt x="92" y="192"/>
                  </a:lnTo>
                  <a:lnTo>
                    <a:pt x="88" y="194"/>
                  </a:lnTo>
                  <a:lnTo>
                    <a:pt x="84" y="194"/>
                  </a:lnTo>
                  <a:lnTo>
                    <a:pt x="78" y="194"/>
                  </a:lnTo>
                  <a:lnTo>
                    <a:pt x="70" y="192"/>
                  </a:lnTo>
                  <a:lnTo>
                    <a:pt x="62" y="188"/>
                  </a:lnTo>
                  <a:lnTo>
                    <a:pt x="52" y="184"/>
                  </a:lnTo>
                  <a:lnTo>
                    <a:pt x="40" y="180"/>
                  </a:lnTo>
                  <a:lnTo>
                    <a:pt x="30" y="176"/>
                  </a:lnTo>
                  <a:lnTo>
                    <a:pt x="22" y="174"/>
                  </a:lnTo>
                  <a:lnTo>
                    <a:pt x="16" y="174"/>
                  </a:lnTo>
                  <a:lnTo>
                    <a:pt x="10" y="174"/>
                  </a:lnTo>
                  <a:lnTo>
                    <a:pt x="6" y="178"/>
                  </a:lnTo>
                  <a:lnTo>
                    <a:pt x="2" y="182"/>
                  </a:lnTo>
                  <a:lnTo>
                    <a:pt x="0" y="188"/>
                  </a:lnTo>
                  <a:lnTo>
                    <a:pt x="2" y="194"/>
                  </a:lnTo>
                  <a:lnTo>
                    <a:pt x="2" y="204"/>
                  </a:lnTo>
                  <a:lnTo>
                    <a:pt x="6" y="212"/>
                  </a:lnTo>
                  <a:lnTo>
                    <a:pt x="10" y="224"/>
                  </a:lnTo>
                  <a:lnTo>
                    <a:pt x="10" y="226"/>
                  </a:lnTo>
                  <a:lnTo>
                    <a:pt x="16" y="224"/>
                  </a:lnTo>
                  <a:lnTo>
                    <a:pt x="14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Freeform 32"/>
            <p:cNvSpPr>
              <a:spLocks/>
            </p:cNvSpPr>
            <p:nvPr/>
          </p:nvSpPr>
          <p:spPr bwMode="auto">
            <a:xfrm>
              <a:off x="3418" y="942"/>
              <a:ext cx="292" cy="330"/>
            </a:xfrm>
            <a:custGeom>
              <a:avLst/>
              <a:gdLst>
                <a:gd name="T0" fmla="*/ 32 w 292"/>
                <a:gd name="T1" fmla="*/ 6 h 330"/>
                <a:gd name="T2" fmla="*/ 48 w 292"/>
                <a:gd name="T3" fmla="*/ 12 h 330"/>
                <a:gd name="T4" fmla="*/ 42 w 292"/>
                <a:gd name="T5" fmla="*/ 38 h 330"/>
                <a:gd name="T6" fmla="*/ 26 w 292"/>
                <a:gd name="T7" fmla="*/ 78 h 330"/>
                <a:gd name="T8" fmla="*/ 34 w 292"/>
                <a:gd name="T9" fmla="*/ 98 h 330"/>
                <a:gd name="T10" fmla="*/ 64 w 292"/>
                <a:gd name="T11" fmla="*/ 94 h 330"/>
                <a:gd name="T12" fmla="*/ 104 w 292"/>
                <a:gd name="T13" fmla="*/ 82 h 330"/>
                <a:gd name="T14" fmla="*/ 118 w 292"/>
                <a:gd name="T15" fmla="*/ 88 h 330"/>
                <a:gd name="T16" fmla="*/ 112 w 292"/>
                <a:gd name="T17" fmla="*/ 116 h 330"/>
                <a:gd name="T18" fmla="*/ 98 w 292"/>
                <a:gd name="T19" fmla="*/ 154 h 330"/>
                <a:gd name="T20" fmla="*/ 104 w 292"/>
                <a:gd name="T21" fmla="*/ 174 h 330"/>
                <a:gd name="T22" fmla="*/ 136 w 292"/>
                <a:gd name="T23" fmla="*/ 172 h 330"/>
                <a:gd name="T24" fmla="*/ 174 w 292"/>
                <a:gd name="T25" fmla="*/ 160 h 330"/>
                <a:gd name="T26" fmla="*/ 190 w 292"/>
                <a:gd name="T27" fmla="*/ 166 h 330"/>
                <a:gd name="T28" fmla="*/ 184 w 292"/>
                <a:gd name="T29" fmla="*/ 192 h 330"/>
                <a:gd name="T30" fmla="*/ 168 w 292"/>
                <a:gd name="T31" fmla="*/ 232 h 330"/>
                <a:gd name="T32" fmla="*/ 176 w 292"/>
                <a:gd name="T33" fmla="*/ 252 h 330"/>
                <a:gd name="T34" fmla="*/ 206 w 292"/>
                <a:gd name="T35" fmla="*/ 248 h 330"/>
                <a:gd name="T36" fmla="*/ 246 w 292"/>
                <a:gd name="T37" fmla="*/ 236 h 330"/>
                <a:gd name="T38" fmla="*/ 260 w 292"/>
                <a:gd name="T39" fmla="*/ 242 h 330"/>
                <a:gd name="T40" fmla="*/ 256 w 292"/>
                <a:gd name="T41" fmla="*/ 270 h 330"/>
                <a:gd name="T42" fmla="*/ 240 w 292"/>
                <a:gd name="T43" fmla="*/ 308 h 330"/>
                <a:gd name="T44" fmla="*/ 248 w 292"/>
                <a:gd name="T45" fmla="*/ 328 h 330"/>
                <a:gd name="T46" fmla="*/ 278 w 292"/>
                <a:gd name="T47" fmla="*/ 326 h 330"/>
                <a:gd name="T48" fmla="*/ 288 w 292"/>
                <a:gd name="T49" fmla="*/ 318 h 330"/>
                <a:gd name="T50" fmla="*/ 254 w 292"/>
                <a:gd name="T51" fmla="*/ 326 h 330"/>
                <a:gd name="T52" fmla="*/ 244 w 292"/>
                <a:gd name="T53" fmla="*/ 314 h 330"/>
                <a:gd name="T54" fmla="*/ 254 w 292"/>
                <a:gd name="T55" fmla="*/ 282 h 330"/>
                <a:gd name="T56" fmla="*/ 266 w 292"/>
                <a:gd name="T57" fmla="*/ 246 h 330"/>
                <a:gd name="T58" fmla="*/ 252 w 292"/>
                <a:gd name="T59" fmla="*/ 232 h 330"/>
                <a:gd name="T60" fmla="*/ 216 w 292"/>
                <a:gd name="T61" fmla="*/ 240 h 330"/>
                <a:gd name="T62" fmla="*/ 182 w 292"/>
                <a:gd name="T63" fmla="*/ 248 h 330"/>
                <a:gd name="T64" fmla="*/ 172 w 292"/>
                <a:gd name="T65" fmla="*/ 238 h 330"/>
                <a:gd name="T66" fmla="*/ 184 w 292"/>
                <a:gd name="T67" fmla="*/ 206 h 330"/>
                <a:gd name="T68" fmla="*/ 194 w 292"/>
                <a:gd name="T69" fmla="*/ 170 h 330"/>
                <a:gd name="T70" fmla="*/ 182 w 292"/>
                <a:gd name="T71" fmla="*/ 154 h 330"/>
                <a:gd name="T72" fmla="*/ 144 w 292"/>
                <a:gd name="T73" fmla="*/ 164 h 330"/>
                <a:gd name="T74" fmla="*/ 112 w 292"/>
                <a:gd name="T75" fmla="*/ 172 h 330"/>
                <a:gd name="T76" fmla="*/ 102 w 292"/>
                <a:gd name="T77" fmla="*/ 160 h 330"/>
                <a:gd name="T78" fmla="*/ 112 w 292"/>
                <a:gd name="T79" fmla="*/ 128 h 330"/>
                <a:gd name="T80" fmla="*/ 124 w 292"/>
                <a:gd name="T81" fmla="*/ 92 h 330"/>
                <a:gd name="T82" fmla="*/ 110 w 292"/>
                <a:gd name="T83" fmla="*/ 78 h 330"/>
                <a:gd name="T84" fmla="*/ 74 w 292"/>
                <a:gd name="T85" fmla="*/ 86 h 330"/>
                <a:gd name="T86" fmla="*/ 40 w 292"/>
                <a:gd name="T87" fmla="*/ 94 h 330"/>
                <a:gd name="T88" fmla="*/ 30 w 292"/>
                <a:gd name="T89" fmla="*/ 84 h 330"/>
                <a:gd name="T90" fmla="*/ 42 w 292"/>
                <a:gd name="T91" fmla="*/ 52 h 330"/>
                <a:gd name="T92" fmla="*/ 52 w 292"/>
                <a:gd name="T93" fmla="*/ 16 h 330"/>
                <a:gd name="T94" fmla="*/ 38 w 292"/>
                <a:gd name="T95" fmla="*/ 0 h 330"/>
                <a:gd name="T96" fmla="*/ 2 w 292"/>
                <a:gd name="T97" fmla="*/ 10 h 3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2"/>
                <a:gd name="T148" fmla="*/ 0 h 330"/>
                <a:gd name="T149" fmla="*/ 292 w 292"/>
                <a:gd name="T150" fmla="*/ 330 h 3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2" h="330">
                  <a:moveTo>
                    <a:pt x="4" y="14"/>
                  </a:moveTo>
                  <a:lnTo>
                    <a:pt x="14" y="10"/>
                  </a:lnTo>
                  <a:lnTo>
                    <a:pt x="24" y="6"/>
                  </a:lnTo>
                  <a:lnTo>
                    <a:pt x="32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6" y="8"/>
                  </a:lnTo>
                  <a:lnTo>
                    <a:pt x="48" y="12"/>
                  </a:lnTo>
                  <a:lnTo>
                    <a:pt x="48" y="16"/>
                  </a:lnTo>
                  <a:lnTo>
                    <a:pt x="48" y="22"/>
                  </a:lnTo>
                  <a:lnTo>
                    <a:pt x="46" y="30"/>
                  </a:lnTo>
                  <a:lnTo>
                    <a:pt x="42" y="38"/>
                  </a:lnTo>
                  <a:lnTo>
                    <a:pt x="36" y="48"/>
                  </a:lnTo>
                  <a:lnTo>
                    <a:pt x="32" y="60"/>
                  </a:lnTo>
                  <a:lnTo>
                    <a:pt x="28" y="68"/>
                  </a:lnTo>
                  <a:lnTo>
                    <a:pt x="26" y="78"/>
                  </a:lnTo>
                  <a:lnTo>
                    <a:pt x="26" y="84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40" y="100"/>
                  </a:lnTo>
                  <a:lnTo>
                    <a:pt x="46" y="100"/>
                  </a:lnTo>
                  <a:lnTo>
                    <a:pt x="54" y="98"/>
                  </a:lnTo>
                  <a:lnTo>
                    <a:pt x="64" y="94"/>
                  </a:lnTo>
                  <a:lnTo>
                    <a:pt x="76" y="90"/>
                  </a:lnTo>
                  <a:lnTo>
                    <a:pt x="86" y="86"/>
                  </a:lnTo>
                  <a:lnTo>
                    <a:pt x="96" y="84"/>
                  </a:lnTo>
                  <a:lnTo>
                    <a:pt x="104" y="82"/>
                  </a:lnTo>
                  <a:lnTo>
                    <a:pt x="108" y="82"/>
                  </a:lnTo>
                  <a:lnTo>
                    <a:pt x="114" y="84"/>
                  </a:lnTo>
                  <a:lnTo>
                    <a:pt x="116" y="86"/>
                  </a:lnTo>
                  <a:lnTo>
                    <a:pt x="118" y="88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6" y="106"/>
                  </a:lnTo>
                  <a:lnTo>
                    <a:pt x="112" y="116"/>
                  </a:lnTo>
                  <a:lnTo>
                    <a:pt x="108" y="126"/>
                  </a:lnTo>
                  <a:lnTo>
                    <a:pt x="104" y="136"/>
                  </a:lnTo>
                  <a:lnTo>
                    <a:pt x="100" y="146"/>
                  </a:lnTo>
                  <a:lnTo>
                    <a:pt x="98" y="154"/>
                  </a:lnTo>
                  <a:lnTo>
                    <a:pt x="96" y="162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4" y="174"/>
                  </a:lnTo>
                  <a:lnTo>
                    <a:pt x="110" y="176"/>
                  </a:lnTo>
                  <a:lnTo>
                    <a:pt x="118" y="176"/>
                  </a:lnTo>
                  <a:lnTo>
                    <a:pt x="126" y="174"/>
                  </a:lnTo>
                  <a:lnTo>
                    <a:pt x="136" y="172"/>
                  </a:lnTo>
                  <a:lnTo>
                    <a:pt x="146" y="168"/>
                  </a:lnTo>
                  <a:lnTo>
                    <a:pt x="158" y="164"/>
                  </a:lnTo>
                  <a:lnTo>
                    <a:pt x="166" y="162"/>
                  </a:lnTo>
                  <a:lnTo>
                    <a:pt x="174" y="160"/>
                  </a:lnTo>
                  <a:lnTo>
                    <a:pt x="180" y="160"/>
                  </a:lnTo>
                  <a:lnTo>
                    <a:pt x="184" y="160"/>
                  </a:lnTo>
                  <a:lnTo>
                    <a:pt x="188" y="162"/>
                  </a:lnTo>
                  <a:lnTo>
                    <a:pt x="190" y="166"/>
                  </a:lnTo>
                  <a:lnTo>
                    <a:pt x="190" y="170"/>
                  </a:lnTo>
                  <a:lnTo>
                    <a:pt x="190" y="176"/>
                  </a:lnTo>
                  <a:lnTo>
                    <a:pt x="188" y="184"/>
                  </a:lnTo>
                  <a:lnTo>
                    <a:pt x="184" y="192"/>
                  </a:lnTo>
                  <a:lnTo>
                    <a:pt x="180" y="202"/>
                  </a:lnTo>
                  <a:lnTo>
                    <a:pt x="174" y="214"/>
                  </a:lnTo>
                  <a:lnTo>
                    <a:pt x="170" y="224"/>
                  </a:lnTo>
                  <a:lnTo>
                    <a:pt x="168" y="232"/>
                  </a:lnTo>
                  <a:lnTo>
                    <a:pt x="168" y="238"/>
                  </a:lnTo>
                  <a:lnTo>
                    <a:pt x="170" y="244"/>
                  </a:lnTo>
                  <a:lnTo>
                    <a:pt x="172" y="248"/>
                  </a:lnTo>
                  <a:lnTo>
                    <a:pt x="176" y="252"/>
                  </a:lnTo>
                  <a:lnTo>
                    <a:pt x="182" y="254"/>
                  </a:lnTo>
                  <a:lnTo>
                    <a:pt x="190" y="254"/>
                  </a:lnTo>
                  <a:lnTo>
                    <a:pt x="198" y="252"/>
                  </a:lnTo>
                  <a:lnTo>
                    <a:pt x="206" y="248"/>
                  </a:lnTo>
                  <a:lnTo>
                    <a:pt x="218" y="244"/>
                  </a:lnTo>
                  <a:lnTo>
                    <a:pt x="228" y="240"/>
                  </a:lnTo>
                  <a:lnTo>
                    <a:pt x="238" y="238"/>
                  </a:lnTo>
                  <a:lnTo>
                    <a:pt x="246" y="236"/>
                  </a:lnTo>
                  <a:lnTo>
                    <a:pt x="252" y="236"/>
                  </a:lnTo>
                  <a:lnTo>
                    <a:pt x="256" y="238"/>
                  </a:lnTo>
                  <a:lnTo>
                    <a:pt x="258" y="240"/>
                  </a:lnTo>
                  <a:lnTo>
                    <a:pt x="260" y="242"/>
                  </a:lnTo>
                  <a:lnTo>
                    <a:pt x="262" y="248"/>
                  </a:lnTo>
                  <a:lnTo>
                    <a:pt x="260" y="254"/>
                  </a:lnTo>
                  <a:lnTo>
                    <a:pt x="258" y="260"/>
                  </a:lnTo>
                  <a:lnTo>
                    <a:pt x="256" y="270"/>
                  </a:lnTo>
                  <a:lnTo>
                    <a:pt x="250" y="280"/>
                  </a:lnTo>
                  <a:lnTo>
                    <a:pt x="246" y="290"/>
                  </a:lnTo>
                  <a:lnTo>
                    <a:pt x="242" y="300"/>
                  </a:lnTo>
                  <a:lnTo>
                    <a:pt x="240" y="308"/>
                  </a:lnTo>
                  <a:lnTo>
                    <a:pt x="240" y="316"/>
                  </a:lnTo>
                  <a:lnTo>
                    <a:pt x="240" y="322"/>
                  </a:lnTo>
                  <a:lnTo>
                    <a:pt x="244" y="326"/>
                  </a:lnTo>
                  <a:lnTo>
                    <a:pt x="248" y="328"/>
                  </a:lnTo>
                  <a:lnTo>
                    <a:pt x="254" y="330"/>
                  </a:lnTo>
                  <a:lnTo>
                    <a:pt x="260" y="330"/>
                  </a:lnTo>
                  <a:lnTo>
                    <a:pt x="268" y="328"/>
                  </a:lnTo>
                  <a:lnTo>
                    <a:pt x="278" y="326"/>
                  </a:lnTo>
                  <a:lnTo>
                    <a:pt x="290" y="322"/>
                  </a:lnTo>
                  <a:lnTo>
                    <a:pt x="292" y="320"/>
                  </a:lnTo>
                  <a:lnTo>
                    <a:pt x="290" y="316"/>
                  </a:lnTo>
                  <a:lnTo>
                    <a:pt x="288" y="318"/>
                  </a:lnTo>
                  <a:lnTo>
                    <a:pt x="276" y="322"/>
                  </a:lnTo>
                  <a:lnTo>
                    <a:pt x="268" y="324"/>
                  </a:lnTo>
                  <a:lnTo>
                    <a:pt x="260" y="326"/>
                  </a:lnTo>
                  <a:lnTo>
                    <a:pt x="254" y="326"/>
                  </a:lnTo>
                  <a:lnTo>
                    <a:pt x="250" y="324"/>
                  </a:lnTo>
                  <a:lnTo>
                    <a:pt x="246" y="322"/>
                  </a:lnTo>
                  <a:lnTo>
                    <a:pt x="244" y="320"/>
                  </a:lnTo>
                  <a:lnTo>
                    <a:pt x="244" y="314"/>
                  </a:lnTo>
                  <a:lnTo>
                    <a:pt x="244" y="308"/>
                  </a:lnTo>
                  <a:lnTo>
                    <a:pt x="246" y="302"/>
                  </a:lnTo>
                  <a:lnTo>
                    <a:pt x="250" y="292"/>
                  </a:lnTo>
                  <a:lnTo>
                    <a:pt x="254" y="282"/>
                  </a:lnTo>
                  <a:lnTo>
                    <a:pt x="260" y="272"/>
                  </a:lnTo>
                  <a:lnTo>
                    <a:pt x="264" y="262"/>
                  </a:lnTo>
                  <a:lnTo>
                    <a:pt x="266" y="254"/>
                  </a:lnTo>
                  <a:lnTo>
                    <a:pt x="266" y="246"/>
                  </a:lnTo>
                  <a:lnTo>
                    <a:pt x="264" y="240"/>
                  </a:lnTo>
                  <a:lnTo>
                    <a:pt x="262" y="236"/>
                  </a:lnTo>
                  <a:lnTo>
                    <a:pt x="258" y="234"/>
                  </a:lnTo>
                  <a:lnTo>
                    <a:pt x="252" y="232"/>
                  </a:lnTo>
                  <a:lnTo>
                    <a:pt x="246" y="232"/>
                  </a:lnTo>
                  <a:lnTo>
                    <a:pt x="236" y="234"/>
                  </a:lnTo>
                  <a:lnTo>
                    <a:pt x="228" y="236"/>
                  </a:lnTo>
                  <a:lnTo>
                    <a:pt x="216" y="240"/>
                  </a:lnTo>
                  <a:lnTo>
                    <a:pt x="206" y="244"/>
                  </a:lnTo>
                  <a:lnTo>
                    <a:pt x="196" y="248"/>
                  </a:lnTo>
                  <a:lnTo>
                    <a:pt x="188" y="248"/>
                  </a:lnTo>
                  <a:lnTo>
                    <a:pt x="182" y="248"/>
                  </a:lnTo>
                  <a:lnTo>
                    <a:pt x="178" y="248"/>
                  </a:lnTo>
                  <a:lnTo>
                    <a:pt x="176" y="246"/>
                  </a:lnTo>
                  <a:lnTo>
                    <a:pt x="174" y="242"/>
                  </a:lnTo>
                  <a:lnTo>
                    <a:pt x="172" y="238"/>
                  </a:lnTo>
                  <a:lnTo>
                    <a:pt x="174" y="232"/>
                  </a:lnTo>
                  <a:lnTo>
                    <a:pt x="176" y="224"/>
                  </a:lnTo>
                  <a:lnTo>
                    <a:pt x="178" y="216"/>
                  </a:lnTo>
                  <a:lnTo>
                    <a:pt x="184" y="206"/>
                  </a:lnTo>
                  <a:lnTo>
                    <a:pt x="188" y="194"/>
                  </a:lnTo>
                  <a:lnTo>
                    <a:pt x="192" y="186"/>
                  </a:lnTo>
                  <a:lnTo>
                    <a:pt x="194" y="176"/>
                  </a:lnTo>
                  <a:lnTo>
                    <a:pt x="194" y="170"/>
                  </a:lnTo>
                  <a:lnTo>
                    <a:pt x="194" y="164"/>
                  </a:lnTo>
                  <a:lnTo>
                    <a:pt x="192" y="160"/>
                  </a:lnTo>
                  <a:lnTo>
                    <a:pt x="186" y="156"/>
                  </a:lnTo>
                  <a:lnTo>
                    <a:pt x="182" y="154"/>
                  </a:lnTo>
                  <a:lnTo>
                    <a:pt x="174" y="154"/>
                  </a:lnTo>
                  <a:lnTo>
                    <a:pt x="166" y="156"/>
                  </a:lnTo>
                  <a:lnTo>
                    <a:pt x="156" y="160"/>
                  </a:lnTo>
                  <a:lnTo>
                    <a:pt x="144" y="164"/>
                  </a:lnTo>
                  <a:lnTo>
                    <a:pt x="134" y="168"/>
                  </a:lnTo>
                  <a:lnTo>
                    <a:pt x="126" y="170"/>
                  </a:lnTo>
                  <a:lnTo>
                    <a:pt x="118" y="172"/>
                  </a:lnTo>
                  <a:lnTo>
                    <a:pt x="112" y="172"/>
                  </a:lnTo>
                  <a:lnTo>
                    <a:pt x="108" y="170"/>
                  </a:lnTo>
                  <a:lnTo>
                    <a:pt x="104" y="168"/>
                  </a:lnTo>
                  <a:lnTo>
                    <a:pt x="102" y="166"/>
                  </a:lnTo>
                  <a:lnTo>
                    <a:pt x="102" y="160"/>
                  </a:lnTo>
                  <a:lnTo>
                    <a:pt x="102" y="154"/>
                  </a:lnTo>
                  <a:lnTo>
                    <a:pt x="104" y="148"/>
                  </a:lnTo>
                  <a:lnTo>
                    <a:pt x="108" y="138"/>
                  </a:lnTo>
                  <a:lnTo>
                    <a:pt x="112" y="128"/>
                  </a:lnTo>
                  <a:lnTo>
                    <a:pt x="118" y="118"/>
                  </a:lnTo>
                  <a:lnTo>
                    <a:pt x="120" y="108"/>
                  </a:lnTo>
                  <a:lnTo>
                    <a:pt x="122" y="100"/>
                  </a:lnTo>
                  <a:lnTo>
                    <a:pt x="124" y="92"/>
                  </a:lnTo>
                  <a:lnTo>
                    <a:pt x="122" y="86"/>
                  </a:lnTo>
                  <a:lnTo>
                    <a:pt x="120" y="82"/>
                  </a:lnTo>
                  <a:lnTo>
                    <a:pt x="116" y="80"/>
                  </a:lnTo>
                  <a:lnTo>
                    <a:pt x="110" y="78"/>
                  </a:lnTo>
                  <a:lnTo>
                    <a:pt x="102" y="78"/>
                  </a:lnTo>
                  <a:lnTo>
                    <a:pt x="94" y="80"/>
                  </a:lnTo>
                  <a:lnTo>
                    <a:pt x="84" y="82"/>
                  </a:lnTo>
                  <a:lnTo>
                    <a:pt x="74" y="86"/>
                  </a:lnTo>
                  <a:lnTo>
                    <a:pt x="64" y="90"/>
                  </a:lnTo>
                  <a:lnTo>
                    <a:pt x="54" y="92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6" y="94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2" y="70"/>
                  </a:lnTo>
                  <a:lnTo>
                    <a:pt x="36" y="62"/>
                  </a:lnTo>
                  <a:lnTo>
                    <a:pt x="42" y="52"/>
                  </a:lnTo>
                  <a:lnTo>
                    <a:pt x="46" y="40"/>
                  </a:lnTo>
                  <a:lnTo>
                    <a:pt x="50" y="30"/>
                  </a:lnTo>
                  <a:lnTo>
                    <a:pt x="52" y="22"/>
                  </a:lnTo>
                  <a:lnTo>
                    <a:pt x="52" y="16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4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Freeform 33"/>
            <p:cNvSpPr>
              <a:spLocks/>
            </p:cNvSpPr>
            <p:nvPr/>
          </p:nvSpPr>
          <p:spPr bwMode="auto">
            <a:xfrm>
              <a:off x="3664" y="1248"/>
              <a:ext cx="112" cy="112"/>
            </a:xfrm>
            <a:custGeom>
              <a:avLst/>
              <a:gdLst>
                <a:gd name="T0" fmla="*/ 102 w 112"/>
                <a:gd name="T1" fmla="*/ 88 h 112"/>
                <a:gd name="T2" fmla="*/ 86 w 112"/>
                <a:gd name="T3" fmla="*/ 104 h 112"/>
                <a:gd name="T4" fmla="*/ 66 w 112"/>
                <a:gd name="T5" fmla="*/ 112 h 112"/>
                <a:gd name="T6" fmla="*/ 44 w 112"/>
                <a:gd name="T7" fmla="*/ 112 h 112"/>
                <a:gd name="T8" fmla="*/ 24 w 112"/>
                <a:gd name="T9" fmla="*/ 102 h 112"/>
                <a:gd name="T10" fmla="*/ 8 w 112"/>
                <a:gd name="T11" fmla="*/ 86 h 112"/>
                <a:gd name="T12" fmla="*/ 0 w 112"/>
                <a:gd name="T13" fmla="*/ 66 h 112"/>
                <a:gd name="T14" fmla="*/ 0 w 112"/>
                <a:gd name="T15" fmla="*/ 44 h 112"/>
                <a:gd name="T16" fmla="*/ 10 w 112"/>
                <a:gd name="T17" fmla="*/ 22 h 112"/>
                <a:gd name="T18" fmla="*/ 26 w 112"/>
                <a:gd name="T19" fmla="*/ 8 h 112"/>
                <a:gd name="T20" fmla="*/ 46 w 112"/>
                <a:gd name="T21" fmla="*/ 0 h 112"/>
                <a:gd name="T22" fmla="*/ 68 w 112"/>
                <a:gd name="T23" fmla="*/ 0 h 112"/>
                <a:gd name="T24" fmla="*/ 88 w 112"/>
                <a:gd name="T25" fmla="*/ 8 h 112"/>
                <a:gd name="T26" fmla="*/ 104 w 112"/>
                <a:gd name="T27" fmla="*/ 26 h 112"/>
                <a:gd name="T28" fmla="*/ 112 w 112"/>
                <a:gd name="T29" fmla="*/ 46 h 112"/>
                <a:gd name="T30" fmla="*/ 112 w 112"/>
                <a:gd name="T31" fmla="*/ 68 h 112"/>
                <a:gd name="T32" fmla="*/ 102 w 112"/>
                <a:gd name="T33" fmla="*/ 88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"/>
                <a:gd name="T52" fmla="*/ 0 h 112"/>
                <a:gd name="T53" fmla="*/ 112 w 1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" h="112">
                  <a:moveTo>
                    <a:pt x="102" y="88"/>
                  </a:moveTo>
                  <a:lnTo>
                    <a:pt x="86" y="104"/>
                  </a:lnTo>
                  <a:lnTo>
                    <a:pt x="66" y="112"/>
                  </a:lnTo>
                  <a:lnTo>
                    <a:pt x="44" y="112"/>
                  </a:lnTo>
                  <a:lnTo>
                    <a:pt x="24" y="102"/>
                  </a:lnTo>
                  <a:lnTo>
                    <a:pt x="8" y="86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0" y="22"/>
                  </a:lnTo>
                  <a:lnTo>
                    <a:pt x="26" y="8"/>
                  </a:lnTo>
                  <a:lnTo>
                    <a:pt x="46" y="0"/>
                  </a:lnTo>
                  <a:lnTo>
                    <a:pt x="68" y="0"/>
                  </a:lnTo>
                  <a:lnTo>
                    <a:pt x="88" y="8"/>
                  </a:lnTo>
                  <a:lnTo>
                    <a:pt x="104" y="26"/>
                  </a:lnTo>
                  <a:lnTo>
                    <a:pt x="112" y="46"/>
                  </a:lnTo>
                  <a:lnTo>
                    <a:pt x="112" y="68"/>
                  </a:lnTo>
                  <a:lnTo>
                    <a:pt x="102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Freeform 34"/>
            <p:cNvSpPr>
              <a:spLocks noEditPoints="1"/>
            </p:cNvSpPr>
            <p:nvPr/>
          </p:nvSpPr>
          <p:spPr bwMode="auto">
            <a:xfrm>
              <a:off x="3664" y="1248"/>
              <a:ext cx="112" cy="112"/>
            </a:xfrm>
            <a:custGeom>
              <a:avLst/>
              <a:gdLst>
                <a:gd name="T0" fmla="*/ 102 w 112"/>
                <a:gd name="T1" fmla="*/ 88 h 112"/>
                <a:gd name="T2" fmla="*/ 86 w 112"/>
                <a:gd name="T3" fmla="*/ 104 h 112"/>
                <a:gd name="T4" fmla="*/ 66 w 112"/>
                <a:gd name="T5" fmla="*/ 112 h 112"/>
                <a:gd name="T6" fmla="*/ 44 w 112"/>
                <a:gd name="T7" fmla="*/ 112 h 112"/>
                <a:gd name="T8" fmla="*/ 24 w 112"/>
                <a:gd name="T9" fmla="*/ 102 h 112"/>
                <a:gd name="T10" fmla="*/ 8 w 112"/>
                <a:gd name="T11" fmla="*/ 86 h 112"/>
                <a:gd name="T12" fmla="*/ 0 w 112"/>
                <a:gd name="T13" fmla="*/ 66 h 112"/>
                <a:gd name="T14" fmla="*/ 0 w 112"/>
                <a:gd name="T15" fmla="*/ 44 h 112"/>
                <a:gd name="T16" fmla="*/ 10 w 112"/>
                <a:gd name="T17" fmla="*/ 22 h 112"/>
                <a:gd name="T18" fmla="*/ 26 w 112"/>
                <a:gd name="T19" fmla="*/ 8 h 112"/>
                <a:gd name="T20" fmla="*/ 46 w 112"/>
                <a:gd name="T21" fmla="*/ 0 h 112"/>
                <a:gd name="T22" fmla="*/ 68 w 112"/>
                <a:gd name="T23" fmla="*/ 0 h 112"/>
                <a:gd name="T24" fmla="*/ 88 w 112"/>
                <a:gd name="T25" fmla="*/ 8 h 112"/>
                <a:gd name="T26" fmla="*/ 104 w 112"/>
                <a:gd name="T27" fmla="*/ 26 h 112"/>
                <a:gd name="T28" fmla="*/ 112 w 112"/>
                <a:gd name="T29" fmla="*/ 46 h 112"/>
                <a:gd name="T30" fmla="*/ 112 w 112"/>
                <a:gd name="T31" fmla="*/ 68 h 112"/>
                <a:gd name="T32" fmla="*/ 102 w 112"/>
                <a:gd name="T33" fmla="*/ 88 h 112"/>
                <a:gd name="T34" fmla="*/ 102 w 112"/>
                <a:gd name="T35" fmla="*/ 88 h 112"/>
                <a:gd name="T36" fmla="*/ 112 w 112"/>
                <a:gd name="T37" fmla="*/ 68 h 112"/>
                <a:gd name="T38" fmla="*/ 112 w 112"/>
                <a:gd name="T39" fmla="*/ 46 h 112"/>
                <a:gd name="T40" fmla="*/ 104 w 112"/>
                <a:gd name="T41" fmla="*/ 26 h 112"/>
                <a:gd name="T42" fmla="*/ 88 w 112"/>
                <a:gd name="T43" fmla="*/ 8 h 112"/>
                <a:gd name="T44" fmla="*/ 68 w 112"/>
                <a:gd name="T45" fmla="*/ 0 h 112"/>
                <a:gd name="T46" fmla="*/ 46 w 112"/>
                <a:gd name="T47" fmla="*/ 0 h 112"/>
                <a:gd name="T48" fmla="*/ 26 w 112"/>
                <a:gd name="T49" fmla="*/ 8 h 112"/>
                <a:gd name="T50" fmla="*/ 10 w 112"/>
                <a:gd name="T51" fmla="*/ 22 h 112"/>
                <a:gd name="T52" fmla="*/ 0 w 112"/>
                <a:gd name="T53" fmla="*/ 44 h 112"/>
                <a:gd name="T54" fmla="*/ 0 w 112"/>
                <a:gd name="T55" fmla="*/ 66 h 112"/>
                <a:gd name="T56" fmla="*/ 8 w 112"/>
                <a:gd name="T57" fmla="*/ 86 h 112"/>
                <a:gd name="T58" fmla="*/ 24 w 112"/>
                <a:gd name="T59" fmla="*/ 102 h 112"/>
                <a:gd name="T60" fmla="*/ 44 w 112"/>
                <a:gd name="T61" fmla="*/ 112 h 112"/>
                <a:gd name="T62" fmla="*/ 66 w 112"/>
                <a:gd name="T63" fmla="*/ 112 h 112"/>
                <a:gd name="T64" fmla="*/ 86 w 112"/>
                <a:gd name="T65" fmla="*/ 104 h 112"/>
                <a:gd name="T66" fmla="*/ 102 w 112"/>
                <a:gd name="T67" fmla="*/ 88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2"/>
                <a:gd name="T104" fmla="*/ 112 w 112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2">
                  <a:moveTo>
                    <a:pt x="102" y="88"/>
                  </a:moveTo>
                  <a:lnTo>
                    <a:pt x="86" y="104"/>
                  </a:lnTo>
                  <a:lnTo>
                    <a:pt x="66" y="112"/>
                  </a:lnTo>
                  <a:lnTo>
                    <a:pt x="44" y="112"/>
                  </a:lnTo>
                  <a:lnTo>
                    <a:pt x="24" y="102"/>
                  </a:lnTo>
                  <a:lnTo>
                    <a:pt x="8" y="86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0" y="22"/>
                  </a:lnTo>
                  <a:lnTo>
                    <a:pt x="26" y="8"/>
                  </a:lnTo>
                  <a:lnTo>
                    <a:pt x="46" y="0"/>
                  </a:lnTo>
                  <a:lnTo>
                    <a:pt x="68" y="0"/>
                  </a:lnTo>
                  <a:lnTo>
                    <a:pt x="88" y="8"/>
                  </a:lnTo>
                  <a:lnTo>
                    <a:pt x="104" y="26"/>
                  </a:lnTo>
                  <a:lnTo>
                    <a:pt x="112" y="46"/>
                  </a:lnTo>
                  <a:lnTo>
                    <a:pt x="112" y="68"/>
                  </a:lnTo>
                  <a:lnTo>
                    <a:pt x="102" y="88"/>
                  </a:lnTo>
                  <a:close/>
                  <a:moveTo>
                    <a:pt x="102" y="88"/>
                  </a:moveTo>
                  <a:lnTo>
                    <a:pt x="112" y="68"/>
                  </a:lnTo>
                  <a:lnTo>
                    <a:pt x="112" y="46"/>
                  </a:lnTo>
                  <a:lnTo>
                    <a:pt x="104" y="26"/>
                  </a:lnTo>
                  <a:lnTo>
                    <a:pt x="88" y="8"/>
                  </a:lnTo>
                  <a:lnTo>
                    <a:pt x="68" y="0"/>
                  </a:lnTo>
                  <a:lnTo>
                    <a:pt x="46" y="0"/>
                  </a:lnTo>
                  <a:lnTo>
                    <a:pt x="26" y="8"/>
                  </a:lnTo>
                  <a:lnTo>
                    <a:pt x="10" y="22"/>
                  </a:lnTo>
                  <a:lnTo>
                    <a:pt x="0" y="44"/>
                  </a:lnTo>
                  <a:lnTo>
                    <a:pt x="0" y="66"/>
                  </a:lnTo>
                  <a:lnTo>
                    <a:pt x="8" y="86"/>
                  </a:lnTo>
                  <a:lnTo>
                    <a:pt x="24" y="102"/>
                  </a:lnTo>
                  <a:lnTo>
                    <a:pt x="44" y="112"/>
                  </a:lnTo>
                  <a:lnTo>
                    <a:pt x="66" y="112"/>
                  </a:lnTo>
                  <a:lnTo>
                    <a:pt x="86" y="104"/>
                  </a:lnTo>
                  <a:lnTo>
                    <a:pt x="102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Freeform 35"/>
            <p:cNvSpPr>
              <a:spLocks/>
            </p:cNvSpPr>
            <p:nvPr/>
          </p:nvSpPr>
          <p:spPr bwMode="auto">
            <a:xfrm>
              <a:off x="3214" y="1306"/>
              <a:ext cx="494" cy="4"/>
            </a:xfrm>
            <a:custGeom>
              <a:avLst/>
              <a:gdLst>
                <a:gd name="T0" fmla="*/ 2 w 494"/>
                <a:gd name="T1" fmla="*/ 4 h 4"/>
                <a:gd name="T2" fmla="*/ 492 w 494"/>
                <a:gd name="T3" fmla="*/ 4 h 4"/>
                <a:gd name="T4" fmla="*/ 494 w 494"/>
                <a:gd name="T5" fmla="*/ 4 h 4"/>
                <a:gd name="T6" fmla="*/ 494 w 494"/>
                <a:gd name="T7" fmla="*/ 0 h 4"/>
                <a:gd name="T8" fmla="*/ 492 w 494"/>
                <a:gd name="T9" fmla="*/ 0 h 4"/>
                <a:gd name="T10" fmla="*/ 2 w 494"/>
                <a:gd name="T11" fmla="*/ 0 h 4"/>
                <a:gd name="T12" fmla="*/ 0 w 494"/>
                <a:gd name="T13" fmla="*/ 0 h 4"/>
                <a:gd name="T14" fmla="*/ 0 w 494"/>
                <a:gd name="T15" fmla="*/ 4 h 4"/>
                <a:gd name="T16" fmla="*/ 2 w 494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4"/>
                <a:gd name="T28" fmla="*/ 0 h 4"/>
                <a:gd name="T29" fmla="*/ 494 w 49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4" h="4">
                  <a:moveTo>
                    <a:pt x="2" y="4"/>
                  </a:moveTo>
                  <a:lnTo>
                    <a:pt x="492" y="4"/>
                  </a:lnTo>
                  <a:lnTo>
                    <a:pt x="494" y="4"/>
                  </a:lnTo>
                  <a:lnTo>
                    <a:pt x="494" y="0"/>
                  </a:lnTo>
                  <a:lnTo>
                    <a:pt x="49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Freeform 36"/>
            <p:cNvSpPr>
              <a:spLocks/>
            </p:cNvSpPr>
            <p:nvPr/>
          </p:nvSpPr>
          <p:spPr bwMode="auto">
            <a:xfrm>
              <a:off x="3774" y="1306"/>
              <a:ext cx="368" cy="4"/>
            </a:xfrm>
            <a:custGeom>
              <a:avLst/>
              <a:gdLst>
                <a:gd name="T0" fmla="*/ 2 w 368"/>
                <a:gd name="T1" fmla="*/ 4 h 4"/>
                <a:gd name="T2" fmla="*/ 366 w 368"/>
                <a:gd name="T3" fmla="*/ 4 h 4"/>
                <a:gd name="T4" fmla="*/ 368 w 368"/>
                <a:gd name="T5" fmla="*/ 4 h 4"/>
                <a:gd name="T6" fmla="*/ 368 w 368"/>
                <a:gd name="T7" fmla="*/ 0 h 4"/>
                <a:gd name="T8" fmla="*/ 366 w 368"/>
                <a:gd name="T9" fmla="*/ 0 h 4"/>
                <a:gd name="T10" fmla="*/ 2 w 368"/>
                <a:gd name="T11" fmla="*/ 0 h 4"/>
                <a:gd name="T12" fmla="*/ 0 w 368"/>
                <a:gd name="T13" fmla="*/ 0 h 4"/>
                <a:gd name="T14" fmla="*/ 0 w 368"/>
                <a:gd name="T15" fmla="*/ 4 h 4"/>
                <a:gd name="T16" fmla="*/ 2 w 368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4"/>
                <a:gd name="T29" fmla="*/ 368 w 36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4">
                  <a:moveTo>
                    <a:pt x="2" y="4"/>
                  </a:moveTo>
                  <a:lnTo>
                    <a:pt x="366" y="4"/>
                  </a:lnTo>
                  <a:lnTo>
                    <a:pt x="368" y="4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Freeform 37"/>
            <p:cNvSpPr>
              <a:spLocks/>
            </p:cNvSpPr>
            <p:nvPr/>
          </p:nvSpPr>
          <p:spPr bwMode="auto">
            <a:xfrm>
              <a:off x="3214" y="1320"/>
              <a:ext cx="466" cy="4"/>
            </a:xfrm>
            <a:custGeom>
              <a:avLst/>
              <a:gdLst>
                <a:gd name="T0" fmla="*/ 2 w 466"/>
                <a:gd name="T1" fmla="*/ 4 h 4"/>
                <a:gd name="T2" fmla="*/ 464 w 466"/>
                <a:gd name="T3" fmla="*/ 4 h 4"/>
                <a:gd name="T4" fmla="*/ 466 w 466"/>
                <a:gd name="T5" fmla="*/ 4 h 4"/>
                <a:gd name="T6" fmla="*/ 466 w 466"/>
                <a:gd name="T7" fmla="*/ 0 h 4"/>
                <a:gd name="T8" fmla="*/ 464 w 466"/>
                <a:gd name="T9" fmla="*/ 0 h 4"/>
                <a:gd name="T10" fmla="*/ 2 w 466"/>
                <a:gd name="T11" fmla="*/ 0 h 4"/>
                <a:gd name="T12" fmla="*/ 0 w 466"/>
                <a:gd name="T13" fmla="*/ 0 h 4"/>
                <a:gd name="T14" fmla="*/ 0 w 466"/>
                <a:gd name="T15" fmla="*/ 4 h 4"/>
                <a:gd name="T16" fmla="*/ 2 w 466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"/>
                <a:gd name="T29" fmla="*/ 466 w 466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">
                  <a:moveTo>
                    <a:pt x="2" y="4"/>
                  </a:moveTo>
                  <a:lnTo>
                    <a:pt x="464" y="4"/>
                  </a:lnTo>
                  <a:lnTo>
                    <a:pt x="466" y="4"/>
                  </a:lnTo>
                  <a:lnTo>
                    <a:pt x="466" y="0"/>
                  </a:lnTo>
                  <a:lnTo>
                    <a:pt x="46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Freeform 38"/>
            <p:cNvSpPr>
              <a:spLocks/>
            </p:cNvSpPr>
            <p:nvPr/>
          </p:nvSpPr>
          <p:spPr bwMode="auto">
            <a:xfrm>
              <a:off x="3760" y="1324"/>
              <a:ext cx="388" cy="6"/>
            </a:xfrm>
            <a:custGeom>
              <a:avLst/>
              <a:gdLst>
                <a:gd name="T0" fmla="*/ 2 w 388"/>
                <a:gd name="T1" fmla="*/ 6 h 6"/>
                <a:gd name="T2" fmla="*/ 386 w 388"/>
                <a:gd name="T3" fmla="*/ 6 h 6"/>
                <a:gd name="T4" fmla="*/ 388 w 388"/>
                <a:gd name="T5" fmla="*/ 6 h 6"/>
                <a:gd name="T6" fmla="*/ 388 w 388"/>
                <a:gd name="T7" fmla="*/ 0 h 6"/>
                <a:gd name="T8" fmla="*/ 386 w 388"/>
                <a:gd name="T9" fmla="*/ 0 h 6"/>
                <a:gd name="T10" fmla="*/ 2 w 388"/>
                <a:gd name="T11" fmla="*/ 0 h 6"/>
                <a:gd name="T12" fmla="*/ 0 w 388"/>
                <a:gd name="T13" fmla="*/ 0 h 6"/>
                <a:gd name="T14" fmla="*/ 0 w 388"/>
                <a:gd name="T15" fmla="*/ 6 h 6"/>
                <a:gd name="T16" fmla="*/ 2 w 388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8"/>
                <a:gd name="T28" fmla="*/ 0 h 6"/>
                <a:gd name="T29" fmla="*/ 388 w 38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8" h="6">
                  <a:moveTo>
                    <a:pt x="2" y="6"/>
                  </a:moveTo>
                  <a:lnTo>
                    <a:pt x="386" y="6"/>
                  </a:lnTo>
                  <a:lnTo>
                    <a:pt x="388" y="6"/>
                  </a:lnTo>
                  <a:lnTo>
                    <a:pt x="388" y="0"/>
                  </a:lnTo>
                  <a:lnTo>
                    <a:pt x="38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Freeform 39"/>
            <p:cNvSpPr>
              <a:spLocks/>
            </p:cNvSpPr>
            <p:nvPr/>
          </p:nvSpPr>
          <p:spPr bwMode="auto">
            <a:xfrm>
              <a:off x="3214" y="1282"/>
              <a:ext cx="500" cy="10"/>
            </a:xfrm>
            <a:custGeom>
              <a:avLst/>
              <a:gdLst>
                <a:gd name="T0" fmla="*/ 2 w 500"/>
                <a:gd name="T1" fmla="*/ 6 h 10"/>
                <a:gd name="T2" fmla="*/ 496 w 500"/>
                <a:gd name="T3" fmla="*/ 10 h 10"/>
                <a:gd name="T4" fmla="*/ 500 w 500"/>
                <a:gd name="T5" fmla="*/ 10 h 10"/>
                <a:gd name="T6" fmla="*/ 500 w 500"/>
                <a:gd name="T7" fmla="*/ 6 h 10"/>
                <a:gd name="T8" fmla="*/ 496 w 500"/>
                <a:gd name="T9" fmla="*/ 6 h 10"/>
                <a:gd name="T10" fmla="*/ 2 w 500"/>
                <a:gd name="T11" fmla="*/ 0 h 10"/>
                <a:gd name="T12" fmla="*/ 0 w 500"/>
                <a:gd name="T13" fmla="*/ 0 h 10"/>
                <a:gd name="T14" fmla="*/ 0 w 500"/>
                <a:gd name="T15" fmla="*/ 6 h 10"/>
                <a:gd name="T16" fmla="*/ 2 w 500"/>
                <a:gd name="T17" fmla="*/ 6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0"/>
                <a:gd name="T28" fmla="*/ 0 h 10"/>
                <a:gd name="T29" fmla="*/ 500 w 500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0" h="10">
                  <a:moveTo>
                    <a:pt x="2" y="6"/>
                  </a:moveTo>
                  <a:lnTo>
                    <a:pt x="496" y="10"/>
                  </a:lnTo>
                  <a:lnTo>
                    <a:pt x="500" y="10"/>
                  </a:lnTo>
                  <a:lnTo>
                    <a:pt x="500" y="6"/>
                  </a:lnTo>
                  <a:lnTo>
                    <a:pt x="496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Freeform 40"/>
            <p:cNvSpPr>
              <a:spLocks/>
            </p:cNvSpPr>
            <p:nvPr/>
          </p:nvSpPr>
          <p:spPr bwMode="auto">
            <a:xfrm>
              <a:off x="3774" y="1282"/>
              <a:ext cx="368" cy="6"/>
            </a:xfrm>
            <a:custGeom>
              <a:avLst/>
              <a:gdLst>
                <a:gd name="T0" fmla="*/ 2 w 368"/>
                <a:gd name="T1" fmla="*/ 6 h 6"/>
                <a:gd name="T2" fmla="*/ 366 w 368"/>
                <a:gd name="T3" fmla="*/ 6 h 6"/>
                <a:gd name="T4" fmla="*/ 368 w 368"/>
                <a:gd name="T5" fmla="*/ 6 h 6"/>
                <a:gd name="T6" fmla="*/ 368 w 368"/>
                <a:gd name="T7" fmla="*/ 0 h 6"/>
                <a:gd name="T8" fmla="*/ 366 w 368"/>
                <a:gd name="T9" fmla="*/ 0 h 6"/>
                <a:gd name="T10" fmla="*/ 2 w 368"/>
                <a:gd name="T11" fmla="*/ 0 h 6"/>
                <a:gd name="T12" fmla="*/ 0 w 368"/>
                <a:gd name="T13" fmla="*/ 0 h 6"/>
                <a:gd name="T14" fmla="*/ 0 w 368"/>
                <a:gd name="T15" fmla="*/ 6 h 6"/>
                <a:gd name="T16" fmla="*/ 2 w 368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6"/>
                <a:gd name="T29" fmla="*/ 368 w 36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6">
                  <a:moveTo>
                    <a:pt x="2" y="6"/>
                  </a:moveTo>
                  <a:lnTo>
                    <a:pt x="366" y="6"/>
                  </a:lnTo>
                  <a:lnTo>
                    <a:pt x="368" y="6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5" name="Text Box 41"/>
          <p:cNvSpPr txBox="1">
            <a:spLocks noChangeArrowheads="1"/>
          </p:cNvSpPr>
          <p:nvPr/>
        </p:nvSpPr>
        <p:spPr bwMode="auto">
          <a:xfrm>
            <a:off x="4427984" y="332656"/>
            <a:ext cx="152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DVCS</a:t>
            </a:r>
          </a:p>
        </p:txBody>
      </p:sp>
      <p:sp>
        <p:nvSpPr>
          <p:cNvPr id="136" name="Text Box 42"/>
          <p:cNvSpPr txBox="1">
            <a:spLocks noChangeArrowheads="1"/>
          </p:cNvSpPr>
          <p:nvPr/>
        </p:nvSpPr>
        <p:spPr bwMode="auto">
          <a:xfrm>
            <a:off x="6156176" y="332656"/>
            <a:ext cx="1981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Bethe-</a:t>
            </a:r>
            <a:r>
              <a:rPr lang="en-US" sz="2000" dirty="0" err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Heitler</a:t>
            </a:r>
            <a:endParaRPr lang="en-US" sz="2000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37" name="Text Box 43"/>
          <p:cNvSpPr txBox="1">
            <a:spLocks noChangeArrowheads="1"/>
          </p:cNvSpPr>
          <p:nvPr/>
        </p:nvSpPr>
        <p:spPr bwMode="auto">
          <a:xfrm>
            <a:off x="4753744" y="1413421"/>
            <a:ext cx="668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0000"/>
                </a:solidFill>
              </a:rPr>
              <a:t>GPDs</a:t>
            </a:r>
          </a:p>
        </p:txBody>
      </p:sp>
      <p:grpSp>
        <p:nvGrpSpPr>
          <p:cNvPr id="138" name="Groupe 137"/>
          <p:cNvGrpSpPr/>
          <p:nvPr/>
        </p:nvGrpSpPr>
        <p:grpSpPr>
          <a:xfrm>
            <a:off x="4879404" y="1916832"/>
            <a:ext cx="4229100" cy="1125463"/>
            <a:chOff x="4879404" y="1916832"/>
            <a:chExt cx="4229100" cy="1125463"/>
          </a:xfrm>
        </p:grpSpPr>
        <p:pic>
          <p:nvPicPr>
            <p:cNvPr id="952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9404" y="1916832"/>
              <a:ext cx="42291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3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6056" y="2708920"/>
              <a:ext cx="30670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587</Words>
  <Application>Microsoft Office PowerPoint</Application>
  <PresentationFormat>Affichage à l'écran (4:3)</PresentationFormat>
  <Paragraphs>170</Paragraphs>
  <Slides>19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Default Design</vt:lpstr>
      <vt:lpstr>Equation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 Central Neutron Detector:  Physics and Instrumentation</dc:title>
  <dc:creator>Raffaella De Vita</dc:creator>
  <cp:lastModifiedBy>$guidal</cp:lastModifiedBy>
  <cp:revision>637</cp:revision>
  <dcterms:created xsi:type="dcterms:W3CDTF">2010-06-16T00:37:51Z</dcterms:created>
  <dcterms:modified xsi:type="dcterms:W3CDTF">2016-07-05T08:47:37Z</dcterms:modified>
</cp:coreProperties>
</file>